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5" r:id="rId12"/>
    <p:sldId id="266" r:id="rId13"/>
    <p:sldId id="267" r:id="rId14"/>
    <p:sldId id="271" r:id="rId15"/>
    <p:sldId id="274" r:id="rId16"/>
    <p:sldId id="270" r:id="rId17"/>
    <p:sldId id="273" r:id="rId18"/>
    <p:sldId id="276" r:id="rId19"/>
    <p:sldId id="279" r:id="rId2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3" charset="0"/>
        <a:ea typeface="ＭＳ Ｐゴシック" pitchFamily="-103" charset="-128"/>
        <a:cs typeface="ＭＳ Ｐゴシック" pitchFamily="-10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  <a:srgbClr val="0099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40" d="100"/>
          <a:sy n="140" d="100"/>
        </p:scale>
        <p:origin x="-5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DBD4A48F-E3BC-1349-8B01-1850A7ED40C9}" type="datetime1">
              <a:rPr lang="fr-FR"/>
              <a:pPr>
                <a:defRPr/>
              </a:pPr>
              <a:t>15/10/12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3048A1FC-9708-FF49-8633-1FFA47ABF7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30BF15F7-692B-A145-8F2F-DABBABF56692}" type="datetime1">
              <a:rPr lang="fr-FR"/>
              <a:pPr>
                <a:defRPr/>
              </a:pPr>
              <a:t>15/10/12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3" charset="0"/>
              </a:defRPr>
            </a:lvl1pPr>
          </a:lstStyle>
          <a:p>
            <a:pPr>
              <a:defRPr/>
            </a:pPr>
            <a:fld id="{2012FA0C-23AC-2347-81CD-ABD00FCF0B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pitchFamily="-10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Rappel : vous trouverez dans le repère pour la formation une proposition d’une séquence pédagogique qui pourra peut-être vous inspirer.</a:t>
            </a: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DA592A-EFDD-B24D-ADBB-B67C5757BA53}" type="slidenum">
              <a:rPr lang="fr-FR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A76A7C-CBED-C541-BA5F-E5394598ACD7}" type="slidenum">
              <a:rPr lang="fr-FR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BCD6A1-BA63-1743-A8C1-8EE261197EFC}" type="slidenum">
              <a:rPr lang="fr-FR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E4720B-BA7C-5744-A0E5-3BE6935EB3BE}" type="slidenum">
              <a:rPr lang="fr-FR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10B463-CE32-904B-B67D-46C338E0CD35}" type="slidenum">
              <a:rPr lang="fr-FR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5487A5-1142-864C-983B-D2320335C6F4}" type="slidenum">
              <a:rPr lang="fr-FR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0220F8-44CD-EF42-839B-9AE69B590199}" type="slidenum">
              <a:rPr lang="fr-FR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9C05C5-B28F-3942-8E6E-4321671299C8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Dans le cadre d’une progression sur 3 ans , on se focalise ici sur des activités que l’on peut développer pour le niveau de 1</a:t>
            </a:r>
            <a:r>
              <a:rPr lang="fr-FR" baseline="30000">
                <a:ea typeface="ＭＳ Ｐゴシック" pitchFamily="-103" charset="-128"/>
              </a:rPr>
              <a:t>ère</a:t>
            </a:r>
            <a:r>
              <a:rPr lang="fr-FR">
                <a:ea typeface="ＭＳ Ｐゴシック" pitchFamily="-103" charset="-128"/>
              </a:rPr>
              <a:t> Bac Pro. (2 ème année de formation)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02DE95-6E64-5E41-98CD-173C0AE23EE3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C7CE50-6EF6-4D4E-9FD5-3071A15A832A}" type="slidenum">
              <a:rPr lang="fr-FR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2E5807-6391-A445-84B2-F6A947549A52}" type="slidenum">
              <a:rPr lang="fr-FR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1E00E5-823D-2F46-B03D-8C6FA8E034DD}" type="slidenum">
              <a:rPr lang="fr-FR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5E824D-06CB-FE42-8C4F-8D13A1949D4F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Nous vous proposons des idées directrices pour concevoir des séances qui sont basés sur une activité pratique.C’est une vision comme une autre de la formation en Industries des Procédés </a:t>
            </a:r>
            <a:r>
              <a:rPr lang="fr-FR">
                <a:ea typeface="ＭＳ Ｐゴシック" pitchFamily="-103" charset="-128"/>
                <a:sym typeface="Wingdings" pitchFamily="-103" charset="2"/>
              </a:rPr>
              <a:t> l’apprentissage par l’expérience</a:t>
            </a:r>
            <a:endParaRPr lang="fr-FR">
              <a:ea typeface="ＭＳ Ｐゴシック" pitchFamily="-103" charset="-128"/>
            </a:endParaRP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Aujourd’hui, ce sont plutôt des idées directrices pour concevoir des séances.</a:t>
            </a: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069010-C256-C34E-8FF3-FC3746FD757C}" type="slidenum">
              <a:rPr lang="fr-FR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???" TargetMode="External"/><Relationship Id="rId15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3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37538" y="6329363"/>
          <a:ext cx="449262" cy="365125"/>
        </p:xfrm>
        <a:graphic>
          <a:graphicData uri="http://schemas.openxmlformats.org/presentationml/2006/ole">
            <p:oleObj spid="_x0000_s1026" name="Document" r:id="rId14" imgW="2019582" imgH="1638529" progId="Word.Document.12">
              <p:link updateAutomatic="1"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6354763"/>
          <a:ext cx="671513" cy="366712"/>
        </p:xfrm>
        <a:graphic>
          <a:graphicData uri="http://schemas.openxmlformats.org/presentationml/2006/ole">
            <p:oleObj spid="_x0000_s1027" name="Document" r:id="rId14" imgW="3277057" imgH="1790950" progId="Word.Document.12">
              <p:link updateAutomatic="1"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19200" y="6356350"/>
          <a:ext cx="1042988" cy="320675"/>
        </p:xfrm>
        <a:graphic>
          <a:graphicData uri="http://schemas.openxmlformats.org/presentationml/2006/ole">
            <p:oleObj spid="_x0000_s1028" name="Document" r:id="rId14" imgW="4458322" imgH="1371791" progId="Word.Document.12">
              <p:link updateAutomatic="1"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14600" y="6405563"/>
          <a:ext cx="609600" cy="339725"/>
        </p:xfrm>
        <a:graphic>
          <a:graphicData uri="http://schemas.openxmlformats.org/presentationml/2006/ole">
            <p:oleObj spid="_x0000_s1029" name="Document" r:id="rId14" imgW="2667372" imgH="1486107" progId="Word.Document.12">
              <p:link updateAutomatic="1"/>
            </p:oleObj>
          </a:graphicData>
        </a:graphic>
      </p:graphicFrame>
      <p:pic>
        <p:nvPicPr>
          <p:cNvPr id="1032" name="Picture 7" descr="http://www.draf.centre.agriculture.gouv.fr/IMG/jpg/Marianne_cle8323e4.jpg"/>
          <p:cNvPicPr preferRelativeResize="0">
            <a:picLocks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010400" y="6337300"/>
            <a:ext cx="838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 userDrawn="1"/>
        </p:nvSpPr>
        <p:spPr>
          <a:xfrm>
            <a:off x="3276600" y="6405563"/>
            <a:ext cx="2286000" cy="246062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fr-FR" sz="1000">
                <a:latin typeface="Calibri" pitchFamily="-103" charset="0"/>
              </a:rPr>
              <a:t>LE 19 OCTOBRE 2012 - PARIS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pitchFamily="-10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0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0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0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pitchFamily="-10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-10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3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4" Type="http://schemas.openxmlformats.org/officeDocument/2006/relationships/slide" Target="slide16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ea typeface="ＭＳ Ｐゴシック" pitchFamily="-103" charset="-128"/>
              </a:rPr>
              <a:t>Séquences pédagogiques</a:t>
            </a:r>
          </a:p>
        </p:txBody>
      </p:sp>
      <p:sp>
        <p:nvSpPr>
          <p:cNvPr id="2051" name="Espace réservé du contenu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ea typeface="ＭＳ Ｐゴシック" pitchFamily="-103" charset="-128"/>
              </a:rPr>
              <a:t>	</a:t>
            </a:r>
            <a:r>
              <a:rPr lang="fr-FR" dirty="0" smtClean="0"/>
              <a:t>Baccalauréat professionnel </a:t>
            </a:r>
          </a:p>
          <a:p>
            <a:pPr>
              <a:defRPr/>
            </a:pPr>
            <a:r>
              <a:rPr lang="fr-FR" dirty="0" smtClean="0"/>
              <a:t> </a:t>
            </a:r>
            <a:r>
              <a:rPr lang="fr-FR" sz="2000" dirty="0" smtClean="0"/>
              <a:t>« procédés de la chimie de l’eau et des papiers cartons »</a:t>
            </a:r>
          </a:p>
          <a:p>
            <a:pPr eaLnBrk="1" hangingPunct="1">
              <a:defRPr/>
            </a:pPr>
            <a:endParaRPr lang="fr-FR" dirty="0">
              <a:ea typeface="ＭＳ Ｐゴシック" pitchFamily="-10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>
            <a:spLocks noChangeArrowheads="1"/>
          </p:cNvSpPr>
          <p:nvPr/>
        </p:nvSpPr>
        <p:spPr bwMode="auto">
          <a:xfrm>
            <a:off x="179388" y="3789363"/>
            <a:ext cx="3348037" cy="2303462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Mettre l’élève </a:t>
            </a:r>
          </a:p>
          <a:p>
            <a:pPr algn="ctr">
              <a:defRPr/>
            </a:pPr>
            <a:r>
              <a:rPr lang="fr-FR" sz="2400">
                <a:latin typeface="Calibri" pitchFamily="-103" charset="0"/>
              </a:rPr>
              <a:t>seul face à un équipement en position critique de fonctionnement </a:t>
            </a:r>
          </a:p>
          <a:p>
            <a:pPr algn="ctr">
              <a:defRPr/>
            </a:pPr>
            <a:r>
              <a:rPr lang="fr-FR" sz="2400">
                <a:latin typeface="Calibri" pitchFamily="-103" charset="0"/>
                <a:sym typeface="Wingdings" pitchFamily="-103" charset="2"/>
              </a:rPr>
              <a:t> </a:t>
            </a:r>
            <a:r>
              <a:rPr lang="fr-FR" sz="2400">
                <a:latin typeface="Calibri" pitchFamily="-103" charset="0"/>
                <a:sym typeface="Wingdings" pitchFamily="-103" charset="2"/>
                <a:hlinkClick r:id="rId3" action="ppaction://hlinksldjump"/>
              </a:rPr>
              <a:t>AP2</a:t>
            </a:r>
            <a:endParaRPr lang="fr-FR" sz="2400" b="1">
              <a:solidFill>
                <a:srgbClr val="C00000"/>
              </a:solidFill>
              <a:latin typeface="Calibri" pitchFamily="-103" charset="0"/>
            </a:endParaRPr>
          </a:p>
        </p:txBody>
      </p:sp>
      <p:sp>
        <p:nvSpPr>
          <p:cNvPr id="13" name="Rectangle à coins arrondis 12"/>
          <p:cNvSpPr>
            <a:spLocks noChangeArrowheads="1"/>
          </p:cNvSpPr>
          <p:nvPr/>
        </p:nvSpPr>
        <p:spPr bwMode="auto">
          <a:xfrm>
            <a:off x="179388" y="1125538"/>
            <a:ext cx="3097212" cy="1982787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dirty="0">
                <a:latin typeface="Calibri" pitchFamily="-103" charset="0"/>
              </a:rPr>
              <a:t>Faire travailler les élèves sur des activités identiques</a:t>
            </a:r>
          </a:p>
          <a:p>
            <a:pPr algn="ctr">
              <a:defRPr/>
            </a:pPr>
            <a:r>
              <a:rPr lang="fr-FR" sz="2400" dirty="0" err="1">
                <a:latin typeface="Calibri" pitchFamily="-103" charset="0"/>
                <a:sym typeface="Wingdings" pitchFamily="-103" charset="2"/>
              </a:rPr>
              <a:t></a:t>
            </a:r>
            <a:r>
              <a:rPr lang="fr-FR" sz="2400" dirty="0">
                <a:latin typeface="Calibri" pitchFamily="-103" charset="0"/>
                <a:sym typeface="Wingdings" pitchFamily="-103" charset="2"/>
                <a:hlinkClick r:id="rId4" action="ppaction://hlinksldjump"/>
              </a:rPr>
              <a:t> AP5</a:t>
            </a:r>
            <a:endParaRPr lang="fr-FR" sz="2400" b="1" dirty="0">
              <a:solidFill>
                <a:srgbClr val="C00000"/>
              </a:solidFill>
              <a:latin typeface="Calibri" pitchFamily="-103" charset="0"/>
            </a:endParaRPr>
          </a:p>
        </p:txBody>
      </p:sp>
      <p:sp>
        <p:nvSpPr>
          <p:cNvPr id="14" name="Rectangle à coins arrondis 13"/>
          <p:cNvSpPr>
            <a:spLocks noChangeArrowheads="1"/>
          </p:cNvSpPr>
          <p:nvPr/>
        </p:nvSpPr>
        <p:spPr bwMode="auto">
          <a:xfrm>
            <a:off x="5795963" y="4005263"/>
            <a:ext cx="2954337" cy="2087562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Faire travailler les élèves en binôme</a:t>
            </a:r>
          </a:p>
          <a:p>
            <a:pPr algn="ctr">
              <a:defRPr/>
            </a:pPr>
            <a:r>
              <a:rPr lang="fr-FR" sz="2400">
                <a:latin typeface="Calibri" pitchFamily="-103" charset="0"/>
                <a:sym typeface="Wingdings" pitchFamily="-103" charset="2"/>
              </a:rPr>
              <a:t> </a:t>
            </a:r>
            <a:r>
              <a:rPr lang="fr-FR" sz="2400">
                <a:latin typeface="Calibri" pitchFamily="-103" charset="0"/>
                <a:sym typeface="Wingdings" pitchFamily="-103" charset="2"/>
                <a:hlinkClick r:id="rId5" action="ppaction://hlinksldjump"/>
              </a:rPr>
              <a:t>AP4</a:t>
            </a:r>
            <a:endParaRPr lang="fr-FR" sz="2400" b="1">
              <a:solidFill>
                <a:srgbClr val="C00000"/>
              </a:solidFill>
              <a:latin typeface="Calibri" pitchFamily="-103" charset="0"/>
            </a:endParaRPr>
          </a:p>
        </p:txBody>
      </p:sp>
      <p:sp>
        <p:nvSpPr>
          <p:cNvPr id="15" name="Rectangle à coins arrondis 14"/>
          <p:cNvSpPr>
            <a:spLocks noChangeArrowheads="1"/>
          </p:cNvSpPr>
          <p:nvPr/>
        </p:nvSpPr>
        <p:spPr bwMode="auto">
          <a:xfrm>
            <a:off x="5564188" y="1125538"/>
            <a:ext cx="3186112" cy="1982787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Faire travailler les élèves sur des TP tournants</a:t>
            </a:r>
          </a:p>
          <a:p>
            <a:pPr algn="ctr">
              <a:defRPr/>
            </a:pPr>
            <a:r>
              <a:rPr lang="fr-FR" sz="2400">
                <a:latin typeface="Calibri" pitchFamily="-103" charset="0"/>
                <a:sym typeface="Wingdings" pitchFamily="-103" charset="2"/>
              </a:rPr>
              <a:t> </a:t>
            </a:r>
            <a:r>
              <a:rPr lang="fr-FR" sz="2400">
                <a:latin typeface="Calibri" pitchFamily="-103" charset="0"/>
                <a:sym typeface="Wingdings" pitchFamily="-103" charset="2"/>
                <a:hlinkClick r:id="rId6" action="ppaction://hlinksldjump"/>
              </a:rPr>
              <a:t>AP7/AP6</a:t>
            </a:r>
            <a:endParaRPr lang="fr-FR" sz="2400" b="1">
              <a:solidFill>
                <a:srgbClr val="C00000"/>
              </a:solidFill>
              <a:latin typeface="Calibri" pitchFamily="-103" charset="0"/>
            </a:endParaRPr>
          </a:p>
        </p:txBody>
      </p:sp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2843213" y="2276475"/>
            <a:ext cx="3519487" cy="2493963"/>
          </a:xfrm>
          <a:prstGeom prst="roundRect">
            <a:avLst>
              <a:gd name="adj" fmla="val 10306"/>
            </a:avLst>
          </a:prstGeom>
          <a:solidFill>
            <a:srgbClr val="FFFF99">
              <a:alpha val="32000"/>
            </a:srgbClr>
          </a:solidFill>
          <a:ln w="9525">
            <a:noFill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L’activité pratique est le meilleur moyen de mettre en évidence et d’acquérir </a:t>
            </a:r>
          </a:p>
          <a:p>
            <a:pPr algn="ctr">
              <a:defRPr/>
            </a:pPr>
            <a:r>
              <a:rPr lang="fr-FR" sz="2800" b="1">
                <a:solidFill>
                  <a:srgbClr val="C00000"/>
                </a:solidFill>
                <a:latin typeface="Calibri" pitchFamily="-103" charset="0"/>
              </a:rPr>
              <a:t>les attitudes professionnelles</a:t>
            </a:r>
          </a:p>
        </p:txBody>
      </p:sp>
      <p:sp>
        <p:nvSpPr>
          <p:cNvPr id="32775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ouée 16"/>
          <p:cNvSpPr>
            <a:spLocks/>
          </p:cNvSpPr>
          <p:nvPr/>
        </p:nvSpPr>
        <p:spPr bwMode="auto">
          <a:xfrm>
            <a:off x="971550" y="762000"/>
            <a:ext cx="7416800" cy="5478463"/>
          </a:xfrm>
          <a:custGeom>
            <a:avLst/>
            <a:gdLst>
              <a:gd name="T0" fmla="*/ 3708400 w 7416800"/>
              <a:gd name="T1" fmla="*/ 0 h 5478463"/>
              <a:gd name="T2" fmla="*/ 1086166 w 7416800"/>
              <a:gd name="T3" fmla="*/ 802302 h 5478463"/>
              <a:gd name="T4" fmla="*/ 0 w 7416800"/>
              <a:gd name="T5" fmla="*/ 2739232 h 5478463"/>
              <a:gd name="T6" fmla="*/ 1086166 w 7416800"/>
              <a:gd name="T7" fmla="*/ 4676161 h 5478463"/>
              <a:gd name="T8" fmla="*/ 3708400 w 7416800"/>
              <a:gd name="T9" fmla="*/ 5478463 h 5478463"/>
              <a:gd name="T10" fmla="*/ 6330634 w 7416800"/>
              <a:gd name="T11" fmla="*/ 4676161 h 5478463"/>
              <a:gd name="T12" fmla="*/ 7416800 w 7416800"/>
              <a:gd name="T13" fmla="*/ 2739232 h 5478463"/>
              <a:gd name="T14" fmla="*/ 6330634 w 7416800"/>
              <a:gd name="T15" fmla="*/ 802302 h 5478463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1086166 w 7416800"/>
              <a:gd name="T25" fmla="*/ 802302 h 5478463"/>
              <a:gd name="T26" fmla="*/ 6330634 w 7416800"/>
              <a:gd name="T27" fmla="*/ 4676161 h 547846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16800" h="5478463">
                <a:moveTo>
                  <a:pt x="0" y="2739232"/>
                </a:moveTo>
                <a:lnTo>
                  <a:pt x="0" y="2739232"/>
                </a:lnTo>
                <a:cubicBezTo>
                  <a:pt x="2" y="1226397"/>
                  <a:pt x="1660309" y="3"/>
                  <a:pt x="3708400" y="3"/>
                </a:cubicBezTo>
                <a:cubicBezTo>
                  <a:pt x="3708401" y="3"/>
                  <a:pt x="3708403" y="4"/>
                  <a:pt x="3708404" y="4"/>
                </a:cubicBezTo>
                <a:cubicBezTo>
                  <a:pt x="5756496" y="5"/>
                  <a:pt x="7416802" y="1226400"/>
                  <a:pt x="7416802" y="2739236"/>
                </a:cubicBezTo>
                <a:cubicBezTo>
                  <a:pt x="7416802" y="2739237"/>
                  <a:pt x="7416801" y="2739239"/>
                  <a:pt x="7416801" y="2739241"/>
                </a:cubicBezTo>
                <a:lnTo>
                  <a:pt x="7416802" y="2739242"/>
                </a:lnTo>
                <a:cubicBezTo>
                  <a:pt x="7416802" y="4252078"/>
                  <a:pt x="5756494" y="5478474"/>
                  <a:pt x="3708402" y="5478474"/>
                </a:cubicBezTo>
                <a:cubicBezTo>
                  <a:pt x="3708401" y="5478473"/>
                  <a:pt x="3708400" y="5478473"/>
                  <a:pt x="3708400" y="5478473"/>
                </a:cubicBezTo>
                <a:cubicBezTo>
                  <a:pt x="1660308" y="5478473"/>
                  <a:pt x="2" y="4252077"/>
                  <a:pt x="2" y="2739242"/>
                </a:cubicBezTo>
                <a:cubicBezTo>
                  <a:pt x="2" y="2739240"/>
                  <a:pt x="2" y="2739239"/>
                  <a:pt x="2" y="2739238"/>
                </a:cubicBezTo>
                <a:close/>
                <a:moveTo>
                  <a:pt x="223138" y="2739232"/>
                </a:moveTo>
                <a:lnTo>
                  <a:pt x="223138" y="2739232"/>
                </a:lnTo>
                <a:cubicBezTo>
                  <a:pt x="223138" y="2739233"/>
                  <a:pt x="223137" y="2739234"/>
                  <a:pt x="223137" y="2739235"/>
                </a:cubicBezTo>
                <a:cubicBezTo>
                  <a:pt x="223137" y="4128835"/>
                  <a:pt x="1783541" y="5255328"/>
                  <a:pt x="3708397" y="5255329"/>
                </a:cubicBezTo>
                <a:cubicBezTo>
                  <a:pt x="3708397" y="5255329"/>
                  <a:pt x="3708397" y="5255329"/>
                  <a:pt x="3708398" y="5255329"/>
                </a:cubicBezTo>
                <a:cubicBezTo>
                  <a:pt x="5633253" y="5255329"/>
                  <a:pt x="7193658" y="4128837"/>
                  <a:pt x="7193659" y="2739237"/>
                </a:cubicBezTo>
                <a:lnTo>
                  <a:pt x="7193660" y="2739238"/>
                </a:lnTo>
                <a:cubicBezTo>
                  <a:pt x="7193660" y="1349637"/>
                  <a:pt x="5633255" y="223144"/>
                  <a:pt x="3708398" y="223144"/>
                </a:cubicBezTo>
                <a:lnTo>
                  <a:pt x="3708397" y="223144"/>
                </a:lnTo>
                <a:cubicBezTo>
                  <a:pt x="3708396" y="223144"/>
                  <a:pt x="3708396" y="223143"/>
                  <a:pt x="3708395" y="223143"/>
                </a:cubicBezTo>
                <a:cubicBezTo>
                  <a:pt x="1783540" y="223143"/>
                  <a:pt x="223136" y="1349635"/>
                  <a:pt x="223133" y="2739234"/>
                </a:cubicBezTo>
                <a:close/>
              </a:path>
            </a:pathLst>
          </a:custGeom>
          <a:solidFill>
            <a:srgbClr val="3366FF">
              <a:alpha val="50000"/>
            </a:srgbClr>
          </a:solidFill>
          <a:ln w="9525" cap="flat" cmpd="sng">
            <a:noFill/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6120173" y="1119116"/>
            <a:ext cx="2566627" cy="2381891"/>
          </a:xfrm>
          <a:prstGeom prst="ellipse">
            <a:avLst/>
          </a:prstGeom>
          <a:solidFill>
            <a:srgbClr val="3366FF">
              <a:alpha val="98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Un</a:t>
            </a:r>
            <a:r>
              <a:rPr lang="fr-FR" sz="2000" b="1" dirty="0">
                <a:solidFill>
                  <a:srgbClr val="FFFFFF"/>
                </a:solidFill>
                <a:ea typeface="ＭＳ Ｐゴシック" pitchFamily="-103" charset="-128"/>
                <a:cs typeface="ＭＳ Ｐゴシック" pitchFamily="-103" charset="-128"/>
              </a:rPr>
              <a:t> </a:t>
            </a:r>
            <a:r>
              <a:rPr lang="fr-FR" sz="2000" b="1" dirty="0">
                <a:solidFill>
                  <a:schemeClr val="bg1"/>
                </a:solidFill>
                <a:ea typeface="ＭＳ Ｐゴシック" pitchFamily="-103" charset="-128"/>
                <a:cs typeface="ＭＳ Ｐゴシック" pitchFamily="-103" charset="-128"/>
              </a:rPr>
              <a:t>apport technologique </a:t>
            </a:r>
            <a:r>
              <a:rPr lang="fr-FR" sz="2000" b="1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nouveau</a:t>
            </a:r>
          </a:p>
        </p:txBody>
      </p:sp>
      <p:sp>
        <p:nvSpPr>
          <p:cNvPr id="7" name="Ellipse 6"/>
          <p:cNvSpPr/>
          <p:nvPr/>
        </p:nvSpPr>
        <p:spPr>
          <a:xfrm>
            <a:off x="457199" y="1119117"/>
            <a:ext cx="2627065" cy="2381890"/>
          </a:xfrm>
          <a:prstGeom prst="ellipse">
            <a:avLst/>
          </a:prstGeom>
          <a:solidFill>
            <a:srgbClr val="3366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Basée sur une </a:t>
            </a:r>
            <a:r>
              <a:rPr lang="fr-FR" sz="2000" b="1" dirty="0">
                <a:solidFill>
                  <a:schemeClr val="bg1"/>
                </a:solidFill>
                <a:ea typeface="ＭＳ Ｐゴシック" pitchFamily="-103" charset="-128"/>
                <a:cs typeface="ＭＳ Ｐゴシック" pitchFamily="-103" charset="-128"/>
              </a:rPr>
              <a:t>référence industrielle</a:t>
            </a:r>
          </a:p>
        </p:txBody>
      </p:sp>
      <p:sp>
        <p:nvSpPr>
          <p:cNvPr id="8" name="Rectangle à coins arrondis 7"/>
          <p:cNvSpPr>
            <a:spLocks noChangeArrowheads="1"/>
          </p:cNvSpPr>
          <p:nvPr/>
        </p:nvSpPr>
        <p:spPr bwMode="auto">
          <a:xfrm>
            <a:off x="3084513" y="1119188"/>
            <a:ext cx="2955925" cy="4381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2</a:t>
            </a:r>
            <a:r>
              <a:rPr lang="fr-FR" sz="2400" baseline="30000">
                <a:latin typeface="Calibri" pitchFamily="-103" charset="0"/>
              </a:rPr>
              <a:t>ème</a:t>
            </a:r>
            <a:r>
              <a:rPr lang="fr-FR" sz="2400">
                <a:latin typeface="Calibri" pitchFamily="-103" charset="0"/>
              </a:rPr>
              <a:t> idée directrice</a:t>
            </a:r>
          </a:p>
        </p:txBody>
      </p:sp>
      <p:sp>
        <p:nvSpPr>
          <p:cNvPr id="10" name="Rectangle à coins arrondis 9"/>
          <p:cNvSpPr>
            <a:spLocks noChangeArrowheads="1"/>
          </p:cNvSpPr>
          <p:nvPr/>
        </p:nvSpPr>
        <p:spPr bwMode="auto">
          <a:xfrm>
            <a:off x="3560763" y="1870075"/>
            <a:ext cx="1878012" cy="766763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séquence</a:t>
            </a:r>
          </a:p>
        </p:txBody>
      </p:sp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3084513" y="2522538"/>
            <a:ext cx="3035300" cy="7556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Activité pratique</a:t>
            </a:r>
          </a:p>
        </p:txBody>
      </p:sp>
      <p:sp>
        <p:nvSpPr>
          <p:cNvPr id="14" name="Rectangle à coins arrondis 13"/>
          <p:cNvSpPr>
            <a:spLocks noChangeArrowheads="1"/>
          </p:cNvSpPr>
          <p:nvPr/>
        </p:nvSpPr>
        <p:spPr bwMode="auto">
          <a:xfrm>
            <a:off x="4805363" y="3198813"/>
            <a:ext cx="3151187" cy="118427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Conduite d’une opération unitaire</a:t>
            </a:r>
          </a:p>
        </p:txBody>
      </p:sp>
      <p:sp>
        <p:nvSpPr>
          <p:cNvPr id="13" name="Rectangle à coins arrondis 12"/>
          <p:cNvSpPr>
            <a:spLocks noChangeArrowheads="1"/>
          </p:cNvSpPr>
          <p:nvPr/>
        </p:nvSpPr>
        <p:spPr bwMode="auto">
          <a:xfrm>
            <a:off x="2014538" y="3198813"/>
            <a:ext cx="2790825" cy="12239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Une fabrication complète</a:t>
            </a:r>
          </a:p>
        </p:txBody>
      </p:sp>
      <p:sp>
        <p:nvSpPr>
          <p:cNvPr id="15" name="Ellipse 14"/>
          <p:cNvSpPr/>
          <p:nvPr/>
        </p:nvSpPr>
        <p:spPr>
          <a:xfrm>
            <a:off x="2676848" y="4382837"/>
            <a:ext cx="4258355" cy="1999634"/>
          </a:xfrm>
          <a:prstGeom prst="ellipse">
            <a:avLst/>
          </a:prstGeom>
          <a:solidFill>
            <a:srgbClr val="3366FF">
              <a:alpha val="97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La découverte pour l’élève des </a:t>
            </a:r>
            <a:r>
              <a:rPr lang="fr-FR" sz="2000" b="1" dirty="0">
                <a:solidFill>
                  <a:schemeClr val="bg1"/>
                </a:solidFill>
                <a:ea typeface="ＭＳ Ｐゴシック" pitchFamily="-103" charset="-128"/>
                <a:cs typeface="ＭＳ Ｐゴシック" pitchFamily="-103" charset="-128"/>
              </a:rPr>
              <a:t>paramètres critiques , qualitatifs et sécuritaires </a:t>
            </a:r>
            <a:r>
              <a:rPr lang="fr-FR" sz="2000" b="1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des produits-procédés-systèmes</a:t>
            </a:r>
          </a:p>
        </p:txBody>
      </p:sp>
      <p:sp>
        <p:nvSpPr>
          <p:cNvPr id="9" name="Flèche vers le bas 8"/>
          <p:cNvSpPr>
            <a:spLocks noChangeArrowheads="1"/>
          </p:cNvSpPr>
          <p:nvPr/>
        </p:nvSpPr>
        <p:spPr bwMode="auto">
          <a:xfrm>
            <a:off x="4194175" y="1557338"/>
            <a:ext cx="611188" cy="52705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34834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ouée 16"/>
          <p:cNvSpPr>
            <a:spLocks/>
          </p:cNvSpPr>
          <p:nvPr/>
        </p:nvSpPr>
        <p:spPr bwMode="auto">
          <a:xfrm>
            <a:off x="935038" y="749300"/>
            <a:ext cx="7416800" cy="4122738"/>
          </a:xfrm>
          <a:custGeom>
            <a:avLst/>
            <a:gdLst>
              <a:gd name="T0" fmla="*/ 3708400 w 7416800"/>
              <a:gd name="T1" fmla="*/ 0 h 4122738"/>
              <a:gd name="T2" fmla="*/ 1086166 w 7416800"/>
              <a:gd name="T3" fmla="*/ 603761 h 4122738"/>
              <a:gd name="T4" fmla="*/ 0 w 7416800"/>
              <a:gd name="T5" fmla="*/ 2061369 h 4122738"/>
              <a:gd name="T6" fmla="*/ 1086166 w 7416800"/>
              <a:gd name="T7" fmla="*/ 3518977 h 4122738"/>
              <a:gd name="T8" fmla="*/ 3708400 w 7416800"/>
              <a:gd name="T9" fmla="*/ 4122738 h 4122738"/>
              <a:gd name="T10" fmla="*/ 6330634 w 7416800"/>
              <a:gd name="T11" fmla="*/ 3518977 h 4122738"/>
              <a:gd name="T12" fmla="*/ 7416800 w 7416800"/>
              <a:gd name="T13" fmla="*/ 2061369 h 4122738"/>
              <a:gd name="T14" fmla="*/ 6330634 w 7416800"/>
              <a:gd name="T15" fmla="*/ 603761 h 4122738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1086166 w 7416800"/>
              <a:gd name="T25" fmla="*/ 603761 h 4122738"/>
              <a:gd name="T26" fmla="*/ 6330634 w 7416800"/>
              <a:gd name="T27" fmla="*/ 3518977 h 41227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16800" h="4122738">
                <a:moveTo>
                  <a:pt x="0" y="2061369"/>
                </a:moveTo>
                <a:lnTo>
                  <a:pt x="0" y="2061369"/>
                </a:lnTo>
                <a:cubicBezTo>
                  <a:pt x="3" y="922907"/>
                  <a:pt x="1660310" y="3"/>
                  <a:pt x="3708400" y="3"/>
                </a:cubicBezTo>
                <a:cubicBezTo>
                  <a:pt x="3708401" y="3"/>
                  <a:pt x="3708402" y="4"/>
                  <a:pt x="3708403" y="4"/>
                </a:cubicBezTo>
                <a:cubicBezTo>
                  <a:pt x="5756495" y="4"/>
                  <a:pt x="7416802" y="922910"/>
                  <a:pt x="7416802" y="2061373"/>
                </a:cubicBezTo>
                <a:cubicBezTo>
                  <a:pt x="7416802" y="2061374"/>
                  <a:pt x="7416801" y="2061376"/>
                  <a:pt x="7416801" y="2061378"/>
                </a:cubicBezTo>
                <a:lnTo>
                  <a:pt x="7416802" y="2061379"/>
                </a:lnTo>
                <a:cubicBezTo>
                  <a:pt x="7416802" y="3199841"/>
                  <a:pt x="5756494" y="4122748"/>
                  <a:pt x="3708402" y="4122748"/>
                </a:cubicBezTo>
                <a:cubicBezTo>
                  <a:pt x="3708401" y="4122747"/>
                  <a:pt x="3708401" y="4122747"/>
                  <a:pt x="3708401" y="4122747"/>
                </a:cubicBezTo>
                <a:cubicBezTo>
                  <a:pt x="1660308" y="4122747"/>
                  <a:pt x="2" y="3199841"/>
                  <a:pt x="2" y="2061379"/>
                </a:cubicBezTo>
                <a:cubicBezTo>
                  <a:pt x="2" y="2061377"/>
                  <a:pt x="2" y="2061376"/>
                  <a:pt x="2" y="2061375"/>
                </a:cubicBezTo>
                <a:close/>
                <a:moveTo>
                  <a:pt x="324913" y="2061369"/>
                </a:moveTo>
                <a:lnTo>
                  <a:pt x="324913" y="2061369"/>
                </a:lnTo>
                <a:cubicBezTo>
                  <a:pt x="324913" y="2061370"/>
                  <a:pt x="324912" y="2061371"/>
                  <a:pt x="324912" y="2061372"/>
                </a:cubicBezTo>
                <a:cubicBezTo>
                  <a:pt x="324912" y="3020390"/>
                  <a:pt x="1839750" y="3797828"/>
                  <a:pt x="3708398" y="3797828"/>
                </a:cubicBezTo>
                <a:cubicBezTo>
                  <a:pt x="3708398" y="3797828"/>
                  <a:pt x="3708398" y="3797828"/>
                  <a:pt x="3708399" y="3797828"/>
                </a:cubicBezTo>
                <a:cubicBezTo>
                  <a:pt x="5577045" y="3797828"/>
                  <a:pt x="7091883" y="3020392"/>
                  <a:pt x="7091885" y="2061374"/>
                </a:cubicBezTo>
                <a:lnTo>
                  <a:pt x="7091886" y="2061375"/>
                </a:lnTo>
                <a:cubicBezTo>
                  <a:pt x="7091886" y="1102356"/>
                  <a:pt x="5577047" y="324919"/>
                  <a:pt x="3708399" y="324919"/>
                </a:cubicBezTo>
                <a:lnTo>
                  <a:pt x="3708398" y="324919"/>
                </a:lnTo>
                <a:cubicBezTo>
                  <a:pt x="3708398" y="324919"/>
                  <a:pt x="3708397" y="324918"/>
                  <a:pt x="3708397" y="324918"/>
                </a:cubicBezTo>
                <a:cubicBezTo>
                  <a:pt x="1839751" y="324918"/>
                  <a:pt x="324914" y="1102354"/>
                  <a:pt x="324910" y="2061371"/>
                </a:cubicBezTo>
                <a:close/>
              </a:path>
            </a:pathLst>
          </a:custGeom>
          <a:solidFill>
            <a:srgbClr val="3366FF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8" name="Rectangle à coins arrondis 7"/>
          <p:cNvSpPr>
            <a:spLocks noChangeArrowheads="1"/>
          </p:cNvSpPr>
          <p:nvPr/>
        </p:nvSpPr>
        <p:spPr bwMode="auto">
          <a:xfrm>
            <a:off x="3084513" y="1119188"/>
            <a:ext cx="2955925" cy="4381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3</a:t>
            </a:r>
            <a:r>
              <a:rPr lang="fr-FR" sz="2400" baseline="30000">
                <a:latin typeface="Calibri" pitchFamily="-103" charset="0"/>
              </a:rPr>
              <a:t>ème</a:t>
            </a:r>
            <a:r>
              <a:rPr lang="fr-FR" sz="2400">
                <a:latin typeface="Calibri" pitchFamily="-103" charset="0"/>
              </a:rPr>
              <a:t> idée directrice</a:t>
            </a:r>
          </a:p>
        </p:txBody>
      </p:sp>
      <p:sp>
        <p:nvSpPr>
          <p:cNvPr id="10" name="Rectangle à coins arrondis 9"/>
          <p:cNvSpPr>
            <a:spLocks noChangeArrowheads="1"/>
          </p:cNvSpPr>
          <p:nvPr/>
        </p:nvSpPr>
        <p:spPr bwMode="auto">
          <a:xfrm>
            <a:off x="3560763" y="1870075"/>
            <a:ext cx="1878012" cy="766763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séquence</a:t>
            </a:r>
          </a:p>
        </p:txBody>
      </p:sp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3084513" y="2522538"/>
            <a:ext cx="3035300" cy="7556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Activité pratique</a:t>
            </a:r>
          </a:p>
        </p:txBody>
      </p:sp>
      <p:sp>
        <p:nvSpPr>
          <p:cNvPr id="14" name="Rectangle à coins arrondis 13"/>
          <p:cNvSpPr>
            <a:spLocks noChangeArrowheads="1"/>
          </p:cNvSpPr>
          <p:nvPr/>
        </p:nvSpPr>
        <p:spPr bwMode="auto">
          <a:xfrm>
            <a:off x="5219700" y="3159125"/>
            <a:ext cx="2901950" cy="8461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dirty="0">
                <a:latin typeface="Calibri" pitchFamily="-103" charset="0"/>
              </a:rPr>
              <a:t>Conduite d’une opération unitaire</a:t>
            </a:r>
          </a:p>
        </p:txBody>
      </p:sp>
      <p:sp>
        <p:nvSpPr>
          <p:cNvPr id="13" name="Rectangle à coins arrondis 12"/>
          <p:cNvSpPr>
            <a:spLocks noChangeArrowheads="1"/>
          </p:cNvSpPr>
          <p:nvPr/>
        </p:nvSpPr>
        <p:spPr bwMode="auto">
          <a:xfrm>
            <a:off x="1430338" y="3119438"/>
            <a:ext cx="2792412" cy="88582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Une fabrication complète</a:t>
            </a:r>
          </a:p>
        </p:txBody>
      </p:sp>
      <p:sp>
        <p:nvSpPr>
          <p:cNvPr id="9" name="Flèche vers le bas 8"/>
          <p:cNvSpPr>
            <a:spLocks noChangeArrowheads="1"/>
          </p:cNvSpPr>
          <p:nvPr/>
        </p:nvSpPr>
        <p:spPr bwMode="auto">
          <a:xfrm>
            <a:off x="4222750" y="1557338"/>
            <a:ext cx="611188" cy="52705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36873" name="ZoneTexte 17"/>
          <p:cNvSpPr txBox="1">
            <a:spLocks noChangeArrowheads="1"/>
          </p:cNvSpPr>
          <p:nvPr/>
        </p:nvSpPr>
        <p:spPr bwMode="auto">
          <a:xfrm>
            <a:off x="4222750" y="749300"/>
            <a:ext cx="108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36874" name="ZoneTexte 18"/>
          <p:cNvSpPr txBox="1">
            <a:spLocks noChangeArrowheads="1"/>
          </p:cNvSpPr>
          <p:nvPr/>
        </p:nvSpPr>
        <p:spPr bwMode="auto">
          <a:xfrm rot="5400000">
            <a:off x="577851" y="2822575"/>
            <a:ext cx="1084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36875" name="ZoneTexte 19"/>
          <p:cNvSpPr txBox="1">
            <a:spLocks noChangeArrowheads="1"/>
          </p:cNvSpPr>
          <p:nvPr/>
        </p:nvSpPr>
        <p:spPr bwMode="auto">
          <a:xfrm rot="-5400000">
            <a:off x="7626350" y="2452688"/>
            <a:ext cx="1082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57200" y="4438650"/>
            <a:ext cx="8435975" cy="1654175"/>
          </a:xfrm>
          <a:prstGeom prst="rect">
            <a:avLst/>
          </a:prstGeom>
          <a:solidFill>
            <a:srgbClr val="FFFF99">
              <a:alpha val="7900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C00000"/>
                </a:solidFill>
                <a:latin typeface="Calibri" pitchFamily="-103" charset="0"/>
              </a:rPr>
              <a:t>Ordonnancement des tâches à effectuer :</a:t>
            </a:r>
          </a:p>
          <a:p>
            <a:pPr algn="ctr">
              <a:defRPr/>
            </a:pPr>
            <a:endParaRPr lang="fr-FR" sz="2400" dirty="0">
              <a:solidFill>
                <a:schemeClr val="tx1">
                  <a:alpha val="91000"/>
                </a:schemeClr>
              </a:solidFill>
              <a:latin typeface="Calibri" pitchFamily="-103" charset="0"/>
            </a:endParaRPr>
          </a:p>
          <a:p>
            <a:pPr algn="ctr">
              <a:defRPr/>
            </a:pPr>
            <a:r>
              <a:rPr lang="fr-FR" dirty="0">
                <a:latin typeface="Calibri" pitchFamily="-103" charset="0"/>
              </a:rPr>
              <a:t>VERIFIER / PREPARER / CONTROLER / DEMARRER / SURVEILLER /ARRETER / NETTOYER</a:t>
            </a:r>
          </a:p>
        </p:txBody>
      </p:sp>
      <p:sp>
        <p:nvSpPr>
          <p:cNvPr id="21" name="Flèche vers le bas 20"/>
          <p:cNvSpPr/>
          <p:nvPr/>
        </p:nvSpPr>
        <p:spPr>
          <a:xfrm>
            <a:off x="3560587" y="3571332"/>
            <a:ext cx="2430674" cy="1081803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ea typeface="ＭＳ Ｐゴシック" pitchFamily="-103" charset="-128"/>
              <a:cs typeface="ＭＳ Ｐゴシック" pitchFamily="-103" charset="-128"/>
            </a:endParaRPr>
          </a:p>
        </p:txBody>
      </p:sp>
      <p:sp>
        <p:nvSpPr>
          <p:cNvPr id="36880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lipse 22"/>
          <p:cNvSpPr/>
          <p:nvPr/>
        </p:nvSpPr>
        <p:spPr>
          <a:xfrm>
            <a:off x="6012160" y="2233408"/>
            <a:ext cx="2880320" cy="2247167"/>
          </a:xfrm>
          <a:prstGeom prst="ellipse">
            <a:avLst/>
          </a:prstGeom>
          <a:noFill/>
          <a:ln w="38100">
            <a:solidFill>
              <a:srgbClr val="00000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u="sng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Fonction 4 </a:t>
            </a:r>
            <a:endParaRPr lang="fr-FR" sz="2000" b="1" dirty="0">
              <a:solidFill>
                <a:schemeClr val="tx1"/>
              </a:solidFill>
              <a:ea typeface="ＭＳ Ｐゴシック" pitchFamily="-103" charset="-128"/>
              <a:cs typeface="ＭＳ Ｐゴシック" pitchFamily="-103" charset="-128"/>
            </a:endParaRPr>
          </a:p>
          <a:p>
            <a:pPr algn="ctr">
              <a:defRPr/>
            </a:pPr>
            <a:r>
              <a:rPr lang="fr-FR" sz="2000" b="1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Vérifier , utiliser les EPI, appliquer </a:t>
            </a:r>
            <a:r>
              <a:rPr lang="fr-FR" sz="2000" b="1" dirty="0" smtClean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les BPL et BPF.</a:t>
            </a:r>
            <a:endParaRPr lang="fr-FR" sz="2000" b="1" dirty="0">
              <a:solidFill>
                <a:schemeClr val="tx1"/>
              </a:solidFill>
              <a:ea typeface="ＭＳ Ｐゴシック" pitchFamily="-103" charset="-128"/>
              <a:cs typeface="ＭＳ Ｐゴシック" pitchFamily="-103" charset="-128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51520" y="2233408"/>
            <a:ext cx="3106688" cy="2247167"/>
          </a:xfrm>
          <a:prstGeom prst="ellipse">
            <a:avLst/>
          </a:prstGeom>
          <a:noFill/>
          <a:ln w="38100">
            <a:solidFill>
              <a:srgbClr val="00000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u="sng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Fonction 3 </a:t>
            </a:r>
            <a:endParaRPr lang="fr-FR" sz="2000" b="1">
              <a:solidFill>
                <a:schemeClr val="tx1"/>
              </a:solidFill>
              <a:ea typeface="ＭＳ Ｐゴシック" pitchFamily="-103" charset="-128"/>
              <a:cs typeface="ＭＳ Ｐゴシック" pitchFamily="-103" charset="-128"/>
            </a:endParaRPr>
          </a:p>
          <a:p>
            <a:pPr algn="ctr">
              <a:defRPr/>
            </a:pPr>
            <a:r>
              <a:rPr lang="fr-FR" sz="2000" b="1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Rechercher , saisir , traiter , transmettre, échanger l’information</a:t>
            </a:r>
          </a:p>
        </p:txBody>
      </p:sp>
      <p:sp>
        <p:nvSpPr>
          <p:cNvPr id="38920" name="ZoneTexte 17"/>
          <p:cNvSpPr txBox="1">
            <a:spLocks noChangeArrowheads="1"/>
          </p:cNvSpPr>
          <p:nvPr/>
        </p:nvSpPr>
        <p:spPr bwMode="auto">
          <a:xfrm>
            <a:off x="4222750" y="749300"/>
            <a:ext cx="108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627313" y="3357563"/>
            <a:ext cx="3816350" cy="2698750"/>
          </a:xfrm>
          <a:prstGeom prst="rect">
            <a:avLst/>
          </a:prstGeom>
          <a:solidFill>
            <a:srgbClr val="FFFF99">
              <a:alpha val="9000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C00000"/>
                </a:solidFill>
                <a:latin typeface="Calibri" pitchFamily="-103" charset="0"/>
              </a:rPr>
              <a:t>Ordonnancement des tâches </a:t>
            </a:r>
          </a:p>
          <a:p>
            <a:pPr algn="ctr">
              <a:defRPr/>
            </a:pPr>
            <a:endParaRPr lang="fr-FR" sz="2400" dirty="0">
              <a:latin typeface="Calibri" pitchFamily="-103" charset="0"/>
            </a:endParaRPr>
          </a:p>
          <a:p>
            <a:pPr algn="ctr">
              <a:defRPr/>
            </a:pPr>
            <a:r>
              <a:rPr lang="fr-FR" dirty="0">
                <a:latin typeface="Calibri" pitchFamily="-103" charset="0"/>
              </a:rPr>
              <a:t>VERIFIER / PREPARER / CONTROLER / DEMARRER / SURVEILLER /ARRETER / NETTOYER</a:t>
            </a:r>
          </a:p>
          <a:p>
            <a:pPr algn="ctr">
              <a:defRPr/>
            </a:pPr>
            <a:endParaRPr lang="fr-FR" dirty="0">
              <a:latin typeface="Calibri" pitchFamily="-103" charset="0"/>
            </a:endParaRPr>
          </a:p>
          <a:p>
            <a:pPr algn="ctr">
              <a:defRPr/>
            </a:pPr>
            <a:r>
              <a:rPr lang="fr-FR" sz="2000" b="1" u="sng" dirty="0">
                <a:latin typeface="Calibri" pitchFamily="-103" charset="0"/>
              </a:rPr>
              <a:t>Fonction 1</a:t>
            </a:r>
          </a:p>
          <a:p>
            <a:pPr algn="ctr">
              <a:defRPr/>
            </a:pPr>
            <a:r>
              <a:rPr lang="fr-FR" sz="2000" b="1" dirty="0">
                <a:latin typeface="Calibri" pitchFamily="-103" charset="0"/>
              </a:rPr>
              <a:t>Conduite et surveillance</a:t>
            </a:r>
          </a:p>
        </p:txBody>
      </p:sp>
      <p:sp>
        <p:nvSpPr>
          <p:cNvPr id="25" name="Carré corné 24"/>
          <p:cNvSpPr>
            <a:spLocks noChangeArrowheads="1"/>
          </p:cNvSpPr>
          <p:nvPr/>
        </p:nvSpPr>
        <p:spPr bwMode="auto">
          <a:xfrm>
            <a:off x="2381250" y="1201738"/>
            <a:ext cx="1954213" cy="81915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40404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Calibri" pitchFamily="-103" charset="0"/>
              </a:rPr>
              <a:t>Dossier  Technique</a:t>
            </a:r>
          </a:p>
        </p:txBody>
      </p:sp>
      <p:sp>
        <p:nvSpPr>
          <p:cNvPr id="26" name="Carré corné 25"/>
          <p:cNvSpPr>
            <a:spLocks noChangeArrowheads="1"/>
          </p:cNvSpPr>
          <p:nvPr/>
        </p:nvSpPr>
        <p:spPr bwMode="auto">
          <a:xfrm>
            <a:off x="4716463" y="1201738"/>
            <a:ext cx="1973262" cy="81915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rgbClr val="40404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Calibri" pitchFamily="-103" charset="0"/>
              </a:rPr>
              <a:t>Dossier  de suivi de la production</a:t>
            </a:r>
          </a:p>
        </p:txBody>
      </p:sp>
      <p:sp>
        <p:nvSpPr>
          <p:cNvPr id="27" name="Flèche à quatre pointes 26"/>
          <p:cNvSpPr>
            <a:spLocks/>
          </p:cNvSpPr>
          <p:nvPr/>
        </p:nvSpPr>
        <p:spPr bwMode="auto">
          <a:xfrm>
            <a:off x="3357563" y="2020888"/>
            <a:ext cx="2438400" cy="1123950"/>
          </a:xfrm>
          <a:custGeom>
            <a:avLst/>
            <a:gdLst>
              <a:gd name="T0" fmla="*/ 1219200 w 2438400"/>
              <a:gd name="T1" fmla="*/ 0 h 1123950"/>
              <a:gd name="T2" fmla="*/ 0 w 2438400"/>
              <a:gd name="T3" fmla="*/ 561975 h 1123950"/>
              <a:gd name="T4" fmla="*/ 1219200 w 2438400"/>
              <a:gd name="T5" fmla="*/ 1123950 h 1123950"/>
              <a:gd name="T6" fmla="*/ 2438400 w 2438400"/>
              <a:gd name="T7" fmla="*/ 561975 h 112395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72090 w 2438400"/>
              <a:gd name="T13" fmla="*/ 521018 h 1123950"/>
              <a:gd name="T14" fmla="*/ 2366310 w 2438400"/>
              <a:gd name="T15" fmla="*/ 602932 h 11239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38400" h="1123950">
                <a:moveTo>
                  <a:pt x="0" y="561975"/>
                </a:moveTo>
                <a:lnTo>
                  <a:pt x="252889" y="418300"/>
                </a:lnTo>
                <a:lnTo>
                  <a:pt x="252889" y="521018"/>
                </a:lnTo>
                <a:lnTo>
                  <a:pt x="1178243" y="521018"/>
                </a:lnTo>
                <a:lnTo>
                  <a:pt x="1178243" y="252889"/>
                </a:lnTo>
                <a:lnTo>
                  <a:pt x="1075525" y="252889"/>
                </a:lnTo>
                <a:lnTo>
                  <a:pt x="1219200" y="0"/>
                </a:lnTo>
                <a:lnTo>
                  <a:pt x="1362875" y="252889"/>
                </a:lnTo>
                <a:lnTo>
                  <a:pt x="1260157" y="252889"/>
                </a:lnTo>
                <a:lnTo>
                  <a:pt x="1260157" y="521018"/>
                </a:lnTo>
                <a:lnTo>
                  <a:pt x="2185511" y="521018"/>
                </a:lnTo>
                <a:lnTo>
                  <a:pt x="2185511" y="418300"/>
                </a:lnTo>
                <a:lnTo>
                  <a:pt x="2438400" y="561975"/>
                </a:lnTo>
                <a:lnTo>
                  <a:pt x="2185511" y="705650"/>
                </a:lnTo>
                <a:lnTo>
                  <a:pt x="2185511" y="602932"/>
                </a:lnTo>
                <a:lnTo>
                  <a:pt x="1260157" y="602932"/>
                </a:lnTo>
                <a:lnTo>
                  <a:pt x="1260157" y="871061"/>
                </a:lnTo>
                <a:lnTo>
                  <a:pt x="1362875" y="871061"/>
                </a:lnTo>
                <a:lnTo>
                  <a:pt x="1219200" y="1123950"/>
                </a:lnTo>
                <a:lnTo>
                  <a:pt x="1075525" y="871061"/>
                </a:lnTo>
                <a:lnTo>
                  <a:pt x="1178243" y="871061"/>
                </a:lnTo>
                <a:lnTo>
                  <a:pt x="1178243" y="602932"/>
                </a:lnTo>
                <a:lnTo>
                  <a:pt x="252889" y="602932"/>
                </a:lnTo>
                <a:lnTo>
                  <a:pt x="252889" y="705650"/>
                </a:lnTo>
                <a:close/>
              </a:path>
            </a:pathLst>
          </a:custGeom>
          <a:solidFill>
            <a:srgbClr val="3366FF"/>
          </a:solidFill>
          <a:ln w="9525" cap="flat" cmpd="sng">
            <a:noFill/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38925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AP 2 : garde sa concentration dans les situations ponctuellement tendues</a:t>
            </a:r>
          </a:p>
        </p:txBody>
      </p:sp>
      <p:sp>
        <p:nvSpPr>
          <p:cNvPr id="4" name="Bouton d'action : Retour 3">
            <a:hlinkClick r:id="rId2" action="ppaction://hlinksldjump" highlightClick="1"/>
          </p:cNvPr>
          <p:cNvSpPr/>
          <p:nvPr/>
        </p:nvSpPr>
        <p:spPr>
          <a:xfrm>
            <a:off x="8305800" y="5301208"/>
            <a:ext cx="381000" cy="504056"/>
          </a:xfrm>
          <a:prstGeom prst="actionButtonReturn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Attitudes professionnelles.</a:t>
            </a:r>
            <a:endParaRPr lang="fr-FR" sz="2800" b="1" dirty="0">
              <a:solidFill>
                <a:srgbClr val="000000"/>
              </a:solidFill>
              <a:ea typeface="ＭＳ Ｐゴシック" pitchFamily="-103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dirty="0">
                <a:ea typeface="ＭＳ Ｐゴシック" pitchFamily="-103" charset="-128"/>
              </a:rPr>
              <a:t>AP 4 : a une attitude respectueuse vis - à - vis de son collègue</a:t>
            </a:r>
          </a:p>
        </p:txBody>
      </p:sp>
      <p:sp>
        <p:nvSpPr>
          <p:cNvPr id="5" name="Bouton d'action : Retour 4">
            <a:hlinkClick r:id="rId2" action="ppaction://hlinksldjump" highlightClick="1"/>
          </p:cNvPr>
          <p:cNvSpPr/>
          <p:nvPr/>
        </p:nvSpPr>
        <p:spPr>
          <a:xfrm>
            <a:off x="8305800" y="5301208"/>
            <a:ext cx="381000" cy="504056"/>
          </a:xfrm>
          <a:prstGeom prst="actionButtonReturn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Attitudes professionnelles.</a:t>
            </a:r>
            <a:endParaRPr lang="fr-FR" sz="2800" b="1" dirty="0">
              <a:solidFill>
                <a:srgbClr val="000000"/>
              </a:solidFill>
              <a:ea typeface="ＭＳ Ｐゴシック" pitchFamily="-103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AP 5 : offre son soutien aux collègues et travaille en collaboration plutôt qu’en compétition</a:t>
            </a:r>
          </a:p>
        </p:txBody>
      </p:sp>
      <p:sp>
        <p:nvSpPr>
          <p:cNvPr id="5" name="Bouton d'action : Retour 4">
            <a:hlinkClick r:id="rId2" action="ppaction://hlinksldjump" highlightClick="1"/>
          </p:cNvPr>
          <p:cNvSpPr/>
          <p:nvPr/>
        </p:nvSpPr>
        <p:spPr>
          <a:xfrm>
            <a:off x="8305800" y="5301208"/>
            <a:ext cx="381000" cy="504056"/>
          </a:xfrm>
          <a:prstGeom prst="actionButtonReturn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Attitudes professionnelles.</a:t>
            </a:r>
            <a:endParaRPr lang="fr-FR" sz="2800" b="1" dirty="0">
              <a:solidFill>
                <a:srgbClr val="000000"/>
              </a:solidFill>
              <a:ea typeface="ＭＳ Ｐゴシック" pitchFamily="-103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pPr eaLnBrk="1" hangingPunct="1"/>
            <a:r>
              <a:rPr lang="fr-FR">
                <a:ea typeface="ＭＳ Ｐゴシック" pitchFamily="-103" charset="-128"/>
              </a:rPr>
              <a:t>AP 6 : transmet son expérience en partageant les solutions et les méthodes utilisées pour résoudre les problèmes</a:t>
            </a:r>
          </a:p>
          <a:p>
            <a:pPr eaLnBrk="1" hangingPunct="1"/>
            <a:endParaRPr lang="fr-FR">
              <a:ea typeface="ＭＳ Ｐゴシック" pitchFamily="-103" charset="-128"/>
            </a:endParaRPr>
          </a:p>
          <a:p>
            <a:pPr eaLnBrk="1" hangingPunct="1"/>
            <a:r>
              <a:rPr lang="fr-FR">
                <a:ea typeface="ＭＳ Ｐゴシック" pitchFamily="-103" charset="-128"/>
              </a:rPr>
              <a:t>AP 7 : est à l’écoute et répond aux demandes renvoie les questions complexes à un niveau de décision hiérarchique</a:t>
            </a:r>
          </a:p>
          <a:p>
            <a:pPr eaLnBrk="1" hangingPunct="1"/>
            <a:endParaRPr lang="fr-FR">
              <a:ea typeface="ＭＳ Ｐゴシック" pitchFamily="-103" charset="-128"/>
            </a:endParaRPr>
          </a:p>
        </p:txBody>
      </p:sp>
      <p:sp>
        <p:nvSpPr>
          <p:cNvPr id="5" name="Bouton d'action : Retour 4">
            <a:hlinkClick r:id="rId2" action="ppaction://hlinksldjump" highlightClick="1"/>
          </p:cNvPr>
          <p:cNvSpPr/>
          <p:nvPr/>
        </p:nvSpPr>
        <p:spPr>
          <a:xfrm>
            <a:off x="8305800" y="5301208"/>
            <a:ext cx="381000" cy="504056"/>
          </a:xfrm>
          <a:prstGeom prst="actionButtonReturn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Attitudes professionnelles.</a:t>
            </a:r>
            <a:endParaRPr lang="fr-FR" sz="2800" b="1" dirty="0">
              <a:solidFill>
                <a:srgbClr val="000000"/>
              </a:solidFill>
              <a:ea typeface="ＭＳ Ｐゴシック" pitchFamily="-103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ouée 16"/>
          <p:cNvSpPr>
            <a:spLocks/>
          </p:cNvSpPr>
          <p:nvPr/>
        </p:nvSpPr>
        <p:spPr bwMode="auto">
          <a:xfrm>
            <a:off x="935038" y="749300"/>
            <a:ext cx="7416800" cy="4122738"/>
          </a:xfrm>
          <a:custGeom>
            <a:avLst/>
            <a:gdLst>
              <a:gd name="T0" fmla="*/ 3708400 w 7416800"/>
              <a:gd name="T1" fmla="*/ 0 h 4122738"/>
              <a:gd name="T2" fmla="*/ 1086166 w 7416800"/>
              <a:gd name="T3" fmla="*/ 603761 h 4122738"/>
              <a:gd name="T4" fmla="*/ 0 w 7416800"/>
              <a:gd name="T5" fmla="*/ 2061369 h 4122738"/>
              <a:gd name="T6" fmla="*/ 1086166 w 7416800"/>
              <a:gd name="T7" fmla="*/ 3518977 h 4122738"/>
              <a:gd name="T8" fmla="*/ 3708400 w 7416800"/>
              <a:gd name="T9" fmla="*/ 4122738 h 4122738"/>
              <a:gd name="T10" fmla="*/ 6330634 w 7416800"/>
              <a:gd name="T11" fmla="*/ 3518977 h 4122738"/>
              <a:gd name="T12" fmla="*/ 7416800 w 7416800"/>
              <a:gd name="T13" fmla="*/ 2061369 h 4122738"/>
              <a:gd name="T14" fmla="*/ 6330634 w 7416800"/>
              <a:gd name="T15" fmla="*/ 603761 h 4122738"/>
              <a:gd name="T16" fmla="*/ 17694720 60000 65536"/>
              <a:gd name="T17" fmla="*/ 17694720 60000 65536"/>
              <a:gd name="T18" fmla="*/ 11796480 60000 65536"/>
              <a:gd name="T19" fmla="*/ 5898240 60000 65536"/>
              <a:gd name="T20" fmla="*/ 5898240 60000 65536"/>
              <a:gd name="T21" fmla="*/ 5898240 60000 65536"/>
              <a:gd name="T22" fmla="*/ 0 60000 65536"/>
              <a:gd name="T23" fmla="*/ 17694720 60000 65536"/>
              <a:gd name="T24" fmla="*/ 1086166 w 7416800"/>
              <a:gd name="T25" fmla="*/ 603761 h 4122738"/>
              <a:gd name="T26" fmla="*/ 6330634 w 7416800"/>
              <a:gd name="T27" fmla="*/ 3518977 h 41227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416800" h="4122738">
                <a:moveTo>
                  <a:pt x="0" y="2061369"/>
                </a:moveTo>
                <a:lnTo>
                  <a:pt x="0" y="2061369"/>
                </a:lnTo>
                <a:cubicBezTo>
                  <a:pt x="3" y="922907"/>
                  <a:pt x="1660310" y="3"/>
                  <a:pt x="3708400" y="3"/>
                </a:cubicBezTo>
                <a:cubicBezTo>
                  <a:pt x="3708401" y="3"/>
                  <a:pt x="3708402" y="4"/>
                  <a:pt x="3708403" y="4"/>
                </a:cubicBezTo>
                <a:cubicBezTo>
                  <a:pt x="5756495" y="4"/>
                  <a:pt x="7416802" y="922910"/>
                  <a:pt x="7416802" y="2061373"/>
                </a:cubicBezTo>
                <a:cubicBezTo>
                  <a:pt x="7416802" y="2061374"/>
                  <a:pt x="7416801" y="2061376"/>
                  <a:pt x="7416801" y="2061378"/>
                </a:cubicBezTo>
                <a:lnTo>
                  <a:pt x="7416802" y="2061379"/>
                </a:lnTo>
                <a:cubicBezTo>
                  <a:pt x="7416802" y="3199841"/>
                  <a:pt x="5756494" y="4122748"/>
                  <a:pt x="3708402" y="4122748"/>
                </a:cubicBezTo>
                <a:cubicBezTo>
                  <a:pt x="3708401" y="4122747"/>
                  <a:pt x="3708401" y="4122747"/>
                  <a:pt x="3708401" y="4122747"/>
                </a:cubicBezTo>
                <a:cubicBezTo>
                  <a:pt x="1660308" y="4122747"/>
                  <a:pt x="2" y="3199841"/>
                  <a:pt x="2" y="2061379"/>
                </a:cubicBezTo>
                <a:cubicBezTo>
                  <a:pt x="2" y="2061377"/>
                  <a:pt x="2" y="2061376"/>
                  <a:pt x="2" y="2061375"/>
                </a:cubicBezTo>
                <a:close/>
                <a:moveTo>
                  <a:pt x="324913" y="2061369"/>
                </a:moveTo>
                <a:lnTo>
                  <a:pt x="324913" y="2061369"/>
                </a:lnTo>
                <a:cubicBezTo>
                  <a:pt x="324913" y="2061370"/>
                  <a:pt x="324912" y="2061371"/>
                  <a:pt x="324912" y="2061372"/>
                </a:cubicBezTo>
                <a:cubicBezTo>
                  <a:pt x="324912" y="3020390"/>
                  <a:pt x="1839750" y="3797828"/>
                  <a:pt x="3708398" y="3797828"/>
                </a:cubicBezTo>
                <a:cubicBezTo>
                  <a:pt x="3708398" y="3797828"/>
                  <a:pt x="3708398" y="3797828"/>
                  <a:pt x="3708399" y="3797828"/>
                </a:cubicBezTo>
                <a:cubicBezTo>
                  <a:pt x="5577045" y="3797828"/>
                  <a:pt x="7091883" y="3020392"/>
                  <a:pt x="7091885" y="2061374"/>
                </a:cubicBezTo>
                <a:lnTo>
                  <a:pt x="7091886" y="2061375"/>
                </a:lnTo>
                <a:cubicBezTo>
                  <a:pt x="7091886" y="1102356"/>
                  <a:pt x="5577047" y="324919"/>
                  <a:pt x="3708399" y="324919"/>
                </a:cubicBezTo>
                <a:lnTo>
                  <a:pt x="3708398" y="324919"/>
                </a:lnTo>
                <a:cubicBezTo>
                  <a:pt x="3708398" y="324919"/>
                  <a:pt x="3708397" y="324918"/>
                  <a:pt x="3708397" y="324918"/>
                </a:cubicBezTo>
                <a:cubicBezTo>
                  <a:pt x="1839751" y="324918"/>
                  <a:pt x="324914" y="1102354"/>
                  <a:pt x="324910" y="2061371"/>
                </a:cubicBezTo>
                <a:close/>
              </a:path>
            </a:pathLst>
          </a:custGeom>
          <a:solidFill>
            <a:srgbClr val="3366FF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8" name="Rectangle à coins arrondis 7"/>
          <p:cNvSpPr>
            <a:spLocks noChangeArrowheads="1"/>
          </p:cNvSpPr>
          <p:nvPr/>
        </p:nvSpPr>
        <p:spPr bwMode="auto">
          <a:xfrm>
            <a:off x="3084513" y="1119188"/>
            <a:ext cx="2955925" cy="4381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4</a:t>
            </a:r>
            <a:r>
              <a:rPr lang="fr-FR" sz="2400" baseline="30000">
                <a:latin typeface="Calibri" pitchFamily="-103" charset="0"/>
              </a:rPr>
              <a:t>ème</a:t>
            </a:r>
            <a:r>
              <a:rPr lang="fr-FR" sz="2400">
                <a:latin typeface="Calibri" pitchFamily="-103" charset="0"/>
              </a:rPr>
              <a:t> idée directrice</a:t>
            </a:r>
          </a:p>
        </p:txBody>
      </p:sp>
      <p:sp>
        <p:nvSpPr>
          <p:cNvPr id="10" name="Rectangle à coins arrondis 9"/>
          <p:cNvSpPr>
            <a:spLocks noChangeArrowheads="1"/>
          </p:cNvSpPr>
          <p:nvPr/>
        </p:nvSpPr>
        <p:spPr bwMode="auto">
          <a:xfrm>
            <a:off x="3560763" y="1870075"/>
            <a:ext cx="1878012" cy="766763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séquence</a:t>
            </a:r>
          </a:p>
        </p:txBody>
      </p:sp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3084513" y="2522538"/>
            <a:ext cx="3035300" cy="7556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Activité pratique</a:t>
            </a:r>
          </a:p>
        </p:txBody>
      </p:sp>
      <p:sp>
        <p:nvSpPr>
          <p:cNvPr id="14" name="Rectangle à coins arrondis 13"/>
          <p:cNvSpPr>
            <a:spLocks noChangeArrowheads="1"/>
          </p:cNvSpPr>
          <p:nvPr/>
        </p:nvSpPr>
        <p:spPr bwMode="auto">
          <a:xfrm>
            <a:off x="5219700" y="3159125"/>
            <a:ext cx="2901950" cy="84613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Conduite d’une opération unitaire</a:t>
            </a:r>
          </a:p>
        </p:txBody>
      </p:sp>
      <p:sp>
        <p:nvSpPr>
          <p:cNvPr id="13" name="Rectangle à coins arrondis 12"/>
          <p:cNvSpPr>
            <a:spLocks noChangeArrowheads="1"/>
          </p:cNvSpPr>
          <p:nvPr/>
        </p:nvSpPr>
        <p:spPr bwMode="auto">
          <a:xfrm>
            <a:off x="1430338" y="3119438"/>
            <a:ext cx="2792412" cy="88582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>
                <a:latin typeface="Calibri" pitchFamily="-103" charset="0"/>
              </a:rPr>
              <a:t>Une fabrication complète</a:t>
            </a:r>
          </a:p>
        </p:txBody>
      </p:sp>
      <p:sp>
        <p:nvSpPr>
          <p:cNvPr id="9" name="Flèche vers le bas 8"/>
          <p:cNvSpPr>
            <a:spLocks noChangeArrowheads="1"/>
          </p:cNvSpPr>
          <p:nvPr/>
        </p:nvSpPr>
        <p:spPr bwMode="auto">
          <a:xfrm>
            <a:off x="4222750" y="1557338"/>
            <a:ext cx="611188" cy="52705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45065" name="ZoneTexte 17"/>
          <p:cNvSpPr txBox="1">
            <a:spLocks noChangeArrowheads="1"/>
          </p:cNvSpPr>
          <p:nvPr/>
        </p:nvSpPr>
        <p:spPr bwMode="auto">
          <a:xfrm>
            <a:off x="4222750" y="749300"/>
            <a:ext cx="108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45066" name="ZoneTexte 18"/>
          <p:cNvSpPr txBox="1">
            <a:spLocks noChangeArrowheads="1"/>
          </p:cNvSpPr>
          <p:nvPr/>
        </p:nvSpPr>
        <p:spPr bwMode="auto">
          <a:xfrm rot="5400000">
            <a:off x="577851" y="2822575"/>
            <a:ext cx="1084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45067" name="ZoneTexte 19"/>
          <p:cNvSpPr txBox="1">
            <a:spLocks noChangeArrowheads="1"/>
          </p:cNvSpPr>
          <p:nvPr/>
        </p:nvSpPr>
        <p:spPr bwMode="auto">
          <a:xfrm rot="-5400000">
            <a:off x="7626350" y="2452688"/>
            <a:ext cx="1082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57200" y="4438650"/>
            <a:ext cx="8435975" cy="1654175"/>
          </a:xfrm>
          <a:prstGeom prst="rect">
            <a:avLst/>
          </a:prstGeom>
          <a:solidFill>
            <a:srgbClr val="FFFF99">
              <a:alpha val="8700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b="1">
                <a:solidFill>
                  <a:srgbClr val="C00000"/>
                </a:solidFill>
                <a:latin typeface="Calibri" pitchFamily="-103" charset="0"/>
              </a:rPr>
              <a:t>Une organisation de l’espace de travail </a:t>
            </a:r>
          </a:p>
          <a:p>
            <a:pPr algn="ctr">
              <a:defRPr/>
            </a:pPr>
            <a:r>
              <a:rPr lang="fr-FR" sz="2400" b="1">
                <a:latin typeface="Calibri" pitchFamily="-103" charset="0"/>
              </a:rPr>
              <a:t>selon des règles bien établies à l’avance</a:t>
            </a:r>
          </a:p>
          <a:p>
            <a:pPr algn="ctr">
              <a:defRPr/>
            </a:pPr>
            <a:r>
              <a:rPr lang="fr-FR" sz="2400" b="1">
                <a:latin typeface="Calibri" pitchFamily="-103" charset="0"/>
              </a:rPr>
              <a:t>par l’équipe enseignante</a:t>
            </a:r>
          </a:p>
        </p:txBody>
      </p:sp>
      <p:sp>
        <p:nvSpPr>
          <p:cNvPr id="15" name="Virage 14"/>
          <p:cNvSpPr>
            <a:spLocks/>
          </p:cNvSpPr>
          <p:nvPr/>
        </p:nvSpPr>
        <p:spPr bwMode="auto">
          <a:xfrm rot="5400000">
            <a:off x="7346157" y="4006056"/>
            <a:ext cx="684212" cy="866775"/>
          </a:xfrm>
          <a:custGeom>
            <a:avLst/>
            <a:gdLst>
              <a:gd name="T0" fmla="*/ 513159 w 684212"/>
              <a:gd name="T1" fmla="*/ 0 h 866775"/>
              <a:gd name="T2" fmla="*/ 513159 w 684212"/>
              <a:gd name="T3" fmla="*/ 342106 h 866775"/>
              <a:gd name="T4" fmla="*/ 85527 w 684212"/>
              <a:gd name="T5" fmla="*/ 866775 h 866775"/>
              <a:gd name="T6" fmla="*/ 684212 w 684212"/>
              <a:gd name="T7" fmla="*/ 171053 h 866775"/>
              <a:gd name="T8" fmla="*/ 17694720 60000 65536"/>
              <a:gd name="T9" fmla="*/ 5898240 60000 65536"/>
              <a:gd name="T10" fmla="*/ 589824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4212" h="866775">
                <a:moveTo>
                  <a:pt x="0" y="866775"/>
                </a:moveTo>
                <a:lnTo>
                  <a:pt x="0" y="384869"/>
                </a:lnTo>
                <a:lnTo>
                  <a:pt x="-1" y="384868"/>
                </a:lnTo>
                <a:cubicBezTo>
                  <a:pt x="0" y="219546"/>
                  <a:pt x="134020" y="85526"/>
                  <a:pt x="299343" y="85526"/>
                </a:cubicBezTo>
                <a:cubicBezTo>
                  <a:pt x="299343" y="85525"/>
                  <a:pt x="299343" y="85526"/>
                  <a:pt x="299343" y="85526"/>
                </a:cubicBezTo>
                <a:lnTo>
                  <a:pt x="513159" y="85527"/>
                </a:lnTo>
                <a:lnTo>
                  <a:pt x="513159" y="0"/>
                </a:lnTo>
                <a:lnTo>
                  <a:pt x="684212" y="171053"/>
                </a:lnTo>
                <a:lnTo>
                  <a:pt x="513159" y="342106"/>
                </a:lnTo>
                <a:lnTo>
                  <a:pt x="513159" y="256580"/>
                </a:lnTo>
                <a:lnTo>
                  <a:pt x="299343" y="256580"/>
                </a:lnTo>
                <a:lnTo>
                  <a:pt x="299343" y="256579"/>
                </a:lnTo>
                <a:cubicBezTo>
                  <a:pt x="228490" y="256579"/>
                  <a:pt x="171052" y="314017"/>
                  <a:pt x="171052" y="384869"/>
                </a:cubicBezTo>
                <a:lnTo>
                  <a:pt x="171053" y="866775"/>
                </a:lnTo>
                <a:close/>
              </a:path>
            </a:pathLst>
          </a:custGeom>
          <a:solidFill>
            <a:srgbClr val="17375E"/>
          </a:solidFill>
          <a:ln w="9525" cap="flat" cmpd="sng">
            <a:noFill/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16" name="Virage 15"/>
          <p:cNvSpPr>
            <a:spLocks/>
          </p:cNvSpPr>
          <p:nvPr/>
        </p:nvSpPr>
        <p:spPr bwMode="auto">
          <a:xfrm rot="16200000" flipH="1">
            <a:off x="1396207" y="4006056"/>
            <a:ext cx="684212" cy="866775"/>
          </a:xfrm>
          <a:custGeom>
            <a:avLst/>
            <a:gdLst>
              <a:gd name="T0" fmla="*/ 513159 w 684212"/>
              <a:gd name="T1" fmla="*/ 0 h 866775"/>
              <a:gd name="T2" fmla="*/ 513159 w 684212"/>
              <a:gd name="T3" fmla="*/ 342106 h 866775"/>
              <a:gd name="T4" fmla="*/ 85527 w 684212"/>
              <a:gd name="T5" fmla="*/ 866775 h 866775"/>
              <a:gd name="T6" fmla="*/ 684212 w 684212"/>
              <a:gd name="T7" fmla="*/ 171053 h 866775"/>
              <a:gd name="T8" fmla="*/ 17694720 60000 65536"/>
              <a:gd name="T9" fmla="*/ 5898240 60000 65536"/>
              <a:gd name="T10" fmla="*/ 589824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4212" h="866775">
                <a:moveTo>
                  <a:pt x="0" y="866775"/>
                </a:moveTo>
                <a:lnTo>
                  <a:pt x="0" y="384869"/>
                </a:lnTo>
                <a:lnTo>
                  <a:pt x="-1" y="384868"/>
                </a:lnTo>
                <a:cubicBezTo>
                  <a:pt x="0" y="219546"/>
                  <a:pt x="134020" y="85526"/>
                  <a:pt x="299343" y="85526"/>
                </a:cubicBezTo>
                <a:cubicBezTo>
                  <a:pt x="299343" y="85525"/>
                  <a:pt x="299343" y="85526"/>
                  <a:pt x="299343" y="85526"/>
                </a:cubicBezTo>
                <a:lnTo>
                  <a:pt x="513159" y="85527"/>
                </a:lnTo>
                <a:lnTo>
                  <a:pt x="513159" y="0"/>
                </a:lnTo>
                <a:lnTo>
                  <a:pt x="684212" y="171053"/>
                </a:lnTo>
                <a:lnTo>
                  <a:pt x="513159" y="342106"/>
                </a:lnTo>
                <a:lnTo>
                  <a:pt x="513159" y="256580"/>
                </a:lnTo>
                <a:lnTo>
                  <a:pt x="299343" y="256580"/>
                </a:lnTo>
                <a:lnTo>
                  <a:pt x="299343" y="256579"/>
                </a:lnTo>
                <a:cubicBezTo>
                  <a:pt x="228490" y="256579"/>
                  <a:pt x="171052" y="314017"/>
                  <a:pt x="171052" y="384869"/>
                </a:cubicBezTo>
                <a:lnTo>
                  <a:pt x="171053" y="866775"/>
                </a:lnTo>
                <a:close/>
              </a:path>
            </a:pathLst>
          </a:custGeom>
          <a:solidFill>
            <a:srgbClr val="17375E"/>
          </a:solidFill>
          <a:ln w="9525" cap="flat" cmpd="sng">
            <a:noFill/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45071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ea typeface="ＭＳ Ｐゴシック" pitchFamily="-103" charset="-128"/>
              </a:rPr>
              <a:t>Séquences </a:t>
            </a:r>
            <a:r>
              <a:rPr lang="fr-FR" sz="2800" b="1" dirty="0"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113" y="3978275"/>
            <a:ext cx="1663700" cy="2222500"/>
          </a:xfrm>
          <a:prstGeom prst="rect">
            <a:avLst/>
          </a:prstGeom>
        </p:spPr>
      </p:pic>
      <p:pic>
        <p:nvPicPr>
          <p:cNvPr id="19" name="Image 18" descr="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763963"/>
            <a:ext cx="1739900" cy="2298700"/>
          </a:xfrm>
          <a:prstGeom prst="rect">
            <a:avLst/>
          </a:prstGeom>
        </p:spPr>
      </p:pic>
      <p:pic>
        <p:nvPicPr>
          <p:cNvPr id="17" name="Image 16" descr="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4450" y="749300"/>
            <a:ext cx="1739900" cy="2324100"/>
          </a:xfrm>
          <a:prstGeom prst="rect">
            <a:avLst/>
          </a:prstGeom>
        </p:spPr>
      </p:pic>
      <p:pic>
        <p:nvPicPr>
          <p:cNvPr id="16" name="Image 15" descr="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620713"/>
            <a:ext cx="2006600" cy="2654300"/>
          </a:xfrm>
          <a:prstGeom prst="rect">
            <a:avLst/>
          </a:prstGeom>
        </p:spPr>
      </p:pic>
      <p:sp>
        <p:nvSpPr>
          <p:cNvPr id="47110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  <p:sp>
        <p:nvSpPr>
          <p:cNvPr id="47112" name="ZoneTexte 19"/>
          <p:cNvSpPr txBox="1">
            <a:spLocks noChangeArrowheads="1"/>
          </p:cNvSpPr>
          <p:nvPr/>
        </p:nvSpPr>
        <p:spPr bwMode="auto">
          <a:xfrm rot="-5400000">
            <a:off x="7626350" y="2452688"/>
            <a:ext cx="1082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Calibri" pitchFamily="-103" charset="0"/>
              </a:rPr>
              <a:t>QHSE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513811" y="4151313"/>
            <a:ext cx="3172989" cy="1509935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/>
              <a:t>Dernier produit transféré : K2SO4</a:t>
            </a:r>
          </a:p>
          <a:p>
            <a:pPr algn="ctr">
              <a:defRPr/>
            </a:pPr>
            <a:r>
              <a:rPr lang="fr-FR" sz="1600" dirty="0"/>
              <a:t>Opérateur : Justin ROSQUOET</a:t>
            </a:r>
          </a:p>
          <a:p>
            <a:pPr algn="ctr">
              <a:defRPr/>
            </a:pPr>
            <a:r>
              <a:rPr lang="fr-FR" sz="2400" b="1" dirty="0"/>
              <a:t>Cuve propre</a:t>
            </a:r>
          </a:p>
          <a:p>
            <a:pPr algn="ctr">
              <a:defRPr/>
            </a:pPr>
            <a:r>
              <a:rPr lang="fr-FR" sz="1600" dirty="0"/>
              <a:t>Date : 11/10/2012</a:t>
            </a:r>
          </a:p>
          <a:p>
            <a:pPr algn="ctr">
              <a:defRPr/>
            </a:pPr>
            <a:endParaRPr lang="fr-FR" dirty="0"/>
          </a:p>
        </p:txBody>
      </p:sp>
      <p:sp>
        <p:nvSpPr>
          <p:cNvPr id="25" name="Ellipse 24"/>
          <p:cNvSpPr>
            <a:spLocks noChangeArrowheads="1"/>
          </p:cNvSpPr>
          <p:nvPr/>
        </p:nvSpPr>
        <p:spPr bwMode="auto">
          <a:xfrm>
            <a:off x="6073775" y="2520950"/>
            <a:ext cx="2819400" cy="1630363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dirty="0">
                <a:latin typeface="Calibri" pitchFamily="-103" charset="0"/>
              </a:rPr>
              <a:t>Travailler de </a:t>
            </a:r>
            <a:r>
              <a:rPr lang="fr-FR" sz="2000" b="1" dirty="0">
                <a:latin typeface="Calibri" pitchFamily="-103" charset="0"/>
              </a:rPr>
              <a:t>cuve propre à cuve propre </a:t>
            </a:r>
            <a:r>
              <a:rPr lang="fr-FR" dirty="0">
                <a:latin typeface="Calibri" pitchFamily="-103" charset="0"/>
              </a:rPr>
              <a:t>avec une signalisation spécifique</a:t>
            </a:r>
          </a:p>
        </p:txBody>
      </p:sp>
      <p:sp>
        <p:nvSpPr>
          <p:cNvPr id="29" name="Ellipse 28"/>
          <p:cNvSpPr/>
          <p:nvPr/>
        </p:nvSpPr>
        <p:spPr>
          <a:xfrm>
            <a:off x="1417638" y="868176"/>
            <a:ext cx="2859110" cy="1282887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  <a:ea typeface="ＭＳ Ｐゴシック" pitchFamily="-103" charset="-128"/>
                <a:cs typeface="ＭＳ Ｐゴシック" pitchFamily="-103" charset="-128"/>
              </a:rPr>
              <a:t>Imposer un rangement spécifiques et visuels</a:t>
            </a:r>
          </a:p>
        </p:txBody>
      </p:sp>
      <p:sp>
        <p:nvSpPr>
          <p:cNvPr id="30" name="Ellipse 29"/>
          <p:cNvSpPr>
            <a:spLocks noChangeArrowheads="1"/>
          </p:cNvSpPr>
          <p:nvPr/>
        </p:nvSpPr>
        <p:spPr bwMode="auto">
          <a:xfrm>
            <a:off x="1417638" y="4151313"/>
            <a:ext cx="2805112" cy="1709737"/>
          </a:xfrm>
          <a:prstGeom prst="ellipse">
            <a:avLst/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>
                <a:latin typeface="Calibri" pitchFamily="-103" charset="0"/>
              </a:rPr>
              <a:t>Faire compléter des feuilles de suivi de matériel </a:t>
            </a:r>
          </a:p>
          <a:p>
            <a:pPr algn="ctr">
              <a:defRPr/>
            </a:pPr>
            <a:r>
              <a:rPr lang="fr-FR" sz="1600">
                <a:latin typeface="Calibri" pitchFamily="-103" charset="0"/>
              </a:rPr>
              <a:t>(date d’étalonnage, émargement du dernier utilisateur)</a:t>
            </a:r>
          </a:p>
        </p:txBody>
      </p:sp>
      <p:sp>
        <p:nvSpPr>
          <p:cNvPr id="32" name="Flèche à trois pointes 31"/>
          <p:cNvSpPr/>
          <p:nvPr/>
        </p:nvSpPr>
        <p:spPr>
          <a:xfrm rot="5400000">
            <a:off x="3309938" y="1216025"/>
            <a:ext cx="2055812" cy="3925888"/>
          </a:xfrm>
          <a:prstGeom prst="leftRightUpArrow">
            <a:avLst>
              <a:gd name="adj1" fmla="val 5084"/>
              <a:gd name="adj2" fmla="val 11059"/>
              <a:gd name="adj3" fmla="val 11058"/>
            </a:avLst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511425" y="2924175"/>
            <a:ext cx="3322638" cy="8397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400" b="1">
                <a:solidFill>
                  <a:srgbClr val="C00000"/>
                </a:solidFill>
                <a:ea typeface="ＭＳ Ｐゴシック" pitchFamily="-103" charset="-128"/>
                <a:cs typeface="ＭＳ Ｐゴシック" pitchFamily="-103" charset="-128"/>
              </a:rPr>
              <a:t>Une organisation de l’espace de travail </a:t>
            </a:r>
          </a:p>
        </p:txBody>
      </p:sp>
      <p:pic>
        <p:nvPicPr>
          <p:cNvPr id="18" name="Image 17" descr="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1600" y="857250"/>
            <a:ext cx="2209800" cy="1663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0"/>
          <p:cNvSpPr txBox="1">
            <a:spLocks/>
          </p:cNvSpPr>
          <p:nvPr/>
        </p:nvSpPr>
        <p:spPr bwMode="auto">
          <a:xfrm>
            <a:off x="457200" y="274638"/>
            <a:ext cx="8229600" cy="346075"/>
          </a:xfrm>
          <a:prstGeom prst="rect">
            <a:avLst/>
          </a:prstGeom>
          <a:solidFill>
            <a:srgbClr val="FFFFFF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fr-FR" sz="2800" b="1">
                <a:latin typeface="Calibri" pitchFamily="-103" charset="0"/>
              </a:rPr>
              <a:t>Avant propos</a:t>
            </a:r>
          </a:p>
        </p:txBody>
      </p:sp>
      <p:sp>
        <p:nvSpPr>
          <p:cNvPr id="16387" name="Espace réservé du contenu 1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algn="ctr">
              <a:buFont typeface="Arial" pitchFamily="-103" charset="0"/>
              <a:buNone/>
            </a:pPr>
            <a:endParaRPr lang="fr-FR" sz="2400" dirty="0" smtClean="0">
              <a:ea typeface="ＭＳ Ｐゴシック" pitchFamily="-103" charset="-128"/>
            </a:endParaRPr>
          </a:p>
          <a:p>
            <a:pPr algn="ctr">
              <a:buFont typeface="Arial" pitchFamily="-103" charset="0"/>
              <a:buNone/>
            </a:pPr>
            <a:endParaRPr lang="fr-FR" sz="2400" dirty="0" smtClean="0">
              <a:ea typeface="ＭＳ Ｐゴシック" pitchFamily="-103" charset="-128"/>
            </a:endParaRPr>
          </a:p>
          <a:p>
            <a:pPr algn="ctr">
              <a:buFont typeface="Arial" pitchFamily="-103" charset="0"/>
              <a:buNone/>
            </a:pPr>
            <a:r>
              <a:rPr lang="fr-FR" sz="2400" dirty="0" smtClean="0">
                <a:ea typeface="ＭＳ Ｐゴシック" pitchFamily="-103" charset="-128"/>
              </a:rPr>
              <a:t>Cette présentation vous proposera </a:t>
            </a:r>
            <a:r>
              <a:rPr lang="fr-FR" sz="2400" dirty="0" smtClean="0">
                <a:solidFill>
                  <a:srgbClr val="FF0000"/>
                </a:solidFill>
                <a:ea typeface="ＭＳ Ｐゴシック" pitchFamily="-103" charset="-128"/>
              </a:rPr>
              <a:t>des idées directrices sur la réalisation </a:t>
            </a:r>
            <a:r>
              <a:rPr lang="fr-FR" sz="2400" dirty="0" smtClean="0">
                <a:ea typeface="ＭＳ Ｐゴシック" pitchFamily="-103" charset="-128"/>
              </a:rPr>
              <a:t>de séquences pédagogiques.</a:t>
            </a:r>
          </a:p>
          <a:p>
            <a:pPr algn="ctr">
              <a:buFont typeface="Arial" pitchFamily="-103" charset="0"/>
              <a:buNone/>
            </a:pPr>
            <a:endParaRPr lang="fr-FR" sz="2400" dirty="0" smtClean="0">
              <a:ea typeface="ＭＳ Ｐゴシック" pitchFamily="-103" charset="-128"/>
            </a:endParaRPr>
          </a:p>
          <a:p>
            <a:pPr algn="ctr">
              <a:buFont typeface="Arial" pitchFamily="-103" charset="0"/>
              <a:buNone/>
            </a:pPr>
            <a:r>
              <a:rPr lang="fr-FR" sz="2400" dirty="0" smtClean="0">
                <a:ea typeface="ＭＳ Ｐゴシック" pitchFamily="-103" charset="-128"/>
              </a:rPr>
              <a:t>Un </a:t>
            </a:r>
            <a:r>
              <a:rPr lang="fr-FR" sz="2400" dirty="0" smtClean="0">
                <a:solidFill>
                  <a:srgbClr val="FF0000"/>
                </a:solidFill>
                <a:ea typeface="ＭＳ Ｐゴシック" pitchFamily="-103" charset="-128"/>
              </a:rPr>
              <a:t>développement de séquences </a:t>
            </a:r>
            <a:r>
              <a:rPr lang="fr-FR" sz="2400" dirty="0" smtClean="0">
                <a:ea typeface="ＭＳ Ｐゴシック" pitchFamily="-103" charset="-128"/>
              </a:rPr>
              <a:t>vous sera proposé dans le repère pour la 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684213" y="1668463"/>
            <a:ext cx="2592387" cy="841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Principe de base</a:t>
            </a:r>
          </a:p>
        </p:txBody>
      </p:sp>
      <p:sp>
        <p:nvSpPr>
          <p:cNvPr id="12" name="Rectangle à coins arrondis 11"/>
          <p:cNvSpPr>
            <a:spLocks noChangeArrowheads="1"/>
          </p:cNvSpPr>
          <p:nvPr/>
        </p:nvSpPr>
        <p:spPr bwMode="auto">
          <a:xfrm>
            <a:off x="4419600" y="1668463"/>
            <a:ext cx="3897313" cy="8413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 dirty="0">
                <a:latin typeface="Calibri" pitchFamily="-103" charset="0"/>
              </a:rPr>
              <a:t>L’apprentissage par l’expérience</a:t>
            </a:r>
          </a:p>
        </p:txBody>
      </p:sp>
      <p:sp>
        <p:nvSpPr>
          <p:cNvPr id="13" name="Flèche droite rayée 12"/>
          <p:cNvSpPr>
            <a:spLocks/>
          </p:cNvSpPr>
          <p:nvPr/>
        </p:nvSpPr>
        <p:spPr bwMode="auto">
          <a:xfrm>
            <a:off x="3384550" y="1814513"/>
            <a:ext cx="792163" cy="490537"/>
          </a:xfrm>
          <a:custGeom>
            <a:avLst/>
            <a:gdLst>
              <a:gd name="T0" fmla="*/ 546895 w 792163"/>
              <a:gd name="T1" fmla="*/ 0 h 490537"/>
              <a:gd name="T2" fmla="*/ 0 w 792163"/>
              <a:gd name="T3" fmla="*/ 245269 h 490537"/>
              <a:gd name="T4" fmla="*/ 546895 w 792163"/>
              <a:gd name="T5" fmla="*/ 490537 h 490537"/>
              <a:gd name="T6" fmla="*/ 792163 w 792163"/>
              <a:gd name="T7" fmla="*/ 245269 h 490537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76646 w 792163"/>
              <a:gd name="T13" fmla="*/ 103104 h 490537"/>
              <a:gd name="T14" fmla="*/ 649998 w 792163"/>
              <a:gd name="T15" fmla="*/ 387433 h 4905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2163" h="490537">
                <a:moveTo>
                  <a:pt x="0" y="103104"/>
                </a:moveTo>
                <a:lnTo>
                  <a:pt x="15329" y="103104"/>
                </a:lnTo>
                <a:lnTo>
                  <a:pt x="15329" y="387433"/>
                </a:lnTo>
                <a:lnTo>
                  <a:pt x="0" y="387433"/>
                </a:lnTo>
                <a:close/>
                <a:moveTo>
                  <a:pt x="30659" y="103104"/>
                </a:moveTo>
                <a:lnTo>
                  <a:pt x="61317" y="103104"/>
                </a:lnTo>
                <a:lnTo>
                  <a:pt x="61317" y="387433"/>
                </a:lnTo>
                <a:lnTo>
                  <a:pt x="30659" y="387433"/>
                </a:lnTo>
                <a:close/>
                <a:moveTo>
                  <a:pt x="76646" y="103104"/>
                </a:moveTo>
                <a:lnTo>
                  <a:pt x="546895" y="103104"/>
                </a:lnTo>
                <a:lnTo>
                  <a:pt x="546895" y="0"/>
                </a:lnTo>
                <a:lnTo>
                  <a:pt x="792163" y="245269"/>
                </a:lnTo>
                <a:lnTo>
                  <a:pt x="546895" y="490537"/>
                </a:lnTo>
                <a:lnTo>
                  <a:pt x="546895" y="387433"/>
                </a:lnTo>
                <a:lnTo>
                  <a:pt x="76646" y="387433"/>
                </a:lnTo>
                <a:close/>
              </a:path>
            </a:pathLst>
          </a:cu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14" name="Flèche droite rayée 13"/>
          <p:cNvSpPr>
            <a:spLocks/>
          </p:cNvSpPr>
          <p:nvPr/>
        </p:nvSpPr>
        <p:spPr bwMode="auto">
          <a:xfrm rot="5400000">
            <a:off x="5526088" y="2759075"/>
            <a:ext cx="887412" cy="820738"/>
          </a:xfrm>
          <a:custGeom>
            <a:avLst/>
            <a:gdLst>
              <a:gd name="T0" fmla="*/ 477043 w 887412"/>
              <a:gd name="T1" fmla="*/ 0 h 820738"/>
              <a:gd name="T2" fmla="*/ 0 w 887412"/>
              <a:gd name="T3" fmla="*/ 410369 h 820738"/>
              <a:gd name="T4" fmla="*/ 477043 w 887412"/>
              <a:gd name="T5" fmla="*/ 820738 h 820738"/>
              <a:gd name="T6" fmla="*/ 887412 w 887412"/>
              <a:gd name="T7" fmla="*/ 410369 h 820738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28240 w 887412"/>
              <a:gd name="T13" fmla="*/ 172507 h 820738"/>
              <a:gd name="T14" fmla="*/ 649550 w 887412"/>
              <a:gd name="T15" fmla="*/ 648231 h 8207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7412" h="820738">
                <a:moveTo>
                  <a:pt x="0" y="172507"/>
                </a:moveTo>
                <a:lnTo>
                  <a:pt x="25648" y="172507"/>
                </a:lnTo>
                <a:lnTo>
                  <a:pt x="25648" y="648231"/>
                </a:lnTo>
                <a:lnTo>
                  <a:pt x="0" y="648231"/>
                </a:lnTo>
                <a:close/>
                <a:moveTo>
                  <a:pt x="51296" y="172507"/>
                </a:moveTo>
                <a:lnTo>
                  <a:pt x="102592" y="172507"/>
                </a:lnTo>
                <a:lnTo>
                  <a:pt x="102592" y="648231"/>
                </a:lnTo>
                <a:lnTo>
                  <a:pt x="51296" y="648231"/>
                </a:lnTo>
                <a:close/>
                <a:moveTo>
                  <a:pt x="128240" y="172507"/>
                </a:moveTo>
                <a:lnTo>
                  <a:pt x="477043" y="172507"/>
                </a:lnTo>
                <a:lnTo>
                  <a:pt x="477043" y="0"/>
                </a:lnTo>
                <a:lnTo>
                  <a:pt x="887412" y="410369"/>
                </a:lnTo>
                <a:lnTo>
                  <a:pt x="477043" y="820738"/>
                </a:lnTo>
                <a:lnTo>
                  <a:pt x="477043" y="648231"/>
                </a:lnTo>
                <a:lnTo>
                  <a:pt x="128240" y="648231"/>
                </a:lnTo>
                <a:close/>
              </a:path>
            </a:pathLst>
          </a:cu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fr-FR"/>
          </a:p>
        </p:txBody>
      </p:sp>
      <p:sp>
        <p:nvSpPr>
          <p:cNvPr id="15" name="Rectangle à coins arrondis 14"/>
          <p:cNvSpPr>
            <a:spLocks noChangeArrowheads="1"/>
          </p:cNvSpPr>
          <p:nvPr/>
        </p:nvSpPr>
        <p:spPr bwMode="auto">
          <a:xfrm>
            <a:off x="684213" y="3886200"/>
            <a:ext cx="7604125" cy="141500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 dirty="0">
                <a:latin typeface="Calibri" pitchFamily="-103" charset="0"/>
              </a:rPr>
              <a:t>concevoir des séances qui sont toujours basées sur </a:t>
            </a:r>
          </a:p>
          <a:p>
            <a:pPr algn="ctr">
              <a:defRPr/>
            </a:pPr>
            <a:r>
              <a:rPr lang="fr-FR" sz="2800" b="1" dirty="0">
                <a:solidFill>
                  <a:srgbClr val="C00000"/>
                </a:solidFill>
                <a:latin typeface="Calibri" pitchFamily="-103" charset="0"/>
              </a:rPr>
              <a:t>une activité pratique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3049588" y="1125538"/>
            <a:ext cx="2592387" cy="1055687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1</a:t>
            </a:r>
            <a:r>
              <a:rPr lang="fr-FR" sz="2800" baseline="30000">
                <a:latin typeface="Calibri" pitchFamily="-103" charset="0"/>
              </a:rPr>
              <a:t>ère</a:t>
            </a:r>
            <a:r>
              <a:rPr lang="fr-FR" sz="2800">
                <a:latin typeface="Calibri" pitchFamily="-103" charset="0"/>
              </a:rPr>
              <a:t> idée directrice</a:t>
            </a:r>
          </a:p>
        </p:txBody>
      </p:sp>
      <p:sp>
        <p:nvSpPr>
          <p:cNvPr id="12" name="Rectangle à coins arrondis 11"/>
          <p:cNvSpPr>
            <a:spLocks noChangeArrowheads="1"/>
          </p:cNvSpPr>
          <p:nvPr/>
        </p:nvSpPr>
        <p:spPr bwMode="auto">
          <a:xfrm>
            <a:off x="1908175" y="2708275"/>
            <a:ext cx="5111750" cy="2630488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Chercher systématiquement à faire acquérir par nos élèves </a:t>
            </a:r>
            <a:r>
              <a:rPr lang="fr-FR" sz="2800" b="1">
                <a:solidFill>
                  <a:srgbClr val="C00000"/>
                </a:solidFill>
                <a:latin typeface="Calibri" pitchFamily="-103" charset="0"/>
              </a:rPr>
              <a:t>des mêmes compétences </a:t>
            </a:r>
            <a:r>
              <a:rPr lang="fr-FR" sz="2800">
                <a:latin typeface="Calibri" pitchFamily="-103" charset="0"/>
              </a:rPr>
              <a:t>au cours de l’année</a:t>
            </a:r>
          </a:p>
        </p:txBody>
      </p:sp>
      <p:sp>
        <p:nvSpPr>
          <p:cNvPr id="9" name="Flèche vers le bas 8"/>
          <p:cNvSpPr>
            <a:spLocks noChangeArrowheads="1"/>
          </p:cNvSpPr>
          <p:nvPr/>
        </p:nvSpPr>
        <p:spPr bwMode="auto">
          <a:xfrm>
            <a:off x="4103688" y="2181225"/>
            <a:ext cx="612775" cy="52705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7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57200" y="908050"/>
          <a:ext cx="8229600" cy="4941169"/>
        </p:xfrm>
        <a:graphic>
          <a:graphicData uri="http://schemas.openxmlformats.org/drawingml/2006/table">
            <a:tbl>
              <a:tblPr/>
              <a:tblGrid>
                <a:gridCol w="7364413"/>
                <a:gridCol w="220662"/>
                <a:gridCol w="220663"/>
                <a:gridCol w="219075"/>
                <a:gridCol w="204787"/>
              </a:tblGrid>
              <a:tr h="149032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Fonction 1 : 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CONDUITE ET SURVEILLANCE DES INSTALLATIONS ET DES RESEAUX.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C5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Vérifier la disponibilité des produits, des matériels et des utilités.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C6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Organiser ses activités, son espace de travail.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C7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Préparer et/ou tester les installations, les réseaux et les matériels.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C8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Surveiller l’installation, les réseaux au moyen des paramètres et des indicateurs sensoriels.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C9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 : Détecter un état de fonctionnement dégradé et alerter.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C10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Adapter la conduite de l’installation et des réseaux.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C11 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Conduite en phases transitoires (arrêter ou démarrer) de toute ou partie de l’installation et du réseau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C12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Effectuer des prélèvements sur un système en fonctionnement et/ou sur un site donné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C13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Réaliser des analyses physico-chimiques ou biologiques et interpréter, critiquer les résultats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49032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Fonction 2 : 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MAINTENANCE DES EQUIPEMENTS, DES INSTALLATIONS ET DES RESEAUX.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38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C17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 : Mettre tout ou partie de l’installation à disposition en vue des opérations de maintenance.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C18 :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Effectuer des tests ou des mesures, en vue de diagnostiquer un dysfonctionnement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C19 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Surveiller les opérations de maintenance ou d’installation d’équipements ou de branchements.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C20 :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Réaliser les opérations de maintenance ou d’installation d’équipements ou de branchements. 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032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Fonction 3 : 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INFORMATION ET COMMUNICATION INTERNE ET EXTERNE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38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C14 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Utiliser le langage technique adapté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C15 :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Traiter les informations.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8629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C16 :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Echanger de l’information (orale, écrite) avec le bon interlocuteur (interne ou externe), par un moyen approprié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175940">
                <a:tc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Fonction 4 : </a:t>
                      </a: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QUALITE, HYGIENE, SECURITE, ENVIRONNEMENT (QHSE). DEVELOPPEMENT DURABLE. RISQUES INDUSTRIELS .</a:t>
                      </a:r>
                      <a:endParaRPr kumimoji="0" 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90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C2 :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Evaluer les risques en termes de sécurité, santé, environnement et qualité.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2069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C1 :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Identifier les phénomènes dangereux pour l’environnement, le personnel, les installations et les produits.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0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C3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 : Participer à la proposition d’améliorations du procédé afin de faciliter la conduite, améliorer la qualité et/ou rendre plus sûre l’installation.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  <a:tr h="2980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C4 : </a:t>
                      </a: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Mettre en œuvre les mesures de prévention des risques professionnels, de protection de l’environnement et de respect de la qualité.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1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2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3</a:t>
                      </a:r>
                      <a:endParaRPr kumimoji="0" lang="fr-F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3" charset="0"/>
                          <a:ea typeface="Times New Roman" pitchFamily="-103" charset="0"/>
                          <a:cs typeface="Times New Roman" pitchFamily="-103" charset="0"/>
                        </a:rPr>
                        <a:t>4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3" charset="0"/>
                        <a:ea typeface="Times New Roman" pitchFamily="-103" charset="0"/>
                        <a:cs typeface="Times New Roman" pitchFamily="-103" charset="0"/>
                      </a:endParaRPr>
                    </a:p>
                  </a:txBody>
                  <a:tcPr marL="59377" marR="5937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</a:tbl>
          </a:graphicData>
        </a:graphic>
      </p:graphicFrame>
      <p:sp>
        <p:nvSpPr>
          <p:cNvPr id="22678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>
            <a:spLocks noChangeArrowheads="1"/>
          </p:cNvSpPr>
          <p:nvPr/>
        </p:nvSpPr>
        <p:spPr bwMode="auto">
          <a:xfrm>
            <a:off x="971550" y="908050"/>
            <a:ext cx="6985000" cy="1944688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 dirty="0">
                <a:latin typeface="Calibri" pitchFamily="-103" charset="0"/>
              </a:rPr>
              <a:t>Suivre l’évolution de </a:t>
            </a:r>
            <a:r>
              <a:rPr lang="fr-FR" sz="2800" b="1" dirty="0">
                <a:solidFill>
                  <a:srgbClr val="C00000"/>
                </a:solidFill>
                <a:latin typeface="Calibri" pitchFamily="-103" charset="0"/>
              </a:rPr>
              <a:t>l’apprentissage de ses compétences au fur et à mesure de l’année</a:t>
            </a:r>
            <a:r>
              <a:rPr lang="fr-FR" sz="2800" dirty="0">
                <a:latin typeface="Calibri" pitchFamily="-103" charset="0"/>
              </a:rPr>
              <a:t> , au travers les différentes activités proposées.</a:t>
            </a:r>
          </a:p>
        </p:txBody>
      </p:sp>
      <p:sp>
        <p:nvSpPr>
          <p:cNvPr id="5" name="Rectangle à coins arrondis 4"/>
          <p:cNvSpPr>
            <a:spLocks noChangeArrowheads="1"/>
          </p:cNvSpPr>
          <p:nvPr/>
        </p:nvSpPr>
        <p:spPr bwMode="auto">
          <a:xfrm>
            <a:off x="4716463" y="4292600"/>
            <a:ext cx="3970337" cy="1873250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Mise en évidence </a:t>
            </a:r>
            <a:r>
              <a:rPr lang="fr-FR" sz="2800" b="1">
                <a:solidFill>
                  <a:srgbClr val="C00000"/>
                </a:solidFill>
                <a:latin typeface="Calibri" pitchFamily="-103" charset="0"/>
              </a:rPr>
              <a:t>des attitudes professionnelles</a:t>
            </a: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04800" y="4292600"/>
            <a:ext cx="4083050" cy="1873250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 b="1">
                <a:solidFill>
                  <a:srgbClr val="C00000"/>
                </a:solidFill>
                <a:latin typeface="Calibri" pitchFamily="-103" charset="0"/>
              </a:rPr>
              <a:t>vérifier cette acquisition</a:t>
            </a:r>
            <a:r>
              <a:rPr lang="fr-FR" sz="2800">
                <a:latin typeface="Calibri" pitchFamily="-103" charset="0"/>
              </a:rPr>
              <a:t> des compétences en fin d’année de formation</a:t>
            </a:r>
          </a:p>
        </p:txBody>
      </p:sp>
      <p:sp>
        <p:nvSpPr>
          <p:cNvPr id="10" name="Rectangle à coins arrondis 9"/>
          <p:cNvSpPr>
            <a:spLocks noChangeArrowheads="1"/>
          </p:cNvSpPr>
          <p:nvPr/>
        </p:nvSpPr>
        <p:spPr bwMode="auto">
          <a:xfrm>
            <a:off x="2451100" y="3141663"/>
            <a:ext cx="4448175" cy="827087"/>
          </a:xfrm>
          <a:prstGeom prst="roundRect">
            <a:avLst>
              <a:gd name="adj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2800">
                <a:latin typeface="Calibri" pitchFamily="-103" charset="0"/>
              </a:rPr>
              <a:t>Etablir une synthèse</a:t>
            </a:r>
          </a:p>
        </p:txBody>
      </p:sp>
      <p:sp>
        <p:nvSpPr>
          <p:cNvPr id="12" name="Flèche vers le bas 11"/>
          <p:cNvSpPr>
            <a:spLocks noChangeArrowheads="1"/>
          </p:cNvSpPr>
          <p:nvPr/>
        </p:nvSpPr>
        <p:spPr bwMode="auto">
          <a:xfrm rot="1589201">
            <a:off x="3308350" y="3881438"/>
            <a:ext cx="384175" cy="504825"/>
          </a:xfrm>
          <a:prstGeom prst="downArrow">
            <a:avLst>
              <a:gd name="adj1" fmla="val 50000"/>
              <a:gd name="adj2" fmla="val 50001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6" name="Flèche vers le bas 5"/>
          <p:cNvSpPr>
            <a:spLocks noChangeArrowheads="1"/>
          </p:cNvSpPr>
          <p:nvPr/>
        </p:nvSpPr>
        <p:spPr bwMode="auto">
          <a:xfrm>
            <a:off x="4141788" y="2852738"/>
            <a:ext cx="574675" cy="503237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8" name="Flèche vers le bas 7"/>
          <p:cNvSpPr>
            <a:spLocks noChangeArrowheads="1"/>
          </p:cNvSpPr>
          <p:nvPr/>
        </p:nvSpPr>
        <p:spPr bwMode="auto">
          <a:xfrm rot="-1393632">
            <a:off x="5310188" y="3878263"/>
            <a:ext cx="382587" cy="503237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latin typeface="Calibri" pitchFamily="-103" charset="0"/>
            </a:endParaRPr>
          </a:p>
        </p:txBody>
      </p:sp>
      <p:sp>
        <p:nvSpPr>
          <p:cNvPr id="24585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836710"/>
          <a:ext cx="8435277" cy="5359504"/>
        </p:xfrm>
        <a:graphic>
          <a:graphicData uri="http://schemas.openxmlformats.org/drawingml/2006/table">
            <a:tbl>
              <a:tblPr/>
              <a:tblGrid>
                <a:gridCol w="4464206"/>
                <a:gridCol w="281316"/>
                <a:gridCol w="281316"/>
                <a:gridCol w="281977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185552"/>
                <a:gridCol w="409066"/>
              </a:tblGrid>
              <a:tr h="1954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NOM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VISSET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Prénom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Thomas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Classe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1 ère Bac Pro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ajustement pH 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désinfection du bac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osmose inverse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Filtre presse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Filtre à sable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sécheur à lit fluidisé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lyophilisation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échangeurs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TP pompes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:résine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Filtre CAG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fond de teint 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thermique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TP lait corporel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+mn-lt"/>
                          <a:ea typeface="Times New Roman"/>
                          <a:cs typeface="Times New Roman"/>
                        </a:rPr>
                        <a:t>Niveau en fin de 1ère</a:t>
                      </a:r>
                      <a:endParaRPr lang="fr-F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90">
                <a:tc grid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99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Fonction 1 : </a:t>
                      </a:r>
                      <a:r>
                        <a:rPr lang="fr-FR" sz="1400" b="1">
                          <a:solidFill>
                            <a:srgbClr val="0099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CONDUITE ET SURVEILLANCE DES INSTALLATIONS ET DES RESEAUX.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C5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Vérifier la disponibilité des produits, des matériels et des utilités.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C6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Organiser ses activités, son espace de travail.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C7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Préparer et/ou tester les installations, les réseaux et les matériels.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6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  <a:ea typeface="Times New Roman"/>
                          <a:cs typeface="Times New Roman"/>
                        </a:rPr>
                        <a:t>C8 </a:t>
                      </a: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Surveiller l’installation, les réseaux au moyen des paramètres et des indicateurs sensoriels.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  <a:ea typeface="Times New Roman"/>
                          <a:cs typeface="Times New Roman"/>
                        </a:rPr>
                        <a:t>C9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C10 : 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fr-FR">
                <a:latin typeface="Calibri" pitchFamily="-103" charset="0"/>
              </a:rPr>
              <a:t/>
            </a:r>
            <a:br>
              <a:rPr lang="fr-FR">
                <a:latin typeface="Calibri" pitchFamily="-103" charset="0"/>
              </a:rPr>
            </a:br>
            <a:endParaRPr lang="fr-FR">
              <a:latin typeface="Calibri" pitchFamily="-103" charset="0"/>
            </a:endParaRPr>
          </a:p>
        </p:txBody>
      </p:sp>
      <p:sp>
        <p:nvSpPr>
          <p:cNvPr id="26629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836710"/>
          <a:ext cx="8435277" cy="5359504"/>
        </p:xfrm>
        <a:graphic>
          <a:graphicData uri="http://schemas.openxmlformats.org/drawingml/2006/table">
            <a:tbl>
              <a:tblPr/>
              <a:tblGrid>
                <a:gridCol w="4464206"/>
                <a:gridCol w="281316"/>
                <a:gridCol w="281316"/>
                <a:gridCol w="281977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185552"/>
                <a:gridCol w="409066"/>
              </a:tblGrid>
              <a:tr h="1954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NOM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MOYON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Prénom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Julie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Classe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1 ère Bac Pro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ajustement pH 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désinfection du bac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osmose inverse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Filtre presse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Filtre à sable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sécheur à lit fluidisé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lyophilisation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échangeurs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TP pompes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:résine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Filtre CAG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fond de teint 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thermique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TP lait corporel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+mn-lt"/>
                          <a:ea typeface="Times New Roman"/>
                          <a:cs typeface="Times New Roman"/>
                        </a:rPr>
                        <a:t>Niveau en fin de 1ère</a:t>
                      </a:r>
                      <a:endParaRPr lang="fr-F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90">
                <a:tc grid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99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Fonction 1 : </a:t>
                      </a:r>
                      <a:r>
                        <a:rPr lang="fr-FR" sz="1400" b="1">
                          <a:solidFill>
                            <a:srgbClr val="0099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CONDUITE ET SURVEILLANCE DES INSTALLATIONS ET DES RESEAUX.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C5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Vérifier la disponibilité des produits, des matériels et des utilités.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C6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Organiser ses activités, son espace de travail.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C7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Préparer et/ou tester les installations, les réseaux et les matériels.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</a:tr>
              <a:tr h="66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  <a:ea typeface="Times New Roman"/>
                          <a:cs typeface="Times New Roman"/>
                        </a:rPr>
                        <a:t>C8 </a:t>
                      </a: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Surveiller l’installation, les réseaux au moyen des paramètres et des indicateurs sensoriels.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  <a:ea typeface="Times New Roman"/>
                          <a:cs typeface="Times New Roman"/>
                        </a:rPr>
                        <a:t>C9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C10 : 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fr-FR">
                <a:latin typeface="Calibri" pitchFamily="-103" charset="0"/>
              </a:rPr>
              <a:t/>
            </a:r>
            <a:br>
              <a:rPr lang="fr-FR">
                <a:latin typeface="Calibri" pitchFamily="-103" charset="0"/>
              </a:rPr>
            </a:br>
            <a:endParaRPr lang="fr-FR">
              <a:latin typeface="Calibri" pitchFamily="-103" charset="0"/>
            </a:endParaRPr>
          </a:p>
        </p:txBody>
      </p:sp>
      <p:sp>
        <p:nvSpPr>
          <p:cNvPr id="28677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1520" y="836710"/>
          <a:ext cx="8435277" cy="5359504"/>
        </p:xfrm>
        <a:graphic>
          <a:graphicData uri="http://schemas.openxmlformats.org/drawingml/2006/table">
            <a:tbl>
              <a:tblPr/>
              <a:tblGrid>
                <a:gridCol w="4464206"/>
                <a:gridCol w="281316"/>
                <a:gridCol w="281316"/>
                <a:gridCol w="281977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281316"/>
                <a:gridCol w="185552"/>
                <a:gridCol w="409066"/>
              </a:tblGrid>
              <a:tr h="1954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NOM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BONNO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Prénom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Julien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Classe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   1 ère Bac Pro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ajustement pH 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désinfection du bac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osmose inverse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Filtre presse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Filtre à sable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sécheur à lit fluidisé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lyophilisation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échangeurs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TP pompes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:résine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  <a:cs typeface="Times New Roman"/>
                        </a:rPr>
                        <a:t>TP : Filtre CAG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TP : 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fond de teint 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thermique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TP lait corporel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+mn-lt"/>
                          <a:ea typeface="Times New Roman"/>
                          <a:cs typeface="Times New Roman"/>
                        </a:rPr>
                        <a:t>Niveau en fin de 1ère</a:t>
                      </a:r>
                      <a:endParaRPr lang="fr-FR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90">
                <a:tc gridSpan="1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99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Fonction 1 : </a:t>
                      </a:r>
                      <a:r>
                        <a:rPr lang="fr-FR" sz="1400" b="1">
                          <a:solidFill>
                            <a:srgbClr val="0099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CONDUITE ET SURVEILLANCE DES INSTALLATIONS ET DES RESEAUX.</a:t>
                      </a: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C5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Vérifier la disponibilité des produits, des matériels et des utilités.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C6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Organiser ses activités, son espace de travail.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C7 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Préparer et/ou tester les installations, les réseaux et les matériels.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65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  <a:ea typeface="Times New Roman"/>
                          <a:cs typeface="Times New Roman"/>
                        </a:rPr>
                        <a:t>C8 </a:t>
                      </a: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 Surveiller l’installation, les réseaux au moyen des paramètres et des indicateurs sensoriels.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+mn-lt"/>
                          <a:ea typeface="Times New Roman"/>
                          <a:cs typeface="Times New Roman"/>
                        </a:rPr>
                        <a:t>C9</a:t>
                      </a:r>
                      <a:r>
                        <a:rPr lang="fr-FR" sz="14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fr-FR" sz="1400" dirty="0" smtClean="0">
                          <a:latin typeface="+mn-lt"/>
                          <a:ea typeface="Times New Roman"/>
                          <a:cs typeface="Times New Roman"/>
                        </a:rPr>
                        <a:t>: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+mn-lt"/>
                          <a:ea typeface="Times New Roman"/>
                          <a:cs typeface="Times New Roman"/>
                        </a:rPr>
                        <a:t>C10 : </a:t>
                      </a: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43" marR="426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fr-FR">
                <a:latin typeface="Calibri" pitchFamily="-103" charset="0"/>
              </a:rPr>
              <a:t/>
            </a:r>
            <a:br>
              <a:rPr lang="fr-FR">
                <a:latin typeface="Calibri" pitchFamily="-103" charset="0"/>
              </a:rPr>
            </a:br>
            <a:endParaRPr lang="fr-FR">
              <a:latin typeface="Calibri" pitchFamily="-103" charset="0"/>
            </a:endParaRPr>
          </a:p>
        </p:txBody>
      </p:sp>
      <p:sp>
        <p:nvSpPr>
          <p:cNvPr id="30725" name="Titr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  <a:solidFill>
            <a:srgbClr val="FFFFFF">
              <a:alpha val="5098"/>
            </a:srgbClr>
          </a:solidFill>
        </p:spPr>
        <p:txBody>
          <a:bodyPr/>
          <a:lstStyle/>
          <a:p>
            <a:pPr algn="l" eaLnBrk="1" hangingPunct="1"/>
            <a:r>
              <a:rPr lang="fr-FR" sz="2800" b="1" dirty="0" smtClean="0">
                <a:solidFill>
                  <a:srgbClr val="000000"/>
                </a:solidFill>
                <a:ea typeface="ＭＳ Ｐゴシック" pitchFamily="-103" charset="-128"/>
              </a:rPr>
              <a:t>Séquences </a:t>
            </a:r>
            <a:r>
              <a:rPr lang="fr-FR" sz="2800" b="1" dirty="0">
                <a:solidFill>
                  <a:srgbClr val="000000"/>
                </a:solidFill>
                <a:ea typeface="ＭＳ Ｐゴシック" pitchFamily="-103" charset="-128"/>
              </a:rPr>
              <a:t>pédagogiques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2055</Words>
  <Application>Microsoft Office PowerPoint</Application>
  <PresentationFormat>Présentation à l'écran (4:3)</PresentationFormat>
  <Paragraphs>304</Paragraphs>
  <Slides>19</Slides>
  <Notes>14</Notes>
  <HiddenSlides>4</HiddenSlides>
  <MMClips>0</MMClips>
  <ScaleCrop>false</ScaleCrop>
  <HeadingPairs>
    <vt:vector size="6" baseType="variant">
      <vt:variant>
        <vt:lpstr>Modèle de conception</vt:lpstr>
      </vt:variant>
      <vt:variant>
        <vt:i4>1</vt:i4>
      </vt:variant>
      <vt:variant>
        <vt:lpstr>Liaisons</vt:lpstr>
      </vt:variant>
      <vt:variant>
        <vt:i4>4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Thème Office</vt:lpstr>
      <vt:lpstr>???</vt:lpstr>
      <vt:lpstr>???</vt:lpstr>
      <vt:lpstr>???</vt:lpstr>
      <vt:lpstr>???</vt:lpstr>
      <vt:lpstr>Séquences pédagogiques</vt:lpstr>
      <vt:lpstr>Diapositive 2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Séquences pédagogiques</vt:lpstr>
      <vt:lpstr>Attitudes professionnelles.</vt:lpstr>
      <vt:lpstr>Attitudes professionnelles.</vt:lpstr>
      <vt:lpstr>Attitudes professionnelles.</vt:lpstr>
      <vt:lpstr>Attitudes professionnelles.</vt:lpstr>
      <vt:lpstr>Séquences pédagogiques</vt:lpstr>
      <vt:lpstr>Séquences pédagogiques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Denis Millet</dc:creator>
  <cp:lastModifiedBy>Denis Millet</cp:lastModifiedBy>
  <cp:revision>57</cp:revision>
  <dcterms:created xsi:type="dcterms:W3CDTF">2012-10-15T12:31:32Z</dcterms:created>
  <dcterms:modified xsi:type="dcterms:W3CDTF">2012-10-15T14:13:03Z</dcterms:modified>
</cp:coreProperties>
</file>