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Default Extension="pict" ContentType="image/pict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Default Extension="vml" ContentType="application/vnd.openxmlformats-officedocument.vmlDrawing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>
        <p:scale>
          <a:sx n="150" d="100"/>
          <a:sy n="150" d="100"/>
        </p:scale>
        <p:origin x="-24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vmlDrawing" Target="../drawings/vmlDrawing1.vml"/><Relationship Id="rId14" Type="http://schemas.openxmlformats.org/officeDocument/2006/relationships/oleObject" Target="???" TargetMode="External"/><Relationship Id="rId15" Type="http://schemas.openxmlformats.org/officeDocument/2006/relationships/image" Target="../media/image5.jpeg"/><Relationship Id="rId16" Type="http://schemas.openxmlformats.org/officeDocument/2006/relationships/image" Target="NULL" TargetMode="Externa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8236762" y="6329270"/>
          <a:ext cx="450038" cy="365125"/>
        </p:xfrm>
        <a:graphic>
          <a:graphicData uri="http://schemas.openxmlformats.org/presentationml/2006/ole">
            <p:oleObj spid="_x0000_s4098" name="Document" r:id="rId14" imgW="673100" imgH="546100" progId="Word.Document.12">
              <p:link updateAutomatic="1"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57200" y="6354761"/>
          <a:ext cx="671007" cy="366713"/>
        </p:xfrm>
        <a:graphic>
          <a:graphicData uri="http://schemas.openxmlformats.org/presentationml/2006/ole">
            <p:oleObj spid="_x0000_s4099" name="Document" r:id="rId14" imgW="1092200" imgH="596900" progId="Word.Document.12">
              <p:link updateAutomatic="1"/>
            </p:oleObj>
          </a:graphicData>
        </a:graphic>
      </p:graphicFrame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219200" y="6356350"/>
          <a:ext cx="1042988" cy="320675"/>
        </p:xfrm>
        <a:graphic>
          <a:graphicData uri="http://schemas.openxmlformats.org/presentationml/2006/ole">
            <p:oleObj spid="_x0000_s4100" name="Document" r:id="rId14" imgW="1485900" imgH="457200" progId="Word.Document.12">
              <p:link updateAutomatic="1"/>
            </p:oleObj>
          </a:graphicData>
        </a:graphic>
      </p:graphicFrame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2514600" y="6405961"/>
          <a:ext cx="609600" cy="339634"/>
        </p:xfrm>
        <a:graphic>
          <a:graphicData uri="http://schemas.openxmlformats.org/presentationml/2006/ole">
            <p:oleObj spid="_x0000_s4101" name="Document" r:id="rId14" imgW="889000" imgH="495300" progId="Word.Document.12">
              <p:link updateAutomatic="1"/>
            </p:oleObj>
          </a:graphicData>
        </a:graphic>
      </p:graphicFrame>
      <p:pic>
        <p:nvPicPr>
          <p:cNvPr id="1031" name="Picture 7" descr="http://www.draf.centre.agriculture.gouv.fr/IMG/jpg/Marianne_cle8323e4.jpg"/>
          <p:cNvPicPr preferRelativeResize="0">
            <a:picLocks noChangeArrowheads="1"/>
          </p:cNvPicPr>
          <p:nvPr/>
        </p:nvPicPr>
        <p:blipFill>
          <a:blip r:embed="rId15" r:link="rId16"/>
          <a:srcRect/>
          <a:stretch>
            <a:fillRect/>
          </a:stretch>
        </p:blipFill>
        <p:spPr bwMode="auto">
          <a:xfrm>
            <a:off x="7010400" y="6337391"/>
            <a:ext cx="838200" cy="33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/>
        </p:nvSpPr>
        <p:spPr>
          <a:xfrm>
            <a:off x="3276600" y="6405961"/>
            <a:ext cx="228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dirty="0" smtClean="0"/>
              <a:t>LE 19 OCTOBRE 2012 - PARIS</a:t>
            </a:r>
            <a:endParaRPr lang="fr-FR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Référentiel de certification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Baccalauréat professionnel </a:t>
            </a:r>
          </a:p>
          <a:p>
            <a:r>
              <a:rPr lang="fr-FR" dirty="0" smtClean="0"/>
              <a:t>Diplôme intermédiaire</a:t>
            </a:r>
          </a:p>
          <a:p>
            <a:r>
              <a:rPr lang="fr-FR" dirty="0" smtClean="0"/>
              <a:t> </a:t>
            </a:r>
            <a:r>
              <a:rPr lang="fr-FR" sz="2162" dirty="0" smtClean="0"/>
              <a:t>« procédés de la chimie de l’eau et des papiers cartons »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Equivalence d’unité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Arrêté du 20 août 2012 N° 1232686A donnant équivalence à certaines unités entre le baccalauréat professionnel PCEPC et PLP.</a:t>
            </a:r>
          </a:p>
          <a:p>
            <a:endParaRPr lang="fr-FR" dirty="0" smtClean="0"/>
          </a:p>
          <a:p>
            <a:pPr lvl="1"/>
            <a:r>
              <a:rPr lang="fr-FR" dirty="0" smtClean="0"/>
              <a:t>L’obtention du baccalauréat PCEPC donne équivalence dans les unités professionnelles U32 et U33 du baccalauréat professionnel PLP.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La certification intermédiaire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Deux épreuves professionnelles:</a:t>
            </a:r>
          </a:p>
          <a:p>
            <a:pPr lvl="1"/>
            <a:r>
              <a:rPr lang="fr-FR" dirty="0" smtClean="0"/>
              <a:t>EP1 : Conduite et maintenance</a:t>
            </a:r>
            <a:endParaRPr lang="en-GB" dirty="0" smtClean="0"/>
          </a:p>
          <a:p>
            <a:pPr lvl="1"/>
            <a:r>
              <a:rPr lang="fr-FR" dirty="0" smtClean="0"/>
              <a:t>EP2 : Epreuve pratique prenant en compte la période de formation en milieu professionnel</a:t>
            </a:r>
            <a:endParaRPr lang="en-GB" dirty="0" smtClean="0"/>
          </a:p>
          <a:p>
            <a:r>
              <a:rPr lang="fr-FR" dirty="0" smtClean="0"/>
              <a:t> les 14 compétences ont un lien direct avec celles du baccalauréat PCEPC</a:t>
            </a:r>
          </a:p>
          <a:p>
            <a:r>
              <a:rPr lang="fr-FR" dirty="0" smtClean="0"/>
              <a:t>Les savoirs sont ceux dit « communs» du baccalauréat </a:t>
            </a:r>
            <a:r>
              <a:rPr lang="fr-FR" dirty="0" smtClean="0"/>
              <a:t>P.C.E.P.C. </a:t>
            </a:r>
            <a:r>
              <a:rPr lang="fr-FR" dirty="0" smtClean="0"/>
              <a:t>avec un niveau taxonomique moindre.</a:t>
            </a:r>
          </a:p>
          <a:p>
            <a:pPr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 propos</a:t>
            </a:r>
            <a:endParaRPr lang="fr-FR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Les référentiels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209800"/>
            <a:ext cx="6006950" cy="39163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Les orientations prises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La réflexion de départ portait sur :</a:t>
            </a:r>
          </a:p>
          <a:p>
            <a:pPr>
              <a:buNone/>
            </a:pPr>
            <a:endParaRPr lang="fr-FR" dirty="0" smtClean="0"/>
          </a:p>
          <a:p>
            <a:pPr lvl="1"/>
            <a:r>
              <a:rPr lang="fr-FR" dirty="0" smtClean="0"/>
              <a:t>Une adaptabilité des contenus au contexte local</a:t>
            </a:r>
          </a:p>
          <a:p>
            <a:pPr lvl="1"/>
            <a:r>
              <a:rPr lang="fr-FR" dirty="0" smtClean="0"/>
              <a:t>Une simplification de la certification</a:t>
            </a:r>
          </a:p>
          <a:p>
            <a:pPr lvl="1"/>
            <a:r>
              <a:rPr lang="fr-FR" dirty="0" smtClean="0"/>
              <a:t>Une réflexion à mener pour la poursuite d’étude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démarche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651146"/>
            <a:ext cx="5867400" cy="569697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compétences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20 compétences définies par :</a:t>
            </a:r>
          </a:p>
          <a:p>
            <a:pPr lvl="1"/>
            <a:r>
              <a:rPr lang="fr-FR" dirty="0" smtClean="0"/>
              <a:t>Données et conditions de la réalisation de la compétence </a:t>
            </a:r>
          </a:p>
          <a:p>
            <a:pPr lvl="1"/>
            <a:r>
              <a:rPr lang="fr-FR" dirty="0" smtClean="0"/>
              <a:t>Actions à engager pour réaliser la compétence</a:t>
            </a:r>
          </a:p>
          <a:p>
            <a:pPr lvl="1"/>
            <a:r>
              <a:rPr lang="fr-FR" dirty="0" smtClean="0"/>
              <a:t>Indicateurs d’évaluation, de performance ou de réalisation 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savoirs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	</a:t>
            </a:r>
            <a:r>
              <a:rPr lang="fr-FR" sz="3459" b="1" dirty="0" smtClean="0"/>
              <a:t>Les savoirs professionnels sont regroupés en 6 champs :</a:t>
            </a:r>
          </a:p>
          <a:p>
            <a:pPr lvl="1"/>
            <a:r>
              <a:rPr lang="fr-FR" dirty="0" smtClean="0"/>
              <a:t>Champ de savoir 1 : Procédés et produits. </a:t>
            </a:r>
          </a:p>
          <a:p>
            <a:pPr lvl="1"/>
            <a:r>
              <a:rPr lang="fr-FR" dirty="0" smtClean="0"/>
              <a:t>Champ de savoir 2 : Opérations unitaires du génie des procédés </a:t>
            </a:r>
          </a:p>
          <a:p>
            <a:pPr lvl="1"/>
            <a:r>
              <a:rPr lang="fr-FR" dirty="0" smtClean="0"/>
              <a:t>Champ de savoir 3 : Analyse système des procédés.</a:t>
            </a:r>
          </a:p>
          <a:p>
            <a:pPr lvl="1"/>
            <a:r>
              <a:rPr lang="fr-FR" dirty="0" smtClean="0"/>
              <a:t>Champ de savoir 4 : Q.H.S.E. </a:t>
            </a:r>
          </a:p>
          <a:p>
            <a:pPr lvl="1"/>
            <a:r>
              <a:rPr lang="fr-FR" dirty="0" smtClean="0"/>
              <a:t>Champ de savoir 5 : Maintenance des installations et des réseaux. </a:t>
            </a:r>
          </a:p>
          <a:p>
            <a:pPr lvl="1"/>
            <a:r>
              <a:rPr lang="fr-FR" dirty="0" smtClean="0"/>
              <a:t>Champ de savoir 6 : Communication 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Les savoirs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459" b="1" dirty="0" smtClean="0"/>
              <a:t>Savoir communs et savoirs spécifiques :</a:t>
            </a:r>
          </a:p>
          <a:p>
            <a:pPr lvl="1"/>
            <a:r>
              <a:rPr lang="fr-FR" dirty="0" smtClean="0"/>
              <a:t>L’ensemble des savoirs est caractérisé en deux catégories, les savoirs dit « communs » et ceux dit « spécifiques ». Cette distinction semble nécessaire pour assurer une cohérence à la formation en fonction des besoins locaux des entreprises et des caractéristiques des lycées.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Règlement d’examen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Une épreuve Technologique  E2 </a:t>
            </a:r>
            <a:r>
              <a:rPr lang="fr-FR" dirty="0" smtClean="0"/>
              <a:t>: étude d’un procédé</a:t>
            </a:r>
          </a:p>
          <a:p>
            <a:pPr lvl="1"/>
            <a:r>
              <a:rPr lang="fr-FR" dirty="0" smtClean="0"/>
              <a:t>Ecrite ; 4 heures ; Ponctuelle</a:t>
            </a:r>
          </a:p>
          <a:p>
            <a:pPr lvl="1"/>
            <a:r>
              <a:rPr lang="fr-FR" dirty="0" smtClean="0"/>
              <a:t>Cette épreuve prend appui sur les savoirs dit «communs»</a:t>
            </a:r>
          </a:p>
          <a:p>
            <a:r>
              <a:rPr lang="fr-FR" dirty="0" smtClean="0"/>
              <a:t>Elle remplace les deux épreuves E11 et E2 du baccalauréat IP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Règlement d’examen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Une épreuve E3 professionnelle </a:t>
            </a:r>
            <a:r>
              <a:rPr lang="fr-FR" dirty="0" smtClean="0"/>
              <a:t>: 3 sous - épreuves</a:t>
            </a:r>
          </a:p>
          <a:p>
            <a:pPr lvl="1"/>
            <a:r>
              <a:rPr lang="fr-FR" dirty="0" smtClean="0"/>
              <a:t>E31 : Préparation, organisation, surveillance et amélioration d’une production</a:t>
            </a:r>
          </a:p>
          <a:p>
            <a:pPr lvl="1"/>
            <a:r>
              <a:rPr lang="fr-FR" dirty="0" smtClean="0"/>
              <a:t>E32 : Conduite d’un procédé ou d’un traitement</a:t>
            </a:r>
          </a:p>
          <a:p>
            <a:pPr lvl="1"/>
            <a:r>
              <a:rPr lang="fr-FR" dirty="0" smtClean="0"/>
              <a:t>E33 : Intervention sur incident, aléa ou dysfonctionnement. </a:t>
            </a:r>
          </a:p>
          <a:p>
            <a:r>
              <a:rPr lang="fr-FR" dirty="0" smtClean="0"/>
              <a:t>Elle remplace les unités E31, 32, 33 et 34</a:t>
            </a:r>
          </a:p>
          <a:p>
            <a:pPr lvl="1"/>
            <a:endParaRPr lang="fr-F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lloque 19 octobre 2012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Colloque 19 octobre 2012.potx</Template>
  <TotalTime>84</TotalTime>
  <Words>413</Words>
  <Application>Microsoft Macintosh PowerPoint</Application>
  <PresentationFormat>Présentation à l'écran (4:3)</PresentationFormat>
  <Paragraphs>50</Paragraphs>
  <Slides>11</Slides>
  <Notes>0</Notes>
  <HiddenSlides>0</HiddenSlides>
  <MMClips>0</MMClips>
  <ScaleCrop>false</ScaleCrop>
  <HeadingPairs>
    <vt:vector size="6" baseType="variant">
      <vt:variant>
        <vt:lpstr>Modèle de conception</vt:lpstr>
      </vt:variant>
      <vt:variant>
        <vt:i4>1</vt:i4>
      </vt:variant>
      <vt:variant>
        <vt:lpstr>Liaisons</vt:lpstr>
      </vt:variant>
      <vt:variant>
        <vt:i4>4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Colloque 19 octobre 2012</vt:lpstr>
      <vt:lpstr>???</vt:lpstr>
      <vt:lpstr>???</vt:lpstr>
      <vt:lpstr>???</vt:lpstr>
      <vt:lpstr>???</vt:lpstr>
      <vt:lpstr>Référentiel de certification</vt:lpstr>
      <vt:lpstr>Avant propos</vt:lpstr>
      <vt:lpstr>Les orientations prises</vt:lpstr>
      <vt:lpstr>La démarche</vt:lpstr>
      <vt:lpstr>Les compétences</vt:lpstr>
      <vt:lpstr>Les savoirs</vt:lpstr>
      <vt:lpstr>Les savoirs</vt:lpstr>
      <vt:lpstr>Règlement d’examen</vt:lpstr>
      <vt:lpstr>Règlement d’examen</vt:lpstr>
      <vt:lpstr>Equivalence d’unité</vt:lpstr>
      <vt:lpstr>La certification intermédiaire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Denis Millet</dc:creator>
  <cp:lastModifiedBy>Denis Millet</cp:lastModifiedBy>
  <cp:revision>6</cp:revision>
  <cp:lastPrinted>2012-10-11T18:10:40Z</cp:lastPrinted>
  <dcterms:created xsi:type="dcterms:W3CDTF">2012-10-15T11:49:26Z</dcterms:created>
  <dcterms:modified xsi:type="dcterms:W3CDTF">2012-10-15T11:50:08Z</dcterms:modified>
</cp:coreProperties>
</file>