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Default Extension="emf" ContentType="image/x-emf"/>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notesSlides/notesSlide9.xml" ContentType="application/vnd.openxmlformats-officedocument.presentationml.notesSlide+xml"/>
  <Default Extension="rels" ContentType="application/vnd.openxmlformats-package.relationships+xml"/>
  <Default Extension="jpeg" ContentType="image/jpeg"/>
  <Override PartName="/ppt/slides/slide10.xml" ContentType="application/vnd.openxmlformats-officedocument.presentationml.slide+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Override PartName="/ppt/slideLayouts/slideLayout5.xml" ContentType="application/vnd.openxmlformats-officedocument.presentationml.slideLayout+xml"/>
  <Override PartName="/ppt/theme/theme2.xml" ContentType="application/vnd.openxmlformats-officedocument.theme+xml"/>
  <Override PartName="/ppt/slideLayouts/slideLayout1.xml" ContentType="application/vnd.openxmlformats-officedocument.presentationml.slideLayout+xml"/>
  <Override PartName="/docProps/app.xml" ContentType="application/vnd.openxmlformats-officedocument.extended-properties+xml"/>
  <Override PartName="/ppt/slides/slide22.xml" ContentType="application/vnd.openxmlformats-officedocument.presentationml.slide+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slides/slide27.xml" ContentType="application/vnd.openxmlformats-officedocument.presentationml.slide+xml"/>
  <Override PartName="/ppt/slides/slide2.xml" ContentType="application/vnd.openxmlformats-officedocument.presentationml.slide+xml"/>
  <Default Extension="png" ContentType="image/png"/>
  <Override PartName="/ppt/slideLayouts/slideLayout2.xml" ContentType="application/vnd.openxmlformats-officedocument.presentationml.slideLayout+xml"/>
  <Override PartName="/ppt/theme/theme3.xml" ContentType="application/vnd.openxmlformats-officedocument.theme+xml"/>
  <Override PartName="/ppt/slides/slide23.xml" ContentType="application/vnd.openxmlformats-officedocument.presentationml.slide+xml"/>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Default Extension="vml" ContentType="application/vnd.openxmlformats-officedocument.vmlDrawing"/>
  <Override PartName="/ppt/slides/slide3.xml" ContentType="application/vnd.openxmlformats-officedocument.presentationml.slide+xml"/>
  <Override PartName="/ppt/slides/slide28.xml" ContentType="application/vnd.openxmlformats-officedocument.presentationml.slide+xml"/>
  <Override PartName="/ppt/slideLayouts/slideLayout3.xml" ContentType="application/vnd.openxmlformats-officedocument.presentationml.slideLayout+xml"/>
  <Override PartName="/ppt/slides/slide24.xml" ContentType="application/vnd.openxmlformats-officedocument.presentationml.slide+xml"/>
  <Override PartName="/ppt/slides/slide20.xml" ContentType="application/vnd.openxmlformats-officedocument.presentationml.slide+xml"/>
  <Override PartName="/ppt/notesSlides/notesSlide7.xml" ContentType="application/vnd.openxmlformats-officedocument.presentationml.notesSlide+xml"/>
  <Override PartName="/ppt/slides/slide17.xml" ContentType="application/vnd.openxmlformats-officedocument.presentationml.slide+xml"/>
  <Override PartName="/ppt/notesSlides/notesSlide3.xml" ContentType="application/vnd.openxmlformats-officedocument.presentationml.notes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notesSlides/notesSlide8.xml" ContentType="application/vnd.openxmlformats-officedocument.presentationml.notesSlide+xml"/>
  <Override PartName="/ppt/slideLayouts/slideLayout4.xml" ContentType="application/vnd.openxmlformats-officedocument.presentationml.slideLayout+xml"/>
  <Override PartName="/ppt/slides/slide25.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theme/themeOverride1.xml" ContentType="application/vnd.openxmlformats-officedocument.themeOverrid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60" r:id="rId1"/>
  </p:sldMasterIdLst>
  <p:notesMasterIdLst>
    <p:notesMasterId r:id="rId30"/>
  </p:notesMasterIdLst>
  <p:handoutMasterIdLst>
    <p:handoutMasterId r:id="rId31"/>
  </p:handoutMasterIdLst>
  <p:sldIdLst>
    <p:sldId id="293" r:id="rId2"/>
    <p:sldId id="256" r:id="rId3"/>
    <p:sldId id="277" r:id="rId4"/>
    <p:sldId id="261" r:id="rId5"/>
    <p:sldId id="287" r:id="rId6"/>
    <p:sldId id="288" r:id="rId7"/>
    <p:sldId id="289" r:id="rId8"/>
    <p:sldId id="264" r:id="rId9"/>
    <p:sldId id="265" r:id="rId10"/>
    <p:sldId id="278" r:id="rId11"/>
    <p:sldId id="267" r:id="rId12"/>
    <p:sldId id="269" r:id="rId13"/>
    <p:sldId id="279" r:id="rId14"/>
    <p:sldId id="281" r:id="rId15"/>
    <p:sldId id="270" r:id="rId16"/>
    <p:sldId id="282" r:id="rId17"/>
    <p:sldId id="271" r:id="rId18"/>
    <p:sldId id="283" r:id="rId19"/>
    <p:sldId id="272" r:id="rId20"/>
    <p:sldId id="280" r:id="rId21"/>
    <p:sldId id="284" r:id="rId22"/>
    <p:sldId id="290" r:id="rId23"/>
    <p:sldId id="291" r:id="rId24"/>
    <p:sldId id="292" r:id="rId25"/>
    <p:sldId id="285" r:id="rId26"/>
    <p:sldId id="273" r:id="rId27"/>
    <p:sldId id="274" r:id="rId28"/>
    <p:sldId id="286" r:id="rId29"/>
  </p:sldIdLst>
  <p:sldSz cx="9144000" cy="6858000" type="screen4x3"/>
  <p:notesSz cx="9144000" cy="6858000"/>
  <p:defaultTextStyle>
    <a:defPPr>
      <a:defRPr lang="fr-FR"/>
    </a:defPPr>
    <a:lvl1pPr algn="l" defTabSz="457200" rtl="0" fontAlgn="base">
      <a:spcBef>
        <a:spcPct val="0"/>
      </a:spcBef>
      <a:spcAft>
        <a:spcPct val="0"/>
      </a:spcAft>
      <a:defRPr kern="1200">
        <a:solidFill>
          <a:schemeClr val="tx1"/>
        </a:solidFill>
        <a:latin typeface="Calibri" pitchFamily="-103" charset="0"/>
        <a:ea typeface="Arial" pitchFamily="-103" charset="0"/>
        <a:cs typeface="Arial" pitchFamily="-103" charset="0"/>
      </a:defRPr>
    </a:lvl1pPr>
    <a:lvl2pPr marL="457200" algn="l" defTabSz="457200" rtl="0" fontAlgn="base">
      <a:spcBef>
        <a:spcPct val="0"/>
      </a:spcBef>
      <a:spcAft>
        <a:spcPct val="0"/>
      </a:spcAft>
      <a:defRPr kern="1200">
        <a:solidFill>
          <a:schemeClr val="tx1"/>
        </a:solidFill>
        <a:latin typeface="Calibri" pitchFamily="-103" charset="0"/>
        <a:ea typeface="Arial" pitchFamily="-103" charset="0"/>
        <a:cs typeface="Arial" pitchFamily="-103" charset="0"/>
      </a:defRPr>
    </a:lvl2pPr>
    <a:lvl3pPr marL="914400" algn="l" defTabSz="457200" rtl="0" fontAlgn="base">
      <a:spcBef>
        <a:spcPct val="0"/>
      </a:spcBef>
      <a:spcAft>
        <a:spcPct val="0"/>
      </a:spcAft>
      <a:defRPr kern="1200">
        <a:solidFill>
          <a:schemeClr val="tx1"/>
        </a:solidFill>
        <a:latin typeface="Calibri" pitchFamily="-103" charset="0"/>
        <a:ea typeface="Arial" pitchFamily="-103" charset="0"/>
        <a:cs typeface="Arial" pitchFamily="-103" charset="0"/>
      </a:defRPr>
    </a:lvl3pPr>
    <a:lvl4pPr marL="1371600" algn="l" defTabSz="457200" rtl="0" fontAlgn="base">
      <a:spcBef>
        <a:spcPct val="0"/>
      </a:spcBef>
      <a:spcAft>
        <a:spcPct val="0"/>
      </a:spcAft>
      <a:defRPr kern="1200">
        <a:solidFill>
          <a:schemeClr val="tx1"/>
        </a:solidFill>
        <a:latin typeface="Calibri" pitchFamily="-103" charset="0"/>
        <a:ea typeface="Arial" pitchFamily="-103" charset="0"/>
        <a:cs typeface="Arial" pitchFamily="-103" charset="0"/>
      </a:defRPr>
    </a:lvl4pPr>
    <a:lvl5pPr marL="1828800" algn="l" defTabSz="457200" rtl="0" fontAlgn="base">
      <a:spcBef>
        <a:spcPct val="0"/>
      </a:spcBef>
      <a:spcAft>
        <a:spcPct val="0"/>
      </a:spcAft>
      <a:defRPr kern="1200">
        <a:solidFill>
          <a:schemeClr val="tx1"/>
        </a:solidFill>
        <a:latin typeface="Calibri" pitchFamily="-103" charset="0"/>
        <a:ea typeface="Arial" pitchFamily="-103" charset="0"/>
        <a:cs typeface="Arial" pitchFamily="-103" charset="0"/>
      </a:defRPr>
    </a:lvl5pPr>
    <a:lvl6pPr marL="2286000" algn="l" defTabSz="457200" rtl="0" eaLnBrk="1" latinLnBrk="0" hangingPunct="1">
      <a:defRPr kern="1200">
        <a:solidFill>
          <a:schemeClr val="tx1"/>
        </a:solidFill>
        <a:latin typeface="Calibri" pitchFamily="-103" charset="0"/>
        <a:ea typeface="Arial" pitchFamily="-103" charset="0"/>
        <a:cs typeface="Arial" pitchFamily="-103" charset="0"/>
      </a:defRPr>
    </a:lvl6pPr>
    <a:lvl7pPr marL="2743200" algn="l" defTabSz="457200" rtl="0" eaLnBrk="1" latinLnBrk="0" hangingPunct="1">
      <a:defRPr kern="1200">
        <a:solidFill>
          <a:schemeClr val="tx1"/>
        </a:solidFill>
        <a:latin typeface="Calibri" pitchFamily="-103" charset="0"/>
        <a:ea typeface="Arial" pitchFamily="-103" charset="0"/>
        <a:cs typeface="Arial" pitchFamily="-103" charset="0"/>
      </a:defRPr>
    </a:lvl7pPr>
    <a:lvl8pPr marL="3200400" algn="l" defTabSz="457200" rtl="0" eaLnBrk="1" latinLnBrk="0" hangingPunct="1">
      <a:defRPr kern="1200">
        <a:solidFill>
          <a:schemeClr val="tx1"/>
        </a:solidFill>
        <a:latin typeface="Calibri" pitchFamily="-103" charset="0"/>
        <a:ea typeface="Arial" pitchFamily="-103" charset="0"/>
        <a:cs typeface="Arial" pitchFamily="-103" charset="0"/>
      </a:defRPr>
    </a:lvl8pPr>
    <a:lvl9pPr marL="3657600" algn="l" defTabSz="457200" rtl="0" eaLnBrk="1" latinLnBrk="0" hangingPunct="1">
      <a:defRPr kern="1200">
        <a:solidFill>
          <a:schemeClr val="tx1"/>
        </a:solidFill>
        <a:latin typeface="Calibri" pitchFamily="-103" charset="0"/>
        <a:ea typeface="Arial" pitchFamily="-103" charset="0"/>
        <a:cs typeface="Arial" pitchFamily="-103" charset="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rnWhat="handouts2" clrMode="gray" scaleToFitPaper="1" frameSlides="1"/>
  <p:showPr showNarration="1">
    <p:present/>
    <p:sldAll/>
    <p:penClr>
      <a:srgbClr val="FF0000"/>
    </p:penClr>
  </p:showPr>
  <p:clrMru>
    <a:srgbClr val="CCECFF"/>
    <a:srgbClr val="CCCC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showOutlineIcons="0">
    <p:restoredLeft sz="15620"/>
    <p:restoredTop sz="94660"/>
  </p:normalViewPr>
  <p:slideViewPr>
    <p:cSldViewPr snapToObjects="1">
      <p:cViewPr varScale="1">
        <p:scale>
          <a:sx n="140" d="100"/>
          <a:sy n="140" d="100"/>
        </p:scale>
        <p:origin x="-536" y="-10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notesMaster" Target="notesMasters/notesMaster1.xml"/><Relationship Id="rId31" Type="http://schemas.openxmlformats.org/officeDocument/2006/relationships/handoutMaster" Target="handoutMasters/handoutMaster1.xml"/><Relationship Id="rId32" Type="http://schemas.openxmlformats.org/officeDocument/2006/relationships/printerSettings" Target="printerSettings/printerSettings1.bin"/><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esProps" Target="presProps.xml"/><Relationship Id="rId34" Type="http://schemas.openxmlformats.org/officeDocument/2006/relationships/viewProps" Target="viewProps.xml"/><Relationship Id="rId35" Type="http://schemas.openxmlformats.org/officeDocument/2006/relationships/theme" Target="theme/theme1.xml"/><Relationship Id="rId3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1" Type="http://schemas.openxmlformats.org/officeDocument/2006/relationships/image" Target="../media/image1.png"/><Relationship Id="rId2" Type="http://schemas.openxmlformats.org/officeDocument/2006/relationships/image" Target="../media/image2.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962400" cy="342900"/>
          </a:xfrm>
          <a:prstGeom prst="rect">
            <a:avLst/>
          </a:prstGeom>
        </p:spPr>
        <p:txBody>
          <a:bodyPr vert="horz" wrap="square" lIns="91440" tIns="45720" rIns="91440" bIns="45720" numCol="1" anchor="t" anchorCtr="0" compatLnSpc="1">
            <a:prstTxWarp prst="textNoShape">
              <a:avLst/>
            </a:prstTxWarp>
          </a:bodyPr>
          <a:lstStyle>
            <a:lvl1pPr>
              <a:defRPr sz="1200"/>
            </a:lvl1pPr>
          </a:lstStyle>
          <a:p>
            <a:pPr>
              <a:defRPr/>
            </a:pPr>
            <a:endParaRPr lang="fr-FR"/>
          </a:p>
        </p:txBody>
      </p:sp>
      <p:sp>
        <p:nvSpPr>
          <p:cNvPr id="3" name="Espace réservé de la date 2"/>
          <p:cNvSpPr>
            <a:spLocks noGrp="1"/>
          </p:cNvSpPr>
          <p:nvPr>
            <p:ph type="dt" sz="quarter" idx="1"/>
          </p:nvPr>
        </p:nvSpPr>
        <p:spPr>
          <a:xfrm>
            <a:off x="5180013" y="0"/>
            <a:ext cx="3962400" cy="3429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pPr>
              <a:defRPr/>
            </a:pPr>
            <a:fld id="{18E1F72A-A1DE-2345-93A7-DA87639B4922}" type="datetime1">
              <a:rPr lang="fr-FR"/>
              <a:pPr>
                <a:defRPr/>
              </a:pPr>
              <a:t>25/10/12</a:t>
            </a:fld>
            <a:endParaRPr lang="fr-FR"/>
          </a:p>
        </p:txBody>
      </p:sp>
      <p:sp>
        <p:nvSpPr>
          <p:cNvPr id="4" name="Espace réservé du pied de page 3"/>
          <p:cNvSpPr>
            <a:spLocks noGrp="1"/>
          </p:cNvSpPr>
          <p:nvPr>
            <p:ph type="ftr" sz="quarter" idx="2"/>
          </p:nvPr>
        </p:nvSpPr>
        <p:spPr>
          <a:xfrm>
            <a:off x="0" y="6513513"/>
            <a:ext cx="3962400" cy="342900"/>
          </a:xfrm>
          <a:prstGeom prst="rect">
            <a:avLst/>
          </a:prstGeom>
        </p:spPr>
        <p:txBody>
          <a:bodyPr vert="horz" wrap="square" lIns="91440" tIns="45720" rIns="91440" bIns="45720" numCol="1" anchor="b" anchorCtr="0" compatLnSpc="1">
            <a:prstTxWarp prst="textNoShape">
              <a:avLst/>
            </a:prstTxWarp>
          </a:bodyPr>
          <a:lstStyle>
            <a:lvl1pPr>
              <a:defRPr sz="1200"/>
            </a:lvl1pPr>
          </a:lstStyle>
          <a:p>
            <a:pPr>
              <a:defRPr/>
            </a:pPr>
            <a:endParaRPr lang="fr-FR"/>
          </a:p>
        </p:txBody>
      </p:sp>
      <p:sp>
        <p:nvSpPr>
          <p:cNvPr id="5" name="Espace réservé du numéro de diapositive 4"/>
          <p:cNvSpPr>
            <a:spLocks noGrp="1"/>
          </p:cNvSpPr>
          <p:nvPr>
            <p:ph type="sldNum" sz="quarter" idx="3"/>
          </p:nvPr>
        </p:nvSpPr>
        <p:spPr>
          <a:xfrm>
            <a:off x="5180013" y="6513513"/>
            <a:ext cx="3962400" cy="3429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9B971E48-C37B-4E4C-B5EA-6E67121A2355}" type="slidenum">
              <a:rPr lang="fr-FR"/>
              <a:pPr>
                <a:defRPr/>
              </a:pPr>
              <a:t>‹#›</a:t>
            </a:fld>
            <a:endParaRPr 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962400" cy="342900"/>
          </a:xfrm>
          <a:prstGeom prst="rect">
            <a:avLst/>
          </a:prstGeom>
        </p:spPr>
        <p:txBody>
          <a:bodyPr vert="horz" wrap="square" lIns="91440" tIns="45720" rIns="91440" bIns="45720" numCol="1" anchor="t" anchorCtr="0" compatLnSpc="1">
            <a:prstTxWarp prst="textNoShape">
              <a:avLst/>
            </a:prstTxWarp>
          </a:bodyPr>
          <a:lstStyle>
            <a:lvl1pPr>
              <a:defRPr sz="1200"/>
            </a:lvl1pPr>
          </a:lstStyle>
          <a:p>
            <a:pPr>
              <a:defRPr/>
            </a:pPr>
            <a:endParaRPr lang="fr-FR"/>
          </a:p>
        </p:txBody>
      </p:sp>
      <p:sp>
        <p:nvSpPr>
          <p:cNvPr id="3" name="Espace réservé de la date 2"/>
          <p:cNvSpPr>
            <a:spLocks noGrp="1"/>
          </p:cNvSpPr>
          <p:nvPr>
            <p:ph type="dt" idx="1"/>
          </p:nvPr>
        </p:nvSpPr>
        <p:spPr>
          <a:xfrm>
            <a:off x="5180013" y="0"/>
            <a:ext cx="3962400" cy="3429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pPr>
              <a:defRPr/>
            </a:pPr>
            <a:fld id="{120A63AD-A1A6-0E47-A205-10F07160E1AA}" type="datetime1">
              <a:rPr lang="fr-FR"/>
              <a:pPr>
                <a:defRPr/>
              </a:pPr>
              <a:t>25/10/12</a:t>
            </a:fld>
            <a:endParaRPr lang="fr-FR"/>
          </a:p>
        </p:txBody>
      </p:sp>
      <p:sp>
        <p:nvSpPr>
          <p:cNvPr id="4" name="Espace réservé de l'image des diapositives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fr-FR" noProof="0" smtClean="0"/>
          </a:p>
        </p:txBody>
      </p:sp>
      <p:sp>
        <p:nvSpPr>
          <p:cNvPr id="5" name="Espace réservé des commentaires 4"/>
          <p:cNvSpPr>
            <a:spLocks noGrp="1"/>
          </p:cNvSpPr>
          <p:nvPr>
            <p:ph type="body" sz="quarter" idx="3"/>
          </p:nvPr>
        </p:nvSpPr>
        <p:spPr>
          <a:xfrm>
            <a:off x="914400" y="3257550"/>
            <a:ext cx="7315200" cy="3086100"/>
          </a:xfrm>
          <a:prstGeom prst="rect">
            <a:avLst/>
          </a:prstGeom>
        </p:spPr>
        <p:txBody>
          <a:bodyPr vert="horz" wrap="square" lIns="91440" tIns="45720" rIns="91440" bIns="45720" numCol="1" anchor="t" anchorCtr="0" compatLnSpc="1">
            <a:prstTxWarp prst="textNoShape">
              <a:avLst/>
            </a:prstTxWarp>
            <a:normAutofit/>
          </a:body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6" name="Espace réservé du pied de page 5"/>
          <p:cNvSpPr>
            <a:spLocks noGrp="1"/>
          </p:cNvSpPr>
          <p:nvPr>
            <p:ph type="ftr" sz="quarter" idx="4"/>
          </p:nvPr>
        </p:nvSpPr>
        <p:spPr>
          <a:xfrm>
            <a:off x="0" y="6513513"/>
            <a:ext cx="3962400" cy="342900"/>
          </a:xfrm>
          <a:prstGeom prst="rect">
            <a:avLst/>
          </a:prstGeom>
        </p:spPr>
        <p:txBody>
          <a:bodyPr vert="horz" wrap="square" lIns="91440" tIns="45720" rIns="91440" bIns="45720" numCol="1" anchor="b" anchorCtr="0" compatLnSpc="1">
            <a:prstTxWarp prst="textNoShape">
              <a:avLst/>
            </a:prstTxWarp>
          </a:bodyPr>
          <a:lstStyle>
            <a:lvl1pPr>
              <a:defRPr sz="1200"/>
            </a:lvl1pPr>
          </a:lstStyle>
          <a:p>
            <a:pPr>
              <a:defRPr/>
            </a:pPr>
            <a:endParaRPr lang="fr-FR"/>
          </a:p>
        </p:txBody>
      </p:sp>
      <p:sp>
        <p:nvSpPr>
          <p:cNvPr id="7" name="Espace réservé du numéro de diapositive 6"/>
          <p:cNvSpPr>
            <a:spLocks noGrp="1"/>
          </p:cNvSpPr>
          <p:nvPr>
            <p:ph type="sldNum" sz="quarter" idx="5"/>
          </p:nvPr>
        </p:nvSpPr>
        <p:spPr>
          <a:xfrm>
            <a:off x="5180013" y="6513513"/>
            <a:ext cx="3962400" cy="3429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CBAD0CC7-A883-424A-BEB4-96AA3DBDDCC4}" type="slidenum">
              <a:rPr lang="fr-FR"/>
              <a:pPr>
                <a:defRPr/>
              </a:pPr>
              <a:t>‹#›</a:t>
            </a:fld>
            <a:endParaRPr lang="fr-FR"/>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103" charset="-128"/>
        <a:cs typeface="ＭＳ Ｐゴシック" pitchFamily="-103"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103"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103"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103"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103"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Rectangle 2"/>
          <p:cNvSpPr>
            <a:spLocks noGrp="1" noRot="1" noChangeAspect="1" noTextEdit="1"/>
          </p:cNvSpPr>
          <p:nvPr>
            <p:ph type="sldImg"/>
          </p:nvPr>
        </p:nvSpPr>
        <p:spPr bwMode="auto">
          <a:noFill/>
          <a:ln>
            <a:solidFill>
              <a:srgbClr val="000000"/>
            </a:solidFill>
            <a:miter lim="800000"/>
            <a:headEnd/>
            <a:tailEnd/>
          </a:ln>
        </p:spPr>
      </p:sp>
      <p:sp>
        <p:nvSpPr>
          <p:cNvPr id="25603" name="Rectangle 3"/>
          <p:cNvSpPr>
            <a:spLocks noGrp="1"/>
          </p:cNvSpPr>
          <p:nvPr>
            <p:ph type="body" idx="1"/>
          </p:nvPr>
        </p:nvSpPr>
        <p:spPr bwMode="auto">
          <a:noFill/>
        </p:spPr>
        <p:txBody>
          <a:bodyPr/>
          <a:lstStyle/>
          <a:p>
            <a:r>
              <a:rPr lang="fr-FR"/>
              <a:t>Pour info ; public : profs, chefs de travaux, chefs d’établissement à 90% du secteur de la Chimie</a:t>
            </a:r>
          </a:p>
          <a:p>
            <a:endParaRPr lang="fr-FR"/>
          </a:p>
          <a:p>
            <a:r>
              <a:rPr lang="fr-FR"/>
              <a:t>Pour illustrer les propos de M.Millet, l’industrie papier carton comporte plusieurs secteurs qui relèvent de l’industrie des procédés. En effet,…</a:t>
            </a:r>
          </a:p>
          <a:p>
            <a:endParaRPr lang="fr-FR"/>
          </a:p>
          <a:p>
            <a:r>
              <a:rPr lang="fr-FR"/>
              <a:t>Pour vous permettre de mieux connaître ce contexte professionnel, je vous rpopose une petite video présentant une partie de ces procédés.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9698" name="Rectangle 2"/>
          <p:cNvSpPr>
            <a:spLocks noGrp="1" noRot="1" noChangeAspect="1" noTextEdit="1"/>
          </p:cNvSpPr>
          <p:nvPr>
            <p:ph type="sldImg"/>
          </p:nvPr>
        </p:nvSpPr>
        <p:spPr bwMode="auto">
          <a:noFill/>
          <a:ln>
            <a:solidFill>
              <a:srgbClr val="000000"/>
            </a:solidFill>
            <a:miter lim="800000"/>
            <a:headEnd/>
            <a:tailEnd/>
          </a:ln>
        </p:spPr>
      </p:sp>
      <p:sp>
        <p:nvSpPr>
          <p:cNvPr id="29699" name="Rectangle 3"/>
          <p:cNvSpPr>
            <a:spLocks noGrp="1"/>
          </p:cNvSpPr>
          <p:nvPr>
            <p:ph type="body" idx="1"/>
          </p:nvPr>
        </p:nvSpPr>
        <p:spPr bwMode="auto">
          <a:noFill/>
        </p:spPr>
        <p:txBody>
          <a:bodyPr/>
          <a:lstStyle/>
          <a:p>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1746" name="Rectangle 2"/>
          <p:cNvSpPr>
            <a:spLocks noGrp="1" noRot="1" noChangeAspect="1" noTextEdit="1"/>
          </p:cNvSpPr>
          <p:nvPr>
            <p:ph type="sldImg"/>
          </p:nvPr>
        </p:nvSpPr>
        <p:spPr bwMode="auto">
          <a:noFill/>
          <a:ln>
            <a:solidFill>
              <a:srgbClr val="000000"/>
            </a:solidFill>
            <a:miter lim="800000"/>
            <a:headEnd/>
            <a:tailEnd/>
          </a:ln>
        </p:spPr>
      </p:sp>
      <p:sp>
        <p:nvSpPr>
          <p:cNvPr id="31747" name="Rectangle 3"/>
          <p:cNvSpPr>
            <a:spLocks noGrp="1"/>
          </p:cNvSpPr>
          <p:nvPr>
            <p:ph type="body" idx="1"/>
          </p:nvPr>
        </p:nvSpPr>
        <p:spPr bwMode="auto">
          <a:noFill/>
        </p:spPr>
        <p:txBody>
          <a:bodyPr/>
          <a:lstStyle/>
          <a:p>
            <a:r>
              <a:rPr lang="fr-FR"/>
              <a:t>Décrire concrètement les activités métier par métier </a:t>
            </a:r>
          </a:p>
          <a:p>
            <a:endParaRPr lang="fr-FR"/>
          </a:p>
          <a:p>
            <a:r>
              <a:rPr lang="fr-FR"/>
              <a:t>Situer le métier dans l’échelle des qualifications.</a:t>
            </a:r>
          </a:p>
          <a:p>
            <a:r>
              <a:rPr lang="fr-FR"/>
              <a:t>Ex : conducteur&gt;opérateur&gt;aide conducteur</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4818" name="Rectangle 2"/>
          <p:cNvSpPr>
            <a:spLocks noGrp="1" noRot="1" noChangeAspect="1" noTextEdit="1"/>
          </p:cNvSpPr>
          <p:nvPr>
            <p:ph type="sldImg"/>
          </p:nvPr>
        </p:nvSpPr>
        <p:spPr bwMode="auto">
          <a:noFill/>
          <a:ln>
            <a:solidFill>
              <a:srgbClr val="000000"/>
            </a:solidFill>
            <a:miter lim="800000"/>
            <a:headEnd/>
            <a:tailEnd/>
          </a:ln>
        </p:spPr>
      </p:sp>
      <p:sp>
        <p:nvSpPr>
          <p:cNvPr id="34819" name="Rectangle 3"/>
          <p:cNvSpPr>
            <a:spLocks noGrp="1"/>
          </p:cNvSpPr>
          <p:nvPr>
            <p:ph type="body" idx="1"/>
          </p:nvPr>
        </p:nvSpPr>
        <p:spPr bwMode="auto">
          <a:noFill/>
        </p:spPr>
        <p:txBody>
          <a:bodyPr/>
          <a:lstStyle/>
          <a:p>
            <a:r>
              <a:rPr lang="fr-FR"/>
              <a:t>Décrire concrètement les activités métier par métier </a:t>
            </a:r>
          </a:p>
          <a:p>
            <a:endParaRPr lang="fr-FR"/>
          </a:p>
          <a:p>
            <a:r>
              <a:rPr lang="fr-FR"/>
              <a:t>Insister sur les termes: on est dans l’executif « réaliser » « mettre en sécurité », bien diférent du diagnostic</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7890" name="Rectangle 2"/>
          <p:cNvSpPr>
            <a:spLocks noGrp="1" noRot="1" noChangeAspect="1" noTextEdit="1"/>
          </p:cNvSpPr>
          <p:nvPr>
            <p:ph type="sldImg"/>
          </p:nvPr>
        </p:nvSpPr>
        <p:spPr bwMode="auto">
          <a:noFill/>
          <a:ln>
            <a:solidFill>
              <a:srgbClr val="000000"/>
            </a:solidFill>
            <a:miter lim="800000"/>
            <a:headEnd/>
            <a:tailEnd/>
          </a:ln>
        </p:spPr>
      </p:sp>
      <p:sp>
        <p:nvSpPr>
          <p:cNvPr id="37891" name="Rectangle 3"/>
          <p:cNvSpPr>
            <a:spLocks noGrp="1"/>
          </p:cNvSpPr>
          <p:nvPr>
            <p:ph type="body" idx="1"/>
          </p:nvPr>
        </p:nvSpPr>
        <p:spPr bwMode="auto">
          <a:noFill/>
        </p:spPr>
        <p:txBody>
          <a:bodyPr/>
          <a:lstStyle/>
          <a:p>
            <a:r>
              <a:rPr lang="fr-FR"/>
              <a:t>Le terme externe est à expliciter (contacts avec personnes extérouers – exemple : fournisseurs, clients…)</a:t>
            </a:r>
          </a:p>
          <a:p>
            <a:endParaRPr lang="fr-FR"/>
          </a:p>
          <a:p>
            <a:r>
              <a:rPr lang="fr-FR"/>
              <a:t>Insister sur la nécessité d’une bonne communication pour le travail en équipe et le flux continu. Ainsi que le risque de non-communication.</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62" name="Rectangle 2"/>
          <p:cNvSpPr>
            <a:spLocks noGrp="1" noRot="1" noChangeAspect="1" noTextEdit="1"/>
          </p:cNvSpPr>
          <p:nvPr>
            <p:ph type="sldImg"/>
          </p:nvPr>
        </p:nvSpPr>
        <p:spPr bwMode="auto">
          <a:noFill/>
          <a:ln>
            <a:solidFill>
              <a:srgbClr val="000000"/>
            </a:solidFill>
            <a:miter lim="800000"/>
            <a:headEnd/>
            <a:tailEnd/>
          </a:ln>
        </p:spPr>
      </p:sp>
      <p:sp>
        <p:nvSpPr>
          <p:cNvPr id="40963" name="Rectangle 3"/>
          <p:cNvSpPr>
            <a:spLocks noGrp="1"/>
          </p:cNvSpPr>
          <p:nvPr>
            <p:ph type="body" idx="1"/>
          </p:nvPr>
        </p:nvSpPr>
        <p:spPr bwMode="auto">
          <a:noFill/>
        </p:spPr>
        <p:txBody>
          <a:bodyPr/>
          <a:lstStyle/>
          <a:p>
            <a:r>
              <a:rPr lang="fr-FR"/>
              <a:t>Citer des risques industriels : explosion chaudière, sites classés Seveso, débordement station d’épuration, incendies machines à papier</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3010" name="Rectangle 2"/>
          <p:cNvSpPr>
            <a:spLocks noGrp="1" noRot="1" noChangeAspect="1" noTextEdit="1"/>
          </p:cNvSpPr>
          <p:nvPr>
            <p:ph type="sldImg"/>
          </p:nvPr>
        </p:nvSpPr>
        <p:spPr bwMode="auto">
          <a:noFill/>
          <a:ln>
            <a:solidFill>
              <a:srgbClr val="000000"/>
            </a:solidFill>
            <a:miter lim="800000"/>
            <a:headEnd/>
            <a:tailEnd/>
          </a:ln>
        </p:spPr>
      </p:sp>
      <p:sp>
        <p:nvSpPr>
          <p:cNvPr id="43011" name="Rectangle 3"/>
          <p:cNvSpPr>
            <a:spLocks noGrp="1"/>
          </p:cNvSpPr>
          <p:nvPr>
            <p:ph type="body" idx="1"/>
          </p:nvPr>
        </p:nvSpPr>
        <p:spPr bwMode="auto">
          <a:noFill/>
        </p:spPr>
        <p:txBody>
          <a:bodyPr/>
          <a:lstStyle/>
          <a:p>
            <a:r>
              <a:rPr lang="fr-FR"/>
              <a:t>Citer des risques industriels : explosion chaudière, sites classés Seveso, débordement station d’épuration, incendies machines à papier</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8130" name="Rectangle 2"/>
          <p:cNvSpPr>
            <a:spLocks noGrp="1" noRot="1" noChangeAspect="1" noTextEdit="1"/>
          </p:cNvSpPr>
          <p:nvPr>
            <p:ph type="sldImg"/>
          </p:nvPr>
        </p:nvSpPr>
        <p:spPr bwMode="auto">
          <a:noFill/>
          <a:ln>
            <a:solidFill>
              <a:srgbClr val="000000"/>
            </a:solidFill>
            <a:miter lim="800000"/>
            <a:headEnd/>
            <a:tailEnd/>
          </a:ln>
        </p:spPr>
      </p:sp>
      <p:sp>
        <p:nvSpPr>
          <p:cNvPr id="48131" name="Rectangle 3"/>
          <p:cNvSpPr>
            <a:spLocks noGrp="1"/>
          </p:cNvSpPr>
          <p:nvPr>
            <p:ph type="body" idx="1"/>
          </p:nvPr>
        </p:nvSpPr>
        <p:spPr bwMode="auto">
          <a:noFill/>
        </p:spPr>
        <p:txBody>
          <a:bodyPr/>
          <a:lstStyle/>
          <a:p>
            <a:r>
              <a:rPr lang="fr-FR"/>
              <a:t>Citer des risques industriels : explosion chaudière, sites classés Seveso, débordement station d’épuration, incendies machines à papier</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2226" name="Rectangle 2"/>
          <p:cNvSpPr>
            <a:spLocks noGrp="1" noRot="1" noChangeAspect="1" noTextEdit="1"/>
          </p:cNvSpPr>
          <p:nvPr>
            <p:ph type="sldImg"/>
          </p:nvPr>
        </p:nvSpPr>
        <p:spPr bwMode="auto">
          <a:noFill/>
          <a:ln>
            <a:solidFill>
              <a:srgbClr val="000000"/>
            </a:solidFill>
            <a:miter lim="800000"/>
            <a:headEnd/>
            <a:tailEnd/>
          </a:ln>
        </p:spPr>
      </p:sp>
      <p:sp>
        <p:nvSpPr>
          <p:cNvPr id="52227" name="Rectangle 3"/>
          <p:cNvSpPr>
            <a:spLocks noGrp="1"/>
          </p:cNvSpPr>
          <p:nvPr>
            <p:ph type="body" idx="1"/>
          </p:nvPr>
        </p:nvSpPr>
        <p:spPr bwMode="auto">
          <a:noFill/>
        </p:spPr>
        <p:txBody>
          <a:bodyPr/>
          <a:lstStyle/>
          <a:p>
            <a:r>
              <a:rPr lang="fr-FR"/>
              <a:t>Remerciements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6"/>
            <a:ext cx="7772400" cy="1470025"/>
          </a:xfrm>
        </p:spPr>
        <p:txBody>
          <a:bodyPr/>
          <a:lstStyle/>
          <a:p>
            <a:r>
              <a:rPr lang="fr-FR" smtClean="0"/>
              <a:t>Cliquez et modifiez le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2057400" cy="5851525"/>
          </a:xfrm>
        </p:spPr>
        <p:txBody>
          <a:bodyPr vert="eaVert"/>
          <a:lstStyle/>
          <a:p>
            <a:r>
              <a:rPr lang="fr-FR" smtClean="0"/>
              <a:t>Cliquez et modifiez le titre</a:t>
            </a:r>
            <a:endParaRPr lang="fr-FR"/>
          </a:p>
        </p:txBody>
      </p:sp>
      <p:sp>
        <p:nvSpPr>
          <p:cNvPr id="3" name="Espace réservé du texte vertical 2"/>
          <p:cNvSpPr>
            <a:spLocks noGrp="1"/>
          </p:cNvSpPr>
          <p:nvPr>
            <p:ph type="body" orient="vert" idx="1"/>
          </p:nvPr>
        </p:nvSpPr>
        <p:spPr>
          <a:xfrm>
            <a:off x="457200" y="274639"/>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et modifiez le titre</a:t>
            </a:r>
            <a:endParaRPr lang="fr-FR"/>
          </a:p>
        </p:txBody>
      </p:sp>
      <p:sp>
        <p:nvSpPr>
          <p:cNvPr id="3" name="Espace réservé du texte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et modifiez le titre</a:t>
            </a:r>
            <a:endParaRPr lang="fr-FR"/>
          </a:p>
        </p:txBody>
      </p:sp>
      <p:sp>
        <p:nvSpPr>
          <p:cNvPr id="3" name="Espace réservé du texte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Vide">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1" y="273050"/>
            <a:ext cx="3008313" cy="1162050"/>
          </a:xfrm>
        </p:spPr>
        <p:txBody>
          <a:bodyPr anchor="b"/>
          <a:lstStyle>
            <a:lvl1pPr algn="l">
              <a:defRPr sz="2000" b="1"/>
            </a:lvl1pPr>
          </a:lstStyle>
          <a:p>
            <a:r>
              <a:rPr lang="fr-FR" smtClean="0"/>
              <a:t>Cliquez et modifiez le titre</a:t>
            </a:r>
            <a:endParaRPr lang="fr-FR"/>
          </a:p>
        </p:txBody>
      </p:sp>
      <p:sp>
        <p:nvSpPr>
          <p:cNvPr id="3" name="Espace réservé du contenu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1"/>
            <a:ext cx="5486400" cy="566738"/>
          </a:xfrm>
        </p:spPr>
        <p:txBody>
          <a:bodyPr anchor="b"/>
          <a:lstStyle>
            <a:lvl1pPr algn="l">
              <a:defRPr sz="2000" b="1"/>
            </a:lvl1pPr>
          </a:lstStyle>
          <a:p>
            <a:r>
              <a:rPr lang="fr-FR" smtClean="0"/>
              <a:t>Cliquez et modifiez le titre</a:t>
            </a:r>
            <a:endParaRPr lang="fr-FR"/>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dirty="0" smtClean="0"/>
              <a:t>Cliquez sur l'icône pour ajouter une image</a:t>
            </a:r>
            <a:endParaRPr lang="fr-FR" noProof="0" dirty="0"/>
          </a:p>
        </p:txBody>
      </p:sp>
      <p:sp>
        <p:nvSpPr>
          <p:cNvPr id="4" name="Espace réservé du texte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vmlDrawing" Target="../drawings/vmlDrawing1.vml"/><Relationship Id="rId14" Type="http://schemas.openxmlformats.org/officeDocument/2006/relationships/oleObject" Target="???" TargetMode="External"/><Relationship Id="rId15" Type="http://schemas.openxmlformats.org/officeDocument/2006/relationships/image" Target="../media/image5.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1030" name="Espace réservé du titre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a:t>Cliquez et modifiez le titre</a:t>
            </a:r>
          </a:p>
        </p:txBody>
      </p:sp>
      <p:sp>
        <p:nvSpPr>
          <p:cNvPr id="1031" name="Espace réservé du texte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graphicFrame>
        <p:nvGraphicFramePr>
          <p:cNvPr id="1026" name="Object 2"/>
          <p:cNvGraphicFramePr>
            <a:graphicFrameLocks noChangeAspect="1"/>
          </p:cNvGraphicFramePr>
          <p:nvPr/>
        </p:nvGraphicFramePr>
        <p:xfrm>
          <a:off x="8237538" y="6329363"/>
          <a:ext cx="449262" cy="365125"/>
        </p:xfrm>
        <a:graphic>
          <a:graphicData uri="http://schemas.openxmlformats.org/presentationml/2006/ole">
            <p:oleObj spid="_x0000_s1026" name="Document" r:id="rId14" imgW="673075" imgH="546080" progId="Word.Document.12">
              <p:link updateAutomatic="1"/>
            </p:oleObj>
          </a:graphicData>
        </a:graphic>
      </p:graphicFrame>
      <p:graphicFrame>
        <p:nvGraphicFramePr>
          <p:cNvPr id="1027" name="Object 3"/>
          <p:cNvGraphicFramePr>
            <a:graphicFrameLocks noChangeAspect="1"/>
          </p:cNvGraphicFramePr>
          <p:nvPr/>
        </p:nvGraphicFramePr>
        <p:xfrm>
          <a:off x="457200" y="6354763"/>
          <a:ext cx="671513" cy="366712"/>
        </p:xfrm>
        <a:graphic>
          <a:graphicData uri="http://schemas.openxmlformats.org/presentationml/2006/ole">
            <p:oleObj spid="_x0000_s1027" name="Document" r:id="rId14" imgW="1092160" imgH="596878" progId="Word.Document.12">
              <p:link updateAutomatic="1"/>
            </p:oleObj>
          </a:graphicData>
        </a:graphic>
      </p:graphicFrame>
      <p:graphicFrame>
        <p:nvGraphicFramePr>
          <p:cNvPr id="1028" name="Object 4"/>
          <p:cNvGraphicFramePr>
            <a:graphicFrameLocks noChangeAspect="1"/>
          </p:cNvGraphicFramePr>
          <p:nvPr/>
        </p:nvGraphicFramePr>
        <p:xfrm>
          <a:off x="1219200" y="6356350"/>
          <a:ext cx="1042988" cy="320675"/>
        </p:xfrm>
        <a:graphic>
          <a:graphicData uri="http://schemas.openxmlformats.org/presentationml/2006/ole">
            <p:oleObj spid="_x0000_s1028" name="Document" r:id="rId14" imgW="1485845" imgH="457183" progId="Word.Document.12">
              <p:link updateAutomatic="1"/>
            </p:oleObj>
          </a:graphicData>
        </a:graphic>
      </p:graphicFrame>
      <p:graphicFrame>
        <p:nvGraphicFramePr>
          <p:cNvPr id="1029" name="Object 5"/>
          <p:cNvGraphicFramePr>
            <a:graphicFrameLocks noChangeAspect="1"/>
          </p:cNvGraphicFramePr>
          <p:nvPr/>
        </p:nvGraphicFramePr>
        <p:xfrm>
          <a:off x="2514600" y="6405563"/>
          <a:ext cx="609600" cy="339725"/>
        </p:xfrm>
        <a:graphic>
          <a:graphicData uri="http://schemas.openxmlformats.org/presentationml/2006/ole">
            <p:oleObj spid="_x0000_s1029" name="Document" r:id="rId14" imgW="888967" imgH="495282" progId="Word.Document.12">
              <p:link updateAutomatic="1"/>
            </p:oleObj>
          </a:graphicData>
        </a:graphic>
      </p:graphicFrame>
      <p:pic>
        <p:nvPicPr>
          <p:cNvPr id="1032" name="Picture 7" descr="http://www.draf.centre.agriculture.gouv.fr/IMG/jpg/Marianne_cle8323e4.jpg"/>
          <p:cNvPicPr preferRelativeResize="0">
            <a:picLocks noChangeArrowheads="1"/>
          </p:cNvPicPr>
          <p:nvPr/>
        </p:nvPicPr>
        <p:blipFill>
          <a:blip r:embed="rId15"/>
          <a:srcRect/>
          <a:stretch>
            <a:fillRect/>
          </a:stretch>
        </p:blipFill>
        <p:spPr bwMode="auto">
          <a:xfrm>
            <a:off x="7010400" y="6337300"/>
            <a:ext cx="838200" cy="339725"/>
          </a:xfrm>
          <a:prstGeom prst="rect">
            <a:avLst/>
          </a:prstGeom>
          <a:noFill/>
          <a:ln w="9525">
            <a:noFill/>
            <a:miter lim="800000"/>
            <a:headEnd/>
            <a:tailEnd/>
          </a:ln>
        </p:spPr>
      </p:pic>
      <p:sp>
        <p:nvSpPr>
          <p:cNvPr id="2" name="ZoneTexte 9"/>
          <p:cNvSpPr txBox="1">
            <a:spLocks noChangeArrowheads="1"/>
          </p:cNvSpPr>
          <p:nvPr/>
        </p:nvSpPr>
        <p:spPr bwMode="auto">
          <a:xfrm>
            <a:off x="3276600" y="6405563"/>
            <a:ext cx="2286000" cy="246062"/>
          </a:xfrm>
          <a:prstGeom prst="rect">
            <a:avLst/>
          </a:prstGeom>
          <a:noFill/>
          <a:ln>
            <a:noFill/>
          </a:ln>
          <a:extLst>
            <a:ext uri="{909E8E84-426E-40DD-AFC4-6F175D3DCCD1}"/>
            <a:ext uri="{91240B29-F687-4F45-9708-019B960494DF}"/>
          </a:extLst>
        </p:spPr>
        <p:txBody>
          <a:bodyPr>
            <a:prstTxWarp prst="textNoShape">
              <a:avLst/>
            </a:prstTxWarp>
            <a:spAutoFit/>
          </a:bodyPr>
          <a:lstStyle/>
          <a:p>
            <a:pPr algn="ctr">
              <a:defRPr/>
            </a:pPr>
            <a:r>
              <a:rPr lang="fr-FR" sz="1000"/>
              <a:t>LE 19 OCTOBRE 2012 - PARIS</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0" fontAlgn="base" hangingPunct="0">
        <a:spcBef>
          <a:spcPct val="0"/>
        </a:spcBef>
        <a:spcAft>
          <a:spcPct val="0"/>
        </a:spcAft>
        <a:defRPr sz="4400" kern="1200">
          <a:solidFill>
            <a:schemeClr val="tx1"/>
          </a:solidFill>
          <a:latin typeface="+mj-lt"/>
          <a:ea typeface="ＭＳ Ｐゴシック" pitchFamily="-103" charset="-128"/>
          <a:cs typeface="ＭＳ Ｐゴシック" pitchFamily="-103" charset="-128"/>
        </a:defRPr>
      </a:lvl1pPr>
      <a:lvl2pPr algn="ctr" defTabSz="457200" rtl="0" eaLnBrk="0" fontAlgn="base" hangingPunct="0">
        <a:spcBef>
          <a:spcPct val="0"/>
        </a:spcBef>
        <a:spcAft>
          <a:spcPct val="0"/>
        </a:spcAft>
        <a:defRPr sz="4400">
          <a:solidFill>
            <a:schemeClr val="tx1"/>
          </a:solidFill>
          <a:latin typeface="Calibri" pitchFamily="34" charset="0"/>
          <a:ea typeface="ＭＳ Ｐゴシック" pitchFamily="-103" charset="-128"/>
          <a:cs typeface="ＭＳ Ｐゴシック" pitchFamily="-103" charset="-128"/>
        </a:defRPr>
      </a:lvl2pPr>
      <a:lvl3pPr algn="ctr" defTabSz="457200" rtl="0" eaLnBrk="0" fontAlgn="base" hangingPunct="0">
        <a:spcBef>
          <a:spcPct val="0"/>
        </a:spcBef>
        <a:spcAft>
          <a:spcPct val="0"/>
        </a:spcAft>
        <a:defRPr sz="4400">
          <a:solidFill>
            <a:schemeClr val="tx1"/>
          </a:solidFill>
          <a:latin typeface="Calibri" pitchFamily="34" charset="0"/>
          <a:ea typeface="ＭＳ Ｐゴシック" pitchFamily="-103" charset="-128"/>
          <a:cs typeface="ＭＳ Ｐゴシック" pitchFamily="-103" charset="-128"/>
        </a:defRPr>
      </a:lvl3pPr>
      <a:lvl4pPr algn="ctr" defTabSz="457200" rtl="0" eaLnBrk="0" fontAlgn="base" hangingPunct="0">
        <a:spcBef>
          <a:spcPct val="0"/>
        </a:spcBef>
        <a:spcAft>
          <a:spcPct val="0"/>
        </a:spcAft>
        <a:defRPr sz="4400">
          <a:solidFill>
            <a:schemeClr val="tx1"/>
          </a:solidFill>
          <a:latin typeface="Calibri" pitchFamily="34" charset="0"/>
          <a:ea typeface="ＭＳ Ｐゴシック" pitchFamily="-103" charset="-128"/>
          <a:cs typeface="ＭＳ Ｐゴシック" pitchFamily="-103" charset="-128"/>
        </a:defRPr>
      </a:lvl4pPr>
      <a:lvl5pPr algn="ctr" defTabSz="457200" rtl="0" eaLnBrk="0" fontAlgn="base" hangingPunct="0">
        <a:spcBef>
          <a:spcPct val="0"/>
        </a:spcBef>
        <a:spcAft>
          <a:spcPct val="0"/>
        </a:spcAft>
        <a:defRPr sz="4400">
          <a:solidFill>
            <a:schemeClr val="tx1"/>
          </a:solidFill>
          <a:latin typeface="Calibri" pitchFamily="34" charset="0"/>
          <a:ea typeface="ＭＳ Ｐゴシック" pitchFamily="-103" charset="-128"/>
          <a:cs typeface="ＭＳ Ｐゴシック" pitchFamily="-103" charset="-128"/>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eaLnBrk="0" fontAlgn="base" hangingPunct="0">
        <a:spcBef>
          <a:spcPct val="20000"/>
        </a:spcBef>
        <a:spcAft>
          <a:spcPct val="0"/>
        </a:spcAft>
        <a:buFont typeface="Arial" pitchFamily="-103" charset="0"/>
        <a:buChar char="•"/>
        <a:defRPr sz="3200" kern="1200">
          <a:solidFill>
            <a:schemeClr val="tx1"/>
          </a:solidFill>
          <a:latin typeface="+mn-lt"/>
          <a:ea typeface="ＭＳ Ｐゴシック" pitchFamily="-103" charset="-128"/>
          <a:cs typeface="ＭＳ Ｐゴシック" pitchFamily="-103" charset="-128"/>
        </a:defRPr>
      </a:lvl1pPr>
      <a:lvl2pPr marL="742950" indent="-285750" algn="l" defTabSz="457200" rtl="0" eaLnBrk="0" fontAlgn="base" hangingPunct="0">
        <a:spcBef>
          <a:spcPct val="20000"/>
        </a:spcBef>
        <a:spcAft>
          <a:spcPct val="0"/>
        </a:spcAft>
        <a:buFont typeface="Arial" pitchFamily="-103" charset="0"/>
        <a:buChar char="–"/>
        <a:defRPr sz="2800" kern="1200">
          <a:solidFill>
            <a:schemeClr val="tx1"/>
          </a:solidFill>
          <a:latin typeface="+mn-lt"/>
          <a:ea typeface="ＭＳ Ｐゴシック" pitchFamily="-103" charset="-128"/>
          <a:cs typeface="+mn-cs"/>
        </a:defRPr>
      </a:lvl2pPr>
      <a:lvl3pPr marL="1143000" indent="-228600" algn="l" defTabSz="457200" rtl="0" eaLnBrk="0" fontAlgn="base" hangingPunct="0">
        <a:spcBef>
          <a:spcPct val="20000"/>
        </a:spcBef>
        <a:spcAft>
          <a:spcPct val="0"/>
        </a:spcAft>
        <a:buFont typeface="Arial" pitchFamily="-103" charset="0"/>
        <a:buChar char="•"/>
        <a:defRPr sz="2400" kern="1200">
          <a:solidFill>
            <a:schemeClr val="tx1"/>
          </a:solidFill>
          <a:latin typeface="+mn-lt"/>
          <a:ea typeface="ＭＳ Ｐゴシック" pitchFamily="-103" charset="-128"/>
          <a:cs typeface="+mn-cs"/>
        </a:defRPr>
      </a:lvl3pPr>
      <a:lvl4pPr marL="1600200" indent="-228600" algn="l" defTabSz="457200" rtl="0" eaLnBrk="0" fontAlgn="base" hangingPunct="0">
        <a:spcBef>
          <a:spcPct val="20000"/>
        </a:spcBef>
        <a:spcAft>
          <a:spcPct val="0"/>
        </a:spcAft>
        <a:buFont typeface="Arial" pitchFamily="-103" charset="0"/>
        <a:buChar char="–"/>
        <a:defRPr sz="2000" kern="1200">
          <a:solidFill>
            <a:schemeClr val="tx1"/>
          </a:solidFill>
          <a:latin typeface="+mn-lt"/>
          <a:ea typeface="ＭＳ Ｐゴシック" pitchFamily="-103" charset="-128"/>
          <a:cs typeface="+mn-cs"/>
        </a:defRPr>
      </a:lvl4pPr>
      <a:lvl5pPr marL="2057400" indent="-228600" algn="l" defTabSz="457200" rtl="0" eaLnBrk="0" fontAlgn="base" hangingPunct="0">
        <a:spcBef>
          <a:spcPct val="20000"/>
        </a:spcBef>
        <a:spcAft>
          <a:spcPct val="0"/>
        </a:spcAft>
        <a:buFont typeface="Arial" pitchFamily="-103" charset="0"/>
        <a:buChar char="»"/>
        <a:defRPr sz="2000" kern="1200">
          <a:solidFill>
            <a:schemeClr val="tx1"/>
          </a:solidFill>
          <a:latin typeface="+mn-lt"/>
          <a:ea typeface="ＭＳ Ｐゴシック" pitchFamily="-103"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hyperlink" Target="http://www.lesindustriespapierscartons.org/site/espace-jeunes/video-papier.php" TargetMode="External"/><Relationship Id="rId1" Type="http://schemas.openxmlformats.org/officeDocument/2006/relationships/themeOverride" Target="../theme/themeOverride1.xml"/><Relationship Id="rId2"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 Id="rId3" Type="http://schemas.openxmlformats.org/officeDocument/2006/relationships/hyperlink" Target="http://www.lesindustriespapierscartons.org/site/espace-jeunes/video-view.php?video=operateur"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 Id="rId3" Type="http://schemas.openxmlformats.org/officeDocument/2006/relationships/image" Target="../media/image9.emf"/></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Espace réservé du contenu 2"/>
          <p:cNvSpPr>
            <a:spLocks noGrp="1"/>
          </p:cNvSpPr>
          <p:nvPr>
            <p:ph idx="1"/>
          </p:nvPr>
        </p:nvSpPr>
        <p:spPr/>
        <p:txBody>
          <a:bodyPr/>
          <a:lstStyle/>
          <a:p>
            <a:pPr algn="ctr">
              <a:buFont typeface="Arial" pitchFamily="-103" charset="0"/>
              <a:buNone/>
            </a:pPr>
            <a:r>
              <a:rPr lang="fr-FR" sz="5400" b="1"/>
              <a:t>ISABELLE MARGAIN</a:t>
            </a:r>
          </a:p>
          <a:p>
            <a:pPr algn="ctr">
              <a:buFont typeface="Arial" pitchFamily="-103" charset="0"/>
              <a:buNone/>
            </a:pPr>
            <a:r>
              <a:rPr lang="fr-FR"/>
              <a:t>Chargée de missions, UNIDIS</a:t>
            </a:r>
          </a:p>
          <a:p>
            <a:pPr algn="ctr">
              <a:buFont typeface="Arial" pitchFamily="-103" charset="0"/>
              <a:buNone/>
            </a:pPr>
            <a:endParaRPr lang="fr-FR"/>
          </a:p>
          <a:p>
            <a:pPr algn="ctr">
              <a:buFont typeface="Arial" pitchFamily="-103" charset="0"/>
              <a:buNone/>
            </a:pPr>
            <a:r>
              <a:rPr lang="fr-FR" sz="5400" b="1"/>
              <a:t>DENIS MILLET</a:t>
            </a:r>
          </a:p>
          <a:p>
            <a:pPr algn="ctr">
              <a:buFont typeface="Arial" pitchFamily="-103" charset="0"/>
              <a:buNone/>
            </a:pPr>
            <a:r>
              <a:rPr lang="fr-FR"/>
              <a:t>IEN STI</a:t>
            </a: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Rectangle 6"/>
          <p:cNvSpPr>
            <a:spLocks noChangeArrowheads="1"/>
          </p:cNvSpPr>
          <p:nvPr/>
        </p:nvSpPr>
        <p:spPr bwMode="auto">
          <a:xfrm>
            <a:off x="0" y="0"/>
            <a:ext cx="9144000" cy="6858000"/>
          </a:xfrm>
          <a:prstGeom prst="rect">
            <a:avLst/>
          </a:prstGeom>
          <a:solidFill>
            <a:srgbClr val="CCECFF">
              <a:alpha val="27058"/>
            </a:srgbClr>
          </a:solidFill>
          <a:ln w="9525">
            <a:solidFill>
              <a:schemeClr val="tx1"/>
            </a:solidFill>
            <a:miter lim="800000"/>
            <a:headEnd/>
            <a:tailEnd/>
          </a:ln>
        </p:spPr>
        <p:txBody>
          <a:bodyPr wrap="none" anchor="ctr">
            <a:prstTxWarp prst="textNoShape">
              <a:avLst/>
            </a:prstTxWarp>
          </a:bodyPr>
          <a:lstStyle/>
          <a:p>
            <a:endParaRPr lang="fr-FR"/>
          </a:p>
        </p:txBody>
      </p:sp>
      <p:sp>
        <p:nvSpPr>
          <p:cNvPr id="24579" name="Titre 1"/>
          <p:cNvSpPr>
            <a:spLocks noGrp="1"/>
          </p:cNvSpPr>
          <p:nvPr>
            <p:ph type="title"/>
          </p:nvPr>
        </p:nvSpPr>
        <p:spPr/>
        <p:txBody>
          <a:bodyPr/>
          <a:lstStyle/>
          <a:p>
            <a:pPr eaLnBrk="1" hangingPunct="1"/>
            <a:r>
              <a:rPr lang="fr-FR" sz="4000"/>
              <a:t>Focus sur l’industrie Papier Carton</a:t>
            </a:r>
          </a:p>
        </p:txBody>
      </p:sp>
      <p:sp>
        <p:nvSpPr>
          <p:cNvPr id="24580" name="Espace réservé du contenu 2"/>
          <p:cNvSpPr>
            <a:spLocks noGrp="1"/>
          </p:cNvSpPr>
          <p:nvPr>
            <p:ph idx="1"/>
          </p:nvPr>
        </p:nvSpPr>
        <p:spPr/>
        <p:txBody>
          <a:bodyPr/>
          <a:lstStyle/>
          <a:p>
            <a:pPr eaLnBrk="1" hangingPunct="1">
              <a:lnSpc>
                <a:spcPct val="70000"/>
              </a:lnSpc>
            </a:pPr>
            <a:r>
              <a:rPr lang="fr-FR" sz="2800"/>
              <a:t>Une industrie de procédés</a:t>
            </a:r>
          </a:p>
          <a:p>
            <a:pPr eaLnBrk="1" hangingPunct="1">
              <a:lnSpc>
                <a:spcPct val="70000"/>
              </a:lnSpc>
              <a:buFont typeface="Arial" pitchFamily="-103" charset="0"/>
              <a:buNone/>
            </a:pPr>
            <a:endParaRPr lang="fr-FR" sz="2800"/>
          </a:p>
          <a:p>
            <a:pPr lvl="1" eaLnBrk="1" hangingPunct="1">
              <a:lnSpc>
                <a:spcPct val="70000"/>
              </a:lnSpc>
            </a:pPr>
            <a:r>
              <a:rPr lang="fr-FR" sz="2400"/>
              <a:t>Du bois à la pâte de cellulose</a:t>
            </a:r>
          </a:p>
          <a:p>
            <a:pPr lvl="1" eaLnBrk="1" hangingPunct="1">
              <a:lnSpc>
                <a:spcPct val="70000"/>
              </a:lnSpc>
              <a:buFont typeface="Arial" pitchFamily="-103" charset="0"/>
              <a:buNone/>
            </a:pPr>
            <a:endParaRPr lang="fr-FR" sz="2400"/>
          </a:p>
          <a:p>
            <a:pPr lvl="1" eaLnBrk="1" hangingPunct="1">
              <a:lnSpc>
                <a:spcPct val="70000"/>
              </a:lnSpc>
            </a:pPr>
            <a:r>
              <a:rPr lang="fr-FR" sz="2400"/>
              <a:t>Des papiers recyclés à la pâte désencrée</a:t>
            </a:r>
          </a:p>
          <a:p>
            <a:pPr lvl="1" eaLnBrk="1" hangingPunct="1">
              <a:lnSpc>
                <a:spcPct val="70000"/>
              </a:lnSpc>
              <a:buFont typeface="Arial" pitchFamily="-103" charset="0"/>
              <a:buNone/>
            </a:pPr>
            <a:endParaRPr lang="fr-FR" sz="2400"/>
          </a:p>
          <a:p>
            <a:pPr lvl="1" eaLnBrk="1" hangingPunct="1">
              <a:lnSpc>
                <a:spcPct val="70000"/>
              </a:lnSpc>
            </a:pPr>
            <a:r>
              <a:rPr lang="fr-FR" sz="2400"/>
              <a:t>De la pâte au papier</a:t>
            </a:r>
          </a:p>
          <a:p>
            <a:pPr lvl="1" eaLnBrk="1" hangingPunct="1">
              <a:lnSpc>
                <a:spcPct val="70000"/>
              </a:lnSpc>
              <a:buFont typeface="Arial" pitchFamily="-103" charset="0"/>
              <a:buNone/>
            </a:pPr>
            <a:endParaRPr lang="fr-FR" sz="2400"/>
          </a:p>
          <a:p>
            <a:pPr lvl="1" eaLnBrk="1" hangingPunct="1">
              <a:lnSpc>
                <a:spcPct val="70000"/>
              </a:lnSpc>
              <a:buFont typeface="Arial" pitchFamily="-103" charset="0"/>
              <a:buNone/>
            </a:pPr>
            <a:endParaRPr lang="fr-FR" sz="2000">
              <a:solidFill>
                <a:srgbClr val="7F7F7F"/>
              </a:solidFill>
            </a:endParaRPr>
          </a:p>
          <a:p>
            <a:pPr lvl="1" eaLnBrk="1" hangingPunct="1">
              <a:lnSpc>
                <a:spcPct val="70000"/>
              </a:lnSpc>
              <a:buFont typeface="Arial" pitchFamily="-103" charset="0"/>
              <a:buNone/>
            </a:pPr>
            <a:r>
              <a:rPr lang="fr-FR" sz="2000">
                <a:solidFill>
                  <a:srgbClr val="7F7F7F"/>
                </a:solidFill>
                <a:hlinkClick r:id="rId4"/>
              </a:rPr>
              <a:t>http://www.lesindustriespapierscartons.org/site/espace-jeunes/video-papier.php</a:t>
            </a:r>
            <a:endParaRPr lang="fr-FR" sz="2000">
              <a:solidFill>
                <a:srgbClr val="7F7F7F"/>
              </a:solidFill>
            </a:endParaRPr>
          </a:p>
          <a:p>
            <a:pPr lvl="1" eaLnBrk="1" hangingPunct="1">
              <a:lnSpc>
                <a:spcPct val="70000"/>
              </a:lnSpc>
              <a:buFont typeface="Arial" pitchFamily="-103" charset="0"/>
              <a:buNone/>
            </a:pPr>
            <a:endParaRPr lang="fr-FR" sz="1600">
              <a:solidFill>
                <a:srgbClr val="7F7F7F"/>
              </a:solidFill>
            </a:endParaRPr>
          </a:p>
          <a:p>
            <a:pPr lvl="1" eaLnBrk="1" hangingPunct="1">
              <a:lnSpc>
                <a:spcPct val="70000"/>
              </a:lnSpc>
              <a:buFont typeface="Arial" pitchFamily="-103" charset="0"/>
              <a:buNone/>
            </a:pPr>
            <a:endParaRPr lang="fr-FR" sz="2000">
              <a:solidFill>
                <a:srgbClr val="7F7F7F"/>
              </a:solidFill>
            </a:endParaRPr>
          </a:p>
          <a:p>
            <a:pPr eaLnBrk="1" hangingPunct="1">
              <a:lnSpc>
                <a:spcPct val="70000"/>
              </a:lnSpc>
              <a:buFont typeface="Arial" pitchFamily="-103" charset="0"/>
              <a:buNone/>
            </a:pPr>
            <a:r>
              <a:rPr lang="fr-FR" sz="2200"/>
              <a:t>		</a:t>
            </a:r>
          </a:p>
          <a:p>
            <a:pPr eaLnBrk="1" hangingPunct="1">
              <a:lnSpc>
                <a:spcPct val="70000"/>
              </a:lnSpc>
            </a:pPr>
            <a:endParaRPr lang="fr-FR" sz="220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re 1"/>
          <p:cNvSpPr>
            <a:spLocks noGrp="1"/>
          </p:cNvSpPr>
          <p:nvPr>
            <p:ph type="title"/>
          </p:nvPr>
        </p:nvSpPr>
        <p:spPr/>
        <p:txBody>
          <a:bodyPr/>
          <a:lstStyle/>
          <a:p>
            <a:pPr eaLnBrk="1" hangingPunct="1"/>
            <a:r>
              <a:rPr lang="fr-FR"/>
              <a:t>Les fonctions dans l’entreprise</a:t>
            </a:r>
          </a:p>
        </p:txBody>
      </p:sp>
      <p:sp>
        <p:nvSpPr>
          <p:cNvPr id="26627" name="Espace réservé du contenu 2"/>
          <p:cNvSpPr>
            <a:spLocks noGrp="1"/>
          </p:cNvSpPr>
          <p:nvPr>
            <p:ph idx="1"/>
          </p:nvPr>
        </p:nvSpPr>
        <p:spPr/>
        <p:txBody>
          <a:bodyPr/>
          <a:lstStyle/>
          <a:p>
            <a:pPr eaLnBrk="1" hangingPunct="1"/>
            <a:r>
              <a:rPr lang="fr-FR" b="1"/>
              <a:t>La structuration des fonctions</a:t>
            </a:r>
          </a:p>
        </p:txBody>
      </p:sp>
      <p:pic>
        <p:nvPicPr>
          <p:cNvPr id="26628" name="Image 3"/>
          <p:cNvPicPr>
            <a:picLocks noChangeAspect="1"/>
          </p:cNvPicPr>
          <p:nvPr/>
        </p:nvPicPr>
        <p:blipFill>
          <a:blip r:embed="rId2"/>
          <a:srcRect/>
          <a:stretch>
            <a:fillRect/>
          </a:stretch>
        </p:blipFill>
        <p:spPr bwMode="auto">
          <a:xfrm>
            <a:off x="1143000" y="2189163"/>
            <a:ext cx="6054725" cy="3937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Titre 1"/>
          <p:cNvSpPr>
            <a:spLocks noGrp="1"/>
          </p:cNvSpPr>
          <p:nvPr>
            <p:ph type="title"/>
          </p:nvPr>
        </p:nvSpPr>
        <p:spPr/>
        <p:txBody>
          <a:bodyPr/>
          <a:lstStyle/>
          <a:p>
            <a:pPr eaLnBrk="1" hangingPunct="1"/>
            <a:r>
              <a:rPr lang="fr-FR"/>
              <a:t>Analyse des fonctions</a:t>
            </a:r>
          </a:p>
        </p:txBody>
      </p:sp>
      <p:sp>
        <p:nvSpPr>
          <p:cNvPr id="27651" name="Espace réservé du contenu 2"/>
          <p:cNvSpPr>
            <a:spLocks noGrp="1"/>
          </p:cNvSpPr>
          <p:nvPr>
            <p:ph idx="1"/>
          </p:nvPr>
        </p:nvSpPr>
        <p:spPr/>
        <p:txBody>
          <a:bodyPr/>
          <a:lstStyle/>
          <a:p>
            <a:pPr eaLnBrk="1" hangingPunct="1"/>
            <a:r>
              <a:rPr lang="fr-FR" b="1"/>
              <a:t>Fonction 1</a:t>
            </a:r>
            <a:r>
              <a:rPr lang="fr-FR"/>
              <a:t>: </a:t>
            </a:r>
            <a:r>
              <a:rPr lang="fr-FR">
                <a:solidFill>
                  <a:srgbClr val="7F7F7F"/>
                </a:solidFill>
              </a:rPr>
              <a:t>Conduite et surveillance des installations, des équipements et des systèmes.</a:t>
            </a:r>
          </a:p>
          <a:p>
            <a:pPr lvl="1" eaLnBrk="1" hangingPunct="1"/>
            <a:r>
              <a:rPr lang="fr-FR"/>
              <a:t>Le cœur du métier</a:t>
            </a:r>
          </a:p>
          <a:p>
            <a:pPr lvl="1" eaLnBrk="1" hangingPunct="1"/>
            <a:r>
              <a:rPr lang="fr-FR"/>
              <a:t>une complexité des compétences en augmentation</a:t>
            </a:r>
          </a:p>
          <a:p>
            <a:pPr lvl="1" eaLnBrk="1" hangingPunct="1"/>
            <a:r>
              <a:rPr lang="fr-FR"/>
              <a:t>des exigences fortes de la part des participants</a:t>
            </a:r>
          </a:p>
          <a:p>
            <a:pPr eaLnBrk="1" hangingPunct="1"/>
            <a:r>
              <a:rPr lang="fr-FR"/>
              <a:t>7 tâches professionnelles associées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4" name="Rectangle 2"/>
          <p:cNvSpPr>
            <a:spLocks noChangeArrowheads="1"/>
          </p:cNvSpPr>
          <p:nvPr/>
        </p:nvSpPr>
        <p:spPr bwMode="auto">
          <a:xfrm>
            <a:off x="0" y="0"/>
            <a:ext cx="9144000" cy="6858000"/>
          </a:xfrm>
          <a:prstGeom prst="rect">
            <a:avLst/>
          </a:prstGeom>
          <a:solidFill>
            <a:srgbClr val="CCECFF">
              <a:alpha val="27058"/>
            </a:srgbClr>
          </a:solidFill>
          <a:ln w="9525">
            <a:solidFill>
              <a:schemeClr val="tx1"/>
            </a:solidFill>
            <a:miter lim="800000"/>
            <a:headEnd/>
            <a:tailEnd/>
          </a:ln>
        </p:spPr>
        <p:txBody>
          <a:bodyPr wrap="none" anchor="ctr">
            <a:prstTxWarp prst="textNoShape">
              <a:avLst/>
            </a:prstTxWarp>
          </a:bodyPr>
          <a:lstStyle/>
          <a:p>
            <a:pPr algn="ctr" defTabSz="914400">
              <a:spcBef>
                <a:spcPct val="50000"/>
              </a:spcBef>
            </a:pPr>
            <a:endParaRPr lang="fr-FR"/>
          </a:p>
        </p:txBody>
      </p:sp>
      <p:sp>
        <p:nvSpPr>
          <p:cNvPr id="28675" name="Espace réservé du contenu 2"/>
          <p:cNvSpPr>
            <a:spLocks noGrp="1"/>
          </p:cNvSpPr>
          <p:nvPr>
            <p:ph idx="4294967295"/>
          </p:nvPr>
        </p:nvSpPr>
        <p:spPr/>
        <p:txBody>
          <a:bodyPr/>
          <a:lstStyle/>
          <a:p>
            <a:pPr>
              <a:lnSpc>
                <a:spcPct val="90000"/>
              </a:lnSpc>
              <a:buFont typeface="Arial" pitchFamily="-103" charset="0"/>
              <a:buNone/>
            </a:pPr>
            <a:r>
              <a:rPr lang="fr-FR" sz="1900" b="1"/>
              <a:t>Fonction 1 : Conduite et surveillance des installations, des 			   			  équipements et des systèmes</a:t>
            </a:r>
          </a:p>
          <a:p>
            <a:pPr>
              <a:lnSpc>
                <a:spcPct val="90000"/>
              </a:lnSpc>
              <a:buFont typeface="Arial" pitchFamily="-103" charset="0"/>
              <a:buNone/>
            </a:pPr>
            <a:endParaRPr lang="fr-FR" sz="700" b="1"/>
          </a:p>
          <a:p>
            <a:pPr>
              <a:lnSpc>
                <a:spcPct val="90000"/>
              </a:lnSpc>
              <a:spcBef>
                <a:spcPct val="50000"/>
              </a:spcBef>
            </a:pPr>
            <a:r>
              <a:rPr lang="fr-FR" sz="1900" b="1"/>
              <a:t>T1.1 : </a:t>
            </a:r>
            <a:r>
              <a:rPr lang="fr-FR" sz="1900"/>
              <a:t>Vérifier la disponibilité et la conformité : des installations, des matériels, des utilités et des matières premières.</a:t>
            </a:r>
            <a:endParaRPr lang="fr-FR" sz="1900" b="1"/>
          </a:p>
          <a:p>
            <a:pPr>
              <a:lnSpc>
                <a:spcPct val="90000"/>
              </a:lnSpc>
              <a:spcBef>
                <a:spcPct val="50000"/>
              </a:spcBef>
            </a:pPr>
            <a:r>
              <a:rPr lang="fr-FR" sz="1900" b="1"/>
              <a:t>T1.2 : </a:t>
            </a:r>
            <a:r>
              <a:rPr lang="fr-FR" sz="1900"/>
              <a:t>Préparer, démarrer ou conduire l’installation</a:t>
            </a:r>
            <a:r>
              <a:rPr lang="fr-FR" sz="1900" b="1"/>
              <a:t>.</a:t>
            </a:r>
          </a:p>
          <a:p>
            <a:pPr>
              <a:lnSpc>
                <a:spcPct val="90000"/>
              </a:lnSpc>
              <a:spcBef>
                <a:spcPct val="50000"/>
              </a:spcBef>
            </a:pPr>
            <a:r>
              <a:rPr lang="fr-FR" sz="1900" b="1"/>
              <a:t>T1.3 : </a:t>
            </a:r>
            <a:r>
              <a:rPr lang="fr-FR" sz="1900"/>
              <a:t>Contrôler l’installation, le procédé et le produit.</a:t>
            </a:r>
            <a:endParaRPr lang="fr-FR" sz="1900" b="1"/>
          </a:p>
          <a:p>
            <a:pPr>
              <a:lnSpc>
                <a:spcPct val="90000"/>
              </a:lnSpc>
              <a:spcBef>
                <a:spcPct val="50000"/>
              </a:spcBef>
            </a:pPr>
            <a:r>
              <a:rPr lang="fr-FR" sz="1900" b="1"/>
              <a:t>T1.4 : </a:t>
            </a:r>
            <a:r>
              <a:rPr lang="fr-FR" sz="1900"/>
              <a:t>Procéder aux suivis, réglages ou ajustements nécessaires.</a:t>
            </a:r>
            <a:endParaRPr lang="fr-FR" sz="1900" b="1"/>
          </a:p>
          <a:p>
            <a:pPr>
              <a:lnSpc>
                <a:spcPct val="90000"/>
              </a:lnSpc>
              <a:spcBef>
                <a:spcPct val="50000"/>
              </a:spcBef>
            </a:pPr>
            <a:r>
              <a:rPr lang="fr-FR" sz="1900" b="1"/>
              <a:t>T1.5 : </a:t>
            </a:r>
            <a:r>
              <a:rPr lang="fr-FR" sz="1900"/>
              <a:t>Relever et interpréter des indicateurs nécessaires au diagnostic de l’installation et mettre en œuvre si nécessaire les actions préventives et correctives et proposer des actions d’amélioration.</a:t>
            </a:r>
            <a:endParaRPr lang="fr-FR" sz="1900" b="1"/>
          </a:p>
          <a:p>
            <a:pPr>
              <a:lnSpc>
                <a:spcPct val="90000"/>
              </a:lnSpc>
              <a:spcBef>
                <a:spcPct val="50000"/>
              </a:spcBef>
            </a:pPr>
            <a:r>
              <a:rPr lang="fr-FR" sz="1900" b="1"/>
              <a:t>T1.6 : </a:t>
            </a:r>
            <a:r>
              <a:rPr lang="fr-FR" sz="1900"/>
              <a:t>Arrêter tout ou partie de l’installation. </a:t>
            </a:r>
            <a:endParaRPr lang="fr-FR" sz="1900" b="1"/>
          </a:p>
          <a:p>
            <a:pPr>
              <a:lnSpc>
                <a:spcPct val="90000"/>
              </a:lnSpc>
              <a:spcBef>
                <a:spcPct val="50000"/>
              </a:spcBef>
            </a:pPr>
            <a:r>
              <a:rPr lang="fr-FR" sz="1900" b="1"/>
              <a:t>T1.7 : </a:t>
            </a:r>
            <a:r>
              <a:rPr lang="fr-FR" sz="1900"/>
              <a:t>Réaliser le nettoyage des équipements et des installations.</a:t>
            </a:r>
          </a:p>
        </p:txBody>
      </p:sp>
      <p:sp>
        <p:nvSpPr>
          <p:cNvPr id="28676" name="Titre 1"/>
          <p:cNvSpPr>
            <a:spLocks noGrp="1"/>
          </p:cNvSpPr>
          <p:nvPr>
            <p:ph type="title" idx="4294967295"/>
          </p:nvPr>
        </p:nvSpPr>
        <p:spPr/>
        <p:txBody>
          <a:bodyPr/>
          <a:lstStyle/>
          <a:p>
            <a:pPr eaLnBrk="1" hangingPunct="1"/>
            <a:r>
              <a:rPr lang="fr-FR" sz="4000"/>
              <a:t>Focus sur l’industrie Papier Carton</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22" name="Rectangle 2"/>
          <p:cNvSpPr>
            <a:spLocks noChangeArrowheads="1"/>
          </p:cNvSpPr>
          <p:nvPr/>
        </p:nvSpPr>
        <p:spPr bwMode="auto">
          <a:xfrm>
            <a:off x="0" y="0"/>
            <a:ext cx="9144000" cy="6858000"/>
          </a:xfrm>
          <a:prstGeom prst="rect">
            <a:avLst/>
          </a:prstGeom>
          <a:solidFill>
            <a:srgbClr val="CCECFF">
              <a:alpha val="27058"/>
            </a:srgbClr>
          </a:solidFill>
          <a:ln w="9525">
            <a:solidFill>
              <a:schemeClr val="tx1"/>
            </a:solidFill>
            <a:miter lim="800000"/>
            <a:headEnd/>
            <a:tailEnd/>
          </a:ln>
        </p:spPr>
        <p:txBody>
          <a:bodyPr wrap="none" anchor="ctr">
            <a:prstTxWarp prst="textNoShape">
              <a:avLst/>
            </a:prstTxWarp>
          </a:bodyPr>
          <a:lstStyle/>
          <a:p>
            <a:pPr algn="ctr">
              <a:spcBef>
                <a:spcPct val="50000"/>
              </a:spcBef>
            </a:pPr>
            <a:endParaRPr lang="fr-FR"/>
          </a:p>
        </p:txBody>
      </p:sp>
      <p:sp>
        <p:nvSpPr>
          <p:cNvPr id="30723" name="Titre 1"/>
          <p:cNvSpPr>
            <a:spLocks noGrp="1"/>
          </p:cNvSpPr>
          <p:nvPr>
            <p:ph type="title" idx="4294967295"/>
          </p:nvPr>
        </p:nvSpPr>
        <p:spPr/>
        <p:txBody>
          <a:bodyPr/>
          <a:lstStyle/>
          <a:p>
            <a:pPr eaLnBrk="1" hangingPunct="1"/>
            <a:r>
              <a:rPr lang="fr-FR" sz="4000"/>
              <a:t>Focus sur l’industrie Papier Carton</a:t>
            </a:r>
          </a:p>
        </p:txBody>
      </p:sp>
      <p:sp>
        <p:nvSpPr>
          <p:cNvPr id="30724" name="Espace réservé du contenu 2"/>
          <p:cNvSpPr>
            <a:spLocks/>
          </p:cNvSpPr>
          <p:nvPr/>
        </p:nvSpPr>
        <p:spPr bwMode="auto">
          <a:xfrm>
            <a:off x="457200" y="1600200"/>
            <a:ext cx="8686800" cy="4276725"/>
          </a:xfrm>
          <a:prstGeom prst="rect">
            <a:avLst/>
          </a:prstGeom>
          <a:noFill/>
          <a:ln w="9525">
            <a:noFill/>
            <a:miter lim="800000"/>
            <a:headEnd/>
            <a:tailEnd/>
          </a:ln>
        </p:spPr>
        <p:txBody>
          <a:bodyPr>
            <a:prstTxWarp prst="textNoShape">
              <a:avLst/>
            </a:prstTxWarp>
          </a:bodyPr>
          <a:lstStyle/>
          <a:p>
            <a:pPr marL="342900" indent="-342900" eaLnBrk="0" hangingPunct="0">
              <a:spcBef>
                <a:spcPct val="20000"/>
              </a:spcBef>
              <a:buFont typeface="Arial" pitchFamily="-103" charset="0"/>
              <a:buNone/>
            </a:pPr>
            <a:r>
              <a:rPr lang="fr-FR" sz="2000" b="1"/>
              <a:t>Les métiers correspondant à ces tâches au niveau Bac Professionnel</a:t>
            </a:r>
          </a:p>
          <a:p>
            <a:pPr marL="342900" indent="-342900" eaLnBrk="0" hangingPunct="0">
              <a:spcBef>
                <a:spcPct val="20000"/>
              </a:spcBef>
              <a:buFont typeface="Arial" pitchFamily="-103" charset="0"/>
              <a:buNone/>
            </a:pPr>
            <a:endParaRPr lang="fr-FR" sz="2000" b="1"/>
          </a:p>
          <a:p>
            <a:pPr marL="342900" indent="-342900" eaLnBrk="0" hangingPunct="0">
              <a:spcBef>
                <a:spcPct val="20000"/>
              </a:spcBef>
              <a:buFont typeface="Arial" pitchFamily="-103" charset="0"/>
              <a:buNone/>
            </a:pPr>
            <a:endParaRPr lang="fr-FR" sz="800" b="1"/>
          </a:p>
          <a:p>
            <a:pPr marL="742950" lvl="1" indent="-285750">
              <a:lnSpc>
                <a:spcPct val="80000"/>
              </a:lnSpc>
              <a:spcBef>
                <a:spcPct val="20000"/>
              </a:spcBef>
              <a:buFont typeface="Arial" pitchFamily="-103" charset="0"/>
              <a:buChar char="–"/>
            </a:pPr>
            <a:r>
              <a:rPr lang="fr-FR" sz="2400">
                <a:ea typeface="ＭＳ Ｐゴシック" pitchFamily="-103" charset="-128"/>
                <a:cs typeface="ＭＳ Ｐゴシック" pitchFamily="-103" charset="-128"/>
              </a:rPr>
              <a:t>Du Bois à la pâte de cellulose  </a:t>
            </a:r>
          </a:p>
          <a:p>
            <a:pPr marL="742950" lvl="1" indent="-285750">
              <a:lnSpc>
                <a:spcPct val="80000"/>
              </a:lnSpc>
              <a:spcBef>
                <a:spcPct val="20000"/>
              </a:spcBef>
              <a:buFont typeface="Arial" pitchFamily="-103" charset="0"/>
              <a:buNone/>
            </a:pPr>
            <a:r>
              <a:rPr lang="fr-FR" sz="2000">
                <a:ea typeface="ＭＳ Ｐゴシック" pitchFamily="-103" charset="-128"/>
                <a:cs typeface="ＭＳ Ｐゴシック" pitchFamily="-103" charset="-128"/>
              </a:rPr>
              <a:t>					OPERATEUR LIGNE FIBRES</a:t>
            </a:r>
          </a:p>
          <a:p>
            <a:pPr marL="742950" lvl="1" indent="-285750">
              <a:lnSpc>
                <a:spcPct val="80000"/>
              </a:lnSpc>
              <a:spcBef>
                <a:spcPct val="20000"/>
              </a:spcBef>
              <a:buFont typeface="Arial" pitchFamily="-103" charset="0"/>
              <a:buNone/>
            </a:pPr>
            <a:endParaRPr lang="fr-FR" sz="2000">
              <a:ea typeface="ＭＳ Ｐゴシック" pitchFamily="-103" charset="-128"/>
              <a:cs typeface="ＭＳ Ｐゴシック" pitchFamily="-103" charset="-128"/>
            </a:endParaRPr>
          </a:p>
          <a:p>
            <a:pPr marL="742950" lvl="1" indent="-285750">
              <a:lnSpc>
                <a:spcPct val="80000"/>
              </a:lnSpc>
              <a:spcBef>
                <a:spcPct val="20000"/>
              </a:spcBef>
              <a:buFont typeface="Arial" pitchFamily="-103" charset="0"/>
              <a:buChar char="–"/>
            </a:pPr>
            <a:r>
              <a:rPr lang="fr-FR" sz="2400">
                <a:ea typeface="ＭＳ Ｐゴシック" pitchFamily="-103" charset="-128"/>
                <a:cs typeface="ＭＳ Ｐゴシック" pitchFamily="-103" charset="-128"/>
              </a:rPr>
              <a:t>Des papiers recyclés à la pâte désencrée</a:t>
            </a:r>
          </a:p>
          <a:p>
            <a:pPr marL="742950" lvl="1" indent="-285750">
              <a:lnSpc>
                <a:spcPct val="80000"/>
              </a:lnSpc>
              <a:spcBef>
                <a:spcPct val="20000"/>
              </a:spcBef>
              <a:buFont typeface="Arial" pitchFamily="-103" charset="0"/>
              <a:buNone/>
            </a:pPr>
            <a:r>
              <a:rPr lang="fr-FR" sz="2400">
                <a:ea typeface="ＭＳ Ｐゴシック" pitchFamily="-103" charset="-128"/>
                <a:cs typeface="ＭＳ Ｐゴシック" pitchFamily="-103" charset="-128"/>
              </a:rPr>
              <a:t>					</a:t>
            </a:r>
            <a:r>
              <a:rPr lang="fr-FR" sz="2000">
                <a:ea typeface="ＭＳ Ｐゴシック" pitchFamily="-103" charset="-128"/>
                <a:cs typeface="ＭＳ Ｐゴシック" pitchFamily="-103" charset="-128"/>
              </a:rPr>
              <a:t>OPERATEUR D’INSTALLATIONS PÂTE</a:t>
            </a:r>
            <a:endParaRPr lang="fr-FR" sz="2400">
              <a:ea typeface="ＭＳ Ｐゴシック" pitchFamily="-103" charset="-128"/>
              <a:cs typeface="ＭＳ Ｐゴシック" pitchFamily="-103" charset="-128"/>
            </a:endParaRPr>
          </a:p>
          <a:p>
            <a:pPr marL="742950" lvl="1" indent="-285750">
              <a:lnSpc>
                <a:spcPct val="80000"/>
              </a:lnSpc>
              <a:spcBef>
                <a:spcPct val="20000"/>
              </a:spcBef>
              <a:buFont typeface="Arial" pitchFamily="-103" charset="0"/>
              <a:buNone/>
            </a:pPr>
            <a:endParaRPr lang="fr-FR" sz="2400">
              <a:ea typeface="ＭＳ Ｐゴシック" pitchFamily="-103" charset="-128"/>
              <a:cs typeface="ＭＳ Ｐゴシック" pitchFamily="-103" charset="-128"/>
            </a:endParaRPr>
          </a:p>
          <a:p>
            <a:pPr marL="742950" lvl="1" indent="-285750">
              <a:lnSpc>
                <a:spcPct val="80000"/>
              </a:lnSpc>
              <a:spcBef>
                <a:spcPct val="20000"/>
              </a:spcBef>
              <a:buFont typeface="Arial" pitchFamily="-103" charset="0"/>
              <a:buChar char="–"/>
            </a:pPr>
            <a:r>
              <a:rPr lang="fr-FR" sz="2400">
                <a:ea typeface="ＭＳ Ｐゴシック" pitchFamily="-103" charset="-128"/>
                <a:cs typeface="ＭＳ Ｐゴシック" pitchFamily="-103" charset="-128"/>
              </a:rPr>
              <a:t>De la pâte au papier</a:t>
            </a:r>
          </a:p>
          <a:p>
            <a:pPr marL="742950" lvl="1" indent="-285750">
              <a:lnSpc>
                <a:spcPct val="80000"/>
              </a:lnSpc>
              <a:spcBef>
                <a:spcPct val="20000"/>
              </a:spcBef>
              <a:buFont typeface="Arial" pitchFamily="-103" charset="0"/>
              <a:buNone/>
            </a:pPr>
            <a:r>
              <a:rPr lang="fr-FR" sz="2400">
                <a:ea typeface="ＭＳ Ｐゴシック" pitchFamily="-103" charset="-128"/>
                <a:cs typeface="ＭＳ Ｐゴシック" pitchFamily="-103" charset="-128"/>
              </a:rPr>
              <a:t>					</a:t>
            </a:r>
            <a:r>
              <a:rPr lang="fr-FR" sz="2000">
                <a:ea typeface="ＭＳ Ｐゴシック" pitchFamily="-103" charset="-128"/>
                <a:cs typeface="ＭＳ Ｐゴシック" pitchFamily="-103" charset="-128"/>
              </a:rPr>
              <a:t>OPERATEUR SUR MACHINE A PAPIER</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2770" name="Titre 1"/>
          <p:cNvSpPr>
            <a:spLocks noGrp="1"/>
          </p:cNvSpPr>
          <p:nvPr>
            <p:ph type="title"/>
          </p:nvPr>
        </p:nvSpPr>
        <p:spPr/>
        <p:txBody>
          <a:bodyPr/>
          <a:lstStyle/>
          <a:p>
            <a:pPr eaLnBrk="1" hangingPunct="1"/>
            <a:r>
              <a:rPr lang="fr-FR"/>
              <a:t>Analyse des fonctions</a:t>
            </a:r>
          </a:p>
        </p:txBody>
      </p:sp>
      <p:sp>
        <p:nvSpPr>
          <p:cNvPr id="32771" name="Espace réservé du contenu 2"/>
          <p:cNvSpPr>
            <a:spLocks noGrp="1"/>
          </p:cNvSpPr>
          <p:nvPr>
            <p:ph idx="1"/>
          </p:nvPr>
        </p:nvSpPr>
        <p:spPr/>
        <p:txBody>
          <a:bodyPr/>
          <a:lstStyle/>
          <a:p>
            <a:pPr eaLnBrk="1" hangingPunct="1"/>
            <a:r>
              <a:rPr lang="fr-FR" b="1"/>
              <a:t>Fonction 2 </a:t>
            </a:r>
            <a:r>
              <a:rPr lang="fr-FR"/>
              <a:t>: </a:t>
            </a:r>
            <a:r>
              <a:rPr lang="fr-FR">
                <a:solidFill>
                  <a:srgbClr val="7F7F7F"/>
                </a:solidFill>
              </a:rPr>
              <a:t>Maintenance des équipements, des installations et des réseaux</a:t>
            </a:r>
          </a:p>
          <a:p>
            <a:pPr lvl="1" eaLnBrk="1" hangingPunct="1"/>
            <a:r>
              <a:rPr lang="fr-FR"/>
              <a:t>Une demande de l’ensemble des participants</a:t>
            </a:r>
          </a:p>
          <a:p>
            <a:pPr lvl="1" eaLnBrk="1" hangingPunct="1"/>
            <a:r>
              <a:rPr lang="fr-FR"/>
              <a:t>Une nécessité pour la poursuite d’étude</a:t>
            </a:r>
          </a:p>
          <a:p>
            <a:pPr lvl="1" eaLnBrk="1" hangingPunct="1"/>
            <a:r>
              <a:rPr lang="fr-FR"/>
              <a:t>Un niveau d’intervention toujours élevé</a:t>
            </a:r>
          </a:p>
          <a:p>
            <a:pPr lvl="1" eaLnBrk="1" hangingPunct="1">
              <a:buFont typeface="Arial" pitchFamily="-103" charset="0"/>
              <a:buNone/>
            </a:pPr>
            <a:endParaRPr lang="fr-FR"/>
          </a:p>
          <a:p>
            <a:pPr eaLnBrk="1" hangingPunct="1"/>
            <a:r>
              <a:rPr lang="fr-FR"/>
              <a:t>4 tâches professionnelles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3794" name="Rectangle 2"/>
          <p:cNvSpPr>
            <a:spLocks noChangeArrowheads="1"/>
          </p:cNvSpPr>
          <p:nvPr/>
        </p:nvSpPr>
        <p:spPr bwMode="auto">
          <a:xfrm>
            <a:off x="0" y="0"/>
            <a:ext cx="9144000" cy="6858000"/>
          </a:xfrm>
          <a:prstGeom prst="rect">
            <a:avLst/>
          </a:prstGeom>
          <a:solidFill>
            <a:srgbClr val="CCECFF">
              <a:alpha val="27058"/>
            </a:srgbClr>
          </a:solidFill>
          <a:ln w="9525">
            <a:solidFill>
              <a:schemeClr val="tx1"/>
            </a:solidFill>
            <a:miter lim="800000"/>
            <a:headEnd/>
            <a:tailEnd/>
          </a:ln>
        </p:spPr>
        <p:txBody>
          <a:bodyPr wrap="none" anchor="ctr">
            <a:prstTxWarp prst="textNoShape">
              <a:avLst/>
            </a:prstTxWarp>
          </a:bodyPr>
          <a:lstStyle/>
          <a:p>
            <a:pPr algn="ctr">
              <a:spcBef>
                <a:spcPct val="50000"/>
              </a:spcBef>
            </a:pPr>
            <a:endParaRPr lang="fr-FR"/>
          </a:p>
        </p:txBody>
      </p:sp>
      <p:sp>
        <p:nvSpPr>
          <p:cNvPr id="33795" name="Titre 1"/>
          <p:cNvSpPr>
            <a:spLocks noGrp="1"/>
          </p:cNvSpPr>
          <p:nvPr>
            <p:ph type="title" idx="4294967295"/>
          </p:nvPr>
        </p:nvSpPr>
        <p:spPr/>
        <p:txBody>
          <a:bodyPr/>
          <a:lstStyle/>
          <a:p>
            <a:pPr eaLnBrk="1" hangingPunct="1"/>
            <a:r>
              <a:rPr lang="fr-FR" sz="4000"/>
              <a:t>Focus sur l’industrie Papier Carton</a:t>
            </a:r>
          </a:p>
        </p:txBody>
      </p:sp>
      <p:sp>
        <p:nvSpPr>
          <p:cNvPr id="33796" name="Espace réservé du contenu 2"/>
          <p:cNvSpPr>
            <a:spLocks/>
          </p:cNvSpPr>
          <p:nvPr/>
        </p:nvSpPr>
        <p:spPr bwMode="auto">
          <a:xfrm>
            <a:off x="457200" y="1484313"/>
            <a:ext cx="8686800" cy="5257800"/>
          </a:xfrm>
          <a:prstGeom prst="rect">
            <a:avLst/>
          </a:prstGeom>
          <a:noFill/>
          <a:ln w="9525">
            <a:noFill/>
            <a:miter lim="800000"/>
            <a:headEnd/>
            <a:tailEnd/>
          </a:ln>
        </p:spPr>
        <p:txBody>
          <a:bodyPr>
            <a:prstTxWarp prst="textNoShape">
              <a:avLst/>
            </a:prstTxWarp>
          </a:bodyPr>
          <a:lstStyle/>
          <a:p>
            <a:pPr marL="342900" indent="-342900" eaLnBrk="0" hangingPunct="0">
              <a:spcBef>
                <a:spcPct val="20000"/>
              </a:spcBef>
              <a:buFont typeface="Arial" pitchFamily="-103" charset="0"/>
              <a:buNone/>
            </a:pPr>
            <a:r>
              <a:rPr lang="fr-FR" sz="2000" b="1"/>
              <a:t>Fonction 2 : maintenance des équipements</a:t>
            </a:r>
          </a:p>
          <a:p>
            <a:pPr marL="342900" indent="-342900" eaLnBrk="0" hangingPunct="0">
              <a:spcBef>
                <a:spcPct val="20000"/>
              </a:spcBef>
              <a:buFont typeface="Arial" pitchFamily="-103" charset="0"/>
              <a:buNone/>
            </a:pPr>
            <a:endParaRPr lang="fr-FR" sz="2000" b="1"/>
          </a:p>
          <a:p>
            <a:pPr marL="342900" indent="-342900" eaLnBrk="0" hangingPunct="0">
              <a:spcBef>
                <a:spcPct val="20000"/>
              </a:spcBef>
              <a:buFont typeface="Wingdings" pitchFamily="-103" charset="2"/>
              <a:buChar char="Ø"/>
            </a:pPr>
            <a:r>
              <a:rPr lang="fr-FR" sz="2000" b="1"/>
              <a:t>Partie intégrante du métier de la conduite des procédés</a:t>
            </a:r>
          </a:p>
          <a:p>
            <a:pPr marL="342900" indent="-342900" eaLnBrk="0" hangingPunct="0">
              <a:spcBef>
                <a:spcPct val="20000"/>
              </a:spcBef>
              <a:buFont typeface="Wingdings" pitchFamily="-103" charset="2"/>
              <a:buChar char="Ø"/>
            </a:pPr>
            <a:r>
              <a:rPr lang="fr-FR" sz="2000" b="1"/>
              <a:t>Maintenance curative de 1</a:t>
            </a:r>
            <a:r>
              <a:rPr lang="fr-FR" sz="2000" b="1" baseline="30000"/>
              <a:t>er</a:t>
            </a:r>
            <a:r>
              <a:rPr lang="fr-FR" sz="2000" b="1"/>
              <a:t> niveau </a:t>
            </a:r>
          </a:p>
          <a:p>
            <a:pPr marL="742950" lvl="1" indent="-285750" eaLnBrk="0" hangingPunct="0">
              <a:spcBef>
                <a:spcPct val="20000"/>
              </a:spcBef>
              <a:buFont typeface="Arial" pitchFamily="-103" charset="0"/>
              <a:buChar char="–"/>
            </a:pPr>
            <a:r>
              <a:rPr lang="fr-FR" sz="2000" b="1">
                <a:ea typeface="ＭＳ Ｐゴシック" pitchFamily="-103" charset="-128"/>
                <a:cs typeface="ＭＳ Ｐゴシック" pitchFamily="-103" charset="-128"/>
              </a:rPr>
              <a:t>T2.1 : </a:t>
            </a:r>
            <a:r>
              <a:rPr lang="fr-FR" sz="2000">
                <a:ea typeface="ＭＳ Ｐゴシック" pitchFamily="-103" charset="-128"/>
                <a:cs typeface="ＭＳ Ｐゴシック" pitchFamily="-103" charset="-128"/>
              </a:rPr>
              <a:t>Mettre en sécurité, condamner et préparer l’installation pour sa mise à disposition en vue d’opérations de maintenance.</a:t>
            </a:r>
            <a:endParaRPr lang="fr-FR" sz="2000" b="1">
              <a:ea typeface="ＭＳ Ｐゴシック" pitchFamily="-103" charset="-128"/>
              <a:cs typeface="ＭＳ Ｐゴシック" pitchFamily="-103" charset="-128"/>
            </a:endParaRPr>
          </a:p>
          <a:p>
            <a:pPr marL="742950" lvl="1" indent="-285750" eaLnBrk="0" hangingPunct="0">
              <a:spcBef>
                <a:spcPct val="20000"/>
              </a:spcBef>
              <a:buFont typeface="Arial" pitchFamily="-103" charset="0"/>
              <a:buChar char="–"/>
            </a:pPr>
            <a:r>
              <a:rPr lang="fr-FR" sz="2000" b="1">
                <a:ea typeface="ＭＳ Ｐゴシック" pitchFamily="-103" charset="-128"/>
                <a:cs typeface="ＭＳ Ｐゴシック" pitchFamily="-103" charset="-128"/>
              </a:rPr>
              <a:t>T2.2 : </a:t>
            </a:r>
            <a:r>
              <a:rPr lang="fr-FR" sz="2000">
                <a:ea typeface="ＭＳ Ｐゴシック" pitchFamily="-103" charset="-128"/>
                <a:cs typeface="ＭＳ Ｐゴシック" pitchFamily="-103" charset="-128"/>
              </a:rPr>
              <a:t>Identifier les pannes ou dysfonctionnements, rechercher les causes ou apporter les observations nécessaires pour aider au diagnostic.</a:t>
            </a:r>
            <a:endParaRPr lang="fr-FR" sz="2000" b="1">
              <a:ea typeface="ＭＳ Ｐゴシック" pitchFamily="-103" charset="-128"/>
              <a:cs typeface="ＭＳ Ｐゴシック" pitchFamily="-103" charset="-128"/>
            </a:endParaRPr>
          </a:p>
          <a:p>
            <a:pPr marL="742950" lvl="1" indent="-285750" eaLnBrk="0" hangingPunct="0">
              <a:spcBef>
                <a:spcPct val="20000"/>
              </a:spcBef>
              <a:buFont typeface="Arial" pitchFamily="-103" charset="0"/>
              <a:buChar char="–"/>
            </a:pPr>
            <a:r>
              <a:rPr lang="fr-FR" sz="2000" b="1">
                <a:ea typeface="ＭＳ Ｐゴシック" pitchFamily="-103" charset="-128"/>
                <a:cs typeface="ＭＳ Ｐゴシック" pitchFamily="-103" charset="-128"/>
              </a:rPr>
              <a:t>T2.3 : </a:t>
            </a:r>
            <a:r>
              <a:rPr lang="fr-FR" sz="2000">
                <a:ea typeface="ＭＳ Ｐゴシック" pitchFamily="-103" charset="-128"/>
                <a:cs typeface="ＭＳ Ｐゴシック" pitchFamily="-103" charset="-128"/>
              </a:rPr>
              <a:t>Réaliser ou surveiller la maintenance des équipements, des réseaux et/ou des installations.</a:t>
            </a:r>
            <a:endParaRPr lang="fr-FR" sz="2000" b="1">
              <a:ea typeface="ＭＳ Ｐゴシック" pitchFamily="-103" charset="-128"/>
              <a:cs typeface="ＭＳ Ｐゴシック" pitchFamily="-103" charset="-128"/>
            </a:endParaRPr>
          </a:p>
          <a:p>
            <a:pPr marL="742950" lvl="1" indent="-285750" eaLnBrk="0" hangingPunct="0">
              <a:spcBef>
                <a:spcPct val="20000"/>
              </a:spcBef>
              <a:buFont typeface="Arial" pitchFamily="-103" charset="0"/>
              <a:buChar char="–"/>
            </a:pPr>
            <a:r>
              <a:rPr lang="fr-FR" sz="2000" b="1">
                <a:ea typeface="ＭＳ Ｐゴシック" pitchFamily="-103" charset="-128"/>
                <a:cs typeface="ＭＳ Ｐゴシック" pitchFamily="-103" charset="-128"/>
              </a:rPr>
              <a:t>T2.4 : </a:t>
            </a:r>
            <a:r>
              <a:rPr lang="fr-FR" sz="2000">
                <a:ea typeface="ＭＳ Ｐゴシック" pitchFamily="-103" charset="-128"/>
                <a:cs typeface="ＭＳ Ｐゴシック" pitchFamily="-103" charset="-128"/>
              </a:rPr>
              <a:t>Réaliser ou surveiller des travaux d’installation d’équipements, et/ou de branchements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5842" name="Titre 1"/>
          <p:cNvSpPr>
            <a:spLocks noGrp="1"/>
          </p:cNvSpPr>
          <p:nvPr>
            <p:ph type="title"/>
          </p:nvPr>
        </p:nvSpPr>
        <p:spPr/>
        <p:txBody>
          <a:bodyPr/>
          <a:lstStyle/>
          <a:p>
            <a:pPr eaLnBrk="1" hangingPunct="1"/>
            <a:r>
              <a:rPr lang="fr-FR"/>
              <a:t>Analyse des fonctions</a:t>
            </a:r>
          </a:p>
        </p:txBody>
      </p:sp>
      <p:sp>
        <p:nvSpPr>
          <p:cNvPr id="35843" name="Espace réservé du contenu 2"/>
          <p:cNvSpPr>
            <a:spLocks noGrp="1"/>
          </p:cNvSpPr>
          <p:nvPr>
            <p:ph idx="1"/>
          </p:nvPr>
        </p:nvSpPr>
        <p:spPr/>
        <p:txBody>
          <a:bodyPr/>
          <a:lstStyle/>
          <a:p>
            <a:pPr eaLnBrk="1" hangingPunct="1"/>
            <a:r>
              <a:rPr lang="fr-FR" b="1"/>
              <a:t>Fonction 3 </a:t>
            </a:r>
            <a:r>
              <a:rPr lang="fr-FR"/>
              <a:t>: </a:t>
            </a:r>
            <a:r>
              <a:rPr lang="fr-FR">
                <a:solidFill>
                  <a:srgbClr val="7F7F7F"/>
                </a:solidFill>
              </a:rPr>
              <a:t>information et communication interne et externe</a:t>
            </a:r>
          </a:p>
          <a:p>
            <a:pPr lvl="1" eaLnBrk="1" hangingPunct="1"/>
            <a:r>
              <a:rPr lang="fr-FR"/>
              <a:t>La prise en compte de l’externe</a:t>
            </a:r>
          </a:p>
          <a:p>
            <a:pPr lvl="1" eaLnBrk="1" hangingPunct="1"/>
            <a:r>
              <a:rPr lang="fr-FR"/>
              <a:t>La dimension accompagnement ou formation apparaît</a:t>
            </a:r>
          </a:p>
          <a:p>
            <a:pPr eaLnBrk="1" hangingPunct="1"/>
            <a:r>
              <a:rPr lang="fr-FR"/>
              <a:t>6 tâches professionnelles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0" y="0"/>
            <a:ext cx="9144000" cy="6858000"/>
          </a:xfrm>
          <a:prstGeom prst="rect">
            <a:avLst/>
          </a:prstGeom>
          <a:solidFill>
            <a:srgbClr val="CCECFF">
              <a:alpha val="27058"/>
            </a:srgbClr>
          </a:solidFill>
          <a:ln w="9525">
            <a:solidFill>
              <a:schemeClr val="tx1"/>
            </a:solidFill>
            <a:miter lim="800000"/>
            <a:headEnd/>
            <a:tailEnd/>
          </a:ln>
        </p:spPr>
        <p:txBody>
          <a:bodyPr wrap="none" anchor="ctr">
            <a:prstTxWarp prst="textNoShape">
              <a:avLst/>
            </a:prstTxWarp>
          </a:bodyPr>
          <a:lstStyle/>
          <a:p>
            <a:pPr algn="ctr">
              <a:spcBef>
                <a:spcPct val="50000"/>
              </a:spcBef>
            </a:pPr>
            <a:endParaRPr lang="fr-FR"/>
          </a:p>
        </p:txBody>
      </p:sp>
      <p:sp>
        <p:nvSpPr>
          <p:cNvPr id="36867" name="Titre 1"/>
          <p:cNvSpPr>
            <a:spLocks noGrp="1"/>
          </p:cNvSpPr>
          <p:nvPr>
            <p:ph type="title" idx="4294967295"/>
          </p:nvPr>
        </p:nvSpPr>
        <p:spPr/>
        <p:txBody>
          <a:bodyPr/>
          <a:lstStyle/>
          <a:p>
            <a:pPr eaLnBrk="1" hangingPunct="1"/>
            <a:r>
              <a:rPr lang="fr-FR" sz="4000"/>
              <a:t>Focus sur l’industrie Papier Carton</a:t>
            </a:r>
          </a:p>
        </p:txBody>
      </p:sp>
      <p:sp>
        <p:nvSpPr>
          <p:cNvPr id="36868" name="Espace réservé du contenu 2"/>
          <p:cNvSpPr>
            <a:spLocks/>
          </p:cNvSpPr>
          <p:nvPr/>
        </p:nvSpPr>
        <p:spPr bwMode="auto">
          <a:xfrm>
            <a:off x="457200" y="1484313"/>
            <a:ext cx="8686800" cy="5257800"/>
          </a:xfrm>
          <a:prstGeom prst="rect">
            <a:avLst/>
          </a:prstGeom>
          <a:noFill/>
          <a:ln w="9525">
            <a:noFill/>
            <a:miter lim="800000"/>
            <a:headEnd/>
            <a:tailEnd/>
          </a:ln>
        </p:spPr>
        <p:txBody>
          <a:bodyPr>
            <a:prstTxWarp prst="textNoShape">
              <a:avLst/>
            </a:prstTxWarp>
          </a:bodyPr>
          <a:lstStyle/>
          <a:p>
            <a:pPr marL="342900" indent="-342900" eaLnBrk="0" hangingPunct="0">
              <a:spcBef>
                <a:spcPct val="20000"/>
              </a:spcBef>
              <a:buFont typeface="Arial" pitchFamily="-103" charset="0"/>
              <a:buNone/>
            </a:pPr>
            <a:r>
              <a:rPr lang="fr-FR" sz="2000" b="1"/>
              <a:t>Fonction 3 : information et communication interne et externe</a:t>
            </a:r>
          </a:p>
          <a:p>
            <a:pPr marL="342900" indent="-342900" eaLnBrk="0" hangingPunct="0">
              <a:spcBef>
                <a:spcPct val="20000"/>
              </a:spcBef>
              <a:buFont typeface="Arial" pitchFamily="-103" charset="0"/>
              <a:buNone/>
            </a:pPr>
            <a:endParaRPr lang="fr-FR" sz="2000" b="1"/>
          </a:p>
          <a:p>
            <a:pPr marL="342900" indent="-342900" eaLnBrk="0" hangingPunct="0">
              <a:spcBef>
                <a:spcPct val="20000"/>
              </a:spcBef>
              <a:buFont typeface="Wingdings" pitchFamily="-103" charset="2"/>
              <a:buChar char="Ø"/>
            </a:pPr>
            <a:r>
              <a:rPr lang="fr-FR" sz="2000" b="1"/>
              <a:t>Travail d’équipe</a:t>
            </a:r>
          </a:p>
          <a:p>
            <a:pPr marL="342900" indent="-342900" eaLnBrk="0" hangingPunct="0">
              <a:spcBef>
                <a:spcPct val="20000"/>
              </a:spcBef>
              <a:buFont typeface="Wingdings" pitchFamily="-103" charset="2"/>
              <a:buChar char="Ø"/>
            </a:pPr>
            <a:r>
              <a:rPr lang="fr-FR" sz="2000" b="1"/>
              <a:t>Activité en continu </a:t>
            </a:r>
          </a:p>
          <a:p>
            <a:pPr marL="742950" lvl="1" indent="-285750" eaLnBrk="0" hangingPunct="0">
              <a:spcBef>
                <a:spcPct val="20000"/>
              </a:spcBef>
              <a:buFont typeface="Arial" pitchFamily="-103" charset="0"/>
              <a:buChar char="–"/>
            </a:pPr>
            <a:r>
              <a:rPr lang="fr-FR" sz="2000" b="1">
                <a:ea typeface="ＭＳ Ｐゴシック" pitchFamily="-103" charset="-128"/>
                <a:cs typeface="ＭＳ Ｐゴシック" pitchFamily="-103" charset="-128"/>
              </a:rPr>
              <a:t>T3.1 : </a:t>
            </a:r>
            <a:r>
              <a:rPr lang="fr-FR" sz="2000">
                <a:ea typeface="ＭＳ Ｐゴシック" pitchFamily="-103" charset="-128"/>
                <a:cs typeface="ＭＳ Ｐゴシック" pitchFamily="-103" charset="-128"/>
              </a:rPr>
              <a:t>Rechercher, saisir, traiter et transmettre les informations internes et externes.</a:t>
            </a:r>
            <a:endParaRPr lang="fr-FR" sz="2000" b="1">
              <a:ea typeface="ＭＳ Ｐゴシック" pitchFamily="-103" charset="-128"/>
              <a:cs typeface="ＭＳ Ｐゴシック" pitchFamily="-103" charset="-128"/>
            </a:endParaRPr>
          </a:p>
          <a:p>
            <a:pPr marL="742950" lvl="1" indent="-285750" eaLnBrk="0" hangingPunct="0">
              <a:spcBef>
                <a:spcPct val="20000"/>
              </a:spcBef>
              <a:buFont typeface="Arial" pitchFamily="-103" charset="0"/>
              <a:buChar char="–"/>
            </a:pPr>
            <a:r>
              <a:rPr lang="fr-FR" sz="2000" b="1">
                <a:ea typeface="ＭＳ Ｐゴシック" pitchFamily="-103" charset="-128"/>
                <a:cs typeface="ＭＳ Ｐゴシック" pitchFamily="-103" charset="-128"/>
              </a:rPr>
              <a:t>T3.2 : </a:t>
            </a:r>
            <a:r>
              <a:rPr lang="fr-FR" sz="2000">
                <a:ea typeface="ＭＳ Ｐゴシック" pitchFamily="-103" charset="-128"/>
                <a:cs typeface="ＭＳ Ｐゴシック" pitchFamily="-103" charset="-128"/>
              </a:rPr>
              <a:t>Se situer dans l’organisation de l’entreprise et du service</a:t>
            </a:r>
            <a:endParaRPr lang="fr-FR" sz="2000" b="1">
              <a:ea typeface="ＭＳ Ｐゴシック" pitchFamily="-103" charset="-128"/>
              <a:cs typeface="ＭＳ Ｐゴシック" pitchFamily="-103" charset="-128"/>
            </a:endParaRPr>
          </a:p>
          <a:p>
            <a:pPr marL="742950" lvl="1" indent="-285750" eaLnBrk="0" hangingPunct="0">
              <a:spcBef>
                <a:spcPct val="20000"/>
              </a:spcBef>
              <a:buFont typeface="Arial" pitchFamily="-103" charset="0"/>
              <a:buChar char="–"/>
            </a:pPr>
            <a:r>
              <a:rPr lang="fr-FR" sz="2000" b="1">
                <a:ea typeface="ＭＳ Ｐゴシック" pitchFamily="-103" charset="-128"/>
                <a:cs typeface="ＭＳ Ｐゴシック" pitchFamily="-103" charset="-128"/>
              </a:rPr>
              <a:t>T3.3 : </a:t>
            </a:r>
            <a:r>
              <a:rPr lang="fr-FR" sz="2000">
                <a:ea typeface="ＭＳ Ｐゴシック" pitchFamily="-103" charset="-128"/>
                <a:cs typeface="ＭＳ Ｐゴシック" pitchFamily="-103" charset="-128"/>
              </a:rPr>
              <a:t>Échanger les informations en début et fin de poste.</a:t>
            </a:r>
            <a:endParaRPr lang="fr-FR" sz="2000" b="1">
              <a:ea typeface="ＭＳ Ｐゴシック" pitchFamily="-103" charset="-128"/>
              <a:cs typeface="ＭＳ Ｐゴシック" pitchFamily="-103" charset="-128"/>
            </a:endParaRPr>
          </a:p>
          <a:p>
            <a:pPr marL="742950" lvl="1" indent="-285750" eaLnBrk="0" hangingPunct="0">
              <a:spcBef>
                <a:spcPct val="20000"/>
              </a:spcBef>
              <a:buFont typeface="Arial" pitchFamily="-103" charset="0"/>
              <a:buChar char="–"/>
            </a:pPr>
            <a:r>
              <a:rPr lang="fr-FR" sz="2000" b="1">
                <a:ea typeface="ＭＳ Ｐゴシック" pitchFamily="-103" charset="-128"/>
                <a:cs typeface="ＭＳ Ｐゴシック" pitchFamily="-103" charset="-128"/>
              </a:rPr>
              <a:t>T3.4 : </a:t>
            </a:r>
            <a:r>
              <a:rPr lang="fr-FR" sz="2000">
                <a:ea typeface="ＭＳ Ｐゴシック" pitchFamily="-103" charset="-128"/>
                <a:cs typeface="ＭＳ Ｐゴシック" pitchFamily="-103" charset="-128"/>
              </a:rPr>
              <a:t>Utiliser les langages et moyens techniques nécessaire à la communication et aux échanges d’informations.</a:t>
            </a:r>
            <a:endParaRPr lang="fr-FR" sz="2000" b="1">
              <a:ea typeface="ＭＳ Ｐゴシック" pitchFamily="-103" charset="-128"/>
              <a:cs typeface="ＭＳ Ｐゴシック" pitchFamily="-103" charset="-128"/>
            </a:endParaRPr>
          </a:p>
          <a:p>
            <a:pPr marL="742950" lvl="1" indent="-285750" eaLnBrk="0" hangingPunct="0">
              <a:spcBef>
                <a:spcPct val="20000"/>
              </a:spcBef>
              <a:buFont typeface="Arial" pitchFamily="-103" charset="0"/>
              <a:buChar char="–"/>
            </a:pPr>
            <a:r>
              <a:rPr lang="fr-FR" sz="2000" b="1">
                <a:ea typeface="ＭＳ Ｐゴシック" pitchFamily="-103" charset="-128"/>
                <a:cs typeface="ＭＳ Ｐゴシック" pitchFamily="-103" charset="-128"/>
              </a:rPr>
              <a:t>T3.5 : </a:t>
            </a:r>
            <a:r>
              <a:rPr lang="fr-FR" sz="2000">
                <a:ea typeface="ＭＳ Ｐゴシック" pitchFamily="-103" charset="-128"/>
                <a:cs typeface="ＭＳ Ｐゴシック" pitchFamily="-103" charset="-128"/>
              </a:rPr>
              <a:t>Participer au suivi de travaux, de chantiers avec des intervenants internes ou prestataires externes. </a:t>
            </a:r>
            <a:endParaRPr lang="fr-FR" sz="2000" b="1">
              <a:ea typeface="ＭＳ Ｐゴシック" pitchFamily="-103" charset="-128"/>
              <a:cs typeface="ＭＳ Ｐゴシック" pitchFamily="-103" charset="-128"/>
            </a:endParaRPr>
          </a:p>
          <a:p>
            <a:pPr marL="742950" lvl="1" indent="-285750" eaLnBrk="0" hangingPunct="0">
              <a:spcBef>
                <a:spcPct val="20000"/>
              </a:spcBef>
              <a:buFont typeface="Arial" pitchFamily="-103" charset="0"/>
              <a:buChar char="–"/>
            </a:pPr>
            <a:r>
              <a:rPr lang="fr-FR" sz="2000" b="1">
                <a:ea typeface="ＭＳ Ｐゴシック" pitchFamily="-103" charset="-128"/>
                <a:cs typeface="ＭＳ Ｐゴシック" pitchFamily="-103" charset="-128"/>
              </a:rPr>
              <a:t>T3.6 : </a:t>
            </a:r>
            <a:r>
              <a:rPr lang="fr-FR" sz="2000">
                <a:ea typeface="ＭＳ Ｐゴシック" pitchFamily="-103" charset="-128"/>
                <a:cs typeface="ＭＳ Ｐゴシック" pitchFamily="-103" charset="-128"/>
              </a:rPr>
              <a:t>Accompagner et former au sein d’une équipe.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8914" name="Titre 1"/>
          <p:cNvSpPr>
            <a:spLocks noGrp="1"/>
          </p:cNvSpPr>
          <p:nvPr>
            <p:ph type="title"/>
          </p:nvPr>
        </p:nvSpPr>
        <p:spPr/>
        <p:txBody>
          <a:bodyPr/>
          <a:lstStyle/>
          <a:p>
            <a:pPr eaLnBrk="1" hangingPunct="1"/>
            <a:r>
              <a:rPr lang="fr-FR"/>
              <a:t>Analyse des fonctions</a:t>
            </a:r>
          </a:p>
        </p:txBody>
      </p:sp>
      <p:sp>
        <p:nvSpPr>
          <p:cNvPr id="38915" name="Espace réservé du contenu 2"/>
          <p:cNvSpPr>
            <a:spLocks noGrp="1"/>
          </p:cNvSpPr>
          <p:nvPr>
            <p:ph idx="1"/>
          </p:nvPr>
        </p:nvSpPr>
        <p:spPr/>
        <p:txBody>
          <a:bodyPr/>
          <a:lstStyle/>
          <a:p>
            <a:pPr eaLnBrk="1" hangingPunct="1"/>
            <a:r>
              <a:rPr lang="fr-FR" b="1"/>
              <a:t>Fonction 4 </a:t>
            </a:r>
            <a:r>
              <a:rPr lang="fr-FR"/>
              <a:t>: </a:t>
            </a:r>
            <a:r>
              <a:rPr lang="fr-FR">
                <a:solidFill>
                  <a:srgbClr val="7F7F7F"/>
                </a:solidFill>
              </a:rPr>
              <a:t>QHSE, DD et risques industriels</a:t>
            </a:r>
          </a:p>
          <a:p>
            <a:pPr lvl="1" eaLnBrk="1" hangingPunct="1"/>
            <a:r>
              <a:rPr lang="fr-FR"/>
              <a:t>Un aspect réglementaire</a:t>
            </a:r>
          </a:p>
          <a:p>
            <a:pPr lvl="1" eaLnBrk="1" hangingPunct="1"/>
            <a:r>
              <a:rPr lang="fr-FR"/>
              <a:t>Une orientation nécessaire</a:t>
            </a:r>
          </a:p>
          <a:p>
            <a:pPr lvl="1" eaLnBrk="1" hangingPunct="1"/>
            <a:r>
              <a:rPr lang="fr-FR"/>
              <a:t>Une approche structurante pour l’entreprise</a:t>
            </a:r>
          </a:p>
          <a:p>
            <a:pPr eaLnBrk="1" hangingPunct="1"/>
            <a:r>
              <a:rPr lang="fr-FR"/>
              <a:t>5 tâches professionnelles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Titre 1"/>
          <p:cNvSpPr>
            <a:spLocks noGrp="1"/>
          </p:cNvSpPr>
          <p:nvPr>
            <p:ph type="ctrTitle"/>
          </p:nvPr>
        </p:nvSpPr>
        <p:spPr>
          <a:xfrm>
            <a:off x="685800" y="2130425"/>
            <a:ext cx="7772400" cy="1470025"/>
          </a:xfrm>
        </p:spPr>
        <p:txBody>
          <a:bodyPr/>
          <a:lstStyle/>
          <a:p>
            <a:pPr eaLnBrk="1" hangingPunct="1"/>
            <a:r>
              <a:rPr lang="fr-FR"/>
              <a:t>«Référentiel des activités professionnelles »</a:t>
            </a:r>
          </a:p>
        </p:txBody>
      </p:sp>
      <p:sp>
        <p:nvSpPr>
          <p:cNvPr id="16387" name="Sous-titre 2"/>
          <p:cNvSpPr>
            <a:spLocks noGrp="1"/>
          </p:cNvSpPr>
          <p:nvPr>
            <p:ph type="subTitle" idx="1"/>
          </p:nvPr>
        </p:nvSpPr>
        <p:spPr>
          <a:xfrm>
            <a:off x="1155700" y="3886200"/>
            <a:ext cx="6872288" cy="1752600"/>
          </a:xfrm>
        </p:spPr>
        <p:txBody>
          <a:bodyPr/>
          <a:lstStyle/>
          <a:p>
            <a:pPr eaLnBrk="1" hangingPunct="1"/>
            <a:r>
              <a:rPr lang="fr-FR" sz="3000">
                <a:solidFill>
                  <a:srgbClr val="898989"/>
                </a:solidFill>
              </a:rPr>
              <a:t>Baccalauréat professionnel </a:t>
            </a:r>
          </a:p>
          <a:p>
            <a:pPr eaLnBrk="1" hangingPunct="1"/>
            <a:r>
              <a:rPr lang="fr-FR" sz="3000">
                <a:solidFill>
                  <a:srgbClr val="898989"/>
                </a:solidFill>
              </a:rPr>
              <a:t>Diplôme intermédiaire</a:t>
            </a:r>
          </a:p>
          <a:p>
            <a:pPr eaLnBrk="1" hangingPunct="1"/>
            <a:r>
              <a:rPr lang="fr-FR" sz="3000">
                <a:solidFill>
                  <a:srgbClr val="898989"/>
                </a:solidFill>
              </a:rPr>
              <a:t> </a:t>
            </a:r>
            <a:r>
              <a:rPr lang="fr-FR" sz="2000">
                <a:solidFill>
                  <a:srgbClr val="898989"/>
                </a:solidFill>
              </a:rPr>
              <a:t>« procédés de la chimie de l’eau et des papiers cartons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9938" name="Rectangle 2"/>
          <p:cNvSpPr>
            <a:spLocks noChangeArrowheads="1"/>
          </p:cNvSpPr>
          <p:nvPr/>
        </p:nvSpPr>
        <p:spPr bwMode="auto">
          <a:xfrm>
            <a:off x="0" y="0"/>
            <a:ext cx="9144000" cy="6858000"/>
          </a:xfrm>
          <a:prstGeom prst="rect">
            <a:avLst/>
          </a:prstGeom>
          <a:solidFill>
            <a:srgbClr val="CCECFF">
              <a:alpha val="27058"/>
            </a:srgbClr>
          </a:solidFill>
          <a:ln w="9525">
            <a:solidFill>
              <a:schemeClr val="tx1"/>
            </a:solidFill>
            <a:miter lim="800000"/>
            <a:headEnd/>
            <a:tailEnd/>
          </a:ln>
        </p:spPr>
        <p:txBody>
          <a:bodyPr wrap="none" anchor="ctr">
            <a:prstTxWarp prst="textNoShape">
              <a:avLst/>
            </a:prstTxWarp>
          </a:bodyPr>
          <a:lstStyle/>
          <a:p>
            <a:endParaRPr lang="fr-FR"/>
          </a:p>
        </p:txBody>
      </p:sp>
      <p:sp>
        <p:nvSpPr>
          <p:cNvPr id="39939" name="Titre 1"/>
          <p:cNvSpPr>
            <a:spLocks noGrp="1"/>
          </p:cNvSpPr>
          <p:nvPr>
            <p:ph type="title" idx="4294967295"/>
          </p:nvPr>
        </p:nvSpPr>
        <p:spPr/>
        <p:txBody>
          <a:bodyPr/>
          <a:lstStyle/>
          <a:p>
            <a:pPr eaLnBrk="1" hangingPunct="1"/>
            <a:r>
              <a:rPr lang="fr-FR" sz="4000"/>
              <a:t>Focus sur l’industrie Papier Carton</a:t>
            </a:r>
          </a:p>
        </p:txBody>
      </p:sp>
      <p:sp>
        <p:nvSpPr>
          <p:cNvPr id="39940" name="Espace réservé du contenu 2"/>
          <p:cNvSpPr>
            <a:spLocks noGrp="1"/>
          </p:cNvSpPr>
          <p:nvPr>
            <p:ph idx="4294967295"/>
          </p:nvPr>
        </p:nvSpPr>
        <p:spPr/>
        <p:txBody>
          <a:bodyPr/>
          <a:lstStyle/>
          <a:p>
            <a:pPr>
              <a:buFont typeface="Arial" pitchFamily="-103" charset="0"/>
              <a:buNone/>
            </a:pPr>
            <a:r>
              <a:rPr lang="fr-FR" sz="2000" b="1"/>
              <a:t>Fonction 4 : QSE, Développement Durable et Risques Industriels</a:t>
            </a:r>
          </a:p>
          <a:p>
            <a:pPr>
              <a:buFont typeface="Arial" pitchFamily="-103" charset="0"/>
              <a:buNone/>
            </a:pPr>
            <a:endParaRPr lang="fr-FR" sz="2000" b="1"/>
          </a:p>
          <a:p>
            <a:r>
              <a:rPr lang="fr-FR" sz="2000" b="1"/>
              <a:t> T4.1 : </a:t>
            </a:r>
            <a:r>
              <a:rPr lang="fr-FR" sz="2000"/>
              <a:t>Vérifier et utiliser les équipements de protection collectifs et individuels.</a:t>
            </a:r>
          </a:p>
          <a:p>
            <a:r>
              <a:rPr lang="fr-FR" sz="2000" b="1"/>
              <a:t>T4.2 : </a:t>
            </a:r>
            <a:r>
              <a:rPr lang="fr-FR" sz="2000"/>
              <a:t>Appliquer et respecter les procédures de sécurité, de qualité, d’hygiène, de santé, de protection de l’environnement en vigueur.</a:t>
            </a:r>
          </a:p>
          <a:p>
            <a:r>
              <a:rPr lang="fr-FR" sz="2000" b="1"/>
              <a:t>T4.3 : </a:t>
            </a:r>
            <a:r>
              <a:rPr lang="fr-FR" sz="2000"/>
              <a:t>Participer à l’amélioration du procédé, de la sécurité, de la qualité, de l’hygiène, et des conditions de travail.</a:t>
            </a:r>
          </a:p>
          <a:p>
            <a:r>
              <a:rPr lang="fr-FR" sz="2000" b="1"/>
              <a:t>T4.4 : </a:t>
            </a:r>
            <a:r>
              <a:rPr lang="fr-FR" sz="2000"/>
              <a:t>Participer à l’identification des risques industriels liés aux produits, procédés et aux installations.</a:t>
            </a:r>
          </a:p>
          <a:p>
            <a:r>
              <a:rPr lang="fr-FR" sz="2000" b="1"/>
              <a:t>T4.5 : </a:t>
            </a:r>
            <a:r>
              <a:rPr lang="fr-FR" sz="2000"/>
              <a:t>Prendre en compte le développement durable dans sa pratique quotidienne.</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1986" name="Rectangle 2"/>
          <p:cNvSpPr>
            <a:spLocks noChangeArrowheads="1"/>
          </p:cNvSpPr>
          <p:nvPr/>
        </p:nvSpPr>
        <p:spPr bwMode="auto">
          <a:xfrm>
            <a:off x="0" y="0"/>
            <a:ext cx="9144000" cy="6858000"/>
          </a:xfrm>
          <a:prstGeom prst="rect">
            <a:avLst/>
          </a:prstGeom>
          <a:solidFill>
            <a:srgbClr val="CCECFF">
              <a:alpha val="27058"/>
            </a:srgbClr>
          </a:solidFill>
          <a:ln w="9525">
            <a:solidFill>
              <a:schemeClr val="tx1"/>
            </a:solidFill>
            <a:miter lim="800000"/>
            <a:headEnd/>
            <a:tailEnd/>
          </a:ln>
        </p:spPr>
        <p:txBody>
          <a:bodyPr wrap="none" anchor="ctr">
            <a:prstTxWarp prst="textNoShape">
              <a:avLst/>
            </a:prstTxWarp>
          </a:bodyPr>
          <a:lstStyle/>
          <a:p>
            <a:endParaRPr lang="fr-FR"/>
          </a:p>
        </p:txBody>
      </p:sp>
      <p:sp>
        <p:nvSpPr>
          <p:cNvPr id="41987" name="Titre 1"/>
          <p:cNvSpPr>
            <a:spLocks noGrp="1"/>
          </p:cNvSpPr>
          <p:nvPr>
            <p:ph type="title" idx="4294967295"/>
          </p:nvPr>
        </p:nvSpPr>
        <p:spPr/>
        <p:txBody>
          <a:bodyPr/>
          <a:lstStyle/>
          <a:p>
            <a:pPr eaLnBrk="1" hangingPunct="1"/>
            <a:r>
              <a:rPr lang="fr-FR" sz="4000"/>
              <a:t>Focus sur l’industrie Papier Carton</a:t>
            </a:r>
          </a:p>
        </p:txBody>
      </p:sp>
      <p:sp>
        <p:nvSpPr>
          <p:cNvPr id="41988" name="Espace réservé du contenu 2"/>
          <p:cNvSpPr>
            <a:spLocks noGrp="1"/>
          </p:cNvSpPr>
          <p:nvPr>
            <p:ph idx="4294967295"/>
          </p:nvPr>
        </p:nvSpPr>
        <p:spPr/>
        <p:txBody>
          <a:bodyPr/>
          <a:lstStyle/>
          <a:p>
            <a:pPr>
              <a:lnSpc>
                <a:spcPct val="90000"/>
              </a:lnSpc>
              <a:buFont typeface="Arial" pitchFamily="-103" charset="0"/>
              <a:buNone/>
            </a:pPr>
            <a:r>
              <a:rPr lang="fr-FR" sz="2000" b="1"/>
              <a:t>Fonction 4 : QSE, Développement Durable et Risques Industriels </a:t>
            </a:r>
          </a:p>
          <a:p>
            <a:pPr lvl="1" eaLnBrk="1" hangingPunct="1">
              <a:lnSpc>
                <a:spcPct val="70000"/>
              </a:lnSpc>
              <a:buFont typeface="Arial" pitchFamily="-103" charset="0"/>
              <a:buNone/>
            </a:pPr>
            <a:endParaRPr lang="fr-FR" sz="2000"/>
          </a:p>
          <a:p>
            <a:pPr lvl="1" eaLnBrk="1" hangingPunct="1">
              <a:lnSpc>
                <a:spcPct val="70000"/>
              </a:lnSpc>
              <a:buFont typeface="Wingdings" pitchFamily="-103" charset="2"/>
              <a:buChar char="Ø"/>
            </a:pPr>
            <a:r>
              <a:rPr lang="fr-FR" sz="2000"/>
              <a:t> Des risques permanents qui nécessitent des comportements de vigilance adaptés</a:t>
            </a:r>
          </a:p>
          <a:p>
            <a:pPr lvl="1" eaLnBrk="1" hangingPunct="1">
              <a:lnSpc>
                <a:spcPct val="70000"/>
              </a:lnSpc>
              <a:buFont typeface="Wingdings" pitchFamily="-103" charset="2"/>
              <a:buNone/>
            </a:pPr>
            <a:endParaRPr lang="fr-FR" sz="2000"/>
          </a:p>
          <a:p>
            <a:pPr lvl="1" eaLnBrk="1" hangingPunct="1">
              <a:lnSpc>
                <a:spcPct val="70000"/>
              </a:lnSpc>
              <a:buFont typeface="Wingdings" pitchFamily="-103" charset="2"/>
              <a:buChar char="Ø"/>
            </a:pPr>
            <a:r>
              <a:rPr lang="fr-FR" sz="2000"/>
              <a:t> Traitement en circuit fermé des déchets, boues, eaux, fibres, charges…</a:t>
            </a:r>
          </a:p>
          <a:p>
            <a:pPr lvl="1" eaLnBrk="1" hangingPunct="1">
              <a:lnSpc>
                <a:spcPct val="70000"/>
              </a:lnSpc>
              <a:buFont typeface="Arial" pitchFamily="-103" charset="0"/>
              <a:buNone/>
            </a:pPr>
            <a:endParaRPr lang="fr-FR" sz="2000"/>
          </a:p>
          <a:p>
            <a:pPr lvl="1" eaLnBrk="1" hangingPunct="1">
              <a:lnSpc>
                <a:spcPct val="70000"/>
              </a:lnSpc>
              <a:buFont typeface="Arial" pitchFamily="-103" charset="0"/>
              <a:buNone/>
            </a:pPr>
            <a:r>
              <a:rPr lang="fr-FR" sz="1600"/>
              <a:t>		</a:t>
            </a:r>
          </a:p>
          <a:p>
            <a:pPr lvl="1" eaLnBrk="1" hangingPunct="1">
              <a:lnSpc>
                <a:spcPct val="70000"/>
              </a:lnSpc>
              <a:buFont typeface="Arial" pitchFamily="-103" charset="0"/>
              <a:buNone/>
            </a:pPr>
            <a:r>
              <a:rPr lang="fr-FR" sz="1600"/>
              <a:t>						</a:t>
            </a:r>
            <a:endParaRPr lang="fr-FR" sz="2000"/>
          </a:p>
          <a:p>
            <a:pPr lvl="1" eaLnBrk="1" hangingPunct="1">
              <a:lnSpc>
                <a:spcPct val="70000"/>
              </a:lnSpc>
              <a:buFont typeface="Arial" pitchFamily="-103" charset="0"/>
              <a:buNone/>
            </a:pPr>
            <a:endParaRPr lang="fr-FR" sz="1600">
              <a:solidFill>
                <a:srgbClr val="7F7F7F"/>
              </a:solidFill>
            </a:endParaRPr>
          </a:p>
          <a:p>
            <a:pPr lvl="1" eaLnBrk="1" hangingPunct="1">
              <a:lnSpc>
                <a:spcPct val="70000"/>
              </a:lnSpc>
              <a:buFont typeface="Arial" pitchFamily="-103" charset="0"/>
              <a:buNone/>
            </a:pPr>
            <a:endParaRPr lang="fr-FR" sz="2000">
              <a:solidFill>
                <a:srgbClr val="7F7F7F"/>
              </a:solidFill>
            </a:endParaRPr>
          </a:p>
          <a:p>
            <a:pPr eaLnBrk="1" hangingPunct="1">
              <a:lnSpc>
                <a:spcPct val="70000"/>
              </a:lnSpc>
              <a:buFont typeface="Arial" pitchFamily="-103" charset="0"/>
              <a:buNone/>
            </a:pPr>
            <a:endParaRPr lang="fr-FR" sz="2200"/>
          </a:p>
          <a:p>
            <a:pPr eaLnBrk="1" hangingPunct="1">
              <a:lnSpc>
                <a:spcPct val="70000"/>
              </a:lnSpc>
              <a:buFont typeface="Arial" pitchFamily="-103" charset="0"/>
              <a:buNone/>
            </a:pPr>
            <a:endParaRPr lang="fr-FR" sz="2200"/>
          </a:p>
          <a:p>
            <a:pPr eaLnBrk="1" hangingPunct="1">
              <a:lnSpc>
                <a:spcPct val="70000"/>
              </a:lnSpc>
              <a:buFont typeface="Arial" pitchFamily="-103" charset="0"/>
              <a:buNone/>
            </a:pPr>
            <a:endParaRPr lang="fr-FR" sz="2200"/>
          </a:p>
          <a:p>
            <a:pPr eaLnBrk="1" hangingPunct="1">
              <a:lnSpc>
                <a:spcPct val="70000"/>
              </a:lnSpc>
              <a:buFont typeface="Arial" pitchFamily="-103" charset="0"/>
              <a:buNone/>
            </a:pPr>
            <a:r>
              <a:rPr lang="fr-FR" sz="2200"/>
              <a:t>	</a:t>
            </a:r>
            <a:r>
              <a:rPr lang="fr-FR" sz="1400"/>
              <a:t>	</a:t>
            </a:r>
            <a:r>
              <a:rPr lang="fr-FR" sz="1400">
                <a:hlinkClick r:id="rId3"/>
              </a:rPr>
              <a:t>http://www.lesindustriespapierscartons.org/site/espace-jeunes/video-view.php?video=operateur</a:t>
            </a:r>
            <a:endParaRPr lang="fr-FR" sz="1400"/>
          </a:p>
          <a:p>
            <a:pPr eaLnBrk="1" hangingPunct="1">
              <a:lnSpc>
                <a:spcPct val="70000"/>
              </a:lnSpc>
              <a:buFont typeface="Arial" pitchFamily="-103" charset="0"/>
              <a:buNone/>
            </a:pPr>
            <a:endParaRPr lang="fr-FR" sz="1400"/>
          </a:p>
          <a:p>
            <a:pPr eaLnBrk="1" hangingPunct="1">
              <a:lnSpc>
                <a:spcPct val="70000"/>
              </a:lnSpc>
            </a:pPr>
            <a:endParaRPr lang="fr-FR" sz="2200"/>
          </a:p>
        </p:txBody>
      </p:sp>
      <p:sp>
        <p:nvSpPr>
          <p:cNvPr id="41989" name="Oval 5"/>
          <p:cNvSpPr>
            <a:spLocks noChangeArrowheads="1"/>
          </p:cNvSpPr>
          <p:nvPr/>
        </p:nvSpPr>
        <p:spPr bwMode="auto">
          <a:xfrm>
            <a:off x="1835150" y="3716338"/>
            <a:ext cx="1081088" cy="576262"/>
          </a:xfrm>
          <a:prstGeom prst="ellipse">
            <a:avLst/>
          </a:prstGeom>
          <a:solidFill>
            <a:schemeClr val="accent1"/>
          </a:solidFill>
          <a:ln w="9525">
            <a:solidFill>
              <a:schemeClr val="tx1"/>
            </a:solidFill>
            <a:round/>
            <a:headEnd/>
            <a:tailEnd/>
          </a:ln>
        </p:spPr>
        <p:txBody>
          <a:bodyPr wrap="none" anchor="ctr">
            <a:prstTxWarp prst="textNoShape">
              <a:avLst/>
            </a:prstTxWarp>
          </a:bodyPr>
          <a:lstStyle/>
          <a:p>
            <a:pPr algn="ctr"/>
            <a:r>
              <a:rPr lang="fr-FR" b="1">
                <a:solidFill>
                  <a:schemeClr val="bg1"/>
                </a:solidFill>
              </a:rPr>
              <a:t>E.P.I.</a:t>
            </a:r>
          </a:p>
        </p:txBody>
      </p:sp>
      <p:sp>
        <p:nvSpPr>
          <p:cNvPr id="41990" name="Oval 6"/>
          <p:cNvSpPr>
            <a:spLocks noChangeArrowheads="1"/>
          </p:cNvSpPr>
          <p:nvPr/>
        </p:nvSpPr>
        <p:spPr bwMode="auto">
          <a:xfrm>
            <a:off x="4103688" y="3716338"/>
            <a:ext cx="1368425" cy="576262"/>
          </a:xfrm>
          <a:prstGeom prst="ellipse">
            <a:avLst/>
          </a:prstGeom>
          <a:solidFill>
            <a:schemeClr val="accent1"/>
          </a:solidFill>
          <a:ln w="9525">
            <a:solidFill>
              <a:schemeClr val="tx1"/>
            </a:solidFill>
            <a:round/>
            <a:headEnd/>
            <a:tailEnd/>
          </a:ln>
        </p:spPr>
        <p:txBody>
          <a:bodyPr wrap="none" anchor="ctr">
            <a:prstTxWarp prst="textNoShape">
              <a:avLst/>
            </a:prstTxWarp>
          </a:bodyPr>
          <a:lstStyle/>
          <a:p>
            <a:pPr algn="ctr"/>
            <a:r>
              <a:rPr lang="fr-FR" b="1">
                <a:solidFill>
                  <a:schemeClr val="bg1"/>
                </a:solidFill>
              </a:rPr>
              <a:t>Procédures</a:t>
            </a:r>
          </a:p>
        </p:txBody>
      </p:sp>
      <p:sp>
        <p:nvSpPr>
          <p:cNvPr id="41991" name="Oval 7"/>
          <p:cNvSpPr>
            <a:spLocks noChangeArrowheads="1"/>
          </p:cNvSpPr>
          <p:nvPr/>
        </p:nvSpPr>
        <p:spPr bwMode="auto">
          <a:xfrm>
            <a:off x="1547813" y="4794250"/>
            <a:ext cx="1800225" cy="576263"/>
          </a:xfrm>
          <a:prstGeom prst="ellipse">
            <a:avLst/>
          </a:prstGeom>
          <a:solidFill>
            <a:schemeClr val="accent1"/>
          </a:solidFill>
          <a:ln w="9525">
            <a:solidFill>
              <a:schemeClr val="tx1"/>
            </a:solidFill>
            <a:round/>
            <a:headEnd/>
            <a:tailEnd/>
          </a:ln>
        </p:spPr>
        <p:txBody>
          <a:bodyPr wrap="none" anchor="ctr">
            <a:prstTxWarp prst="textNoShape">
              <a:avLst/>
            </a:prstTxWarp>
          </a:bodyPr>
          <a:lstStyle/>
          <a:p>
            <a:pPr algn="ctr"/>
            <a:r>
              <a:rPr lang="fr-FR" b="1">
                <a:solidFill>
                  <a:schemeClr val="bg1"/>
                </a:solidFill>
              </a:rPr>
              <a:t>Identification</a:t>
            </a:r>
          </a:p>
        </p:txBody>
      </p:sp>
      <p:sp>
        <p:nvSpPr>
          <p:cNvPr id="41992" name="Oval 8"/>
          <p:cNvSpPr>
            <a:spLocks noChangeArrowheads="1"/>
          </p:cNvSpPr>
          <p:nvPr/>
        </p:nvSpPr>
        <p:spPr bwMode="auto">
          <a:xfrm>
            <a:off x="3922713" y="4794250"/>
            <a:ext cx="1765300" cy="576263"/>
          </a:xfrm>
          <a:prstGeom prst="ellipse">
            <a:avLst/>
          </a:prstGeom>
          <a:solidFill>
            <a:schemeClr val="accent1"/>
          </a:solidFill>
          <a:ln w="9525">
            <a:solidFill>
              <a:schemeClr val="tx1"/>
            </a:solidFill>
            <a:round/>
            <a:headEnd/>
            <a:tailEnd/>
          </a:ln>
        </p:spPr>
        <p:txBody>
          <a:bodyPr wrap="none" anchor="ctr">
            <a:prstTxWarp prst="textNoShape">
              <a:avLst/>
            </a:prstTxWarp>
          </a:bodyPr>
          <a:lstStyle/>
          <a:p>
            <a:pPr algn="ctr"/>
            <a:r>
              <a:rPr lang="fr-FR" b="1">
                <a:solidFill>
                  <a:schemeClr val="bg1"/>
                </a:solidFill>
              </a:rPr>
              <a:t>Protection</a:t>
            </a:r>
          </a:p>
        </p:txBody>
      </p:sp>
      <p:sp>
        <p:nvSpPr>
          <p:cNvPr id="41993" name="Oval 9"/>
          <p:cNvSpPr>
            <a:spLocks noChangeArrowheads="1"/>
          </p:cNvSpPr>
          <p:nvPr/>
        </p:nvSpPr>
        <p:spPr bwMode="auto">
          <a:xfrm>
            <a:off x="6659563" y="3716338"/>
            <a:ext cx="1368425" cy="576262"/>
          </a:xfrm>
          <a:prstGeom prst="ellipse">
            <a:avLst/>
          </a:prstGeom>
          <a:solidFill>
            <a:schemeClr val="accent1"/>
          </a:solidFill>
          <a:ln w="9525">
            <a:solidFill>
              <a:schemeClr val="tx1"/>
            </a:solidFill>
            <a:round/>
            <a:headEnd/>
            <a:tailEnd/>
          </a:ln>
        </p:spPr>
        <p:txBody>
          <a:bodyPr wrap="none" anchor="ctr">
            <a:prstTxWarp prst="textNoShape">
              <a:avLst/>
            </a:prstTxWarp>
          </a:bodyPr>
          <a:lstStyle/>
          <a:p>
            <a:pPr algn="ctr"/>
            <a:r>
              <a:rPr lang="fr-FR" b="1">
                <a:solidFill>
                  <a:schemeClr val="bg1"/>
                </a:solidFill>
              </a:rPr>
              <a:t>Consignes</a:t>
            </a:r>
          </a:p>
        </p:txBody>
      </p:sp>
      <p:sp>
        <p:nvSpPr>
          <p:cNvPr id="41994" name="Oval 10"/>
          <p:cNvSpPr>
            <a:spLocks noChangeArrowheads="1"/>
          </p:cNvSpPr>
          <p:nvPr/>
        </p:nvSpPr>
        <p:spPr bwMode="auto">
          <a:xfrm>
            <a:off x="6659563" y="4794250"/>
            <a:ext cx="1765300" cy="576263"/>
          </a:xfrm>
          <a:prstGeom prst="ellipse">
            <a:avLst/>
          </a:prstGeom>
          <a:solidFill>
            <a:schemeClr val="accent1"/>
          </a:solidFill>
          <a:ln w="9525">
            <a:solidFill>
              <a:schemeClr val="tx1"/>
            </a:solidFill>
            <a:round/>
            <a:headEnd/>
            <a:tailEnd/>
          </a:ln>
        </p:spPr>
        <p:txBody>
          <a:bodyPr wrap="none" anchor="ctr">
            <a:prstTxWarp prst="textNoShape">
              <a:avLst/>
            </a:prstTxWarp>
          </a:bodyPr>
          <a:lstStyle/>
          <a:p>
            <a:pPr algn="ctr"/>
            <a:r>
              <a:rPr lang="fr-FR" b="1">
                <a:solidFill>
                  <a:schemeClr val="bg1"/>
                </a:solidFill>
              </a:rPr>
              <a:t>Amélioration</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4034" name="Titre 1"/>
          <p:cNvSpPr>
            <a:spLocks noGrp="1"/>
          </p:cNvSpPr>
          <p:nvPr>
            <p:ph type="title"/>
          </p:nvPr>
        </p:nvSpPr>
        <p:spPr/>
        <p:txBody>
          <a:bodyPr/>
          <a:lstStyle/>
          <a:p>
            <a:r>
              <a:rPr lang="fr-FR"/>
              <a:t>Les attitudes professionnelles</a:t>
            </a:r>
          </a:p>
        </p:txBody>
      </p:sp>
      <p:sp>
        <p:nvSpPr>
          <p:cNvPr id="44035" name="Espace réservé du contenu 2"/>
          <p:cNvSpPr>
            <a:spLocks noGrp="1"/>
          </p:cNvSpPr>
          <p:nvPr>
            <p:ph idx="1"/>
          </p:nvPr>
        </p:nvSpPr>
        <p:spPr/>
        <p:txBody>
          <a:bodyPr/>
          <a:lstStyle/>
          <a:p>
            <a:pPr>
              <a:lnSpc>
                <a:spcPct val="90000"/>
              </a:lnSpc>
            </a:pPr>
            <a:r>
              <a:rPr lang="fr-FR"/>
              <a:t>Cette demande importantes des industriels à été matérialisée par leur intégration dans les taches, elles sont au nombre de 8 et leur genèse provient des entreprises.</a:t>
            </a:r>
          </a:p>
          <a:p>
            <a:pPr>
              <a:lnSpc>
                <a:spcPct val="90000"/>
              </a:lnSpc>
              <a:buFont typeface="Arial" pitchFamily="-103" charset="0"/>
              <a:buNone/>
            </a:pPr>
            <a:endParaRPr lang="fr-FR"/>
          </a:p>
          <a:p>
            <a:pPr lvl="1">
              <a:lnSpc>
                <a:spcPct val="90000"/>
              </a:lnSpc>
              <a:buFont typeface="Arial" pitchFamily="-103" charset="0"/>
              <a:buNone/>
            </a:pPr>
            <a:r>
              <a:rPr lang="fr-FR" sz="2400">
                <a:solidFill>
                  <a:srgbClr val="7F7F7F"/>
                </a:solidFill>
              </a:rPr>
              <a:t>« L’ensemble de ces attitudes est complémentaire aux tâches professionnelles… »</a:t>
            </a:r>
          </a:p>
          <a:p>
            <a:pPr lvl="1">
              <a:lnSpc>
                <a:spcPct val="90000"/>
              </a:lnSpc>
              <a:buFont typeface="Arial" pitchFamily="-103" charset="0"/>
              <a:buNone/>
            </a:pPr>
            <a:r>
              <a:rPr lang="fr-FR" sz="2400">
                <a:solidFill>
                  <a:srgbClr val="7F7F7F"/>
                </a:solidFill>
              </a:rPr>
              <a:t>« Elles seront évaluées au regard des compétences professionnelles associées dans le cadre des unités du diplôme ; elles ne font pas l’objet d’une évaluation autonome.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8" name="Titre 1"/>
          <p:cNvSpPr>
            <a:spLocks noGrp="1"/>
          </p:cNvSpPr>
          <p:nvPr>
            <p:ph type="title"/>
          </p:nvPr>
        </p:nvSpPr>
        <p:spPr/>
        <p:txBody>
          <a:bodyPr/>
          <a:lstStyle/>
          <a:p>
            <a:r>
              <a:rPr lang="fr-FR"/>
              <a:t>La rédaction du référentiel</a:t>
            </a:r>
          </a:p>
        </p:txBody>
      </p:sp>
      <p:sp>
        <p:nvSpPr>
          <p:cNvPr id="45059" name="Espace réservé du contenu 2"/>
          <p:cNvSpPr>
            <a:spLocks noGrp="1"/>
          </p:cNvSpPr>
          <p:nvPr>
            <p:ph idx="1"/>
          </p:nvPr>
        </p:nvSpPr>
        <p:spPr/>
        <p:txBody>
          <a:bodyPr/>
          <a:lstStyle/>
          <a:p>
            <a:r>
              <a:rPr lang="fr-FR" b="1"/>
              <a:t>L’organigramme</a:t>
            </a:r>
          </a:p>
        </p:txBody>
      </p:sp>
      <p:grpSp>
        <p:nvGrpSpPr>
          <p:cNvPr id="45060" name="Grouper 3"/>
          <p:cNvGrpSpPr>
            <a:grpSpLocks/>
          </p:cNvGrpSpPr>
          <p:nvPr/>
        </p:nvGrpSpPr>
        <p:grpSpPr bwMode="auto">
          <a:xfrm>
            <a:off x="603250" y="2346325"/>
            <a:ext cx="7621588" cy="3794125"/>
            <a:chOff x="602932" y="2346007"/>
            <a:chExt cx="7621588" cy="3793809"/>
          </a:xfrm>
        </p:grpSpPr>
        <p:sp>
          <p:nvSpPr>
            <p:cNvPr id="5" name="AutoShape 3"/>
            <p:cNvSpPr>
              <a:spLocks noChangeArrowheads="1"/>
            </p:cNvSpPr>
            <p:nvPr/>
          </p:nvSpPr>
          <p:spPr bwMode="auto">
            <a:xfrm>
              <a:off x="5024120" y="4638166"/>
              <a:ext cx="3200400" cy="1501650"/>
            </a:xfrm>
            <a:prstGeom prst="roundRect">
              <a:avLst>
                <a:gd name="adj" fmla="val 16667"/>
              </a:avLst>
            </a:prstGeom>
            <a:noFill/>
            <a:ln w="6350">
              <a:solidFill>
                <a:srgbClr val="008000"/>
              </a:solidFill>
              <a:round/>
              <a:headEnd/>
              <a:tailEnd/>
            </a:ln>
            <a:effectLst>
              <a:outerShdw dist="25400" dir="5400000" algn="ctr" rotWithShape="0">
                <a:srgbClr val="808080">
                  <a:alpha val="35001"/>
                </a:srgbClr>
              </a:outerShdw>
            </a:effectLst>
          </p:spPr>
          <p:txBody>
            <a:bodyPr lIns="0" tIns="0" rIns="0" bIns="0">
              <a:prstTxWarp prst="textNoShape">
                <a:avLst/>
              </a:prstTxWarp>
            </a:bodyPr>
            <a:lstStyle/>
            <a:p>
              <a:pPr defTabSz="914400">
                <a:defRPr/>
              </a:pPr>
              <a:r>
                <a:rPr lang="fr-FR" sz="1200" b="1">
                  <a:solidFill>
                    <a:srgbClr val="000000"/>
                  </a:solidFill>
                  <a:ea typeface="Times New Roman" pitchFamily="-103" charset="0"/>
                  <a:cs typeface="Times New Roman" pitchFamily="-103" charset="0"/>
                </a:rPr>
                <a:t>Contextualisation de la/des tâche(s) :</a:t>
              </a:r>
            </a:p>
            <a:p>
              <a:pPr defTabSz="914400">
                <a:defRPr/>
              </a:pPr>
              <a:endParaRPr lang="fr-FR" sz="1200" b="1">
                <a:solidFill>
                  <a:srgbClr val="000000"/>
                </a:solidFill>
                <a:ea typeface="Times New Roman" pitchFamily="-103" charset="0"/>
                <a:cs typeface="Times New Roman" pitchFamily="-103" charset="0"/>
              </a:endParaRPr>
            </a:p>
            <a:p>
              <a:pPr defTabSz="914400">
                <a:defRPr/>
              </a:pPr>
              <a:r>
                <a:rPr lang="fr-FR" sz="1200" b="1">
                  <a:solidFill>
                    <a:srgbClr val="000000"/>
                  </a:solidFill>
                </a:rPr>
                <a:t>-</a:t>
              </a:r>
              <a:r>
                <a:rPr lang="fr-FR" sz="1200" u="sng">
                  <a:solidFill>
                    <a:srgbClr val="000000"/>
                  </a:solidFill>
                  <a:ea typeface="Times New Roman" pitchFamily="-103" charset="0"/>
                  <a:cs typeface="Times New Roman" pitchFamily="-103" charset="0"/>
                </a:rPr>
                <a:t>Données et moyens nécessaires pour la réalisation de la tâche.</a:t>
              </a:r>
            </a:p>
            <a:p>
              <a:pPr defTabSz="914400">
                <a:defRPr/>
              </a:pPr>
              <a:r>
                <a:rPr lang="fr-FR" sz="1200"/>
                <a:t>-</a:t>
              </a:r>
              <a:r>
                <a:rPr lang="fr-FR" sz="1200">
                  <a:ea typeface="Times New Roman" pitchFamily="-103" charset="0"/>
                  <a:cs typeface="Times New Roman" pitchFamily="-103" charset="0"/>
                </a:rPr>
                <a:t>Exemples de situations de travail</a:t>
              </a:r>
            </a:p>
            <a:p>
              <a:pPr defTabSz="914400">
                <a:defRPr/>
              </a:pPr>
              <a:r>
                <a:rPr lang="fr-FR" sz="1200"/>
                <a:t>-</a:t>
              </a:r>
              <a:r>
                <a:rPr lang="fr-FR" sz="1200">
                  <a:ea typeface="Times New Roman" pitchFamily="-103" charset="0"/>
                  <a:cs typeface="Times New Roman" pitchFamily="-103" charset="0"/>
                </a:rPr>
                <a:t>Attitudes professionnelles</a:t>
              </a:r>
            </a:p>
            <a:p>
              <a:pPr defTabSz="914400">
                <a:defRPr/>
              </a:pPr>
              <a:r>
                <a:rPr lang="fr-FR" sz="1200"/>
                <a:t>-</a:t>
              </a:r>
              <a:r>
                <a:rPr lang="fr-FR" sz="1200">
                  <a:ea typeface="Times New Roman" pitchFamily="-103" charset="0"/>
                  <a:cs typeface="Times New Roman" pitchFamily="-103" charset="0"/>
                </a:rPr>
                <a:t>Résultats attendus de l’activité</a:t>
              </a:r>
            </a:p>
            <a:p>
              <a:pPr defTabSz="914400">
                <a:defRPr/>
              </a:pPr>
              <a:endParaRPr lang="fr-FR" sz="1200">
                <a:ea typeface="Times New Roman" pitchFamily="-103" charset="0"/>
                <a:cs typeface="Times New Roman" pitchFamily="-103" charset="0"/>
              </a:endParaRPr>
            </a:p>
          </p:txBody>
        </p:sp>
        <p:grpSp>
          <p:nvGrpSpPr>
            <p:cNvPr id="45062" name="Group 4"/>
            <p:cNvGrpSpPr>
              <a:grpSpLocks/>
            </p:cNvGrpSpPr>
            <p:nvPr/>
          </p:nvGrpSpPr>
          <p:grpSpPr bwMode="auto">
            <a:xfrm>
              <a:off x="4960620" y="2346007"/>
              <a:ext cx="3263900" cy="1647825"/>
              <a:chOff x="1168" y="7979"/>
              <a:chExt cx="5140" cy="2595"/>
            </a:xfrm>
          </p:grpSpPr>
          <p:sp>
            <p:nvSpPr>
              <p:cNvPr id="17" name="AutoShape 5"/>
              <p:cNvSpPr>
                <a:spLocks noChangeArrowheads="1"/>
              </p:cNvSpPr>
              <p:nvPr/>
            </p:nvSpPr>
            <p:spPr bwMode="auto">
              <a:xfrm>
                <a:off x="1168" y="7979"/>
                <a:ext cx="5140" cy="2595"/>
              </a:xfrm>
              <a:prstGeom prst="roundRect">
                <a:avLst>
                  <a:gd name="adj" fmla="val 16667"/>
                </a:avLst>
              </a:prstGeom>
              <a:noFill/>
              <a:ln w="6350">
                <a:solidFill>
                  <a:srgbClr val="FF6600"/>
                </a:solidFill>
                <a:round/>
                <a:headEnd/>
                <a:tailEnd/>
              </a:ln>
              <a:effectLst>
                <a:outerShdw dist="25400" dir="5400000" algn="ctr" rotWithShape="0">
                  <a:srgbClr val="808080">
                    <a:alpha val="35001"/>
                  </a:srgbClr>
                </a:outerShdw>
              </a:effectLst>
            </p:spPr>
            <p:txBody>
              <a:bodyPr lIns="0" tIns="0" rIns="0" bIns="0">
                <a:prstTxWarp prst="textNoShape">
                  <a:avLst/>
                </a:prstTxWarp>
              </a:bodyPr>
              <a:lstStyle/>
              <a:p>
                <a:pPr defTabSz="914400">
                  <a:defRPr/>
                </a:pPr>
                <a:r>
                  <a:rPr lang="fr-FR" sz="1200">
                    <a:ea typeface="Times New Roman" pitchFamily="-103" charset="0"/>
                    <a:cs typeface="Times New Roman" pitchFamily="-103" charset="0"/>
                  </a:rPr>
                  <a:t>L’organisation de la fonction F2  en tâches :</a:t>
                </a:r>
              </a:p>
            </p:txBody>
          </p:sp>
          <p:sp>
            <p:nvSpPr>
              <p:cNvPr id="18" name="AutoShape 6"/>
              <p:cNvSpPr>
                <a:spLocks noChangeArrowheads="1"/>
              </p:cNvSpPr>
              <p:nvPr/>
            </p:nvSpPr>
            <p:spPr bwMode="auto">
              <a:xfrm>
                <a:off x="1773" y="8684"/>
                <a:ext cx="1537" cy="642"/>
              </a:xfrm>
              <a:prstGeom prst="roundRect">
                <a:avLst>
                  <a:gd name="adj" fmla="val 16667"/>
                </a:avLst>
              </a:prstGeom>
              <a:noFill/>
              <a:ln w="6350">
                <a:solidFill>
                  <a:srgbClr val="000000"/>
                </a:solidFill>
                <a:round/>
                <a:headEnd/>
                <a:tailEnd/>
              </a:ln>
              <a:effectLst>
                <a:outerShdw dist="25400" dir="5400000" algn="ctr" rotWithShape="0">
                  <a:srgbClr val="808080">
                    <a:alpha val="35001"/>
                  </a:srgbClr>
                </a:outerShdw>
              </a:effectLst>
            </p:spPr>
            <p:txBody>
              <a:bodyPr lIns="0" tIns="0" rIns="0" bIns="0">
                <a:prstTxWarp prst="textNoShape">
                  <a:avLst/>
                </a:prstTxWarp>
              </a:bodyPr>
              <a:lstStyle/>
              <a:p>
                <a:pPr defTabSz="914400">
                  <a:defRPr/>
                </a:pPr>
                <a:r>
                  <a:rPr lang="fr-FR" sz="1200">
                    <a:ea typeface="Times New Roman" pitchFamily="-103" charset="0"/>
                    <a:cs typeface="Times New Roman" pitchFamily="-103" charset="0"/>
                  </a:rPr>
                  <a:t>Tâche T2.1</a:t>
                </a:r>
              </a:p>
              <a:p>
                <a:pPr defTabSz="914400">
                  <a:defRPr/>
                </a:pPr>
                <a:endParaRPr lang="fr-FR" sz="1200">
                  <a:ea typeface="Times New Roman" pitchFamily="-103" charset="0"/>
                  <a:cs typeface="Times New Roman" pitchFamily="-103" charset="0"/>
                </a:endParaRPr>
              </a:p>
              <a:p>
                <a:pPr defTabSz="914400">
                  <a:defRPr/>
                </a:pPr>
                <a:endParaRPr lang="fr-FR" sz="1200">
                  <a:ea typeface="Times New Roman" pitchFamily="-103" charset="0"/>
                  <a:cs typeface="Times New Roman" pitchFamily="-103" charset="0"/>
                </a:endParaRPr>
              </a:p>
            </p:txBody>
          </p:sp>
          <p:sp>
            <p:nvSpPr>
              <p:cNvPr id="19" name="AutoShape 7"/>
              <p:cNvSpPr>
                <a:spLocks noChangeArrowheads="1"/>
              </p:cNvSpPr>
              <p:nvPr/>
            </p:nvSpPr>
            <p:spPr bwMode="auto">
              <a:xfrm>
                <a:off x="1763" y="9689"/>
                <a:ext cx="1537" cy="645"/>
              </a:xfrm>
              <a:prstGeom prst="roundRect">
                <a:avLst>
                  <a:gd name="adj" fmla="val 16667"/>
                </a:avLst>
              </a:prstGeom>
              <a:noFill/>
              <a:ln w="6350">
                <a:solidFill>
                  <a:srgbClr val="000000"/>
                </a:solidFill>
                <a:round/>
                <a:headEnd/>
                <a:tailEnd/>
              </a:ln>
              <a:effectLst>
                <a:outerShdw dist="25400" dir="5400000" algn="ctr" rotWithShape="0">
                  <a:srgbClr val="808080">
                    <a:alpha val="35001"/>
                  </a:srgbClr>
                </a:outerShdw>
              </a:effectLst>
            </p:spPr>
            <p:txBody>
              <a:bodyPr lIns="0" tIns="0" rIns="0" bIns="0">
                <a:prstTxWarp prst="textNoShape">
                  <a:avLst/>
                </a:prstTxWarp>
              </a:bodyPr>
              <a:lstStyle/>
              <a:p>
                <a:pPr defTabSz="914400">
                  <a:defRPr/>
                </a:pPr>
                <a:r>
                  <a:rPr lang="fr-FR" sz="1200">
                    <a:ea typeface="Times New Roman" pitchFamily="-103" charset="0"/>
                    <a:cs typeface="Times New Roman" pitchFamily="-103" charset="0"/>
                  </a:rPr>
                  <a:t>Tâche T2.3</a:t>
                </a:r>
              </a:p>
              <a:p>
                <a:pPr defTabSz="914400">
                  <a:defRPr/>
                </a:pPr>
                <a:endParaRPr lang="fr-FR" sz="1200">
                  <a:ea typeface="Times New Roman" pitchFamily="-103" charset="0"/>
                  <a:cs typeface="Times New Roman" pitchFamily="-103" charset="0"/>
                </a:endParaRPr>
              </a:p>
              <a:p>
                <a:pPr defTabSz="914400">
                  <a:defRPr/>
                </a:pPr>
                <a:endParaRPr lang="fr-FR" sz="1200">
                  <a:ea typeface="Times New Roman" pitchFamily="-103" charset="0"/>
                  <a:cs typeface="Times New Roman" pitchFamily="-103" charset="0"/>
                </a:endParaRPr>
              </a:p>
            </p:txBody>
          </p:sp>
          <p:sp>
            <p:nvSpPr>
              <p:cNvPr id="20" name="AutoShape 8"/>
              <p:cNvSpPr>
                <a:spLocks noChangeArrowheads="1"/>
              </p:cNvSpPr>
              <p:nvPr/>
            </p:nvSpPr>
            <p:spPr bwMode="auto">
              <a:xfrm>
                <a:off x="4248" y="8681"/>
                <a:ext cx="1537" cy="642"/>
              </a:xfrm>
              <a:prstGeom prst="roundRect">
                <a:avLst>
                  <a:gd name="adj" fmla="val 16667"/>
                </a:avLst>
              </a:prstGeom>
              <a:noFill/>
              <a:ln w="6350">
                <a:solidFill>
                  <a:srgbClr val="000000"/>
                </a:solidFill>
                <a:round/>
                <a:headEnd/>
                <a:tailEnd/>
              </a:ln>
              <a:effectLst>
                <a:outerShdw dist="25400" dir="5400000" algn="ctr" rotWithShape="0">
                  <a:srgbClr val="808080">
                    <a:alpha val="35001"/>
                  </a:srgbClr>
                </a:outerShdw>
              </a:effectLst>
            </p:spPr>
            <p:txBody>
              <a:bodyPr lIns="0" tIns="0" rIns="0" bIns="0">
                <a:prstTxWarp prst="textNoShape">
                  <a:avLst/>
                </a:prstTxWarp>
              </a:bodyPr>
              <a:lstStyle/>
              <a:p>
                <a:pPr defTabSz="914400">
                  <a:defRPr/>
                </a:pPr>
                <a:r>
                  <a:rPr lang="fr-FR" sz="1200">
                    <a:ea typeface="Times New Roman" pitchFamily="-103" charset="0"/>
                    <a:cs typeface="Times New Roman" pitchFamily="-103" charset="0"/>
                  </a:rPr>
                  <a:t>Tâche T2.2</a:t>
                </a:r>
              </a:p>
              <a:p>
                <a:pPr defTabSz="914400">
                  <a:defRPr/>
                </a:pPr>
                <a:endParaRPr lang="fr-FR" sz="1200">
                  <a:ea typeface="Times New Roman" pitchFamily="-103" charset="0"/>
                  <a:cs typeface="Times New Roman" pitchFamily="-103" charset="0"/>
                </a:endParaRPr>
              </a:p>
              <a:p>
                <a:pPr defTabSz="914400">
                  <a:defRPr/>
                </a:pPr>
                <a:endParaRPr lang="fr-FR" sz="1200">
                  <a:ea typeface="Times New Roman" pitchFamily="-103" charset="0"/>
                  <a:cs typeface="Times New Roman" pitchFamily="-103" charset="0"/>
                </a:endParaRPr>
              </a:p>
            </p:txBody>
          </p:sp>
          <p:sp>
            <p:nvSpPr>
              <p:cNvPr id="21" name="AutoShape 9"/>
              <p:cNvSpPr>
                <a:spLocks noChangeArrowheads="1"/>
              </p:cNvSpPr>
              <p:nvPr/>
            </p:nvSpPr>
            <p:spPr bwMode="auto">
              <a:xfrm>
                <a:off x="4303" y="9709"/>
                <a:ext cx="1540" cy="645"/>
              </a:xfrm>
              <a:prstGeom prst="roundRect">
                <a:avLst>
                  <a:gd name="adj" fmla="val 16667"/>
                </a:avLst>
              </a:prstGeom>
              <a:noFill/>
              <a:ln w="6350">
                <a:solidFill>
                  <a:srgbClr val="008000"/>
                </a:solidFill>
                <a:round/>
                <a:headEnd/>
                <a:tailEnd/>
              </a:ln>
              <a:effectLst>
                <a:outerShdw dist="25400" dir="5400000" algn="ctr" rotWithShape="0">
                  <a:srgbClr val="808080">
                    <a:alpha val="35001"/>
                  </a:srgbClr>
                </a:outerShdw>
              </a:effectLst>
            </p:spPr>
            <p:txBody>
              <a:bodyPr lIns="0" tIns="0" rIns="0" bIns="0">
                <a:prstTxWarp prst="textNoShape">
                  <a:avLst/>
                </a:prstTxWarp>
              </a:bodyPr>
              <a:lstStyle/>
              <a:p>
                <a:pPr defTabSz="914400">
                  <a:defRPr/>
                </a:pPr>
                <a:r>
                  <a:rPr lang="fr-FR" sz="1200">
                    <a:solidFill>
                      <a:srgbClr val="008000"/>
                    </a:solidFill>
                    <a:ea typeface="Times New Roman" pitchFamily="-103" charset="0"/>
                    <a:cs typeface="Times New Roman" pitchFamily="-103" charset="0"/>
                  </a:rPr>
                  <a:t>Tâche T2.4</a:t>
                </a:r>
              </a:p>
              <a:p>
                <a:pPr defTabSz="914400">
                  <a:defRPr/>
                </a:pPr>
                <a:endParaRPr lang="fr-FR" sz="1200">
                  <a:ea typeface="Times New Roman" pitchFamily="-103" charset="0"/>
                  <a:cs typeface="Times New Roman" pitchFamily="-103" charset="0"/>
                </a:endParaRPr>
              </a:p>
              <a:p>
                <a:pPr defTabSz="914400">
                  <a:defRPr/>
                </a:pPr>
                <a:endParaRPr lang="fr-FR" sz="1200">
                  <a:ea typeface="Times New Roman" pitchFamily="-103" charset="0"/>
                  <a:cs typeface="Times New Roman" pitchFamily="-103" charset="0"/>
                </a:endParaRPr>
              </a:p>
            </p:txBody>
          </p:sp>
        </p:grpSp>
        <p:grpSp>
          <p:nvGrpSpPr>
            <p:cNvPr id="45063" name="Group 10"/>
            <p:cNvGrpSpPr>
              <a:grpSpLocks/>
            </p:cNvGrpSpPr>
            <p:nvPr/>
          </p:nvGrpSpPr>
          <p:grpSpPr bwMode="auto">
            <a:xfrm>
              <a:off x="602932" y="2361247"/>
              <a:ext cx="3169285" cy="1678940"/>
              <a:chOff x="977" y="3151"/>
              <a:chExt cx="4991" cy="2644"/>
            </a:xfrm>
          </p:grpSpPr>
          <p:sp>
            <p:nvSpPr>
              <p:cNvPr id="12" name="AutoShape 11"/>
              <p:cNvSpPr>
                <a:spLocks noChangeArrowheads="1"/>
              </p:cNvSpPr>
              <p:nvPr/>
            </p:nvSpPr>
            <p:spPr bwMode="auto">
              <a:xfrm>
                <a:off x="977" y="3152"/>
                <a:ext cx="4990" cy="2642"/>
              </a:xfrm>
              <a:prstGeom prst="roundRect">
                <a:avLst>
                  <a:gd name="adj" fmla="val 16667"/>
                </a:avLst>
              </a:prstGeom>
              <a:noFill/>
              <a:ln w="6350">
                <a:solidFill>
                  <a:srgbClr val="000000"/>
                </a:solidFill>
                <a:round/>
                <a:headEnd/>
                <a:tailEnd/>
              </a:ln>
              <a:effectLst>
                <a:outerShdw dist="25400" dir="5400000" algn="ctr" rotWithShape="0">
                  <a:srgbClr val="808080">
                    <a:alpha val="35001"/>
                  </a:srgbClr>
                </a:outerShdw>
              </a:effectLst>
            </p:spPr>
            <p:txBody>
              <a:bodyPr lIns="0" tIns="0" rIns="0" bIns="0">
                <a:prstTxWarp prst="textNoShape">
                  <a:avLst/>
                </a:prstTxWarp>
              </a:bodyPr>
              <a:lstStyle/>
              <a:p>
                <a:pPr defTabSz="914400">
                  <a:defRPr/>
                </a:pPr>
                <a:r>
                  <a:rPr lang="fr-FR" sz="1200">
                    <a:ea typeface="Times New Roman" pitchFamily="-103" charset="0"/>
                    <a:cs typeface="Times New Roman" pitchFamily="-103" charset="0"/>
                  </a:rPr>
                  <a:t>Organisation de l’entreprise  en fonctions :</a:t>
                </a:r>
              </a:p>
            </p:txBody>
          </p:sp>
          <p:sp>
            <p:nvSpPr>
              <p:cNvPr id="13" name="AutoShape 12"/>
              <p:cNvSpPr>
                <a:spLocks noChangeArrowheads="1"/>
              </p:cNvSpPr>
              <p:nvPr/>
            </p:nvSpPr>
            <p:spPr bwMode="auto">
              <a:xfrm>
                <a:off x="1452" y="4777"/>
                <a:ext cx="1538" cy="662"/>
              </a:xfrm>
              <a:prstGeom prst="roundRect">
                <a:avLst>
                  <a:gd name="adj" fmla="val 16667"/>
                </a:avLst>
              </a:prstGeom>
              <a:noFill/>
              <a:ln w="6350">
                <a:solidFill>
                  <a:srgbClr val="000000"/>
                </a:solidFill>
                <a:round/>
                <a:headEnd/>
                <a:tailEnd/>
              </a:ln>
              <a:effectLst>
                <a:outerShdw dist="25400" dir="5400000" algn="ctr" rotWithShape="0">
                  <a:srgbClr val="808080">
                    <a:alpha val="35001"/>
                  </a:srgbClr>
                </a:outerShdw>
              </a:effectLst>
            </p:spPr>
            <p:txBody>
              <a:bodyPr lIns="0" tIns="0" rIns="0" bIns="0">
                <a:prstTxWarp prst="textNoShape">
                  <a:avLst/>
                </a:prstTxWarp>
              </a:bodyPr>
              <a:lstStyle/>
              <a:p>
                <a:pPr defTabSz="914400">
                  <a:defRPr/>
                </a:pPr>
                <a:r>
                  <a:rPr lang="fr-FR" sz="800">
                    <a:ea typeface="Times New Roman" pitchFamily="-103" charset="0"/>
                    <a:cs typeface="Times New Roman" pitchFamily="-103" charset="0"/>
                  </a:rPr>
                  <a:t>F1 : Conduite et surveillance des installations</a:t>
                </a:r>
              </a:p>
            </p:txBody>
          </p:sp>
          <p:sp>
            <p:nvSpPr>
              <p:cNvPr id="14" name="AutoShape 13"/>
              <p:cNvSpPr>
                <a:spLocks noChangeArrowheads="1"/>
              </p:cNvSpPr>
              <p:nvPr/>
            </p:nvSpPr>
            <p:spPr bwMode="auto">
              <a:xfrm>
                <a:off x="1432" y="3802"/>
                <a:ext cx="1538" cy="662"/>
              </a:xfrm>
              <a:prstGeom prst="roundRect">
                <a:avLst>
                  <a:gd name="adj" fmla="val 16667"/>
                </a:avLst>
              </a:prstGeom>
              <a:noFill/>
              <a:ln w="6350">
                <a:solidFill>
                  <a:srgbClr val="000000"/>
                </a:solidFill>
                <a:round/>
                <a:headEnd/>
                <a:tailEnd/>
              </a:ln>
              <a:effectLst>
                <a:outerShdw dist="25400" dir="5400000" algn="ctr" rotWithShape="0">
                  <a:srgbClr val="808080">
                    <a:alpha val="35001"/>
                  </a:srgbClr>
                </a:outerShdw>
              </a:effectLst>
            </p:spPr>
            <p:txBody>
              <a:bodyPr lIns="0" tIns="0" rIns="0" bIns="0">
                <a:prstTxWarp prst="textNoShape">
                  <a:avLst/>
                </a:prstTxWarp>
              </a:bodyPr>
              <a:lstStyle/>
              <a:p>
                <a:pPr defTabSz="914400">
                  <a:defRPr/>
                </a:pPr>
                <a:r>
                  <a:rPr lang="fr-FR" sz="800">
                    <a:ea typeface="Times New Roman" pitchFamily="-103" charset="0"/>
                    <a:cs typeface="Times New Roman" pitchFamily="-103" charset="0"/>
                  </a:rPr>
                  <a:t>F4 : QHSE, DD et risques industriels </a:t>
                </a:r>
              </a:p>
            </p:txBody>
          </p:sp>
          <p:sp>
            <p:nvSpPr>
              <p:cNvPr id="15" name="AutoShape 14"/>
              <p:cNvSpPr>
                <a:spLocks noChangeArrowheads="1"/>
              </p:cNvSpPr>
              <p:nvPr/>
            </p:nvSpPr>
            <p:spPr bwMode="auto">
              <a:xfrm>
                <a:off x="3702" y="4767"/>
                <a:ext cx="1538" cy="662"/>
              </a:xfrm>
              <a:prstGeom prst="roundRect">
                <a:avLst>
                  <a:gd name="adj" fmla="val 16667"/>
                </a:avLst>
              </a:prstGeom>
              <a:noFill/>
              <a:ln w="6350">
                <a:solidFill>
                  <a:srgbClr val="000000"/>
                </a:solidFill>
                <a:round/>
                <a:headEnd/>
                <a:tailEnd/>
              </a:ln>
              <a:effectLst>
                <a:outerShdw dist="25400" dir="5400000" algn="ctr" rotWithShape="0">
                  <a:srgbClr val="808080">
                    <a:alpha val="35001"/>
                  </a:srgbClr>
                </a:outerShdw>
              </a:effectLst>
            </p:spPr>
            <p:txBody>
              <a:bodyPr lIns="0" tIns="0" rIns="0" bIns="0">
                <a:prstTxWarp prst="textNoShape">
                  <a:avLst/>
                </a:prstTxWarp>
              </a:bodyPr>
              <a:lstStyle/>
              <a:p>
                <a:pPr defTabSz="914400">
                  <a:defRPr/>
                </a:pPr>
                <a:r>
                  <a:rPr lang="fr-FR" sz="800">
                    <a:ea typeface="Times New Roman" pitchFamily="-103" charset="0"/>
                    <a:cs typeface="Times New Roman" pitchFamily="-103" charset="0"/>
                  </a:rPr>
                  <a:t>F3 : Information et communication interne et externe</a:t>
                </a:r>
              </a:p>
            </p:txBody>
          </p:sp>
          <p:sp>
            <p:nvSpPr>
              <p:cNvPr id="16" name="AutoShape 15"/>
              <p:cNvSpPr>
                <a:spLocks noChangeArrowheads="1"/>
              </p:cNvSpPr>
              <p:nvPr/>
            </p:nvSpPr>
            <p:spPr bwMode="auto">
              <a:xfrm>
                <a:off x="3712" y="3844"/>
                <a:ext cx="1538" cy="662"/>
              </a:xfrm>
              <a:prstGeom prst="roundRect">
                <a:avLst>
                  <a:gd name="adj" fmla="val 16667"/>
                </a:avLst>
              </a:prstGeom>
              <a:noFill/>
              <a:ln w="6350">
                <a:solidFill>
                  <a:srgbClr val="FF6600"/>
                </a:solidFill>
                <a:round/>
                <a:headEnd/>
                <a:tailEnd/>
              </a:ln>
              <a:effectLst>
                <a:outerShdw dist="25400" dir="5400000" algn="ctr" rotWithShape="0">
                  <a:srgbClr val="808080">
                    <a:alpha val="35001"/>
                  </a:srgbClr>
                </a:outerShdw>
              </a:effectLst>
            </p:spPr>
            <p:txBody>
              <a:bodyPr lIns="0" tIns="0" rIns="0" bIns="0">
                <a:prstTxWarp prst="textNoShape">
                  <a:avLst/>
                </a:prstTxWarp>
              </a:bodyPr>
              <a:lstStyle/>
              <a:p>
                <a:pPr defTabSz="914400">
                  <a:defRPr/>
                </a:pPr>
                <a:r>
                  <a:rPr lang="fr-FR" sz="800">
                    <a:solidFill>
                      <a:srgbClr val="FF6600"/>
                    </a:solidFill>
                    <a:ea typeface="Times New Roman" pitchFamily="-103" charset="0"/>
                    <a:cs typeface="Times New Roman" pitchFamily="-103" charset="0"/>
                  </a:rPr>
                  <a:t>F2 : Maintenance des équipments</a:t>
                </a:r>
              </a:p>
              <a:p>
                <a:pPr defTabSz="914400">
                  <a:defRPr/>
                </a:pPr>
                <a:endParaRPr lang="fr-FR" sz="800">
                  <a:solidFill>
                    <a:srgbClr val="FF6600"/>
                  </a:solidFill>
                  <a:ea typeface="Times New Roman" pitchFamily="-103" charset="0"/>
                  <a:cs typeface="Times New Roman" pitchFamily="-103" charset="0"/>
                </a:endParaRPr>
              </a:p>
            </p:txBody>
          </p:sp>
        </p:grpSp>
        <p:cxnSp>
          <p:nvCxnSpPr>
            <p:cNvPr id="8" name="Connecteur droit avec flèche 7"/>
            <p:cNvCxnSpPr>
              <a:cxnSpLocks noChangeShapeType="1"/>
            </p:cNvCxnSpPr>
            <p:nvPr/>
          </p:nvCxnSpPr>
          <p:spPr bwMode="auto">
            <a:xfrm>
              <a:off x="3315970" y="2971430"/>
              <a:ext cx="1644650" cy="1588"/>
            </a:xfrm>
            <a:prstGeom prst="straightConnector1">
              <a:avLst/>
            </a:prstGeom>
            <a:noFill/>
            <a:ln w="6350">
              <a:solidFill>
                <a:srgbClr val="F79646"/>
              </a:solidFill>
              <a:round/>
              <a:headEnd/>
              <a:tailEnd type="arrow" w="med" len="med"/>
            </a:ln>
            <a:effectLst>
              <a:outerShdw dist="20000" dir="5400000" rotWithShape="0">
                <a:srgbClr val="808080">
                  <a:alpha val="37999"/>
                </a:srgbClr>
              </a:outerShdw>
            </a:effectLst>
          </p:spPr>
        </p:cxnSp>
        <p:cxnSp>
          <p:nvCxnSpPr>
            <p:cNvPr id="9" name="Connecteur droit avec flèche 8"/>
            <p:cNvCxnSpPr>
              <a:cxnSpLocks noChangeShapeType="1"/>
            </p:cNvCxnSpPr>
            <p:nvPr/>
          </p:nvCxnSpPr>
          <p:spPr bwMode="auto">
            <a:xfrm rot="5400000">
              <a:off x="6797390" y="4246087"/>
              <a:ext cx="784160" cy="0"/>
            </a:xfrm>
            <a:prstGeom prst="straightConnector1">
              <a:avLst/>
            </a:prstGeom>
            <a:noFill/>
            <a:ln w="6350">
              <a:solidFill>
                <a:srgbClr val="008000"/>
              </a:solidFill>
              <a:round/>
              <a:headEnd/>
              <a:tailEnd type="arrow" w="med" len="med"/>
            </a:ln>
            <a:effectLst>
              <a:outerShdw dist="20000" dir="5400000" rotWithShape="0">
                <a:srgbClr val="808080">
                  <a:alpha val="37999"/>
                </a:srgbClr>
              </a:outerShdw>
            </a:effectLst>
          </p:spPr>
        </p:cxnSp>
        <p:sp>
          <p:nvSpPr>
            <p:cNvPr id="10" name="AutoShape 11"/>
            <p:cNvSpPr>
              <a:spLocks noChangeArrowheads="1"/>
            </p:cNvSpPr>
            <p:nvPr/>
          </p:nvSpPr>
          <p:spPr bwMode="auto">
            <a:xfrm>
              <a:off x="602932" y="4638166"/>
              <a:ext cx="3168650" cy="1501650"/>
            </a:xfrm>
            <a:prstGeom prst="roundRect">
              <a:avLst>
                <a:gd name="adj" fmla="val 16667"/>
              </a:avLst>
            </a:prstGeom>
            <a:noFill/>
            <a:ln w="6350">
              <a:solidFill>
                <a:schemeClr val="tx1"/>
              </a:solidFill>
              <a:prstDash val="dash"/>
              <a:round/>
              <a:headEnd/>
              <a:tailEnd/>
            </a:ln>
            <a:effectLst>
              <a:outerShdw dist="25400" dir="5400000" algn="ctr" rotWithShape="0">
                <a:srgbClr val="808080">
                  <a:alpha val="35001"/>
                </a:srgbClr>
              </a:outerShdw>
            </a:effectLst>
          </p:spPr>
          <p:txBody>
            <a:bodyPr lIns="0" tIns="0" rIns="0" bIns="0" anchor="ctr">
              <a:prstTxWarp prst="textNoShape">
                <a:avLst/>
              </a:prstTxWarp>
            </a:bodyPr>
            <a:lstStyle/>
            <a:p>
              <a:pPr defTabSz="914400">
                <a:buFontTx/>
                <a:buChar char="-"/>
                <a:defRPr/>
              </a:pPr>
              <a:r>
                <a:rPr lang="fr-FR" sz="1200">
                  <a:ea typeface="Times New Roman" pitchFamily="-103" charset="0"/>
                  <a:cs typeface="Times New Roman" pitchFamily="-103" charset="0"/>
                </a:rPr>
                <a:t> Le dossier de fabrication, technique et de traitement.</a:t>
              </a:r>
            </a:p>
            <a:p>
              <a:pPr defTabSz="914400">
                <a:buFontTx/>
                <a:buChar char="-"/>
                <a:defRPr/>
              </a:pPr>
              <a:r>
                <a:rPr lang="fr-FR" sz="1200">
                  <a:ea typeface="Times New Roman" pitchFamily="-103" charset="0"/>
                  <a:cs typeface="Times New Roman" pitchFamily="-103" charset="0"/>
                </a:rPr>
                <a:t> Le dossier des supports de communication.</a:t>
              </a:r>
            </a:p>
            <a:p>
              <a:pPr defTabSz="914400">
                <a:buFontTx/>
                <a:buChar char="-"/>
                <a:defRPr/>
              </a:pPr>
              <a:r>
                <a:rPr lang="fr-FR" sz="1200">
                  <a:ea typeface="Times New Roman" pitchFamily="-103" charset="0"/>
                  <a:cs typeface="Times New Roman" pitchFamily="-103" charset="0"/>
                </a:rPr>
                <a:t> </a:t>
              </a:r>
              <a:r>
                <a:rPr lang="fr-FR" sz="1200"/>
                <a:t>Le dossier de protection de l’environnement et de prévention des risques professionnels.</a:t>
              </a:r>
              <a:endParaRPr lang="fr-FR" sz="1200">
                <a:ea typeface="Times New Roman" pitchFamily="-103" charset="0"/>
                <a:cs typeface="Times New Roman" pitchFamily="-103" charset="0"/>
              </a:endParaRPr>
            </a:p>
          </p:txBody>
        </p:sp>
        <p:cxnSp>
          <p:nvCxnSpPr>
            <p:cNvPr id="11" name="Connecteur droit avec flèche 10"/>
            <p:cNvCxnSpPr>
              <a:cxnSpLocks noChangeShapeType="1"/>
            </p:cNvCxnSpPr>
            <p:nvPr/>
          </p:nvCxnSpPr>
          <p:spPr bwMode="auto">
            <a:xfrm>
              <a:off x="3771582" y="5181046"/>
              <a:ext cx="1252538" cy="1588"/>
            </a:xfrm>
            <a:prstGeom prst="straightConnector1">
              <a:avLst/>
            </a:prstGeom>
            <a:noFill/>
            <a:ln w="6350">
              <a:solidFill>
                <a:srgbClr val="000000"/>
              </a:solidFill>
              <a:round/>
              <a:headEnd/>
              <a:tailEnd type="arrow" w="med" len="med"/>
            </a:ln>
            <a:effectLst>
              <a:outerShdw dist="20000" dir="5400000" rotWithShape="0">
                <a:srgbClr val="808080">
                  <a:alpha val="37999"/>
                </a:srgbClr>
              </a:outerShdw>
            </a:effectLst>
          </p:spPr>
        </p:cxnSp>
      </p:gr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6082" name="Titre 1"/>
          <p:cNvSpPr>
            <a:spLocks noGrp="1"/>
          </p:cNvSpPr>
          <p:nvPr>
            <p:ph type="title"/>
          </p:nvPr>
        </p:nvSpPr>
        <p:spPr/>
        <p:txBody>
          <a:bodyPr/>
          <a:lstStyle/>
          <a:p>
            <a:r>
              <a:rPr lang="fr-FR"/>
              <a:t>Exemple de tâche professionnelle</a:t>
            </a:r>
          </a:p>
        </p:txBody>
      </p:sp>
      <p:sp>
        <p:nvSpPr>
          <p:cNvPr id="46083" name="Espace réservé du contenu 2"/>
          <p:cNvSpPr>
            <a:spLocks noGrp="1"/>
          </p:cNvSpPr>
          <p:nvPr>
            <p:ph idx="1"/>
          </p:nvPr>
        </p:nvSpPr>
        <p:spPr/>
        <p:txBody>
          <a:bodyPr/>
          <a:lstStyle/>
          <a:p>
            <a:r>
              <a:rPr lang="fr-FR" b="1"/>
              <a:t>Tache T1.5</a:t>
            </a:r>
          </a:p>
        </p:txBody>
      </p:sp>
      <p:pic>
        <p:nvPicPr>
          <p:cNvPr id="46084" name="Image 3"/>
          <p:cNvPicPr>
            <a:picLocks noChangeAspect="1"/>
          </p:cNvPicPr>
          <p:nvPr/>
        </p:nvPicPr>
        <p:blipFill>
          <a:blip r:embed="rId2"/>
          <a:srcRect/>
          <a:stretch>
            <a:fillRect/>
          </a:stretch>
        </p:blipFill>
        <p:spPr bwMode="auto">
          <a:xfrm>
            <a:off x="3087688" y="1417638"/>
            <a:ext cx="5237162" cy="4856162"/>
          </a:xfrm>
          <a:prstGeom prst="rect">
            <a:avLst/>
          </a:prstGeom>
          <a:noFill/>
          <a:ln w="9525">
            <a:noFill/>
            <a:miter lim="800000"/>
            <a:headEnd/>
            <a:tailEnd/>
          </a:ln>
        </p:spPr>
      </p:pic>
      <p:sp>
        <p:nvSpPr>
          <p:cNvPr id="6" name="Parenthèse ouvrante 5"/>
          <p:cNvSpPr>
            <a:spLocks/>
          </p:cNvSpPr>
          <p:nvPr/>
        </p:nvSpPr>
        <p:spPr bwMode="auto">
          <a:xfrm>
            <a:off x="2895600" y="2057400"/>
            <a:ext cx="192088" cy="2819400"/>
          </a:xfrm>
          <a:prstGeom prst="leftBracket">
            <a:avLst>
              <a:gd name="adj" fmla="val 8358"/>
            </a:avLst>
          </a:prstGeom>
          <a:noFill/>
          <a:ln w="12700">
            <a:solidFill>
              <a:schemeClr val="tx1"/>
            </a:solidFill>
            <a:round/>
            <a:headEnd/>
            <a:tailEnd/>
          </a:ln>
          <a:effectLst>
            <a:outerShdw dist="20000" dir="5400000" rotWithShape="0">
              <a:srgbClr val="808080">
                <a:alpha val="37999"/>
              </a:srgbClr>
            </a:outerShdw>
          </a:effectLst>
        </p:spPr>
        <p:txBody>
          <a:bodyPr anchor="ctr">
            <a:prstTxWarp prst="textNoShape">
              <a:avLst/>
            </a:prstTxWarp>
          </a:bodyPr>
          <a:lstStyle/>
          <a:p>
            <a:pPr algn="ctr">
              <a:defRPr/>
            </a:pPr>
            <a:endParaRPr lang="fr-FR"/>
          </a:p>
        </p:txBody>
      </p:sp>
      <p:sp>
        <p:nvSpPr>
          <p:cNvPr id="7" name="Parenthèse ouvrante 6"/>
          <p:cNvSpPr>
            <a:spLocks/>
          </p:cNvSpPr>
          <p:nvPr/>
        </p:nvSpPr>
        <p:spPr bwMode="auto">
          <a:xfrm>
            <a:off x="2895600" y="4953000"/>
            <a:ext cx="192088" cy="1173163"/>
          </a:xfrm>
          <a:prstGeom prst="leftBracket">
            <a:avLst>
              <a:gd name="adj" fmla="val 8341"/>
            </a:avLst>
          </a:prstGeom>
          <a:noFill/>
          <a:ln w="12700">
            <a:solidFill>
              <a:srgbClr val="000000"/>
            </a:solidFill>
            <a:round/>
            <a:headEnd/>
            <a:tailEnd/>
          </a:ln>
          <a:effectLst>
            <a:outerShdw dist="20000" dir="5400000" rotWithShape="0">
              <a:srgbClr val="808080">
                <a:alpha val="37999"/>
              </a:srgbClr>
            </a:outerShdw>
          </a:effectLst>
        </p:spPr>
        <p:txBody>
          <a:bodyPr anchor="ctr">
            <a:prstTxWarp prst="textNoShape">
              <a:avLst/>
            </a:prstTxWarp>
          </a:bodyPr>
          <a:lstStyle/>
          <a:p>
            <a:pPr algn="ctr">
              <a:defRPr/>
            </a:pPr>
            <a:endParaRPr lang="fr-FR"/>
          </a:p>
        </p:txBody>
      </p:sp>
      <p:sp>
        <p:nvSpPr>
          <p:cNvPr id="46087" name="ZoneTexte 7"/>
          <p:cNvSpPr txBox="1">
            <a:spLocks noChangeArrowheads="1"/>
          </p:cNvSpPr>
          <p:nvPr/>
        </p:nvSpPr>
        <p:spPr bwMode="auto">
          <a:xfrm>
            <a:off x="1371600" y="3200400"/>
            <a:ext cx="1044575" cy="369888"/>
          </a:xfrm>
          <a:prstGeom prst="rect">
            <a:avLst/>
          </a:prstGeom>
          <a:noFill/>
          <a:ln w="9525">
            <a:noFill/>
            <a:miter lim="800000"/>
            <a:headEnd/>
            <a:tailEnd/>
          </a:ln>
        </p:spPr>
        <p:txBody>
          <a:bodyPr wrap="none">
            <a:prstTxWarp prst="textNoShape">
              <a:avLst/>
            </a:prstTxWarp>
            <a:spAutoFit/>
          </a:bodyPr>
          <a:lstStyle/>
          <a:p>
            <a:r>
              <a:rPr lang="fr-FR" b="1"/>
              <a:t>Contexte</a:t>
            </a:r>
          </a:p>
        </p:txBody>
      </p:sp>
      <p:sp>
        <p:nvSpPr>
          <p:cNvPr id="46088" name="ZoneTexte 8"/>
          <p:cNvSpPr txBox="1">
            <a:spLocks noChangeArrowheads="1"/>
          </p:cNvSpPr>
          <p:nvPr/>
        </p:nvSpPr>
        <p:spPr bwMode="auto">
          <a:xfrm>
            <a:off x="1371600" y="5378450"/>
            <a:ext cx="1189038" cy="369888"/>
          </a:xfrm>
          <a:prstGeom prst="rect">
            <a:avLst/>
          </a:prstGeom>
          <a:noFill/>
          <a:ln w="9525">
            <a:noFill/>
            <a:miter lim="800000"/>
            <a:headEnd/>
            <a:tailEnd/>
          </a:ln>
        </p:spPr>
        <p:txBody>
          <a:bodyPr wrap="none">
            <a:prstTxWarp prst="textNoShape">
              <a:avLst/>
            </a:prstTxWarp>
            <a:spAutoFit/>
          </a:bodyPr>
          <a:lstStyle/>
          <a:p>
            <a:r>
              <a:rPr lang="fr-FR" b="1"/>
              <a:t>Evaluation</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7106" name="Rectangle 2"/>
          <p:cNvSpPr>
            <a:spLocks noChangeArrowheads="1"/>
          </p:cNvSpPr>
          <p:nvPr/>
        </p:nvSpPr>
        <p:spPr bwMode="auto">
          <a:xfrm>
            <a:off x="0" y="0"/>
            <a:ext cx="9144000" cy="6858000"/>
          </a:xfrm>
          <a:prstGeom prst="rect">
            <a:avLst/>
          </a:prstGeom>
          <a:solidFill>
            <a:srgbClr val="CCECFF">
              <a:alpha val="27058"/>
            </a:srgbClr>
          </a:solidFill>
          <a:ln w="9525">
            <a:solidFill>
              <a:schemeClr val="tx1"/>
            </a:solidFill>
            <a:miter lim="800000"/>
            <a:headEnd/>
            <a:tailEnd/>
          </a:ln>
        </p:spPr>
        <p:txBody>
          <a:bodyPr wrap="none" anchor="ctr">
            <a:prstTxWarp prst="textNoShape">
              <a:avLst/>
            </a:prstTxWarp>
          </a:bodyPr>
          <a:lstStyle/>
          <a:p>
            <a:endParaRPr lang="fr-FR"/>
          </a:p>
        </p:txBody>
      </p:sp>
      <p:pic>
        <p:nvPicPr>
          <p:cNvPr id="47107" name="Picture 12"/>
          <p:cNvPicPr>
            <a:picLocks noChangeAspect="1" noChangeArrowheads="1"/>
          </p:cNvPicPr>
          <p:nvPr/>
        </p:nvPicPr>
        <p:blipFill>
          <a:blip r:embed="rId3"/>
          <a:srcRect/>
          <a:stretch>
            <a:fillRect/>
          </a:stretch>
        </p:blipFill>
        <p:spPr bwMode="auto">
          <a:xfrm>
            <a:off x="1187450" y="1423988"/>
            <a:ext cx="7488238" cy="5067300"/>
          </a:xfrm>
          <a:prstGeom prst="rect">
            <a:avLst/>
          </a:prstGeom>
          <a:noFill/>
          <a:ln w="9525">
            <a:noFill/>
            <a:miter lim="800000"/>
            <a:headEnd/>
            <a:tailEnd/>
          </a:ln>
        </p:spPr>
      </p:pic>
      <p:sp>
        <p:nvSpPr>
          <p:cNvPr id="47108" name="Titre 1"/>
          <p:cNvSpPr>
            <a:spLocks/>
          </p:cNvSpPr>
          <p:nvPr/>
        </p:nvSpPr>
        <p:spPr bwMode="auto">
          <a:xfrm>
            <a:off x="457200" y="274638"/>
            <a:ext cx="8229600" cy="1143000"/>
          </a:xfrm>
          <a:prstGeom prst="rect">
            <a:avLst/>
          </a:prstGeom>
          <a:noFill/>
          <a:ln w="9525">
            <a:noFill/>
            <a:miter lim="800000"/>
            <a:headEnd/>
            <a:tailEnd/>
          </a:ln>
        </p:spPr>
        <p:txBody>
          <a:bodyPr anchor="ctr">
            <a:prstTxWarp prst="textNoShape">
              <a:avLst/>
            </a:prstTxWarp>
          </a:bodyPr>
          <a:lstStyle/>
          <a:p>
            <a:pPr algn="ctr"/>
            <a:r>
              <a:rPr lang="fr-FR" sz="4000"/>
              <a:t>Focus sur l’industrie Papier Carton</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4" name="Titre 1"/>
          <p:cNvSpPr>
            <a:spLocks noGrp="1"/>
          </p:cNvSpPr>
          <p:nvPr>
            <p:ph type="title"/>
          </p:nvPr>
        </p:nvSpPr>
        <p:spPr/>
        <p:txBody>
          <a:bodyPr/>
          <a:lstStyle/>
          <a:p>
            <a:pPr eaLnBrk="1" hangingPunct="1"/>
            <a:r>
              <a:rPr lang="fr-FR"/>
              <a:t>La certification intermédiaire</a:t>
            </a:r>
          </a:p>
        </p:txBody>
      </p:sp>
      <p:sp>
        <p:nvSpPr>
          <p:cNvPr id="49155" name="Espace réservé du contenu 2"/>
          <p:cNvSpPr>
            <a:spLocks noGrp="1"/>
          </p:cNvSpPr>
          <p:nvPr>
            <p:ph idx="1"/>
          </p:nvPr>
        </p:nvSpPr>
        <p:spPr/>
        <p:txBody>
          <a:bodyPr/>
          <a:lstStyle/>
          <a:p>
            <a:pPr eaLnBrk="1" hangingPunct="1"/>
            <a:r>
              <a:rPr lang="fr-FR"/>
              <a:t>La rédaction du référentiel d’activités professionnelles de la certification intermédiaire (BEP PCEPC) a pris comme support les travaux du baccalauréat mais en proposant des adaptations :</a:t>
            </a:r>
          </a:p>
          <a:p>
            <a:pPr lvl="1" eaLnBrk="1" hangingPunct="1"/>
            <a:r>
              <a:rPr lang="fr-FR"/>
              <a:t>Le nombre d’activités </a:t>
            </a:r>
          </a:p>
          <a:p>
            <a:pPr lvl="1" eaLnBrk="1" hangingPunct="1"/>
            <a:r>
              <a:rPr lang="fr-FR"/>
              <a:t>Les résultats attendus</a:t>
            </a:r>
          </a:p>
          <a:p>
            <a:pPr lvl="1" eaLnBrk="1" hangingPunct="1"/>
            <a:r>
              <a:rPr lang="fr-FR"/>
              <a:t>Les situations de travail</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8" name="Titre 1"/>
          <p:cNvSpPr>
            <a:spLocks noGrp="1"/>
          </p:cNvSpPr>
          <p:nvPr>
            <p:ph type="title"/>
          </p:nvPr>
        </p:nvSpPr>
        <p:spPr/>
        <p:txBody>
          <a:bodyPr/>
          <a:lstStyle/>
          <a:p>
            <a:pPr eaLnBrk="1" hangingPunct="1"/>
            <a:r>
              <a:rPr lang="fr-FR"/>
              <a:t>Bilan sur le R.A.P.</a:t>
            </a:r>
          </a:p>
        </p:txBody>
      </p:sp>
      <p:sp>
        <p:nvSpPr>
          <p:cNvPr id="50179" name="Espace réservé du contenu 2"/>
          <p:cNvSpPr>
            <a:spLocks noGrp="1"/>
          </p:cNvSpPr>
          <p:nvPr>
            <p:ph idx="1"/>
          </p:nvPr>
        </p:nvSpPr>
        <p:spPr/>
        <p:txBody>
          <a:bodyPr/>
          <a:lstStyle/>
          <a:p>
            <a:pPr eaLnBrk="1" hangingPunct="1"/>
            <a:r>
              <a:rPr lang="fr-FR"/>
              <a:t>Une réalisation rapide du référentiel des activités professionnelles</a:t>
            </a:r>
          </a:p>
          <a:p>
            <a:pPr eaLnBrk="1" hangingPunct="1"/>
            <a:r>
              <a:rPr lang="fr-FR"/>
              <a:t>Une très forte mobilisation des professionnels</a:t>
            </a:r>
          </a:p>
          <a:p>
            <a:pPr eaLnBrk="1" hangingPunct="1"/>
            <a:r>
              <a:rPr lang="fr-FR"/>
              <a:t>Un RAP synthétique</a:t>
            </a:r>
          </a:p>
          <a:p>
            <a:pPr eaLnBrk="1" hangingPunct="1"/>
            <a:r>
              <a:rPr lang="fr-FR"/>
              <a:t>L’intégration réussie des nouveaux impératifs</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02" name="Rectangle 2"/>
          <p:cNvSpPr>
            <a:spLocks noChangeArrowheads="1"/>
          </p:cNvSpPr>
          <p:nvPr/>
        </p:nvSpPr>
        <p:spPr bwMode="auto">
          <a:xfrm>
            <a:off x="0" y="0"/>
            <a:ext cx="9144000" cy="6858000"/>
          </a:xfrm>
          <a:prstGeom prst="rect">
            <a:avLst/>
          </a:prstGeom>
          <a:solidFill>
            <a:srgbClr val="CCECFF">
              <a:alpha val="27058"/>
            </a:srgbClr>
          </a:solidFill>
          <a:ln w="9525">
            <a:solidFill>
              <a:schemeClr val="tx1"/>
            </a:solidFill>
            <a:miter lim="800000"/>
            <a:headEnd/>
            <a:tailEnd/>
          </a:ln>
        </p:spPr>
        <p:txBody>
          <a:bodyPr wrap="none" anchor="ctr">
            <a:prstTxWarp prst="textNoShape">
              <a:avLst/>
            </a:prstTxWarp>
          </a:bodyPr>
          <a:lstStyle/>
          <a:p>
            <a:endParaRPr lang="fr-FR"/>
          </a:p>
        </p:txBody>
      </p:sp>
      <p:sp>
        <p:nvSpPr>
          <p:cNvPr id="51203" name="Titre 1"/>
          <p:cNvSpPr>
            <a:spLocks/>
          </p:cNvSpPr>
          <p:nvPr/>
        </p:nvSpPr>
        <p:spPr bwMode="auto">
          <a:xfrm>
            <a:off x="457200" y="274638"/>
            <a:ext cx="8229600" cy="1143000"/>
          </a:xfrm>
          <a:prstGeom prst="rect">
            <a:avLst/>
          </a:prstGeom>
          <a:noFill/>
          <a:ln w="9525">
            <a:noFill/>
            <a:miter lim="800000"/>
            <a:headEnd/>
            <a:tailEnd/>
          </a:ln>
        </p:spPr>
        <p:txBody>
          <a:bodyPr anchor="ctr">
            <a:prstTxWarp prst="textNoShape">
              <a:avLst/>
            </a:prstTxWarp>
          </a:bodyPr>
          <a:lstStyle/>
          <a:p>
            <a:pPr algn="ctr"/>
            <a:r>
              <a:rPr lang="fr-FR" sz="4000"/>
              <a:t>Focus sur l’industrie Papier Carton</a:t>
            </a:r>
          </a:p>
        </p:txBody>
      </p:sp>
      <p:sp>
        <p:nvSpPr>
          <p:cNvPr id="51204" name="Text Box 5"/>
          <p:cNvSpPr txBox="1">
            <a:spLocks noChangeArrowheads="1"/>
          </p:cNvSpPr>
          <p:nvPr/>
        </p:nvSpPr>
        <p:spPr bwMode="auto">
          <a:xfrm>
            <a:off x="611188" y="1628775"/>
            <a:ext cx="8532812" cy="3940175"/>
          </a:xfrm>
          <a:prstGeom prst="rect">
            <a:avLst/>
          </a:prstGeom>
          <a:noFill/>
          <a:ln w="9525">
            <a:noFill/>
            <a:miter lim="800000"/>
            <a:headEnd/>
            <a:tailEnd/>
          </a:ln>
        </p:spPr>
        <p:txBody>
          <a:bodyPr>
            <a:prstTxWarp prst="textNoShape">
              <a:avLst/>
            </a:prstTxWarp>
            <a:spAutoFit/>
          </a:bodyPr>
          <a:lstStyle/>
          <a:p>
            <a:pPr defTabSz="914400">
              <a:spcBef>
                <a:spcPct val="50000"/>
              </a:spcBef>
              <a:buFont typeface="Wingdings" pitchFamily="-103" charset="2"/>
              <a:buChar char="§"/>
            </a:pPr>
            <a:r>
              <a:rPr lang="fr-FR" sz="2000"/>
              <a:t> Satisfaction des professionnels </a:t>
            </a:r>
            <a:r>
              <a:rPr lang="fr-FR" sz="2000" b="1"/>
              <a:t>très impliqués</a:t>
            </a:r>
            <a:r>
              <a:rPr lang="fr-FR" sz="2000"/>
              <a:t> dans la démarche</a:t>
            </a:r>
          </a:p>
          <a:p>
            <a:pPr marL="455613" lvl="1" defTabSz="914400">
              <a:spcBef>
                <a:spcPct val="50000"/>
              </a:spcBef>
              <a:buFont typeface="Wingdings" pitchFamily="-103" charset="2"/>
              <a:buChar char="Ø"/>
            </a:pPr>
            <a:r>
              <a:rPr lang="fr-FR" sz="2000"/>
              <a:t>Prise en compte des contraintes et des réalités du terrain</a:t>
            </a:r>
          </a:p>
          <a:p>
            <a:pPr marL="455613" lvl="1" defTabSz="914400">
              <a:spcBef>
                <a:spcPct val="50000"/>
              </a:spcBef>
              <a:buFont typeface="Wingdings" pitchFamily="-103" charset="2"/>
              <a:buChar char="Ø"/>
            </a:pPr>
            <a:r>
              <a:rPr lang="fr-FR" sz="2000"/>
              <a:t>Prise en compte des évolutions technologiques et organisationnelles</a:t>
            </a:r>
          </a:p>
          <a:p>
            <a:pPr defTabSz="914400">
              <a:spcBef>
                <a:spcPct val="50000"/>
              </a:spcBef>
              <a:buFont typeface="Wingdings" pitchFamily="-103" charset="2"/>
              <a:buNone/>
            </a:pPr>
            <a:endParaRPr lang="fr-FR" sz="2000"/>
          </a:p>
          <a:p>
            <a:pPr defTabSz="914400">
              <a:spcBef>
                <a:spcPct val="50000"/>
              </a:spcBef>
              <a:buFont typeface="Wingdings" pitchFamily="-103" charset="2"/>
              <a:buChar char="§"/>
            </a:pPr>
            <a:r>
              <a:rPr lang="fr-FR" sz="2000"/>
              <a:t> Volonté de développer </a:t>
            </a:r>
            <a:r>
              <a:rPr lang="fr-FR" sz="2000" b="1"/>
              <a:t>une transversalité effective</a:t>
            </a:r>
            <a:r>
              <a:rPr lang="fr-FR" sz="2000"/>
              <a:t> permettant aux jeunes de choisir leur secteur en connaissance de cause</a:t>
            </a:r>
          </a:p>
          <a:p>
            <a:pPr marL="455613" lvl="1" defTabSz="914400">
              <a:spcBef>
                <a:spcPct val="50000"/>
              </a:spcBef>
              <a:buFont typeface="Wingdings" pitchFamily="-103" charset="2"/>
              <a:buNone/>
            </a:pPr>
            <a:endParaRPr lang="fr-FR" sz="2000"/>
          </a:p>
          <a:p>
            <a:pPr algn="ctr" defTabSz="914400">
              <a:spcBef>
                <a:spcPct val="50000"/>
              </a:spcBef>
            </a:pPr>
            <a:r>
              <a:rPr lang="fr-FR" sz="2400">
                <a:solidFill>
                  <a:schemeClr val="hlink"/>
                </a:solidFill>
              </a:rPr>
              <a:t>Un diplôme professionnalisant ouvert sur les métiers de                                              demain : chimie verte, biotechnologies autour de la cellulose</a:t>
            </a:r>
            <a:endParaRPr lang="fr-FR" sz="200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Titre 1"/>
          <p:cNvSpPr>
            <a:spLocks noGrp="1"/>
          </p:cNvSpPr>
          <p:nvPr>
            <p:ph type="title"/>
          </p:nvPr>
        </p:nvSpPr>
        <p:spPr/>
        <p:txBody>
          <a:bodyPr/>
          <a:lstStyle/>
          <a:p>
            <a:pPr eaLnBrk="1" hangingPunct="1"/>
            <a:r>
              <a:rPr lang="fr-FR"/>
              <a:t>Avant propos</a:t>
            </a:r>
          </a:p>
        </p:txBody>
      </p:sp>
      <p:sp>
        <p:nvSpPr>
          <p:cNvPr id="17411" name="Espace réservé du contenu 2"/>
          <p:cNvSpPr>
            <a:spLocks noGrp="1"/>
          </p:cNvSpPr>
          <p:nvPr>
            <p:ph idx="1"/>
          </p:nvPr>
        </p:nvSpPr>
        <p:spPr/>
        <p:txBody>
          <a:bodyPr/>
          <a:lstStyle/>
          <a:p>
            <a:pPr eaLnBrk="1" hangingPunct="1"/>
            <a:r>
              <a:rPr lang="fr-FR" b="1"/>
              <a:t>La filière des procédés c’est :</a:t>
            </a:r>
          </a:p>
          <a:p>
            <a:pPr lvl="1" eaLnBrk="1" hangingPunct="1">
              <a:spcBef>
                <a:spcPct val="100000"/>
              </a:spcBef>
            </a:pPr>
            <a:r>
              <a:rPr lang="fr-FR" sz="2400"/>
              <a:t>650 jeunes</a:t>
            </a:r>
            <a:r>
              <a:rPr lang="fr-FR" sz="2000"/>
              <a:t> inscrits au baccalauréat professionnel en 2011 dont </a:t>
            </a:r>
            <a:r>
              <a:rPr lang="fr-FR" sz="2400"/>
              <a:t>100 apprentis</a:t>
            </a:r>
            <a:r>
              <a:rPr lang="fr-FR" sz="2000"/>
              <a:t> ; 79,6 % de réussite</a:t>
            </a:r>
          </a:p>
          <a:p>
            <a:pPr lvl="1" eaLnBrk="1" hangingPunct="1">
              <a:spcBef>
                <a:spcPct val="100000"/>
              </a:spcBef>
            </a:pPr>
            <a:r>
              <a:rPr lang="fr-FR" sz="2400"/>
              <a:t>32</a:t>
            </a:r>
            <a:r>
              <a:rPr lang="fr-FR" sz="2400">
                <a:solidFill>
                  <a:schemeClr val="hlink"/>
                </a:solidFill>
              </a:rPr>
              <a:t> </a:t>
            </a:r>
            <a:r>
              <a:rPr lang="fr-FR" sz="2400"/>
              <a:t>lycées</a:t>
            </a:r>
            <a:r>
              <a:rPr lang="fr-FR" sz="2000"/>
              <a:t> professionnels publics</a:t>
            </a:r>
          </a:p>
          <a:p>
            <a:pPr lvl="1" eaLnBrk="1" hangingPunct="1">
              <a:spcBef>
                <a:spcPct val="100000"/>
              </a:spcBef>
            </a:pPr>
            <a:r>
              <a:rPr lang="fr-FR" sz="2400"/>
              <a:t>6</a:t>
            </a:r>
            <a:r>
              <a:rPr lang="fr-FR" sz="2400">
                <a:solidFill>
                  <a:schemeClr val="hlink"/>
                </a:solidFill>
              </a:rPr>
              <a:t> </a:t>
            </a:r>
            <a:r>
              <a:rPr lang="fr-FR" sz="2400"/>
              <a:t>lycées</a:t>
            </a:r>
            <a:r>
              <a:rPr lang="fr-FR" sz="2000"/>
              <a:t> professionnels privés</a:t>
            </a:r>
          </a:p>
          <a:p>
            <a:pPr lvl="1" eaLnBrk="1" hangingPunct="1">
              <a:spcBef>
                <a:spcPct val="100000"/>
              </a:spcBef>
            </a:pPr>
            <a:r>
              <a:rPr lang="fr-FR" sz="2400"/>
              <a:t>6</a:t>
            </a:r>
            <a:r>
              <a:rPr lang="fr-FR" sz="2400" b="1"/>
              <a:t> </a:t>
            </a:r>
            <a:r>
              <a:rPr lang="fr-FR" sz="2400"/>
              <a:t>centres</a:t>
            </a:r>
            <a:r>
              <a:rPr lang="fr-FR" sz="2000"/>
              <a:t> de formation d’apprentis</a:t>
            </a:r>
          </a:p>
          <a:p>
            <a:pPr lvl="1" eaLnBrk="1" hangingPunct="1"/>
            <a:endParaRPr lang="fr-F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Titre 1"/>
          <p:cNvSpPr>
            <a:spLocks noGrp="1"/>
          </p:cNvSpPr>
          <p:nvPr>
            <p:ph type="title"/>
          </p:nvPr>
        </p:nvSpPr>
        <p:spPr/>
        <p:txBody>
          <a:bodyPr/>
          <a:lstStyle/>
          <a:p>
            <a:pPr eaLnBrk="1" hangingPunct="1"/>
            <a:r>
              <a:rPr lang="fr-FR"/>
              <a:t>Avant propos</a:t>
            </a:r>
          </a:p>
        </p:txBody>
      </p:sp>
      <p:sp>
        <p:nvSpPr>
          <p:cNvPr id="18435" name="Espace réservé du contenu 5"/>
          <p:cNvSpPr>
            <a:spLocks noGrp="1"/>
          </p:cNvSpPr>
          <p:nvPr>
            <p:ph idx="1"/>
          </p:nvPr>
        </p:nvSpPr>
        <p:spPr/>
        <p:txBody>
          <a:bodyPr/>
          <a:lstStyle/>
          <a:p>
            <a:pPr eaLnBrk="1" hangingPunct="1"/>
            <a:r>
              <a:rPr lang="fr-FR" b="1"/>
              <a:t>Les référentiels </a:t>
            </a:r>
          </a:p>
        </p:txBody>
      </p:sp>
      <p:pic>
        <p:nvPicPr>
          <p:cNvPr id="18436" name="Image 3"/>
          <p:cNvPicPr>
            <a:picLocks noChangeAspect="1"/>
          </p:cNvPicPr>
          <p:nvPr/>
        </p:nvPicPr>
        <p:blipFill>
          <a:blip r:embed="rId2"/>
          <a:srcRect/>
          <a:stretch>
            <a:fillRect/>
          </a:stretch>
        </p:blipFill>
        <p:spPr bwMode="auto">
          <a:xfrm>
            <a:off x="1219200" y="2209800"/>
            <a:ext cx="6007100" cy="39163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Titre 1"/>
          <p:cNvSpPr>
            <a:spLocks noGrp="1"/>
          </p:cNvSpPr>
          <p:nvPr>
            <p:ph type="title"/>
          </p:nvPr>
        </p:nvSpPr>
        <p:spPr/>
        <p:txBody>
          <a:bodyPr/>
          <a:lstStyle/>
          <a:p>
            <a:r>
              <a:rPr lang="fr-FR"/>
              <a:t>Le pourquoi de la rénovation</a:t>
            </a:r>
          </a:p>
        </p:txBody>
      </p:sp>
      <p:sp>
        <p:nvSpPr>
          <p:cNvPr id="19459" name="Espace réservé du contenu 2"/>
          <p:cNvSpPr>
            <a:spLocks noGrp="1"/>
          </p:cNvSpPr>
          <p:nvPr>
            <p:ph idx="1"/>
          </p:nvPr>
        </p:nvSpPr>
        <p:spPr/>
        <p:txBody>
          <a:bodyPr/>
          <a:lstStyle/>
          <a:p>
            <a:pPr>
              <a:lnSpc>
                <a:spcPct val="90000"/>
              </a:lnSpc>
            </a:pPr>
            <a:r>
              <a:rPr lang="fr-FR" sz="2500"/>
              <a:t>L'étude de l'Observatoire prospectif des métiers, des qualifications et de la diversité des industries chimiques sur les attentes et les besoins des entreprises en matière de certifications sur les métiers de la production.</a:t>
            </a:r>
          </a:p>
          <a:p>
            <a:pPr>
              <a:lnSpc>
                <a:spcPct val="90000"/>
              </a:lnSpc>
            </a:pPr>
            <a:r>
              <a:rPr lang="fr-FR"/>
              <a:t>La date de création du baccalauréat (1997)</a:t>
            </a:r>
          </a:p>
          <a:p>
            <a:pPr>
              <a:lnSpc>
                <a:spcPct val="90000"/>
              </a:lnSpc>
            </a:pPr>
            <a:r>
              <a:rPr lang="fr-FR"/>
              <a:t>La demande des métiers de l’eau</a:t>
            </a:r>
          </a:p>
          <a:p>
            <a:pPr>
              <a:lnSpc>
                <a:spcPct val="90000"/>
              </a:lnSpc>
            </a:pPr>
            <a:r>
              <a:rPr lang="fr-FR"/>
              <a:t>Des nouvelles activités professionnelles</a:t>
            </a:r>
          </a:p>
          <a:p>
            <a:pPr>
              <a:lnSpc>
                <a:spcPct val="90000"/>
              </a:lnSpc>
            </a:pPr>
            <a:r>
              <a:rPr lang="fr-FR"/>
              <a:t>Un nouveau cadre règlementaire</a:t>
            </a:r>
          </a:p>
          <a:p>
            <a:pPr>
              <a:lnSpc>
                <a:spcPct val="90000"/>
              </a:lnSpc>
            </a:pPr>
            <a:r>
              <a:rPr lang="fr-FR"/>
              <a:t>Les impératifs du développement durable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re 1"/>
          <p:cNvSpPr>
            <a:spLocks noGrp="1"/>
          </p:cNvSpPr>
          <p:nvPr>
            <p:ph type="title"/>
          </p:nvPr>
        </p:nvSpPr>
        <p:spPr/>
        <p:txBody>
          <a:bodyPr/>
          <a:lstStyle/>
          <a:p>
            <a:r>
              <a:rPr lang="fr-FR"/>
              <a:t>Le comment de la rénovation</a:t>
            </a:r>
          </a:p>
        </p:txBody>
      </p:sp>
      <p:sp>
        <p:nvSpPr>
          <p:cNvPr id="20483" name="Espace réservé du contenu 2"/>
          <p:cNvSpPr>
            <a:spLocks noGrp="1"/>
          </p:cNvSpPr>
          <p:nvPr>
            <p:ph idx="1"/>
          </p:nvPr>
        </p:nvSpPr>
        <p:spPr/>
        <p:txBody>
          <a:bodyPr/>
          <a:lstStyle/>
          <a:p>
            <a:r>
              <a:rPr lang="fr-FR"/>
              <a:t>De nombreux représentants du monde industriel et des entreprises</a:t>
            </a:r>
          </a:p>
          <a:p>
            <a:pPr lvl="1"/>
            <a:r>
              <a:rPr lang="fr-FR"/>
              <a:t>UIC, UNIDIS, FFCCR, FNCR, FP2E,...</a:t>
            </a:r>
          </a:p>
          <a:p>
            <a:r>
              <a:rPr lang="fr-FR"/>
              <a:t>Quelques représentants de l’éducation nationale</a:t>
            </a:r>
          </a:p>
          <a:p>
            <a:r>
              <a:rPr lang="fr-FR"/>
              <a:t>Une multiplicité des points de vue…</a:t>
            </a:r>
          </a:p>
          <a:p>
            <a:r>
              <a:rPr lang="fr-FR"/>
              <a:t>Une collaboration active.</a:t>
            </a:r>
          </a:p>
          <a:p>
            <a:endParaRPr lang="fr-F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Titre 1"/>
          <p:cNvSpPr>
            <a:spLocks noGrp="1"/>
          </p:cNvSpPr>
          <p:nvPr>
            <p:ph type="title"/>
          </p:nvPr>
        </p:nvSpPr>
        <p:spPr/>
        <p:txBody>
          <a:bodyPr/>
          <a:lstStyle/>
          <a:p>
            <a:r>
              <a:rPr lang="fr-FR"/>
              <a:t>La méthode de la rénovation</a:t>
            </a:r>
          </a:p>
        </p:txBody>
      </p:sp>
      <p:sp>
        <p:nvSpPr>
          <p:cNvPr id="21507" name="Espace réservé du contenu 2"/>
          <p:cNvSpPr>
            <a:spLocks noGrp="1"/>
          </p:cNvSpPr>
          <p:nvPr>
            <p:ph idx="1"/>
          </p:nvPr>
        </p:nvSpPr>
        <p:spPr/>
        <p:txBody>
          <a:bodyPr/>
          <a:lstStyle/>
          <a:p>
            <a:pPr>
              <a:lnSpc>
                <a:spcPct val="90000"/>
              </a:lnSpc>
            </a:pPr>
            <a:r>
              <a:rPr lang="fr-FR"/>
              <a:t>Prise en compte de l’existant des référentiels (BEP, BAC, MC)</a:t>
            </a:r>
          </a:p>
          <a:p>
            <a:pPr>
              <a:lnSpc>
                <a:spcPct val="90000"/>
              </a:lnSpc>
            </a:pPr>
            <a:r>
              <a:rPr lang="fr-FR"/>
              <a:t>Les modifier avec les éléments apportés par les entreprises</a:t>
            </a:r>
          </a:p>
          <a:p>
            <a:pPr lvl="1">
              <a:lnSpc>
                <a:spcPct val="90000"/>
              </a:lnSpc>
            </a:pPr>
            <a:r>
              <a:rPr lang="fr-FR"/>
              <a:t>les fiches de postes, fiches de fonctions,...</a:t>
            </a:r>
          </a:p>
          <a:p>
            <a:pPr lvl="1">
              <a:lnSpc>
                <a:spcPct val="90000"/>
              </a:lnSpc>
            </a:pPr>
            <a:r>
              <a:rPr lang="fr-FR"/>
              <a:t>Fiches métier de l’observatoire des industries chimiques.</a:t>
            </a:r>
          </a:p>
          <a:p>
            <a:pPr lvl="1">
              <a:lnSpc>
                <a:spcPct val="90000"/>
              </a:lnSpc>
            </a:pPr>
            <a:r>
              <a:rPr lang="fr-FR"/>
              <a:t>Définition de fonctions, activités,...</a:t>
            </a:r>
          </a:p>
          <a:p>
            <a:pPr>
              <a:lnSpc>
                <a:spcPct val="90000"/>
              </a:lnSpc>
            </a:pPr>
            <a:r>
              <a:rPr lang="fr-FR"/>
              <a:t>Validation en commun des écrits.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30" name="Titre 1"/>
          <p:cNvSpPr>
            <a:spLocks noGrp="1"/>
          </p:cNvSpPr>
          <p:nvPr>
            <p:ph type="title"/>
          </p:nvPr>
        </p:nvSpPr>
        <p:spPr/>
        <p:txBody>
          <a:bodyPr/>
          <a:lstStyle/>
          <a:p>
            <a:pPr eaLnBrk="1" hangingPunct="1"/>
            <a:r>
              <a:rPr lang="fr-FR"/>
              <a:t>La définition de l’emploi</a:t>
            </a:r>
          </a:p>
        </p:txBody>
      </p:sp>
      <p:sp>
        <p:nvSpPr>
          <p:cNvPr id="22531" name="Espace réservé du contenu 2"/>
          <p:cNvSpPr>
            <a:spLocks noGrp="1"/>
          </p:cNvSpPr>
          <p:nvPr>
            <p:ph idx="1"/>
          </p:nvPr>
        </p:nvSpPr>
        <p:spPr/>
        <p:txBody>
          <a:bodyPr/>
          <a:lstStyle/>
          <a:p>
            <a:pPr eaLnBrk="1" hangingPunct="1">
              <a:lnSpc>
                <a:spcPct val="90000"/>
              </a:lnSpc>
            </a:pPr>
            <a:r>
              <a:rPr lang="fr-FR" sz="2800"/>
              <a:t>Les nécessités des entreprises évoquées pendant la rénovation nous ont permis de préciser et d’élargir la définition de l’emploi pour un bachelier professionnel.</a:t>
            </a:r>
          </a:p>
          <a:p>
            <a:pPr eaLnBrk="1" hangingPunct="1">
              <a:lnSpc>
                <a:spcPct val="90000"/>
              </a:lnSpc>
            </a:pPr>
            <a:endParaRPr lang="fr-FR" sz="3000"/>
          </a:p>
          <a:p>
            <a:pPr lvl="1" eaLnBrk="1" hangingPunct="1">
              <a:lnSpc>
                <a:spcPct val="90000"/>
              </a:lnSpc>
              <a:buFont typeface="Arial" pitchFamily="-103" charset="0"/>
              <a:buNone/>
            </a:pPr>
            <a:r>
              <a:rPr lang="fr-FR" sz="2200">
                <a:solidFill>
                  <a:srgbClr val="7F7F7F"/>
                </a:solidFill>
              </a:rPr>
              <a:t>« …dans le domaine de la fabrication ou le traitement physique, chimique, biochimique ou biologique de la matière…</a:t>
            </a:r>
          </a:p>
          <a:p>
            <a:pPr lvl="1" eaLnBrk="1" hangingPunct="1">
              <a:lnSpc>
                <a:spcPct val="90000"/>
              </a:lnSpc>
              <a:buFont typeface="Arial" pitchFamily="-103" charset="0"/>
              <a:buNone/>
            </a:pPr>
            <a:r>
              <a:rPr lang="fr-FR" sz="2200">
                <a:solidFill>
                  <a:srgbClr val="7F7F7F"/>
                </a:solidFill>
              </a:rPr>
              <a:t>« Il peut exercer ses activités en équipe alternante… »</a:t>
            </a:r>
          </a:p>
          <a:p>
            <a:pPr lvl="1" eaLnBrk="1" hangingPunct="1">
              <a:lnSpc>
                <a:spcPct val="90000"/>
              </a:lnSpc>
              <a:buFont typeface="Arial" pitchFamily="-103" charset="0"/>
              <a:buNone/>
            </a:pPr>
            <a:r>
              <a:rPr lang="fr-FR" sz="2200">
                <a:solidFill>
                  <a:srgbClr val="7F7F7F"/>
                </a:solidFill>
              </a:rPr>
              <a:t>« Il est capable de s’adapter aux évolutions technologiques et particulièrement à l’évolution des procédés, de la règlementation et des normes en vigueur.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4" name="Titre 1"/>
          <p:cNvSpPr>
            <a:spLocks noGrp="1"/>
          </p:cNvSpPr>
          <p:nvPr>
            <p:ph type="title"/>
          </p:nvPr>
        </p:nvSpPr>
        <p:spPr/>
        <p:txBody>
          <a:bodyPr/>
          <a:lstStyle/>
          <a:p>
            <a:pPr eaLnBrk="1" hangingPunct="1"/>
            <a:r>
              <a:rPr lang="fr-FR"/>
              <a:t>Le contexte professionnel</a:t>
            </a:r>
          </a:p>
        </p:txBody>
      </p:sp>
      <p:sp>
        <p:nvSpPr>
          <p:cNvPr id="23555" name="Espace réservé du contenu 2"/>
          <p:cNvSpPr>
            <a:spLocks noGrp="1"/>
          </p:cNvSpPr>
          <p:nvPr>
            <p:ph idx="1"/>
          </p:nvPr>
        </p:nvSpPr>
        <p:spPr/>
        <p:txBody>
          <a:bodyPr/>
          <a:lstStyle/>
          <a:p>
            <a:pPr eaLnBrk="1" hangingPunct="1">
              <a:lnSpc>
                <a:spcPct val="80000"/>
              </a:lnSpc>
            </a:pPr>
            <a:r>
              <a:rPr lang="fr-FR" sz="2800"/>
              <a:t>L ’ensemble des entreprises présentes nous ont permis de définir un contexte professionnel partagé.</a:t>
            </a:r>
          </a:p>
          <a:p>
            <a:pPr eaLnBrk="1" hangingPunct="1">
              <a:lnSpc>
                <a:spcPct val="80000"/>
              </a:lnSpc>
              <a:buFont typeface="Arial" pitchFamily="-103" charset="0"/>
              <a:buNone/>
            </a:pPr>
            <a:endParaRPr lang="fr-FR" sz="2700"/>
          </a:p>
          <a:p>
            <a:pPr lvl="1" eaLnBrk="1" hangingPunct="1">
              <a:lnSpc>
                <a:spcPct val="80000"/>
              </a:lnSpc>
              <a:buFont typeface="Arial" pitchFamily="-103" charset="0"/>
              <a:buNone/>
            </a:pPr>
            <a:r>
              <a:rPr lang="fr-FR" sz="2400">
                <a:solidFill>
                  <a:srgbClr val="7F7F7F"/>
                </a:solidFill>
              </a:rPr>
              <a:t>« Ces entreprises transforment des matières et élaborent des produits qui nécessitent des traitements successifs conduits selon des procédés continus ou discontinus…. </a:t>
            </a:r>
          </a:p>
          <a:p>
            <a:pPr lvl="1" eaLnBrk="1" hangingPunct="1">
              <a:lnSpc>
                <a:spcPct val="80000"/>
              </a:lnSpc>
              <a:buFont typeface="Arial" pitchFamily="-103" charset="0"/>
              <a:buNone/>
            </a:pPr>
            <a:r>
              <a:rPr lang="fr-FR" sz="2400">
                <a:solidFill>
                  <a:srgbClr val="7F7F7F"/>
                </a:solidFill>
              </a:rPr>
              <a:t>« Dans ces industries, l’interaction procédé - produit et système est indissociable…., »</a:t>
            </a:r>
          </a:p>
          <a:p>
            <a:pPr eaLnBrk="1" hangingPunct="1">
              <a:lnSpc>
                <a:spcPct val="80000"/>
              </a:lnSpc>
            </a:pPr>
            <a:endParaRPr lang="fr-FR" sz="2700"/>
          </a:p>
          <a:p>
            <a:pPr eaLnBrk="1" hangingPunct="1">
              <a:lnSpc>
                <a:spcPct val="80000"/>
              </a:lnSpc>
              <a:buFont typeface="Arial" pitchFamily="-103" charset="0"/>
              <a:buNone/>
            </a:pPr>
            <a:r>
              <a:rPr lang="fr-FR" sz="2700"/>
              <a:t>		</a:t>
            </a:r>
          </a:p>
          <a:p>
            <a:pPr eaLnBrk="1" hangingPunct="1">
              <a:lnSpc>
                <a:spcPct val="80000"/>
              </a:lnSpc>
            </a:pPr>
            <a:endParaRPr lang="fr-FR" sz="270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Colloque 19 octobre 2012">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Colloque 19 octobre 2012.potx</Template>
  <TotalTime>642</TotalTime>
  <Words>1784</Words>
  <Application>Microsoft Office PowerPoint</Application>
  <PresentationFormat>Présentation à l'écran (4:3)</PresentationFormat>
  <Paragraphs>229</Paragraphs>
  <Slides>28</Slides>
  <Notes>9</Notes>
  <HiddenSlides>0</HiddenSlides>
  <MMClips>0</MMClips>
  <ScaleCrop>false</ScaleCrop>
  <HeadingPairs>
    <vt:vector size="8" baseType="variant">
      <vt:variant>
        <vt:lpstr>Polices utilisées</vt:lpstr>
      </vt:variant>
      <vt:variant>
        <vt:i4>5</vt:i4>
      </vt:variant>
      <vt:variant>
        <vt:lpstr>Modèle de conception</vt:lpstr>
      </vt:variant>
      <vt:variant>
        <vt:i4>1</vt:i4>
      </vt:variant>
      <vt:variant>
        <vt:lpstr>Liaisons</vt:lpstr>
      </vt:variant>
      <vt:variant>
        <vt:i4>4</vt:i4>
      </vt:variant>
      <vt:variant>
        <vt:lpstr>Titres des diapositives</vt:lpstr>
      </vt:variant>
      <vt:variant>
        <vt:i4>28</vt:i4>
      </vt:variant>
    </vt:vector>
  </HeadingPairs>
  <TitlesOfParts>
    <vt:vector size="38" baseType="lpstr">
      <vt:lpstr>Calibri</vt:lpstr>
      <vt:lpstr>Arial</vt:lpstr>
      <vt:lpstr>ＭＳ Ｐゴシック</vt:lpstr>
      <vt:lpstr>Wingdings</vt:lpstr>
      <vt:lpstr>Times New Roman</vt:lpstr>
      <vt:lpstr>Colloque 19 octobre 2012</vt:lpstr>
      <vt:lpstr>???</vt:lpstr>
      <vt:lpstr>???</vt:lpstr>
      <vt:lpstr>???</vt:lpstr>
      <vt:lpstr>???</vt:lpstr>
      <vt:lpstr>Diapositive 1</vt:lpstr>
      <vt:lpstr>«Référentiel des activités professionnelles »</vt:lpstr>
      <vt:lpstr>Avant propos</vt:lpstr>
      <vt:lpstr>Avant propos</vt:lpstr>
      <vt:lpstr>Le pourquoi de la rénovation</vt:lpstr>
      <vt:lpstr>Le comment de la rénovation</vt:lpstr>
      <vt:lpstr>La méthode de la rénovation</vt:lpstr>
      <vt:lpstr>La définition de l’emploi</vt:lpstr>
      <vt:lpstr>Le contexte professionnel</vt:lpstr>
      <vt:lpstr>Focus sur l’industrie Papier Carton</vt:lpstr>
      <vt:lpstr>Les fonctions dans l’entreprise</vt:lpstr>
      <vt:lpstr>Analyse des fonctions</vt:lpstr>
      <vt:lpstr>Focus sur l’industrie Papier Carton</vt:lpstr>
      <vt:lpstr>Focus sur l’industrie Papier Carton</vt:lpstr>
      <vt:lpstr>Analyse des fonctions</vt:lpstr>
      <vt:lpstr>Focus sur l’industrie Papier Carton</vt:lpstr>
      <vt:lpstr>Analyse des fonctions</vt:lpstr>
      <vt:lpstr>Focus sur l’industrie Papier Carton</vt:lpstr>
      <vt:lpstr>Analyse des fonctions</vt:lpstr>
      <vt:lpstr>Focus sur l’industrie Papier Carton</vt:lpstr>
      <vt:lpstr>Focus sur l’industrie Papier Carton</vt:lpstr>
      <vt:lpstr>Les attitudes professionnelles</vt:lpstr>
      <vt:lpstr>La rédaction du référentiel</vt:lpstr>
      <vt:lpstr>Exemple de tâche professionnelle</vt:lpstr>
      <vt:lpstr>Diapositive 25</vt:lpstr>
      <vt:lpstr>La certification intermédiaire</vt:lpstr>
      <vt:lpstr>Bilan sur le R.A.P.</vt:lpstr>
      <vt:lpstr>Diapositive 28</vt:lpstr>
    </vt:vector>
  </TitlesOfParts>
  <Manager/>
  <Company/>
  <LinksUpToDate>false</LinksUpToDate>
  <SharedDoc>false</SharedDoc>
  <HyperlinkBase/>
  <HyperlinksChanged>false</HyperlinksChanged>
  <AppVersion>12.0256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subject/>
  <dc:creator>Denis Millet</dc:creator>
  <cp:keywords/>
  <dc:description/>
  <cp:lastModifiedBy>Denis Millet</cp:lastModifiedBy>
  <cp:revision>94</cp:revision>
  <cp:lastPrinted>2012-10-18T16:25:15Z</cp:lastPrinted>
  <dcterms:created xsi:type="dcterms:W3CDTF">2012-10-25T18:16:55Z</dcterms:created>
  <dcterms:modified xsi:type="dcterms:W3CDTF">2012-10-25T18:17:12Z</dcterms:modified>
  <cp:category/>
</cp:coreProperties>
</file>