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docProps/core.xml" ContentType="application/vnd.openxmlformats-package.core-properties+xml"/>
  <Override PartName="/ppt/slideLayouts/slideLayout4.xml" ContentType="application/vnd.openxmlformats-officedocument.presentationml.slideLayout+xml"/>
  <Default Extension="pict" ContentType="image/pict"/>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Default Extension="vml" ContentType="application/vnd.openxmlformats-officedocument.vmlDrawing"/>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sldIdLst>
    <p:sldId id="256" r:id="rId2"/>
    <p:sldId id="263" r:id="rId3"/>
    <p:sldId id="264" r:id="rId4"/>
    <p:sldId id="257" r:id="rId5"/>
    <p:sldId id="258" r:id="rId6"/>
    <p:sldId id="259" r:id="rId7"/>
    <p:sldId id="260" r:id="rId8"/>
    <p:sldId id="261" r:id="rId9"/>
    <p:sldId id="262" r:id="rId10"/>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140" d="100"/>
          <a:sy n="140" d="100"/>
        </p:scale>
        <p:origin x="-536" y="-1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pict"/><Relationship Id="rId4" Type="http://schemas.openxmlformats.org/officeDocument/2006/relationships/image" Target="../media/image4.pict"/><Relationship Id="rId1" Type="http://schemas.openxmlformats.org/officeDocument/2006/relationships/image" Target="../media/image1.pict"/><Relationship Id="rId2" Type="http://schemas.openxmlformats.org/officeDocument/2006/relationships/image" Target="../media/image2.pict"/></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Vide">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vmlDrawing" Target="../drawings/vmlDrawing1.vml"/><Relationship Id="rId14" Type="http://schemas.openxmlformats.org/officeDocument/2006/relationships/oleObject" Target="???" TargetMode="External"/><Relationship Id="rId15" Type="http://schemas.openxmlformats.org/officeDocument/2006/relationships/image" Target="../media/image5.jpeg"/><Relationship Id="rId16" Type="http://schemas.openxmlformats.org/officeDocument/2006/relationships/image" Target="NULL" TargetMode="Externa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dirty="0" smtClean="0"/>
              <a:t>Cliquez et modifiez le titre</a:t>
            </a:r>
            <a:endParaRPr lang="fr-FR" dirty="0"/>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graphicFrame>
        <p:nvGraphicFramePr>
          <p:cNvPr id="1026" name="Object 2"/>
          <p:cNvGraphicFramePr>
            <a:graphicFrameLocks noChangeAspect="1"/>
          </p:cNvGraphicFramePr>
          <p:nvPr/>
        </p:nvGraphicFramePr>
        <p:xfrm>
          <a:off x="8236762" y="6329270"/>
          <a:ext cx="450038" cy="365125"/>
        </p:xfrm>
        <a:graphic>
          <a:graphicData uri="http://schemas.openxmlformats.org/presentationml/2006/ole">
            <p:oleObj spid="_x0000_s4098" name="Document" r:id="rId14" imgW="673100" imgH="546100" progId="Word.Document.12">
              <p:link updateAutomatic="1"/>
            </p:oleObj>
          </a:graphicData>
        </a:graphic>
      </p:graphicFrame>
      <p:graphicFrame>
        <p:nvGraphicFramePr>
          <p:cNvPr id="1027" name="Object 3"/>
          <p:cNvGraphicFramePr>
            <a:graphicFrameLocks noChangeAspect="1"/>
          </p:cNvGraphicFramePr>
          <p:nvPr/>
        </p:nvGraphicFramePr>
        <p:xfrm>
          <a:off x="457200" y="6354761"/>
          <a:ext cx="671007" cy="366713"/>
        </p:xfrm>
        <a:graphic>
          <a:graphicData uri="http://schemas.openxmlformats.org/presentationml/2006/ole">
            <p:oleObj spid="_x0000_s4099" name="Document" r:id="rId14" imgW="1092200" imgH="596900" progId="Word.Document.12">
              <p:link updateAutomatic="1"/>
            </p:oleObj>
          </a:graphicData>
        </a:graphic>
      </p:graphicFrame>
      <p:graphicFrame>
        <p:nvGraphicFramePr>
          <p:cNvPr id="1028" name="Object 4"/>
          <p:cNvGraphicFramePr>
            <a:graphicFrameLocks noChangeAspect="1"/>
          </p:cNvGraphicFramePr>
          <p:nvPr/>
        </p:nvGraphicFramePr>
        <p:xfrm>
          <a:off x="1219200" y="6356350"/>
          <a:ext cx="1042988" cy="320675"/>
        </p:xfrm>
        <a:graphic>
          <a:graphicData uri="http://schemas.openxmlformats.org/presentationml/2006/ole">
            <p:oleObj spid="_x0000_s4100" name="Document" r:id="rId14" imgW="1485900" imgH="457200" progId="Word.Document.12">
              <p:link updateAutomatic="1"/>
            </p:oleObj>
          </a:graphicData>
        </a:graphic>
      </p:graphicFrame>
      <p:graphicFrame>
        <p:nvGraphicFramePr>
          <p:cNvPr id="1029" name="Object 5"/>
          <p:cNvGraphicFramePr>
            <a:graphicFrameLocks noChangeAspect="1"/>
          </p:cNvGraphicFramePr>
          <p:nvPr/>
        </p:nvGraphicFramePr>
        <p:xfrm>
          <a:off x="2514600" y="6405961"/>
          <a:ext cx="609600" cy="339634"/>
        </p:xfrm>
        <a:graphic>
          <a:graphicData uri="http://schemas.openxmlformats.org/presentationml/2006/ole">
            <p:oleObj spid="_x0000_s4101" name="Document" r:id="rId14" imgW="889000" imgH="495300" progId="Word.Document.12">
              <p:link updateAutomatic="1"/>
            </p:oleObj>
          </a:graphicData>
        </a:graphic>
      </p:graphicFrame>
      <p:pic>
        <p:nvPicPr>
          <p:cNvPr id="1031" name="Picture 7" descr="http://www.draf.centre.agriculture.gouv.fr/IMG/jpg/Marianne_cle8323e4.jpg"/>
          <p:cNvPicPr preferRelativeResize="0">
            <a:picLocks noChangeArrowheads="1"/>
          </p:cNvPicPr>
          <p:nvPr/>
        </p:nvPicPr>
        <p:blipFill>
          <a:blip r:embed="rId15" r:link="rId16"/>
          <a:srcRect/>
          <a:stretch>
            <a:fillRect/>
          </a:stretch>
        </p:blipFill>
        <p:spPr bwMode="auto">
          <a:xfrm>
            <a:off x="7010400" y="6337391"/>
            <a:ext cx="838200" cy="339634"/>
          </a:xfrm>
          <a:prstGeom prst="rect">
            <a:avLst/>
          </a:prstGeom>
          <a:noFill/>
          <a:ln w="9525">
            <a:noFill/>
            <a:miter lim="800000"/>
            <a:headEnd/>
            <a:tailEnd/>
          </a:ln>
        </p:spPr>
      </p:pic>
      <p:sp>
        <p:nvSpPr>
          <p:cNvPr id="10" name="ZoneTexte 9"/>
          <p:cNvSpPr txBox="1"/>
          <p:nvPr/>
        </p:nvSpPr>
        <p:spPr>
          <a:xfrm>
            <a:off x="3276600" y="6405961"/>
            <a:ext cx="2286000" cy="246221"/>
          </a:xfrm>
          <a:prstGeom prst="rect">
            <a:avLst/>
          </a:prstGeom>
          <a:noFill/>
        </p:spPr>
        <p:txBody>
          <a:bodyPr wrap="square" rtlCol="0">
            <a:spAutoFit/>
          </a:bodyPr>
          <a:lstStyle/>
          <a:p>
            <a:pPr algn="ctr"/>
            <a:r>
              <a:rPr lang="fr-FR" sz="1000" dirty="0" smtClean="0"/>
              <a:t>LE 19 OCTOBRE 2012 - PARIS</a:t>
            </a:r>
            <a:endParaRPr lang="fr-FR" sz="100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Périodes de formation en milieu professionnel</a:t>
            </a:r>
            <a:endParaRPr lang="fr-FR" dirty="0"/>
          </a:p>
        </p:txBody>
      </p:sp>
      <p:sp>
        <p:nvSpPr>
          <p:cNvPr id="3" name="Sous-titre 2"/>
          <p:cNvSpPr>
            <a:spLocks noGrp="1"/>
          </p:cNvSpPr>
          <p:nvPr>
            <p:ph type="subTitle" idx="1"/>
          </p:nvPr>
        </p:nvSpPr>
        <p:spPr/>
        <p:txBody>
          <a:bodyPr>
            <a:normAutofit/>
          </a:bodyPr>
          <a:lstStyle/>
          <a:p>
            <a:r>
              <a:rPr lang="fr-FR" dirty="0" smtClean="0"/>
              <a:t>Baccalauréat professionnel</a:t>
            </a:r>
          </a:p>
          <a:p>
            <a:r>
              <a:rPr lang="fr-FR" sz="2000" dirty="0" smtClean="0"/>
              <a:t>« procédés de la chimie de l’eau et des papier cartons »</a:t>
            </a:r>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Avant propos</a:t>
            </a:r>
            <a:endParaRPr lang="fr-FR" dirty="0"/>
          </a:p>
        </p:txBody>
      </p:sp>
      <p:sp>
        <p:nvSpPr>
          <p:cNvPr id="3" name="Espace réservé du contenu 2"/>
          <p:cNvSpPr>
            <a:spLocks noGrp="1"/>
          </p:cNvSpPr>
          <p:nvPr>
            <p:ph idx="1"/>
          </p:nvPr>
        </p:nvSpPr>
        <p:spPr/>
        <p:txBody>
          <a:bodyPr>
            <a:normAutofit fontScale="55000" lnSpcReduction="20000"/>
          </a:bodyPr>
          <a:lstStyle/>
          <a:p>
            <a:r>
              <a:rPr lang="fr-FR" sz="5120" b="1" dirty="0" smtClean="0"/>
              <a:t>Objectifs des PFMP :</a:t>
            </a:r>
            <a:endParaRPr lang="fr-FR" sz="4364" b="1" dirty="0" smtClean="0"/>
          </a:p>
          <a:p>
            <a:pPr lvl="1"/>
            <a:r>
              <a:rPr lang="fr-FR" sz="4364" dirty="0" smtClean="0"/>
              <a:t>Acquérir des </a:t>
            </a:r>
            <a:r>
              <a:rPr lang="fr-FR" sz="4364" b="1" dirty="0" smtClean="0"/>
              <a:t>compétences </a:t>
            </a:r>
            <a:r>
              <a:rPr lang="fr-FR" sz="4364" dirty="0" smtClean="0"/>
              <a:t>de manière complémentaire au centre de formation</a:t>
            </a:r>
          </a:p>
          <a:p>
            <a:pPr lvl="1"/>
            <a:r>
              <a:rPr lang="fr-FR" sz="4364" dirty="0" smtClean="0"/>
              <a:t>Appréhender </a:t>
            </a:r>
            <a:r>
              <a:rPr lang="fr-FR" sz="4364" b="1" dirty="0" smtClean="0"/>
              <a:t>la globalité de l’organisation </a:t>
            </a:r>
            <a:r>
              <a:rPr lang="fr-FR" sz="4364" dirty="0" smtClean="0"/>
              <a:t>de l’entreprise sur le plan fonctionnel et structurel dans ses  dimensions industrielles et sociales,</a:t>
            </a:r>
          </a:p>
          <a:p>
            <a:pPr lvl="1"/>
            <a:r>
              <a:rPr lang="fr-FR" sz="4364" dirty="0" smtClean="0"/>
              <a:t>Appréhender les </a:t>
            </a:r>
            <a:r>
              <a:rPr lang="fr-FR" sz="4364" b="1" dirty="0" smtClean="0"/>
              <a:t>impératifs liés au Q.H.S.E*</a:t>
            </a:r>
            <a:r>
              <a:rPr lang="fr-FR" sz="4364" dirty="0" smtClean="0"/>
              <a:t>,</a:t>
            </a:r>
          </a:p>
          <a:p>
            <a:pPr lvl="1"/>
            <a:r>
              <a:rPr lang="fr-FR" sz="4364" dirty="0" smtClean="0"/>
              <a:t>Utiliser des matériels de grande </a:t>
            </a:r>
            <a:r>
              <a:rPr lang="fr-FR" sz="4364" b="1" dirty="0" smtClean="0"/>
              <a:t>diversité</a:t>
            </a:r>
            <a:r>
              <a:rPr lang="fr-FR" sz="4364" dirty="0" smtClean="0"/>
              <a:t>,</a:t>
            </a:r>
          </a:p>
          <a:p>
            <a:pPr lvl="1"/>
            <a:r>
              <a:rPr lang="fr-FR" sz="4364" dirty="0" smtClean="0"/>
              <a:t>Etre confronté et </a:t>
            </a:r>
            <a:r>
              <a:rPr lang="fr-FR" sz="4364" b="1" dirty="0" smtClean="0"/>
              <a:t>s’adapter</a:t>
            </a:r>
            <a:r>
              <a:rPr lang="fr-FR" sz="4364" dirty="0" smtClean="0"/>
              <a:t> aux diverses formes de production,</a:t>
            </a:r>
          </a:p>
          <a:p>
            <a:pPr lvl="1"/>
            <a:r>
              <a:rPr lang="fr-FR" sz="4364" dirty="0" smtClean="0"/>
              <a:t>Analyser et exploiter </a:t>
            </a:r>
            <a:r>
              <a:rPr lang="fr-FR" sz="4364" b="1" dirty="0" smtClean="0"/>
              <a:t>à posteriori </a:t>
            </a:r>
            <a:r>
              <a:rPr lang="fr-FR" sz="4364" dirty="0" smtClean="0"/>
              <a:t>des vécus professionnels.</a:t>
            </a:r>
          </a:p>
          <a:p>
            <a:pPr>
              <a:buNone/>
            </a:pPr>
            <a:endParaRPr lang="fr-FR" dirty="0" smtClean="0"/>
          </a:p>
          <a:p>
            <a:pPr>
              <a:buNone/>
            </a:pPr>
            <a:r>
              <a:rPr lang="fr-FR" dirty="0" smtClean="0"/>
              <a:t>* : Qualité hygiène sécurité environnement</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Règlementation générale</a:t>
            </a:r>
            <a:endParaRPr lang="fr-FR" dirty="0"/>
          </a:p>
        </p:txBody>
      </p:sp>
      <p:sp>
        <p:nvSpPr>
          <p:cNvPr id="3" name="Espace réservé du contenu 2"/>
          <p:cNvSpPr>
            <a:spLocks noGrp="1"/>
          </p:cNvSpPr>
          <p:nvPr>
            <p:ph idx="1"/>
          </p:nvPr>
        </p:nvSpPr>
        <p:spPr/>
        <p:txBody>
          <a:bodyPr/>
          <a:lstStyle/>
          <a:p>
            <a:r>
              <a:rPr lang="fr-FR" dirty="0" smtClean="0"/>
              <a:t>Une durée de </a:t>
            </a:r>
            <a:r>
              <a:rPr lang="fr-FR" b="1" dirty="0" smtClean="0"/>
              <a:t>22 semaines</a:t>
            </a:r>
            <a:r>
              <a:rPr lang="fr-FR" dirty="0" smtClean="0"/>
              <a:t> sur les trois ans</a:t>
            </a:r>
          </a:p>
          <a:p>
            <a:r>
              <a:rPr lang="fr-FR" b="1" dirty="0" smtClean="0"/>
              <a:t>L’organisation</a:t>
            </a:r>
            <a:r>
              <a:rPr lang="fr-FR" dirty="0" smtClean="0"/>
              <a:t> dans le temps est laissée libre aux </a:t>
            </a:r>
            <a:r>
              <a:rPr lang="fr-FR" b="1" dirty="0" smtClean="0"/>
              <a:t>établissements</a:t>
            </a:r>
            <a:r>
              <a:rPr lang="fr-FR" dirty="0" smtClean="0"/>
              <a:t>.</a:t>
            </a:r>
          </a:p>
          <a:p>
            <a:r>
              <a:rPr lang="fr-FR" dirty="0" smtClean="0"/>
              <a:t>La période </a:t>
            </a:r>
            <a:r>
              <a:rPr lang="fr-FR" b="1" dirty="0" smtClean="0"/>
              <a:t>minimum</a:t>
            </a:r>
            <a:r>
              <a:rPr lang="fr-FR" dirty="0" smtClean="0"/>
              <a:t> pour une période est de </a:t>
            </a:r>
            <a:r>
              <a:rPr lang="fr-FR" b="1" dirty="0" smtClean="0"/>
              <a:t>3 semaines</a:t>
            </a:r>
          </a:p>
          <a:p>
            <a:r>
              <a:rPr lang="fr-FR" dirty="0" smtClean="0"/>
              <a:t>L’évaluation pour la </a:t>
            </a:r>
            <a:r>
              <a:rPr lang="fr-FR" b="1" dirty="0" smtClean="0"/>
              <a:t>certification intermédiaire </a:t>
            </a:r>
            <a:r>
              <a:rPr lang="fr-FR" dirty="0" smtClean="0"/>
              <a:t>est basée sur les </a:t>
            </a:r>
            <a:r>
              <a:rPr lang="fr-FR" b="1" dirty="0" smtClean="0"/>
              <a:t>6 premières semaines</a:t>
            </a:r>
            <a:r>
              <a:rPr lang="fr-FR" dirty="0" smtClean="0"/>
              <a:t>.</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Constat</a:t>
            </a:r>
            <a:endParaRPr lang="fr-FR" dirty="0"/>
          </a:p>
        </p:txBody>
      </p:sp>
      <p:sp>
        <p:nvSpPr>
          <p:cNvPr id="3" name="Espace réservé du contenu 2"/>
          <p:cNvSpPr>
            <a:spLocks noGrp="1"/>
          </p:cNvSpPr>
          <p:nvPr>
            <p:ph idx="1"/>
          </p:nvPr>
        </p:nvSpPr>
        <p:spPr/>
        <p:txBody>
          <a:bodyPr>
            <a:normAutofit/>
          </a:bodyPr>
          <a:lstStyle/>
          <a:p>
            <a:r>
              <a:rPr lang="fr-FR" sz="2800" b="1" dirty="0" smtClean="0"/>
              <a:t>Les difficultés règlementaires</a:t>
            </a:r>
            <a:r>
              <a:rPr lang="fr-FR" sz="2800" dirty="0" smtClean="0"/>
              <a:t> liées à l’accueil des jeunes de moins de seize ans rendent difficile le placement des élèves dans certaines entreprises. En outre, il est  nécessaire de développer une culture de sécurité avant l’entrée sur les sites de production. En nous inspirant d’expérimentations dans différentes académies nous avons été conduit à proposer une organisation particulière.</a:t>
            </a:r>
            <a:endParaRPr lang="fr-FR" sz="2800"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modalités en classe de 2</a:t>
            </a:r>
            <a:r>
              <a:rPr lang="fr-FR" baseline="30000" dirty="0" smtClean="0"/>
              <a:t>de</a:t>
            </a:r>
            <a:endParaRPr lang="fr-FR" dirty="0"/>
          </a:p>
        </p:txBody>
      </p:sp>
      <p:sp>
        <p:nvSpPr>
          <p:cNvPr id="3" name="Espace réservé du contenu 2"/>
          <p:cNvSpPr>
            <a:spLocks noGrp="1"/>
          </p:cNvSpPr>
          <p:nvPr>
            <p:ph idx="1"/>
          </p:nvPr>
        </p:nvSpPr>
        <p:spPr/>
        <p:txBody>
          <a:bodyPr/>
          <a:lstStyle/>
          <a:p>
            <a:r>
              <a:rPr lang="fr-FR" dirty="0" smtClean="0"/>
              <a:t>Une période de 5 à 6 semaines dont, le cas échéant, </a:t>
            </a:r>
            <a:r>
              <a:rPr lang="fr-FR" b="1" dirty="0" smtClean="0"/>
              <a:t>2 à 3 semaines </a:t>
            </a:r>
            <a:r>
              <a:rPr lang="fr-FR" dirty="0" smtClean="0"/>
              <a:t>consacrées à la </a:t>
            </a:r>
            <a:r>
              <a:rPr lang="fr-FR" b="1" dirty="0" smtClean="0"/>
              <a:t>réalisation d’un dossier ou projet </a:t>
            </a:r>
            <a:r>
              <a:rPr lang="fr-FR" dirty="0" smtClean="0"/>
              <a:t>de prévention des risques professionnels et de protection de l’environnement.</a:t>
            </a:r>
            <a:endParaRPr lang="fr-FR" dirty="0"/>
          </a:p>
        </p:txBody>
      </p:sp>
      <p:sp>
        <p:nvSpPr>
          <p:cNvPr id="4" name="Rectangle 3"/>
          <p:cNvSpPr/>
          <p:nvPr/>
        </p:nvSpPr>
        <p:spPr>
          <a:xfrm>
            <a:off x="3187633" y="4653299"/>
            <a:ext cx="642603" cy="152400"/>
          </a:xfrm>
          <a:prstGeom prst="rect">
            <a:avLst/>
          </a:prstGeom>
          <a:solidFill>
            <a:srgbClr val="008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5" name="Rectangle 4"/>
          <p:cNvSpPr/>
          <p:nvPr/>
        </p:nvSpPr>
        <p:spPr>
          <a:xfrm>
            <a:off x="4505843" y="4653299"/>
            <a:ext cx="861010" cy="152400"/>
          </a:xfrm>
          <a:prstGeom prst="rect">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6" name="ZoneTexte 5"/>
          <p:cNvSpPr txBox="1"/>
          <p:nvPr/>
        </p:nvSpPr>
        <p:spPr>
          <a:xfrm>
            <a:off x="2537411" y="5262900"/>
            <a:ext cx="2121382" cy="646331"/>
          </a:xfrm>
          <a:prstGeom prst="rect">
            <a:avLst/>
          </a:prstGeom>
          <a:noFill/>
        </p:spPr>
        <p:txBody>
          <a:bodyPr wrap="none" rtlCol="0">
            <a:spAutoFit/>
          </a:bodyPr>
          <a:lstStyle/>
          <a:p>
            <a:r>
              <a:rPr lang="fr-FR" dirty="0" smtClean="0"/>
              <a:t>2 à 3 semaines</a:t>
            </a:r>
          </a:p>
          <a:p>
            <a:r>
              <a:rPr lang="fr-FR" dirty="0" smtClean="0"/>
              <a:t>consacrées au projet</a:t>
            </a:r>
            <a:endParaRPr lang="fr-FR" dirty="0"/>
          </a:p>
        </p:txBody>
      </p:sp>
      <p:cxnSp>
        <p:nvCxnSpPr>
          <p:cNvPr id="7" name="Connecteur droit avec flèche 6"/>
          <p:cNvCxnSpPr/>
          <p:nvPr/>
        </p:nvCxnSpPr>
        <p:spPr>
          <a:xfrm rot="5400000" flipH="1" flipV="1">
            <a:off x="3242237" y="4979702"/>
            <a:ext cx="380997" cy="185399"/>
          </a:xfrm>
          <a:prstGeom prst="straightConnector1">
            <a:avLst/>
          </a:prstGeom>
          <a:ln>
            <a:solidFill>
              <a:srgbClr val="008000"/>
            </a:solidFill>
            <a:tailEnd type="arrow"/>
          </a:ln>
        </p:spPr>
        <p:style>
          <a:lnRef idx="2">
            <a:schemeClr val="accent1"/>
          </a:lnRef>
          <a:fillRef idx="0">
            <a:schemeClr val="accent1"/>
          </a:fillRef>
          <a:effectRef idx="1">
            <a:schemeClr val="accent1"/>
          </a:effectRef>
          <a:fontRef idx="minor">
            <a:schemeClr val="tx1"/>
          </a:fontRef>
        </p:style>
      </p:cxnSp>
      <p:sp>
        <p:nvSpPr>
          <p:cNvPr id="8" name="ZoneTexte 7"/>
          <p:cNvSpPr txBox="1"/>
          <p:nvPr/>
        </p:nvSpPr>
        <p:spPr>
          <a:xfrm>
            <a:off x="4810644" y="5476162"/>
            <a:ext cx="1569660" cy="369332"/>
          </a:xfrm>
          <a:prstGeom prst="rect">
            <a:avLst/>
          </a:prstGeom>
          <a:noFill/>
        </p:spPr>
        <p:txBody>
          <a:bodyPr wrap="none" rtlCol="0">
            <a:spAutoFit/>
          </a:bodyPr>
          <a:lstStyle/>
          <a:p>
            <a:r>
              <a:rPr lang="fr-FR" dirty="0" smtClean="0"/>
              <a:t>3 à 4 semaines </a:t>
            </a:r>
            <a:endParaRPr lang="fr-FR" dirty="0"/>
          </a:p>
        </p:txBody>
      </p:sp>
      <p:cxnSp>
        <p:nvCxnSpPr>
          <p:cNvPr id="9" name="Connecteur droit avec flèche 8"/>
          <p:cNvCxnSpPr/>
          <p:nvPr/>
        </p:nvCxnSpPr>
        <p:spPr>
          <a:xfrm rot="5400000" flipH="1" flipV="1">
            <a:off x="4726917" y="5107985"/>
            <a:ext cx="594260" cy="14209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ZoneTexte 12"/>
          <p:cNvSpPr txBox="1"/>
          <p:nvPr/>
        </p:nvSpPr>
        <p:spPr>
          <a:xfrm>
            <a:off x="3607493" y="4235571"/>
            <a:ext cx="1203151" cy="646331"/>
          </a:xfrm>
          <a:prstGeom prst="rect">
            <a:avLst/>
          </a:prstGeom>
          <a:noFill/>
        </p:spPr>
        <p:txBody>
          <a:bodyPr wrap="square" rtlCol="0">
            <a:spAutoFit/>
          </a:bodyPr>
          <a:lstStyle/>
          <a:p>
            <a:r>
              <a:rPr lang="fr-FR" dirty="0" smtClean="0"/>
              <a:t>Seconde</a:t>
            </a:r>
          </a:p>
          <a:p>
            <a:endParaRPr lang="fr-FR" dirty="0"/>
          </a:p>
        </p:txBody>
      </p:sp>
      <p:cxnSp>
        <p:nvCxnSpPr>
          <p:cNvPr id="15" name="Connecteur droit 14"/>
          <p:cNvCxnSpPr/>
          <p:nvPr/>
        </p:nvCxnSpPr>
        <p:spPr>
          <a:xfrm>
            <a:off x="2971800" y="4572000"/>
            <a:ext cx="2667000" cy="1"/>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Connecteur droit 17"/>
          <p:cNvCxnSpPr/>
          <p:nvPr/>
        </p:nvCxnSpPr>
        <p:spPr>
          <a:xfrm rot="5400000">
            <a:off x="4920019" y="4909781"/>
            <a:ext cx="1132762" cy="1588"/>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Objectifs du projet associé au QHSE</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r>
              <a:rPr lang="fr-FR" dirty="0" smtClean="0"/>
              <a:t>Durant </a:t>
            </a:r>
            <a:r>
              <a:rPr lang="fr-FR" b="1" dirty="0" smtClean="0"/>
              <a:t>les premières P.F.M.P. </a:t>
            </a:r>
            <a:r>
              <a:rPr lang="fr-FR" dirty="0" smtClean="0"/>
              <a:t>ou période en entreprise, et pour une durée de 2 à 3 semaines, l’élève ou l’apprenti pourra être sensibilisé sur :</a:t>
            </a:r>
          </a:p>
          <a:p>
            <a:pPr lvl="1"/>
            <a:r>
              <a:rPr lang="fr-FR" dirty="0" smtClean="0"/>
              <a:t>les dispositifs règlementaires</a:t>
            </a:r>
          </a:p>
          <a:p>
            <a:pPr lvl="1"/>
            <a:r>
              <a:rPr lang="fr-FR" dirty="0" smtClean="0"/>
              <a:t>l’environnement</a:t>
            </a:r>
          </a:p>
          <a:p>
            <a:pPr lvl="1"/>
            <a:r>
              <a:rPr lang="fr-FR" dirty="0" smtClean="0"/>
              <a:t>le contrôle qualité</a:t>
            </a:r>
          </a:p>
          <a:p>
            <a:pPr lvl="1"/>
            <a:r>
              <a:rPr lang="fr-FR" dirty="0" smtClean="0"/>
              <a:t>la sécurité des biens et des personnes</a:t>
            </a:r>
          </a:p>
          <a:p>
            <a:pPr lvl="1"/>
            <a:r>
              <a:rPr lang="fr-FR" dirty="0" smtClean="0"/>
              <a:t>…</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Objectifs du projet associé au QHSE</a:t>
            </a:r>
            <a:endParaRPr lang="fr-FR" dirty="0"/>
          </a:p>
        </p:txBody>
      </p:sp>
      <p:sp>
        <p:nvSpPr>
          <p:cNvPr id="3" name="Espace réservé du contenu 2"/>
          <p:cNvSpPr>
            <a:spLocks noGrp="1"/>
          </p:cNvSpPr>
          <p:nvPr>
            <p:ph idx="1"/>
          </p:nvPr>
        </p:nvSpPr>
        <p:spPr/>
        <p:txBody>
          <a:bodyPr>
            <a:normAutofit/>
          </a:bodyPr>
          <a:lstStyle/>
          <a:p>
            <a:r>
              <a:rPr lang="fr-FR" dirty="0" smtClean="0"/>
              <a:t>Cette sensibilisation permettra </a:t>
            </a:r>
            <a:r>
              <a:rPr lang="fr-FR" b="1" dirty="0" smtClean="0"/>
              <a:t>une meilleure intégration</a:t>
            </a:r>
            <a:r>
              <a:rPr lang="fr-FR" dirty="0" smtClean="0"/>
              <a:t> des élèves ou apprentis lors des PFMP ou période en entreprise, en </a:t>
            </a:r>
            <a:r>
              <a:rPr lang="fr-FR" b="1" dirty="0" smtClean="0"/>
              <a:t>donnant des pré requis </a:t>
            </a:r>
            <a:r>
              <a:rPr lang="fr-FR" dirty="0" smtClean="0"/>
              <a:t>pour appréhender le QHSE.</a:t>
            </a:r>
          </a:p>
          <a:p>
            <a:r>
              <a:rPr lang="fr-FR" dirty="0" smtClean="0"/>
              <a:t>La formalisation de cette sensibilisation pourra prendre </a:t>
            </a:r>
            <a:r>
              <a:rPr lang="fr-FR" b="1" dirty="0" smtClean="0"/>
              <a:t>la forme d’un rapport </a:t>
            </a:r>
            <a:r>
              <a:rPr lang="fr-FR" dirty="0" smtClean="0"/>
              <a:t>contenant les activités développées lors de ces PFMP.</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 name="ZoneTexte 12"/>
          <p:cNvSpPr txBox="1"/>
          <p:nvPr/>
        </p:nvSpPr>
        <p:spPr>
          <a:xfrm>
            <a:off x="1828800" y="4770566"/>
            <a:ext cx="1345507" cy="646331"/>
          </a:xfrm>
          <a:prstGeom prst="rect">
            <a:avLst/>
          </a:prstGeom>
          <a:noFill/>
        </p:spPr>
        <p:txBody>
          <a:bodyPr wrap="square" rtlCol="0">
            <a:spAutoFit/>
          </a:bodyPr>
          <a:lstStyle/>
          <a:p>
            <a:r>
              <a:rPr lang="fr-FR" dirty="0" smtClean="0"/>
              <a:t>Première</a:t>
            </a:r>
          </a:p>
          <a:p>
            <a:endParaRPr lang="fr-FR" dirty="0"/>
          </a:p>
        </p:txBody>
      </p:sp>
      <p:sp>
        <p:nvSpPr>
          <p:cNvPr id="2" name="Titre 1"/>
          <p:cNvSpPr>
            <a:spLocks noGrp="1"/>
          </p:cNvSpPr>
          <p:nvPr>
            <p:ph type="title"/>
          </p:nvPr>
        </p:nvSpPr>
        <p:spPr/>
        <p:txBody>
          <a:bodyPr>
            <a:normAutofit/>
          </a:bodyPr>
          <a:lstStyle/>
          <a:p>
            <a:r>
              <a:rPr lang="fr-FR" sz="3600" dirty="0" smtClean="0"/>
              <a:t>Les modalités en classe de 1</a:t>
            </a:r>
            <a:r>
              <a:rPr lang="fr-FR" sz="3600" baseline="30000" dirty="0" smtClean="0"/>
              <a:t>ère</a:t>
            </a:r>
            <a:r>
              <a:rPr lang="fr-FR" sz="3600" dirty="0" smtClean="0"/>
              <a:t> et</a:t>
            </a:r>
            <a:r>
              <a:rPr lang="fr-FR" sz="3600" baseline="30000" dirty="0" smtClean="0"/>
              <a:t> </a:t>
            </a:r>
            <a:r>
              <a:rPr lang="fr-FR" sz="3600" dirty="0" smtClean="0"/>
              <a:t>terminale</a:t>
            </a:r>
            <a:endParaRPr lang="fr-FR" sz="3600" dirty="0"/>
          </a:p>
        </p:txBody>
      </p:sp>
      <p:sp>
        <p:nvSpPr>
          <p:cNvPr id="3" name="Espace réservé du contenu 2"/>
          <p:cNvSpPr>
            <a:spLocks noGrp="1"/>
          </p:cNvSpPr>
          <p:nvPr>
            <p:ph idx="1"/>
          </p:nvPr>
        </p:nvSpPr>
        <p:spPr/>
        <p:txBody>
          <a:bodyPr/>
          <a:lstStyle/>
          <a:p>
            <a:r>
              <a:rPr lang="fr-FR" b="1" dirty="0" smtClean="0"/>
              <a:t>Classe de première : </a:t>
            </a:r>
          </a:p>
          <a:p>
            <a:pPr lvl="1"/>
            <a:r>
              <a:rPr lang="fr-FR" sz="2400" dirty="0" smtClean="0"/>
              <a:t>Une ou plusieurs périodes d’une durée totale de 5 à 7 semaines</a:t>
            </a:r>
          </a:p>
          <a:p>
            <a:r>
              <a:rPr lang="fr-FR" b="1" dirty="0" smtClean="0"/>
              <a:t>Classe de terminale :</a:t>
            </a:r>
          </a:p>
          <a:p>
            <a:pPr lvl="1"/>
            <a:r>
              <a:rPr lang="fr-FR" sz="2400" dirty="0" smtClean="0"/>
              <a:t>Une ou plusieurs périodes d’une durée totale de 9 à 12 semaines pour renforcer la professionnalisation demandée avant l’insertion professionnelle.</a:t>
            </a:r>
            <a:endParaRPr lang="fr-FR" sz="2400" dirty="0"/>
          </a:p>
        </p:txBody>
      </p:sp>
      <p:sp>
        <p:nvSpPr>
          <p:cNvPr id="4" name="Rectangle 3"/>
          <p:cNvSpPr/>
          <p:nvPr/>
        </p:nvSpPr>
        <p:spPr>
          <a:xfrm>
            <a:off x="1828800" y="5263702"/>
            <a:ext cx="1345507" cy="152400"/>
          </a:xfrm>
          <a:prstGeom prst="rect">
            <a:avLst/>
          </a:prstGeom>
          <a:solidFill>
            <a:schemeClr val="accent6">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5" name="ZoneTexte 4"/>
          <p:cNvSpPr txBox="1"/>
          <p:nvPr/>
        </p:nvSpPr>
        <p:spPr>
          <a:xfrm>
            <a:off x="1199633" y="5686403"/>
            <a:ext cx="1569660" cy="369332"/>
          </a:xfrm>
          <a:prstGeom prst="rect">
            <a:avLst/>
          </a:prstGeom>
          <a:noFill/>
        </p:spPr>
        <p:txBody>
          <a:bodyPr wrap="none" rtlCol="0">
            <a:spAutoFit/>
          </a:bodyPr>
          <a:lstStyle/>
          <a:p>
            <a:r>
              <a:rPr lang="fr-FR" dirty="0" smtClean="0"/>
              <a:t>5 à 7 semaines</a:t>
            </a:r>
            <a:endParaRPr lang="fr-FR" dirty="0"/>
          </a:p>
        </p:txBody>
      </p:sp>
      <p:cxnSp>
        <p:nvCxnSpPr>
          <p:cNvPr id="6" name="Connecteur droit avec flèche 5"/>
          <p:cNvCxnSpPr/>
          <p:nvPr/>
        </p:nvCxnSpPr>
        <p:spPr>
          <a:xfrm rot="5400000" flipH="1" flipV="1">
            <a:off x="2172494" y="5605808"/>
            <a:ext cx="381000" cy="1588"/>
          </a:xfrm>
          <a:prstGeom prst="straightConnector1">
            <a:avLst/>
          </a:prstGeom>
          <a:ln>
            <a:solidFill>
              <a:schemeClr val="accent6">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7" name="Rectangle 6"/>
          <p:cNvSpPr/>
          <p:nvPr/>
        </p:nvSpPr>
        <p:spPr>
          <a:xfrm>
            <a:off x="3657600" y="5264497"/>
            <a:ext cx="3337089" cy="152400"/>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8" name="ZoneTexte 7"/>
          <p:cNvSpPr txBox="1"/>
          <p:nvPr/>
        </p:nvSpPr>
        <p:spPr>
          <a:xfrm>
            <a:off x="3657600" y="5686403"/>
            <a:ext cx="5257800" cy="369332"/>
          </a:xfrm>
          <a:prstGeom prst="rect">
            <a:avLst/>
          </a:prstGeom>
          <a:noFill/>
        </p:spPr>
        <p:txBody>
          <a:bodyPr wrap="square" rtlCol="0">
            <a:spAutoFit/>
          </a:bodyPr>
          <a:lstStyle/>
          <a:p>
            <a:r>
              <a:rPr lang="fr-FR" dirty="0" smtClean="0"/>
              <a:t>9 à 12 semaines pour renforcer la professionnalisation </a:t>
            </a:r>
            <a:endParaRPr lang="fr-FR" dirty="0"/>
          </a:p>
        </p:txBody>
      </p:sp>
      <p:cxnSp>
        <p:nvCxnSpPr>
          <p:cNvPr id="9" name="Connecteur droit avec flèche 8"/>
          <p:cNvCxnSpPr/>
          <p:nvPr/>
        </p:nvCxnSpPr>
        <p:spPr>
          <a:xfrm rot="5400000" flipH="1" flipV="1">
            <a:off x="4362293" y="5605257"/>
            <a:ext cx="381000" cy="2693"/>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4" name="ZoneTexte 13"/>
          <p:cNvSpPr txBox="1"/>
          <p:nvPr/>
        </p:nvSpPr>
        <p:spPr>
          <a:xfrm>
            <a:off x="3657600" y="4769771"/>
            <a:ext cx="1345507" cy="646331"/>
          </a:xfrm>
          <a:prstGeom prst="rect">
            <a:avLst/>
          </a:prstGeom>
          <a:noFill/>
        </p:spPr>
        <p:txBody>
          <a:bodyPr wrap="square" rtlCol="0">
            <a:spAutoFit/>
          </a:bodyPr>
          <a:lstStyle/>
          <a:p>
            <a:r>
              <a:rPr lang="fr-FR" dirty="0" smtClean="0"/>
              <a:t>Terminale</a:t>
            </a:r>
          </a:p>
          <a:p>
            <a:endParaRPr lang="fr-FR" dirty="0"/>
          </a:p>
        </p:txBody>
      </p:sp>
      <p:cxnSp>
        <p:nvCxnSpPr>
          <p:cNvPr id="16" name="Connecteur droit 15"/>
          <p:cNvCxnSpPr/>
          <p:nvPr/>
        </p:nvCxnSpPr>
        <p:spPr>
          <a:xfrm rot="5400000">
            <a:off x="2833300" y="5365471"/>
            <a:ext cx="1191400"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Connecteur droit 17"/>
          <p:cNvCxnSpPr/>
          <p:nvPr/>
        </p:nvCxnSpPr>
        <p:spPr>
          <a:xfrm>
            <a:off x="1524000" y="5105400"/>
            <a:ext cx="5638800" cy="1588"/>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Chronologie des PFMP</a:t>
            </a:r>
            <a:endParaRPr lang="fr-FR" dirty="0"/>
          </a:p>
        </p:txBody>
      </p:sp>
      <p:sp>
        <p:nvSpPr>
          <p:cNvPr id="4" name="Flèche vers la droite 3"/>
          <p:cNvSpPr/>
          <p:nvPr/>
        </p:nvSpPr>
        <p:spPr>
          <a:xfrm>
            <a:off x="611189" y="1872734"/>
            <a:ext cx="7924800" cy="12013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2400" dirty="0"/>
          </a:p>
        </p:txBody>
      </p:sp>
      <p:cxnSp>
        <p:nvCxnSpPr>
          <p:cNvPr id="6" name="Connecteur droit 5"/>
          <p:cNvCxnSpPr/>
          <p:nvPr/>
        </p:nvCxnSpPr>
        <p:spPr>
          <a:xfrm rot="5400000">
            <a:off x="1005692" y="3747303"/>
            <a:ext cx="4391005"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Connecteur droit 6"/>
          <p:cNvCxnSpPr/>
          <p:nvPr/>
        </p:nvCxnSpPr>
        <p:spPr>
          <a:xfrm rot="5400000">
            <a:off x="3748892" y="3747303"/>
            <a:ext cx="4391005" cy="1588"/>
          </a:xfrm>
          <a:prstGeom prst="line">
            <a:avLst/>
          </a:prstGeom>
        </p:spPr>
        <p:style>
          <a:lnRef idx="2">
            <a:schemeClr val="accent1"/>
          </a:lnRef>
          <a:fillRef idx="0">
            <a:schemeClr val="accent1"/>
          </a:fillRef>
          <a:effectRef idx="1">
            <a:schemeClr val="accent1"/>
          </a:effectRef>
          <a:fontRef idx="minor">
            <a:schemeClr val="tx1"/>
          </a:fontRef>
        </p:style>
      </p:cxnSp>
      <p:sp>
        <p:nvSpPr>
          <p:cNvPr id="8" name="ZoneTexte 7"/>
          <p:cNvSpPr txBox="1"/>
          <p:nvPr/>
        </p:nvSpPr>
        <p:spPr>
          <a:xfrm>
            <a:off x="1253792" y="1503402"/>
            <a:ext cx="1245653" cy="461665"/>
          </a:xfrm>
          <a:prstGeom prst="rect">
            <a:avLst/>
          </a:prstGeom>
          <a:noFill/>
        </p:spPr>
        <p:txBody>
          <a:bodyPr wrap="none" rtlCol="0">
            <a:spAutoFit/>
          </a:bodyPr>
          <a:lstStyle/>
          <a:p>
            <a:r>
              <a:rPr lang="fr-FR" sz="2400" dirty="0" smtClean="0"/>
              <a:t>Seconde</a:t>
            </a:r>
            <a:endParaRPr lang="fr-FR" sz="2400" dirty="0"/>
          </a:p>
        </p:txBody>
      </p:sp>
      <p:sp>
        <p:nvSpPr>
          <p:cNvPr id="9" name="ZoneTexte 8"/>
          <p:cNvSpPr txBox="1"/>
          <p:nvPr/>
        </p:nvSpPr>
        <p:spPr>
          <a:xfrm>
            <a:off x="3887789" y="1503402"/>
            <a:ext cx="1326054" cy="461665"/>
          </a:xfrm>
          <a:prstGeom prst="rect">
            <a:avLst/>
          </a:prstGeom>
          <a:noFill/>
        </p:spPr>
        <p:txBody>
          <a:bodyPr wrap="none" rtlCol="0">
            <a:spAutoFit/>
          </a:bodyPr>
          <a:lstStyle/>
          <a:p>
            <a:r>
              <a:rPr lang="fr-FR" sz="2400" dirty="0" smtClean="0"/>
              <a:t>Première</a:t>
            </a:r>
            <a:endParaRPr lang="fr-FR" sz="2400" dirty="0"/>
          </a:p>
        </p:txBody>
      </p:sp>
      <p:sp>
        <p:nvSpPr>
          <p:cNvPr id="10" name="ZoneTexte 9"/>
          <p:cNvSpPr txBox="1"/>
          <p:nvPr/>
        </p:nvSpPr>
        <p:spPr>
          <a:xfrm>
            <a:off x="6859589" y="1503402"/>
            <a:ext cx="1417125" cy="461665"/>
          </a:xfrm>
          <a:prstGeom prst="rect">
            <a:avLst/>
          </a:prstGeom>
          <a:noFill/>
        </p:spPr>
        <p:txBody>
          <a:bodyPr wrap="none" rtlCol="0">
            <a:spAutoFit/>
          </a:bodyPr>
          <a:lstStyle/>
          <a:p>
            <a:r>
              <a:rPr lang="fr-FR" sz="2400" dirty="0" smtClean="0"/>
              <a:t>Terminale</a:t>
            </a:r>
            <a:endParaRPr lang="fr-FR" sz="2400" dirty="0"/>
          </a:p>
        </p:txBody>
      </p:sp>
      <p:sp>
        <p:nvSpPr>
          <p:cNvPr id="11" name="Rectangle 10"/>
          <p:cNvSpPr/>
          <p:nvPr/>
        </p:nvSpPr>
        <p:spPr>
          <a:xfrm>
            <a:off x="914400" y="2096869"/>
            <a:ext cx="642603" cy="152400"/>
          </a:xfrm>
          <a:prstGeom prst="rect">
            <a:avLst/>
          </a:prstGeom>
          <a:solidFill>
            <a:srgbClr val="008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12" name="Rectangle 11"/>
          <p:cNvSpPr/>
          <p:nvPr/>
        </p:nvSpPr>
        <p:spPr>
          <a:xfrm>
            <a:off x="2232610" y="2096869"/>
            <a:ext cx="861010" cy="152400"/>
          </a:xfrm>
          <a:prstGeom prst="rect">
            <a:avLst/>
          </a:prstGeom>
          <a:solidFill>
            <a:srgbClr val="3366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13" name="Rectangle 12"/>
          <p:cNvSpPr/>
          <p:nvPr/>
        </p:nvSpPr>
        <p:spPr>
          <a:xfrm>
            <a:off x="3429000" y="2096869"/>
            <a:ext cx="1345507" cy="152400"/>
          </a:xfrm>
          <a:prstGeom prst="rect">
            <a:avLst/>
          </a:prstGeom>
          <a:solidFill>
            <a:schemeClr val="accent6">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14" name="Rectangle 13"/>
          <p:cNvSpPr/>
          <p:nvPr/>
        </p:nvSpPr>
        <p:spPr>
          <a:xfrm>
            <a:off x="6185246" y="2096869"/>
            <a:ext cx="1968154" cy="152400"/>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15" name="ZoneTexte 14"/>
          <p:cNvSpPr txBox="1"/>
          <p:nvPr/>
        </p:nvSpPr>
        <p:spPr>
          <a:xfrm>
            <a:off x="264178" y="2706470"/>
            <a:ext cx="2121382" cy="646331"/>
          </a:xfrm>
          <a:prstGeom prst="rect">
            <a:avLst/>
          </a:prstGeom>
          <a:noFill/>
        </p:spPr>
        <p:txBody>
          <a:bodyPr wrap="none" rtlCol="0">
            <a:spAutoFit/>
          </a:bodyPr>
          <a:lstStyle/>
          <a:p>
            <a:r>
              <a:rPr lang="fr-FR" dirty="0" smtClean="0"/>
              <a:t>2 à 3 semaines</a:t>
            </a:r>
          </a:p>
          <a:p>
            <a:r>
              <a:rPr lang="fr-FR" dirty="0" smtClean="0"/>
              <a:t>consacrées au projet</a:t>
            </a:r>
            <a:endParaRPr lang="fr-FR" dirty="0"/>
          </a:p>
        </p:txBody>
      </p:sp>
      <p:cxnSp>
        <p:nvCxnSpPr>
          <p:cNvPr id="17" name="Connecteur droit avec flèche 16"/>
          <p:cNvCxnSpPr/>
          <p:nvPr/>
        </p:nvCxnSpPr>
        <p:spPr>
          <a:xfrm rot="5400000" flipH="1" flipV="1">
            <a:off x="969004" y="2423272"/>
            <a:ext cx="380997" cy="185399"/>
          </a:xfrm>
          <a:prstGeom prst="straightConnector1">
            <a:avLst/>
          </a:prstGeom>
          <a:ln>
            <a:solidFill>
              <a:srgbClr val="008000"/>
            </a:solidFill>
            <a:tailEnd type="arrow"/>
          </a:ln>
        </p:spPr>
        <p:style>
          <a:lnRef idx="2">
            <a:schemeClr val="accent1"/>
          </a:lnRef>
          <a:fillRef idx="0">
            <a:schemeClr val="accent1"/>
          </a:fillRef>
          <a:effectRef idx="1">
            <a:schemeClr val="accent1"/>
          </a:effectRef>
          <a:fontRef idx="minor">
            <a:schemeClr val="tx1"/>
          </a:fontRef>
        </p:style>
      </p:cxnSp>
      <p:sp>
        <p:nvSpPr>
          <p:cNvPr id="19" name="ZoneTexte 18"/>
          <p:cNvSpPr txBox="1"/>
          <p:nvPr/>
        </p:nvSpPr>
        <p:spPr>
          <a:xfrm>
            <a:off x="1252202" y="3352801"/>
            <a:ext cx="1569660" cy="369332"/>
          </a:xfrm>
          <a:prstGeom prst="rect">
            <a:avLst/>
          </a:prstGeom>
          <a:noFill/>
        </p:spPr>
        <p:txBody>
          <a:bodyPr wrap="none" rtlCol="0">
            <a:spAutoFit/>
          </a:bodyPr>
          <a:lstStyle/>
          <a:p>
            <a:r>
              <a:rPr lang="fr-FR" dirty="0" smtClean="0"/>
              <a:t>3 à 4 semaines</a:t>
            </a:r>
            <a:endParaRPr lang="fr-FR" dirty="0"/>
          </a:p>
        </p:txBody>
      </p:sp>
      <p:cxnSp>
        <p:nvCxnSpPr>
          <p:cNvPr id="21" name="Connecteur droit avec flèche 20"/>
          <p:cNvCxnSpPr/>
          <p:nvPr/>
        </p:nvCxnSpPr>
        <p:spPr>
          <a:xfrm rot="5400000" flipH="1" flipV="1">
            <a:off x="2197840" y="2665042"/>
            <a:ext cx="963593" cy="28445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3" name="ZoneTexte 22"/>
          <p:cNvSpPr txBox="1"/>
          <p:nvPr/>
        </p:nvSpPr>
        <p:spPr>
          <a:xfrm>
            <a:off x="3357247" y="2780437"/>
            <a:ext cx="1569660" cy="369332"/>
          </a:xfrm>
          <a:prstGeom prst="rect">
            <a:avLst/>
          </a:prstGeom>
          <a:noFill/>
        </p:spPr>
        <p:txBody>
          <a:bodyPr wrap="none" rtlCol="0">
            <a:spAutoFit/>
          </a:bodyPr>
          <a:lstStyle/>
          <a:p>
            <a:r>
              <a:rPr lang="fr-FR" dirty="0" smtClean="0"/>
              <a:t>5 à 7 semaines</a:t>
            </a:r>
            <a:endParaRPr lang="fr-FR" dirty="0"/>
          </a:p>
        </p:txBody>
      </p:sp>
      <p:cxnSp>
        <p:nvCxnSpPr>
          <p:cNvPr id="27" name="Connecteur droit avec flèche 26"/>
          <p:cNvCxnSpPr/>
          <p:nvPr/>
        </p:nvCxnSpPr>
        <p:spPr>
          <a:xfrm rot="5400000" flipH="1" flipV="1">
            <a:off x="3696494" y="2515176"/>
            <a:ext cx="381000" cy="1588"/>
          </a:xfrm>
          <a:prstGeom prst="straightConnector1">
            <a:avLst/>
          </a:prstGeom>
          <a:ln>
            <a:solidFill>
              <a:schemeClr val="accent6">
                <a:lumMod val="50000"/>
              </a:schemeClr>
            </a:solidFill>
            <a:tailEnd type="arrow"/>
          </a:ln>
        </p:spPr>
        <p:style>
          <a:lnRef idx="2">
            <a:schemeClr val="accent1"/>
          </a:lnRef>
          <a:fillRef idx="0">
            <a:schemeClr val="accent1"/>
          </a:fillRef>
          <a:effectRef idx="1">
            <a:schemeClr val="accent1"/>
          </a:effectRef>
          <a:fontRef idx="minor">
            <a:schemeClr val="tx1"/>
          </a:fontRef>
        </p:style>
      </p:cxnSp>
      <p:sp>
        <p:nvSpPr>
          <p:cNvPr id="28" name="ZoneTexte 27"/>
          <p:cNvSpPr txBox="1"/>
          <p:nvPr/>
        </p:nvSpPr>
        <p:spPr>
          <a:xfrm>
            <a:off x="6043046" y="2642732"/>
            <a:ext cx="3100954" cy="646331"/>
          </a:xfrm>
          <a:prstGeom prst="rect">
            <a:avLst/>
          </a:prstGeom>
          <a:noFill/>
        </p:spPr>
        <p:txBody>
          <a:bodyPr wrap="none" rtlCol="0">
            <a:spAutoFit/>
          </a:bodyPr>
          <a:lstStyle/>
          <a:p>
            <a:r>
              <a:rPr lang="fr-FR" dirty="0" smtClean="0"/>
              <a:t>9 à 12 semaines pour r</a:t>
            </a:r>
            <a:r>
              <a:rPr lang="fr-FR" dirty="0" err="1" smtClean="0"/>
              <a:t>enforcer</a:t>
            </a:r>
            <a:r>
              <a:rPr lang="fr-FR" dirty="0" smtClean="0"/>
              <a:t> </a:t>
            </a:r>
          </a:p>
          <a:p>
            <a:r>
              <a:rPr lang="fr-FR" dirty="0" smtClean="0"/>
              <a:t>la professionnalisation </a:t>
            </a:r>
            <a:endParaRPr lang="fr-FR" dirty="0"/>
          </a:p>
        </p:txBody>
      </p:sp>
      <p:cxnSp>
        <p:nvCxnSpPr>
          <p:cNvPr id="32" name="Connecteur droit avec flèche 31"/>
          <p:cNvCxnSpPr/>
          <p:nvPr/>
        </p:nvCxnSpPr>
        <p:spPr>
          <a:xfrm rot="5400000" flipH="1" flipV="1">
            <a:off x="6363494" y="2515176"/>
            <a:ext cx="381000" cy="1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35" name="Flèche vers la droite 34"/>
          <p:cNvSpPr/>
          <p:nvPr/>
        </p:nvSpPr>
        <p:spPr>
          <a:xfrm>
            <a:off x="611189" y="3722133"/>
            <a:ext cx="7924800" cy="120134"/>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2400"/>
          </a:p>
        </p:txBody>
      </p:sp>
      <p:cxnSp>
        <p:nvCxnSpPr>
          <p:cNvPr id="37" name="Connecteur droit avec flèche 36"/>
          <p:cNvCxnSpPr/>
          <p:nvPr/>
        </p:nvCxnSpPr>
        <p:spPr>
          <a:xfrm>
            <a:off x="8153400" y="4113212"/>
            <a:ext cx="382589" cy="1588"/>
          </a:xfrm>
          <a:prstGeom prst="straightConnector1">
            <a:avLst/>
          </a:prstGeom>
          <a:ln w="38100" cap="flat" cmpd="sng" algn="ctr">
            <a:solidFill>
              <a:srgbClr val="660066"/>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38" name="ZoneTexte 37"/>
          <p:cNvSpPr txBox="1"/>
          <p:nvPr/>
        </p:nvSpPr>
        <p:spPr>
          <a:xfrm>
            <a:off x="8153400" y="4114800"/>
            <a:ext cx="414371" cy="370920"/>
          </a:xfrm>
          <a:prstGeom prst="rect">
            <a:avLst/>
          </a:prstGeom>
          <a:noFill/>
        </p:spPr>
        <p:txBody>
          <a:bodyPr wrap="square" rtlCol="0">
            <a:spAutoFit/>
          </a:bodyPr>
          <a:lstStyle/>
          <a:p>
            <a:r>
              <a:rPr lang="fr-FR" dirty="0" smtClean="0"/>
              <a:t>E2</a:t>
            </a:r>
            <a:endParaRPr lang="fr-FR" dirty="0"/>
          </a:p>
        </p:txBody>
      </p:sp>
      <p:cxnSp>
        <p:nvCxnSpPr>
          <p:cNvPr id="42" name="Connecteur droit avec flèche 41"/>
          <p:cNvCxnSpPr/>
          <p:nvPr/>
        </p:nvCxnSpPr>
        <p:spPr>
          <a:xfrm>
            <a:off x="6017765" y="4484132"/>
            <a:ext cx="2492943" cy="1588"/>
          </a:xfrm>
          <a:prstGeom prst="straightConnector1">
            <a:avLst/>
          </a:prstGeom>
          <a:ln w="38100" cap="flat" cmpd="sng" algn="ctr">
            <a:solidFill>
              <a:srgbClr val="660066"/>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43" name="ZoneTexte 42"/>
          <p:cNvSpPr txBox="1"/>
          <p:nvPr/>
        </p:nvSpPr>
        <p:spPr>
          <a:xfrm>
            <a:off x="7125271" y="4463534"/>
            <a:ext cx="531365" cy="369332"/>
          </a:xfrm>
          <a:prstGeom prst="rect">
            <a:avLst/>
          </a:prstGeom>
          <a:noFill/>
        </p:spPr>
        <p:txBody>
          <a:bodyPr wrap="none" rtlCol="0">
            <a:spAutoFit/>
          </a:bodyPr>
          <a:lstStyle/>
          <a:p>
            <a:r>
              <a:rPr lang="fr-FR" dirty="0" smtClean="0"/>
              <a:t>E31</a:t>
            </a:r>
            <a:endParaRPr lang="fr-FR" dirty="0"/>
          </a:p>
        </p:txBody>
      </p:sp>
      <p:cxnSp>
        <p:nvCxnSpPr>
          <p:cNvPr id="45" name="Connecteur droit avec flèche 44"/>
          <p:cNvCxnSpPr/>
          <p:nvPr/>
        </p:nvCxnSpPr>
        <p:spPr>
          <a:xfrm>
            <a:off x="7448017" y="4963080"/>
            <a:ext cx="1119754" cy="1588"/>
          </a:xfrm>
          <a:prstGeom prst="straightConnector1">
            <a:avLst/>
          </a:prstGeom>
          <a:ln w="38100" cap="flat" cmpd="sng" algn="ctr">
            <a:solidFill>
              <a:srgbClr val="660066"/>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46" name="ZoneTexte 45"/>
          <p:cNvSpPr txBox="1"/>
          <p:nvPr/>
        </p:nvSpPr>
        <p:spPr>
          <a:xfrm>
            <a:off x="7772400" y="4964668"/>
            <a:ext cx="531365" cy="369332"/>
          </a:xfrm>
          <a:prstGeom prst="rect">
            <a:avLst/>
          </a:prstGeom>
          <a:noFill/>
        </p:spPr>
        <p:txBody>
          <a:bodyPr wrap="none" rtlCol="0">
            <a:spAutoFit/>
          </a:bodyPr>
          <a:lstStyle/>
          <a:p>
            <a:r>
              <a:rPr lang="fr-FR" dirty="0" smtClean="0"/>
              <a:t>E32</a:t>
            </a:r>
            <a:endParaRPr lang="fr-FR" dirty="0"/>
          </a:p>
        </p:txBody>
      </p:sp>
      <p:cxnSp>
        <p:nvCxnSpPr>
          <p:cNvPr id="48" name="Connecteur droit avec flèche 47"/>
          <p:cNvCxnSpPr/>
          <p:nvPr/>
        </p:nvCxnSpPr>
        <p:spPr>
          <a:xfrm>
            <a:off x="3919571" y="5486400"/>
            <a:ext cx="4648200" cy="1588"/>
          </a:xfrm>
          <a:prstGeom prst="straightConnector1">
            <a:avLst/>
          </a:prstGeom>
          <a:ln w="38100" cap="flat" cmpd="sng" algn="ctr">
            <a:solidFill>
              <a:srgbClr val="660066"/>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49" name="ZoneTexte 48"/>
          <p:cNvSpPr txBox="1"/>
          <p:nvPr/>
        </p:nvSpPr>
        <p:spPr>
          <a:xfrm>
            <a:off x="6185246" y="5530334"/>
            <a:ext cx="531365" cy="369332"/>
          </a:xfrm>
          <a:prstGeom prst="rect">
            <a:avLst/>
          </a:prstGeom>
          <a:noFill/>
        </p:spPr>
        <p:txBody>
          <a:bodyPr wrap="none" rtlCol="0">
            <a:spAutoFit/>
          </a:bodyPr>
          <a:lstStyle/>
          <a:p>
            <a:r>
              <a:rPr lang="fr-FR" dirty="0" smtClean="0"/>
              <a:t>E33</a:t>
            </a:r>
            <a:endParaRPr lang="fr-FR" dirty="0"/>
          </a:p>
        </p:txBody>
      </p:sp>
      <p:cxnSp>
        <p:nvCxnSpPr>
          <p:cNvPr id="51" name="Connecteur droit avec flèche 50"/>
          <p:cNvCxnSpPr/>
          <p:nvPr/>
        </p:nvCxnSpPr>
        <p:spPr>
          <a:xfrm>
            <a:off x="762000" y="4267200"/>
            <a:ext cx="2286000" cy="1588"/>
          </a:xfrm>
          <a:prstGeom prst="straightConnector1">
            <a:avLst/>
          </a:prstGeom>
          <a:ln w="38100" cap="flat" cmpd="sng" algn="ctr">
            <a:solidFill>
              <a:schemeClr val="tx1"/>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53" name="ZoneTexte 52"/>
          <p:cNvSpPr txBox="1"/>
          <p:nvPr/>
        </p:nvSpPr>
        <p:spPr>
          <a:xfrm>
            <a:off x="1409590" y="4301054"/>
            <a:ext cx="533620" cy="369332"/>
          </a:xfrm>
          <a:prstGeom prst="rect">
            <a:avLst/>
          </a:prstGeom>
          <a:noFill/>
        </p:spPr>
        <p:txBody>
          <a:bodyPr wrap="none" rtlCol="0">
            <a:spAutoFit/>
          </a:bodyPr>
          <a:lstStyle/>
          <a:p>
            <a:r>
              <a:rPr lang="fr-FR" dirty="0" smtClean="0"/>
              <a:t>EP1</a:t>
            </a:r>
            <a:endParaRPr lang="fr-FR" dirty="0"/>
          </a:p>
        </p:txBody>
      </p:sp>
      <p:cxnSp>
        <p:nvCxnSpPr>
          <p:cNvPr id="55" name="Connecteur droit avec flèche 54"/>
          <p:cNvCxnSpPr/>
          <p:nvPr/>
        </p:nvCxnSpPr>
        <p:spPr>
          <a:xfrm>
            <a:off x="762000" y="4832866"/>
            <a:ext cx="3733800" cy="1588"/>
          </a:xfrm>
          <a:prstGeom prst="straightConnector1">
            <a:avLst/>
          </a:prstGeom>
          <a:ln w="38100" cap="flat" cmpd="sng" algn="ctr">
            <a:solidFill>
              <a:schemeClr val="tx1"/>
            </a:solidFill>
            <a:prstDash val="solid"/>
            <a:round/>
            <a:headEnd type="arrow" w="med" len="med"/>
            <a:tailEnd type="arrow" w="med" len="med"/>
          </a:ln>
        </p:spPr>
        <p:style>
          <a:lnRef idx="2">
            <a:schemeClr val="accent1"/>
          </a:lnRef>
          <a:fillRef idx="0">
            <a:schemeClr val="accent1"/>
          </a:fillRef>
          <a:effectRef idx="1">
            <a:schemeClr val="accent1"/>
          </a:effectRef>
          <a:fontRef idx="minor">
            <a:schemeClr val="tx1"/>
          </a:fontRef>
        </p:style>
      </p:cxnSp>
      <p:sp>
        <p:nvSpPr>
          <p:cNvPr id="56" name="ZoneTexte 55"/>
          <p:cNvSpPr txBox="1"/>
          <p:nvPr/>
        </p:nvSpPr>
        <p:spPr>
          <a:xfrm>
            <a:off x="1409590" y="4963080"/>
            <a:ext cx="533620" cy="369332"/>
          </a:xfrm>
          <a:prstGeom prst="rect">
            <a:avLst/>
          </a:prstGeom>
          <a:noFill/>
        </p:spPr>
        <p:txBody>
          <a:bodyPr wrap="none" rtlCol="0">
            <a:spAutoFit/>
          </a:bodyPr>
          <a:lstStyle/>
          <a:p>
            <a:r>
              <a:rPr lang="fr-FR" dirty="0" smtClean="0"/>
              <a:t>EP2</a:t>
            </a:r>
            <a:endParaRPr lang="fr-FR" dirty="0"/>
          </a:p>
        </p:txBody>
      </p:sp>
    </p:spTree>
  </p:cSld>
  <p:clrMapOvr>
    <a:masterClrMapping/>
  </p:clrMapOvr>
</p:sld>
</file>

<file path=ppt/theme/theme1.xml><?xml version="1.0" encoding="utf-8"?>
<a:theme xmlns:a="http://schemas.openxmlformats.org/drawingml/2006/main" name="Colloque 19 octobre 2012">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Colloque 19 octobre 2012.potx</Template>
  <TotalTime>76</TotalTime>
  <Words>465</Words>
  <Application>Microsoft Macintosh PowerPoint</Application>
  <PresentationFormat>Présentation à l'écran (4:3)</PresentationFormat>
  <Paragraphs>61</Paragraphs>
  <Slides>9</Slides>
  <Notes>0</Notes>
  <HiddenSlides>0</HiddenSlides>
  <MMClips>0</MMClips>
  <ScaleCrop>false</ScaleCrop>
  <HeadingPairs>
    <vt:vector size="6" baseType="variant">
      <vt:variant>
        <vt:lpstr>Modèle de conception</vt:lpstr>
      </vt:variant>
      <vt:variant>
        <vt:i4>1</vt:i4>
      </vt:variant>
      <vt:variant>
        <vt:lpstr>Liaisons</vt:lpstr>
      </vt:variant>
      <vt:variant>
        <vt:i4>4</vt:i4>
      </vt:variant>
      <vt:variant>
        <vt:lpstr>Titres des diapositives</vt:lpstr>
      </vt:variant>
      <vt:variant>
        <vt:i4>9</vt:i4>
      </vt:variant>
    </vt:vector>
  </HeadingPairs>
  <TitlesOfParts>
    <vt:vector size="14" baseType="lpstr">
      <vt:lpstr>Colloque 19 octobre 2012</vt:lpstr>
      <vt:lpstr>???</vt:lpstr>
      <vt:lpstr>???</vt:lpstr>
      <vt:lpstr>???</vt:lpstr>
      <vt:lpstr>???</vt:lpstr>
      <vt:lpstr>Périodes de formation en milieu professionnel</vt:lpstr>
      <vt:lpstr>Avant propos</vt:lpstr>
      <vt:lpstr>Règlementation générale</vt:lpstr>
      <vt:lpstr>Constat</vt:lpstr>
      <vt:lpstr>Les modalités en classe de 2de</vt:lpstr>
      <vt:lpstr>Objectifs du projet associé au QHSE </vt:lpstr>
      <vt:lpstr>Objectifs du projet associé au QHSE</vt:lpstr>
      <vt:lpstr>Les modalités en classe de 1ère et terminale</vt:lpstr>
      <vt:lpstr>Chronologie des PFMP</vt:lpstr>
    </vt:vector>
  </TitlesOfParts>
  <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Périodes de formation en milieu professionnel</dc:title>
  <dc:creator>Denis Millet</dc:creator>
  <cp:lastModifiedBy>Denis Millet</cp:lastModifiedBy>
  <cp:revision>12</cp:revision>
  <cp:lastPrinted>2012-10-11T18:09:47Z</cp:lastPrinted>
  <dcterms:created xsi:type="dcterms:W3CDTF">2012-10-15T12:23:09Z</dcterms:created>
  <dcterms:modified xsi:type="dcterms:W3CDTF">2012-10-15T12:23:19Z</dcterms:modified>
</cp:coreProperties>
</file>