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4" r:id="rId2"/>
    <p:sldId id="265" r:id="rId3"/>
    <p:sldId id="268" r:id="rId4"/>
    <p:sldId id="269" r:id="rId5"/>
    <p:sldId id="277" r:id="rId6"/>
    <p:sldId id="271" r:id="rId7"/>
    <p:sldId id="272" r:id="rId8"/>
    <p:sldId id="274" r:id="rId9"/>
    <p:sldId id="275" r:id="rId10"/>
    <p:sldId id="288" r:id="rId11"/>
    <p:sldId id="289" r:id="rId12"/>
    <p:sldId id="278" r:id="rId13"/>
    <p:sldId id="279" r:id="rId14"/>
    <p:sldId id="290" r:id="rId15"/>
    <p:sldId id="280" r:id="rId16"/>
    <p:sldId id="292" r:id="rId17"/>
    <p:sldId id="291" r:id="rId18"/>
    <p:sldId id="281" r:id="rId19"/>
    <p:sldId id="284" r:id="rId20"/>
    <p:sldId id="287" r:id="rId21"/>
    <p:sldId id="285" r:id="rId22"/>
    <p:sldId id="286" r:id="rId23"/>
    <p:sldId id="283" r:id="rId24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40" d="100"/>
          <a:sy n="140" d="100"/>
        </p:scale>
        <p:origin x="-5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3" charset="0"/>
              </a:defRPr>
            </a:lvl1pPr>
          </a:lstStyle>
          <a:p>
            <a:r>
              <a:rPr lang="fr-FR"/>
              <a:t>Repère pour la formation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3" charset="0"/>
              </a:defRPr>
            </a:lvl1pPr>
          </a:lstStyle>
          <a:p>
            <a:fld id="{1F94A19E-A973-2443-A53F-AA4FA4D7910F}" type="datetime1">
              <a:rPr lang="fr-FR"/>
              <a:pPr/>
              <a:t>15/10/12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3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3" charset="0"/>
              </a:defRPr>
            </a:lvl1pPr>
          </a:lstStyle>
          <a:p>
            <a:fld id="{2D1EC09E-B92A-E94D-8176-956AF8C46475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3" charset="0"/>
              </a:defRPr>
            </a:lvl1pPr>
          </a:lstStyle>
          <a:p>
            <a:r>
              <a:rPr lang="fr-FR"/>
              <a:t>Repère pour la formation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3" charset="0"/>
              </a:defRPr>
            </a:lvl1pPr>
          </a:lstStyle>
          <a:p>
            <a:fld id="{BB2F9238-E481-6C46-8742-E47F07D1A440}" type="datetime1">
              <a:rPr lang="fr-FR"/>
              <a:pPr/>
              <a:t>15/10/12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3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3" charset="0"/>
              </a:defRPr>
            </a:lvl1pPr>
          </a:lstStyle>
          <a:p>
            <a:fld id="{6B37EF67-B6A8-C742-93BF-DC8AD8EC6FBD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10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>
              <a:ea typeface="ＭＳ Ｐゴシック" pitchFamily="-103" charset="-128"/>
            </a:endParaRPr>
          </a:p>
        </p:txBody>
      </p:sp>
      <p:sp>
        <p:nvSpPr>
          <p:cNvPr id="28676" name="Espace réservé de l'en-têt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Repère pour la formation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fr-FR">
                <a:ea typeface="ＭＳ Ｐゴシック" pitchFamily="-103" charset="-128"/>
              </a:rPr>
              <a:t>L’élève va devenir un opérateur . Il ne conduit pas 1 opération unitaire mais une FABRICATION . Donc , il doit suivre l’ensemble des flux matières. C’est VRAIMENT un objectif de fin de 1</a:t>
            </a:r>
            <a:r>
              <a:rPr lang="fr-FR" baseline="30000">
                <a:ea typeface="ＭＳ Ｐゴシック" pitchFamily="-103" charset="-128"/>
              </a:rPr>
              <a:t>ère</a:t>
            </a:r>
            <a:r>
              <a:rPr lang="fr-FR">
                <a:ea typeface="ＭＳ Ｐゴシック" pitchFamily="-103" charset="-128"/>
              </a:rPr>
              <a:t> Bac.</a:t>
            </a:r>
          </a:p>
        </p:txBody>
      </p:sp>
      <p:sp>
        <p:nvSpPr>
          <p:cNvPr id="39940" name="Espace réservé de l'en-têt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Repère pour la formation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fr-FR">
                <a:ea typeface="ＭＳ Ｐゴシック" pitchFamily="-103" charset="-128"/>
              </a:rPr>
              <a:t>L’élève va devenir un opérateur . Il ne conduit pas 1 opération unitaire mais une FABRICATION . Donc , il doit suivre l’ensemble des flux matières. C’est VRAIMENT un objectif de fin de 1</a:t>
            </a:r>
            <a:r>
              <a:rPr lang="fr-FR" baseline="30000">
                <a:ea typeface="ＭＳ Ｐゴシック" pitchFamily="-103" charset="-128"/>
              </a:rPr>
              <a:t>ère</a:t>
            </a:r>
            <a:r>
              <a:rPr lang="fr-FR">
                <a:ea typeface="ＭＳ Ｐゴシック" pitchFamily="-103" charset="-128"/>
              </a:rPr>
              <a:t> Bac.</a:t>
            </a:r>
          </a:p>
        </p:txBody>
      </p:sp>
      <p:sp>
        <p:nvSpPr>
          <p:cNvPr id="40964" name="Espace réservé de l'en-têt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Repère pour la formation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fr-FR">
                <a:ea typeface="ＭＳ Ｐゴシック" pitchFamily="-103" charset="-128"/>
              </a:rPr>
              <a:t>L’élève va devenir un opérateur . Il ne conduit pas 1 opération unitaire mais une FABRICATION . Donc , il doit suivre l’ensemble des flux matières. C’est VRAIMENT un objectif de fin de 1</a:t>
            </a:r>
            <a:r>
              <a:rPr lang="fr-FR" baseline="30000">
                <a:ea typeface="ＭＳ Ｐゴシック" pitchFamily="-103" charset="-128"/>
              </a:rPr>
              <a:t>ère</a:t>
            </a:r>
            <a:r>
              <a:rPr lang="fr-FR">
                <a:ea typeface="ＭＳ Ｐゴシック" pitchFamily="-103" charset="-128"/>
              </a:rPr>
              <a:t> Bac.</a:t>
            </a:r>
          </a:p>
        </p:txBody>
      </p:sp>
      <p:sp>
        <p:nvSpPr>
          <p:cNvPr id="41988" name="Espace réservé de l'en-têt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Repère pour la formation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fr-FR">
                <a:ea typeface="ＭＳ Ｐゴシック" pitchFamily="-103" charset="-128"/>
              </a:rPr>
              <a:t>L’élève va devenir un opérateur . Il ne conduit pas 1 opération unitaire mais une FABRICATION . Donc , il doit suivre l’ensemble des flux matières. C’est VRAIMENT un objectif de fin de 1</a:t>
            </a:r>
            <a:r>
              <a:rPr lang="fr-FR" baseline="30000">
                <a:ea typeface="ＭＳ Ｐゴシック" pitchFamily="-103" charset="-128"/>
              </a:rPr>
              <a:t>ère</a:t>
            </a:r>
            <a:r>
              <a:rPr lang="fr-FR">
                <a:ea typeface="ＭＳ Ｐゴシック" pitchFamily="-103" charset="-128"/>
              </a:rPr>
              <a:t> Bac.</a:t>
            </a:r>
          </a:p>
        </p:txBody>
      </p:sp>
      <p:sp>
        <p:nvSpPr>
          <p:cNvPr id="43012" name="Espace réservé de l'en-têt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Repère pour la formation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fr-FR">
                <a:ea typeface="ＭＳ Ｐゴシック" pitchFamily="-103" charset="-128"/>
              </a:rPr>
              <a:t>L’élève va devenir un opérateur . Il ne conduit pas 1 opération unitaire mais une FABRICATION . Donc , il doit suivre l’ensemble des flux matières. C’est VRAIMENT un objectif de fin de 1</a:t>
            </a:r>
            <a:r>
              <a:rPr lang="fr-FR" baseline="30000">
                <a:ea typeface="ＭＳ Ｐゴシック" pitchFamily="-103" charset="-128"/>
              </a:rPr>
              <a:t>ère</a:t>
            </a:r>
            <a:r>
              <a:rPr lang="fr-FR">
                <a:ea typeface="ＭＳ Ｐゴシック" pitchFamily="-103" charset="-128"/>
              </a:rPr>
              <a:t> Bac.</a:t>
            </a:r>
          </a:p>
        </p:txBody>
      </p:sp>
      <p:sp>
        <p:nvSpPr>
          <p:cNvPr id="44036" name="Espace réservé de l'en-têt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Repère pour la formation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fr-FR">
                <a:ea typeface="ＭＳ Ｐゴシック" pitchFamily="-103" charset="-128"/>
              </a:rPr>
              <a:t>L’élève va devenir un opérateur . Il ne conduit pas 1 opération unitaire mais une FABRICATION . Donc , il doit suivre l’ensemble des flux matières. C’est VRAIMENT un objectif de fin de 1</a:t>
            </a:r>
            <a:r>
              <a:rPr lang="fr-FR" baseline="30000">
                <a:ea typeface="ＭＳ Ｐゴシック" pitchFamily="-103" charset="-128"/>
              </a:rPr>
              <a:t>ère</a:t>
            </a:r>
            <a:r>
              <a:rPr lang="fr-FR">
                <a:ea typeface="ＭＳ Ｐゴシック" pitchFamily="-103" charset="-128"/>
              </a:rPr>
              <a:t> Bac.</a:t>
            </a:r>
          </a:p>
        </p:txBody>
      </p:sp>
      <p:sp>
        <p:nvSpPr>
          <p:cNvPr id="29700" name="Espace réservé de l'en-têt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Repère pour la formation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fr-FR">
                <a:ea typeface="ＭＳ Ｐゴシック" pitchFamily="-103" charset="-128"/>
              </a:rPr>
              <a:t>L’élève va devenir un opérateur . Il ne conduit pas 1 opération unitaire mais une FABRICATION . Donc , il doit suivre l’ensemble des flux matières. C’est VRAIMENT un objectif de fin de 1</a:t>
            </a:r>
            <a:r>
              <a:rPr lang="fr-FR" baseline="30000">
                <a:ea typeface="ＭＳ Ｐゴシック" pitchFamily="-103" charset="-128"/>
              </a:rPr>
              <a:t>ère</a:t>
            </a:r>
            <a:r>
              <a:rPr lang="fr-FR">
                <a:ea typeface="ＭＳ Ｐゴシック" pitchFamily="-103" charset="-128"/>
              </a:rPr>
              <a:t> Bac.</a:t>
            </a:r>
          </a:p>
        </p:txBody>
      </p:sp>
      <p:sp>
        <p:nvSpPr>
          <p:cNvPr id="30724" name="Espace réservé de l'en-têt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Repère pour la formation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fr-FR">
                <a:ea typeface="ＭＳ Ｐゴシック" pitchFamily="-103" charset="-128"/>
              </a:rPr>
              <a:t>L’élève va devenir un opérateur . Il ne conduit pas 1 opération unitaire mais une FABRICATION . Donc , il doit suivre l’ensemble des flux matières. C’est VRAIMENT un objectif de fin de 1</a:t>
            </a:r>
            <a:r>
              <a:rPr lang="fr-FR" baseline="30000">
                <a:ea typeface="ＭＳ Ｐゴシック" pitchFamily="-103" charset="-128"/>
              </a:rPr>
              <a:t>ère</a:t>
            </a:r>
            <a:r>
              <a:rPr lang="fr-FR">
                <a:ea typeface="ＭＳ Ｐゴシック" pitchFamily="-103" charset="-128"/>
              </a:rPr>
              <a:t> Bac.</a:t>
            </a:r>
          </a:p>
        </p:txBody>
      </p:sp>
      <p:sp>
        <p:nvSpPr>
          <p:cNvPr id="31748" name="Espace réservé de l'en-têt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Repère pour la formation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fr-FR">
                <a:ea typeface="ＭＳ Ｐゴシック" pitchFamily="-103" charset="-128"/>
              </a:rPr>
              <a:t>L’élève va devenir un opérateur . Il ne conduit pas 1 opération unitaire mais une FABRICATION . Donc , il doit suivre l’ensemble des flux matières. C’est VRAIMENT un objectif de fin de 1</a:t>
            </a:r>
            <a:r>
              <a:rPr lang="fr-FR" baseline="30000">
                <a:ea typeface="ＭＳ Ｐゴシック" pitchFamily="-103" charset="-128"/>
              </a:rPr>
              <a:t>ère</a:t>
            </a:r>
            <a:r>
              <a:rPr lang="fr-FR">
                <a:ea typeface="ＭＳ Ｐゴシック" pitchFamily="-103" charset="-128"/>
              </a:rPr>
              <a:t> Bac.</a:t>
            </a:r>
          </a:p>
        </p:txBody>
      </p:sp>
      <p:sp>
        <p:nvSpPr>
          <p:cNvPr id="32772" name="Espace réservé de l'en-têt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Repère pour la formation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fr-FR">
                <a:ea typeface="ＭＳ Ｐゴシック" pitchFamily="-103" charset="-128"/>
              </a:rPr>
              <a:t>L’élève va devenir un opérateur . Il ne conduit pas 1 opération unitaire mais une FABRICATION . Donc , il doit suivre l’ensemble des flux matières. C’est VRAIMENT un objectif de fin de 1</a:t>
            </a:r>
            <a:r>
              <a:rPr lang="fr-FR" baseline="30000">
                <a:ea typeface="ＭＳ Ｐゴシック" pitchFamily="-103" charset="-128"/>
              </a:rPr>
              <a:t>ère</a:t>
            </a:r>
            <a:r>
              <a:rPr lang="fr-FR">
                <a:ea typeface="ＭＳ Ｐゴシック" pitchFamily="-103" charset="-128"/>
              </a:rPr>
              <a:t> Bac.</a:t>
            </a:r>
          </a:p>
        </p:txBody>
      </p:sp>
      <p:sp>
        <p:nvSpPr>
          <p:cNvPr id="33796" name="Espace réservé de l'en-têt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Repère pour la formation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fr-FR">
                <a:ea typeface="ＭＳ Ｐゴシック" pitchFamily="-103" charset="-128"/>
              </a:rPr>
              <a:t>L’élève va devenir un opérateur . Il ne conduit pas 1 opération unitaire mais une FABRICATION . Donc , il doit suivre l’ensemble des flux matières. C’est VRAIMENT un objectif de fin de 1</a:t>
            </a:r>
            <a:r>
              <a:rPr lang="fr-FR" baseline="30000">
                <a:ea typeface="ＭＳ Ｐゴシック" pitchFamily="-103" charset="-128"/>
              </a:rPr>
              <a:t>ère</a:t>
            </a:r>
            <a:r>
              <a:rPr lang="fr-FR">
                <a:ea typeface="ＭＳ Ｐゴシック" pitchFamily="-103" charset="-128"/>
              </a:rPr>
              <a:t> Bac.</a:t>
            </a:r>
          </a:p>
        </p:txBody>
      </p:sp>
      <p:sp>
        <p:nvSpPr>
          <p:cNvPr id="34820" name="Espace réservé de l'en-têt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Repère pour la formation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fr-FR">
                <a:ea typeface="ＭＳ Ｐゴシック" pitchFamily="-103" charset="-128"/>
              </a:rPr>
              <a:t>L’élève va devenir un opérateur . Il ne conduit pas 1 opération unitaire mais une FABRICATION . Donc , il doit suivre l’ensemble des flux matières. C’est VRAIMENT un objectif de fin de 1</a:t>
            </a:r>
            <a:r>
              <a:rPr lang="fr-FR" baseline="30000">
                <a:ea typeface="ＭＳ Ｐゴシック" pitchFamily="-103" charset="-128"/>
              </a:rPr>
              <a:t>ère</a:t>
            </a:r>
            <a:r>
              <a:rPr lang="fr-FR">
                <a:ea typeface="ＭＳ Ｐゴシック" pitchFamily="-103" charset="-128"/>
              </a:rPr>
              <a:t> Bac.</a:t>
            </a:r>
          </a:p>
        </p:txBody>
      </p:sp>
      <p:sp>
        <p:nvSpPr>
          <p:cNvPr id="35844" name="Espace réservé de l'en-têt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Repère pour la formation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fr-FR">
                <a:ea typeface="ＭＳ Ｐゴシック" pitchFamily="-103" charset="-128"/>
              </a:rPr>
              <a:t>L’élève va devenir un opérateur . Il ne conduit pas 1 opération unitaire mais une FABRICATION . Donc , il doit suivre l’ensemble des flux matières. C’est VRAIMENT un objectif de fin de 1</a:t>
            </a:r>
            <a:r>
              <a:rPr lang="fr-FR" baseline="30000">
                <a:ea typeface="ＭＳ Ｐゴシック" pitchFamily="-103" charset="-128"/>
              </a:rPr>
              <a:t>ère</a:t>
            </a:r>
            <a:r>
              <a:rPr lang="fr-FR">
                <a:ea typeface="ＭＳ Ｐゴシック" pitchFamily="-103" charset="-128"/>
              </a:rPr>
              <a:t> Bac.</a:t>
            </a:r>
          </a:p>
        </p:txBody>
      </p:sp>
      <p:sp>
        <p:nvSpPr>
          <p:cNvPr id="36868" name="Espace réservé de l'en-tête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Repère pour la formation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???" TargetMode="External"/><Relationship Id="rId1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3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237538" y="6329363"/>
          <a:ext cx="449262" cy="365125"/>
        </p:xfrm>
        <a:graphic>
          <a:graphicData uri="http://schemas.openxmlformats.org/presentationml/2006/ole">
            <p:oleObj spid="_x0000_s1026" name="Document" r:id="rId14" imgW="2019582" imgH="1638529" progId="Word.Document.12">
              <p:link updateAutomatic="1"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7200" y="6354763"/>
          <a:ext cx="671513" cy="366712"/>
        </p:xfrm>
        <a:graphic>
          <a:graphicData uri="http://schemas.openxmlformats.org/presentationml/2006/ole">
            <p:oleObj spid="_x0000_s1027" name="Document" r:id="rId14" imgW="3277057" imgH="1790950" progId="Word.Document.12">
              <p:link updateAutomatic="1"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219200" y="6356350"/>
          <a:ext cx="1042988" cy="320675"/>
        </p:xfrm>
        <a:graphic>
          <a:graphicData uri="http://schemas.openxmlformats.org/presentationml/2006/ole">
            <p:oleObj spid="_x0000_s1028" name="Document" r:id="rId14" imgW="4458322" imgH="1371791" progId="Word.Document.12">
              <p:link updateAutomatic="1"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514600" y="6405563"/>
          <a:ext cx="609600" cy="339725"/>
        </p:xfrm>
        <a:graphic>
          <a:graphicData uri="http://schemas.openxmlformats.org/presentationml/2006/ole">
            <p:oleObj spid="_x0000_s1029" name="Document" r:id="rId14" imgW="2667372" imgH="1486107" progId="Word.Document.12">
              <p:link updateAutomatic="1"/>
            </p:oleObj>
          </a:graphicData>
        </a:graphic>
      </p:graphicFrame>
      <p:pic>
        <p:nvPicPr>
          <p:cNvPr id="1033" name="Picture 7" descr="http://www.draf.centre.agriculture.gouv.fr/IMG/jpg/Marianne_cle8323e4.jpg"/>
          <p:cNvPicPr preferRelativeResize="0">
            <a:picLocks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010400" y="6337300"/>
            <a:ext cx="838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 userDrawn="1"/>
        </p:nvSpPr>
        <p:spPr>
          <a:xfrm>
            <a:off x="3276600" y="6405563"/>
            <a:ext cx="2286000" cy="24606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000">
                <a:latin typeface="Calibri" pitchFamily="-103" charset="0"/>
              </a:rPr>
              <a:t>LE 19 OCTOBRE 2012 - PARIS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10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10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10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10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10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3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10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3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3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3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3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slide" Target="slide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slide" Target="slide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slide" Target="slide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slide" Target="slide12.xml"/><Relationship Id="rId5" Type="http://schemas.openxmlformats.org/officeDocument/2006/relationships/slide" Target="slide15.xml"/><Relationship Id="rId6" Type="http://schemas.openxmlformats.org/officeDocument/2006/relationships/slide" Target="slide6.xml"/><Relationship Id="rId7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slide" Target="slide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ea typeface="ＭＳ Ｐゴシック" pitchFamily="-103" charset="-128"/>
              </a:rPr>
              <a:t>Moyen pour </a:t>
            </a:r>
            <a:r>
              <a:rPr lang="fr-FR" dirty="0">
                <a:ea typeface="ＭＳ Ｐゴシック" pitchFamily="-103" charset="-128"/>
              </a:rPr>
              <a:t>la formation</a:t>
            </a:r>
          </a:p>
        </p:txBody>
      </p:sp>
      <p:sp>
        <p:nvSpPr>
          <p:cNvPr id="2051" name="Espace réservé du contenu 11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524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dirty="0" smtClean="0">
                <a:ea typeface="ＭＳ Ｐゴシック" pitchFamily="-103" charset="-128"/>
              </a:rPr>
              <a:t>	</a:t>
            </a:r>
            <a:r>
              <a:rPr lang="fr-FR" dirty="0" smtClean="0"/>
              <a:t>Baccalauréat professionnel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sz="2000" dirty="0" smtClean="0"/>
              <a:t>« procédés de la chimie de l’eau et des papiers cartons »</a:t>
            </a:r>
          </a:p>
          <a:p>
            <a:pPr eaLnBrk="1" hangingPunct="1">
              <a:defRPr/>
            </a:pPr>
            <a:endParaRPr lang="fr-FR" dirty="0">
              <a:ea typeface="ＭＳ Ｐゴシック" pitchFamily="-10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41" y="2362200"/>
            <a:ext cx="7976509" cy="3753815"/>
          </a:xfrm>
          <a:prstGeom prst="rect">
            <a:avLst/>
          </a:prstGeom>
        </p:spPr>
      </p:pic>
      <p:sp>
        <p:nvSpPr>
          <p:cNvPr id="11267" name="Espace réservé du contenu 11"/>
          <p:cNvSpPr>
            <a:spLocks noGrp="1"/>
          </p:cNvSpPr>
          <p:nvPr>
            <p:ph idx="1"/>
          </p:nvPr>
        </p:nvSpPr>
        <p:spPr>
          <a:xfrm>
            <a:off x="1116013" y="765175"/>
            <a:ext cx="7015162" cy="1838325"/>
          </a:xfrm>
        </p:spPr>
        <p:txBody>
          <a:bodyPr/>
          <a:lstStyle/>
          <a:p>
            <a:pPr marL="514350" indent="-514350" eaLnBrk="1" hangingPunct="1">
              <a:buFont typeface="Arial" pitchFamily="-103" charset="0"/>
              <a:buNone/>
            </a:pPr>
            <a:r>
              <a:rPr lang="fr-FR" sz="2400" dirty="0">
                <a:ea typeface="ＭＳ Ｐゴシック" pitchFamily="-103" charset="-128"/>
              </a:rPr>
              <a:t>Appréhender la démarche QHSE  :</a:t>
            </a:r>
          </a:p>
          <a:p>
            <a:pPr marL="514350" indent="-514350" eaLnBrk="1" hangingPunct="1">
              <a:buFont typeface="Wingdings" pitchFamily="-103" charset="2"/>
              <a:buChar char="Ø"/>
            </a:pPr>
            <a:r>
              <a:rPr lang="fr-FR" sz="2400" dirty="0">
                <a:ea typeface="ＭＳ Ｐゴシック" pitchFamily="-103" charset="-128"/>
              </a:rPr>
              <a:t>qui commence toujours par une </a:t>
            </a:r>
            <a:r>
              <a:rPr lang="fr-FR" sz="2400" b="1" dirty="0">
                <a:solidFill>
                  <a:srgbClr val="C00000"/>
                </a:solidFill>
                <a:ea typeface="ＭＳ Ｐゴシック" pitchFamily="-103" charset="-128"/>
              </a:rPr>
              <a:t>vérification de la disponibilité des MP </a:t>
            </a:r>
            <a:r>
              <a:rPr lang="fr-FR" sz="2400" dirty="0">
                <a:ea typeface="ＭＳ Ｐゴシック" pitchFamily="-103" charset="-128"/>
              </a:rPr>
              <a:t>et son identification </a:t>
            </a:r>
          </a:p>
          <a:p>
            <a:pPr marL="514350" indent="-514350" eaLnBrk="1" hangingPunct="1">
              <a:buFont typeface="Arial" pitchFamily="-103" charset="0"/>
              <a:buNone/>
            </a:pPr>
            <a:endParaRPr lang="fr-FR" dirty="0">
              <a:ea typeface="ＭＳ Ｐゴシック" pitchFamily="-103" charset="-128"/>
            </a:endParaRPr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fr-FR">
              <a:latin typeface="Calibri" pitchFamily="-103" charset="0"/>
            </a:endParaRPr>
          </a:p>
        </p:txBody>
      </p:sp>
      <p:sp>
        <p:nvSpPr>
          <p:cNvPr id="9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  <a:solidFill>
            <a:srgbClr val="FFFFFF"/>
          </a:solidFill>
        </p:spPr>
        <p:txBody>
          <a:bodyPr/>
          <a:lstStyle/>
          <a:p>
            <a:pPr algn="l" eaLnBrk="1" hangingPunct="1"/>
            <a:r>
              <a:rPr lang="fr-FR" sz="3200" b="1" dirty="0">
                <a:ea typeface="ＭＳ Ｐゴシック" pitchFamily="-103" charset="-128"/>
              </a:rPr>
              <a:t>Moyen de la </a:t>
            </a:r>
            <a:r>
              <a:rPr lang="fr-FR" sz="3200" b="1" dirty="0" smtClean="0">
                <a:ea typeface="ＭＳ Ｐゴシック" pitchFamily="-103" charset="-128"/>
              </a:rPr>
              <a:t>formation (stockage)</a:t>
            </a:r>
            <a:endParaRPr lang="fr-FR" sz="3200" b="1" dirty="0">
              <a:ea typeface="ＭＳ Ｐゴシック" pitchFamily="-103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11"/>
          <p:cNvSpPr>
            <a:spLocks noGrp="1"/>
          </p:cNvSpPr>
          <p:nvPr>
            <p:ph idx="1"/>
          </p:nvPr>
        </p:nvSpPr>
        <p:spPr>
          <a:xfrm>
            <a:off x="755650" y="1196975"/>
            <a:ext cx="7375525" cy="431800"/>
          </a:xfrm>
        </p:spPr>
        <p:txBody>
          <a:bodyPr/>
          <a:lstStyle/>
          <a:p>
            <a:pPr marL="514350" indent="-514350" eaLnBrk="1" hangingPunct="1">
              <a:buFont typeface="Wingdings" pitchFamily="-103" charset="2"/>
              <a:buChar char="Ø"/>
            </a:pPr>
            <a:r>
              <a:rPr lang="fr-FR" sz="2400">
                <a:ea typeface="ＭＳ Ｐゴシック" pitchFamily="-103" charset="-128"/>
              </a:rPr>
              <a:t>Qui se termine par par une </a:t>
            </a:r>
            <a:r>
              <a:rPr lang="fr-FR" sz="2400" b="1">
                <a:solidFill>
                  <a:srgbClr val="C00000"/>
                </a:solidFill>
                <a:ea typeface="ＭＳ Ｐゴシック" pitchFamily="-103" charset="-128"/>
              </a:rPr>
              <a:t>gestion des déchets</a:t>
            </a:r>
          </a:p>
          <a:p>
            <a:pPr marL="514350" indent="-514350" eaLnBrk="1" hangingPunct="1">
              <a:buFont typeface="Arial" pitchFamily="-103" charset="0"/>
              <a:buNone/>
            </a:pPr>
            <a:endParaRPr lang="fr-FR">
              <a:ea typeface="ＭＳ Ｐゴシック" pitchFamily="-103" charset="-128"/>
            </a:endParaRPr>
          </a:p>
        </p:txBody>
      </p:sp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fr-FR">
              <a:latin typeface="Calibri" pitchFamily="-103" charset="0"/>
            </a:endParaRPr>
          </a:p>
        </p:txBody>
      </p:sp>
      <p:sp>
        <p:nvSpPr>
          <p:cNvPr id="9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  <a:solidFill>
            <a:srgbClr val="FFFFFF"/>
          </a:solidFill>
        </p:spPr>
        <p:txBody>
          <a:bodyPr/>
          <a:lstStyle/>
          <a:p>
            <a:pPr algn="l" eaLnBrk="1" hangingPunct="1"/>
            <a:r>
              <a:rPr lang="fr-FR" sz="3200" b="1" dirty="0">
                <a:ea typeface="ＭＳ Ｐゴシック" pitchFamily="-103" charset="-128"/>
              </a:rPr>
              <a:t>Moyen de la </a:t>
            </a:r>
            <a:r>
              <a:rPr lang="fr-FR" sz="3200" b="1" dirty="0" smtClean="0">
                <a:ea typeface="ＭＳ Ｐゴシック" pitchFamily="-103" charset="-128"/>
              </a:rPr>
              <a:t>formation (stockage)</a:t>
            </a:r>
            <a:endParaRPr lang="fr-FR" sz="3200" b="1" dirty="0">
              <a:ea typeface="ＭＳ Ｐゴシック" pitchFamily="-103" charset="-128"/>
            </a:endParaRPr>
          </a:p>
        </p:txBody>
      </p:sp>
      <p:pic>
        <p:nvPicPr>
          <p:cNvPr id="8" name="Image 7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0" y="1828800"/>
            <a:ext cx="7099300" cy="3200400"/>
          </a:xfrm>
          <a:prstGeom prst="rect">
            <a:avLst/>
          </a:prstGeom>
        </p:spPr>
      </p:pic>
      <p:sp>
        <p:nvSpPr>
          <p:cNvPr id="7" name="Bouton d'action : Retour 6">
            <a:hlinkClick r:id="rId3" action="ppaction://hlinksldjump"/>
          </p:cNvPr>
          <p:cNvSpPr/>
          <p:nvPr/>
        </p:nvSpPr>
        <p:spPr>
          <a:xfrm>
            <a:off x="8572500" y="5486400"/>
            <a:ext cx="381000" cy="504056"/>
          </a:xfrm>
          <a:prstGeom prst="actionButtonReturn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oneTexte 14"/>
          <p:cNvSpPr txBox="1">
            <a:spLocks noChangeArrowheads="1"/>
          </p:cNvSpPr>
          <p:nvPr/>
        </p:nvSpPr>
        <p:spPr bwMode="auto">
          <a:xfrm rot="1280744">
            <a:off x="2349500" y="5548313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13315" name="ZoneTexte 15"/>
          <p:cNvSpPr txBox="1">
            <a:spLocks noChangeArrowheads="1"/>
          </p:cNvSpPr>
          <p:nvPr/>
        </p:nvSpPr>
        <p:spPr bwMode="auto">
          <a:xfrm rot="1280744">
            <a:off x="4791075" y="357188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grpSp>
        <p:nvGrpSpPr>
          <p:cNvPr id="13316" name="Groupe 34"/>
          <p:cNvGrpSpPr>
            <a:grpSpLocks/>
          </p:cNvGrpSpPr>
          <p:nvPr/>
        </p:nvGrpSpPr>
        <p:grpSpPr bwMode="auto">
          <a:xfrm>
            <a:off x="1535113" y="2051050"/>
            <a:ext cx="6440487" cy="3703638"/>
            <a:chOff x="971600" y="1532408"/>
            <a:chExt cx="5760640" cy="3289127"/>
          </a:xfrm>
        </p:grpSpPr>
        <p:sp>
          <p:nvSpPr>
            <p:cNvPr id="7" name="Rectangle à coins arrondis 6">
              <a:hlinkClick r:id="rId3" action="ppaction://hlinksldjump"/>
            </p:cNvPr>
            <p:cNvSpPr/>
            <p:nvPr/>
          </p:nvSpPr>
          <p:spPr>
            <a:xfrm>
              <a:off x="971600" y="1592796"/>
              <a:ext cx="1368152" cy="108012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16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fr-FR">
                  <a:solidFill>
                    <a:schemeClr val="tx1"/>
                  </a:solidFill>
                  <a:ea typeface="ＭＳ Ｐゴシック" pitchFamily="-103" charset="-128"/>
                  <a:cs typeface="ＭＳ Ｐゴシック" pitchFamily="-103" charset="-128"/>
                </a:rPr>
                <a:t>Zone </a:t>
              </a:r>
            </a:p>
            <a:p>
              <a:pPr algn="ctr"/>
              <a:r>
                <a:rPr lang="fr-FR">
                  <a:solidFill>
                    <a:schemeClr val="tx1"/>
                  </a:solidFill>
                  <a:ea typeface="ＭＳ Ｐゴシック" pitchFamily="-103" charset="-128"/>
                  <a:cs typeface="ＭＳ Ｐゴシック" pitchFamily="-103" charset="-128"/>
                </a:rPr>
                <a:t>de stockage</a:t>
              </a: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3023828" y="2132856"/>
              <a:ext cx="1160326" cy="268867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600" b="1">
                  <a:solidFill>
                    <a:schemeClr val="tx1"/>
                  </a:solidFill>
                  <a:ea typeface="ＭＳ Ｐゴシック" pitchFamily="-103" charset="-128"/>
                  <a:cs typeface="ＭＳ Ｐゴシック" pitchFamily="-103" charset="-128"/>
                </a:rPr>
                <a:t>Contrôle des MP</a:t>
              </a:r>
            </a:p>
            <a:p>
              <a:pPr algn="ctr"/>
              <a:r>
                <a:rPr lang="fr-FR" sz="1600" b="1">
                  <a:solidFill>
                    <a:schemeClr val="tx1"/>
                  </a:solidFill>
                  <a:ea typeface="ＭＳ Ｐゴシック" pitchFamily="-103" charset="-128"/>
                  <a:cs typeface="ＭＳ Ｐゴシック" pitchFamily="-103" charset="-128"/>
                </a:rPr>
                <a:t>---------------</a:t>
              </a:r>
            </a:p>
            <a:p>
              <a:pPr algn="ctr"/>
              <a:r>
                <a:rPr lang="fr-FR" sz="1600" b="1">
                  <a:solidFill>
                    <a:schemeClr val="tx1"/>
                  </a:solidFill>
                  <a:ea typeface="ＭＳ Ｐゴシック" pitchFamily="-103" charset="-128"/>
                  <a:cs typeface="ＭＳ Ｐゴシック" pitchFamily="-103" charset="-128"/>
                </a:rPr>
                <a:t> contrôle des PI et en cours de fabrication</a:t>
              </a:r>
            </a:p>
            <a:p>
              <a:pPr algn="ctr"/>
              <a:r>
                <a:rPr lang="fr-FR" sz="1600" b="1">
                  <a:solidFill>
                    <a:schemeClr val="tx1"/>
                  </a:solidFill>
                  <a:ea typeface="ＭＳ Ｐゴシック" pitchFamily="-103" charset="-128"/>
                  <a:cs typeface="ＭＳ Ｐゴシック" pitchFamily="-103" charset="-128"/>
                </a:rPr>
                <a:t>---------------</a:t>
              </a:r>
            </a:p>
            <a:p>
              <a:pPr algn="ctr"/>
              <a:r>
                <a:rPr lang="fr-FR" sz="1600" b="1">
                  <a:solidFill>
                    <a:schemeClr val="tx1"/>
                  </a:solidFill>
                  <a:ea typeface="ＭＳ Ｐゴシック" pitchFamily="-103" charset="-128"/>
                  <a:cs typeface="ＭＳ Ｐゴシック" pitchFamily="-103" charset="-128"/>
                </a:rPr>
                <a:t> contrôle de PF</a:t>
              </a: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4788024" y="1532408"/>
              <a:ext cx="1944216" cy="29767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16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fr-FR">
                  <a:solidFill>
                    <a:schemeClr val="tx1"/>
                  </a:solidFill>
                  <a:ea typeface="ＭＳ Ｐゴシック" pitchFamily="-103" charset="-128"/>
                  <a:cs typeface="ＭＳ Ｐゴシック" pitchFamily="-103" charset="-128"/>
                </a:rPr>
                <a:t>Atelier de Procédés de fabrication</a:t>
              </a:r>
            </a:p>
          </p:txBody>
        </p:sp>
        <p:sp>
          <p:nvSpPr>
            <p:cNvPr id="17" name="Forme libre 16"/>
            <p:cNvSpPr>
              <a:spLocks/>
            </p:cNvSpPr>
            <p:nvPr/>
          </p:nvSpPr>
          <p:spPr bwMode="auto">
            <a:xfrm>
              <a:off x="1566549" y="2684237"/>
              <a:ext cx="1452585" cy="1524023"/>
            </a:xfrm>
            <a:custGeom>
              <a:avLst/>
              <a:gdLst>
                <a:gd name="T0" fmla="*/ 0 w 1451428"/>
                <a:gd name="T1" fmla="*/ 0 h 1524000"/>
                <a:gd name="T2" fmla="*/ 14526 w 1451428"/>
                <a:gd name="T3" fmla="*/ 1494994 h 1524000"/>
                <a:gd name="T4" fmla="*/ 1452585 w 1451428"/>
                <a:gd name="T5" fmla="*/ 1524023 h 1524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51428" h="1524000">
                  <a:moveTo>
                    <a:pt x="0" y="0"/>
                  </a:moveTo>
                  <a:lnTo>
                    <a:pt x="14514" y="1494971"/>
                  </a:lnTo>
                  <a:lnTo>
                    <a:pt x="1451428" y="1524000"/>
                  </a:lnTo>
                </a:path>
              </a:pathLst>
            </a:custGeom>
            <a:noFill/>
            <a:ln w="60325" cap="flat" cmpd="sng">
              <a:solidFill>
                <a:schemeClr val="accent1"/>
              </a:solidFill>
              <a:prstDash val="solid"/>
              <a:round/>
              <a:headEnd type="stealth" w="med" len="med"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orme libre 17"/>
            <p:cNvSpPr>
              <a:spLocks/>
            </p:cNvSpPr>
            <p:nvPr/>
          </p:nvSpPr>
          <p:spPr bwMode="auto">
            <a:xfrm>
              <a:off x="2015245" y="2684237"/>
              <a:ext cx="1003888" cy="816289"/>
            </a:xfrm>
            <a:custGeom>
              <a:avLst/>
              <a:gdLst>
                <a:gd name="T0" fmla="*/ 0 w 1451428"/>
                <a:gd name="T1" fmla="*/ 0 h 1524000"/>
                <a:gd name="T2" fmla="*/ 10039 w 1451428"/>
                <a:gd name="T3" fmla="*/ 800740 h 1524000"/>
                <a:gd name="T4" fmla="*/ 1003888 w 1451428"/>
                <a:gd name="T5" fmla="*/ 816289 h 1524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51428" h="1524000">
                  <a:moveTo>
                    <a:pt x="0" y="0"/>
                  </a:moveTo>
                  <a:lnTo>
                    <a:pt x="14514" y="1494971"/>
                  </a:lnTo>
                  <a:lnTo>
                    <a:pt x="1451428" y="1524000"/>
                  </a:lnTo>
                </a:path>
              </a:pathLst>
            </a:custGeom>
            <a:noFill/>
            <a:ln w="60325" cap="flat" cmpd="sng">
              <a:solidFill>
                <a:schemeClr val="accent1"/>
              </a:solidFill>
              <a:prstDash val="solid"/>
              <a:round/>
              <a:headEnd type="stealth" w="med" len="med"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21" name="Connecteur droit avec flèche 20"/>
            <p:cNvCxnSpPr>
              <a:cxnSpLocks noChangeShapeType="1"/>
            </p:cNvCxnSpPr>
            <p:nvPr/>
          </p:nvCxnSpPr>
          <p:spPr bwMode="auto">
            <a:xfrm flipH="1">
              <a:off x="2340409" y="2350108"/>
              <a:ext cx="678725" cy="0"/>
            </a:xfrm>
            <a:prstGeom prst="straightConnector1">
              <a:avLst/>
            </a:prstGeom>
            <a:noFill/>
            <a:ln w="60325">
              <a:solidFill>
                <a:schemeClr val="accent1"/>
              </a:solidFill>
              <a:round/>
              <a:headEnd type="stealth" w="med" len="med"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2" name="Connecteur droit avec flèche 21"/>
            <p:cNvCxnSpPr>
              <a:cxnSpLocks noChangeShapeType="1"/>
            </p:cNvCxnSpPr>
            <p:nvPr/>
          </p:nvCxnSpPr>
          <p:spPr bwMode="auto">
            <a:xfrm flipH="1">
              <a:off x="4184892" y="2350108"/>
              <a:ext cx="678725" cy="0"/>
            </a:xfrm>
            <a:prstGeom prst="straightConnector1">
              <a:avLst/>
            </a:prstGeom>
            <a:noFill/>
            <a:ln w="60325">
              <a:solidFill>
                <a:schemeClr val="accent1"/>
              </a:solidFill>
              <a:round/>
              <a:headEnd type="stealth" w="med" len="med"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3" name="Connecteur droit avec flèche 22"/>
            <p:cNvCxnSpPr>
              <a:cxnSpLocks noChangeShapeType="1"/>
            </p:cNvCxnSpPr>
            <p:nvPr/>
          </p:nvCxnSpPr>
          <p:spPr bwMode="auto">
            <a:xfrm flipH="1">
              <a:off x="4160754" y="3500527"/>
              <a:ext cx="680144" cy="0"/>
            </a:xfrm>
            <a:prstGeom prst="straightConnector1">
              <a:avLst/>
            </a:prstGeom>
            <a:noFill/>
            <a:ln w="60325">
              <a:solidFill>
                <a:schemeClr val="accent1"/>
              </a:solidFill>
              <a:round/>
              <a:headEnd type="stealth" w="med" len="med"/>
              <a:tailEnd type="stealth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4" name="Connecteur droit avec flèche 23"/>
            <p:cNvCxnSpPr>
              <a:cxnSpLocks noChangeShapeType="1"/>
            </p:cNvCxnSpPr>
            <p:nvPr/>
          </p:nvCxnSpPr>
          <p:spPr bwMode="auto">
            <a:xfrm flipH="1">
              <a:off x="4184892" y="4208260"/>
              <a:ext cx="678725" cy="0"/>
            </a:xfrm>
            <a:prstGeom prst="straightConnector1">
              <a:avLst/>
            </a:prstGeom>
            <a:noFill/>
            <a:ln w="60325">
              <a:solidFill>
                <a:schemeClr val="accent1"/>
              </a:solidFill>
              <a:round/>
              <a:headEnd/>
              <a:tailEnd type="stealth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6" name="ZoneTexte 25"/>
            <p:cNvSpPr txBox="1"/>
            <p:nvPr/>
          </p:nvSpPr>
          <p:spPr>
            <a:xfrm>
              <a:off x="2340409" y="1979324"/>
              <a:ext cx="979749" cy="370784"/>
            </a:xfrm>
            <a:prstGeom prst="rect">
              <a:avLst/>
            </a:prstGeom>
            <a:noFill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b="1">
                  <a:latin typeface="Calibri" pitchFamily="-103" charset="0"/>
                </a:rPr>
                <a:t>MP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204771" y="1979324"/>
              <a:ext cx="792319" cy="370784"/>
            </a:xfrm>
            <a:prstGeom prst="rect">
              <a:avLst/>
            </a:prstGeom>
            <a:noFill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b="1">
                  <a:latin typeface="Calibri" pitchFamily="-103" charset="0"/>
                </a:rPr>
                <a:t>MP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313430" y="3132562"/>
              <a:ext cx="792319" cy="367964"/>
            </a:xfrm>
            <a:prstGeom prst="rect">
              <a:avLst/>
            </a:prstGeom>
            <a:noFill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b="1">
                  <a:latin typeface="Calibri" pitchFamily="-103" charset="0"/>
                </a:rPr>
                <a:t>PI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131679" y="3840295"/>
              <a:ext cx="792319" cy="367964"/>
            </a:xfrm>
            <a:prstGeom prst="rect">
              <a:avLst/>
            </a:prstGeom>
            <a:noFill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b="1">
                  <a:latin typeface="Calibri" pitchFamily="-103" charset="0"/>
                </a:rPr>
                <a:t>PF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133775" y="3132562"/>
              <a:ext cx="792319" cy="367964"/>
            </a:xfrm>
            <a:prstGeom prst="rect">
              <a:avLst/>
            </a:prstGeom>
            <a:noFill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b="1">
                  <a:latin typeface="Calibri" pitchFamily="-103" charset="0"/>
                </a:rPr>
                <a:t>   PI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4324045" y="3861442"/>
              <a:ext cx="792319" cy="369375"/>
            </a:xfrm>
            <a:prstGeom prst="rect">
              <a:avLst/>
            </a:prstGeom>
            <a:noFill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b="1">
                  <a:latin typeface="Calibri" pitchFamily="-103" charset="0"/>
                </a:rPr>
                <a:t>PF</a:t>
              </a:r>
            </a:p>
          </p:txBody>
        </p:sp>
      </p:grpSp>
      <p:sp>
        <p:nvSpPr>
          <p:cNvPr id="13317" name="Espace réservé du contenu 11"/>
          <p:cNvSpPr>
            <a:spLocks noGrp="1"/>
          </p:cNvSpPr>
          <p:nvPr>
            <p:ph idx="1"/>
          </p:nvPr>
        </p:nvSpPr>
        <p:spPr>
          <a:xfrm>
            <a:off x="468313" y="944563"/>
            <a:ext cx="8362950" cy="647700"/>
          </a:xfrm>
        </p:spPr>
        <p:txBody>
          <a:bodyPr/>
          <a:lstStyle/>
          <a:p>
            <a:pPr marL="514350" indent="-514350" algn="ctr" eaLnBrk="1" hangingPunct="1">
              <a:buFont typeface="Arial" pitchFamily="-103" charset="0"/>
              <a:buNone/>
            </a:pPr>
            <a:endParaRPr lang="fr-FR" sz="2400">
              <a:ea typeface="ＭＳ Ｐゴシック" pitchFamily="-103" charset="-128"/>
            </a:endParaRPr>
          </a:p>
          <a:p>
            <a:pPr marL="514350" indent="-514350" algn="ctr" eaLnBrk="1" hangingPunct="1">
              <a:buFont typeface="Arial" pitchFamily="-103" charset="0"/>
              <a:buNone/>
            </a:pPr>
            <a:r>
              <a:rPr lang="fr-FR" sz="2400">
                <a:ea typeface="ＭＳ Ｐゴシック" pitchFamily="-103" charset="-128"/>
              </a:rPr>
              <a:t>Elle est </a:t>
            </a:r>
            <a:r>
              <a:rPr lang="fr-FR" sz="2400" b="1">
                <a:solidFill>
                  <a:srgbClr val="C00000"/>
                </a:solidFill>
                <a:ea typeface="ＭＳ Ｐゴシック" pitchFamily="-103" charset="-128"/>
              </a:rPr>
              <a:t>au service du Procédé </a:t>
            </a:r>
            <a:r>
              <a:rPr lang="fr-FR" sz="2400">
                <a:ea typeface="ＭＳ Ｐゴシック" pitchFamily="-103" charset="-128"/>
              </a:rPr>
              <a:t>de Fabrication</a:t>
            </a:r>
          </a:p>
          <a:p>
            <a:pPr marL="514350" indent="-514350" eaLnBrk="1" hangingPunct="1">
              <a:buFont typeface="Arial" pitchFamily="-103" charset="0"/>
              <a:buNone/>
            </a:pPr>
            <a:endParaRPr lang="fr-FR">
              <a:ea typeface="ＭＳ Ｐゴシック" pitchFamily="-103" charset="-128"/>
            </a:endParaRPr>
          </a:p>
        </p:txBody>
      </p:sp>
      <p:sp>
        <p:nvSpPr>
          <p:cNvPr id="32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  <a:solidFill>
            <a:srgbClr val="FFFFFF"/>
          </a:solidFill>
        </p:spPr>
        <p:txBody>
          <a:bodyPr/>
          <a:lstStyle/>
          <a:p>
            <a:pPr algn="l" eaLnBrk="1" hangingPunct="1"/>
            <a:r>
              <a:rPr lang="fr-FR" sz="3200" b="1" dirty="0">
                <a:ea typeface="ＭＳ Ｐゴシック" pitchFamily="-103" charset="-128"/>
              </a:rPr>
              <a:t>Moyen de la </a:t>
            </a:r>
            <a:r>
              <a:rPr lang="fr-FR" sz="3200" b="1" dirty="0" smtClean="0">
                <a:ea typeface="ＭＳ Ｐゴシック" pitchFamily="-103" charset="-128"/>
              </a:rPr>
              <a:t>formation (zone de contrôle)</a:t>
            </a:r>
            <a:endParaRPr lang="fr-FR" sz="3200" b="1" dirty="0">
              <a:ea typeface="ＭＳ Ｐゴシック" pitchFamily="-103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oneTexte 14"/>
          <p:cNvSpPr txBox="1">
            <a:spLocks noChangeArrowheads="1"/>
          </p:cNvSpPr>
          <p:nvPr/>
        </p:nvSpPr>
        <p:spPr bwMode="auto">
          <a:xfrm rot="1280744">
            <a:off x="2349500" y="5548313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14339" name="ZoneTexte 15"/>
          <p:cNvSpPr txBox="1">
            <a:spLocks noChangeArrowheads="1"/>
          </p:cNvSpPr>
          <p:nvPr/>
        </p:nvSpPr>
        <p:spPr bwMode="auto">
          <a:xfrm rot="1280744">
            <a:off x="4791075" y="357188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34" name="Espace réservé du contenu 11"/>
          <p:cNvSpPr txBox="1">
            <a:spLocks/>
          </p:cNvSpPr>
          <p:nvPr/>
        </p:nvSpPr>
        <p:spPr bwMode="auto">
          <a:xfrm>
            <a:off x="827088" y="1141413"/>
            <a:ext cx="83629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4350" indent="-514350">
              <a:spcBef>
                <a:spcPct val="20000"/>
              </a:spcBef>
              <a:buFont typeface="Arial" pitchFamily="-103" charset="0"/>
              <a:buNone/>
            </a:pPr>
            <a:r>
              <a:rPr lang="fr-FR" sz="2800" dirty="0">
                <a:latin typeface="Calibri" pitchFamily="-103" charset="0"/>
              </a:rPr>
              <a:t>C’est une zone de passage indispensable dans le</a:t>
            </a:r>
          </a:p>
          <a:p>
            <a:pPr marL="514350" indent="-514350">
              <a:spcBef>
                <a:spcPct val="20000"/>
              </a:spcBef>
              <a:buFont typeface="Arial" pitchFamily="-103" charset="0"/>
              <a:buNone/>
            </a:pPr>
            <a:r>
              <a:rPr lang="fr-FR" sz="2800" dirty="0">
                <a:latin typeface="Calibri" pitchFamily="-103" charset="0"/>
              </a:rPr>
              <a:t>cadre de fabrication respectant le QHSE :</a:t>
            </a:r>
          </a:p>
          <a:p>
            <a:pPr marL="514350" indent="-514350">
              <a:spcBef>
                <a:spcPct val="20000"/>
              </a:spcBef>
              <a:buFont typeface="Arial" pitchFamily="-103" charset="0"/>
              <a:buNone/>
            </a:pPr>
            <a:endParaRPr lang="fr-FR" sz="800" dirty="0">
              <a:latin typeface="Calibri" pitchFamily="-103" charset="0"/>
            </a:endParaRPr>
          </a:p>
          <a:p>
            <a:pPr marL="971550" lvl="1" indent="-514350">
              <a:spcBef>
                <a:spcPct val="20000"/>
              </a:spcBef>
              <a:buFont typeface="Wingdings" pitchFamily="-103" charset="2"/>
              <a:buChar char="ü"/>
            </a:pPr>
            <a:r>
              <a:rPr lang="fr-FR" sz="2400" dirty="0">
                <a:latin typeface="Calibri" pitchFamily="-103" charset="0"/>
              </a:rPr>
              <a:t>Contrôle de </a:t>
            </a:r>
            <a:r>
              <a:rPr lang="fr-FR" sz="2400" b="1" dirty="0">
                <a:solidFill>
                  <a:srgbClr val="C00000"/>
                </a:solidFill>
                <a:latin typeface="Calibri" pitchFamily="-103" charset="0"/>
              </a:rPr>
              <a:t>conformité</a:t>
            </a:r>
            <a:r>
              <a:rPr lang="fr-FR" sz="2400" dirty="0">
                <a:latin typeface="Calibri" pitchFamily="-103" charset="0"/>
              </a:rPr>
              <a:t> avec étiquetage des lots</a:t>
            </a:r>
          </a:p>
          <a:p>
            <a:pPr marL="971550" lvl="1" indent="-514350">
              <a:spcBef>
                <a:spcPct val="20000"/>
              </a:spcBef>
            </a:pPr>
            <a:endParaRPr lang="fr-FR" sz="2400" dirty="0">
              <a:latin typeface="Calibri" pitchFamily="-103" charset="0"/>
            </a:endParaRPr>
          </a:p>
          <a:p>
            <a:pPr marL="514350" indent="-514350" algn="ctr">
              <a:spcBef>
                <a:spcPct val="20000"/>
              </a:spcBef>
              <a:buFont typeface="Arial" pitchFamily="-103" charset="0"/>
              <a:buNone/>
            </a:pPr>
            <a:endParaRPr lang="fr-FR" sz="2400" dirty="0">
              <a:latin typeface="Calibri" pitchFamily="-103" charset="0"/>
            </a:endParaRPr>
          </a:p>
          <a:p>
            <a:pPr marL="514350" indent="-514350">
              <a:spcBef>
                <a:spcPct val="20000"/>
              </a:spcBef>
              <a:buFont typeface="Arial" pitchFamily="-103" charset="0"/>
              <a:buNone/>
            </a:pPr>
            <a:endParaRPr lang="fr-FR" sz="3200" dirty="0">
              <a:latin typeface="Calibri" pitchFamily="-103" charset="0"/>
            </a:endParaRPr>
          </a:p>
        </p:txBody>
      </p:sp>
      <p:sp>
        <p:nvSpPr>
          <p:cNvPr id="10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  <a:solidFill>
            <a:srgbClr val="FFFFFF"/>
          </a:solidFill>
        </p:spPr>
        <p:txBody>
          <a:bodyPr/>
          <a:lstStyle/>
          <a:p>
            <a:pPr algn="l" eaLnBrk="1" hangingPunct="1"/>
            <a:r>
              <a:rPr lang="fr-FR" sz="3200" b="1" dirty="0">
                <a:ea typeface="ＭＳ Ｐゴシック" pitchFamily="-103" charset="-128"/>
              </a:rPr>
              <a:t>Moyen de la </a:t>
            </a:r>
            <a:r>
              <a:rPr lang="fr-FR" sz="3200" b="1" dirty="0" smtClean="0">
                <a:ea typeface="ＭＳ Ｐゴシック" pitchFamily="-103" charset="-128"/>
              </a:rPr>
              <a:t>formation (zone de contrôle)</a:t>
            </a:r>
            <a:endParaRPr lang="fr-FR" sz="3200" b="1" dirty="0">
              <a:ea typeface="ＭＳ Ｐゴシック" pitchFamily="-103" charset="-128"/>
            </a:endParaRPr>
          </a:p>
        </p:txBody>
      </p:sp>
      <p:pic>
        <p:nvPicPr>
          <p:cNvPr id="8" name="Image 7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065788"/>
            <a:ext cx="5905500" cy="3009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3" y="2362200"/>
            <a:ext cx="8280400" cy="3644900"/>
          </a:xfrm>
          <a:prstGeom prst="rect">
            <a:avLst/>
          </a:prstGeom>
        </p:spPr>
      </p:pic>
      <p:sp>
        <p:nvSpPr>
          <p:cNvPr id="15363" name="ZoneTexte 15"/>
          <p:cNvSpPr txBox="1">
            <a:spLocks noChangeArrowheads="1"/>
          </p:cNvSpPr>
          <p:nvPr/>
        </p:nvSpPr>
        <p:spPr bwMode="auto">
          <a:xfrm rot="1280744">
            <a:off x="4791075" y="357188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34" name="Espace réservé du contenu 11"/>
          <p:cNvSpPr txBox="1">
            <a:spLocks/>
          </p:cNvSpPr>
          <p:nvPr/>
        </p:nvSpPr>
        <p:spPr bwMode="auto">
          <a:xfrm>
            <a:off x="781050" y="884238"/>
            <a:ext cx="8362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971550" lvl="1" indent="-514350">
              <a:spcBef>
                <a:spcPct val="20000"/>
              </a:spcBef>
            </a:pPr>
            <a:endParaRPr lang="fr-FR" sz="2400">
              <a:latin typeface="Calibri" pitchFamily="-103" charset="0"/>
            </a:endParaRPr>
          </a:p>
          <a:p>
            <a:pPr marL="971550" lvl="1" indent="-514350">
              <a:spcBef>
                <a:spcPct val="20000"/>
              </a:spcBef>
              <a:buFont typeface="Wingdings" pitchFamily="-103" charset="2"/>
              <a:buChar char="ü"/>
            </a:pPr>
            <a:r>
              <a:rPr lang="fr-FR" sz="2400">
                <a:latin typeface="Calibri" pitchFamily="-103" charset="0"/>
              </a:rPr>
              <a:t> </a:t>
            </a:r>
            <a:r>
              <a:rPr lang="fr-FR" sz="2400" b="1">
                <a:solidFill>
                  <a:srgbClr val="C00000"/>
                </a:solidFill>
                <a:latin typeface="Calibri" pitchFamily="-103" charset="0"/>
              </a:rPr>
              <a:t>Préparation de la fabrication</a:t>
            </a:r>
          </a:p>
          <a:p>
            <a:pPr marL="971550" lvl="1" indent="-514350">
              <a:spcBef>
                <a:spcPct val="20000"/>
              </a:spcBef>
            </a:pPr>
            <a:r>
              <a:rPr lang="fr-FR" sz="2400" b="1">
                <a:solidFill>
                  <a:srgbClr val="C00000"/>
                </a:solidFill>
                <a:latin typeface="Calibri" pitchFamily="-103" charset="0"/>
              </a:rPr>
              <a:t>        </a:t>
            </a:r>
            <a:r>
              <a:rPr lang="fr-FR" sz="2400">
                <a:latin typeface="Calibri" pitchFamily="-103" charset="0"/>
              </a:rPr>
              <a:t>(pesée des quantités de matières)</a:t>
            </a:r>
          </a:p>
          <a:p>
            <a:pPr marL="514350" indent="-514350" algn="ctr">
              <a:spcBef>
                <a:spcPct val="20000"/>
              </a:spcBef>
              <a:buFont typeface="Arial" pitchFamily="-103" charset="0"/>
              <a:buNone/>
            </a:pPr>
            <a:endParaRPr lang="fr-FR" sz="2400">
              <a:latin typeface="Calibri" pitchFamily="-103" charset="0"/>
            </a:endParaRPr>
          </a:p>
          <a:p>
            <a:pPr marL="514350" indent="-514350">
              <a:spcBef>
                <a:spcPct val="20000"/>
              </a:spcBef>
              <a:buFont typeface="Arial" pitchFamily="-103" charset="0"/>
              <a:buNone/>
            </a:pPr>
            <a:endParaRPr lang="fr-FR" sz="3200">
              <a:latin typeface="Calibri" pitchFamily="-103" charset="0"/>
            </a:endParaRPr>
          </a:p>
        </p:txBody>
      </p:sp>
      <p:sp>
        <p:nvSpPr>
          <p:cNvPr id="10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  <a:solidFill>
            <a:srgbClr val="FFFFFF"/>
          </a:solidFill>
        </p:spPr>
        <p:txBody>
          <a:bodyPr/>
          <a:lstStyle/>
          <a:p>
            <a:pPr algn="l" eaLnBrk="1" hangingPunct="1"/>
            <a:r>
              <a:rPr lang="fr-FR" sz="3200" b="1" dirty="0">
                <a:ea typeface="ＭＳ Ｐゴシック" pitchFamily="-103" charset="-128"/>
              </a:rPr>
              <a:t>Moyen de la </a:t>
            </a:r>
            <a:r>
              <a:rPr lang="fr-FR" sz="3200" b="1" dirty="0" smtClean="0">
                <a:ea typeface="ＭＳ Ｐゴシック" pitchFamily="-103" charset="-128"/>
              </a:rPr>
              <a:t>formation (zone de contrôle)</a:t>
            </a:r>
            <a:endParaRPr lang="fr-FR" sz="3200" b="1" dirty="0">
              <a:ea typeface="ＭＳ Ｐゴシック" pitchFamily="-103" charset="-128"/>
            </a:endParaRPr>
          </a:p>
        </p:txBody>
      </p:sp>
      <p:sp>
        <p:nvSpPr>
          <p:cNvPr id="7" name="Bouton d'action : Retour 6">
            <a:hlinkClick r:id="rId4" action="ppaction://hlinksldjump"/>
          </p:cNvPr>
          <p:cNvSpPr/>
          <p:nvPr/>
        </p:nvSpPr>
        <p:spPr>
          <a:xfrm>
            <a:off x="8305800" y="5625244"/>
            <a:ext cx="381000" cy="504056"/>
          </a:xfrm>
          <a:prstGeom prst="actionButtonReturn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oneTexte 14"/>
          <p:cNvSpPr txBox="1">
            <a:spLocks noChangeArrowheads="1"/>
          </p:cNvSpPr>
          <p:nvPr/>
        </p:nvSpPr>
        <p:spPr bwMode="auto">
          <a:xfrm rot="1280744">
            <a:off x="2349500" y="5548313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16387" name="ZoneTexte 15"/>
          <p:cNvSpPr txBox="1">
            <a:spLocks noChangeArrowheads="1"/>
          </p:cNvSpPr>
          <p:nvPr/>
        </p:nvSpPr>
        <p:spPr bwMode="auto">
          <a:xfrm rot="1280744">
            <a:off x="4791075" y="357188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34" name="Espace réservé du contenu 11"/>
          <p:cNvSpPr txBox="1">
            <a:spLocks/>
          </p:cNvSpPr>
          <p:nvPr/>
        </p:nvSpPr>
        <p:spPr bwMode="auto">
          <a:xfrm>
            <a:off x="395288" y="1501775"/>
            <a:ext cx="854233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4350" indent="-514350">
              <a:spcBef>
                <a:spcPct val="20000"/>
              </a:spcBef>
              <a:buFont typeface="Arial" pitchFamily="-103" charset="0"/>
              <a:buNone/>
            </a:pPr>
            <a:endParaRPr lang="fr-FR" sz="3200">
              <a:latin typeface="Calibri" pitchFamily="-103" charset="0"/>
            </a:endParaRPr>
          </a:p>
          <a:p>
            <a:pPr marL="514350" indent="-514350">
              <a:spcBef>
                <a:spcPct val="20000"/>
              </a:spcBef>
              <a:buFont typeface="Arial" pitchFamily="-103" charset="0"/>
              <a:buNone/>
            </a:pPr>
            <a:r>
              <a:rPr lang="fr-FR" sz="3200">
                <a:latin typeface="Calibri" pitchFamily="-103" charset="0"/>
              </a:rPr>
              <a:t>Le </a:t>
            </a:r>
            <a:r>
              <a:rPr lang="fr-FR" sz="3200" b="1">
                <a:solidFill>
                  <a:srgbClr val="C00000"/>
                </a:solidFill>
                <a:latin typeface="Calibri" pitchFamily="-103" charset="0"/>
              </a:rPr>
              <a:t>cœur des activités </a:t>
            </a:r>
            <a:r>
              <a:rPr lang="fr-FR" sz="3200">
                <a:latin typeface="Calibri" pitchFamily="-103" charset="0"/>
              </a:rPr>
              <a:t>à l’échelle </a:t>
            </a:r>
            <a:r>
              <a:rPr lang="fr-FR" sz="3200" b="1">
                <a:solidFill>
                  <a:srgbClr val="C00000"/>
                </a:solidFill>
                <a:latin typeface="Calibri" pitchFamily="-103" charset="0"/>
              </a:rPr>
              <a:t>semi-industrielle</a:t>
            </a:r>
            <a:r>
              <a:rPr lang="fr-FR" sz="3200">
                <a:latin typeface="Calibri" pitchFamily="-103" charset="0"/>
              </a:rPr>
              <a:t>.</a:t>
            </a:r>
          </a:p>
          <a:p>
            <a:pPr marL="514350" indent="-514350">
              <a:spcBef>
                <a:spcPct val="20000"/>
              </a:spcBef>
              <a:buFont typeface="Arial" pitchFamily="-103" charset="0"/>
              <a:buNone/>
            </a:pPr>
            <a:endParaRPr lang="fr-FR" sz="2000">
              <a:latin typeface="Calibri" pitchFamily="-103" charset="0"/>
            </a:endParaRPr>
          </a:p>
          <a:p>
            <a:pPr marL="514350" indent="-514350">
              <a:spcBef>
                <a:spcPct val="20000"/>
              </a:spcBef>
              <a:buFont typeface="Arial" pitchFamily="-103" charset="0"/>
              <a:buNone/>
            </a:pPr>
            <a:endParaRPr lang="fr-FR" sz="2000">
              <a:latin typeface="Calibri" pitchFamily="-103" charset="0"/>
            </a:endParaRPr>
          </a:p>
          <a:p>
            <a:pPr marL="514350" indent="-514350">
              <a:spcBef>
                <a:spcPct val="20000"/>
              </a:spcBef>
              <a:buFont typeface="Arial" pitchFamily="-103" charset="0"/>
              <a:buNone/>
            </a:pPr>
            <a:r>
              <a:rPr lang="fr-FR" sz="3200">
                <a:latin typeface="Calibri" pitchFamily="-103" charset="0"/>
              </a:rPr>
              <a:t>Il sera important de </a:t>
            </a:r>
            <a:r>
              <a:rPr lang="fr-FR" sz="3200" b="1">
                <a:solidFill>
                  <a:srgbClr val="C00000"/>
                </a:solidFill>
                <a:latin typeface="Calibri" pitchFamily="-103" charset="0"/>
              </a:rPr>
              <a:t>contextualiser</a:t>
            </a:r>
            <a:r>
              <a:rPr lang="fr-FR" sz="3200">
                <a:latin typeface="Calibri" pitchFamily="-103" charset="0"/>
              </a:rPr>
              <a:t> des zones de </a:t>
            </a:r>
          </a:p>
          <a:p>
            <a:pPr marL="514350" indent="-514350">
              <a:spcBef>
                <a:spcPct val="20000"/>
              </a:spcBef>
              <a:buFont typeface="Arial" pitchFamily="-103" charset="0"/>
              <a:buNone/>
            </a:pPr>
            <a:r>
              <a:rPr lang="fr-FR" sz="3200">
                <a:latin typeface="Calibri" pitchFamily="-103" charset="0"/>
              </a:rPr>
              <a:t>travail</a:t>
            </a:r>
            <a:endParaRPr lang="fr-FR" sz="900">
              <a:latin typeface="Calibri" pitchFamily="-103" charset="0"/>
            </a:endParaRPr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  <a:solidFill>
            <a:srgbClr val="FFFFFF"/>
          </a:solidFill>
        </p:spPr>
        <p:txBody>
          <a:bodyPr/>
          <a:lstStyle/>
          <a:p>
            <a:pPr algn="l" eaLnBrk="1" hangingPunct="1"/>
            <a:r>
              <a:rPr lang="fr-FR" sz="3200" b="1" dirty="0">
                <a:ea typeface="ＭＳ Ｐゴシック" pitchFamily="-103" charset="-128"/>
              </a:rPr>
              <a:t>Moyen de la </a:t>
            </a:r>
            <a:r>
              <a:rPr lang="fr-FR" sz="3200" b="1" dirty="0" smtClean="0">
                <a:ea typeface="ＭＳ Ｐゴシック" pitchFamily="-103" charset="-128"/>
              </a:rPr>
              <a:t>formation (atelier de fabrication)</a:t>
            </a:r>
            <a:endParaRPr lang="fr-FR" sz="3200" b="1" dirty="0">
              <a:ea typeface="ＭＳ Ｐゴシック" pitchFamily="-103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14"/>
          <p:cNvSpPr txBox="1">
            <a:spLocks noChangeArrowheads="1"/>
          </p:cNvSpPr>
          <p:nvPr/>
        </p:nvSpPr>
        <p:spPr bwMode="auto">
          <a:xfrm rot="1280744">
            <a:off x="2349500" y="5548313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17411" name="ZoneTexte 15"/>
          <p:cNvSpPr txBox="1">
            <a:spLocks noChangeArrowheads="1"/>
          </p:cNvSpPr>
          <p:nvPr/>
        </p:nvSpPr>
        <p:spPr bwMode="auto">
          <a:xfrm rot="1280744">
            <a:off x="4791075" y="357188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34" name="Espace réservé du contenu 11"/>
          <p:cNvSpPr txBox="1">
            <a:spLocks/>
          </p:cNvSpPr>
          <p:nvPr/>
        </p:nvSpPr>
        <p:spPr bwMode="auto">
          <a:xfrm>
            <a:off x="395288" y="2203450"/>
            <a:ext cx="49688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4350" indent="-514350">
              <a:spcBef>
                <a:spcPct val="20000"/>
              </a:spcBef>
              <a:buFont typeface="Arial" pitchFamily="-103" charset="0"/>
              <a:buNone/>
            </a:pPr>
            <a:endParaRPr lang="fr-FR" sz="900" dirty="0">
              <a:latin typeface="Calibri" pitchFamily="-103" charset="0"/>
            </a:endParaRPr>
          </a:p>
          <a:p>
            <a:pPr marL="971550" lvl="1" indent="-514350">
              <a:spcBef>
                <a:spcPct val="20000"/>
              </a:spcBef>
              <a:buFont typeface="Wingdings" pitchFamily="-103" charset="2"/>
              <a:buChar char="ü"/>
            </a:pPr>
            <a:r>
              <a:rPr lang="fr-FR" sz="2400" u="sng" dirty="0">
                <a:latin typeface="Calibri" pitchFamily="-103" charset="0"/>
              </a:rPr>
              <a:t>intrinsèque</a:t>
            </a:r>
            <a:r>
              <a:rPr lang="fr-FR" sz="2400" dirty="0">
                <a:latin typeface="Calibri" pitchFamily="-103" charset="0"/>
              </a:rPr>
              <a:t> pour des fabrications partant de procédé chimique</a:t>
            </a:r>
          </a:p>
          <a:p>
            <a:pPr marL="971550" lvl="1" indent="-514350">
              <a:spcBef>
                <a:spcPct val="20000"/>
              </a:spcBef>
            </a:pPr>
            <a:endParaRPr lang="fr-FR" sz="900" dirty="0">
              <a:latin typeface="Calibri" pitchFamily="-103" charset="0"/>
            </a:endParaRPr>
          </a:p>
        </p:txBody>
      </p:sp>
      <p:sp>
        <p:nvSpPr>
          <p:cNvPr id="7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  <a:solidFill>
            <a:srgbClr val="FFFFFF"/>
          </a:solidFill>
        </p:spPr>
        <p:txBody>
          <a:bodyPr/>
          <a:lstStyle/>
          <a:p>
            <a:pPr algn="l" eaLnBrk="1" hangingPunct="1"/>
            <a:r>
              <a:rPr lang="fr-FR" sz="3200" b="1" dirty="0">
                <a:ea typeface="ＭＳ Ｐゴシック" pitchFamily="-103" charset="-128"/>
              </a:rPr>
              <a:t>Moyen de la </a:t>
            </a:r>
            <a:r>
              <a:rPr lang="fr-FR" sz="3200" b="1" dirty="0" smtClean="0">
                <a:ea typeface="ＭＳ Ｐゴシック" pitchFamily="-103" charset="-128"/>
              </a:rPr>
              <a:t>formation (atelier de fabrication)</a:t>
            </a:r>
            <a:endParaRPr lang="fr-FR" sz="3200" b="1" dirty="0">
              <a:ea typeface="ＭＳ Ｐゴシック" pitchFamily="-103" charset="-128"/>
            </a:endParaRPr>
          </a:p>
        </p:txBody>
      </p:sp>
      <p:pic>
        <p:nvPicPr>
          <p:cNvPr id="8" name="Image 7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990600"/>
            <a:ext cx="3060700" cy="492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oneTexte 14"/>
          <p:cNvSpPr txBox="1">
            <a:spLocks noChangeArrowheads="1"/>
          </p:cNvSpPr>
          <p:nvPr/>
        </p:nvSpPr>
        <p:spPr bwMode="auto">
          <a:xfrm rot="1280744">
            <a:off x="2349500" y="5548313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18435" name="ZoneTexte 15"/>
          <p:cNvSpPr txBox="1">
            <a:spLocks noChangeArrowheads="1"/>
          </p:cNvSpPr>
          <p:nvPr/>
        </p:nvSpPr>
        <p:spPr bwMode="auto">
          <a:xfrm rot="1280744">
            <a:off x="4791075" y="357188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34" name="Espace réservé du contenu 11"/>
          <p:cNvSpPr txBox="1">
            <a:spLocks/>
          </p:cNvSpPr>
          <p:nvPr/>
        </p:nvSpPr>
        <p:spPr bwMode="auto">
          <a:xfrm>
            <a:off x="395288" y="1844675"/>
            <a:ext cx="436086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971550" lvl="1" indent="-514350">
              <a:spcBef>
                <a:spcPct val="20000"/>
              </a:spcBef>
            </a:pPr>
            <a:endParaRPr lang="fr-FR" sz="900">
              <a:latin typeface="Calibri" pitchFamily="-103" charset="0"/>
            </a:endParaRPr>
          </a:p>
          <a:p>
            <a:pPr marL="971550" lvl="1" indent="-514350">
              <a:spcBef>
                <a:spcPct val="20000"/>
              </a:spcBef>
              <a:buFont typeface="Wingdings" pitchFamily="-103" charset="2"/>
              <a:buChar char="ü"/>
            </a:pPr>
            <a:r>
              <a:rPr lang="fr-FR" sz="2400" u="sng">
                <a:latin typeface="Calibri" pitchFamily="-103" charset="0"/>
              </a:rPr>
              <a:t>ZAC ou ZEC </a:t>
            </a:r>
            <a:r>
              <a:rPr lang="fr-FR" sz="2400">
                <a:latin typeface="Calibri" pitchFamily="-103" charset="0"/>
              </a:rPr>
              <a:t>pour des fabrications imposant des conditions d’hygiènes </a:t>
            </a:r>
          </a:p>
          <a:p>
            <a:pPr marL="971550" lvl="1" indent="-514350">
              <a:spcBef>
                <a:spcPct val="20000"/>
              </a:spcBef>
            </a:pPr>
            <a:r>
              <a:rPr lang="fr-FR" sz="2400">
                <a:latin typeface="Calibri" pitchFamily="-103" charset="0"/>
              </a:rPr>
              <a:t>( Agro, Cosmétique, Pharma..)</a:t>
            </a:r>
            <a:endParaRPr lang="fr-FR" sz="3200">
              <a:latin typeface="Calibri" pitchFamily="-103" charset="0"/>
            </a:endParaRPr>
          </a:p>
        </p:txBody>
      </p:sp>
      <p:sp>
        <p:nvSpPr>
          <p:cNvPr id="7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  <a:solidFill>
            <a:srgbClr val="FFFFFF"/>
          </a:solidFill>
        </p:spPr>
        <p:txBody>
          <a:bodyPr/>
          <a:lstStyle/>
          <a:p>
            <a:pPr algn="l" eaLnBrk="1" hangingPunct="1"/>
            <a:r>
              <a:rPr lang="fr-FR" sz="3200" b="1" dirty="0">
                <a:ea typeface="ＭＳ Ｐゴシック" pitchFamily="-103" charset="-128"/>
              </a:rPr>
              <a:t>Moyen de la </a:t>
            </a:r>
            <a:r>
              <a:rPr lang="fr-FR" sz="3200" b="1" dirty="0" smtClean="0">
                <a:ea typeface="ＭＳ Ｐゴシック" pitchFamily="-103" charset="-128"/>
              </a:rPr>
              <a:t>formation (atelier de fabrication)</a:t>
            </a:r>
            <a:endParaRPr lang="fr-FR" sz="3200" b="1" dirty="0">
              <a:ea typeface="ＭＳ Ｐゴシック" pitchFamily="-103" charset="-128"/>
            </a:endParaRPr>
          </a:p>
        </p:txBody>
      </p:sp>
      <p:pic>
        <p:nvPicPr>
          <p:cNvPr id="8" name="Image 7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484313"/>
            <a:ext cx="3048000" cy="4051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oneTexte 15"/>
          <p:cNvSpPr txBox="1">
            <a:spLocks noChangeArrowheads="1"/>
          </p:cNvSpPr>
          <p:nvPr/>
        </p:nvSpPr>
        <p:spPr bwMode="auto">
          <a:xfrm rot="1280744">
            <a:off x="4791075" y="357188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34" name="Espace réservé du contenu 11"/>
          <p:cNvSpPr txBox="1">
            <a:spLocks/>
          </p:cNvSpPr>
          <p:nvPr/>
        </p:nvSpPr>
        <p:spPr bwMode="auto">
          <a:xfrm>
            <a:off x="395288" y="1501775"/>
            <a:ext cx="640873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4350" indent="-514350">
              <a:spcBef>
                <a:spcPct val="20000"/>
              </a:spcBef>
              <a:buFont typeface="Wingdings" pitchFamily="-103" charset="2"/>
              <a:buChar char="ü"/>
            </a:pPr>
            <a:r>
              <a:rPr lang="fr-FR" sz="2800" b="1">
                <a:latin typeface="Calibri" pitchFamily="-103" charset="0"/>
              </a:rPr>
              <a:t> </a:t>
            </a:r>
            <a:r>
              <a:rPr lang="fr-FR" sz="2400" b="1">
                <a:solidFill>
                  <a:srgbClr val="C00000"/>
                </a:solidFill>
                <a:latin typeface="Calibri" pitchFamily="-103" charset="0"/>
              </a:rPr>
              <a:t>Des zones </a:t>
            </a:r>
            <a:r>
              <a:rPr lang="fr-FR" sz="2400">
                <a:latin typeface="Calibri" pitchFamily="-103" charset="0"/>
              </a:rPr>
              <a:t>de travail spécifique </a:t>
            </a:r>
          </a:p>
          <a:p>
            <a:pPr marL="514350" indent="-514350">
              <a:spcBef>
                <a:spcPct val="20000"/>
              </a:spcBef>
            </a:pPr>
            <a:r>
              <a:rPr lang="fr-FR" sz="2400">
                <a:latin typeface="Calibri" pitchFamily="-103" charset="0"/>
              </a:rPr>
              <a:t>peuvent être définies </a:t>
            </a:r>
            <a:r>
              <a:rPr lang="fr-FR" sz="2400" b="1">
                <a:solidFill>
                  <a:srgbClr val="C00000"/>
                </a:solidFill>
                <a:latin typeface="Calibri" pitchFamily="-103" charset="0"/>
              </a:rPr>
              <a:t>dans cet ateli</a:t>
            </a:r>
            <a:r>
              <a:rPr lang="fr-FR" sz="2800" b="1">
                <a:solidFill>
                  <a:srgbClr val="C00000"/>
                </a:solidFill>
                <a:latin typeface="Calibri" pitchFamily="-103" charset="0"/>
              </a:rPr>
              <a:t>er</a:t>
            </a:r>
            <a:r>
              <a:rPr lang="fr-FR" sz="2800">
                <a:latin typeface="Calibri" pitchFamily="-103" charset="0"/>
              </a:rPr>
              <a:t>.</a:t>
            </a:r>
          </a:p>
          <a:p>
            <a:pPr marL="514350" indent="-514350">
              <a:spcBef>
                <a:spcPct val="20000"/>
              </a:spcBef>
              <a:buFont typeface="Arial" pitchFamily="-103" charset="0"/>
              <a:buNone/>
            </a:pPr>
            <a:endParaRPr lang="fr-FR">
              <a:latin typeface="Calibri" pitchFamily="-103" charset="0"/>
            </a:endParaRPr>
          </a:p>
          <a:p>
            <a:pPr marL="514350" indent="-514350">
              <a:spcBef>
                <a:spcPct val="20000"/>
              </a:spcBef>
              <a:buFont typeface="Wingdings" pitchFamily="-103" charset="2"/>
              <a:buChar char="ü"/>
            </a:pPr>
            <a:r>
              <a:rPr lang="fr-FR" sz="2400">
                <a:latin typeface="Calibri" pitchFamily="-103" charset="0"/>
              </a:rPr>
              <a:t>Le </a:t>
            </a:r>
            <a:r>
              <a:rPr lang="fr-FR" sz="2400" b="1">
                <a:solidFill>
                  <a:srgbClr val="C00000"/>
                </a:solidFill>
                <a:latin typeface="Calibri" pitchFamily="-103" charset="0"/>
              </a:rPr>
              <a:t>choix des équipements </a:t>
            </a:r>
            <a:r>
              <a:rPr lang="fr-FR" sz="2400">
                <a:latin typeface="Calibri" pitchFamily="-103" charset="0"/>
              </a:rPr>
              <a:t>doit </a:t>
            </a:r>
          </a:p>
          <a:p>
            <a:pPr marL="514350" indent="-514350">
              <a:spcBef>
                <a:spcPct val="20000"/>
              </a:spcBef>
            </a:pPr>
            <a:r>
              <a:rPr lang="fr-FR" sz="2400">
                <a:latin typeface="Calibri" pitchFamily="-103" charset="0"/>
              </a:rPr>
              <a:t>correspondre à des fabrications </a:t>
            </a:r>
          </a:p>
          <a:p>
            <a:pPr marL="514350" indent="-514350">
              <a:spcBef>
                <a:spcPct val="20000"/>
              </a:spcBef>
            </a:pPr>
            <a:r>
              <a:rPr lang="fr-FR" sz="2400" b="1">
                <a:solidFill>
                  <a:srgbClr val="C00000"/>
                </a:solidFill>
                <a:latin typeface="Calibri" pitchFamily="-103" charset="0"/>
              </a:rPr>
              <a:t>représentatives du tissu industriel local </a:t>
            </a:r>
          </a:p>
          <a:p>
            <a:pPr marL="514350" indent="-514350">
              <a:spcBef>
                <a:spcPct val="20000"/>
              </a:spcBef>
            </a:pPr>
            <a:r>
              <a:rPr lang="fr-FR" sz="2400">
                <a:latin typeface="Calibri" pitchFamily="-103" charset="0"/>
              </a:rPr>
              <a:t>mais ne doit </a:t>
            </a:r>
            <a:r>
              <a:rPr lang="fr-FR" sz="2400" u="sng">
                <a:latin typeface="Calibri" pitchFamily="-103" charset="0"/>
              </a:rPr>
              <a:t>pas</a:t>
            </a:r>
            <a:r>
              <a:rPr lang="fr-FR" sz="2400">
                <a:latin typeface="Calibri" pitchFamily="-103" charset="0"/>
              </a:rPr>
              <a:t> se limiter à </a:t>
            </a:r>
            <a:r>
              <a:rPr lang="fr-FR" sz="2400" u="sng">
                <a:latin typeface="Calibri" pitchFamily="-103" charset="0"/>
              </a:rPr>
              <a:t>un</a:t>
            </a:r>
            <a:r>
              <a:rPr lang="fr-FR" sz="2400">
                <a:latin typeface="Calibri" pitchFamily="-103" charset="0"/>
              </a:rPr>
              <a:t> secteur</a:t>
            </a:r>
          </a:p>
          <a:p>
            <a:pPr marL="514350" indent="-514350">
              <a:spcBef>
                <a:spcPct val="20000"/>
              </a:spcBef>
              <a:buFont typeface="Arial" pitchFamily="-103" charset="0"/>
              <a:buNone/>
            </a:pPr>
            <a:r>
              <a:rPr lang="fr-FR" sz="2400">
                <a:latin typeface="Calibri" pitchFamily="-103" charset="0"/>
              </a:rPr>
              <a:t>d’activité.</a:t>
            </a:r>
          </a:p>
        </p:txBody>
      </p: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  <a:solidFill>
            <a:srgbClr val="FFFFFF"/>
          </a:solidFill>
        </p:spPr>
        <p:txBody>
          <a:bodyPr/>
          <a:lstStyle/>
          <a:p>
            <a:pPr algn="l" eaLnBrk="1" hangingPunct="1"/>
            <a:r>
              <a:rPr lang="fr-FR" sz="3200" b="1" dirty="0">
                <a:ea typeface="ＭＳ Ｐゴシック" pitchFamily="-103" charset="-128"/>
              </a:rPr>
              <a:t>Moyen de la </a:t>
            </a:r>
            <a:r>
              <a:rPr lang="fr-FR" sz="3200" b="1" dirty="0" smtClean="0">
                <a:ea typeface="ＭＳ Ｐゴシック" pitchFamily="-103" charset="-128"/>
              </a:rPr>
              <a:t>formation (atelier de fabrication)</a:t>
            </a:r>
            <a:endParaRPr lang="fr-FR" sz="3200" b="1" dirty="0">
              <a:ea typeface="ＭＳ Ｐゴシック" pitchFamily="-103" charset="-128"/>
            </a:endParaRPr>
          </a:p>
        </p:txBody>
      </p:sp>
      <p:pic>
        <p:nvPicPr>
          <p:cNvPr id="7" name="Image 6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1281113"/>
            <a:ext cx="2933700" cy="4330700"/>
          </a:xfrm>
          <a:prstGeom prst="rect">
            <a:avLst/>
          </a:prstGeom>
        </p:spPr>
      </p:pic>
      <p:sp>
        <p:nvSpPr>
          <p:cNvPr id="8" name="Bouton d'action : Retour 7">
            <a:hlinkClick r:id="rId4" action="ppaction://hlinksldjump"/>
          </p:cNvPr>
          <p:cNvSpPr/>
          <p:nvPr/>
        </p:nvSpPr>
        <p:spPr>
          <a:xfrm>
            <a:off x="8305800" y="5625244"/>
            <a:ext cx="381000" cy="504056"/>
          </a:xfrm>
          <a:prstGeom prst="actionButtonReturn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oneTexte 14"/>
          <p:cNvSpPr txBox="1">
            <a:spLocks noChangeArrowheads="1"/>
          </p:cNvSpPr>
          <p:nvPr/>
        </p:nvSpPr>
        <p:spPr bwMode="auto">
          <a:xfrm rot="1280744">
            <a:off x="2349500" y="5548313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22531" name="ZoneTexte 15"/>
          <p:cNvSpPr txBox="1">
            <a:spLocks noChangeArrowheads="1"/>
          </p:cNvSpPr>
          <p:nvPr/>
        </p:nvSpPr>
        <p:spPr bwMode="auto">
          <a:xfrm rot="1280744">
            <a:off x="4791075" y="357188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34" name="Espace réservé du contenu 11"/>
          <p:cNvSpPr txBox="1">
            <a:spLocks/>
          </p:cNvSpPr>
          <p:nvPr/>
        </p:nvSpPr>
        <p:spPr bwMode="auto">
          <a:xfrm>
            <a:off x="2627313" y="1431925"/>
            <a:ext cx="374332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4350" indent="-514350" algn="ctr">
              <a:spcBef>
                <a:spcPct val="20000"/>
              </a:spcBef>
            </a:pPr>
            <a:r>
              <a:rPr lang="fr-FR" sz="3200">
                <a:latin typeface="Calibri" pitchFamily="-103" charset="0"/>
              </a:rPr>
              <a:t>     </a:t>
            </a:r>
            <a:r>
              <a:rPr lang="fr-FR" sz="2800">
                <a:latin typeface="Calibri" pitchFamily="-103" charset="0"/>
              </a:rPr>
              <a:t>Acquisition des </a:t>
            </a:r>
            <a:r>
              <a:rPr lang="fr-FR" sz="2800" b="1">
                <a:solidFill>
                  <a:srgbClr val="C00000"/>
                </a:solidFill>
                <a:latin typeface="Calibri" pitchFamily="-103" charset="0"/>
              </a:rPr>
              <a:t>savoirs transversaux </a:t>
            </a:r>
            <a:r>
              <a:rPr lang="fr-FR" sz="2800">
                <a:latin typeface="Calibri" pitchFamily="-103" charset="0"/>
              </a:rPr>
              <a:t>à tous les procédés</a:t>
            </a:r>
            <a:endParaRPr lang="fr-FR" sz="3200">
              <a:latin typeface="Calibri" pitchFamily="-103" charset="0"/>
            </a:endParaRPr>
          </a:p>
          <a:p>
            <a:pPr marL="514350" indent="-514350">
              <a:spcBef>
                <a:spcPct val="20000"/>
              </a:spcBef>
              <a:buFont typeface="Arial" pitchFamily="-103" charset="0"/>
              <a:buNone/>
            </a:pPr>
            <a:endParaRPr lang="fr-FR" sz="2000">
              <a:latin typeface="Calibri" pitchFamily="-103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159546" y="3717032"/>
            <a:ext cx="2160240" cy="20162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2400" b="1">
                <a:solidFill>
                  <a:srgbClr val="FFFFFF"/>
                </a:solidFill>
                <a:ea typeface="ＭＳ Ｐゴシック" pitchFamily="-103" charset="-128"/>
                <a:cs typeface="ＭＳ Ｐゴシック" pitchFamily="-103" charset="-128"/>
              </a:rPr>
              <a:t>Echange thermique</a:t>
            </a:r>
          </a:p>
        </p:txBody>
      </p:sp>
      <p:sp>
        <p:nvSpPr>
          <p:cNvPr id="15" name="Flèche droite 14"/>
          <p:cNvSpPr>
            <a:spLocks noChangeArrowheads="1"/>
          </p:cNvSpPr>
          <p:nvPr/>
        </p:nvSpPr>
        <p:spPr bwMode="auto">
          <a:xfrm rot="8374624">
            <a:off x="2995613" y="3468688"/>
            <a:ext cx="649287" cy="4318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>
              <a:lumMod val="75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fr-FR">
              <a:solidFill>
                <a:srgbClr val="FFFFFF"/>
              </a:solidFill>
              <a:latin typeface="Calibri" pitchFamily="-103" charset="0"/>
            </a:endParaRPr>
          </a:p>
        </p:txBody>
      </p:sp>
      <p:sp>
        <p:nvSpPr>
          <p:cNvPr id="10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  <a:solidFill>
            <a:srgbClr val="FFFFFF"/>
          </a:solidFill>
        </p:spPr>
        <p:txBody>
          <a:bodyPr/>
          <a:lstStyle/>
          <a:p>
            <a:pPr algn="l" eaLnBrk="1" hangingPunct="1"/>
            <a:r>
              <a:rPr lang="fr-FR" sz="3200" b="1" dirty="0">
                <a:ea typeface="ＭＳ Ｐゴシック" pitchFamily="-103" charset="-128"/>
              </a:rPr>
              <a:t>Moyen de la </a:t>
            </a:r>
            <a:r>
              <a:rPr lang="fr-FR" sz="3200" b="1" dirty="0" smtClean="0">
                <a:ea typeface="ＭＳ Ｐゴシック" pitchFamily="-103" charset="-128"/>
              </a:rPr>
              <a:t>formation (atelier technologique)</a:t>
            </a:r>
            <a:endParaRPr lang="fr-FR" sz="3200" b="1" dirty="0">
              <a:ea typeface="ＭＳ Ｐゴシック" pitchFamily="-103" charset="-128"/>
            </a:endParaRPr>
          </a:p>
        </p:txBody>
      </p:sp>
      <p:pic>
        <p:nvPicPr>
          <p:cNvPr id="11" name="Image 10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827" y="2977356"/>
            <a:ext cx="3670300" cy="2755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contenu 11"/>
          <p:cNvSpPr>
            <a:spLocks noGrp="1"/>
          </p:cNvSpPr>
          <p:nvPr>
            <p:ph idx="1"/>
          </p:nvPr>
        </p:nvSpPr>
        <p:spPr>
          <a:xfrm>
            <a:off x="457200" y="1412875"/>
            <a:ext cx="8362950" cy="4525963"/>
          </a:xfrm>
        </p:spPr>
        <p:txBody>
          <a:bodyPr/>
          <a:lstStyle/>
          <a:p>
            <a:pPr marL="514350" indent="-514350" eaLnBrk="1" hangingPunct="1">
              <a:buFont typeface="Calibri" pitchFamily="-103" charset="0"/>
              <a:buAutoNum type="arabicPeriod"/>
            </a:pPr>
            <a:r>
              <a:rPr lang="fr-FR" sz="2800" b="1" dirty="0">
                <a:ea typeface="ＭＳ Ｐゴシック" pitchFamily="-103" charset="-128"/>
              </a:rPr>
              <a:t>Respecter un dimensionnement ATELIER et non </a:t>
            </a:r>
            <a:r>
              <a:rPr lang="fr-FR" sz="2800" b="1" dirty="0" smtClean="0">
                <a:ea typeface="ＭＳ Ｐゴシック" pitchFamily="-103" charset="-128"/>
              </a:rPr>
              <a:t>Laboratoire.</a:t>
            </a:r>
          </a:p>
          <a:p>
            <a:pPr marL="514350" indent="-514350" eaLnBrk="1" hangingPunct="1">
              <a:buFont typeface="Arial" pitchFamily="-103" charset="0"/>
              <a:buNone/>
            </a:pPr>
            <a:endParaRPr lang="fr-FR" sz="1600" dirty="0">
              <a:ea typeface="ＭＳ Ｐゴシック" pitchFamily="-103" charset="-128"/>
            </a:endParaRPr>
          </a:p>
          <a:p>
            <a:pPr marL="1314450" lvl="2" indent="-514350" eaLnBrk="1" hangingPunct="1">
              <a:buFont typeface="Wingdings" pitchFamily="-103" charset="2"/>
              <a:buChar char="Ø"/>
            </a:pPr>
            <a:r>
              <a:rPr lang="fr-FR" dirty="0">
                <a:ea typeface="ＭＳ Ｐゴシック" pitchFamily="-103" charset="-128"/>
              </a:rPr>
              <a:t>Nous formons des </a:t>
            </a:r>
            <a:r>
              <a:rPr lang="fr-FR" b="1" dirty="0">
                <a:solidFill>
                  <a:srgbClr val="C00000"/>
                </a:solidFill>
                <a:ea typeface="ＭＳ Ｐゴシック" pitchFamily="-103" charset="-128"/>
              </a:rPr>
              <a:t>opérateurs</a:t>
            </a:r>
            <a:r>
              <a:rPr lang="fr-FR" dirty="0">
                <a:ea typeface="ＭＳ Ｐゴシック" pitchFamily="-103" charset="-128"/>
              </a:rPr>
              <a:t> , des </a:t>
            </a:r>
            <a:r>
              <a:rPr lang="fr-FR" b="1" dirty="0">
                <a:solidFill>
                  <a:srgbClr val="C00000"/>
                </a:solidFill>
                <a:ea typeface="ＭＳ Ｐゴシック" pitchFamily="-103" charset="-128"/>
              </a:rPr>
              <a:t>agents de traitement</a:t>
            </a:r>
            <a:r>
              <a:rPr lang="fr-FR" dirty="0">
                <a:ea typeface="ＭＳ Ｐゴシック" pitchFamily="-103" charset="-128"/>
              </a:rPr>
              <a:t> , des </a:t>
            </a:r>
            <a:r>
              <a:rPr lang="fr-FR" b="1" dirty="0">
                <a:solidFill>
                  <a:srgbClr val="C00000"/>
                </a:solidFill>
                <a:ea typeface="ＭＳ Ｐゴシック" pitchFamily="-103" charset="-128"/>
              </a:rPr>
              <a:t>agents d’exploitation </a:t>
            </a:r>
            <a:r>
              <a:rPr lang="fr-FR" dirty="0">
                <a:ea typeface="ＭＳ Ｐゴシック" pitchFamily="-103" charset="-128"/>
              </a:rPr>
              <a:t>pour l‘Industrie et non des laborantins.</a:t>
            </a:r>
          </a:p>
          <a:p>
            <a:pPr marL="1314450" lvl="2" indent="-514350" eaLnBrk="1" hangingPunct="1">
              <a:buFont typeface="Arial" pitchFamily="-103" charset="0"/>
              <a:buNone/>
            </a:pPr>
            <a:endParaRPr lang="fr-FR" sz="1200" dirty="0">
              <a:ea typeface="ＭＳ Ｐゴシック" pitchFamily="-103" charset="-128"/>
            </a:endParaRPr>
          </a:p>
          <a:p>
            <a:pPr marL="1314450" lvl="2" indent="-514350" eaLnBrk="1" hangingPunct="1">
              <a:buFont typeface="Wingdings" pitchFamily="-103" charset="2"/>
              <a:buChar char="Ø"/>
            </a:pPr>
            <a:r>
              <a:rPr lang="fr-FR" dirty="0">
                <a:ea typeface="ＭＳ Ｐゴシック" pitchFamily="-103" charset="-128"/>
              </a:rPr>
              <a:t>Le cœur des métiers est dans la </a:t>
            </a:r>
            <a:r>
              <a:rPr lang="fr-FR" b="1" dirty="0">
                <a:solidFill>
                  <a:srgbClr val="C00000"/>
                </a:solidFill>
                <a:ea typeface="ＭＳ Ｐゴシック" pitchFamily="-103" charset="-128"/>
              </a:rPr>
              <a:t>fabrication</a:t>
            </a:r>
            <a:r>
              <a:rPr lang="fr-FR" dirty="0">
                <a:ea typeface="ＭＳ Ｐゴシック" pitchFamily="-103" charset="-128"/>
              </a:rPr>
              <a:t> et non le contrôle de laboratoire</a:t>
            </a:r>
          </a:p>
          <a:p>
            <a:pPr marL="514350" indent="-514350" eaLnBrk="1" hangingPunct="1">
              <a:buFont typeface="Calibri" pitchFamily="-103" charset="0"/>
              <a:buAutoNum type="arabicPeriod"/>
            </a:pPr>
            <a:endParaRPr lang="fr-FR" dirty="0">
              <a:ea typeface="ＭＳ Ｐゴシック" pitchFamily="-103" charset="-128"/>
            </a:endParaRPr>
          </a:p>
        </p:txBody>
      </p:sp>
      <p:sp>
        <p:nvSpPr>
          <p:cNvPr id="4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  <a:noFill/>
        </p:spPr>
        <p:txBody>
          <a:bodyPr/>
          <a:lstStyle/>
          <a:p>
            <a:pPr algn="l" eaLnBrk="1" hangingPunct="1"/>
            <a:r>
              <a:rPr lang="fr-FR" sz="3200" b="1">
                <a:ea typeface="ＭＳ Ｐゴシック" pitchFamily="-103" charset="-128"/>
              </a:rPr>
              <a:t>Moyen de la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969845"/>
            <a:ext cx="3962400" cy="2971800"/>
          </a:xfrm>
          <a:prstGeom prst="rect">
            <a:avLst/>
          </a:prstGeom>
        </p:spPr>
      </p:pic>
      <p:sp>
        <p:nvSpPr>
          <p:cNvPr id="23555" name="ZoneTexte 15"/>
          <p:cNvSpPr txBox="1">
            <a:spLocks noChangeArrowheads="1"/>
          </p:cNvSpPr>
          <p:nvPr/>
        </p:nvSpPr>
        <p:spPr bwMode="auto">
          <a:xfrm rot="1280744">
            <a:off x="4791075" y="357188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34" name="Espace réservé du contenu 11"/>
          <p:cNvSpPr txBox="1">
            <a:spLocks/>
          </p:cNvSpPr>
          <p:nvPr/>
        </p:nvSpPr>
        <p:spPr bwMode="auto">
          <a:xfrm>
            <a:off x="2393950" y="1431925"/>
            <a:ext cx="374332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4350" indent="-514350" algn="ctr">
              <a:spcBef>
                <a:spcPct val="20000"/>
              </a:spcBef>
            </a:pPr>
            <a:r>
              <a:rPr lang="fr-FR" sz="3200">
                <a:latin typeface="Calibri" pitchFamily="-103" charset="0"/>
              </a:rPr>
              <a:t>     </a:t>
            </a:r>
            <a:r>
              <a:rPr lang="fr-FR" sz="2800">
                <a:latin typeface="Calibri" pitchFamily="-103" charset="0"/>
              </a:rPr>
              <a:t>Acquisition des </a:t>
            </a:r>
            <a:r>
              <a:rPr lang="fr-FR" sz="2800" b="1">
                <a:solidFill>
                  <a:srgbClr val="C00000"/>
                </a:solidFill>
                <a:latin typeface="Calibri" pitchFamily="-103" charset="0"/>
              </a:rPr>
              <a:t>savoirs transversaux </a:t>
            </a:r>
            <a:r>
              <a:rPr lang="fr-FR" sz="2800">
                <a:latin typeface="Calibri" pitchFamily="-103" charset="0"/>
              </a:rPr>
              <a:t>à tous les procédés</a:t>
            </a:r>
            <a:endParaRPr lang="fr-FR" sz="3200">
              <a:latin typeface="Calibri" pitchFamily="-103" charset="0"/>
            </a:endParaRPr>
          </a:p>
          <a:p>
            <a:pPr marL="514350" indent="-514350">
              <a:spcBef>
                <a:spcPct val="20000"/>
              </a:spcBef>
              <a:buFont typeface="Arial" pitchFamily="-103" charset="0"/>
              <a:buNone/>
            </a:pPr>
            <a:endParaRPr lang="fr-FR" sz="2000">
              <a:latin typeface="Calibri" pitchFamily="-103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724128" y="3731359"/>
            <a:ext cx="2160240" cy="20162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2400" b="1">
                <a:solidFill>
                  <a:srgbClr val="FFFFFF"/>
                </a:solidFill>
                <a:ea typeface="ＭＳ Ｐゴシック" pitchFamily="-103" charset="-128"/>
                <a:cs typeface="ＭＳ Ｐゴシック" pitchFamily="-103" charset="-128"/>
              </a:rPr>
              <a:t>Pompes</a:t>
            </a:r>
          </a:p>
        </p:txBody>
      </p:sp>
      <p:sp>
        <p:nvSpPr>
          <p:cNvPr id="16" name="Flèche droite 15"/>
          <p:cNvSpPr>
            <a:spLocks noChangeArrowheads="1"/>
          </p:cNvSpPr>
          <p:nvPr/>
        </p:nvSpPr>
        <p:spPr bwMode="auto">
          <a:xfrm rot="2606781">
            <a:off x="5148263" y="3133725"/>
            <a:ext cx="649287" cy="433388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>
              <a:lumMod val="75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fr-FR">
              <a:solidFill>
                <a:srgbClr val="FFFFFF"/>
              </a:solidFill>
              <a:latin typeface="Calibri" pitchFamily="-103" charset="0"/>
            </a:endParaRPr>
          </a:p>
        </p:txBody>
      </p:sp>
      <p:sp>
        <p:nvSpPr>
          <p:cNvPr id="9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  <a:solidFill>
            <a:srgbClr val="FFFFFF"/>
          </a:solidFill>
        </p:spPr>
        <p:txBody>
          <a:bodyPr/>
          <a:lstStyle/>
          <a:p>
            <a:pPr algn="l" eaLnBrk="1" hangingPunct="1"/>
            <a:r>
              <a:rPr lang="fr-FR" sz="3200" b="1" dirty="0">
                <a:ea typeface="ＭＳ Ｐゴシック" pitchFamily="-103" charset="-128"/>
              </a:rPr>
              <a:t>Moyen de la </a:t>
            </a:r>
            <a:r>
              <a:rPr lang="fr-FR" sz="3200" b="1" dirty="0" smtClean="0">
                <a:ea typeface="ＭＳ Ｐゴシック" pitchFamily="-103" charset="-128"/>
              </a:rPr>
              <a:t>formation (atelier de fabrication)</a:t>
            </a:r>
            <a:endParaRPr lang="fr-FR" sz="3200" b="1" dirty="0">
              <a:ea typeface="ＭＳ Ｐゴシック" pitchFamily="-103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oneTexte 14"/>
          <p:cNvSpPr txBox="1">
            <a:spLocks noChangeArrowheads="1"/>
          </p:cNvSpPr>
          <p:nvPr/>
        </p:nvSpPr>
        <p:spPr bwMode="auto">
          <a:xfrm rot="1280744">
            <a:off x="2349500" y="5548313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24579" name="ZoneTexte 15"/>
          <p:cNvSpPr txBox="1">
            <a:spLocks noChangeArrowheads="1"/>
          </p:cNvSpPr>
          <p:nvPr/>
        </p:nvSpPr>
        <p:spPr bwMode="auto">
          <a:xfrm rot="1280744">
            <a:off x="4791075" y="357188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34" name="Espace réservé du contenu 11"/>
          <p:cNvSpPr txBox="1">
            <a:spLocks/>
          </p:cNvSpPr>
          <p:nvPr/>
        </p:nvSpPr>
        <p:spPr bwMode="auto">
          <a:xfrm>
            <a:off x="2627313" y="4508500"/>
            <a:ext cx="374332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4350" indent="-514350" algn="ctr">
              <a:spcBef>
                <a:spcPct val="20000"/>
              </a:spcBef>
            </a:pPr>
            <a:r>
              <a:rPr lang="fr-FR" sz="3200">
                <a:latin typeface="Calibri" pitchFamily="-103" charset="0"/>
              </a:rPr>
              <a:t>     </a:t>
            </a:r>
            <a:r>
              <a:rPr lang="fr-FR" sz="2800">
                <a:latin typeface="Calibri" pitchFamily="-103" charset="0"/>
              </a:rPr>
              <a:t>Acquisition des </a:t>
            </a:r>
            <a:r>
              <a:rPr lang="fr-FR" sz="2800" b="1">
                <a:solidFill>
                  <a:srgbClr val="C00000"/>
                </a:solidFill>
                <a:latin typeface="Calibri" pitchFamily="-103" charset="0"/>
              </a:rPr>
              <a:t>savoirs transversaux </a:t>
            </a:r>
            <a:r>
              <a:rPr lang="fr-FR" sz="2800">
                <a:latin typeface="Calibri" pitchFamily="-103" charset="0"/>
              </a:rPr>
              <a:t>à tous les procédés</a:t>
            </a:r>
            <a:endParaRPr lang="fr-FR" sz="3200">
              <a:latin typeface="Calibri" pitchFamily="-103" charset="0"/>
            </a:endParaRPr>
          </a:p>
          <a:p>
            <a:pPr marL="514350" indent="-514350">
              <a:spcBef>
                <a:spcPct val="20000"/>
              </a:spcBef>
              <a:buFont typeface="Arial" pitchFamily="-103" charset="0"/>
              <a:buNone/>
            </a:pPr>
            <a:endParaRPr lang="fr-FR" sz="2000">
              <a:latin typeface="Calibri" pitchFamily="-103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652120" y="1408180"/>
            <a:ext cx="2365694" cy="209282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2400" b="1">
                <a:solidFill>
                  <a:srgbClr val="FFFFFF"/>
                </a:solidFill>
                <a:ea typeface="ＭＳ Ｐゴシック" pitchFamily="-103" charset="-128"/>
                <a:cs typeface="ＭＳ Ｐゴシック" pitchFamily="-103" charset="-128"/>
              </a:rPr>
              <a:t>Régulation</a:t>
            </a:r>
          </a:p>
        </p:txBody>
      </p:sp>
      <p:sp>
        <p:nvSpPr>
          <p:cNvPr id="13" name="Flèche droite 12"/>
          <p:cNvSpPr>
            <a:spLocks noChangeArrowheads="1"/>
          </p:cNvSpPr>
          <p:nvPr/>
        </p:nvSpPr>
        <p:spPr bwMode="auto">
          <a:xfrm rot="-3054780">
            <a:off x="5674519" y="3672682"/>
            <a:ext cx="649287" cy="4318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>
              <a:lumMod val="75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fr-FR">
              <a:solidFill>
                <a:srgbClr val="FFFFFF"/>
              </a:solidFill>
              <a:latin typeface="Calibri" pitchFamily="-103" charset="0"/>
            </a:endParaRPr>
          </a:p>
        </p:txBody>
      </p:sp>
      <p:sp>
        <p:nvSpPr>
          <p:cNvPr id="9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  <a:solidFill>
            <a:srgbClr val="FFFFFF"/>
          </a:solidFill>
        </p:spPr>
        <p:txBody>
          <a:bodyPr/>
          <a:lstStyle/>
          <a:p>
            <a:pPr algn="l" eaLnBrk="1" hangingPunct="1"/>
            <a:r>
              <a:rPr lang="fr-FR" sz="3200" b="1" dirty="0">
                <a:ea typeface="ＭＳ Ｐゴシック" pitchFamily="-103" charset="-128"/>
              </a:rPr>
              <a:t>Moyen de la </a:t>
            </a:r>
            <a:r>
              <a:rPr lang="fr-FR" sz="3200" b="1" dirty="0" smtClean="0">
                <a:ea typeface="ＭＳ Ｐゴシック" pitchFamily="-103" charset="-128"/>
              </a:rPr>
              <a:t>formation (atelier technologique)</a:t>
            </a:r>
            <a:endParaRPr lang="fr-FR" sz="3200" b="1" dirty="0">
              <a:ea typeface="ＭＳ Ｐゴシック" pitchFamily="-103" charset="-128"/>
            </a:endParaRPr>
          </a:p>
        </p:txBody>
      </p:sp>
      <p:pic>
        <p:nvPicPr>
          <p:cNvPr id="10" name="Image 9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65200"/>
            <a:ext cx="3111500" cy="3543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00" y="1143000"/>
            <a:ext cx="5283200" cy="3530600"/>
          </a:xfrm>
          <a:prstGeom prst="rect">
            <a:avLst/>
          </a:prstGeom>
        </p:spPr>
      </p:pic>
      <p:sp>
        <p:nvSpPr>
          <p:cNvPr id="25602" name="ZoneTexte 14"/>
          <p:cNvSpPr txBox="1">
            <a:spLocks noChangeArrowheads="1"/>
          </p:cNvSpPr>
          <p:nvPr/>
        </p:nvSpPr>
        <p:spPr bwMode="auto">
          <a:xfrm rot="1280744">
            <a:off x="2349500" y="5548313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25603" name="ZoneTexte 15"/>
          <p:cNvSpPr txBox="1">
            <a:spLocks noChangeArrowheads="1"/>
          </p:cNvSpPr>
          <p:nvPr/>
        </p:nvSpPr>
        <p:spPr bwMode="auto">
          <a:xfrm rot="1280744">
            <a:off x="4791075" y="357188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34" name="Espace réservé du contenu 11"/>
          <p:cNvSpPr txBox="1">
            <a:spLocks/>
          </p:cNvSpPr>
          <p:nvPr/>
        </p:nvSpPr>
        <p:spPr bwMode="auto">
          <a:xfrm>
            <a:off x="2314575" y="4365625"/>
            <a:ext cx="374332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4350" indent="-514350" algn="ctr">
              <a:spcBef>
                <a:spcPct val="20000"/>
              </a:spcBef>
            </a:pPr>
            <a:r>
              <a:rPr lang="fr-FR" sz="3200">
                <a:latin typeface="Calibri" pitchFamily="-103" charset="0"/>
              </a:rPr>
              <a:t>     </a:t>
            </a:r>
            <a:r>
              <a:rPr lang="fr-FR" sz="2800">
                <a:latin typeface="Calibri" pitchFamily="-103" charset="0"/>
              </a:rPr>
              <a:t>Acquisition des </a:t>
            </a:r>
            <a:r>
              <a:rPr lang="fr-FR" sz="2800" b="1">
                <a:solidFill>
                  <a:srgbClr val="C00000"/>
                </a:solidFill>
                <a:latin typeface="Calibri" pitchFamily="-103" charset="0"/>
              </a:rPr>
              <a:t>savoirs transversaux </a:t>
            </a:r>
            <a:r>
              <a:rPr lang="fr-FR" sz="2800">
                <a:latin typeface="Calibri" pitchFamily="-103" charset="0"/>
              </a:rPr>
              <a:t>à tous les procédés</a:t>
            </a:r>
            <a:endParaRPr lang="fr-FR" sz="3200">
              <a:latin typeface="Calibri" pitchFamily="-103" charset="0"/>
            </a:endParaRPr>
          </a:p>
          <a:p>
            <a:pPr marL="514350" indent="-514350">
              <a:spcBef>
                <a:spcPct val="20000"/>
              </a:spcBef>
              <a:buFont typeface="Arial" pitchFamily="-103" charset="0"/>
              <a:buNone/>
            </a:pPr>
            <a:endParaRPr lang="fr-FR" sz="2000">
              <a:latin typeface="Calibri" pitchFamily="-103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11560" y="1302500"/>
            <a:ext cx="2365694" cy="209282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2400" b="1">
                <a:solidFill>
                  <a:srgbClr val="FFFFFF"/>
                </a:solidFill>
                <a:ea typeface="ＭＳ Ｐゴシック" pitchFamily="-103" charset="-128"/>
                <a:cs typeface="ＭＳ Ｐゴシック" pitchFamily="-103" charset="-128"/>
              </a:rPr>
              <a:t>Supervision</a:t>
            </a:r>
          </a:p>
        </p:txBody>
      </p:sp>
      <p:sp>
        <p:nvSpPr>
          <p:cNvPr id="14" name="Flèche droite 13"/>
          <p:cNvSpPr>
            <a:spLocks noChangeArrowheads="1"/>
          </p:cNvSpPr>
          <p:nvPr/>
        </p:nvSpPr>
        <p:spPr bwMode="auto">
          <a:xfrm rot="-8144363">
            <a:off x="2373313" y="3560763"/>
            <a:ext cx="649287" cy="4318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>
              <a:lumMod val="75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fr-FR">
              <a:solidFill>
                <a:srgbClr val="FFFFFF"/>
              </a:solidFill>
              <a:latin typeface="Calibri" pitchFamily="-103" charset="0"/>
            </a:endParaRPr>
          </a:p>
        </p:txBody>
      </p:sp>
      <p:sp>
        <p:nvSpPr>
          <p:cNvPr id="10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  <a:solidFill>
            <a:srgbClr val="FFFFFF"/>
          </a:solidFill>
        </p:spPr>
        <p:txBody>
          <a:bodyPr/>
          <a:lstStyle/>
          <a:p>
            <a:pPr algn="l" eaLnBrk="1" hangingPunct="1"/>
            <a:r>
              <a:rPr lang="fr-FR" sz="3200" b="1" dirty="0">
                <a:ea typeface="ＭＳ Ｐゴシック" pitchFamily="-103" charset="-128"/>
              </a:rPr>
              <a:t>Moyen de la </a:t>
            </a:r>
            <a:r>
              <a:rPr lang="fr-FR" sz="3200" b="1" dirty="0" smtClean="0">
                <a:ea typeface="ＭＳ Ｐゴシック" pitchFamily="-103" charset="-128"/>
              </a:rPr>
              <a:t>formation (atelier technologique)</a:t>
            </a:r>
            <a:endParaRPr lang="fr-FR" sz="3200" b="1" dirty="0">
              <a:ea typeface="ＭＳ Ｐゴシック" pitchFamily="-103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155700"/>
            <a:ext cx="3403600" cy="4533900"/>
          </a:xfrm>
          <a:prstGeom prst="rect">
            <a:avLst/>
          </a:prstGeom>
        </p:spPr>
      </p:pic>
      <p:pic>
        <p:nvPicPr>
          <p:cNvPr id="13" name="Image 12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75" y="1041400"/>
            <a:ext cx="2857500" cy="4648200"/>
          </a:xfrm>
          <a:prstGeom prst="rect">
            <a:avLst/>
          </a:prstGeom>
        </p:spPr>
      </p:pic>
      <p:sp>
        <p:nvSpPr>
          <p:cNvPr id="26626" name="ZoneTexte 14"/>
          <p:cNvSpPr txBox="1">
            <a:spLocks noChangeArrowheads="1"/>
          </p:cNvSpPr>
          <p:nvPr/>
        </p:nvSpPr>
        <p:spPr bwMode="auto">
          <a:xfrm rot="1280744">
            <a:off x="2349500" y="5548313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26627" name="ZoneTexte 15"/>
          <p:cNvSpPr txBox="1">
            <a:spLocks noChangeArrowheads="1"/>
          </p:cNvSpPr>
          <p:nvPr/>
        </p:nvSpPr>
        <p:spPr bwMode="auto">
          <a:xfrm rot="1280744">
            <a:off x="4791075" y="357188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34" name="Espace réservé du contenu 11"/>
          <p:cNvSpPr txBox="1">
            <a:spLocks/>
          </p:cNvSpPr>
          <p:nvPr/>
        </p:nvSpPr>
        <p:spPr bwMode="auto">
          <a:xfrm>
            <a:off x="2314252" y="2556148"/>
            <a:ext cx="3913188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4350" indent="-514350" algn="ctr">
              <a:spcBef>
                <a:spcPct val="20000"/>
              </a:spcBef>
              <a:buFont typeface="Arial" pitchFamily="-103" charset="0"/>
              <a:buNone/>
            </a:pPr>
            <a:endParaRPr lang="fr-FR" sz="2800">
              <a:latin typeface="Calibri" pitchFamily="-103" charset="0"/>
            </a:endParaRPr>
          </a:p>
        </p:txBody>
      </p:sp>
      <p:sp>
        <p:nvSpPr>
          <p:cNvPr id="11" name="Rectangle à coins arrondis 10"/>
          <p:cNvSpPr>
            <a:spLocks noChangeArrowheads="1"/>
          </p:cNvSpPr>
          <p:nvPr/>
        </p:nvSpPr>
        <p:spPr bwMode="auto">
          <a:xfrm>
            <a:off x="2626990" y="2629173"/>
            <a:ext cx="3384550" cy="2320925"/>
          </a:xfrm>
          <a:prstGeom prst="roundRect">
            <a:avLst>
              <a:gd name="adj" fmla="val 16667"/>
            </a:avLst>
          </a:prstGeom>
          <a:solidFill>
            <a:srgbClr val="FFFFCC">
              <a:alpha val="78000"/>
            </a:srgbClr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514350" indent="-514350" algn="ctr">
              <a:spcBef>
                <a:spcPct val="20000"/>
              </a:spcBef>
              <a:buFont typeface="Arial" pitchFamily="-103" charset="0"/>
              <a:buNone/>
            </a:pPr>
            <a:r>
              <a:rPr lang="fr-FR" sz="2400">
                <a:latin typeface="Calibri" pitchFamily="-103" charset="0"/>
              </a:rPr>
              <a:t>pour la </a:t>
            </a:r>
            <a:r>
              <a:rPr lang="fr-FR" sz="2400" b="1">
                <a:solidFill>
                  <a:srgbClr val="C00000"/>
                </a:solidFill>
                <a:latin typeface="Calibri" pitchFamily="-103" charset="0"/>
              </a:rPr>
              <a:t>compréhension</a:t>
            </a:r>
          </a:p>
          <a:p>
            <a:pPr marL="514350" indent="-514350" algn="ctr">
              <a:spcBef>
                <a:spcPct val="20000"/>
              </a:spcBef>
              <a:buFont typeface="Arial" pitchFamily="-103" charset="0"/>
              <a:buNone/>
            </a:pPr>
            <a:r>
              <a:rPr lang="fr-FR" sz="2400">
                <a:latin typeface="Calibri" pitchFamily="-103" charset="0"/>
              </a:rPr>
              <a:t>à </a:t>
            </a:r>
            <a:r>
              <a:rPr lang="fr-FR" sz="2400" u="sng">
                <a:latin typeface="Calibri" pitchFamily="-103" charset="0"/>
              </a:rPr>
              <a:t>partir de l’expérience</a:t>
            </a:r>
          </a:p>
          <a:p>
            <a:pPr marL="514350" indent="-514350" algn="ctr">
              <a:spcBef>
                <a:spcPct val="20000"/>
              </a:spcBef>
              <a:buFont typeface="Arial" pitchFamily="-103" charset="0"/>
              <a:buNone/>
            </a:pPr>
            <a:r>
              <a:rPr lang="fr-FR" sz="2400" b="1">
                <a:solidFill>
                  <a:srgbClr val="C00000"/>
                </a:solidFill>
                <a:latin typeface="Calibri" pitchFamily="-103" charset="0"/>
              </a:rPr>
              <a:t>d’opérations </a:t>
            </a:r>
          </a:p>
          <a:p>
            <a:pPr marL="514350" indent="-514350" algn="ctr">
              <a:spcBef>
                <a:spcPct val="20000"/>
              </a:spcBef>
              <a:buFont typeface="Arial" pitchFamily="-103" charset="0"/>
              <a:buNone/>
            </a:pPr>
            <a:r>
              <a:rPr lang="fr-FR" sz="2400" b="1">
                <a:solidFill>
                  <a:srgbClr val="C00000"/>
                </a:solidFill>
                <a:latin typeface="Calibri" pitchFamily="-103" charset="0"/>
              </a:rPr>
              <a:t>spécifiques</a:t>
            </a:r>
          </a:p>
          <a:p>
            <a:pPr marL="514350" indent="-514350" algn="ctr">
              <a:spcBef>
                <a:spcPct val="20000"/>
              </a:spcBef>
              <a:buFont typeface="Arial" pitchFamily="-103" charset="0"/>
              <a:buNone/>
            </a:pPr>
            <a:r>
              <a:rPr lang="fr-FR" sz="2400">
                <a:latin typeface="Calibri" pitchFamily="-103" charset="0"/>
              </a:rPr>
              <a:t>à un secteur d’activité</a:t>
            </a:r>
          </a:p>
          <a:p>
            <a:pPr marL="514350" indent="-514350"/>
            <a:endParaRPr lang="fr-FR" sz="2000">
              <a:solidFill>
                <a:srgbClr val="C00000"/>
              </a:solidFill>
              <a:latin typeface="Calibri" pitchFamily="-103" charset="0"/>
            </a:endParaRPr>
          </a:p>
        </p:txBody>
      </p:sp>
      <p:sp>
        <p:nvSpPr>
          <p:cNvPr id="12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  <a:solidFill>
            <a:srgbClr val="FFFFFF"/>
          </a:solidFill>
        </p:spPr>
        <p:txBody>
          <a:bodyPr/>
          <a:lstStyle/>
          <a:p>
            <a:pPr algn="l" eaLnBrk="1" hangingPunct="1"/>
            <a:r>
              <a:rPr lang="fr-FR" sz="3200" b="1" dirty="0">
                <a:ea typeface="ＭＳ Ｐゴシック" pitchFamily="-103" charset="-128"/>
              </a:rPr>
              <a:t>Moyen de la </a:t>
            </a:r>
            <a:r>
              <a:rPr lang="fr-FR" sz="3200" b="1" dirty="0" smtClean="0">
                <a:ea typeface="ＭＳ Ｐゴシック" pitchFamily="-103" charset="-128"/>
              </a:rPr>
              <a:t>formation (opération unitaire spécialisée)</a:t>
            </a:r>
            <a:endParaRPr lang="fr-FR" sz="3200" b="1" dirty="0">
              <a:ea typeface="ＭＳ Ｐゴシック" pitchFamily="-103" charset="-128"/>
            </a:endParaRPr>
          </a:p>
        </p:txBody>
      </p:sp>
      <p:sp>
        <p:nvSpPr>
          <p:cNvPr id="10" name="Bouton d'action : Retour 9">
            <a:hlinkClick r:id="rId5" action="ppaction://hlinksldjump"/>
          </p:cNvPr>
          <p:cNvSpPr/>
          <p:nvPr/>
        </p:nvSpPr>
        <p:spPr>
          <a:xfrm>
            <a:off x="8439150" y="5689600"/>
            <a:ext cx="381000" cy="504056"/>
          </a:xfrm>
          <a:prstGeom prst="actionButtonReturn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contenu 11"/>
          <p:cNvSpPr>
            <a:spLocks noGrp="1"/>
          </p:cNvSpPr>
          <p:nvPr>
            <p:ph idx="1"/>
          </p:nvPr>
        </p:nvSpPr>
        <p:spPr>
          <a:xfrm>
            <a:off x="457200" y="1412875"/>
            <a:ext cx="8362950" cy="4525963"/>
          </a:xfrm>
        </p:spPr>
        <p:txBody>
          <a:bodyPr/>
          <a:lstStyle/>
          <a:p>
            <a:pPr marL="514350" indent="-514350" eaLnBrk="1" hangingPunct="1">
              <a:buFont typeface="Calibri" pitchFamily="-103" charset="0"/>
              <a:buAutoNum type="arabicPeriod" startAt="2"/>
            </a:pPr>
            <a:r>
              <a:rPr lang="fr-FR" sz="2800" b="1" dirty="0">
                <a:ea typeface="ＭＳ Ｐゴシック" pitchFamily="-103" charset="-128"/>
              </a:rPr>
              <a:t>Une circulation des flux matières</a:t>
            </a:r>
          </a:p>
          <a:p>
            <a:pPr marL="514350" indent="-514350" eaLnBrk="1" hangingPunct="1">
              <a:buFont typeface="Arial" pitchFamily="-103" charset="0"/>
              <a:buNone/>
            </a:pPr>
            <a:endParaRPr lang="fr-FR" u="sng" dirty="0">
              <a:ea typeface="ＭＳ Ｐゴシック" pitchFamily="-103" charset="-128"/>
            </a:endParaRPr>
          </a:p>
          <a:p>
            <a:pPr marL="1314450" lvl="2" indent="-514350" eaLnBrk="1" hangingPunct="1">
              <a:buFont typeface="Wingdings" pitchFamily="-103" charset="2"/>
              <a:buChar char="Ø"/>
            </a:pPr>
            <a:r>
              <a:rPr lang="fr-FR" dirty="0">
                <a:ea typeface="ＭＳ Ｐゴシック" pitchFamily="-103" charset="-128"/>
              </a:rPr>
              <a:t>L’ensemble des pratiques professionnelles sera organisé de manière à </a:t>
            </a:r>
            <a:r>
              <a:rPr lang="fr-FR" b="1" dirty="0">
                <a:solidFill>
                  <a:srgbClr val="C00000"/>
                </a:solidFill>
                <a:ea typeface="ＭＳ Ｐゴシック" pitchFamily="-103" charset="-128"/>
              </a:rPr>
              <a:t>respecter une circulation des flux matières</a:t>
            </a:r>
            <a:r>
              <a:rPr lang="fr-FR" dirty="0">
                <a:ea typeface="ＭＳ Ｐゴシック" pitchFamily="-103" charset="-128"/>
              </a:rPr>
              <a:t> d’une zone d’enseignement à une autre.</a:t>
            </a:r>
          </a:p>
          <a:p>
            <a:pPr marL="1314450" lvl="2" indent="-514350" eaLnBrk="1" hangingPunct="1">
              <a:buFont typeface="Arial" pitchFamily="-103" charset="0"/>
              <a:buNone/>
            </a:pPr>
            <a:endParaRPr lang="fr-FR" dirty="0">
              <a:ea typeface="ＭＳ Ｐゴシック" pitchFamily="-103" charset="-128"/>
            </a:endParaRPr>
          </a:p>
          <a:p>
            <a:pPr marL="1314450" lvl="2" indent="-514350" algn="ctr" eaLnBrk="1" hangingPunct="1">
              <a:buFont typeface="Arial" pitchFamily="-103" charset="0"/>
              <a:buNone/>
            </a:pPr>
            <a:r>
              <a:rPr lang="fr-FR" i="1" dirty="0">
                <a:ea typeface="ＭＳ Ｐゴシック" pitchFamily="-103" charset="-128"/>
              </a:rPr>
              <a:t>Comme cela est pratiqué en entreprise depuis déjà </a:t>
            </a:r>
          </a:p>
          <a:p>
            <a:pPr marL="1314450" lvl="2" indent="-514350" algn="ctr" eaLnBrk="1" hangingPunct="1">
              <a:buFont typeface="Arial" pitchFamily="-103" charset="0"/>
              <a:buNone/>
            </a:pPr>
            <a:r>
              <a:rPr lang="fr-FR" i="1" dirty="0">
                <a:ea typeface="ＭＳ Ｐゴシック" pitchFamily="-103" charset="-128"/>
              </a:rPr>
              <a:t>longtemps dans le cadre des </a:t>
            </a:r>
            <a:r>
              <a:rPr lang="fr-FR" b="1" i="1" dirty="0">
                <a:solidFill>
                  <a:srgbClr val="C00000"/>
                </a:solidFill>
                <a:ea typeface="ＭＳ Ｐゴシック" pitchFamily="-103" charset="-128"/>
              </a:rPr>
              <a:t>démarches QHSE</a:t>
            </a:r>
            <a:r>
              <a:rPr lang="fr-FR" i="1" dirty="0">
                <a:ea typeface="ＭＳ Ｐゴシック" pitchFamily="-103" charset="-128"/>
              </a:rPr>
              <a:t>.</a:t>
            </a:r>
          </a:p>
          <a:p>
            <a:pPr marL="514350" indent="-514350" eaLnBrk="1" hangingPunct="1">
              <a:buFont typeface="Arial" pitchFamily="-103" charset="0"/>
              <a:buNone/>
            </a:pPr>
            <a:endParaRPr lang="fr-FR" u="sng" dirty="0">
              <a:ea typeface="ＭＳ Ｐゴシック" pitchFamily="-103" charset="-128"/>
            </a:endParaRPr>
          </a:p>
        </p:txBody>
      </p:sp>
      <p:cxnSp>
        <p:nvCxnSpPr>
          <p:cNvPr id="8" name="Connecteur en arc 7"/>
          <p:cNvCxnSpPr/>
          <p:nvPr/>
        </p:nvCxnSpPr>
        <p:spPr>
          <a:xfrm>
            <a:off x="1187624" y="4293096"/>
            <a:ext cx="504056" cy="144016"/>
          </a:xfrm>
          <a:prstGeom prst="curvedConnector3">
            <a:avLst>
              <a:gd name="adj1" fmla="val 50000"/>
            </a:avLst>
          </a:prstGeom>
          <a:ln w="41275" cmpd="sng">
            <a:solidFill>
              <a:srgbClr val="C00000"/>
            </a:solidFill>
            <a:tailEnd type="arrow"/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  <a:solidFill>
            <a:srgbClr val="FFFFFF"/>
          </a:solidFill>
        </p:spPr>
        <p:txBody>
          <a:bodyPr/>
          <a:lstStyle/>
          <a:p>
            <a:pPr algn="l" eaLnBrk="1" hangingPunct="1"/>
            <a:r>
              <a:rPr lang="fr-FR" sz="3200" b="1" dirty="0">
                <a:ea typeface="ＭＳ Ｐゴシック" pitchFamily="-103" charset="-128"/>
              </a:rPr>
              <a:t>Moyen de la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ée 13"/>
          <p:cNvSpPr>
            <a:spLocks/>
          </p:cNvSpPr>
          <p:nvPr/>
        </p:nvSpPr>
        <p:spPr bwMode="auto">
          <a:xfrm>
            <a:off x="539750" y="115888"/>
            <a:ext cx="6624638" cy="5905500"/>
          </a:xfrm>
          <a:custGeom>
            <a:avLst/>
            <a:gdLst>
              <a:gd name="T0" fmla="*/ 3312319 w 6624638"/>
              <a:gd name="T1" fmla="*/ 0 h 5905500"/>
              <a:gd name="T2" fmla="*/ 970156 w 6624638"/>
              <a:gd name="T3" fmla="*/ 864840 h 5905500"/>
              <a:gd name="T4" fmla="*/ 0 w 6624638"/>
              <a:gd name="T5" fmla="*/ 2952750 h 5905500"/>
              <a:gd name="T6" fmla="*/ 970156 w 6624638"/>
              <a:gd name="T7" fmla="*/ 5040660 h 5905500"/>
              <a:gd name="T8" fmla="*/ 3312319 w 6624638"/>
              <a:gd name="T9" fmla="*/ 5905500 h 5905500"/>
              <a:gd name="T10" fmla="*/ 5654482 w 6624638"/>
              <a:gd name="T11" fmla="*/ 5040660 h 5905500"/>
              <a:gd name="T12" fmla="*/ 6624638 w 6624638"/>
              <a:gd name="T13" fmla="*/ 2952750 h 5905500"/>
              <a:gd name="T14" fmla="*/ 5654482 w 6624638"/>
              <a:gd name="T15" fmla="*/ 864840 h 5905500"/>
              <a:gd name="T16" fmla="*/ 17694720 60000 65536"/>
              <a:gd name="T17" fmla="*/ 17694720 60000 65536"/>
              <a:gd name="T18" fmla="*/ 11796480 60000 65536"/>
              <a:gd name="T19" fmla="*/ 5898240 60000 65536"/>
              <a:gd name="T20" fmla="*/ 5898240 60000 65536"/>
              <a:gd name="T21" fmla="*/ 5898240 60000 65536"/>
              <a:gd name="T22" fmla="*/ 0 60000 65536"/>
              <a:gd name="T23" fmla="*/ 17694720 60000 65536"/>
              <a:gd name="T24" fmla="*/ 970156 w 6624638"/>
              <a:gd name="T25" fmla="*/ 864840 h 5905500"/>
              <a:gd name="T26" fmla="*/ 5654482 w 6624638"/>
              <a:gd name="T27" fmla="*/ 5040660 h 59055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24638" h="5905500">
                <a:moveTo>
                  <a:pt x="0" y="2952750"/>
                </a:moveTo>
                <a:lnTo>
                  <a:pt x="0" y="2952750"/>
                </a:lnTo>
                <a:cubicBezTo>
                  <a:pt x="2" y="1321992"/>
                  <a:pt x="1482977" y="3"/>
                  <a:pt x="3312319" y="3"/>
                </a:cubicBezTo>
                <a:cubicBezTo>
                  <a:pt x="3312320" y="3"/>
                  <a:pt x="3312322" y="4"/>
                  <a:pt x="3312323" y="4"/>
                </a:cubicBezTo>
                <a:cubicBezTo>
                  <a:pt x="5141666" y="5"/>
                  <a:pt x="6624640" y="1321996"/>
                  <a:pt x="6624640" y="2952754"/>
                </a:cubicBezTo>
                <a:cubicBezTo>
                  <a:pt x="6624640" y="2952755"/>
                  <a:pt x="6624639" y="2952757"/>
                  <a:pt x="6624639" y="2952759"/>
                </a:cubicBezTo>
                <a:lnTo>
                  <a:pt x="6624640" y="2952760"/>
                </a:lnTo>
                <a:cubicBezTo>
                  <a:pt x="6624640" y="4583518"/>
                  <a:pt x="5141664" y="5905510"/>
                  <a:pt x="3312321" y="5905510"/>
                </a:cubicBezTo>
                <a:cubicBezTo>
                  <a:pt x="3312320" y="5905509"/>
                  <a:pt x="3312319" y="5905509"/>
                  <a:pt x="3312319" y="5905509"/>
                </a:cubicBezTo>
                <a:cubicBezTo>
                  <a:pt x="1482976" y="5905509"/>
                  <a:pt x="2" y="4583518"/>
                  <a:pt x="2" y="2952760"/>
                </a:cubicBezTo>
                <a:cubicBezTo>
                  <a:pt x="2" y="2952758"/>
                  <a:pt x="2" y="2952757"/>
                  <a:pt x="2" y="2952756"/>
                </a:cubicBezTo>
                <a:close/>
                <a:moveTo>
                  <a:pt x="270649" y="2952750"/>
                </a:moveTo>
                <a:lnTo>
                  <a:pt x="270649" y="2952750"/>
                </a:lnTo>
                <a:cubicBezTo>
                  <a:pt x="270649" y="2952751"/>
                  <a:pt x="270648" y="2952752"/>
                  <a:pt x="270648" y="2952753"/>
                </a:cubicBezTo>
                <a:cubicBezTo>
                  <a:pt x="270648" y="4434036"/>
                  <a:pt x="1632449" y="5634853"/>
                  <a:pt x="3312316" y="5634854"/>
                </a:cubicBezTo>
                <a:cubicBezTo>
                  <a:pt x="3312316" y="5634854"/>
                  <a:pt x="3312317" y="5634854"/>
                  <a:pt x="3312318" y="5634854"/>
                </a:cubicBezTo>
                <a:cubicBezTo>
                  <a:pt x="4992185" y="5634854"/>
                  <a:pt x="6353986" y="4434038"/>
                  <a:pt x="6353987" y="2952755"/>
                </a:cubicBezTo>
                <a:lnTo>
                  <a:pt x="6353988" y="2952756"/>
                </a:lnTo>
                <a:cubicBezTo>
                  <a:pt x="6353988" y="1471472"/>
                  <a:pt x="4992185" y="270655"/>
                  <a:pt x="3312318" y="270655"/>
                </a:cubicBezTo>
                <a:lnTo>
                  <a:pt x="3312317" y="270655"/>
                </a:lnTo>
                <a:cubicBezTo>
                  <a:pt x="3312316" y="270655"/>
                  <a:pt x="3312316" y="270654"/>
                  <a:pt x="3312315" y="270654"/>
                </a:cubicBezTo>
                <a:cubicBezTo>
                  <a:pt x="1632448" y="270654"/>
                  <a:pt x="270647" y="1471470"/>
                  <a:pt x="270645" y="2952752"/>
                </a:cubicBezTo>
                <a:close/>
              </a:path>
            </a:pathLst>
          </a:custGeom>
          <a:solidFill>
            <a:srgbClr val="376092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971600" y="1592796"/>
            <a:ext cx="1368152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Zone </a:t>
            </a:r>
          </a:p>
          <a:p>
            <a:pPr algn="ctr"/>
            <a:r>
              <a:rPr lang="fr-FR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de stockage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023828" y="2132856"/>
            <a:ext cx="1160326" cy="26886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dirty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Zone </a:t>
            </a:r>
          </a:p>
          <a:p>
            <a:pPr algn="ctr"/>
            <a:r>
              <a:rPr lang="fr-FR" dirty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de contrôle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4788024" y="1532408"/>
            <a:ext cx="1944216" cy="29767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Atelier de Procédés de fabrication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023828" y="452288"/>
            <a:ext cx="1368152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Vestiaires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787169" y="5184642"/>
            <a:ext cx="1209622" cy="5486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Utilités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7020272" y="4221088"/>
            <a:ext cx="1773131" cy="18002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>
                <a:solidFill>
                  <a:schemeClr val="bg1"/>
                </a:solidFill>
                <a:ea typeface="ＭＳ Ｐゴシック" pitchFamily="-103" charset="-128"/>
                <a:cs typeface="ＭＳ Ｐゴシック" pitchFamily="-103" charset="-128"/>
              </a:rPr>
              <a:t>Atelier Technologie et/ou opérations unitaires spécialisées</a:t>
            </a:r>
          </a:p>
        </p:txBody>
      </p:sp>
      <p:sp>
        <p:nvSpPr>
          <p:cNvPr id="5141" name="ZoneTexte 14"/>
          <p:cNvSpPr txBox="1">
            <a:spLocks noChangeArrowheads="1"/>
          </p:cNvSpPr>
          <p:nvPr/>
        </p:nvSpPr>
        <p:spPr bwMode="auto">
          <a:xfrm rot="1280744">
            <a:off x="2349500" y="5548313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5142" name="ZoneTexte 15"/>
          <p:cNvSpPr txBox="1">
            <a:spLocks noChangeArrowheads="1"/>
          </p:cNvSpPr>
          <p:nvPr/>
        </p:nvSpPr>
        <p:spPr bwMode="auto">
          <a:xfrm rot="1280744">
            <a:off x="4791075" y="357188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1566863" y="2684463"/>
            <a:ext cx="1452562" cy="1524000"/>
          </a:xfrm>
          <a:custGeom>
            <a:avLst/>
            <a:gdLst>
              <a:gd name="T0" fmla="*/ 0 w 1451428"/>
              <a:gd name="T1" fmla="*/ 0 h 1524000"/>
              <a:gd name="T2" fmla="*/ 14525 w 1451428"/>
              <a:gd name="T3" fmla="*/ 1494971 h 1524000"/>
              <a:gd name="T4" fmla="*/ 1452562 w 1451428"/>
              <a:gd name="T5" fmla="*/ 1524000 h 1524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1428" h="1524000">
                <a:moveTo>
                  <a:pt x="0" y="0"/>
                </a:moveTo>
                <a:lnTo>
                  <a:pt x="14514" y="1494971"/>
                </a:lnTo>
                <a:lnTo>
                  <a:pt x="1451428" y="1524000"/>
                </a:lnTo>
              </a:path>
            </a:pathLst>
          </a:custGeom>
          <a:noFill/>
          <a:ln w="60325" cap="flat" cmpd="sng">
            <a:solidFill>
              <a:schemeClr val="accent1"/>
            </a:solidFill>
            <a:prstDash val="solid"/>
            <a:round/>
            <a:headEnd type="stealth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2014538" y="2684463"/>
            <a:ext cx="1004887" cy="815975"/>
          </a:xfrm>
          <a:custGeom>
            <a:avLst/>
            <a:gdLst>
              <a:gd name="T0" fmla="*/ 0 w 1451428"/>
              <a:gd name="T1" fmla="*/ 0 h 1524000"/>
              <a:gd name="T2" fmla="*/ 10049 w 1451428"/>
              <a:gd name="T3" fmla="*/ 800432 h 1524000"/>
              <a:gd name="T4" fmla="*/ 1004887 w 1451428"/>
              <a:gd name="T5" fmla="*/ 815975 h 1524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1428" h="1524000">
                <a:moveTo>
                  <a:pt x="0" y="0"/>
                </a:moveTo>
                <a:lnTo>
                  <a:pt x="14514" y="1494971"/>
                </a:lnTo>
                <a:lnTo>
                  <a:pt x="1451428" y="1524000"/>
                </a:lnTo>
              </a:path>
            </a:pathLst>
          </a:custGeom>
          <a:noFill/>
          <a:ln w="60325" cap="flat" cmpd="sng">
            <a:solidFill>
              <a:schemeClr val="accent1"/>
            </a:solidFill>
            <a:prstDash val="solid"/>
            <a:round/>
            <a:headEnd type="stealth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21" name="Connecteur droit avec flèche 20"/>
          <p:cNvCxnSpPr>
            <a:cxnSpLocks noChangeShapeType="1"/>
          </p:cNvCxnSpPr>
          <p:nvPr/>
        </p:nvCxnSpPr>
        <p:spPr bwMode="auto">
          <a:xfrm flipH="1">
            <a:off x="2339975" y="2349500"/>
            <a:ext cx="679450" cy="0"/>
          </a:xfrm>
          <a:prstGeom prst="straightConnector1">
            <a:avLst/>
          </a:prstGeom>
          <a:noFill/>
          <a:ln w="60325">
            <a:solidFill>
              <a:schemeClr val="accent1"/>
            </a:solidFill>
            <a:round/>
            <a:headEnd type="stealth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2" name="Connecteur droit avec flèche 21"/>
          <p:cNvCxnSpPr>
            <a:cxnSpLocks noChangeShapeType="1"/>
          </p:cNvCxnSpPr>
          <p:nvPr/>
        </p:nvCxnSpPr>
        <p:spPr bwMode="auto">
          <a:xfrm flipH="1">
            <a:off x="4184650" y="2349500"/>
            <a:ext cx="679450" cy="0"/>
          </a:xfrm>
          <a:prstGeom prst="straightConnector1">
            <a:avLst/>
          </a:prstGeom>
          <a:noFill/>
          <a:ln w="60325">
            <a:solidFill>
              <a:schemeClr val="accent1"/>
            </a:solidFill>
            <a:round/>
            <a:headEnd type="stealth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3" name="Connecteur droit avec flèche 22"/>
          <p:cNvCxnSpPr>
            <a:cxnSpLocks noChangeShapeType="1"/>
          </p:cNvCxnSpPr>
          <p:nvPr/>
        </p:nvCxnSpPr>
        <p:spPr bwMode="auto">
          <a:xfrm flipH="1">
            <a:off x="4160838" y="3500438"/>
            <a:ext cx="679450" cy="0"/>
          </a:xfrm>
          <a:prstGeom prst="straightConnector1">
            <a:avLst/>
          </a:prstGeom>
          <a:noFill/>
          <a:ln w="60325">
            <a:solidFill>
              <a:schemeClr val="accent1"/>
            </a:solidFill>
            <a:round/>
            <a:headEnd type="stealth" w="med" len="med"/>
            <a:tailEnd type="stealth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4" name="Connecteur droit avec flèche 23"/>
          <p:cNvCxnSpPr>
            <a:cxnSpLocks noChangeShapeType="1"/>
          </p:cNvCxnSpPr>
          <p:nvPr/>
        </p:nvCxnSpPr>
        <p:spPr bwMode="auto">
          <a:xfrm flipH="1">
            <a:off x="4184650" y="4208463"/>
            <a:ext cx="679450" cy="0"/>
          </a:xfrm>
          <a:prstGeom prst="straightConnector1">
            <a:avLst/>
          </a:prstGeom>
          <a:noFill/>
          <a:ln w="60325">
            <a:solidFill>
              <a:schemeClr val="accent1"/>
            </a:solidFill>
            <a:round/>
            <a:headEnd/>
            <a:tailEnd type="stealth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6" name="ZoneTexte 25"/>
          <p:cNvSpPr txBox="1"/>
          <p:nvPr/>
        </p:nvSpPr>
        <p:spPr>
          <a:xfrm>
            <a:off x="2339975" y="1979613"/>
            <a:ext cx="979488" cy="369887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latin typeface="Calibri" pitchFamily="-103" charset="0"/>
              </a:rPr>
              <a:t>MP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205288" y="1979613"/>
            <a:ext cx="792162" cy="369887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latin typeface="Calibri" pitchFamily="-103" charset="0"/>
              </a:rPr>
              <a:t>MP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312988" y="3132138"/>
            <a:ext cx="792162" cy="3683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latin typeface="Calibri" pitchFamily="-103" charset="0"/>
              </a:rPr>
              <a:t>PI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132013" y="3840163"/>
            <a:ext cx="792162" cy="3683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latin typeface="Calibri" pitchFamily="-103" charset="0"/>
              </a:rPr>
              <a:t>PF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133850" y="3132138"/>
            <a:ext cx="792163" cy="3683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latin typeface="Calibri" pitchFamily="-103" charset="0"/>
              </a:rPr>
              <a:t>   PI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324350" y="3860800"/>
            <a:ext cx="792163" cy="36988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latin typeface="Calibri" pitchFamily="-103" charset="0"/>
              </a:rPr>
              <a:t>PF</a:t>
            </a:r>
          </a:p>
        </p:txBody>
      </p:sp>
      <p:sp>
        <p:nvSpPr>
          <p:cNvPr id="38" name="Forme libre 37"/>
          <p:cNvSpPr>
            <a:spLocks/>
          </p:cNvSpPr>
          <p:nvPr/>
        </p:nvSpPr>
        <p:spPr bwMode="auto">
          <a:xfrm flipV="1">
            <a:off x="2101850" y="1101725"/>
            <a:ext cx="917575" cy="490538"/>
          </a:xfrm>
          <a:custGeom>
            <a:avLst/>
            <a:gdLst>
              <a:gd name="T0" fmla="*/ 0 w 1451428"/>
              <a:gd name="T1" fmla="*/ 0 h 1524000"/>
              <a:gd name="T2" fmla="*/ 9176 w 1451428"/>
              <a:gd name="T3" fmla="*/ 481194 h 1524000"/>
              <a:gd name="T4" fmla="*/ 917575 w 1451428"/>
              <a:gd name="T5" fmla="*/ 490538 h 1524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1428" h="1524000">
                <a:moveTo>
                  <a:pt x="0" y="0"/>
                </a:moveTo>
                <a:lnTo>
                  <a:pt x="14514" y="1494971"/>
                </a:lnTo>
                <a:lnTo>
                  <a:pt x="1451428" y="1524000"/>
                </a:lnTo>
              </a:path>
            </a:pathLst>
          </a:custGeom>
          <a:noFill/>
          <a:ln w="60325" cap="flat" cmpd="sng">
            <a:solidFill>
              <a:srgbClr val="C00000"/>
            </a:solidFill>
            <a:prstDash val="solid"/>
            <a:round/>
            <a:headEnd type="stealth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Forme libre 38"/>
          <p:cNvSpPr>
            <a:spLocks/>
          </p:cNvSpPr>
          <p:nvPr/>
        </p:nvSpPr>
        <p:spPr bwMode="auto">
          <a:xfrm flipH="1" flipV="1">
            <a:off x="4392613" y="1101725"/>
            <a:ext cx="1042987" cy="430213"/>
          </a:xfrm>
          <a:custGeom>
            <a:avLst/>
            <a:gdLst>
              <a:gd name="T0" fmla="*/ 0 w 1451428"/>
              <a:gd name="T1" fmla="*/ 0 h 1524000"/>
              <a:gd name="T2" fmla="*/ 10430 w 1451428"/>
              <a:gd name="T3" fmla="*/ 422018 h 1524000"/>
              <a:gd name="T4" fmla="*/ 1042987 w 1451428"/>
              <a:gd name="T5" fmla="*/ 430213 h 1524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1428" h="1524000">
                <a:moveTo>
                  <a:pt x="0" y="0"/>
                </a:moveTo>
                <a:lnTo>
                  <a:pt x="14514" y="1494971"/>
                </a:lnTo>
                <a:lnTo>
                  <a:pt x="1451428" y="1524000"/>
                </a:lnTo>
              </a:path>
            </a:pathLst>
          </a:custGeom>
          <a:noFill/>
          <a:ln w="60325" cap="flat" cmpd="sng">
            <a:solidFill>
              <a:srgbClr val="C00000"/>
            </a:solidFill>
            <a:prstDash val="solid"/>
            <a:round/>
            <a:headEnd type="stealth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40" name="Connecteur droit avec flèche 39"/>
          <p:cNvCxnSpPr>
            <a:cxnSpLocks noChangeShapeType="1"/>
          </p:cNvCxnSpPr>
          <p:nvPr/>
        </p:nvCxnSpPr>
        <p:spPr bwMode="auto">
          <a:xfrm>
            <a:off x="3787775" y="1531938"/>
            <a:ext cx="0" cy="601662"/>
          </a:xfrm>
          <a:prstGeom prst="straightConnector1">
            <a:avLst/>
          </a:prstGeom>
          <a:noFill/>
          <a:ln w="60325">
            <a:solidFill>
              <a:srgbClr val="C00000"/>
            </a:solidFill>
            <a:round/>
            <a:headEnd/>
            <a:tailEnd type="stealth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43" name="Forme libre 42"/>
          <p:cNvSpPr>
            <a:spLocks/>
          </p:cNvSpPr>
          <p:nvPr/>
        </p:nvSpPr>
        <p:spPr bwMode="auto">
          <a:xfrm flipH="1">
            <a:off x="4997450" y="4508500"/>
            <a:ext cx="201613" cy="882650"/>
          </a:xfrm>
          <a:custGeom>
            <a:avLst/>
            <a:gdLst>
              <a:gd name="T0" fmla="*/ 0 w 1451428"/>
              <a:gd name="T1" fmla="*/ 0 h 1524000"/>
              <a:gd name="T2" fmla="*/ 2016 w 1451428"/>
              <a:gd name="T3" fmla="*/ 865837 h 1524000"/>
              <a:gd name="T4" fmla="*/ 201613 w 1451428"/>
              <a:gd name="T5" fmla="*/ 882650 h 1524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1428" h="1524000">
                <a:moveTo>
                  <a:pt x="0" y="0"/>
                </a:moveTo>
                <a:lnTo>
                  <a:pt x="14514" y="1494971"/>
                </a:lnTo>
                <a:lnTo>
                  <a:pt x="1451428" y="1524000"/>
                </a:lnTo>
              </a:path>
            </a:pathLst>
          </a:custGeom>
          <a:noFill/>
          <a:ln w="60325" cap="flat" cmpd="sng">
            <a:solidFill>
              <a:srgbClr val="FFC000"/>
            </a:solidFill>
            <a:prstDash val="solid"/>
            <a:round/>
            <a:headEnd type="stealth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Forme libre 43"/>
          <p:cNvSpPr>
            <a:spLocks/>
          </p:cNvSpPr>
          <p:nvPr/>
        </p:nvSpPr>
        <p:spPr bwMode="auto">
          <a:xfrm>
            <a:off x="3430588" y="4821238"/>
            <a:ext cx="357187" cy="569912"/>
          </a:xfrm>
          <a:custGeom>
            <a:avLst/>
            <a:gdLst>
              <a:gd name="T0" fmla="*/ 0 w 1451428"/>
              <a:gd name="T1" fmla="*/ 0 h 1524000"/>
              <a:gd name="T2" fmla="*/ 3572 w 1451428"/>
              <a:gd name="T3" fmla="*/ 559056 h 1524000"/>
              <a:gd name="T4" fmla="*/ 357187 w 1451428"/>
              <a:gd name="T5" fmla="*/ 569912 h 1524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1428" h="1524000">
                <a:moveTo>
                  <a:pt x="0" y="0"/>
                </a:moveTo>
                <a:lnTo>
                  <a:pt x="14514" y="1494971"/>
                </a:lnTo>
                <a:lnTo>
                  <a:pt x="1451428" y="1524000"/>
                </a:lnTo>
              </a:path>
            </a:pathLst>
          </a:custGeom>
          <a:noFill/>
          <a:ln w="60325" cap="flat" cmpd="sng">
            <a:solidFill>
              <a:srgbClr val="FFC000"/>
            </a:solidFill>
            <a:prstDash val="solid"/>
            <a:round/>
            <a:headEnd type="stealth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4318000" y="731838"/>
            <a:ext cx="1357313" cy="369887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C00000"/>
                </a:solidFill>
                <a:latin typeface="Calibri" pitchFamily="-103" charset="0"/>
              </a:rPr>
              <a:t>Flux élèves</a:t>
            </a:r>
          </a:p>
        </p:txBody>
      </p:sp>
      <p:sp>
        <p:nvSpPr>
          <p:cNvPr id="46" name="Vague 45"/>
          <p:cNvSpPr/>
          <p:nvPr/>
        </p:nvSpPr>
        <p:spPr>
          <a:xfrm>
            <a:off x="265687" y="452288"/>
            <a:ext cx="8253851" cy="6037744"/>
          </a:xfrm>
          <a:prstGeom prst="wave">
            <a:avLst>
              <a:gd name="adj1" fmla="val 10336"/>
              <a:gd name="adj2" fmla="val 0"/>
            </a:avLst>
          </a:prstGeom>
          <a:solidFill>
            <a:schemeClr val="accent1">
              <a:lumMod val="40000"/>
              <a:lumOff val="60000"/>
              <a:alpha val="76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2800" dirty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L’élève va devenir un </a:t>
            </a:r>
            <a:r>
              <a:rPr lang="fr-FR" sz="2800" b="1" dirty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opérateur</a:t>
            </a:r>
            <a:r>
              <a:rPr lang="fr-FR" sz="2800" dirty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 .</a:t>
            </a:r>
          </a:p>
          <a:p>
            <a:pPr algn="ctr"/>
            <a:endParaRPr lang="fr-FR" sz="2800" dirty="0">
              <a:solidFill>
                <a:schemeClr val="tx1"/>
              </a:solidFill>
              <a:ea typeface="ＭＳ Ｐゴシック" pitchFamily="-103" charset="-128"/>
              <a:cs typeface="ＭＳ Ｐゴシック" pitchFamily="-103" charset="-128"/>
            </a:endParaRPr>
          </a:p>
          <a:p>
            <a:pPr algn="ctr"/>
            <a:r>
              <a:rPr lang="fr-FR" sz="2800" dirty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Il ne conduit pas une opération unitaire mais une </a:t>
            </a:r>
            <a:r>
              <a:rPr lang="fr-FR" sz="2800" b="1" dirty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FABRICATION</a:t>
            </a:r>
            <a:r>
              <a:rPr lang="fr-FR" sz="2800" dirty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 . </a:t>
            </a:r>
          </a:p>
          <a:p>
            <a:pPr algn="ctr"/>
            <a:endParaRPr lang="fr-FR" sz="2800" dirty="0">
              <a:solidFill>
                <a:schemeClr val="tx1"/>
              </a:solidFill>
              <a:ea typeface="ＭＳ Ｐゴシック" pitchFamily="-103" charset="-128"/>
              <a:cs typeface="ＭＳ Ｐゴシック" pitchFamily="-103" charset="-128"/>
            </a:endParaRPr>
          </a:p>
          <a:p>
            <a:pPr algn="ctr"/>
            <a:r>
              <a:rPr lang="fr-FR" sz="2800" dirty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Il doit donc </a:t>
            </a:r>
            <a:r>
              <a:rPr lang="fr-FR" sz="2800" b="1" dirty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suivre l’ensemble des flux matières</a:t>
            </a:r>
            <a:r>
              <a:rPr lang="fr-FR" sz="2800" dirty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. </a:t>
            </a:r>
          </a:p>
          <a:p>
            <a:pPr algn="ctr"/>
            <a:endParaRPr lang="fr-FR" sz="2800" u="sng" dirty="0">
              <a:solidFill>
                <a:schemeClr val="tx1"/>
              </a:solidFill>
              <a:ea typeface="ＭＳ Ｐゴシック" pitchFamily="-103" charset="-128"/>
              <a:cs typeface="ＭＳ Ｐゴシック" pitchFamily="-103" charset="-128"/>
            </a:endParaRPr>
          </a:p>
          <a:p>
            <a:pPr algn="ctr"/>
            <a:r>
              <a:rPr lang="fr-FR" sz="2800" dirty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                                       </a:t>
            </a:r>
            <a:r>
              <a:rPr lang="fr-FR" sz="2800" u="sng" dirty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 objectif de fin de 1</a:t>
            </a:r>
            <a:r>
              <a:rPr lang="fr-FR" sz="2800" u="sng" baseline="30000" dirty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ère</a:t>
            </a:r>
            <a:r>
              <a:rPr lang="fr-FR" sz="2800" u="sng" dirty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 Bac</a:t>
            </a:r>
            <a:r>
              <a:rPr lang="fr-FR" sz="2800" dirty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ée 13"/>
          <p:cNvSpPr>
            <a:spLocks/>
          </p:cNvSpPr>
          <p:nvPr/>
        </p:nvSpPr>
        <p:spPr bwMode="auto">
          <a:xfrm>
            <a:off x="539750" y="115888"/>
            <a:ext cx="6624638" cy="5905500"/>
          </a:xfrm>
          <a:custGeom>
            <a:avLst/>
            <a:gdLst>
              <a:gd name="T0" fmla="*/ 3312319 w 6624638"/>
              <a:gd name="T1" fmla="*/ 0 h 5905500"/>
              <a:gd name="T2" fmla="*/ 970156 w 6624638"/>
              <a:gd name="T3" fmla="*/ 864840 h 5905500"/>
              <a:gd name="T4" fmla="*/ 0 w 6624638"/>
              <a:gd name="T5" fmla="*/ 2952750 h 5905500"/>
              <a:gd name="T6" fmla="*/ 970156 w 6624638"/>
              <a:gd name="T7" fmla="*/ 5040660 h 5905500"/>
              <a:gd name="T8" fmla="*/ 3312319 w 6624638"/>
              <a:gd name="T9" fmla="*/ 5905500 h 5905500"/>
              <a:gd name="T10" fmla="*/ 5654482 w 6624638"/>
              <a:gd name="T11" fmla="*/ 5040660 h 5905500"/>
              <a:gd name="T12" fmla="*/ 6624638 w 6624638"/>
              <a:gd name="T13" fmla="*/ 2952750 h 5905500"/>
              <a:gd name="T14" fmla="*/ 5654482 w 6624638"/>
              <a:gd name="T15" fmla="*/ 864840 h 5905500"/>
              <a:gd name="T16" fmla="*/ 17694720 60000 65536"/>
              <a:gd name="T17" fmla="*/ 17694720 60000 65536"/>
              <a:gd name="T18" fmla="*/ 11796480 60000 65536"/>
              <a:gd name="T19" fmla="*/ 5898240 60000 65536"/>
              <a:gd name="T20" fmla="*/ 5898240 60000 65536"/>
              <a:gd name="T21" fmla="*/ 5898240 60000 65536"/>
              <a:gd name="T22" fmla="*/ 0 60000 65536"/>
              <a:gd name="T23" fmla="*/ 17694720 60000 65536"/>
              <a:gd name="T24" fmla="*/ 970156 w 6624638"/>
              <a:gd name="T25" fmla="*/ 864840 h 5905500"/>
              <a:gd name="T26" fmla="*/ 5654482 w 6624638"/>
              <a:gd name="T27" fmla="*/ 5040660 h 59055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24638" h="5905500">
                <a:moveTo>
                  <a:pt x="0" y="2952750"/>
                </a:moveTo>
                <a:lnTo>
                  <a:pt x="0" y="2952750"/>
                </a:lnTo>
                <a:cubicBezTo>
                  <a:pt x="2" y="1321992"/>
                  <a:pt x="1482977" y="3"/>
                  <a:pt x="3312319" y="3"/>
                </a:cubicBezTo>
                <a:cubicBezTo>
                  <a:pt x="3312320" y="3"/>
                  <a:pt x="3312322" y="4"/>
                  <a:pt x="3312323" y="4"/>
                </a:cubicBezTo>
                <a:cubicBezTo>
                  <a:pt x="5141666" y="5"/>
                  <a:pt x="6624640" y="1321996"/>
                  <a:pt x="6624640" y="2952754"/>
                </a:cubicBezTo>
                <a:cubicBezTo>
                  <a:pt x="6624640" y="2952755"/>
                  <a:pt x="6624639" y="2952757"/>
                  <a:pt x="6624639" y="2952759"/>
                </a:cubicBezTo>
                <a:lnTo>
                  <a:pt x="6624640" y="2952760"/>
                </a:lnTo>
                <a:cubicBezTo>
                  <a:pt x="6624640" y="4583518"/>
                  <a:pt x="5141664" y="5905510"/>
                  <a:pt x="3312321" y="5905510"/>
                </a:cubicBezTo>
                <a:cubicBezTo>
                  <a:pt x="3312320" y="5905509"/>
                  <a:pt x="3312319" y="5905509"/>
                  <a:pt x="3312319" y="5905509"/>
                </a:cubicBezTo>
                <a:cubicBezTo>
                  <a:pt x="1482976" y="5905509"/>
                  <a:pt x="2" y="4583518"/>
                  <a:pt x="2" y="2952760"/>
                </a:cubicBezTo>
                <a:cubicBezTo>
                  <a:pt x="2" y="2952758"/>
                  <a:pt x="2" y="2952757"/>
                  <a:pt x="2" y="2952756"/>
                </a:cubicBezTo>
                <a:close/>
                <a:moveTo>
                  <a:pt x="270649" y="2952750"/>
                </a:moveTo>
                <a:lnTo>
                  <a:pt x="270649" y="2952750"/>
                </a:lnTo>
                <a:cubicBezTo>
                  <a:pt x="270649" y="2952751"/>
                  <a:pt x="270648" y="2952752"/>
                  <a:pt x="270648" y="2952753"/>
                </a:cubicBezTo>
                <a:cubicBezTo>
                  <a:pt x="270648" y="4434036"/>
                  <a:pt x="1632449" y="5634853"/>
                  <a:pt x="3312316" y="5634854"/>
                </a:cubicBezTo>
                <a:cubicBezTo>
                  <a:pt x="3312316" y="5634854"/>
                  <a:pt x="3312317" y="5634854"/>
                  <a:pt x="3312318" y="5634854"/>
                </a:cubicBezTo>
                <a:cubicBezTo>
                  <a:pt x="4992185" y="5634854"/>
                  <a:pt x="6353986" y="4434038"/>
                  <a:pt x="6353987" y="2952755"/>
                </a:cubicBezTo>
                <a:lnTo>
                  <a:pt x="6353988" y="2952756"/>
                </a:lnTo>
                <a:cubicBezTo>
                  <a:pt x="6353988" y="1471472"/>
                  <a:pt x="4992185" y="270655"/>
                  <a:pt x="3312318" y="270655"/>
                </a:cubicBezTo>
                <a:lnTo>
                  <a:pt x="3312317" y="270655"/>
                </a:lnTo>
                <a:cubicBezTo>
                  <a:pt x="3312316" y="270655"/>
                  <a:pt x="3312316" y="270654"/>
                  <a:pt x="3312315" y="270654"/>
                </a:cubicBezTo>
                <a:cubicBezTo>
                  <a:pt x="1632448" y="270654"/>
                  <a:pt x="270647" y="1471470"/>
                  <a:pt x="270645" y="2952752"/>
                </a:cubicBezTo>
                <a:close/>
              </a:path>
            </a:pathLst>
          </a:custGeom>
          <a:solidFill>
            <a:srgbClr val="376092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Rectangle à coins arrondis 6">
            <a:hlinkClick r:id="rId3" action="ppaction://hlinksldjump"/>
          </p:cNvPr>
          <p:cNvSpPr/>
          <p:nvPr/>
        </p:nvSpPr>
        <p:spPr>
          <a:xfrm>
            <a:off x="971600" y="1592796"/>
            <a:ext cx="1368152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Zone </a:t>
            </a:r>
          </a:p>
          <a:p>
            <a:pPr algn="ctr"/>
            <a:r>
              <a:rPr lang="fr-FR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de stockage</a:t>
            </a:r>
          </a:p>
        </p:txBody>
      </p:sp>
      <p:sp>
        <p:nvSpPr>
          <p:cNvPr id="9" name="Rectangle à coins arrondis 8">
            <a:hlinkClick r:id="rId4" action="ppaction://hlinksldjump"/>
          </p:cNvPr>
          <p:cNvSpPr/>
          <p:nvPr/>
        </p:nvSpPr>
        <p:spPr>
          <a:xfrm>
            <a:off x="3023828" y="2132856"/>
            <a:ext cx="1160326" cy="26886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dirty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Zone </a:t>
            </a:r>
          </a:p>
          <a:p>
            <a:pPr algn="ctr"/>
            <a:r>
              <a:rPr lang="fr-FR" dirty="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de contrôle</a:t>
            </a:r>
          </a:p>
        </p:txBody>
      </p:sp>
      <p:sp>
        <p:nvSpPr>
          <p:cNvPr id="10" name="Rectangle à coins arrondis 9">
            <a:hlinkClick r:id="rId5" action="ppaction://hlinksldjump"/>
          </p:cNvPr>
          <p:cNvSpPr/>
          <p:nvPr/>
        </p:nvSpPr>
        <p:spPr>
          <a:xfrm>
            <a:off x="4788024" y="1532408"/>
            <a:ext cx="1944216" cy="29767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Atelier de Procédés de fabrication</a:t>
            </a:r>
          </a:p>
        </p:txBody>
      </p:sp>
      <p:sp>
        <p:nvSpPr>
          <p:cNvPr id="11" name="Rectangle à coins arrondis 10">
            <a:hlinkClick r:id="rId6" action="ppaction://hlinksldjump"/>
          </p:cNvPr>
          <p:cNvSpPr/>
          <p:nvPr/>
        </p:nvSpPr>
        <p:spPr>
          <a:xfrm>
            <a:off x="3023828" y="452288"/>
            <a:ext cx="1368152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Vestiaires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787169" y="5184642"/>
            <a:ext cx="1209622" cy="5486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Utilités</a:t>
            </a:r>
          </a:p>
        </p:txBody>
      </p:sp>
      <p:sp>
        <p:nvSpPr>
          <p:cNvPr id="13" name="Rectangle à coins arrondis 12">
            <a:hlinkClick r:id="rId7" action="ppaction://hlinksldjump"/>
          </p:cNvPr>
          <p:cNvSpPr/>
          <p:nvPr/>
        </p:nvSpPr>
        <p:spPr>
          <a:xfrm>
            <a:off x="7020272" y="4221088"/>
            <a:ext cx="1773131" cy="18002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>
                <a:solidFill>
                  <a:schemeClr val="bg1"/>
                </a:solidFill>
                <a:ea typeface="ＭＳ Ｐゴシック" pitchFamily="-103" charset="-128"/>
                <a:cs typeface="ＭＳ Ｐゴシック" pitchFamily="-103" charset="-128"/>
              </a:rPr>
              <a:t>Atelier Technologie et/ou opérations unitaires spécialisées</a:t>
            </a:r>
          </a:p>
        </p:txBody>
      </p:sp>
      <p:sp>
        <p:nvSpPr>
          <p:cNvPr id="6165" name="ZoneTexte 14"/>
          <p:cNvSpPr txBox="1">
            <a:spLocks noChangeArrowheads="1"/>
          </p:cNvSpPr>
          <p:nvPr/>
        </p:nvSpPr>
        <p:spPr bwMode="auto">
          <a:xfrm rot="1280744">
            <a:off x="2349500" y="5548313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6166" name="ZoneTexte 15"/>
          <p:cNvSpPr txBox="1">
            <a:spLocks noChangeArrowheads="1"/>
          </p:cNvSpPr>
          <p:nvPr/>
        </p:nvSpPr>
        <p:spPr bwMode="auto">
          <a:xfrm rot="1280744">
            <a:off x="4791075" y="357188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QHSE</a:t>
            </a:r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1566863" y="2684463"/>
            <a:ext cx="1452562" cy="1524000"/>
          </a:xfrm>
          <a:custGeom>
            <a:avLst/>
            <a:gdLst>
              <a:gd name="T0" fmla="*/ 0 w 1451428"/>
              <a:gd name="T1" fmla="*/ 0 h 1524000"/>
              <a:gd name="T2" fmla="*/ 14525 w 1451428"/>
              <a:gd name="T3" fmla="*/ 1494971 h 1524000"/>
              <a:gd name="T4" fmla="*/ 1452562 w 1451428"/>
              <a:gd name="T5" fmla="*/ 1524000 h 1524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1428" h="1524000">
                <a:moveTo>
                  <a:pt x="0" y="0"/>
                </a:moveTo>
                <a:lnTo>
                  <a:pt x="14514" y="1494971"/>
                </a:lnTo>
                <a:lnTo>
                  <a:pt x="1451428" y="1524000"/>
                </a:lnTo>
              </a:path>
            </a:pathLst>
          </a:custGeom>
          <a:noFill/>
          <a:ln w="60325" cap="flat" cmpd="sng">
            <a:solidFill>
              <a:schemeClr val="accent1"/>
            </a:solidFill>
            <a:prstDash val="solid"/>
            <a:round/>
            <a:headEnd type="stealth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2014538" y="2684463"/>
            <a:ext cx="1004887" cy="815975"/>
          </a:xfrm>
          <a:custGeom>
            <a:avLst/>
            <a:gdLst>
              <a:gd name="T0" fmla="*/ 0 w 1451428"/>
              <a:gd name="T1" fmla="*/ 0 h 1524000"/>
              <a:gd name="T2" fmla="*/ 10049 w 1451428"/>
              <a:gd name="T3" fmla="*/ 800432 h 1524000"/>
              <a:gd name="T4" fmla="*/ 1004887 w 1451428"/>
              <a:gd name="T5" fmla="*/ 815975 h 1524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1428" h="1524000">
                <a:moveTo>
                  <a:pt x="0" y="0"/>
                </a:moveTo>
                <a:lnTo>
                  <a:pt x="14514" y="1494971"/>
                </a:lnTo>
                <a:lnTo>
                  <a:pt x="1451428" y="1524000"/>
                </a:lnTo>
              </a:path>
            </a:pathLst>
          </a:custGeom>
          <a:noFill/>
          <a:ln w="60325" cap="flat" cmpd="sng">
            <a:solidFill>
              <a:schemeClr val="accent1"/>
            </a:solidFill>
            <a:prstDash val="solid"/>
            <a:round/>
            <a:headEnd type="stealth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21" name="Connecteur droit avec flèche 20"/>
          <p:cNvCxnSpPr>
            <a:cxnSpLocks noChangeShapeType="1"/>
          </p:cNvCxnSpPr>
          <p:nvPr/>
        </p:nvCxnSpPr>
        <p:spPr bwMode="auto">
          <a:xfrm flipH="1">
            <a:off x="2339975" y="2349500"/>
            <a:ext cx="679450" cy="0"/>
          </a:xfrm>
          <a:prstGeom prst="straightConnector1">
            <a:avLst/>
          </a:prstGeom>
          <a:noFill/>
          <a:ln w="60325">
            <a:solidFill>
              <a:schemeClr val="accent1"/>
            </a:solidFill>
            <a:round/>
            <a:headEnd type="stealth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2" name="Connecteur droit avec flèche 21"/>
          <p:cNvCxnSpPr>
            <a:cxnSpLocks noChangeShapeType="1"/>
          </p:cNvCxnSpPr>
          <p:nvPr/>
        </p:nvCxnSpPr>
        <p:spPr bwMode="auto">
          <a:xfrm flipH="1">
            <a:off x="4184650" y="2349500"/>
            <a:ext cx="679450" cy="0"/>
          </a:xfrm>
          <a:prstGeom prst="straightConnector1">
            <a:avLst/>
          </a:prstGeom>
          <a:noFill/>
          <a:ln w="60325">
            <a:solidFill>
              <a:schemeClr val="accent1"/>
            </a:solidFill>
            <a:round/>
            <a:headEnd type="stealth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3" name="Connecteur droit avec flèche 22"/>
          <p:cNvCxnSpPr>
            <a:cxnSpLocks noChangeShapeType="1"/>
          </p:cNvCxnSpPr>
          <p:nvPr/>
        </p:nvCxnSpPr>
        <p:spPr bwMode="auto">
          <a:xfrm flipH="1">
            <a:off x="4160838" y="3500438"/>
            <a:ext cx="679450" cy="0"/>
          </a:xfrm>
          <a:prstGeom prst="straightConnector1">
            <a:avLst/>
          </a:prstGeom>
          <a:noFill/>
          <a:ln w="60325">
            <a:solidFill>
              <a:schemeClr val="accent1"/>
            </a:solidFill>
            <a:round/>
            <a:headEnd type="stealth" w="med" len="med"/>
            <a:tailEnd type="stealth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4" name="Connecteur droit avec flèche 23"/>
          <p:cNvCxnSpPr>
            <a:cxnSpLocks noChangeShapeType="1"/>
          </p:cNvCxnSpPr>
          <p:nvPr/>
        </p:nvCxnSpPr>
        <p:spPr bwMode="auto">
          <a:xfrm flipH="1">
            <a:off x="4184650" y="4208463"/>
            <a:ext cx="679450" cy="0"/>
          </a:xfrm>
          <a:prstGeom prst="straightConnector1">
            <a:avLst/>
          </a:prstGeom>
          <a:noFill/>
          <a:ln w="60325">
            <a:solidFill>
              <a:schemeClr val="accent1"/>
            </a:solidFill>
            <a:round/>
            <a:headEnd/>
            <a:tailEnd type="stealth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6" name="ZoneTexte 25"/>
          <p:cNvSpPr txBox="1"/>
          <p:nvPr/>
        </p:nvSpPr>
        <p:spPr>
          <a:xfrm>
            <a:off x="2339975" y="1979613"/>
            <a:ext cx="979488" cy="369887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latin typeface="Calibri" pitchFamily="-103" charset="0"/>
              </a:rPr>
              <a:t>MP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205288" y="1979613"/>
            <a:ext cx="792162" cy="369887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latin typeface="Calibri" pitchFamily="-103" charset="0"/>
              </a:rPr>
              <a:t>MP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312988" y="3132138"/>
            <a:ext cx="792162" cy="3683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latin typeface="Calibri" pitchFamily="-103" charset="0"/>
              </a:rPr>
              <a:t>PI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132013" y="3840163"/>
            <a:ext cx="792162" cy="3683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latin typeface="Calibri" pitchFamily="-103" charset="0"/>
              </a:rPr>
              <a:t>PF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133850" y="3132138"/>
            <a:ext cx="792163" cy="3683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latin typeface="Calibri" pitchFamily="-103" charset="0"/>
              </a:rPr>
              <a:t>   PI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324350" y="3860800"/>
            <a:ext cx="792163" cy="36988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latin typeface="Calibri" pitchFamily="-103" charset="0"/>
              </a:rPr>
              <a:t>PF</a:t>
            </a:r>
          </a:p>
        </p:txBody>
      </p:sp>
      <p:sp>
        <p:nvSpPr>
          <p:cNvPr id="38" name="Forme libre 37"/>
          <p:cNvSpPr>
            <a:spLocks/>
          </p:cNvSpPr>
          <p:nvPr/>
        </p:nvSpPr>
        <p:spPr bwMode="auto">
          <a:xfrm flipV="1">
            <a:off x="2101850" y="1101725"/>
            <a:ext cx="917575" cy="490538"/>
          </a:xfrm>
          <a:custGeom>
            <a:avLst/>
            <a:gdLst>
              <a:gd name="T0" fmla="*/ 0 w 1451428"/>
              <a:gd name="T1" fmla="*/ 0 h 1524000"/>
              <a:gd name="T2" fmla="*/ 9176 w 1451428"/>
              <a:gd name="T3" fmla="*/ 481194 h 1524000"/>
              <a:gd name="T4" fmla="*/ 917575 w 1451428"/>
              <a:gd name="T5" fmla="*/ 490538 h 1524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1428" h="1524000">
                <a:moveTo>
                  <a:pt x="0" y="0"/>
                </a:moveTo>
                <a:lnTo>
                  <a:pt x="14514" y="1494971"/>
                </a:lnTo>
                <a:lnTo>
                  <a:pt x="1451428" y="1524000"/>
                </a:lnTo>
              </a:path>
            </a:pathLst>
          </a:custGeom>
          <a:noFill/>
          <a:ln w="60325" cap="flat" cmpd="sng">
            <a:solidFill>
              <a:srgbClr val="C00000"/>
            </a:solidFill>
            <a:prstDash val="solid"/>
            <a:round/>
            <a:headEnd type="stealth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Forme libre 38"/>
          <p:cNvSpPr>
            <a:spLocks/>
          </p:cNvSpPr>
          <p:nvPr/>
        </p:nvSpPr>
        <p:spPr bwMode="auto">
          <a:xfrm flipH="1" flipV="1">
            <a:off x="4392613" y="1101725"/>
            <a:ext cx="1042987" cy="430213"/>
          </a:xfrm>
          <a:custGeom>
            <a:avLst/>
            <a:gdLst>
              <a:gd name="T0" fmla="*/ 0 w 1451428"/>
              <a:gd name="T1" fmla="*/ 0 h 1524000"/>
              <a:gd name="T2" fmla="*/ 10430 w 1451428"/>
              <a:gd name="T3" fmla="*/ 422018 h 1524000"/>
              <a:gd name="T4" fmla="*/ 1042987 w 1451428"/>
              <a:gd name="T5" fmla="*/ 430213 h 1524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1428" h="1524000">
                <a:moveTo>
                  <a:pt x="0" y="0"/>
                </a:moveTo>
                <a:lnTo>
                  <a:pt x="14514" y="1494971"/>
                </a:lnTo>
                <a:lnTo>
                  <a:pt x="1451428" y="1524000"/>
                </a:lnTo>
              </a:path>
            </a:pathLst>
          </a:custGeom>
          <a:noFill/>
          <a:ln w="60325" cap="flat" cmpd="sng">
            <a:solidFill>
              <a:srgbClr val="C00000"/>
            </a:solidFill>
            <a:prstDash val="solid"/>
            <a:round/>
            <a:headEnd type="stealth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40" name="Connecteur droit avec flèche 39"/>
          <p:cNvCxnSpPr>
            <a:cxnSpLocks noChangeShapeType="1"/>
          </p:cNvCxnSpPr>
          <p:nvPr/>
        </p:nvCxnSpPr>
        <p:spPr bwMode="auto">
          <a:xfrm>
            <a:off x="3787775" y="1531938"/>
            <a:ext cx="0" cy="601662"/>
          </a:xfrm>
          <a:prstGeom prst="straightConnector1">
            <a:avLst/>
          </a:prstGeom>
          <a:noFill/>
          <a:ln w="60325">
            <a:solidFill>
              <a:srgbClr val="C00000"/>
            </a:solidFill>
            <a:round/>
            <a:headEnd/>
            <a:tailEnd type="stealth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43" name="Forme libre 42"/>
          <p:cNvSpPr>
            <a:spLocks/>
          </p:cNvSpPr>
          <p:nvPr/>
        </p:nvSpPr>
        <p:spPr bwMode="auto">
          <a:xfrm flipH="1">
            <a:off x="4997450" y="4508500"/>
            <a:ext cx="201613" cy="882650"/>
          </a:xfrm>
          <a:custGeom>
            <a:avLst/>
            <a:gdLst>
              <a:gd name="T0" fmla="*/ 0 w 1451428"/>
              <a:gd name="T1" fmla="*/ 0 h 1524000"/>
              <a:gd name="T2" fmla="*/ 2016 w 1451428"/>
              <a:gd name="T3" fmla="*/ 865837 h 1524000"/>
              <a:gd name="T4" fmla="*/ 201613 w 1451428"/>
              <a:gd name="T5" fmla="*/ 882650 h 1524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1428" h="1524000">
                <a:moveTo>
                  <a:pt x="0" y="0"/>
                </a:moveTo>
                <a:lnTo>
                  <a:pt x="14514" y="1494971"/>
                </a:lnTo>
                <a:lnTo>
                  <a:pt x="1451428" y="1524000"/>
                </a:lnTo>
              </a:path>
            </a:pathLst>
          </a:custGeom>
          <a:noFill/>
          <a:ln w="60325" cap="flat" cmpd="sng">
            <a:solidFill>
              <a:srgbClr val="FFC000"/>
            </a:solidFill>
            <a:prstDash val="solid"/>
            <a:round/>
            <a:headEnd type="stealth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Forme libre 43"/>
          <p:cNvSpPr>
            <a:spLocks/>
          </p:cNvSpPr>
          <p:nvPr/>
        </p:nvSpPr>
        <p:spPr bwMode="auto">
          <a:xfrm>
            <a:off x="3430588" y="4821238"/>
            <a:ext cx="357187" cy="569912"/>
          </a:xfrm>
          <a:custGeom>
            <a:avLst/>
            <a:gdLst>
              <a:gd name="T0" fmla="*/ 0 w 1451428"/>
              <a:gd name="T1" fmla="*/ 0 h 1524000"/>
              <a:gd name="T2" fmla="*/ 3572 w 1451428"/>
              <a:gd name="T3" fmla="*/ 559056 h 1524000"/>
              <a:gd name="T4" fmla="*/ 357187 w 1451428"/>
              <a:gd name="T5" fmla="*/ 569912 h 1524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1428" h="1524000">
                <a:moveTo>
                  <a:pt x="0" y="0"/>
                </a:moveTo>
                <a:lnTo>
                  <a:pt x="14514" y="1494971"/>
                </a:lnTo>
                <a:lnTo>
                  <a:pt x="1451428" y="1524000"/>
                </a:lnTo>
              </a:path>
            </a:pathLst>
          </a:custGeom>
          <a:noFill/>
          <a:ln w="60325" cap="flat" cmpd="sng">
            <a:solidFill>
              <a:srgbClr val="FFC000"/>
            </a:solidFill>
            <a:prstDash val="solid"/>
            <a:round/>
            <a:headEnd type="stealth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4318000" y="731838"/>
            <a:ext cx="1357313" cy="369887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C00000"/>
                </a:solidFill>
                <a:latin typeface="Calibri" pitchFamily="-103" charset="0"/>
              </a:rPr>
              <a:t>Flux élèves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11"/>
          <p:cNvSpPr>
            <a:spLocks noGrp="1"/>
          </p:cNvSpPr>
          <p:nvPr>
            <p:ph idx="1"/>
          </p:nvPr>
        </p:nvSpPr>
        <p:spPr>
          <a:xfrm>
            <a:off x="457200" y="1412875"/>
            <a:ext cx="8362950" cy="4525963"/>
          </a:xfrm>
        </p:spPr>
        <p:txBody>
          <a:bodyPr/>
          <a:lstStyle/>
          <a:p>
            <a:pPr marL="514350" indent="-514350" algn="ctr" eaLnBrk="1" hangingPunct="1">
              <a:buFont typeface="Arial" pitchFamily="-103" charset="0"/>
              <a:buNone/>
            </a:pPr>
            <a:r>
              <a:rPr lang="fr-FR" dirty="0">
                <a:ea typeface="ＭＳ Ｐゴシック" pitchFamily="-103" charset="-128"/>
              </a:rPr>
              <a:t>La démarche QHSE impose </a:t>
            </a:r>
          </a:p>
          <a:p>
            <a:pPr marL="514350" indent="-514350" algn="ctr" eaLnBrk="1" hangingPunct="1">
              <a:buFont typeface="Arial" pitchFamily="-103" charset="0"/>
              <a:buNone/>
            </a:pPr>
            <a:r>
              <a:rPr lang="fr-FR" dirty="0">
                <a:ea typeface="ＭＳ Ｐゴシック" pitchFamily="-103" charset="-128"/>
              </a:rPr>
              <a:t>des </a:t>
            </a:r>
            <a:r>
              <a:rPr lang="fr-FR" b="1" dirty="0">
                <a:solidFill>
                  <a:srgbClr val="C00000"/>
                </a:solidFill>
                <a:ea typeface="ＭＳ Ｐゴシック" pitchFamily="-103" charset="-128"/>
              </a:rPr>
              <a:t>tenues de travail industrielles</a:t>
            </a:r>
          </a:p>
          <a:p>
            <a:pPr marL="514350" indent="-514350" algn="ctr" eaLnBrk="1" hangingPunct="1">
              <a:buFont typeface="Arial" pitchFamily="-103" charset="0"/>
              <a:buNone/>
            </a:pPr>
            <a:r>
              <a:rPr lang="fr-FR" dirty="0">
                <a:ea typeface="ＭＳ Ｐゴシック" pitchFamily="-103" charset="-128"/>
              </a:rPr>
              <a:t> </a:t>
            </a:r>
            <a:r>
              <a:rPr lang="fr-FR" sz="2400" i="1" dirty="0">
                <a:ea typeface="ＭＳ Ｐゴシック" pitchFamily="-103" charset="-128"/>
              </a:rPr>
              <a:t>( La blouse , c’est pour le </a:t>
            </a:r>
            <a:r>
              <a:rPr lang="fr-FR" sz="2400" i="1" dirty="0" smtClean="0">
                <a:ea typeface="ＭＳ Ｐゴシック" pitchFamily="-103" charset="-128"/>
              </a:rPr>
              <a:t>laboratoire !)</a:t>
            </a:r>
            <a:endParaRPr lang="fr-FR" sz="2400" i="1" dirty="0">
              <a:ea typeface="ＭＳ Ｐゴシック" pitchFamily="-103" charset="-128"/>
            </a:endParaRPr>
          </a:p>
          <a:p>
            <a:pPr marL="514350" indent="-514350" algn="ctr" eaLnBrk="1" hangingPunct="1">
              <a:buFont typeface="Arial" pitchFamily="-103" charset="0"/>
              <a:buNone/>
            </a:pPr>
            <a:endParaRPr lang="fr-FR" i="1" dirty="0">
              <a:ea typeface="ＭＳ Ｐゴシック" pitchFamily="-103" charset="-128"/>
            </a:endParaRPr>
          </a:p>
          <a:p>
            <a:pPr marL="514350" indent="-514350" algn="ctr" eaLnBrk="1" hangingPunct="1">
              <a:buFont typeface="Arial" pitchFamily="-103" charset="0"/>
              <a:buNone/>
            </a:pPr>
            <a:r>
              <a:rPr lang="fr-FR" dirty="0">
                <a:ea typeface="ＭＳ Ｐゴシック" pitchFamily="-103" charset="-128"/>
              </a:rPr>
              <a:t>pouvant être </a:t>
            </a:r>
            <a:r>
              <a:rPr lang="fr-FR" b="1" dirty="0">
                <a:solidFill>
                  <a:srgbClr val="C00000"/>
                </a:solidFill>
                <a:ea typeface="ＭＳ Ｐゴシック" pitchFamily="-103" charset="-128"/>
              </a:rPr>
              <a:t>évolutive en fonction de l’activité</a:t>
            </a:r>
          </a:p>
          <a:p>
            <a:pPr marL="514350" indent="-514350" algn="ctr" eaLnBrk="1" hangingPunct="1">
              <a:buFont typeface="Arial" pitchFamily="-103" charset="0"/>
              <a:buNone/>
            </a:pPr>
            <a:r>
              <a:rPr lang="fr-FR" dirty="0">
                <a:ea typeface="ＭＳ Ｐゴシック" pitchFamily="-103" charset="-128"/>
              </a:rPr>
              <a:t>de fabrication.</a:t>
            </a:r>
          </a:p>
          <a:p>
            <a:pPr marL="514350" indent="-514350" algn="ctr" eaLnBrk="1" hangingPunct="1">
              <a:buFont typeface="Arial" pitchFamily="-103" charset="0"/>
              <a:buNone/>
            </a:pPr>
            <a:endParaRPr lang="fr-FR" dirty="0">
              <a:ea typeface="ＭＳ Ｐゴシック" pitchFamily="-103" charset="-128"/>
            </a:endParaRPr>
          </a:p>
        </p:txBody>
      </p:sp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  <a:solidFill>
            <a:srgbClr val="FFFFFF"/>
          </a:solidFill>
        </p:spPr>
        <p:txBody>
          <a:bodyPr/>
          <a:lstStyle/>
          <a:p>
            <a:pPr algn="l" eaLnBrk="1" hangingPunct="1"/>
            <a:r>
              <a:rPr lang="fr-FR" sz="3200" b="1" dirty="0">
                <a:ea typeface="ＭＳ Ｐゴシック" pitchFamily="-103" charset="-128"/>
              </a:rPr>
              <a:t>Moyen de la </a:t>
            </a:r>
            <a:r>
              <a:rPr lang="fr-FR" sz="3200" b="1" dirty="0" smtClean="0">
                <a:ea typeface="ＭＳ Ｐゴシック" pitchFamily="-103" charset="-128"/>
              </a:rPr>
              <a:t>formation (vestiaire)</a:t>
            </a:r>
            <a:endParaRPr lang="fr-FR" sz="3200" b="1" dirty="0">
              <a:ea typeface="ＭＳ Ｐゴシック" pitchFamily="-103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2 - c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600" y="1812925"/>
            <a:ext cx="3114848" cy="3529349"/>
          </a:xfrm>
          <a:prstGeom prst="rect">
            <a:avLst/>
          </a:prstGeom>
        </p:spPr>
      </p:pic>
      <p:pic>
        <p:nvPicPr>
          <p:cNvPr id="14" name="Image 13" descr="1 - c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812925"/>
            <a:ext cx="3328194" cy="333429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667000" y="1165870"/>
            <a:ext cx="3996667" cy="461665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Calibri" pitchFamily="-103" charset="0"/>
              </a:rPr>
              <a:t>tenues de travail industrielles</a:t>
            </a:r>
            <a:endParaRPr lang="fr-FR" sz="2400" dirty="0">
              <a:latin typeface="Calibri" pitchFamily="-103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203848" y="2560664"/>
            <a:ext cx="2988332" cy="3316608"/>
          </a:xfrm>
          <a:prstGeom prst="roundRect">
            <a:avLst/>
          </a:prstGeom>
          <a:solidFill>
            <a:srgbClr val="FFFF99">
              <a:alpha val="68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fr-FR" sz="2400">
              <a:solidFill>
                <a:schemeClr val="tx1"/>
              </a:solidFill>
              <a:ea typeface="ＭＳ Ｐゴシック" pitchFamily="-103" charset="-128"/>
              <a:cs typeface="ＭＳ Ｐゴシック" pitchFamily="-103" charset="-128"/>
            </a:endParaRPr>
          </a:p>
          <a:p>
            <a:pPr algn="ctr"/>
            <a:r>
              <a:rPr lang="fr-FR" sz="240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Le </a:t>
            </a:r>
            <a:r>
              <a:rPr lang="fr-FR" sz="2400" b="1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respect de la tenue </a:t>
            </a:r>
            <a:r>
              <a:rPr lang="fr-FR" sz="240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sous-entend déjà beaucoup par rapport aux </a:t>
            </a:r>
            <a:r>
              <a:rPr lang="fr-FR" sz="2400" b="1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attitudes comportementales </a:t>
            </a:r>
            <a:r>
              <a:rPr lang="fr-FR" sz="2400">
                <a:solidFill>
                  <a:schemeClr val="tx1"/>
                </a:solidFill>
                <a:ea typeface="ＭＳ Ｐゴシック" pitchFamily="-103" charset="-128"/>
                <a:cs typeface="ＭＳ Ｐゴシック" pitchFamily="-103" charset="-128"/>
              </a:rPr>
              <a:t>demandées dans l’industrie</a:t>
            </a:r>
            <a:r>
              <a:rPr lang="fr-FR" sz="2400">
                <a:solidFill>
                  <a:schemeClr val="bg1"/>
                </a:solidFill>
                <a:ea typeface="ＭＳ Ｐゴシック" pitchFamily="-103" charset="-128"/>
                <a:cs typeface="ＭＳ Ｐゴシック" pitchFamily="-103" charset="-128"/>
              </a:rPr>
              <a:t>.</a:t>
            </a:r>
          </a:p>
          <a:p>
            <a:pPr algn="ctr"/>
            <a:endParaRPr lang="fr-FR" sz="2800">
              <a:solidFill>
                <a:srgbClr val="FFFFFF"/>
              </a:solidFill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13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  <a:solidFill>
            <a:srgbClr val="FFFFFF"/>
          </a:solidFill>
        </p:spPr>
        <p:txBody>
          <a:bodyPr/>
          <a:lstStyle/>
          <a:p>
            <a:pPr algn="l" eaLnBrk="1" hangingPunct="1"/>
            <a:r>
              <a:rPr lang="fr-FR" sz="3200" b="1" dirty="0">
                <a:ea typeface="ＭＳ Ｐゴシック" pitchFamily="-103" charset="-128"/>
              </a:rPr>
              <a:t>Moyen de la </a:t>
            </a:r>
            <a:r>
              <a:rPr lang="fr-FR" sz="3200" b="1" dirty="0" smtClean="0">
                <a:ea typeface="ＭＳ Ｐゴシック" pitchFamily="-103" charset="-128"/>
              </a:rPr>
              <a:t>formation (vestiaire)</a:t>
            </a:r>
            <a:endParaRPr lang="fr-FR" sz="3200" b="1" dirty="0">
              <a:ea typeface="ＭＳ Ｐゴシック" pitchFamily="-103" charset="-128"/>
            </a:endParaRPr>
          </a:p>
        </p:txBody>
      </p:sp>
      <p:sp>
        <p:nvSpPr>
          <p:cNvPr id="8" name="Bouton d'action : Retour 7">
            <a:hlinkClick r:id="rId4" action="ppaction://hlinksldjump"/>
          </p:cNvPr>
          <p:cNvSpPr/>
          <p:nvPr/>
        </p:nvSpPr>
        <p:spPr>
          <a:xfrm>
            <a:off x="8305800" y="5625244"/>
            <a:ext cx="381000" cy="504056"/>
          </a:xfrm>
          <a:prstGeom prst="actionButtonReturn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contenu 11"/>
          <p:cNvSpPr>
            <a:spLocks noGrp="1"/>
          </p:cNvSpPr>
          <p:nvPr>
            <p:ph idx="1"/>
          </p:nvPr>
        </p:nvSpPr>
        <p:spPr>
          <a:xfrm>
            <a:off x="457200" y="1412875"/>
            <a:ext cx="8362950" cy="4525963"/>
          </a:xfrm>
        </p:spPr>
        <p:txBody>
          <a:bodyPr/>
          <a:lstStyle/>
          <a:p>
            <a:pPr marL="514350" indent="-514350" eaLnBrk="1" hangingPunct="1">
              <a:buFont typeface="Wingdings" pitchFamily="-103" charset="2"/>
              <a:buChar char="Ø"/>
            </a:pPr>
            <a:r>
              <a:rPr lang="fr-FR" sz="2400" dirty="0">
                <a:ea typeface="ＭＳ Ｐゴシック" pitchFamily="-103" charset="-128"/>
              </a:rPr>
              <a:t>Fourniture des MP en conditionnement de </a:t>
            </a:r>
            <a:r>
              <a:rPr lang="fr-FR" sz="2400" b="1" dirty="0">
                <a:solidFill>
                  <a:srgbClr val="C00000"/>
                </a:solidFill>
                <a:ea typeface="ＭＳ Ｐゴシック" pitchFamily="-103" charset="-128"/>
              </a:rPr>
              <a:t>sacs de 25 kg </a:t>
            </a:r>
            <a:r>
              <a:rPr lang="fr-FR" sz="2400" dirty="0">
                <a:ea typeface="ＭＳ Ｐゴシック" pitchFamily="-103" charset="-128"/>
              </a:rPr>
              <a:t>ou de </a:t>
            </a:r>
            <a:r>
              <a:rPr lang="fr-FR" sz="2400" b="1" dirty="0">
                <a:solidFill>
                  <a:srgbClr val="C00000"/>
                </a:solidFill>
                <a:ea typeface="ＭＳ Ｐゴシック" pitchFamily="-103" charset="-128"/>
              </a:rPr>
              <a:t>bidons de 20L</a:t>
            </a:r>
            <a:r>
              <a:rPr lang="fr-FR" sz="2400" dirty="0">
                <a:ea typeface="ＭＳ Ｐゴシック" pitchFamily="-103" charset="-128"/>
              </a:rPr>
              <a:t>.</a:t>
            </a:r>
          </a:p>
          <a:p>
            <a:pPr marL="514350" indent="-514350" eaLnBrk="1" hangingPunct="1">
              <a:buFont typeface="Wingdings" pitchFamily="-103" charset="2"/>
              <a:buChar char="Ø"/>
            </a:pPr>
            <a:r>
              <a:rPr lang="fr-FR" sz="2400" b="1" dirty="0">
                <a:ea typeface="ＭＳ Ｐゴシック" pitchFamily="-103" charset="-128"/>
              </a:rPr>
              <a:t> </a:t>
            </a:r>
            <a:r>
              <a:rPr lang="fr-FR" sz="2400" b="1" dirty="0">
                <a:solidFill>
                  <a:srgbClr val="C00000"/>
                </a:solidFill>
                <a:ea typeface="ＭＳ Ｐゴシック" pitchFamily="-103" charset="-128"/>
              </a:rPr>
              <a:t>Cloisonnement</a:t>
            </a:r>
            <a:r>
              <a:rPr lang="fr-FR" sz="2400" dirty="0">
                <a:ea typeface="ＭＳ Ｐゴシック" pitchFamily="-103" charset="-128"/>
              </a:rPr>
              <a:t> entre MP/PI/PF et déchets mais aussi par rapport aux spécificités des produits</a:t>
            </a:r>
          </a:p>
          <a:p>
            <a:pPr marL="514350" indent="-514350" eaLnBrk="1" hangingPunct="1">
              <a:buFont typeface="Arial" pitchFamily="-103" charset="0"/>
              <a:buNone/>
            </a:pPr>
            <a:endParaRPr lang="fr-FR" dirty="0">
              <a:ea typeface="ＭＳ Ｐゴシック" pitchFamily="-103" charset="-128"/>
            </a:endParaRPr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fr-FR">
              <a:latin typeface="Calibri" pitchFamily="-103" charset="0"/>
            </a:endParaRPr>
          </a:p>
        </p:txBody>
      </p:sp>
      <p:sp>
        <p:nvSpPr>
          <p:cNvPr id="12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  <a:solidFill>
            <a:srgbClr val="FFFFFF"/>
          </a:solidFill>
        </p:spPr>
        <p:txBody>
          <a:bodyPr/>
          <a:lstStyle/>
          <a:p>
            <a:pPr algn="l" eaLnBrk="1" hangingPunct="1"/>
            <a:r>
              <a:rPr lang="fr-FR" sz="3200" b="1" dirty="0">
                <a:ea typeface="ＭＳ Ｐゴシック" pitchFamily="-103" charset="-128"/>
              </a:rPr>
              <a:t>Moyen de la </a:t>
            </a:r>
            <a:r>
              <a:rPr lang="fr-FR" sz="3200" b="1" dirty="0" smtClean="0">
                <a:ea typeface="ＭＳ Ｐゴシック" pitchFamily="-103" charset="-128"/>
              </a:rPr>
              <a:t>formation (stockage)</a:t>
            </a:r>
            <a:endParaRPr lang="fr-FR" sz="3200" b="1" dirty="0">
              <a:ea typeface="ＭＳ Ｐゴシック" pitchFamily="-103" charset="-128"/>
            </a:endParaRPr>
          </a:p>
        </p:txBody>
      </p:sp>
      <p:pic>
        <p:nvPicPr>
          <p:cNvPr id="13" name="Image 1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50" y="3048000"/>
            <a:ext cx="6616700" cy="2679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contenu 11"/>
          <p:cNvSpPr>
            <a:spLocks noGrp="1"/>
          </p:cNvSpPr>
          <p:nvPr>
            <p:ph idx="1"/>
          </p:nvPr>
        </p:nvSpPr>
        <p:spPr>
          <a:xfrm>
            <a:off x="1042988" y="957263"/>
            <a:ext cx="7186612" cy="1966912"/>
          </a:xfrm>
        </p:spPr>
        <p:txBody>
          <a:bodyPr/>
          <a:lstStyle/>
          <a:p>
            <a:pPr marL="514350" indent="-514350" eaLnBrk="1" hangingPunct="1">
              <a:buFont typeface="Wingdings" pitchFamily="-103" charset="2"/>
              <a:buChar char="Ø"/>
            </a:pPr>
            <a:r>
              <a:rPr lang="fr-FR" sz="2400" dirty="0">
                <a:ea typeface="ＭＳ Ｐゴシック" pitchFamily="-103" charset="-128"/>
              </a:rPr>
              <a:t>Zone d’activité à </a:t>
            </a:r>
            <a:r>
              <a:rPr lang="fr-FR" sz="2400" b="1" dirty="0">
                <a:solidFill>
                  <a:srgbClr val="C00000"/>
                </a:solidFill>
                <a:ea typeface="ＭＳ Ｐゴシック" pitchFamily="-103" charset="-128"/>
              </a:rPr>
              <a:t>ne pas négliger</a:t>
            </a:r>
          </a:p>
          <a:p>
            <a:pPr marL="514350" indent="-514350" eaLnBrk="1" hangingPunct="1">
              <a:buFont typeface="Wingdings" pitchFamily="-103" charset="2"/>
              <a:buChar char="Ø"/>
            </a:pPr>
            <a:endParaRPr lang="fr-FR" sz="1000" b="1" dirty="0">
              <a:solidFill>
                <a:srgbClr val="C00000"/>
              </a:solidFill>
              <a:ea typeface="ＭＳ Ｐゴシック" pitchFamily="-103" charset="-128"/>
            </a:endParaRPr>
          </a:p>
          <a:p>
            <a:pPr marL="514350" indent="-514350" eaLnBrk="1" hangingPunct="1">
              <a:buFont typeface="Wingdings" pitchFamily="-103" charset="2"/>
              <a:buChar char="Ø"/>
            </a:pPr>
            <a:r>
              <a:rPr lang="fr-FR" sz="2400" dirty="0">
                <a:ea typeface="ＭＳ Ｐゴシック" pitchFamily="-103" charset="-128"/>
              </a:rPr>
              <a:t>À exploiter </a:t>
            </a:r>
            <a:r>
              <a:rPr lang="fr-FR" sz="2400" b="1" dirty="0">
                <a:solidFill>
                  <a:srgbClr val="C00000"/>
                </a:solidFill>
                <a:ea typeface="ＭＳ Ｐゴシック" pitchFamily="-103" charset="-128"/>
              </a:rPr>
              <a:t>dès le début </a:t>
            </a:r>
            <a:r>
              <a:rPr lang="fr-FR" sz="2400" dirty="0">
                <a:ea typeface="ＭＳ Ｐゴシック" pitchFamily="-103" charset="-128"/>
              </a:rPr>
              <a:t>de la seconde </a:t>
            </a:r>
          </a:p>
          <a:p>
            <a:pPr marL="514350" indent="-514350" eaLnBrk="1" hangingPunct="1">
              <a:buFont typeface="Arial" pitchFamily="-103" charset="0"/>
              <a:buNone/>
            </a:pPr>
            <a:endParaRPr lang="fr-FR" sz="1000" dirty="0">
              <a:ea typeface="ＭＳ Ｐゴシック" pitchFamily="-103" charset="-128"/>
            </a:endParaRPr>
          </a:p>
          <a:p>
            <a:pPr marL="514350" indent="-514350" eaLnBrk="1" hangingPunct="1">
              <a:buFont typeface="Wingdings" pitchFamily="-103" charset="2"/>
              <a:buChar char="Ø"/>
            </a:pPr>
            <a:r>
              <a:rPr lang="fr-FR" sz="2400" dirty="0">
                <a:ea typeface="ＭＳ Ｐゴシック" pitchFamily="-103" charset="-128"/>
              </a:rPr>
              <a:t>mise en pratique des notions de </a:t>
            </a:r>
            <a:r>
              <a:rPr lang="fr-FR" sz="2400" b="1" dirty="0" smtClean="0">
                <a:solidFill>
                  <a:srgbClr val="C00000"/>
                </a:solidFill>
                <a:ea typeface="ＭＳ Ｐゴシック" pitchFamily="-103" charset="-128"/>
              </a:rPr>
              <a:t>P.R.P. </a:t>
            </a:r>
            <a:r>
              <a:rPr lang="fr-FR" sz="2400" b="1" dirty="0">
                <a:solidFill>
                  <a:srgbClr val="C00000"/>
                </a:solidFill>
                <a:ea typeface="ＭＳ Ｐゴシック" pitchFamily="-103" charset="-128"/>
              </a:rPr>
              <a:t>et </a:t>
            </a:r>
            <a:r>
              <a:rPr lang="fr-FR" sz="2400" b="1" dirty="0" smtClean="0">
                <a:solidFill>
                  <a:srgbClr val="C00000"/>
                </a:solidFill>
                <a:ea typeface="ＭＳ Ｐゴシック" pitchFamily="-103" charset="-128"/>
              </a:rPr>
              <a:t>P.R.A.P.</a:t>
            </a:r>
          </a:p>
          <a:p>
            <a:pPr marL="514350" indent="-514350" eaLnBrk="1" hangingPunct="1">
              <a:buFont typeface="Wingdings" pitchFamily="-103" charset="2"/>
              <a:buChar char="Ø"/>
            </a:pPr>
            <a:endParaRPr lang="fr-FR" sz="1000" b="1" dirty="0">
              <a:solidFill>
                <a:srgbClr val="C00000"/>
              </a:solidFill>
              <a:ea typeface="ＭＳ Ｐゴシック" pitchFamily="-103" charset="-128"/>
            </a:endParaRPr>
          </a:p>
          <a:p>
            <a:pPr marL="514350" indent="-514350" eaLnBrk="1" hangingPunct="1">
              <a:buFont typeface="Arial" pitchFamily="-103" charset="0"/>
              <a:buNone/>
            </a:pPr>
            <a:endParaRPr lang="fr-FR" dirty="0">
              <a:ea typeface="ＭＳ Ｐゴシック" pitchFamily="-103" charset="-128"/>
            </a:endParaRPr>
          </a:p>
        </p:txBody>
      </p:sp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fr-FR">
              <a:latin typeface="Calibri" pitchFamily="-103" charset="0"/>
            </a:endParaRPr>
          </a:p>
        </p:txBody>
      </p:sp>
      <p:sp>
        <p:nvSpPr>
          <p:cNvPr id="7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  <a:solidFill>
            <a:srgbClr val="FFFFFF"/>
          </a:solidFill>
        </p:spPr>
        <p:txBody>
          <a:bodyPr/>
          <a:lstStyle/>
          <a:p>
            <a:pPr algn="l" eaLnBrk="1" hangingPunct="1"/>
            <a:r>
              <a:rPr lang="fr-FR" sz="3200" b="1" dirty="0">
                <a:ea typeface="ＭＳ Ｐゴシック" pitchFamily="-103" charset="-128"/>
              </a:rPr>
              <a:t>Moyen de la </a:t>
            </a:r>
            <a:r>
              <a:rPr lang="fr-FR" sz="3200" b="1" dirty="0" smtClean="0">
                <a:ea typeface="ＭＳ Ｐゴシック" pitchFamily="-103" charset="-128"/>
              </a:rPr>
              <a:t>formation (stockage)</a:t>
            </a:r>
            <a:endParaRPr lang="fr-FR" sz="3200" b="1" dirty="0">
              <a:ea typeface="ＭＳ Ｐゴシック" pitchFamily="-103" charset="-128"/>
            </a:endParaRPr>
          </a:p>
        </p:txBody>
      </p:sp>
      <p:pic>
        <p:nvPicPr>
          <p:cNvPr id="9" name="Image 8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743200"/>
            <a:ext cx="5562600" cy="3467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1300</Words>
  <Application>Microsoft Office PowerPoint</Application>
  <PresentationFormat>Présentation à l'écran (4:3)</PresentationFormat>
  <Paragraphs>198</Paragraphs>
  <Slides>23</Slides>
  <Notes>14</Notes>
  <HiddenSlides>18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Liaisons</vt:lpstr>
      </vt:variant>
      <vt:variant>
        <vt:i4>4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Thème Office</vt:lpstr>
      <vt:lpstr>???</vt:lpstr>
      <vt:lpstr>???</vt:lpstr>
      <vt:lpstr>???</vt:lpstr>
      <vt:lpstr>???</vt:lpstr>
      <vt:lpstr>Moyen pour la formation</vt:lpstr>
      <vt:lpstr>Moyen de la formation</vt:lpstr>
      <vt:lpstr>Moyen de la formation</vt:lpstr>
      <vt:lpstr>Diapositive 4</vt:lpstr>
      <vt:lpstr>Diapositive 5</vt:lpstr>
      <vt:lpstr>Moyen de la formation (vestiaire)</vt:lpstr>
      <vt:lpstr>Moyen de la formation (vestiaire)</vt:lpstr>
      <vt:lpstr>Moyen de la formation (stockage)</vt:lpstr>
      <vt:lpstr>Moyen de la formation (stockage)</vt:lpstr>
      <vt:lpstr>Moyen de la formation (stockage)</vt:lpstr>
      <vt:lpstr>Moyen de la formation (stockage)</vt:lpstr>
      <vt:lpstr>Moyen de la formation (zone de contrôle)</vt:lpstr>
      <vt:lpstr>Moyen de la formation (zone de contrôle)</vt:lpstr>
      <vt:lpstr>Moyen de la formation (zone de contrôle)</vt:lpstr>
      <vt:lpstr>Moyen de la formation (atelier de fabrication)</vt:lpstr>
      <vt:lpstr>Moyen de la formation (atelier de fabrication)</vt:lpstr>
      <vt:lpstr>Moyen de la formation (atelier de fabrication)</vt:lpstr>
      <vt:lpstr>Moyen de la formation (atelier de fabrication)</vt:lpstr>
      <vt:lpstr>Moyen de la formation (atelier technologique)</vt:lpstr>
      <vt:lpstr>Moyen de la formation (atelier de fabrication)</vt:lpstr>
      <vt:lpstr>Moyen de la formation (atelier technologique)</vt:lpstr>
      <vt:lpstr>Moyen de la formation (atelier technologique)</vt:lpstr>
      <vt:lpstr>Moyen de la formation (opération unitaire spécialisée)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Denis Millet</dc:creator>
  <cp:lastModifiedBy>Denis Millet</cp:lastModifiedBy>
  <cp:revision>84</cp:revision>
  <dcterms:created xsi:type="dcterms:W3CDTF">2012-10-15T12:22:22Z</dcterms:created>
  <dcterms:modified xsi:type="dcterms:W3CDTF">2012-10-15T12:22:45Z</dcterms:modified>
</cp:coreProperties>
</file>