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4" r:id="rId2"/>
    <p:sldId id="256" r:id="rId3"/>
    <p:sldId id="265" r:id="rId4"/>
    <p:sldId id="257" r:id="rId5"/>
    <p:sldId id="258" r:id="rId6"/>
    <p:sldId id="260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3" charset="0"/>
        <a:ea typeface="ＭＳ Ｐゴシック" pitchFamily="-103" charset="-128"/>
        <a:cs typeface="ＭＳ Ｐゴシック" pitchFamily="-103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3" charset="0"/>
        <a:ea typeface="ＭＳ Ｐゴシック" pitchFamily="-103" charset="-128"/>
        <a:cs typeface="ＭＳ Ｐゴシック" pitchFamily="-103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3" charset="0"/>
        <a:ea typeface="ＭＳ Ｐゴシック" pitchFamily="-103" charset="-128"/>
        <a:cs typeface="ＭＳ Ｐゴシック" pitchFamily="-103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3" charset="0"/>
        <a:ea typeface="ＭＳ Ｐゴシック" pitchFamily="-103" charset="-128"/>
        <a:cs typeface="ＭＳ Ｐゴシック" pitchFamily="-103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3" charset="0"/>
        <a:ea typeface="ＭＳ Ｐゴシック" pitchFamily="-103" charset="-128"/>
        <a:cs typeface="ＭＳ Ｐゴシック" pitchFamily="-103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3" charset="0"/>
        <a:ea typeface="ＭＳ Ｐゴシック" pitchFamily="-103" charset="-128"/>
        <a:cs typeface="ＭＳ Ｐゴシック" pitchFamily="-103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3" charset="0"/>
        <a:ea typeface="ＭＳ Ｐゴシック" pitchFamily="-103" charset="-128"/>
        <a:cs typeface="ＭＳ Ｐゴシック" pitchFamily="-103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3" charset="0"/>
        <a:ea typeface="ＭＳ Ｐゴシック" pitchFamily="-103" charset="-128"/>
        <a:cs typeface="ＭＳ Ｐゴシック" pitchFamily="-103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3" charset="0"/>
        <a:ea typeface="ＭＳ Ｐゴシック" pitchFamily="-103" charset="-128"/>
        <a:cs typeface="ＭＳ Ｐゴシック" pitchFamily="-103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3" charset="0"/>
              </a:defRPr>
            </a:lvl1pPr>
          </a:lstStyle>
          <a:p>
            <a:pPr>
              <a:defRPr/>
            </a:pPr>
            <a:fld id="{8084FEC1-4172-D545-99FC-31F8DA417AE0}" type="datetime1">
              <a:rPr lang="fr-FR"/>
              <a:pPr>
                <a:defRPr/>
              </a:pPr>
              <a:t>17/10/2012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3" charset="0"/>
              </a:defRPr>
            </a:lvl1pPr>
          </a:lstStyle>
          <a:p>
            <a:pPr>
              <a:defRPr/>
            </a:pPr>
            <a:fld id="{83BECFDC-5206-FF47-810C-5EE51991131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3" charset="0"/>
              </a:defRPr>
            </a:lvl1pPr>
          </a:lstStyle>
          <a:p>
            <a:pPr>
              <a:defRPr/>
            </a:pPr>
            <a:fld id="{8F78B20D-2055-5140-A912-E45F76F48597}" type="datetime1">
              <a:rPr lang="fr-FR"/>
              <a:pPr>
                <a:defRPr/>
              </a:pPr>
              <a:t>17/10/2012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3" charset="0"/>
              </a:defRPr>
            </a:lvl1pPr>
          </a:lstStyle>
          <a:p>
            <a:pPr>
              <a:defRPr/>
            </a:pPr>
            <a:fld id="{DC2F8C42-49B0-0244-9914-55BC899784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ＭＳ Ｐゴシック" pitchFamily="-10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???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103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237538" y="6329363"/>
          <a:ext cx="449262" cy="365125"/>
        </p:xfrm>
        <a:graphic>
          <a:graphicData uri="http://schemas.openxmlformats.org/presentationml/2006/ole">
            <p:oleObj spid="_x0000_s1026" name="Document" r:id="rId14" imgW="2019582" imgH="1638529" progId="Word.Document.12">
              <p:link updateAutomatic="1"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57200" y="6354763"/>
          <a:ext cx="671513" cy="366712"/>
        </p:xfrm>
        <a:graphic>
          <a:graphicData uri="http://schemas.openxmlformats.org/presentationml/2006/ole">
            <p:oleObj spid="_x0000_s1027" name="Document" r:id="rId14" imgW="3277057" imgH="1790950" progId="Word.Document.12">
              <p:link updateAutomatic="1"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219200" y="6356350"/>
          <a:ext cx="1042988" cy="320675"/>
        </p:xfrm>
        <a:graphic>
          <a:graphicData uri="http://schemas.openxmlformats.org/presentationml/2006/ole">
            <p:oleObj spid="_x0000_s1028" name="Document" r:id="rId14" imgW="4458322" imgH="1371791" progId="Word.Document.12">
              <p:link updateAutomatic="1"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514600" y="6405563"/>
          <a:ext cx="609600" cy="339725"/>
        </p:xfrm>
        <a:graphic>
          <a:graphicData uri="http://schemas.openxmlformats.org/presentationml/2006/ole">
            <p:oleObj spid="_x0000_s1029" name="Document" r:id="rId14" imgW="2667372" imgH="1486107" progId="Word.Document.12">
              <p:link updateAutomatic="1"/>
            </p:oleObj>
          </a:graphicData>
        </a:graphic>
      </p:graphicFrame>
      <p:pic>
        <p:nvPicPr>
          <p:cNvPr id="1032" name="Picture 7" descr="http://www.draf.centre.agriculture.gouv.fr/IMG/jpg/Marianne_cle8323e4.jpg"/>
          <p:cNvPicPr preferRelativeResize="0">
            <a:picLocks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010400" y="6337300"/>
            <a:ext cx="838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oneTexte 9"/>
          <p:cNvSpPr txBox="1"/>
          <p:nvPr userDrawn="1"/>
        </p:nvSpPr>
        <p:spPr>
          <a:xfrm>
            <a:off x="3276600" y="6405563"/>
            <a:ext cx="2286000" cy="246062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fr-FR" sz="1000">
                <a:latin typeface="Calibri" pitchFamily="-103" charset="0"/>
              </a:rPr>
              <a:t>LE 19 OCTOBRE 2012 - PARIS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84" charset="-128"/>
          <a:cs typeface="ＭＳ Ｐゴシック" pitchFamily="-10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10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10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10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10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-103" charset="0"/>
        <a:buChar char="•"/>
        <a:defRPr sz="3200" kern="1200">
          <a:solidFill>
            <a:schemeClr val="tx1"/>
          </a:solidFill>
          <a:latin typeface="+mn-lt"/>
          <a:ea typeface="ＭＳ Ｐゴシック" pitchFamily="-84" charset="-128"/>
          <a:cs typeface="ＭＳ Ｐゴシック" pitchFamily="-10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-103" charset="0"/>
        <a:buChar char="–"/>
        <a:defRPr sz="28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3" charset="0"/>
        <a:buChar char="•"/>
        <a:defRPr sz="24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3" charset="0"/>
        <a:buChar char="–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3" charset="0"/>
        <a:buChar char="»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mtClean="0">
                <a:ea typeface="ＭＳ Ｐゴシック" pitchFamily="-103" charset="-128"/>
              </a:rPr>
              <a:t>Epreuve du domaine professionnel : E3</a:t>
            </a:r>
          </a:p>
        </p:txBody>
      </p:sp>
      <p:sp>
        <p:nvSpPr>
          <p:cNvPr id="2051" name="Espace réservé du contenu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>
                <a:ea typeface="ＭＳ Ｐゴシック" pitchFamily="-103" charset="-128"/>
              </a:rPr>
              <a:t>	</a:t>
            </a:r>
            <a:r>
              <a:rPr lang="fr-FR" dirty="0" smtClean="0"/>
              <a:t>Baccalauréat professionnel </a:t>
            </a:r>
          </a:p>
          <a:p>
            <a:pPr>
              <a:defRPr/>
            </a:pPr>
            <a:r>
              <a:rPr lang="fr-FR" dirty="0" smtClean="0"/>
              <a:t> </a:t>
            </a:r>
            <a:r>
              <a:rPr lang="fr-FR" sz="2000" dirty="0" smtClean="0"/>
              <a:t>« procédés de la chimie de l’eau et des papiers cartons »</a:t>
            </a:r>
          </a:p>
          <a:p>
            <a:pPr eaLnBrk="1" hangingPunct="1">
              <a:defRPr/>
            </a:pPr>
            <a:endParaRPr lang="fr-FR" dirty="0">
              <a:ea typeface="ＭＳ Ｐゴシック" pitchFamily="-10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>
                <a:ea typeface="ＭＳ Ｐゴシック" pitchFamily="-103" charset="-128"/>
              </a:rPr>
              <a:t>Epreuve E3</a:t>
            </a:r>
          </a:p>
        </p:txBody>
      </p:sp>
      <p:sp>
        <p:nvSpPr>
          <p:cNvPr id="16387" name="Espace réservé du contenu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>
                <a:ea typeface="ＭＳ Ｐゴシック" pitchFamily="-103" charset="-128"/>
              </a:rPr>
              <a:t>Les compétences évaluées</a:t>
            </a:r>
          </a:p>
          <a:p>
            <a:pPr eaLnBrk="1" hangingPunct="1"/>
            <a:r>
              <a:rPr lang="fr-FR">
                <a:ea typeface="ＭＳ Ｐゴシック" pitchFamily="-103" charset="-128"/>
              </a:rPr>
              <a:t>Les attitudes professionnelles associées</a:t>
            </a:r>
          </a:p>
          <a:p>
            <a:pPr eaLnBrk="1" hangingPunct="1"/>
            <a:r>
              <a:rPr lang="fr-FR">
                <a:ea typeface="ＭＳ Ｐゴシック" pitchFamily="-103" charset="-128"/>
              </a:rPr>
              <a:t>Livret de suivi des PFMP</a:t>
            </a:r>
          </a:p>
          <a:p>
            <a:pPr eaLnBrk="1" hangingPunct="1"/>
            <a:r>
              <a:rPr lang="fr-FR">
                <a:ea typeface="ＭＳ Ｐゴシック" pitchFamily="-103" charset="-128"/>
              </a:rPr>
              <a:t>Livret des évaluations</a:t>
            </a:r>
          </a:p>
          <a:p>
            <a:pPr eaLnBrk="1" hangingPunct="1"/>
            <a:endParaRPr lang="fr-FR" b="1">
              <a:ea typeface="ＭＳ Ｐゴシック" pitchFamily="-103" charset="-128"/>
            </a:endParaRPr>
          </a:p>
          <a:p>
            <a:pPr eaLnBrk="1" hangingPunct="1"/>
            <a:endParaRPr lang="fr-FR">
              <a:ea typeface="ＭＳ Ｐゴシック" pitchFamily="-10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 pitchFamily="-103" charset="-128"/>
              </a:rPr>
              <a:t>Les compétences évaluées</a:t>
            </a:r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ea typeface="ＭＳ Ｐゴシック" pitchFamily="-103" charset="-128"/>
              </a:rPr>
              <a:t>E31 </a:t>
            </a:r>
            <a:r>
              <a:rPr lang="fr-FR" sz="2000" dirty="0" smtClean="0">
                <a:ea typeface="ＭＳ Ｐゴシック" pitchFamily="-103" charset="-128"/>
              </a:rPr>
              <a:t>: </a:t>
            </a:r>
            <a:r>
              <a:rPr lang="fr-FR" sz="2400" dirty="0" smtClean="0">
                <a:ea typeface="ＭＳ Ｐゴシック" pitchFamily="-103" charset="-128"/>
              </a:rPr>
              <a:t>Préparation, organisation, surveillance et amélioration d’une production</a:t>
            </a:r>
          </a:p>
          <a:p>
            <a:pPr lvl="1"/>
            <a:r>
              <a:rPr lang="fr-FR" sz="2000" dirty="0" smtClean="0"/>
              <a:t>8 compétences évaluées (deux </a:t>
            </a:r>
            <a:r>
              <a:rPr lang="fr-FR" sz="2000" dirty="0" smtClean="0"/>
              <a:t>situations d’évaluation)</a:t>
            </a:r>
            <a:endParaRPr lang="fr-FR" sz="2000" dirty="0" smtClean="0"/>
          </a:p>
          <a:p>
            <a:pPr lvl="1"/>
            <a:r>
              <a:rPr lang="fr-FR" sz="2000" dirty="0" smtClean="0"/>
              <a:t>En lien avec l’ensemble des savoirs S1, S2, S3, S4 et S6</a:t>
            </a:r>
          </a:p>
          <a:p>
            <a:r>
              <a:rPr lang="fr-FR" dirty="0" smtClean="0">
                <a:ea typeface="ＭＳ Ｐゴシック" pitchFamily="-103" charset="-128"/>
              </a:rPr>
              <a:t>E32 </a:t>
            </a:r>
            <a:r>
              <a:rPr lang="fr-FR" sz="2400" dirty="0" smtClean="0">
                <a:ea typeface="ＭＳ Ｐゴシック" pitchFamily="-103" charset="-128"/>
              </a:rPr>
              <a:t>: Conduite d’un procédé ou d’un traitement</a:t>
            </a:r>
          </a:p>
          <a:p>
            <a:pPr lvl="1"/>
            <a:r>
              <a:rPr lang="fr-FR" sz="2000" dirty="0" smtClean="0"/>
              <a:t>6 compétences évaluées </a:t>
            </a:r>
          </a:p>
          <a:p>
            <a:pPr lvl="1"/>
            <a:r>
              <a:rPr lang="fr-FR" sz="2000" dirty="0" smtClean="0"/>
              <a:t>En lien avec l’ensemble des savoirs S1, S2, S3, S4 et S6</a:t>
            </a:r>
          </a:p>
          <a:p>
            <a:r>
              <a:rPr lang="fr-FR" dirty="0" smtClean="0">
                <a:ea typeface="ＭＳ Ｐゴシック" pitchFamily="-103" charset="-128"/>
              </a:rPr>
              <a:t>E33 </a:t>
            </a:r>
            <a:r>
              <a:rPr lang="fr-FR" sz="2400" dirty="0" smtClean="0">
                <a:ea typeface="ＭＳ Ｐゴシック" pitchFamily="-103" charset="-128"/>
              </a:rPr>
              <a:t>: Intervention sur incident, aléa ou dysfonctionnement</a:t>
            </a:r>
          </a:p>
          <a:p>
            <a:pPr lvl="1"/>
            <a:r>
              <a:rPr lang="fr-FR" sz="2000" dirty="0" smtClean="0"/>
              <a:t>4 compétences évaluées</a:t>
            </a:r>
          </a:p>
          <a:p>
            <a:pPr lvl="1"/>
            <a:r>
              <a:rPr lang="fr-FR" sz="2000" dirty="0" smtClean="0"/>
              <a:t>En lien avec l’ensemble des savoirs S2, S4 et S5</a:t>
            </a:r>
          </a:p>
          <a:p>
            <a:pPr lvl="1"/>
            <a:endParaRPr lang="fr-FR" sz="2000" dirty="0" smtClean="0"/>
          </a:p>
          <a:p>
            <a:pPr lvl="1"/>
            <a:endParaRPr lang="fr-FR" sz="2000" dirty="0" smtClean="0"/>
          </a:p>
          <a:p>
            <a:endParaRPr lang="fr-FR" sz="2400" dirty="0" smtClean="0">
              <a:ea typeface="ＭＳ Ｐゴシック" pitchFamily="-103" charset="-128"/>
            </a:endParaRPr>
          </a:p>
          <a:p>
            <a:pPr lvl="1"/>
            <a:endParaRPr lang="fr-F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r-FR" smtClean="0">
                <a:ea typeface="ＭＳ Ｐゴシック" pitchFamily="-103" charset="-128"/>
              </a:rPr>
              <a:t>Les compétences évaluées</a:t>
            </a:r>
          </a:p>
        </p:txBody>
      </p:sp>
      <p:sp>
        <p:nvSpPr>
          <p:cNvPr id="7" name="ZoneTexte 6"/>
          <p:cNvSpPr>
            <a:spLocks noChangeArrowheads="1"/>
          </p:cNvSpPr>
          <p:nvPr/>
        </p:nvSpPr>
        <p:spPr bwMode="auto">
          <a:xfrm>
            <a:off x="5000625" y="1219200"/>
            <a:ext cx="3990975" cy="783193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fr-FR" sz="2000" dirty="0">
                <a:solidFill>
                  <a:srgbClr val="000000"/>
                </a:solidFill>
                <a:latin typeface="Calibri" pitchFamily="-103" charset="0"/>
              </a:rPr>
              <a:t>Chaque compétence n’est évaluée qu’une seule </a:t>
            </a:r>
            <a:r>
              <a:rPr lang="fr-FR" sz="2000" dirty="0" smtClean="0">
                <a:solidFill>
                  <a:srgbClr val="000000"/>
                </a:solidFill>
                <a:latin typeface="Calibri" pitchFamily="-103" charset="0"/>
              </a:rPr>
              <a:t>fois</a:t>
            </a:r>
            <a:endParaRPr lang="fr-FR" sz="2000" dirty="0">
              <a:solidFill>
                <a:srgbClr val="000000"/>
              </a:solidFill>
              <a:latin typeface="Calibri" pitchFamily="-103" charset="0"/>
            </a:endParaRPr>
          </a:p>
        </p:txBody>
      </p:sp>
      <p:sp>
        <p:nvSpPr>
          <p:cNvPr id="8" name="ZoneTexte 7"/>
          <p:cNvSpPr>
            <a:spLocks noChangeArrowheads="1"/>
          </p:cNvSpPr>
          <p:nvPr/>
        </p:nvSpPr>
        <p:spPr bwMode="auto">
          <a:xfrm>
            <a:off x="5000625" y="4822825"/>
            <a:ext cx="3990975" cy="78319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fr-FR" sz="2000" dirty="0">
                <a:solidFill>
                  <a:srgbClr val="000000"/>
                </a:solidFill>
                <a:latin typeface="Calibri" pitchFamily="-103" charset="0"/>
              </a:rPr>
              <a:t>Elle peut être mobilisée sur plusieurs situations </a:t>
            </a:r>
            <a:r>
              <a:rPr lang="fr-FR" sz="2000" dirty="0" smtClean="0">
                <a:solidFill>
                  <a:srgbClr val="000000"/>
                </a:solidFill>
                <a:latin typeface="Calibri" pitchFamily="-103" charset="0"/>
              </a:rPr>
              <a:t>d’évaluation</a:t>
            </a:r>
            <a:endParaRPr lang="fr-FR" sz="2000" dirty="0">
              <a:solidFill>
                <a:srgbClr val="000000"/>
              </a:solidFill>
              <a:latin typeface="Times New Roman" pitchFamily="-103" charset="0"/>
              <a:ea typeface="Times New Roman" pitchFamily="-103" charset="0"/>
              <a:cs typeface="Times New Roman" pitchFamily="-103" charset="0"/>
            </a:endParaRPr>
          </a:p>
        </p:txBody>
      </p:sp>
      <p:sp>
        <p:nvSpPr>
          <p:cNvPr id="6" name="ZoneTexte 7"/>
          <p:cNvSpPr>
            <a:spLocks noChangeArrowheads="1"/>
          </p:cNvSpPr>
          <p:nvPr/>
        </p:nvSpPr>
        <p:spPr bwMode="auto">
          <a:xfrm>
            <a:off x="5867400" y="3227388"/>
            <a:ext cx="3124200" cy="511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fr-FR" sz="2400" dirty="0">
                <a:solidFill>
                  <a:srgbClr val="000000"/>
                </a:solidFill>
                <a:latin typeface="Calibri" pitchFamily="-103" charset="0"/>
              </a:rPr>
              <a:t>Tableau de synthèse</a:t>
            </a:r>
            <a:endParaRPr lang="fr-FR" sz="2400" dirty="0">
              <a:solidFill>
                <a:srgbClr val="000000"/>
              </a:solidFill>
              <a:latin typeface="Times New Roman" pitchFamily="-103" charset="0"/>
              <a:ea typeface="Times New Roman" pitchFamily="-103" charset="0"/>
              <a:cs typeface="Times New Roman" pitchFamily="-103" charset="0"/>
            </a:endParaRPr>
          </a:p>
        </p:txBody>
      </p:sp>
      <p:sp>
        <p:nvSpPr>
          <p:cNvPr id="9" name="Flèche vers la gauche 8"/>
          <p:cNvSpPr/>
          <p:nvPr/>
        </p:nvSpPr>
        <p:spPr>
          <a:xfrm>
            <a:off x="5000625" y="3352800"/>
            <a:ext cx="714375" cy="228600"/>
          </a:xfrm>
          <a:prstGeom prst="leftArrow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457200" y="1111241"/>
          <a:ext cx="4357720" cy="4940318"/>
        </p:xfrm>
        <a:graphic>
          <a:graphicData uri="http://schemas.openxmlformats.org/drawingml/2006/table">
            <a:tbl>
              <a:tblPr/>
              <a:tblGrid>
                <a:gridCol w="2744753"/>
                <a:gridCol w="451999"/>
                <a:gridCol w="415654"/>
                <a:gridCol w="372657"/>
                <a:gridCol w="372657"/>
              </a:tblGrid>
              <a:tr h="481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700" b="1" dirty="0">
                          <a:latin typeface="Arial"/>
                          <a:ea typeface="Times New Roman"/>
                          <a:cs typeface="Times New Roman"/>
                        </a:rPr>
                        <a:t>Compétences</a:t>
                      </a:r>
                      <a:endParaRPr lang="fr-FR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700" b="1">
                          <a:latin typeface="Arial"/>
                          <a:ea typeface="Times New Roman"/>
                          <a:cs typeface="Times New Roman"/>
                        </a:rPr>
                        <a:t>E31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700" b="1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600" b="1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fr-FR" sz="600" b="1" baseline="30000">
                          <a:latin typeface="Arial"/>
                          <a:ea typeface="Times New Roman"/>
                          <a:cs typeface="Times New Roman"/>
                        </a:rPr>
                        <a:t>er</a:t>
                      </a:r>
                      <a:r>
                        <a:rPr lang="fr-FR" sz="600" b="1">
                          <a:latin typeface="Arial"/>
                          <a:ea typeface="Times New Roman"/>
                          <a:cs typeface="Times New Roman"/>
                        </a:rPr>
                        <a:t> situation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700" b="1">
                          <a:latin typeface="Arial"/>
                          <a:ea typeface="Times New Roman"/>
                          <a:cs typeface="Times New Roman"/>
                        </a:rPr>
                        <a:t>E31 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600" b="1" baseline="30000">
                          <a:latin typeface="Times New Roman"/>
                          <a:ea typeface="Times New Roman"/>
                          <a:cs typeface="Times New Roman"/>
                        </a:rPr>
                        <a:t>nd</a:t>
                      </a:r>
                      <a:r>
                        <a:rPr lang="fr-FR" sz="600" b="1">
                          <a:latin typeface="Times New Roman"/>
                          <a:ea typeface="Times New Roman"/>
                          <a:cs typeface="Times New Roman"/>
                        </a:rPr>
                        <a:t>  situation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700" b="1">
                          <a:latin typeface="Arial"/>
                          <a:ea typeface="Times New Roman"/>
                          <a:cs typeface="Times New Roman"/>
                        </a:rPr>
                        <a:t>E32 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700" b="1">
                          <a:latin typeface="Arial"/>
                          <a:ea typeface="Times New Roman"/>
                          <a:cs typeface="Times New Roman"/>
                        </a:rPr>
                        <a:t>E33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  <a:cs typeface="Times New Roman"/>
                        </a:rPr>
                        <a:t>C1 : </a:t>
                      </a:r>
                      <a:r>
                        <a:rPr lang="fr-FR" sz="600">
                          <a:latin typeface="Arial"/>
                          <a:ea typeface="Times New Roman"/>
                          <a:cs typeface="Times New Roman"/>
                        </a:rPr>
                        <a:t>Identifier les phénomènes dangereux pour l’environnement, le personnel, les installations et les produits.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  <a:cs typeface="Times New Roman"/>
                        </a:rPr>
                        <a:t>C2 :</a:t>
                      </a:r>
                      <a:r>
                        <a:rPr lang="fr-FR" sz="600">
                          <a:latin typeface="Arial"/>
                          <a:ea typeface="Times New Roman"/>
                          <a:cs typeface="Times New Roman"/>
                        </a:rPr>
                        <a:t> Evaluer les risques en termes de sécurité, santé, environnement et qualité.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  <a:cs typeface="Times New Roman"/>
                        </a:rPr>
                        <a:t>C3</a:t>
                      </a:r>
                      <a:r>
                        <a:rPr lang="fr-FR" sz="600">
                          <a:latin typeface="Arial"/>
                          <a:ea typeface="Times New Roman"/>
                          <a:cs typeface="Times New Roman"/>
                        </a:rPr>
                        <a:t> : Participer à la proposition d’améliorations du procédé afin de faciliter la conduite, améliorer la qualité et/ou rendre plus sûre l’installation.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  <a:cs typeface="Times New Roman"/>
                        </a:rPr>
                        <a:t>C4 : </a:t>
                      </a:r>
                      <a:r>
                        <a:rPr lang="fr-FR" sz="600">
                          <a:latin typeface="Arial"/>
                          <a:ea typeface="Times New Roman"/>
                          <a:cs typeface="Times New Roman"/>
                        </a:rPr>
                        <a:t>Mettre en œuvre les mesures de prévention des risques professionnels, de protection de l’environnement et de respect de la qualité.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  <a:cs typeface="Times New Roman"/>
                        </a:rPr>
                        <a:t>C5 </a:t>
                      </a:r>
                      <a:r>
                        <a:rPr lang="fr-FR" sz="600">
                          <a:latin typeface="Arial"/>
                          <a:ea typeface="Times New Roman"/>
                          <a:cs typeface="Times New Roman"/>
                        </a:rPr>
                        <a:t>: Vérifier la disponibilité, des produits, des matériels et des utilités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  <a:cs typeface="Times New Roman"/>
                        </a:rPr>
                        <a:t>C6 :</a:t>
                      </a:r>
                      <a:r>
                        <a:rPr lang="fr-FR" sz="600">
                          <a:latin typeface="Arial"/>
                          <a:ea typeface="Times New Roman"/>
                          <a:cs typeface="Times New Roman"/>
                        </a:rPr>
                        <a:t> Organiser ses activités, son espace de travail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  <a:cs typeface="Times New Roman"/>
                        </a:rPr>
                        <a:t>C7 :</a:t>
                      </a:r>
                      <a:r>
                        <a:rPr lang="fr-FR" sz="600">
                          <a:latin typeface="Arial"/>
                          <a:ea typeface="Times New Roman"/>
                          <a:cs typeface="Times New Roman"/>
                        </a:rPr>
                        <a:t> Préparer et/ou tester les installations, les réseaux et les matériels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  <a:cs typeface="Times New Roman"/>
                        </a:rPr>
                        <a:t>C8 :</a:t>
                      </a:r>
                      <a:r>
                        <a:rPr lang="fr-FR" sz="600">
                          <a:latin typeface="Arial"/>
                          <a:ea typeface="Times New Roman"/>
                          <a:cs typeface="Times New Roman"/>
                        </a:rPr>
                        <a:t> Surveiller l’installation, les réseaux au moyen des paramètres et des indicateurs sensoriels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  <a:cs typeface="Times New Roman"/>
                        </a:rPr>
                        <a:t>C9</a:t>
                      </a:r>
                      <a:r>
                        <a:rPr lang="fr-FR" sz="600">
                          <a:latin typeface="Arial"/>
                          <a:ea typeface="Times New Roman"/>
                          <a:cs typeface="Times New Roman"/>
                        </a:rPr>
                        <a:t> : Détecter un état de fonctionnement dégradé et alerter.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  <a:cs typeface="Times New Roman"/>
                        </a:rPr>
                        <a:t>C10 :</a:t>
                      </a:r>
                      <a:r>
                        <a:rPr lang="fr-FR" sz="600">
                          <a:latin typeface="Arial"/>
                          <a:ea typeface="Times New Roman"/>
                          <a:cs typeface="Times New Roman"/>
                        </a:rPr>
                        <a:t> Adapter la conduite de l’installation et des réseaux.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  <a:cs typeface="Times New Roman"/>
                        </a:rPr>
                        <a:t>C11 :</a:t>
                      </a:r>
                      <a:r>
                        <a:rPr lang="fr-FR" sz="600">
                          <a:latin typeface="Arial"/>
                          <a:ea typeface="Times New Roman"/>
                          <a:cs typeface="Times New Roman"/>
                        </a:rPr>
                        <a:t> Conduite en phases transitoires (arrêter ou démarrer) de toute ou partie de l’installation et du réseau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  <a:cs typeface="Times New Roman"/>
                        </a:rPr>
                        <a:t>C12 :</a:t>
                      </a:r>
                      <a:r>
                        <a:rPr lang="fr-FR" sz="600">
                          <a:latin typeface="Arial"/>
                          <a:ea typeface="Times New Roman"/>
                          <a:cs typeface="Times New Roman"/>
                        </a:rPr>
                        <a:t> Effectuer des prélèvements sur un système en fonctionnement et/ou sur un site donné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  <a:cs typeface="Times New Roman"/>
                        </a:rPr>
                        <a:t>C13 :</a:t>
                      </a:r>
                      <a:r>
                        <a:rPr lang="fr-FR" sz="600">
                          <a:latin typeface="Arial"/>
                          <a:ea typeface="Times New Roman"/>
                          <a:cs typeface="Times New Roman"/>
                        </a:rPr>
                        <a:t> Réaliser des analyses physico-chimiques ou biologiques et interpréter, critiquer les résultats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  <a:cs typeface="Times New Roman"/>
                        </a:rPr>
                        <a:t>C14 :</a:t>
                      </a:r>
                      <a:r>
                        <a:rPr lang="fr-FR" sz="600">
                          <a:latin typeface="Arial"/>
                          <a:ea typeface="Times New Roman"/>
                          <a:cs typeface="Times New Roman"/>
                        </a:rPr>
                        <a:t> Utiliser le langage technique adapté.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700">
                          <a:latin typeface="Arial"/>
                          <a:ea typeface="Times New Roman"/>
                          <a:cs typeface="Times New Roman"/>
                        </a:rPr>
                        <a:t>Evaluées par l’épreuve  E2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94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  <a:cs typeface="Times New Roman"/>
                        </a:rPr>
                        <a:t>C15 : </a:t>
                      </a:r>
                      <a:r>
                        <a:rPr lang="fr-FR" sz="600">
                          <a:latin typeface="Arial"/>
                          <a:ea typeface="Times New Roman"/>
                          <a:cs typeface="Times New Roman"/>
                        </a:rPr>
                        <a:t>Traiter les informations.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388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  <a:cs typeface="Times New Roman"/>
                        </a:rPr>
                        <a:t>C16 : </a:t>
                      </a:r>
                      <a:r>
                        <a:rPr lang="fr-FR" sz="600">
                          <a:latin typeface="Arial"/>
                          <a:ea typeface="Times New Roman"/>
                          <a:cs typeface="Times New Roman"/>
                        </a:rPr>
                        <a:t>Echanger de l’information (orale, écrite) avec le bon interlocuteur (interne ou externe), par un moyen approprié.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  <a:cs typeface="Times New Roman"/>
                        </a:rPr>
                        <a:t>C17</a:t>
                      </a:r>
                      <a:r>
                        <a:rPr lang="fr-FR" sz="600">
                          <a:latin typeface="Arial"/>
                          <a:ea typeface="Times New Roman"/>
                          <a:cs typeface="Times New Roman"/>
                        </a:rPr>
                        <a:t> : Mettre tout ou partie de l’installation à disposition en vue des opérations de maintenance.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88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  <a:cs typeface="Times New Roman"/>
                        </a:rPr>
                        <a:t>C18 : </a:t>
                      </a:r>
                      <a:r>
                        <a:rPr lang="fr-FR" sz="600">
                          <a:latin typeface="Arial"/>
                          <a:ea typeface="Times New Roman"/>
                          <a:cs typeface="Times New Roman"/>
                        </a:rPr>
                        <a:t>Effectuer des tests ou des mesures, en vue de diagnostiquer un dysfonctionnement.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88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  <a:cs typeface="Times New Roman"/>
                        </a:rPr>
                        <a:t>C19 :</a:t>
                      </a:r>
                      <a:r>
                        <a:rPr lang="fr-FR" sz="600">
                          <a:latin typeface="Arial"/>
                          <a:ea typeface="Times New Roman"/>
                          <a:cs typeface="Times New Roman"/>
                        </a:rPr>
                        <a:t> Surveiller les opérations de maintenance ou d’installation d’équipements ou de branchements.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88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  <a:cs typeface="Times New Roman"/>
                        </a:rPr>
                        <a:t>C20 : </a:t>
                      </a:r>
                      <a:r>
                        <a:rPr lang="fr-FR" sz="600">
                          <a:latin typeface="Arial"/>
                          <a:ea typeface="Times New Roman"/>
                          <a:cs typeface="Times New Roman"/>
                        </a:rPr>
                        <a:t>Réaliser les opérations de maintenance ou d’installation d’équipements ou de branchements. </a:t>
                      </a:r>
                      <a:endParaRPr lang="fr-FR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7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r>
              <a:rPr lang="fr-FR">
                <a:ea typeface="ＭＳ Ｐゴシック" pitchFamily="-103" charset="-128"/>
              </a:rPr>
              <a:t>Les attitudes professionnelles</a:t>
            </a:r>
          </a:p>
        </p:txBody>
      </p:sp>
      <p:sp>
        <p:nvSpPr>
          <p:cNvPr id="19459" name="ZoneTexte 4"/>
          <p:cNvSpPr txBox="1">
            <a:spLocks noChangeArrowheads="1"/>
          </p:cNvSpPr>
          <p:nvPr/>
        </p:nvSpPr>
        <p:spPr bwMode="auto">
          <a:xfrm>
            <a:off x="5357813" y="928688"/>
            <a:ext cx="364331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Arial" pitchFamily="-103" charset="0"/>
              <a:buChar char="•"/>
            </a:pPr>
            <a:endParaRPr lang="fr-FR" sz="2800"/>
          </a:p>
          <a:p>
            <a:pPr>
              <a:buFont typeface="Arial" pitchFamily="-103" charset="0"/>
              <a:buChar char="•"/>
            </a:pPr>
            <a:endParaRPr lang="fr-FR" sz="2800"/>
          </a:p>
        </p:txBody>
      </p:sp>
      <p:sp>
        <p:nvSpPr>
          <p:cNvPr id="6" name="ZoneTexte 5"/>
          <p:cNvSpPr>
            <a:spLocks noChangeArrowheads="1"/>
          </p:cNvSpPr>
          <p:nvPr/>
        </p:nvSpPr>
        <p:spPr bwMode="auto">
          <a:xfrm>
            <a:off x="5181600" y="1882775"/>
            <a:ext cx="3643313" cy="7143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solidFill>
                  <a:srgbClr val="000000"/>
                </a:solidFill>
                <a:latin typeface="Calibri" pitchFamily="-103" charset="0"/>
              </a:rPr>
              <a:t>Elles sont complémentaire aux tâches</a:t>
            </a:r>
            <a:endParaRPr lang="fr-FR">
              <a:solidFill>
                <a:srgbClr val="000000"/>
              </a:solidFill>
              <a:latin typeface="Times New Roman" pitchFamily="-103" charset="0"/>
              <a:ea typeface="Times New Roman" pitchFamily="-103" charset="0"/>
              <a:cs typeface="Times New Roman" pitchFamily="-103" charset="0"/>
            </a:endParaRPr>
          </a:p>
        </p:txBody>
      </p:sp>
      <p:sp>
        <p:nvSpPr>
          <p:cNvPr id="7" name="ZoneTexte 6"/>
          <p:cNvSpPr>
            <a:spLocks noChangeArrowheads="1"/>
          </p:cNvSpPr>
          <p:nvPr/>
        </p:nvSpPr>
        <p:spPr bwMode="auto">
          <a:xfrm>
            <a:off x="5181600" y="3059113"/>
            <a:ext cx="3643313" cy="7143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solidFill>
                  <a:srgbClr val="000000"/>
                </a:solidFill>
                <a:latin typeface="Calibri" pitchFamily="-103" charset="0"/>
              </a:rPr>
              <a:t>Elles ne font pas l’objet d’une évaluation autonome</a:t>
            </a:r>
            <a:endParaRPr lang="fr-FR">
              <a:solidFill>
                <a:srgbClr val="000000"/>
              </a:solidFill>
              <a:latin typeface="Times New Roman" pitchFamily="-103" charset="0"/>
              <a:ea typeface="Times New Roman" pitchFamily="-103" charset="0"/>
              <a:cs typeface="Times New Roman" pitchFamily="-103" charset="0"/>
            </a:endParaRPr>
          </a:p>
        </p:txBody>
      </p:sp>
      <p:sp>
        <p:nvSpPr>
          <p:cNvPr id="8" name="ZoneTexte 7"/>
          <p:cNvSpPr>
            <a:spLocks noChangeArrowheads="1"/>
          </p:cNvSpPr>
          <p:nvPr/>
        </p:nvSpPr>
        <p:spPr bwMode="auto">
          <a:xfrm>
            <a:off x="5181600" y="4114800"/>
            <a:ext cx="3643313" cy="10207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solidFill>
                  <a:srgbClr val="000000"/>
                </a:solidFill>
                <a:latin typeface="Calibri" pitchFamily="-103" charset="0"/>
              </a:rPr>
              <a:t>Elles seront évaluées au regard des compétences professionnelles associées </a:t>
            </a:r>
            <a:endParaRPr lang="fr-FR">
              <a:solidFill>
                <a:srgbClr val="000000"/>
              </a:solidFill>
              <a:latin typeface="Times New Roman" pitchFamily="-103" charset="0"/>
              <a:ea typeface="Times New Roman" pitchFamily="-103" charset="0"/>
              <a:cs typeface="Times New Roman" pitchFamily="-103" charset="0"/>
            </a:endParaRPr>
          </a:p>
        </p:txBody>
      </p:sp>
      <p:graphicFrame>
        <p:nvGraphicFramePr>
          <p:cNvPr id="10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357188" y="928688"/>
          <a:ext cx="4714878" cy="5506099"/>
        </p:xfrm>
        <a:graphic>
          <a:graphicData uri="http://schemas.openxmlformats.org/drawingml/2006/table">
            <a:tbl>
              <a:tblPr/>
              <a:tblGrid>
                <a:gridCol w="319669"/>
                <a:gridCol w="1783166"/>
                <a:gridCol w="2612043"/>
              </a:tblGrid>
              <a:tr h="324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Cambria"/>
                          <a:cs typeface="Times New Roman"/>
                        </a:rPr>
                        <a:t>N°</a:t>
                      </a:r>
                      <a:endParaRPr lang="fr-FR" sz="1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Cambria"/>
                          <a:cs typeface="Times New Roman"/>
                        </a:rPr>
                        <a:t>Attitudes professionnelles</a:t>
                      </a:r>
                      <a:endParaRPr lang="fr-FR" sz="1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>
                          <a:latin typeface="Arial"/>
                          <a:ea typeface="Cambria"/>
                          <a:cs typeface="Times New Roman"/>
                        </a:rPr>
                        <a:t>Résultats attendus</a:t>
                      </a:r>
                      <a:endParaRPr lang="fr-FR" sz="1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0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mbria"/>
                          <a:cs typeface="Times New Roman"/>
                        </a:rPr>
                        <a:t>AP1</a:t>
                      </a:r>
                      <a:endParaRPr lang="fr-FR" sz="1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mbria"/>
                          <a:cs typeface="Times New Roman"/>
                        </a:rPr>
                        <a:t>Savoir accepter que la situation évolue</a:t>
                      </a:r>
                      <a:endParaRPr lang="fr-FR" sz="1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mbria"/>
                          <a:cs typeface="Times New Roman"/>
                        </a:rPr>
                        <a:t>- Essaie d’obtenir des éclaircissements lorsqu’une ambiguïté ou une incertitude se présente</a:t>
                      </a:r>
                      <a:endParaRPr lang="fr-FR" sz="10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mbria"/>
                          <a:cs typeface="Times New Roman"/>
                        </a:rPr>
                        <a:t>- Ne juge pas prématurément, agit avec réflexion</a:t>
                      </a:r>
                      <a:endParaRPr lang="fr-FR" sz="10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mbria"/>
                          <a:cs typeface="Times New Roman"/>
                        </a:rPr>
                        <a:t>- Reconnaît la valeur de la contribution des autres quelle que soit sa forme</a:t>
                      </a:r>
                      <a:endParaRPr lang="fr-FR" sz="1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Cambria"/>
                          <a:cs typeface="Times New Roman"/>
                        </a:rPr>
                        <a:t>AP2</a:t>
                      </a:r>
                      <a:endParaRPr lang="fr-FR" sz="1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mbria"/>
                          <a:cs typeface="Times New Roman"/>
                        </a:rPr>
                        <a:t>Savoir conserver ses capacités dans les situations ponctuellement tendues</a:t>
                      </a:r>
                      <a:endParaRPr lang="fr-FR" sz="1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Cambria"/>
                          <a:cs typeface="Times New Roman"/>
                        </a:rPr>
                        <a:t>- Garde sa concentration dans les situations ponctuellement tendues</a:t>
                      </a:r>
                      <a:endParaRPr lang="fr-FR" sz="1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Cambria"/>
                          <a:cs typeface="Times New Roman"/>
                        </a:rPr>
                        <a:t>AP3</a:t>
                      </a:r>
                      <a:endParaRPr lang="fr-FR" sz="1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mbria"/>
                          <a:cs typeface="Times New Roman"/>
                        </a:rPr>
                        <a:t>Reconnaître l’existence de conflits</a:t>
                      </a:r>
                      <a:endParaRPr lang="fr-FR" sz="1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Cambria"/>
                          <a:cs typeface="Times New Roman"/>
                        </a:rPr>
                        <a:t>- Reconnaît qu’il existe un conflit entre deux ou plusieurs parties</a:t>
                      </a:r>
                      <a:endParaRPr lang="fr-FR" sz="100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Cambria"/>
                          <a:cs typeface="Times New Roman"/>
                        </a:rPr>
                        <a:t>- Soumet le conflit à la personne compétente</a:t>
                      </a:r>
                      <a:endParaRPr lang="fr-FR" sz="1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3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Cambria"/>
                          <a:cs typeface="Times New Roman"/>
                        </a:rPr>
                        <a:t>AP4</a:t>
                      </a:r>
                      <a:endParaRPr lang="fr-FR" sz="1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mbria"/>
                          <a:cs typeface="Times New Roman"/>
                        </a:rPr>
                        <a:t>Adopter des comportements conformes aux valeurs et à l’éthique de l’entreprise</a:t>
                      </a:r>
                      <a:endParaRPr lang="fr-FR" sz="1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mbria"/>
                          <a:cs typeface="Times New Roman"/>
                        </a:rPr>
                        <a:t>- A une attitude respectueuse vis-à-vis de ses collègues et de sa hiérarchie</a:t>
                      </a:r>
                      <a:endParaRPr lang="fr-FR" sz="10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mbria"/>
                          <a:cs typeface="Times New Roman"/>
                        </a:rPr>
                        <a:t>- Respecte les obligations de discrétion et le secret professionnel</a:t>
                      </a:r>
                      <a:endParaRPr lang="fr-FR" sz="1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3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Cambria"/>
                          <a:cs typeface="Times New Roman"/>
                        </a:rPr>
                        <a:t>AP5</a:t>
                      </a:r>
                      <a:endParaRPr lang="fr-FR" sz="1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Cambria"/>
                          <a:cs typeface="Times New Roman"/>
                        </a:rPr>
                        <a:t>Savoir s’impliquer dans l’équipe</a:t>
                      </a:r>
                      <a:endParaRPr lang="fr-FR" sz="1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mbria"/>
                          <a:cs typeface="Times New Roman"/>
                        </a:rPr>
                        <a:t>- S’intègre à l’équipe et adhère aux objectifs communs</a:t>
                      </a:r>
                      <a:endParaRPr lang="fr-FR" sz="10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mbria"/>
                          <a:cs typeface="Times New Roman"/>
                        </a:rPr>
                        <a:t>- Offre son soutien aux collègues et travaille en collaboration plutôt qu’en compétition avec eux</a:t>
                      </a:r>
                      <a:endParaRPr lang="fr-FR" sz="1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3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Cambria"/>
                          <a:cs typeface="Times New Roman"/>
                        </a:rPr>
                        <a:t>AP6</a:t>
                      </a:r>
                      <a:endParaRPr lang="fr-FR" sz="1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Cambria"/>
                          <a:cs typeface="Times New Roman"/>
                        </a:rPr>
                        <a:t>Partager ses compétences avec l’équipe</a:t>
                      </a:r>
                      <a:endParaRPr lang="fr-FR" sz="1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mbria"/>
                          <a:cs typeface="Times New Roman"/>
                        </a:rPr>
                        <a:t>- Conseille et transmet son expérience en partageant les solutions et les méthodes utilisées pour résoudre les problèmes</a:t>
                      </a:r>
                      <a:endParaRPr lang="fr-FR" sz="10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mbria"/>
                          <a:cs typeface="Times New Roman"/>
                        </a:rPr>
                        <a:t>- S’enrichit des apports de l’équipe</a:t>
                      </a:r>
                      <a:endParaRPr lang="fr-FR" sz="1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3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Cambria"/>
                          <a:cs typeface="Times New Roman"/>
                        </a:rPr>
                        <a:t>AP7</a:t>
                      </a:r>
                      <a:endParaRPr lang="fr-FR" sz="1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Cambria"/>
                          <a:cs typeface="Times New Roman"/>
                        </a:rPr>
                        <a:t>Savoir répondre aux demandes des clients</a:t>
                      </a:r>
                      <a:endParaRPr lang="fr-FR" sz="1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mbria"/>
                          <a:cs typeface="Times New Roman"/>
                        </a:rPr>
                        <a:t>- Est à l’écoute et répond aux demandes de façon efficace et professionnelle</a:t>
                      </a:r>
                      <a:endParaRPr lang="fr-FR" sz="10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mbria"/>
                          <a:cs typeface="Times New Roman"/>
                        </a:rPr>
                        <a:t>- Renvoie les questions complexes à un niveau de décision supérieur</a:t>
                      </a:r>
                      <a:endParaRPr lang="fr-FR" sz="1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3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Cambria"/>
                          <a:cs typeface="Times New Roman"/>
                        </a:rPr>
                        <a:t>AP8</a:t>
                      </a:r>
                      <a:endParaRPr lang="fr-FR" sz="1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Cambria"/>
                          <a:cs typeface="Times New Roman"/>
                        </a:rPr>
                        <a:t>Intégrer les objectifs de l’entreprise.</a:t>
                      </a:r>
                      <a:endParaRPr lang="fr-FR" sz="1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mbria"/>
                          <a:cs typeface="Times New Roman"/>
                        </a:rPr>
                        <a:t>- Prend connaissance des objectifs et des tâches de façon à répondre aux attentes</a:t>
                      </a:r>
                      <a:endParaRPr lang="fr-FR" sz="10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mbria"/>
                          <a:cs typeface="Times New Roman"/>
                        </a:rPr>
                        <a:t>- Adapte ses méthodes de travail en fonction des moyens disponibles</a:t>
                      </a:r>
                      <a:endParaRPr lang="fr-FR" sz="1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27003" marR="270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143372" y="1081070"/>
            <a:ext cx="642942" cy="14287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929190" y="1081070"/>
            <a:ext cx="642942" cy="142876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5643570" y="1081070"/>
            <a:ext cx="642942" cy="142876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48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fr-FR" dirty="0" smtClean="0">
                <a:ea typeface="ＭＳ Ｐゴシック" pitchFamily="-103" charset="-128"/>
              </a:rPr>
              <a:t>Livret de suivi des P.F.M.P.</a:t>
            </a:r>
            <a:br>
              <a:rPr lang="fr-FR" dirty="0" smtClean="0">
                <a:ea typeface="ＭＳ Ｐゴシック" pitchFamily="-103" charset="-128"/>
              </a:rPr>
            </a:br>
            <a:r>
              <a:rPr lang="fr-FR" sz="1600" dirty="0" smtClean="0">
                <a:ea typeface="ＭＳ Ｐゴシック" pitchFamily="-103" charset="-128"/>
              </a:rPr>
              <a:t> </a:t>
            </a:r>
            <a:br>
              <a:rPr lang="fr-FR" sz="1600" dirty="0" smtClean="0">
                <a:ea typeface="ＭＳ Ｐゴシック" pitchFamily="-103" charset="-128"/>
              </a:rPr>
            </a:br>
            <a:r>
              <a:rPr lang="fr-FR" sz="1600" dirty="0" smtClean="0">
                <a:ea typeface="ＭＳ Ｐゴシック" pitchFamily="34" charset="-128"/>
              </a:rPr>
              <a:t> Code couleur : PFMP 1   PFMP 2   PFMP3 </a:t>
            </a:r>
            <a:r>
              <a:rPr lang="fr-FR" sz="1600" dirty="0" smtClean="0">
                <a:ea typeface="ＭＳ Ｐゴシック" pitchFamily="-103" charset="-128"/>
              </a:rPr>
              <a:t/>
            </a:r>
            <a:br>
              <a:rPr lang="fr-FR" sz="1600" dirty="0" smtClean="0">
                <a:ea typeface="ＭＳ Ｐゴシック" pitchFamily="-103" charset="-128"/>
              </a:rPr>
            </a:br>
            <a:endParaRPr lang="fr-FR" sz="1600" dirty="0" smtClean="0">
              <a:ea typeface="ＭＳ Ｐゴシック" pitchFamily="-103" charset="-128"/>
            </a:endParaRPr>
          </a:p>
        </p:txBody>
      </p:sp>
      <p:sp>
        <p:nvSpPr>
          <p:cNvPr id="6" name="ZoneTexte 5"/>
          <p:cNvSpPr>
            <a:spLocks noChangeArrowheads="1"/>
          </p:cNvSpPr>
          <p:nvPr/>
        </p:nvSpPr>
        <p:spPr bwMode="auto">
          <a:xfrm>
            <a:off x="6248400" y="1516063"/>
            <a:ext cx="2743200" cy="71437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  <a:latin typeface="+mn-lt"/>
                <a:ea typeface="Times New Roman" pitchFamily="-103" charset="0"/>
                <a:cs typeface="Times New Roman" pitchFamily="-103" charset="0"/>
              </a:rPr>
              <a:t>Positionnement du stagiaire avant la PFMP</a:t>
            </a:r>
          </a:p>
        </p:txBody>
      </p:sp>
      <p:sp>
        <p:nvSpPr>
          <p:cNvPr id="7" name="ZoneTexte 6"/>
          <p:cNvSpPr>
            <a:spLocks noChangeArrowheads="1"/>
          </p:cNvSpPr>
          <p:nvPr/>
        </p:nvSpPr>
        <p:spPr bwMode="auto">
          <a:xfrm>
            <a:off x="6248400" y="2401888"/>
            <a:ext cx="2743200" cy="76517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  <a:latin typeface="+mn-lt"/>
                <a:ea typeface="Times New Roman" pitchFamily="-103" charset="0"/>
                <a:cs typeface="Times New Roman" pitchFamily="-103" charset="0"/>
              </a:rPr>
              <a:t>Suivi des taches réalisées</a:t>
            </a:r>
          </a:p>
        </p:txBody>
      </p:sp>
      <p:sp>
        <p:nvSpPr>
          <p:cNvPr id="8" name="ZoneTexte 7"/>
          <p:cNvSpPr>
            <a:spLocks noChangeArrowheads="1"/>
          </p:cNvSpPr>
          <p:nvPr/>
        </p:nvSpPr>
        <p:spPr bwMode="auto">
          <a:xfrm>
            <a:off x="6248400" y="3392488"/>
            <a:ext cx="2743200" cy="68421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fr-FR">
                <a:solidFill>
                  <a:srgbClr val="000000"/>
                </a:solidFill>
                <a:latin typeface="Calibri" pitchFamily="-103" charset="0"/>
                <a:ea typeface="Times New Roman" pitchFamily="-103" charset="0"/>
                <a:cs typeface="Times New Roman" pitchFamily="-103" charset="0"/>
              </a:rPr>
              <a:t>Livret de suivi de stage</a:t>
            </a:r>
          </a:p>
        </p:txBody>
      </p:sp>
      <p:sp>
        <p:nvSpPr>
          <p:cNvPr id="14" name="ZoneTexte 6"/>
          <p:cNvSpPr>
            <a:spLocks noChangeArrowheads="1"/>
          </p:cNvSpPr>
          <p:nvPr/>
        </p:nvSpPr>
        <p:spPr bwMode="auto">
          <a:xfrm>
            <a:off x="6248400" y="5214938"/>
            <a:ext cx="2743200" cy="76517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1600" dirty="0">
                <a:solidFill>
                  <a:srgbClr val="000000"/>
                </a:solidFill>
                <a:ea typeface="Times New Roman" pitchFamily="-103" charset="0"/>
                <a:cs typeface="Times New Roman" pitchFamily="-103" charset="0"/>
              </a:rPr>
              <a:t>Annexe pédagogique a la convention</a:t>
            </a:r>
            <a:endParaRPr lang="fr-FR" dirty="0">
              <a:solidFill>
                <a:srgbClr val="000000"/>
              </a:solidFill>
              <a:latin typeface="+mn-lt"/>
              <a:ea typeface="Times New Roman" pitchFamily="-103" charset="0"/>
              <a:cs typeface="Times New Roman" pitchFamily="-103" charset="0"/>
            </a:endParaRPr>
          </a:p>
        </p:txBody>
      </p:sp>
      <p:sp>
        <p:nvSpPr>
          <p:cNvPr id="16" name="ZoneTexte 6"/>
          <p:cNvSpPr>
            <a:spLocks noChangeArrowheads="1"/>
          </p:cNvSpPr>
          <p:nvPr/>
        </p:nvSpPr>
        <p:spPr bwMode="auto">
          <a:xfrm>
            <a:off x="6248400" y="4264025"/>
            <a:ext cx="2743200" cy="76517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1600" dirty="0">
                <a:solidFill>
                  <a:srgbClr val="000000"/>
                </a:solidFill>
                <a:ea typeface="Times New Roman" pitchFamily="-103" charset="0"/>
                <a:cs typeface="Times New Roman" pitchFamily="-103" charset="0"/>
              </a:rPr>
              <a:t>Convention de stage</a:t>
            </a:r>
            <a:endParaRPr lang="fr-FR" dirty="0">
              <a:solidFill>
                <a:srgbClr val="000000"/>
              </a:solidFill>
              <a:latin typeface="+mn-lt"/>
              <a:ea typeface="Times New Roman" pitchFamily="-103" charset="0"/>
              <a:cs typeface="Times New Roman" pitchFamily="-103" charset="0"/>
            </a:endParaRPr>
          </a:p>
        </p:txBody>
      </p:sp>
      <p:cxnSp>
        <p:nvCxnSpPr>
          <p:cNvPr id="18" name="Connecteur droit avec flèche 17"/>
          <p:cNvCxnSpPr/>
          <p:nvPr/>
        </p:nvCxnSpPr>
        <p:spPr>
          <a:xfrm rot="5400000">
            <a:off x="3886201" y="3810000"/>
            <a:ext cx="5029200" cy="3175"/>
          </a:xfrm>
          <a:prstGeom prst="straightConnector1">
            <a:avLst/>
          </a:prstGeom>
          <a:ln>
            <a:solidFill>
              <a:srgbClr val="000000"/>
            </a:solidFill>
            <a:headEnd type="stealth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457200" y="1417638"/>
          <a:ext cx="5114925" cy="4699635"/>
        </p:xfrm>
        <a:graphic>
          <a:graphicData uri="http://schemas.openxmlformats.org/drawingml/2006/table">
            <a:tbl>
              <a:tblPr/>
              <a:tblGrid>
                <a:gridCol w="2398713"/>
                <a:gridCol w="541337"/>
                <a:gridCol w="541338"/>
                <a:gridCol w="541337"/>
                <a:gridCol w="546100"/>
                <a:gridCol w="546100"/>
              </a:tblGrid>
              <a:tr h="269875">
                <a:tc gridSpan="6">
                  <a:txBody>
                    <a:bodyPr/>
                    <a:lstStyle/>
                    <a:p>
                      <a:pPr marL="158750" marR="0" lvl="0" indent="0" algn="l" defTabSz="457200" rtl="0" eaLnBrk="1" fontAlgn="base" latinLnBrk="0" hangingPunct="1">
                        <a:lnSpc>
                          <a:spcPts val="12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Fonction 1 : </a:t>
                      </a: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CONDUITE ET SURVEILLANCE DES INSTALLATIONS.</a:t>
                      </a: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34950">
                <a:tc gridSpan="6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5113">
                <a:tc rowSpan="2">
                  <a:txBody>
                    <a:bodyPr/>
                    <a:lstStyle/>
                    <a:p>
                      <a:pPr marL="639763" marR="0" lvl="0" indent="-639763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9763" algn="l"/>
                        </a:tabLst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ACTIVITÉS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59716" marR="597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Vu au LP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À aborder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en PFMP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Non acquis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Acquis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A réaliser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Réalisé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335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T1.1 : </a:t>
                      </a: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Vérifier la disponibilité et la conformité : des installations, des matériels, des utilités et des matières premières.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333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17303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13335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T1.2 : </a:t>
                      </a: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Préparer, démarrer ou mettre en œuvre l’installation</a:t>
                      </a: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.</a:t>
                      </a: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333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1333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13335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T1.3 : </a:t>
                      </a: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Contrôler l’installation, le procédé et le produit.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333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1333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13335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T1.4 : </a:t>
                      </a: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Procéder aux suivis, réglages ou ajustements nécessaires.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333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1333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15875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T1.5 : </a:t>
                      </a: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Relever et interpréter des indicateurs nécessaires au diagnostic de l’installation et mettre en œuvre si nécessaire les actions préventives et correctives et proposer des actions d’amélioration.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587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65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15875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T1.6 : </a:t>
                      </a: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Arrêter tout ou partie de l’installation.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587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1587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13335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T1.7 : </a:t>
                      </a: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Réaliser le nettoyage des équipements et des installations.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333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1333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59716" marR="597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4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6019800" y="1676400"/>
            <a:ext cx="3009900" cy="3048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 descr="1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028700"/>
            <a:ext cx="3759200" cy="5257800"/>
          </a:xfrm>
          <a:prstGeom prst="rect">
            <a:avLst/>
          </a:prstGeom>
        </p:spPr>
      </p:pic>
      <p:sp>
        <p:nvSpPr>
          <p:cNvPr id="2150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 pitchFamily="-103" charset="-128"/>
              </a:rPr>
              <a:t>Livret des évaluations</a:t>
            </a:r>
          </a:p>
        </p:txBody>
      </p:sp>
      <p:sp>
        <p:nvSpPr>
          <p:cNvPr id="5" name="ZoneTexte 5"/>
          <p:cNvSpPr>
            <a:spLocks noChangeArrowheads="1"/>
          </p:cNvSpPr>
          <p:nvPr/>
        </p:nvSpPr>
        <p:spPr bwMode="auto">
          <a:xfrm>
            <a:off x="6172200" y="1873250"/>
            <a:ext cx="2743200" cy="71437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fr-FR">
                <a:solidFill>
                  <a:srgbClr val="000000"/>
                </a:solidFill>
                <a:latin typeface="Calibri" pitchFamily="-103" charset="0"/>
                <a:ea typeface="Times New Roman" pitchFamily="-103" charset="0"/>
                <a:cs typeface="Times New Roman" pitchFamily="-103" charset="0"/>
              </a:rPr>
              <a:t>Récapitulatif des notes de l’épreuves E3</a:t>
            </a:r>
          </a:p>
        </p:txBody>
      </p:sp>
      <p:sp>
        <p:nvSpPr>
          <p:cNvPr id="6" name="ZoneTexte 5"/>
          <p:cNvSpPr>
            <a:spLocks noChangeArrowheads="1"/>
          </p:cNvSpPr>
          <p:nvPr/>
        </p:nvSpPr>
        <p:spPr bwMode="auto">
          <a:xfrm>
            <a:off x="6172200" y="2740025"/>
            <a:ext cx="2743200" cy="91757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fr-FR">
                <a:solidFill>
                  <a:srgbClr val="000000"/>
                </a:solidFill>
                <a:latin typeface="Calibri" pitchFamily="-103" charset="0"/>
                <a:ea typeface="Times New Roman" pitchFamily="-103" charset="0"/>
                <a:cs typeface="Times New Roman" pitchFamily="-103" charset="0"/>
              </a:rPr>
              <a:t>Les situations d’évaluation de chaque sous épreuves</a:t>
            </a:r>
          </a:p>
        </p:txBody>
      </p:sp>
      <p:sp>
        <p:nvSpPr>
          <p:cNvPr id="7" name="ZoneTexte 5"/>
          <p:cNvSpPr>
            <a:spLocks noChangeArrowheads="1"/>
          </p:cNvSpPr>
          <p:nvPr/>
        </p:nvSpPr>
        <p:spPr bwMode="auto">
          <a:xfrm>
            <a:off x="6172200" y="3810000"/>
            <a:ext cx="2743200" cy="71437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fr-FR">
                <a:solidFill>
                  <a:srgbClr val="000000"/>
                </a:solidFill>
                <a:latin typeface="Calibri" pitchFamily="-103" charset="0"/>
                <a:ea typeface="Times New Roman" pitchFamily="-103" charset="0"/>
                <a:cs typeface="Times New Roman" pitchFamily="-103" charset="0"/>
              </a:rPr>
              <a:t>Les grilles d’évaluations de  chaque sous épreuves</a:t>
            </a:r>
          </a:p>
        </p:txBody>
      </p:sp>
      <p:sp>
        <p:nvSpPr>
          <p:cNvPr id="8" name="ZoneTexte 5"/>
          <p:cNvSpPr>
            <a:spLocks noChangeArrowheads="1"/>
          </p:cNvSpPr>
          <p:nvPr/>
        </p:nvSpPr>
        <p:spPr bwMode="auto">
          <a:xfrm>
            <a:off x="4533900" y="5334000"/>
            <a:ext cx="2895600" cy="866775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fr-FR">
                <a:solidFill>
                  <a:srgbClr val="000000"/>
                </a:solidFill>
                <a:latin typeface="Calibri" pitchFamily="-103" charset="0"/>
                <a:ea typeface="Times New Roman" pitchFamily="-103" charset="0"/>
                <a:cs typeface="Times New Roman" pitchFamily="-103" charset="0"/>
              </a:rPr>
              <a:t>Le livret individuel d’évaluation comporte</a:t>
            </a:r>
          </a:p>
        </p:txBody>
      </p:sp>
      <p:sp>
        <p:nvSpPr>
          <p:cNvPr id="9" name="Flèche à angle droit 8"/>
          <p:cNvSpPr/>
          <p:nvPr/>
        </p:nvSpPr>
        <p:spPr>
          <a:xfrm>
            <a:off x="7353300" y="4724400"/>
            <a:ext cx="533400" cy="990600"/>
          </a:xfrm>
          <a:prstGeom prst="bentUpArrow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Flèche vers la gauche 11"/>
          <p:cNvSpPr/>
          <p:nvPr/>
        </p:nvSpPr>
        <p:spPr>
          <a:xfrm>
            <a:off x="4368800" y="2359025"/>
            <a:ext cx="1955800" cy="228600"/>
          </a:xfrm>
          <a:prstGeom prst="leftArrow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a typeface="ＭＳ Ｐゴシック" pitchFamily="-103" charset="-128"/>
              </a:rPr>
              <a:t>Livret des évaluations</a:t>
            </a:r>
          </a:p>
        </p:txBody>
      </p:sp>
      <p:sp>
        <p:nvSpPr>
          <p:cNvPr id="12" name="ZoneTexte 5"/>
          <p:cNvSpPr>
            <a:spLocks noChangeArrowheads="1"/>
          </p:cNvSpPr>
          <p:nvPr/>
        </p:nvSpPr>
        <p:spPr bwMode="auto">
          <a:xfrm>
            <a:off x="6096000" y="1798637"/>
            <a:ext cx="2743200" cy="71437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fr-FR">
                <a:solidFill>
                  <a:srgbClr val="000000"/>
                </a:solidFill>
                <a:latin typeface="Calibri" pitchFamily="-103" charset="0"/>
                <a:ea typeface="Times New Roman" pitchFamily="-103" charset="0"/>
                <a:cs typeface="Times New Roman" pitchFamily="-103" charset="0"/>
              </a:rPr>
              <a:t>Récapitulatif des notes de l’épreuves E3</a:t>
            </a:r>
          </a:p>
        </p:txBody>
      </p:sp>
      <p:sp>
        <p:nvSpPr>
          <p:cNvPr id="13" name="ZoneTexte 5"/>
          <p:cNvSpPr>
            <a:spLocks noChangeArrowheads="1"/>
          </p:cNvSpPr>
          <p:nvPr/>
        </p:nvSpPr>
        <p:spPr bwMode="auto">
          <a:xfrm>
            <a:off x="6096000" y="2665412"/>
            <a:ext cx="2743200" cy="91757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fr-FR">
                <a:solidFill>
                  <a:srgbClr val="000000"/>
                </a:solidFill>
                <a:latin typeface="Calibri" pitchFamily="-103" charset="0"/>
                <a:ea typeface="Times New Roman" pitchFamily="-103" charset="0"/>
                <a:cs typeface="Times New Roman" pitchFamily="-103" charset="0"/>
              </a:rPr>
              <a:t>Les situations d’évaluation de chaque sous épreuves</a:t>
            </a:r>
          </a:p>
        </p:txBody>
      </p:sp>
      <p:sp>
        <p:nvSpPr>
          <p:cNvPr id="14" name="ZoneTexte 5"/>
          <p:cNvSpPr>
            <a:spLocks noChangeArrowheads="1"/>
          </p:cNvSpPr>
          <p:nvPr/>
        </p:nvSpPr>
        <p:spPr bwMode="auto">
          <a:xfrm>
            <a:off x="6096000" y="3735387"/>
            <a:ext cx="2743200" cy="71437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fr-FR">
                <a:solidFill>
                  <a:srgbClr val="000000"/>
                </a:solidFill>
                <a:latin typeface="Calibri" pitchFamily="-103" charset="0"/>
                <a:ea typeface="Times New Roman" pitchFamily="-103" charset="0"/>
                <a:cs typeface="Times New Roman" pitchFamily="-103" charset="0"/>
              </a:rPr>
              <a:t>Les grilles d’évaluations de  chaque sous épreuves</a:t>
            </a:r>
          </a:p>
        </p:txBody>
      </p:sp>
      <p:sp>
        <p:nvSpPr>
          <p:cNvPr id="15" name="ZoneTexte 5"/>
          <p:cNvSpPr>
            <a:spLocks noChangeArrowheads="1"/>
          </p:cNvSpPr>
          <p:nvPr/>
        </p:nvSpPr>
        <p:spPr bwMode="auto">
          <a:xfrm>
            <a:off x="4533900" y="5334000"/>
            <a:ext cx="2895600" cy="866775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fr-FR">
                <a:solidFill>
                  <a:srgbClr val="000000"/>
                </a:solidFill>
                <a:latin typeface="Calibri" pitchFamily="-103" charset="0"/>
                <a:ea typeface="Times New Roman" pitchFamily="-103" charset="0"/>
                <a:cs typeface="Times New Roman" pitchFamily="-103" charset="0"/>
              </a:rPr>
              <a:t>Le livret individuel d’évaluation comporte</a:t>
            </a:r>
          </a:p>
        </p:txBody>
      </p:sp>
      <p:sp>
        <p:nvSpPr>
          <p:cNvPr id="16" name="Flèche à angle droit 15"/>
          <p:cNvSpPr/>
          <p:nvPr/>
        </p:nvSpPr>
        <p:spPr>
          <a:xfrm>
            <a:off x="7467600" y="4724400"/>
            <a:ext cx="533400" cy="990600"/>
          </a:xfrm>
          <a:prstGeom prst="bentUpArrow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" name="Flèche vers la gauche 16"/>
          <p:cNvSpPr/>
          <p:nvPr/>
        </p:nvSpPr>
        <p:spPr>
          <a:xfrm>
            <a:off x="4533900" y="2665412"/>
            <a:ext cx="1714500" cy="228600"/>
          </a:xfrm>
          <a:prstGeom prst="leftArrow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6019800" y="1417638"/>
            <a:ext cx="3009900" cy="33067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0" name="Tableau 29"/>
          <p:cNvGraphicFramePr>
            <a:graphicFrameLocks noGrp="1"/>
          </p:cNvGraphicFramePr>
          <p:nvPr/>
        </p:nvGraphicFramePr>
        <p:xfrm>
          <a:off x="714375" y="1145488"/>
          <a:ext cx="3643310" cy="3281418"/>
        </p:xfrm>
        <a:graphic>
          <a:graphicData uri="http://schemas.openxmlformats.org/drawingml/2006/table">
            <a:tbl>
              <a:tblPr/>
              <a:tblGrid>
                <a:gridCol w="2393291"/>
                <a:gridCol w="59051"/>
                <a:gridCol w="59051"/>
                <a:gridCol w="1131917"/>
              </a:tblGrid>
              <a:tr h="234947"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B</a:t>
                      </a:r>
                      <a:r>
                        <a:rPr kumimoji="0" lang="fr-FR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AC  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P</a:t>
                      </a:r>
                      <a:r>
                        <a:rPr kumimoji="0" lang="fr-FR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ROFESSIONNELLE </a:t>
                      </a:r>
                      <a:r>
                        <a:rPr kumimoji="0" lang="fr-F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procédés de la chimie, de l'eau et des papiers cartons</a:t>
                      </a:r>
                      <a:endParaRPr kumimoji="0" lang="fr-FR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7474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Identité du candidat</a:t>
                      </a: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Session </a:t>
                      </a: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45652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Nom : ………………………………….</a:t>
                      </a:r>
                      <a:endParaRPr kumimoji="0" lang="fr-FR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Prénoms : ……………………………………………….………</a:t>
                      </a:r>
                      <a:endParaRPr kumimoji="0" lang="fr-FR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Evaluation en </a:t>
                      </a:r>
                      <a:r>
                        <a:rPr kumimoji="0" lang="fr-F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C.C.F.</a:t>
                      </a:r>
                      <a:endParaRPr kumimoji="0" lang="fr-FR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E 31</a:t>
                      </a:r>
                      <a:endParaRPr kumimoji="0" lang="fr-FR" sz="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1</a:t>
                      </a:r>
                      <a:r>
                        <a:rPr kumimoji="0" lang="fr-FR" sz="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er</a:t>
                      </a:r>
                      <a:r>
                        <a:rPr kumimoji="0" lang="fr-F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situation</a:t>
                      </a:r>
                      <a:endParaRPr kumimoji="0" lang="fr-FR" sz="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durée : </a:t>
                      </a:r>
                      <a:endParaRPr kumimoji="0" lang="fr-FR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3947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ENTREPRISE </a:t>
                      </a: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224">
                <a:tc gridSpan="4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48000"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FICHE N°1:</a:t>
                      </a:r>
                      <a:r>
                        <a:rPr kumimoji="0" lang="fr-FR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Préparation, organisation, surveillance et amélioration d’une production</a:t>
                      </a: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Evaluation des taches réalisées en PFMP</a:t>
                      </a: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3482"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92636">
                <a:tc gridSpan="4">
                  <a:txBody>
                    <a:bodyPr/>
                    <a:lstStyle/>
                    <a:p>
                      <a:pPr marL="136525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Intitulé du procédé dans son contexte :</a:t>
                      </a: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105"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8316">
                <a:tc gridSpan="4">
                  <a:txBody>
                    <a:bodyPr/>
                    <a:lstStyle/>
                    <a:p>
                      <a:pPr marL="13493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APPRECIATION GLOBAL ET PROPOSITION DE NOTE </a:t>
                      </a: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16110">
                <a:tc gridSpan="4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Commentaires</a:t>
                      </a: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04841">
                <a:tc>
                  <a:txBody>
                    <a:bodyPr/>
                    <a:lstStyle/>
                    <a:p>
                      <a:pPr marL="134938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NOM / Professeurs et Professionnels présents</a:t>
                      </a: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0160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SIGNATURE</a:t>
                      </a: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13493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Date de l’évaluation : …./…../……</a:t>
                      </a: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13493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NOTE PROPOSEE</a:t>
                      </a: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134938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/30</a:t>
                      </a: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53">
                <a:tc>
                  <a:txBody>
                    <a:bodyPr/>
                    <a:lstStyle/>
                    <a:p>
                      <a:pPr marL="134938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99253">
                <a:tc>
                  <a:txBody>
                    <a:bodyPr/>
                    <a:lstStyle/>
                    <a:p>
                      <a:pPr marL="134938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34938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99253">
                <a:tc>
                  <a:txBody>
                    <a:bodyPr/>
                    <a:lstStyle/>
                    <a:p>
                      <a:pPr marL="134938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34938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99253">
                <a:tc>
                  <a:txBody>
                    <a:bodyPr/>
                    <a:lstStyle/>
                    <a:p>
                      <a:pPr marL="134938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34938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5643" marR="256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au 30"/>
          <p:cNvGraphicFramePr>
            <a:graphicFrameLocks noGrp="1"/>
          </p:cNvGraphicFramePr>
          <p:nvPr/>
        </p:nvGraphicFramePr>
        <p:xfrm>
          <a:off x="720730" y="4610494"/>
          <a:ext cx="3629773" cy="1582159"/>
        </p:xfrm>
        <a:graphic>
          <a:graphicData uri="http://schemas.openxmlformats.org/drawingml/2006/table">
            <a:tbl>
              <a:tblPr/>
              <a:tblGrid>
                <a:gridCol w="2915070"/>
                <a:gridCol w="714703"/>
              </a:tblGrid>
              <a:tr h="1174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>
                          <a:latin typeface="Arial"/>
                          <a:ea typeface="Times New Roman"/>
                          <a:cs typeface="Times New Roman"/>
                        </a:rPr>
                        <a:t>Données et conditions</a:t>
                      </a: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90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4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Arial"/>
                          <a:ea typeface="Times New Roman"/>
                          <a:cs typeface="Times New Roman"/>
                        </a:rPr>
                        <a:t>Situation de travail réelle</a:t>
                      </a: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4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i="0" dirty="0">
                          <a:latin typeface="Arial"/>
                          <a:ea typeface="Times New Roman"/>
                          <a:cs typeface="Verdana"/>
                        </a:rPr>
                        <a:t>Atelier</a:t>
                      </a:r>
                      <a:endParaRPr lang="fr-FR" sz="900" i="1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4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i="0" dirty="0">
                          <a:latin typeface="Arial"/>
                          <a:ea typeface="Times New Roman"/>
                          <a:cs typeface="Verdana"/>
                        </a:rPr>
                        <a:t>Local de stockage</a:t>
                      </a:r>
                      <a:endParaRPr lang="fr-FR" sz="900" i="1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4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i="0" dirty="0">
                          <a:latin typeface="Arial"/>
                          <a:ea typeface="Times New Roman"/>
                          <a:cs typeface="Verdana"/>
                        </a:rPr>
                        <a:t>Installation en fonctionnement ou à l’arrêt</a:t>
                      </a:r>
                      <a:endParaRPr lang="fr-FR" sz="900" i="1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i="0" dirty="0">
                          <a:latin typeface="Arial"/>
                          <a:ea typeface="Times New Roman"/>
                          <a:cs typeface="Verdana"/>
                        </a:rPr>
                        <a:t>Installation en phase de démarrage, après opération de maintenance ou à l’arrêt</a:t>
                      </a:r>
                      <a:endParaRPr lang="fr-FR" sz="900" i="1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i="0" dirty="0">
                          <a:latin typeface="Arial"/>
                          <a:ea typeface="Times New Roman"/>
                          <a:cs typeface="Verdana"/>
                        </a:rPr>
                        <a:t>Dossier technique, de fabrication ou de traitement</a:t>
                      </a:r>
                      <a:endParaRPr lang="fr-FR" sz="900" i="1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Arial"/>
                          <a:ea typeface="Times New Roman"/>
                          <a:cs typeface="Times"/>
                        </a:rPr>
                        <a:t>Dossier de protection de l’environnement et de prévention des risques professionnels</a:t>
                      </a:r>
                      <a:r>
                        <a:rPr lang="fr-FR" sz="900" dirty="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4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i="0" dirty="0">
                          <a:latin typeface="Arial"/>
                          <a:ea typeface="Times New Roman"/>
                          <a:cs typeface="Verdana"/>
                        </a:rPr>
                        <a:t>Procédures de tests</a:t>
                      </a:r>
                      <a:endParaRPr lang="fr-FR" sz="900" i="1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32" name="Group 6"/>
          <p:cNvGrpSpPr>
            <a:grpSpLocks/>
          </p:cNvGrpSpPr>
          <p:nvPr/>
        </p:nvGrpSpPr>
        <p:grpSpPr bwMode="auto">
          <a:xfrm>
            <a:off x="215899" y="1417638"/>
            <a:ext cx="371773" cy="4868861"/>
            <a:chOff x="625" y="905"/>
            <a:chExt cx="922" cy="14821"/>
          </a:xfrm>
        </p:grpSpPr>
        <p:sp>
          <p:nvSpPr>
            <p:cNvPr id="33" name="Rectangle 7"/>
            <p:cNvSpPr>
              <a:spLocks noChangeArrowheads="1"/>
            </p:cNvSpPr>
            <p:nvPr/>
          </p:nvSpPr>
          <p:spPr bwMode="auto">
            <a:xfrm>
              <a:off x="688" y="905"/>
              <a:ext cx="859" cy="14786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4" name="Rectangle 8"/>
            <p:cNvSpPr>
              <a:spLocks noChangeArrowheads="1"/>
            </p:cNvSpPr>
            <p:nvPr/>
          </p:nvSpPr>
          <p:spPr bwMode="auto">
            <a:xfrm>
              <a:off x="625" y="905"/>
              <a:ext cx="922" cy="1482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" name="WordArt 9"/>
            <p:cNvSpPr>
              <a:spLocks noChangeArrowheads="1" noChangeShapeType="1" noTextEdit="1"/>
            </p:cNvSpPr>
            <p:nvPr/>
          </p:nvSpPr>
          <p:spPr bwMode="auto">
            <a:xfrm rot="-5395254">
              <a:off x="-5039" y="8124"/>
              <a:ext cx="12236" cy="5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fr-FR" sz="2800" kern="10" dirty="0">
                  <a:ln w="9525">
                    <a:solidFill>
                      <a:srgbClr val="3366FF"/>
                    </a:solidFill>
                    <a:round/>
                    <a:headEnd/>
                    <a:tailEnd/>
                  </a:ln>
                  <a:solidFill>
                    <a:srgbClr val="3366FF"/>
                  </a:solidFill>
                  <a:latin typeface="Arial Black"/>
                </a:rPr>
                <a:t>Situation d'évaluation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 pitchFamily="-103" charset="-128"/>
              </a:rPr>
              <a:t>Livret des évaluations</a:t>
            </a:r>
          </a:p>
        </p:txBody>
      </p:sp>
      <p:sp>
        <p:nvSpPr>
          <p:cNvPr id="5" name="ZoneTexte 5"/>
          <p:cNvSpPr>
            <a:spLocks noChangeArrowheads="1"/>
          </p:cNvSpPr>
          <p:nvPr/>
        </p:nvSpPr>
        <p:spPr bwMode="auto">
          <a:xfrm>
            <a:off x="6137275" y="1873250"/>
            <a:ext cx="2743200" cy="71437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fr-FR">
                <a:solidFill>
                  <a:srgbClr val="000000"/>
                </a:solidFill>
                <a:latin typeface="Calibri" pitchFamily="-103" charset="0"/>
                <a:ea typeface="Times New Roman" pitchFamily="-103" charset="0"/>
                <a:cs typeface="Times New Roman" pitchFamily="-103" charset="0"/>
              </a:rPr>
              <a:t>Récapitulatif des notes de l’épreuves E3</a:t>
            </a:r>
          </a:p>
        </p:txBody>
      </p:sp>
      <p:sp>
        <p:nvSpPr>
          <p:cNvPr id="6" name="ZoneTexte 5"/>
          <p:cNvSpPr>
            <a:spLocks noChangeArrowheads="1"/>
          </p:cNvSpPr>
          <p:nvPr/>
        </p:nvSpPr>
        <p:spPr bwMode="auto">
          <a:xfrm>
            <a:off x="6137275" y="2740025"/>
            <a:ext cx="2743200" cy="91757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fr-FR">
                <a:solidFill>
                  <a:srgbClr val="000000"/>
                </a:solidFill>
                <a:latin typeface="Calibri" pitchFamily="-103" charset="0"/>
                <a:ea typeface="Times New Roman" pitchFamily="-103" charset="0"/>
                <a:cs typeface="Times New Roman" pitchFamily="-103" charset="0"/>
              </a:rPr>
              <a:t>Les situations d’évaluation de chaque sous épreuves</a:t>
            </a:r>
          </a:p>
        </p:txBody>
      </p:sp>
      <p:sp>
        <p:nvSpPr>
          <p:cNvPr id="7" name="ZoneTexte 5"/>
          <p:cNvSpPr>
            <a:spLocks noChangeArrowheads="1"/>
          </p:cNvSpPr>
          <p:nvPr/>
        </p:nvSpPr>
        <p:spPr bwMode="auto">
          <a:xfrm>
            <a:off x="6137275" y="3810000"/>
            <a:ext cx="2743200" cy="71437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fr-FR">
                <a:solidFill>
                  <a:srgbClr val="000000"/>
                </a:solidFill>
                <a:latin typeface="Calibri" pitchFamily="-103" charset="0"/>
                <a:ea typeface="Times New Roman" pitchFamily="-103" charset="0"/>
                <a:cs typeface="Times New Roman" pitchFamily="-103" charset="0"/>
              </a:rPr>
              <a:t>Les grilles d’évaluations de  chaque sous épreuves</a:t>
            </a:r>
          </a:p>
        </p:txBody>
      </p:sp>
      <p:sp>
        <p:nvSpPr>
          <p:cNvPr id="8" name="ZoneTexte 5"/>
          <p:cNvSpPr>
            <a:spLocks noChangeArrowheads="1"/>
          </p:cNvSpPr>
          <p:nvPr/>
        </p:nvSpPr>
        <p:spPr bwMode="auto">
          <a:xfrm>
            <a:off x="4533900" y="5334000"/>
            <a:ext cx="2895600" cy="866775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fr-FR">
                <a:solidFill>
                  <a:srgbClr val="000000"/>
                </a:solidFill>
                <a:latin typeface="Calibri" pitchFamily="-103" charset="0"/>
                <a:ea typeface="Times New Roman" pitchFamily="-103" charset="0"/>
                <a:cs typeface="Times New Roman" pitchFamily="-103" charset="0"/>
              </a:rPr>
              <a:t>Le livret individuel d’évaluation comporte</a:t>
            </a:r>
          </a:p>
        </p:txBody>
      </p:sp>
      <p:sp>
        <p:nvSpPr>
          <p:cNvPr id="9" name="Flèche à angle droit 8"/>
          <p:cNvSpPr/>
          <p:nvPr/>
        </p:nvSpPr>
        <p:spPr>
          <a:xfrm>
            <a:off x="7467600" y="4724400"/>
            <a:ext cx="533400" cy="990600"/>
          </a:xfrm>
          <a:prstGeom prst="bentUpArrow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Flèche vers la gauche 9"/>
          <p:cNvSpPr/>
          <p:nvPr/>
        </p:nvSpPr>
        <p:spPr>
          <a:xfrm>
            <a:off x="5643570" y="4267200"/>
            <a:ext cx="681030" cy="228600"/>
          </a:xfrm>
          <a:prstGeom prst="leftArrow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6019800" y="1676400"/>
            <a:ext cx="3009900" cy="3048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9" name="Tableau 18"/>
          <p:cNvGraphicFramePr>
            <a:graphicFrameLocks noGrp="1"/>
          </p:cNvGraphicFramePr>
          <p:nvPr/>
        </p:nvGraphicFramePr>
        <p:xfrm>
          <a:off x="142844" y="1417638"/>
          <a:ext cx="5346305" cy="3688737"/>
        </p:xfrm>
        <a:graphic>
          <a:graphicData uri="http://schemas.openxmlformats.org/drawingml/2006/table">
            <a:tbl>
              <a:tblPr/>
              <a:tblGrid>
                <a:gridCol w="2661356"/>
                <a:gridCol w="1875008"/>
                <a:gridCol w="169639"/>
                <a:gridCol w="132473"/>
                <a:gridCol w="132473"/>
                <a:gridCol w="132473"/>
                <a:gridCol w="242883"/>
              </a:tblGrid>
              <a:tr h="11998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7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</a:rPr>
                        <a:t>DETAILS DES POINTS ET ANALYSE DE L’EPREUVE</a:t>
                      </a:r>
                      <a:endParaRPr lang="fr-FR" sz="600" dirty="0">
                        <a:latin typeface="Times New Roman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6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</a:rPr>
                        <a:t>EVALUATION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6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</a:rPr>
                        <a:t>Action à engager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</a:rPr>
                        <a:t>Indicateurs d’évaluation, de performance ou de réalisation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600">
                        <a:solidFill>
                          <a:srgbClr val="0000FF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500" b="1">
                          <a:latin typeface="Arial"/>
                          <a:ea typeface="Times New Roman"/>
                        </a:rPr>
                        <a:t>NOTE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</a:txBody>
                  <a:tcPr marL="42810" marR="4281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92213"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</a:rPr>
                        <a:t> C4 Mettre en œuvre les mesures de prévention des risques professionnels, de protection de l’environnement et de respect de la qualité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68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 b="1" i="1">
                          <a:latin typeface="Arial"/>
                          <a:ea typeface="Times New Roman"/>
                        </a:rPr>
                        <a:t>Ceci s’applique aussi bien à la qualité, l’hygiène, la sécurité et l’environnement. 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>
                          <a:latin typeface="Arial"/>
                          <a:ea typeface="Times New Roman"/>
                        </a:rPr>
                        <a:t>Appliquer les consignes et procédures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>
                          <a:latin typeface="Arial"/>
                          <a:ea typeface="Times New Roman"/>
                        </a:rPr>
                        <a:t>Adapter sa pratique professionnelle aux risques encourus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>
                          <a:latin typeface="Arial"/>
                          <a:ea typeface="Times New Roman"/>
                        </a:rPr>
                        <a:t>Mettre en œuvre les barrières de prévention et de protection adéquates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>
                          <a:latin typeface="Arial"/>
                          <a:ea typeface="Times New Roman"/>
                        </a:rPr>
                        <a:t>Vérifier l’état apparent des équipements de protection individuelle et des équipements de protection collective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 b="1" i="1">
                          <a:latin typeface="Arial"/>
                          <a:ea typeface="Times New Roman"/>
                        </a:rPr>
                        <a:t>Ceci s’applique aussi bien à la qualité, l’hygiène, la sécurité et l’environnement.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>
                          <a:latin typeface="Arial"/>
                          <a:ea typeface="Times New Roman"/>
                        </a:rPr>
                        <a:t>Adaptation permanente des pratiques  professionnelles, en adéquation avec les risques liés à la situation de travail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>
                          <a:latin typeface="Arial"/>
                          <a:ea typeface="Times New Roman"/>
                        </a:rPr>
                        <a:t>Application permanente des consignes et des procédures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984"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</a:rPr>
                        <a:t>C5 Vérifier la disponibilité des produits, des matériels et des utilités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999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 dirty="0">
                          <a:latin typeface="Arial"/>
                          <a:ea typeface="Times New Roman"/>
                        </a:rPr>
                        <a:t>Lister et/ou recenser les produits, les matériels et les utilités</a:t>
                      </a:r>
                      <a:endParaRPr lang="fr-FR" sz="6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 dirty="0">
                          <a:latin typeface="Arial"/>
                          <a:ea typeface="Times New Roman"/>
                        </a:rPr>
                        <a:t>Localiser les produits, les matériels et les utilités</a:t>
                      </a:r>
                      <a:endParaRPr lang="fr-FR" sz="6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 dirty="0">
                          <a:latin typeface="Arial"/>
                          <a:ea typeface="Times New Roman"/>
                        </a:rPr>
                        <a:t>Identifier les produits, les matériels et les utilités</a:t>
                      </a:r>
                      <a:endParaRPr lang="fr-FR" sz="6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 dirty="0">
                          <a:latin typeface="Arial"/>
                          <a:ea typeface="Times New Roman"/>
                        </a:rPr>
                        <a:t>Vérifier les quantités, les produits et les matériels</a:t>
                      </a:r>
                      <a:endParaRPr lang="fr-FR" sz="600" dirty="0">
                        <a:latin typeface="Times New Roman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 dirty="0">
                        <a:latin typeface="Arial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 dirty="0">
                          <a:latin typeface="Arial"/>
                          <a:ea typeface="Times New Roman"/>
                        </a:rPr>
                        <a:t>Les vérifications des matières, matériels et utilités sont effectuées de manière exhaustive</a:t>
                      </a:r>
                      <a:endParaRPr lang="fr-FR" sz="600" dirty="0">
                        <a:latin typeface="Times New Roman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984"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</a:rPr>
                        <a:t>C6 Organiser ses activités, son espace de travail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766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 spc="-20">
                          <a:latin typeface="Arial"/>
                          <a:ea typeface="Times New Roman"/>
                          <a:cs typeface="Times New Roman"/>
                        </a:rPr>
                        <a:t>Estimer la durée des activités 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 spc="-20">
                          <a:latin typeface="Arial"/>
                          <a:ea typeface="Times New Roman"/>
                          <a:cs typeface="Times New Roman"/>
                        </a:rPr>
                        <a:t>Prévoir l’enchaînement des tâches pour la mise en œuvre du mode opératoire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 spc="-20">
                          <a:latin typeface="Arial"/>
                          <a:ea typeface="Times New Roman"/>
                          <a:cs typeface="Times New Roman"/>
                        </a:rPr>
                        <a:t>Disposer  les produits et matériels en respectant les aspects ergonomiques et sécuritaires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>
                          <a:latin typeface="Arial"/>
                          <a:ea typeface="Times New Roman"/>
                        </a:rPr>
                        <a:t>L’organisation des activités a permis </a:t>
                      </a:r>
                      <a:r>
                        <a:rPr lang="fr-FR" sz="600" u="sng">
                          <a:latin typeface="Arial"/>
                          <a:ea typeface="Times New Roman"/>
                        </a:rPr>
                        <a:t>de favoriser</a:t>
                      </a:r>
                      <a:r>
                        <a:rPr lang="fr-FR" sz="600">
                          <a:latin typeface="Arial"/>
                          <a:ea typeface="Times New Roman"/>
                        </a:rPr>
                        <a:t> la tenue des délais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fr-FR" sz="600">
                          <a:latin typeface="Arial"/>
                          <a:ea typeface="Times New Roman"/>
                        </a:rPr>
                        <a:t>L’espace de travail est maintenu, organisé d’une manière conforme aux contraintes qualitatives, quantitatives, sécuritaires et environnementales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984"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</a:rPr>
                        <a:t>C7 Préparer et/ou tester les installations, les réseaux et les matériels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44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>
                          <a:latin typeface="Arial"/>
                          <a:ea typeface="Times New Roman"/>
                        </a:rPr>
                        <a:t>Configurer les matériels, les utilités.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>
                          <a:latin typeface="Arial"/>
                          <a:ea typeface="Times New Roman"/>
                        </a:rPr>
                        <a:t>Tester la fonctionnalité des installations et des réseaux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>
                          <a:latin typeface="Arial"/>
                          <a:ea typeface="Times New Roman"/>
                        </a:rPr>
                        <a:t>Les différentes parties ou annexes de l'installation ou du réseau ont été configurées et testées en respectant les procédures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984"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 b="1">
                          <a:latin typeface="Arial"/>
                          <a:ea typeface="Times New Roman"/>
                        </a:rPr>
                        <a:t>C8</a:t>
                      </a:r>
                      <a:r>
                        <a:rPr lang="fr-FR" sz="600"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fr-FR" sz="600" b="1">
                          <a:latin typeface="Arial"/>
                          <a:ea typeface="Times New Roman"/>
                        </a:rPr>
                        <a:t>Surveiller l’installation, les réseaux au moyen des paramètres et des indicateurs sensoriels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805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>
                          <a:latin typeface="Arial"/>
                          <a:ea typeface="Times New Roman"/>
                        </a:rPr>
                        <a:t>Relever les paramètres de conduite de la production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>
                          <a:latin typeface="Arial"/>
                          <a:ea typeface="Times New Roman"/>
                        </a:rPr>
                        <a:t>Comparer les informations aux valeurs de consignes et/ou aux caractéristiques requises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>
                          <a:latin typeface="Arial"/>
                          <a:ea typeface="Times New Roman"/>
                        </a:rPr>
                        <a:t>Etre attentif par des indicateurs sensoriels de la bonne marche de l’installation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>
                          <a:latin typeface="Arial"/>
                          <a:ea typeface="Times New Roman"/>
                        </a:rPr>
                        <a:t>La surveillance de l’intégralité de l’installation est respectée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600">
                          <a:latin typeface="Arial"/>
                          <a:ea typeface="Times New Roman"/>
                        </a:rPr>
                        <a:t>Les documents de suivi sont intégralement complétés en respectant les consignes du dossier de production</a:t>
                      </a:r>
                      <a:endParaRPr lang="fr-FR" sz="600">
                        <a:latin typeface="Times New Roman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600" dirty="0">
                        <a:latin typeface="Arial"/>
                        <a:ea typeface="Times New Roman"/>
                      </a:endParaRPr>
                    </a:p>
                  </a:txBody>
                  <a:tcPr marL="42810" marR="42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</TotalTime>
  <Words>1322</Words>
  <Application>Microsoft Macintosh PowerPoint</Application>
  <PresentationFormat>Affichage à l'écran (4:3)</PresentationFormat>
  <Paragraphs>197</Paragraphs>
  <Slides>9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Liaisons</vt:lpstr>
      </vt:variant>
      <vt:variant>
        <vt:i4>4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Thème Office</vt:lpstr>
      <vt:lpstr>???</vt:lpstr>
      <vt:lpstr>???</vt:lpstr>
      <vt:lpstr>???</vt:lpstr>
      <vt:lpstr>???</vt:lpstr>
      <vt:lpstr>Epreuve du domaine professionnel : E3</vt:lpstr>
      <vt:lpstr>Epreuve E3</vt:lpstr>
      <vt:lpstr>Les compétences évaluées</vt:lpstr>
      <vt:lpstr>Les compétences évaluées</vt:lpstr>
      <vt:lpstr>Les attitudes professionnelles</vt:lpstr>
      <vt:lpstr>Livret de suivi des P.F.M.P.    Code couleur : PFMP 1   PFMP 2   PFMP3  </vt:lpstr>
      <vt:lpstr>Livret des évaluations</vt:lpstr>
      <vt:lpstr>Livret des évaluations</vt:lpstr>
      <vt:lpstr>Livret des évaluations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Denis Millet</dc:creator>
  <cp:lastModifiedBy>estelle</cp:lastModifiedBy>
  <cp:revision>46</cp:revision>
  <dcterms:created xsi:type="dcterms:W3CDTF">2012-10-15T16:00:38Z</dcterms:created>
  <dcterms:modified xsi:type="dcterms:W3CDTF">2012-10-17T06:48:16Z</dcterms:modified>
</cp:coreProperties>
</file>