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4" r:id="rId2"/>
    <p:sldId id="265" r:id="rId3"/>
    <p:sldId id="268" r:id="rId4"/>
    <p:sldId id="269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0" d="100"/>
          <a:sy n="140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r>
              <a:rPr lang="fr-FR"/>
              <a:t>Repère pour la formation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fld id="{0A4336FA-FC0A-BA47-AA80-508DABC8762A}" type="datetime1">
              <a:rPr lang="fr-FR"/>
              <a:pPr>
                <a:defRPr/>
              </a:pPr>
              <a:t>15/10/12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fld id="{81805CD1-92A5-904C-946B-C62D22F0F3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r>
              <a:rPr lang="fr-FR"/>
              <a:t>Repère pour la formation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fld id="{A997C729-3E31-EC44-8907-6F1C48FB1F8E}" type="datetime1">
              <a:rPr lang="fr-FR"/>
              <a:pPr>
                <a:defRPr/>
              </a:pPr>
              <a:t>15/10/12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pPr>
              <a:defRPr/>
            </a:pPr>
            <a:fld id="{4DCFE7E5-1B71-9B4C-B115-88BC5AA333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10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>
              <a:ea typeface="ＭＳ Ｐゴシック" pitchFamily="-103" charset="-128"/>
            </a:endParaRPr>
          </a:p>
        </p:txBody>
      </p:sp>
      <p:sp>
        <p:nvSpPr>
          <p:cNvPr id="19460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???" TargetMode="External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37538" y="6329363"/>
          <a:ext cx="449262" cy="365125"/>
        </p:xfrm>
        <a:graphic>
          <a:graphicData uri="http://schemas.openxmlformats.org/presentationml/2006/ole">
            <p:oleObj spid="_x0000_s1026" name="Document" r:id="rId14" imgW="2019582" imgH="1638529" progId="Word.Document.12">
              <p:link updateAutomatic="1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" y="6354763"/>
          <a:ext cx="671513" cy="366712"/>
        </p:xfrm>
        <a:graphic>
          <a:graphicData uri="http://schemas.openxmlformats.org/presentationml/2006/ole">
            <p:oleObj spid="_x0000_s1027" name="Document" r:id="rId14" imgW="3277057" imgH="1790950" progId="Word.Document.12">
              <p:link updateAutomatic="1"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19200" y="6356350"/>
          <a:ext cx="1042988" cy="320675"/>
        </p:xfrm>
        <a:graphic>
          <a:graphicData uri="http://schemas.openxmlformats.org/presentationml/2006/ole">
            <p:oleObj spid="_x0000_s1028" name="Document" r:id="rId14" imgW="4458322" imgH="1371791" progId="Word.Document.12">
              <p:link updateAutomatic="1"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14600" y="6405563"/>
          <a:ext cx="609600" cy="339725"/>
        </p:xfrm>
        <a:graphic>
          <a:graphicData uri="http://schemas.openxmlformats.org/presentationml/2006/ole">
            <p:oleObj spid="_x0000_s1029" name="Document" r:id="rId14" imgW="2667372" imgH="1486107" progId="Word.Document.12">
              <p:link updateAutomatic="1"/>
            </p:oleObj>
          </a:graphicData>
        </a:graphic>
      </p:graphicFrame>
      <p:pic>
        <p:nvPicPr>
          <p:cNvPr id="1032" name="Picture 7" descr="http://www.draf.centre.agriculture.gouv.fr/IMG/jpg/Marianne_cle8323e4.jpg"/>
          <p:cNvPicPr preferRelativeResize="0">
            <a:picLocks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010400" y="63373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ZoneTexte 9"/>
          <p:cNvSpPr txBox="1">
            <a:spLocks noChangeArrowheads="1"/>
          </p:cNvSpPr>
          <p:nvPr userDrawn="1"/>
        </p:nvSpPr>
        <p:spPr bwMode="auto">
          <a:xfrm>
            <a:off x="3276600" y="6405563"/>
            <a:ext cx="228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000">
                <a:latin typeface="Calibri" pitchFamily="-103" charset="0"/>
              </a:rPr>
              <a:t>LE 19 OCTOBRE 2012 - PARIS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10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10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0"/>
          <p:cNvSpPr>
            <a:spLocks noGrp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EPREUVE E2</a:t>
            </a:r>
            <a:br>
              <a:rPr lang="fr-FR">
                <a:ea typeface="ＭＳ Ｐゴシック" pitchFamily="-103" charset="-128"/>
              </a:rPr>
            </a:br>
            <a:r>
              <a:rPr lang="fr-FR">
                <a:ea typeface="ＭＳ Ｐゴシック" pitchFamily="-103" charset="-128"/>
              </a:rPr>
              <a:t>ETUDE D’UN PROCEDE</a:t>
            </a:r>
          </a:p>
        </p:txBody>
      </p:sp>
      <p:sp>
        <p:nvSpPr>
          <p:cNvPr id="15363" name="Espace réservé du contenu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>
                <a:solidFill>
                  <a:srgbClr val="898989"/>
                </a:solidFill>
                <a:ea typeface="ＭＳ Ｐゴシック" pitchFamily="-103" charset="-128"/>
              </a:rPr>
              <a:t>	Baccalauréat professionnel </a:t>
            </a:r>
          </a:p>
          <a:p>
            <a:r>
              <a:rPr lang="fr-FR">
                <a:solidFill>
                  <a:srgbClr val="898989"/>
                </a:solidFill>
                <a:ea typeface="ＭＳ Ｐゴシック" pitchFamily="-103" charset="-128"/>
              </a:rPr>
              <a:t> </a:t>
            </a:r>
            <a:r>
              <a:rPr lang="fr-FR" sz="2000">
                <a:solidFill>
                  <a:srgbClr val="898989"/>
                </a:solidFill>
                <a:ea typeface="ＭＳ Ｐゴシック" pitchFamily="-103" charset="-128"/>
              </a:rPr>
              <a:t>« procédés de la chimie de l’eau et des papiers cartons »</a:t>
            </a:r>
          </a:p>
          <a:p>
            <a:pPr eaLnBrk="1" hangingPunct="1"/>
            <a:endParaRPr lang="fr-FR">
              <a:solidFill>
                <a:srgbClr val="898989"/>
              </a:solidFill>
              <a:ea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1"/>
          <p:cNvSpPr>
            <a:spLocks noGrp="1"/>
          </p:cNvSpPr>
          <p:nvPr>
            <p:ph idx="1"/>
          </p:nvPr>
        </p:nvSpPr>
        <p:spPr>
          <a:xfrm>
            <a:off x="482600" y="1377950"/>
            <a:ext cx="8362950" cy="4525963"/>
          </a:xfrm>
        </p:spPr>
        <p:txBody>
          <a:bodyPr/>
          <a:lstStyle/>
          <a:p>
            <a:pPr marL="514350" indent="-514350" eaLnBrk="1" hangingPunct="1">
              <a:buFont typeface="Arial" pitchFamily="-103" charset="0"/>
              <a:buNone/>
            </a:pPr>
            <a:endParaRPr lang="fr-FR" sz="1600">
              <a:ea typeface="ＭＳ Ｐゴシック" pitchFamily="-103" charset="-128"/>
            </a:endParaRPr>
          </a:p>
          <a:p>
            <a:pPr marL="514350" indent="-514350" eaLnBrk="1" hangingPunct="1">
              <a:buFont typeface="Arial" pitchFamily="-103" charset="0"/>
              <a:buNone/>
            </a:pPr>
            <a:endParaRPr lang="fr-FR">
              <a:ea typeface="ＭＳ Ｐゴシック" pitchFamily="-103" charset="-128"/>
            </a:endParaRPr>
          </a:p>
          <a:p>
            <a:pPr marL="514350" indent="-514350" eaLnBrk="1" hangingPunct="1">
              <a:buFont typeface="Arial" pitchFamily="-103" charset="0"/>
              <a:buNone/>
            </a:pPr>
            <a:endParaRPr lang="fr-FR">
              <a:ea typeface="ＭＳ Ｐゴシック" pitchFamily="-103" charset="-128"/>
            </a:endParaRPr>
          </a:p>
          <a:p>
            <a:pPr marL="514350" indent="-514350" eaLnBrk="1" hangingPunct="1">
              <a:buFont typeface="Arial" pitchFamily="-103" charset="0"/>
              <a:buNone/>
            </a:pPr>
            <a:endParaRPr lang="fr-FR">
              <a:ea typeface="ＭＳ Ｐゴシック" pitchFamily="-103" charset="-128"/>
            </a:endParaRPr>
          </a:p>
          <a:p>
            <a:pPr marL="514350" indent="-514350" eaLnBrk="1" hangingPunct="1">
              <a:buFont typeface="Arial" pitchFamily="-103" charset="0"/>
              <a:buNone/>
            </a:pPr>
            <a:endParaRPr lang="fr-FR">
              <a:ea typeface="ＭＳ Ｐゴシック" pitchFamily="-103" charset="-128"/>
            </a:endParaRPr>
          </a:p>
        </p:txBody>
      </p:sp>
      <p:sp>
        <p:nvSpPr>
          <p:cNvPr id="16387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922337"/>
          </a:xfrm>
        </p:spPr>
        <p:txBody>
          <a:bodyPr/>
          <a:lstStyle/>
          <a:p>
            <a:pPr eaLnBrk="1" hangingPunct="1"/>
            <a:r>
              <a:rPr lang="fr-FR" sz="3600">
                <a:ea typeface="ＭＳ Ｐゴシック" pitchFamily="-103" charset="-128"/>
              </a:rPr>
              <a:t>Correspondance d’épreuves et d’unités</a:t>
            </a:r>
            <a:br>
              <a:rPr lang="fr-FR" sz="3600">
                <a:ea typeface="ＭＳ Ｐゴシック" pitchFamily="-103" charset="-128"/>
              </a:rPr>
            </a:br>
            <a:r>
              <a:rPr lang="fr-FR" sz="3600">
                <a:ea typeface="ＭＳ Ｐゴシック" pitchFamily="-103" charset="-128"/>
              </a:rPr>
              <a:t>Compétences  et savoirs évalués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00113" y="1773238"/>
          <a:ext cx="3598862" cy="1529715"/>
        </p:xfrm>
        <a:graphic>
          <a:graphicData uri="http://schemas.openxmlformats.org/drawingml/2006/table">
            <a:tbl>
              <a:tblPr/>
              <a:tblGrid>
                <a:gridCol w="2482850"/>
                <a:gridCol w="1116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BAC PRO I.P.      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       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U11 .Etude d’un procédé industriel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U.22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U12 .Etude et conduite d’opérations unitaires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U.21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4" name="Connecteur droit avec flèche 3"/>
          <p:cNvCxnSpPr>
            <a:cxnSpLocks noChangeShapeType="1"/>
          </p:cNvCxnSpPr>
          <p:nvPr/>
        </p:nvCxnSpPr>
        <p:spPr bwMode="auto">
          <a:xfrm>
            <a:off x="3563938" y="1971675"/>
            <a:ext cx="257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Connecteur droit avec flèche 6"/>
          <p:cNvCxnSpPr>
            <a:cxnSpLocks noChangeShapeType="1"/>
          </p:cNvCxnSpPr>
          <p:nvPr/>
        </p:nvCxnSpPr>
        <p:spPr bwMode="auto">
          <a:xfrm>
            <a:off x="2222500" y="1979613"/>
            <a:ext cx="257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795963" y="1773238"/>
          <a:ext cx="2441575" cy="1528763"/>
        </p:xfrm>
        <a:graphic>
          <a:graphicData uri="http://schemas.openxmlformats.org/drawingml/2006/table">
            <a:tbl>
              <a:tblPr/>
              <a:tblGrid>
                <a:gridCol w="2441575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BAC PRO P.C.E.P.C.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E2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Epreuve Technologique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d’un procédé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6" name="Flèche droite 5"/>
          <p:cNvSpPr>
            <a:spLocks noChangeArrowheads="1"/>
          </p:cNvSpPr>
          <p:nvPr/>
        </p:nvSpPr>
        <p:spPr bwMode="auto">
          <a:xfrm>
            <a:off x="4662488" y="23495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000000"/>
              </a:solidFill>
              <a:latin typeface="Calibri" pitchFamily="-103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900113" y="3500438"/>
          <a:ext cx="7337425" cy="1066799"/>
        </p:xfrm>
        <a:graphic>
          <a:graphicData uri="http://schemas.openxmlformats.org/drawingml/2006/table">
            <a:tbl>
              <a:tblPr/>
              <a:tblGrid>
                <a:gridCol w="73374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Compétences évaluées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C14 : Utiliser le langage technique adapté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C15 : Traiter les informations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900113" y="4751388"/>
          <a:ext cx="7337425" cy="518159"/>
        </p:xfrm>
        <a:graphic>
          <a:graphicData uri="http://schemas.openxmlformats.org/drawingml/2006/table">
            <a:tbl>
              <a:tblPr/>
              <a:tblGrid>
                <a:gridCol w="73374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Savoirs « communs » des domaines deS1 àS6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sz="3600">
                <a:ea typeface="ＭＳ Ｐゴシック" pitchFamily="-103" charset="-128"/>
              </a:rPr>
              <a:t>Conception de l’épreuve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11188" y="1497013"/>
            <a:ext cx="7921625" cy="765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b="1">
                <a:solidFill>
                  <a:srgbClr val="FF0000"/>
                </a:solidFill>
                <a:ea typeface="ＭＳ Ｐゴシック" pitchFamily="-103" charset="-128"/>
                <a:cs typeface="ＭＳ Ｐゴシック" pitchFamily="-103" charset="-128"/>
              </a:rPr>
              <a:t>DOSSIER RESSOURCES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11560" y="4005064"/>
            <a:ext cx="7920880" cy="144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2400" b="1">
                <a:solidFill>
                  <a:srgbClr val="FF0000"/>
                </a:solidFill>
                <a:ea typeface="ＭＳ Ｐゴシック" pitchFamily="-103" charset="-128"/>
                <a:cs typeface="ＭＳ Ｐゴシック" pitchFamily="-103" charset="-128"/>
              </a:rPr>
              <a:t>PROCEDE DE PRODUCTION OU DE TRAITEMENT</a:t>
            </a: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589338" y="2103438"/>
            <a:ext cx="1944687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  <a:latin typeface="Calibri" pitchFamily="-103" charset="0"/>
              </a:rPr>
              <a:t>Dossier des risques professionnels et de protection de l’environnement</a:t>
            </a:r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6134100" y="2103438"/>
            <a:ext cx="1944688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  <a:latin typeface="Calibri" pitchFamily="-103" charset="0"/>
              </a:rPr>
              <a:t>Dossier des supports de communications de l’installation</a:t>
            </a: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854075" y="2103438"/>
            <a:ext cx="195421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  <a:latin typeface="Calibri" pitchFamily="-103" charset="0"/>
              </a:rPr>
              <a:t>Dossier technique, de fabrication et des impératifs QHSE</a:t>
            </a:r>
          </a:p>
        </p:txBody>
      </p: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1620838" y="3429000"/>
            <a:ext cx="5627687" cy="501650"/>
            <a:chOff x="1620167" y="3875637"/>
            <a:chExt cx="5627857" cy="502247"/>
          </a:xfrm>
        </p:grpSpPr>
        <p:sp>
          <p:nvSpPr>
            <p:cNvPr id="12" name="Flèche droite 11"/>
            <p:cNvSpPr>
              <a:spLocks noChangeArrowheads="1"/>
            </p:cNvSpPr>
            <p:nvPr/>
          </p:nvSpPr>
          <p:spPr bwMode="auto">
            <a:xfrm rot="5400000">
              <a:off x="1511129" y="3984675"/>
              <a:ext cx="502247" cy="284171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Calibri" pitchFamily="-103" charset="0"/>
              </a:endParaRPr>
            </a:p>
          </p:txBody>
        </p:sp>
        <p:sp>
          <p:nvSpPr>
            <p:cNvPr id="18" name="Flèche droite 17"/>
            <p:cNvSpPr>
              <a:spLocks noChangeArrowheads="1"/>
            </p:cNvSpPr>
            <p:nvPr/>
          </p:nvSpPr>
          <p:spPr bwMode="auto">
            <a:xfrm rot="5400000">
              <a:off x="4311563" y="3984675"/>
              <a:ext cx="502247" cy="284171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Calibri" pitchFamily="-103" charset="0"/>
              </a:endParaRPr>
            </a:p>
          </p:txBody>
        </p:sp>
        <p:sp>
          <p:nvSpPr>
            <p:cNvPr id="19" name="Flèche droite 18"/>
            <p:cNvSpPr>
              <a:spLocks noChangeArrowheads="1"/>
            </p:cNvSpPr>
            <p:nvPr/>
          </p:nvSpPr>
          <p:spPr bwMode="auto">
            <a:xfrm rot="5400000">
              <a:off x="6854815" y="3984675"/>
              <a:ext cx="502247" cy="284171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Calibri" pitchFamily="-10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550" y="476250"/>
            <a:ext cx="7265988" cy="1604963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2800" b="1">
                <a:latin typeface="Calibri" pitchFamily="-103" charset="0"/>
              </a:rPr>
              <a:t>ENTREPRISE / SITE INDUSTRIEL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73138" y="2852738"/>
            <a:ext cx="7265987" cy="122396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2000" b="1">
                <a:latin typeface="Calibri" pitchFamily="-103" charset="0"/>
              </a:rPr>
              <a:t>PROCEDE DE PRODUCTION OU DE TRAITEMENT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00125" y="4757738"/>
            <a:ext cx="1901825" cy="974725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>
                <a:latin typeface="Calibri" pitchFamily="-103" charset="0"/>
              </a:rPr>
              <a:t>PRODUITS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75400" y="4730750"/>
            <a:ext cx="1890713" cy="98425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>
                <a:latin typeface="Calibri" pitchFamily="-103" charset="0"/>
              </a:rPr>
              <a:t>SYSTEMES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740150" y="4757738"/>
            <a:ext cx="1871663" cy="974725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>
                <a:latin typeface="Calibri" pitchFamily="-103" charset="0"/>
              </a:rPr>
              <a:t>OPERATIONS UNITAIRES</a:t>
            </a:r>
          </a:p>
        </p:txBody>
      </p:sp>
      <p:sp>
        <p:nvSpPr>
          <p:cNvPr id="54" name="Double flèche horizontale 53"/>
          <p:cNvSpPr>
            <a:spLocks noChangeArrowheads="1"/>
          </p:cNvSpPr>
          <p:nvPr/>
        </p:nvSpPr>
        <p:spPr bwMode="auto">
          <a:xfrm>
            <a:off x="2909888" y="5035550"/>
            <a:ext cx="811212" cy="368300"/>
          </a:xfrm>
          <a:prstGeom prst="leftRightArrow">
            <a:avLst>
              <a:gd name="adj1" fmla="val 50000"/>
              <a:gd name="adj2" fmla="val 50088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55" name="Double flèche horizontale 54"/>
          <p:cNvSpPr>
            <a:spLocks noChangeArrowheads="1"/>
          </p:cNvSpPr>
          <p:nvPr/>
        </p:nvSpPr>
        <p:spPr bwMode="auto">
          <a:xfrm>
            <a:off x="5626100" y="4999038"/>
            <a:ext cx="722313" cy="369887"/>
          </a:xfrm>
          <a:prstGeom prst="leftRightArrow">
            <a:avLst>
              <a:gd name="adj1" fmla="val 50000"/>
              <a:gd name="adj2" fmla="val 4976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59" name="Double flèche horizontale 58"/>
          <p:cNvSpPr>
            <a:spLocks noChangeArrowheads="1"/>
          </p:cNvSpPr>
          <p:nvPr/>
        </p:nvSpPr>
        <p:spPr bwMode="auto">
          <a:xfrm rot="-5400000">
            <a:off x="1628776" y="4225925"/>
            <a:ext cx="627062" cy="369887"/>
          </a:xfrm>
          <a:prstGeom prst="leftRightArrow">
            <a:avLst>
              <a:gd name="adj1" fmla="val 50000"/>
              <a:gd name="adj2" fmla="val 4973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61" name="Double flèche horizontale 60"/>
          <p:cNvSpPr>
            <a:spLocks noChangeArrowheads="1"/>
          </p:cNvSpPr>
          <p:nvPr/>
        </p:nvSpPr>
        <p:spPr bwMode="auto">
          <a:xfrm rot="-5400000">
            <a:off x="4344194" y="4226719"/>
            <a:ext cx="627062" cy="368300"/>
          </a:xfrm>
          <a:prstGeom prst="leftRightArrow">
            <a:avLst>
              <a:gd name="adj1" fmla="val 50000"/>
              <a:gd name="adj2" fmla="val 49950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62" name="Double flèche horizontale 61"/>
          <p:cNvSpPr>
            <a:spLocks noChangeArrowheads="1"/>
          </p:cNvSpPr>
          <p:nvPr/>
        </p:nvSpPr>
        <p:spPr bwMode="auto">
          <a:xfrm rot="-5400000">
            <a:off x="7009607" y="4226719"/>
            <a:ext cx="627062" cy="368300"/>
          </a:xfrm>
          <a:prstGeom prst="leftRightArrow">
            <a:avLst>
              <a:gd name="adj1" fmla="val 50000"/>
              <a:gd name="adj2" fmla="val 49950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63" name="Double flèche horizontale 62"/>
          <p:cNvSpPr>
            <a:spLocks noChangeArrowheads="1"/>
          </p:cNvSpPr>
          <p:nvPr/>
        </p:nvSpPr>
        <p:spPr bwMode="auto">
          <a:xfrm rot="-5400000">
            <a:off x="4244975" y="2281238"/>
            <a:ext cx="719137" cy="369888"/>
          </a:xfrm>
          <a:prstGeom prst="leftRightArrow">
            <a:avLst>
              <a:gd name="adj1" fmla="val 50000"/>
              <a:gd name="adj2" fmla="val 4977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54" grpId="0" animBg="1"/>
      <p:bldP spid="55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0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algn="l"/>
            <a:r>
              <a:rPr lang="fr-FR" sz="3200" dirty="0">
                <a:ea typeface="ＭＳ Ｐゴシック" pitchFamily="-103" charset="-128"/>
              </a:rPr>
              <a:t>Exemple de procédé : Production de nitrocellulose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73163"/>
            <a:ext cx="41370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27125"/>
            <a:ext cx="442753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1238" y="3790950"/>
            <a:ext cx="46799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Flèche droite à entaille 8"/>
          <p:cNvSpPr/>
          <p:nvPr/>
        </p:nvSpPr>
        <p:spPr>
          <a:xfrm rot="21295079">
            <a:off x="1414499" y="2169922"/>
            <a:ext cx="3456384" cy="394982"/>
          </a:xfrm>
          <a:prstGeom prst="notchedRightArrow">
            <a:avLst/>
          </a:prstGeom>
          <a:gradFill>
            <a:gsLst>
              <a:gs pos="0">
                <a:schemeClr val="lt2">
                  <a:tint val="40000"/>
                  <a:satMod val="350000"/>
                  <a:alpha val="7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0" name="Flèche droite à entaille 9"/>
          <p:cNvSpPr/>
          <p:nvPr/>
        </p:nvSpPr>
        <p:spPr>
          <a:xfrm rot="5075436">
            <a:off x="5448351" y="3358332"/>
            <a:ext cx="1387505" cy="394982"/>
          </a:xfrm>
          <a:prstGeom prst="notchedRightArrow">
            <a:avLst/>
          </a:prstGeom>
          <a:gradFill>
            <a:gsLst>
              <a:gs pos="0">
                <a:schemeClr val="lt2">
                  <a:tint val="40000"/>
                  <a:satMod val="350000"/>
                  <a:alpha val="7000"/>
                  <a:lumMod val="0"/>
                  <a:lumOff val="100000"/>
                </a:schemeClr>
              </a:gs>
              <a:gs pos="95000">
                <a:schemeClr val="lt2">
                  <a:tint val="45000"/>
                  <a:shade val="99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sz="3600" dirty="0">
                <a:ea typeface="ＭＳ Ｐゴシック" pitchFamily="-103" charset="-128"/>
              </a:rPr>
              <a:t>Eléments d’évaluation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65125" y="1484313"/>
          <a:ext cx="8496300" cy="4757420"/>
        </p:xfrm>
        <a:graphic>
          <a:graphicData uri="http://schemas.openxmlformats.org/drawingml/2006/table">
            <a:tbl>
              <a:tblPr/>
              <a:tblGrid>
                <a:gridCol w="2325688"/>
                <a:gridCol w="3074987"/>
                <a:gridCol w="3095625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Eléments du contexte de l’évaluation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Exemple de connaissances abordées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Exemple dans le cas du procédé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au niveau de l’entreprise (ou du site industriel)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de la production ou du traitement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QHSE (sécurité au travail, analyse des risques, l’environnement…)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du procédé – Communication technique.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Identifier lors de la manipulation du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sulfonitrique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 les phénomènes dangereux.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Choisir les moyens de protections nécessaires.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Distinguer les normes ISO en vigueur dans l’entreprise.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Expliquer, à l’aide des documents, le classement SEVESO du site…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Donner le rôle de l’ouverture de la cellulose.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Compléter le schéma de principe du procédé de production de la nitrocellulose.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Identifier les paramètres importants dans cette fabrication (taux d’azote, viscosité)…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1" name="ZoneTexte 7"/>
          <p:cNvSpPr txBox="1">
            <a:spLocks noChangeArrowheads="1"/>
          </p:cNvSpPr>
          <p:nvPr/>
        </p:nvSpPr>
        <p:spPr bwMode="auto">
          <a:xfrm>
            <a:off x="333375" y="765175"/>
            <a:ext cx="857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latin typeface="Calibri" pitchFamily="-103" charset="0"/>
              </a:rPr>
              <a:t>L’épreuve traitera principalement de la compréhension d’un procédé et </a:t>
            </a:r>
          </a:p>
          <a:p>
            <a:pPr algn="ctr"/>
            <a:r>
              <a:rPr lang="fr-FR" dirty="0">
                <a:latin typeface="Calibri" pitchFamily="-103" charset="0"/>
              </a:rPr>
              <a:t>de l’analyse des interactions procédé – produits – système, </a:t>
            </a:r>
            <a:r>
              <a:rPr lang="fr-FR" b="1" dirty="0">
                <a:latin typeface="Calibri" pitchFamily="-103" charset="0"/>
              </a:rPr>
              <a:t>à partir du dossier ressources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74650" y="341313"/>
          <a:ext cx="8599488" cy="5752782"/>
        </p:xfrm>
        <a:graphic>
          <a:graphicData uri="http://schemas.openxmlformats.org/drawingml/2006/table">
            <a:tbl>
              <a:tblPr/>
              <a:tblGrid>
                <a:gridCol w="2354263"/>
                <a:gridCol w="3111500"/>
                <a:gridCol w="3133725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Eléments du contexte de l’évaluation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Exemple de connaissances abordées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Exemple dans le cas du procédé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de la production ou du traitement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des produits , réactifs, effluents…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de la réaction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Maintenance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Etude des opérations unitaires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Système du procédé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Enoncer les analyses à réaliser sur le rejet de la production de collodion.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Indiquer  sous quelle forme est utilisée la cellulose dans le procédé.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Déterminer les quantités de matière mise en jeu pour la réalisation du mélange sulfonitrique…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Repérer les éléments d’un schéma relatif au démarrage d’une pompe. Donner leur fonctionnement…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A partir des données de l’essorage, décrire l’appareil et donner l’influence des principaux paramètres de conduite.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Déterminer les flux d’énergies échangés lors de la dépolymérisation/stabilisation.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3" charset="0"/>
                          <a:ea typeface="ＭＳ Ｐゴシック" pitchFamily="-103" charset="-128"/>
                          <a:cs typeface="ＭＳ Ｐゴシック" pitchFamily="-103" charset="-128"/>
                        </a:rPr>
                        <a:t>Identifier et nommer les différents éléments d’une boucle de régulation au niveau de la nitration…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3" charset="0"/>
                        <a:ea typeface="ＭＳ Ｐゴシック" pitchFamily="-103" charset="-128"/>
                        <a:cs typeface="ＭＳ Ｐゴシック" pitchFamily="-10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454</Words>
  <Application>Microsoft Office PowerPoint</Application>
  <PresentationFormat>Présentation à l'écran (4:3)</PresentationFormat>
  <Paragraphs>107</Paragraphs>
  <Slides>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Liaisons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ＭＳ Ｐゴシック</vt:lpstr>
      <vt:lpstr>Calibri</vt:lpstr>
      <vt:lpstr>Thème Office</vt:lpstr>
      <vt:lpstr>???</vt:lpstr>
      <vt:lpstr>???</vt:lpstr>
      <vt:lpstr>???</vt:lpstr>
      <vt:lpstr>???</vt:lpstr>
      <vt:lpstr>EPREUVE E2 ETUDE D’UN PROCEDE</vt:lpstr>
      <vt:lpstr>Correspondance d’épreuves et d’unités Compétences  et savoirs évalués</vt:lpstr>
      <vt:lpstr>Conception de l’épreuve</vt:lpstr>
      <vt:lpstr>Diapositive 4</vt:lpstr>
      <vt:lpstr>Exemple de procédé : Production de nitrocellulose</vt:lpstr>
      <vt:lpstr>Eléments d’évaluation</vt:lpstr>
      <vt:lpstr>Diapositive 7</vt:lpstr>
    </vt:vector>
  </TitlesOfParts>
  <Manager/>
  <Company/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Denis Millet</dc:creator>
  <cp:keywords/>
  <dc:description/>
  <cp:lastModifiedBy>Denis Millet</cp:lastModifiedBy>
  <cp:revision>109</cp:revision>
  <dcterms:created xsi:type="dcterms:W3CDTF">2012-10-15T15:14:12Z</dcterms:created>
  <dcterms:modified xsi:type="dcterms:W3CDTF">2012-10-15T15:19:20Z</dcterms:modified>
  <cp:category/>
</cp:coreProperties>
</file>