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4"/>
  </p:notesMasterIdLst>
  <p:sldIdLst>
    <p:sldId id="256" r:id="rId2"/>
    <p:sldId id="279" r:id="rId3"/>
    <p:sldId id="282" r:id="rId4"/>
    <p:sldId id="280" r:id="rId5"/>
    <p:sldId id="281" r:id="rId6"/>
    <p:sldId id="283" r:id="rId7"/>
    <p:sldId id="286" r:id="rId8"/>
    <p:sldId id="287" r:id="rId9"/>
    <p:sldId id="288" r:id="rId10"/>
    <p:sldId id="289" r:id="rId11"/>
    <p:sldId id="290" r:id="rId12"/>
    <p:sldId id="291" r:id="rId13"/>
    <p:sldId id="292" r:id="rId14"/>
    <p:sldId id="293" r:id="rId15"/>
    <p:sldId id="294" r:id="rId16"/>
    <p:sldId id="295" r:id="rId17"/>
    <p:sldId id="296" r:id="rId18"/>
    <p:sldId id="297" r:id="rId19"/>
    <p:sldId id="301" r:id="rId20"/>
    <p:sldId id="298" r:id="rId21"/>
    <p:sldId id="300" r:id="rId22"/>
    <p:sldId id="299" r:id="rId23"/>
  </p:sldIdLst>
  <p:sldSz cx="9144000" cy="6858000" type="screen4x3"/>
  <p:notesSz cx="6858000" cy="9144000"/>
  <p:defaultTextStyle>
    <a:defPPr>
      <a:defRPr lang="fr-FR"/>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1183" autoAdjust="0"/>
  </p:normalViewPr>
  <p:slideViewPr>
    <p:cSldViewPr snapToGrid="0" snapToObjects="1">
      <p:cViewPr>
        <p:scale>
          <a:sx n="65" d="100"/>
          <a:sy n="65" d="100"/>
        </p:scale>
        <p:origin x="-1236" y="-56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GB"/>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E3B2C93A-7BCD-450F-808B-2571C8880730}" type="datetimeFigureOut">
              <a:rPr lang="fr-FR"/>
              <a:pPr>
                <a:defRPr/>
              </a:pPr>
              <a:t>20/01/2014</a:t>
            </a:fld>
            <a:endParaRPr lang="en-GB"/>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en-GB" noProof="0"/>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GB"/>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DFF0E998-7E40-47CB-A60C-9B68EE871A7F}"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mn-ea"/>
        <a:cs typeface="+mn-cs"/>
      </a:defRPr>
    </a:lvl1pPr>
    <a:lvl2pPr marL="457200" algn="l" defTabSz="457200" rtl="0" fontAlgn="base">
      <a:spcBef>
        <a:spcPct val="30000"/>
      </a:spcBef>
      <a:spcAft>
        <a:spcPct val="0"/>
      </a:spcAft>
      <a:defRPr sz="1200" kern="1200">
        <a:solidFill>
          <a:schemeClr val="tx1"/>
        </a:solidFill>
        <a:latin typeface="+mn-lt"/>
        <a:ea typeface="+mn-ea"/>
        <a:cs typeface="+mn-cs"/>
      </a:defRPr>
    </a:lvl2pPr>
    <a:lvl3pPr marL="914400" algn="l" defTabSz="457200" rtl="0" fontAlgn="base">
      <a:spcBef>
        <a:spcPct val="30000"/>
      </a:spcBef>
      <a:spcAft>
        <a:spcPct val="0"/>
      </a:spcAft>
      <a:defRPr sz="1200" kern="1200">
        <a:solidFill>
          <a:schemeClr val="tx1"/>
        </a:solidFill>
        <a:latin typeface="+mn-lt"/>
        <a:ea typeface="+mn-ea"/>
        <a:cs typeface="+mn-cs"/>
      </a:defRPr>
    </a:lvl3pPr>
    <a:lvl4pPr marL="1371600" algn="l" defTabSz="457200" rtl="0" fontAlgn="base">
      <a:spcBef>
        <a:spcPct val="30000"/>
      </a:spcBef>
      <a:spcAft>
        <a:spcPct val="0"/>
      </a:spcAft>
      <a:defRPr sz="1200" kern="1200">
        <a:solidFill>
          <a:schemeClr val="tx1"/>
        </a:solidFill>
        <a:latin typeface="+mn-lt"/>
        <a:ea typeface="+mn-ea"/>
        <a:cs typeface="+mn-cs"/>
      </a:defRPr>
    </a:lvl4pPr>
    <a:lvl5pPr marL="1828800" algn="l" defTabSz="457200" rtl="0" fontAlgn="base">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15362"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
        <p:nvSpPr>
          <p:cNvPr id="15363"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C821093-27E3-43F6-91AF-4EFE7B882497}" type="slidenum">
              <a:rPr lang="en-GB"/>
              <a:pPr fontAlgn="base">
                <a:spcBef>
                  <a:spcPct val="0"/>
                </a:spcBef>
                <a:spcAft>
                  <a:spcPct val="0"/>
                </a:spcAft>
              </a:pPr>
              <a:t>1</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et modifiez le titre</a:t>
            </a:r>
            <a:endParaRPr lang="en-GB"/>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en-GB"/>
          </a:p>
        </p:txBody>
      </p:sp>
      <p:sp>
        <p:nvSpPr>
          <p:cNvPr id="4" name="Espace réservé de la date 3"/>
          <p:cNvSpPr>
            <a:spLocks noGrp="1"/>
          </p:cNvSpPr>
          <p:nvPr>
            <p:ph type="dt" sz="half" idx="10"/>
          </p:nvPr>
        </p:nvSpPr>
        <p:spPr/>
        <p:txBody>
          <a:bodyPr/>
          <a:lstStyle>
            <a:lvl1pPr>
              <a:defRPr/>
            </a:lvl1pPr>
          </a:lstStyle>
          <a:p>
            <a:pPr>
              <a:defRPr/>
            </a:pPr>
            <a:fld id="{8DCAED98-E3F6-4CF4-A8B8-52D8E2D80F62}" type="datetimeFigureOut">
              <a:rPr lang="fr-FR"/>
              <a:pPr>
                <a:defRPr/>
              </a:pPr>
              <a:t>20/01/2014</a:t>
            </a:fld>
            <a:endParaRPr lang="en-GB"/>
          </a:p>
        </p:txBody>
      </p:sp>
      <p:sp>
        <p:nvSpPr>
          <p:cNvPr id="5" name="Espace réservé du pied de page 4"/>
          <p:cNvSpPr>
            <a:spLocks noGrp="1"/>
          </p:cNvSpPr>
          <p:nvPr>
            <p:ph type="ftr" sz="quarter" idx="11"/>
          </p:nvPr>
        </p:nvSpPr>
        <p:spPr/>
        <p:txBody>
          <a:bodyPr/>
          <a:lstStyle>
            <a:lvl1pPr>
              <a:defRPr/>
            </a:lvl1pPr>
          </a:lstStyle>
          <a:p>
            <a:pPr>
              <a:defRPr/>
            </a:pPr>
            <a:endParaRPr lang="en-GB"/>
          </a:p>
        </p:txBody>
      </p:sp>
      <p:sp>
        <p:nvSpPr>
          <p:cNvPr id="6" name="Espace réservé du numéro de diapositive 5"/>
          <p:cNvSpPr>
            <a:spLocks noGrp="1"/>
          </p:cNvSpPr>
          <p:nvPr>
            <p:ph type="sldNum" sz="quarter" idx="12"/>
          </p:nvPr>
        </p:nvSpPr>
        <p:spPr/>
        <p:txBody>
          <a:bodyPr/>
          <a:lstStyle>
            <a:lvl1pPr>
              <a:defRPr/>
            </a:lvl1pPr>
          </a:lstStyle>
          <a:p>
            <a:pPr>
              <a:defRPr/>
            </a:pPr>
            <a:fld id="{ACDA5E29-771A-4D6C-A850-D6827AC73065}"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en-GB"/>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e la date 3"/>
          <p:cNvSpPr>
            <a:spLocks noGrp="1"/>
          </p:cNvSpPr>
          <p:nvPr>
            <p:ph type="dt" sz="half" idx="10"/>
          </p:nvPr>
        </p:nvSpPr>
        <p:spPr/>
        <p:txBody>
          <a:bodyPr/>
          <a:lstStyle>
            <a:lvl1pPr>
              <a:defRPr/>
            </a:lvl1pPr>
          </a:lstStyle>
          <a:p>
            <a:pPr>
              <a:defRPr/>
            </a:pPr>
            <a:fld id="{49EF8751-4475-4AAC-B472-E42771C5837E}" type="datetimeFigureOut">
              <a:rPr lang="fr-FR"/>
              <a:pPr>
                <a:defRPr/>
              </a:pPr>
              <a:t>20/01/2014</a:t>
            </a:fld>
            <a:endParaRPr lang="en-GB"/>
          </a:p>
        </p:txBody>
      </p:sp>
      <p:sp>
        <p:nvSpPr>
          <p:cNvPr id="5" name="Espace réservé du pied de page 4"/>
          <p:cNvSpPr>
            <a:spLocks noGrp="1"/>
          </p:cNvSpPr>
          <p:nvPr>
            <p:ph type="ftr" sz="quarter" idx="11"/>
          </p:nvPr>
        </p:nvSpPr>
        <p:spPr/>
        <p:txBody>
          <a:bodyPr/>
          <a:lstStyle>
            <a:lvl1pPr>
              <a:defRPr/>
            </a:lvl1pPr>
          </a:lstStyle>
          <a:p>
            <a:pPr>
              <a:defRPr/>
            </a:pPr>
            <a:endParaRPr lang="en-GB"/>
          </a:p>
        </p:txBody>
      </p:sp>
      <p:sp>
        <p:nvSpPr>
          <p:cNvPr id="6" name="Espace réservé du numéro de diapositive 5"/>
          <p:cNvSpPr>
            <a:spLocks noGrp="1"/>
          </p:cNvSpPr>
          <p:nvPr>
            <p:ph type="sldNum" sz="quarter" idx="12"/>
          </p:nvPr>
        </p:nvSpPr>
        <p:spPr/>
        <p:txBody>
          <a:bodyPr/>
          <a:lstStyle>
            <a:lvl1pPr>
              <a:defRPr/>
            </a:lvl1pPr>
          </a:lstStyle>
          <a:p>
            <a:pPr>
              <a:defRPr/>
            </a:pPr>
            <a:fld id="{71515942-EAFD-4A44-A41E-17D664B9CA28}"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et modifiez le titre</a:t>
            </a:r>
            <a:endParaRPr lang="en-GB"/>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e la date 3"/>
          <p:cNvSpPr>
            <a:spLocks noGrp="1"/>
          </p:cNvSpPr>
          <p:nvPr>
            <p:ph type="dt" sz="half" idx="10"/>
          </p:nvPr>
        </p:nvSpPr>
        <p:spPr/>
        <p:txBody>
          <a:bodyPr/>
          <a:lstStyle>
            <a:lvl1pPr>
              <a:defRPr/>
            </a:lvl1pPr>
          </a:lstStyle>
          <a:p>
            <a:pPr>
              <a:defRPr/>
            </a:pPr>
            <a:fld id="{B5DD4A31-2D7E-430C-8426-5288CD6B4870}" type="datetimeFigureOut">
              <a:rPr lang="fr-FR"/>
              <a:pPr>
                <a:defRPr/>
              </a:pPr>
              <a:t>20/01/2014</a:t>
            </a:fld>
            <a:endParaRPr lang="en-GB"/>
          </a:p>
        </p:txBody>
      </p:sp>
      <p:sp>
        <p:nvSpPr>
          <p:cNvPr id="5" name="Espace réservé du pied de page 4"/>
          <p:cNvSpPr>
            <a:spLocks noGrp="1"/>
          </p:cNvSpPr>
          <p:nvPr>
            <p:ph type="ftr" sz="quarter" idx="11"/>
          </p:nvPr>
        </p:nvSpPr>
        <p:spPr/>
        <p:txBody>
          <a:bodyPr/>
          <a:lstStyle>
            <a:lvl1pPr>
              <a:defRPr/>
            </a:lvl1pPr>
          </a:lstStyle>
          <a:p>
            <a:pPr>
              <a:defRPr/>
            </a:pPr>
            <a:endParaRPr lang="en-GB"/>
          </a:p>
        </p:txBody>
      </p:sp>
      <p:sp>
        <p:nvSpPr>
          <p:cNvPr id="6" name="Espace réservé du numéro de diapositive 5"/>
          <p:cNvSpPr>
            <a:spLocks noGrp="1"/>
          </p:cNvSpPr>
          <p:nvPr>
            <p:ph type="sldNum" sz="quarter" idx="12"/>
          </p:nvPr>
        </p:nvSpPr>
        <p:spPr/>
        <p:txBody>
          <a:bodyPr/>
          <a:lstStyle>
            <a:lvl1pPr>
              <a:defRPr/>
            </a:lvl1pPr>
          </a:lstStyle>
          <a:p>
            <a:pPr>
              <a:defRPr/>
            </a:pPr>
            <a:fld id="{E5292A7D-F3F4-46AF-B303-1AC382BC9BA7}"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en-GB"/>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e la date 3"/>
          <p:cNvSpPr>
            <a:spLocks noGrp="1"/>
          </p:cNvSpPr>
          <p:nvPr>
            <p:ph type="dt" sz="half" idx="10"/>
          </p:nvPr>
        </p:nvSpPr>
        <p:spPr/>
        <p:txBody>
          <a:bodyPr/>
          <a:lstStyle>
            <a:lvl1pPr>
              <a:defRPr/>
            </a:lvl1pPr>
          </a:lstStyle>
          <a:p>
            <a:pPr>
              <a:defRPr/>
            </a:pPr>
            <a:fld id="{FD469E96-BE31-40D0-86AF-5D01743C1E36}" type="datetimeFigureOut">
              <a:rPr lang="fr-FR"/>
              <a:pPr>
                <a:defRPr/>
              </a:pPr>
              <a:t>20/01/2014</a:t>
            </a:fld>
            <a:endParaRPr lang="en-GB"/>
          </a:p>
        </p:txBody>
      </p:sp>
      <p:sp>
        <p:nvSpPr>
          <p:cNvPr id="5" name="Espace réservé du pied de page 4"/>
          <p:cNvSpPr>
            <a:spLocks noGrp="1"/>
          </p:cNvSpPr>
          <p:nvPr>
            <p:ph type="ftr" sz="quarter" idx="11"/>
          </p:nvPr>
        </p:nvSpPr>
        <p:spPr/>
        <p:txBody>
          <a:bodyPr/>
          <a:lstStyle>
            <a:lvl1pPr>
              <a:defRPr/>
            </a:lvl1pPr>
          </a:lstStyle>
          <a:p>
            <a:pPr>
              <a:defRPr/>
            </a:pPr>
            <a:endParaRPr lang="en-GB"/>
          </a:p>
        </p:txBody>
      </p:sp>
      <p:sp>
        <p:nvSpPr>
          <p:cNvPr id="6" name="Espace réservé du numéro de diapositive 5"/>
          <p:cNvSpPr>
            <a:spLocks noGrp="1"/>
          </p:cNvSpPr>
          <p:nvPr>
            <p:ph type="sldNum" sz="quarter" idx="12"/>
          </p:nvPr>
        </p:nvSpPr>
        <p:spPr/>
        <p:txBody>
          <a:bodyPr/>
          <a:lstStyle>
            <a:lvl1pPr>
              <a:defRPr/>
            </a:lvl1pPr>
          </a:lstStyle>
          <a:p>
            <a:pPr>
              <a:defRPr/>
            </a:pPr>
            <a:fld id="{8C776F9E-99CD-4D8C-8D59-8B1B843D8C1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et modifiez le titre</a:t>
            </a:r>
            <a:endParaRPr lang="en-GB"/>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B7DABA04-41F9-4D8D-974C-6FC79BADEBD3}" type="datetimeFigureOut">
              <a:rPr lang="fr-FR"/>
              <a:pPr>
                <a:defRPr/>
              </a:pPr>
              <a:t>20/01/2014</a:t>
            </a:fld>
            <a:endParaRPr lang="en-GB"/>
          </a:p>
        </p:txBody>
      </p:sp>
      <p:sp>
        <p:nvSpPr>
          <p:cNvPr id="5" name="Espace réservé du pied de page 4"/>
          <p:cNvSpPr>
            <a:spLocks noGrp="1"/>
          </p:cNvSpPr>
          <p:nvPr>
            <p:ph type="ftr" sz="quarter" idx="11"/>
          </p:nvPr>
        </p:nvSpPr>
        <p:spPr/>
        <p:txBody>
          <a:bodyPr/>
          <a:lstStyle>
            <a:lvl1pPr>
              <a:defRPr/>
            </a:lvl1pPr>
          </a:lstStyle>
          <a:p>
            <a:pPr>
              <a:defRPr/>
            </a:pPr>
            <a:endParaRPr lang="en-GB"/>
          </a:p>
        </p:txBody>
      </p:sp>
      <p:sp>
        <p:nvSpPr>
          <p:cNvPr id="6" name="Espace réservé du numéro de diapositive 5"/>
          <p:cNvSpPr>
            <a:spLocks noGrp="1"/>
          </p:cNvSpPr>
          <p:nvPr>
            <p:ph type="sldNum" sz="quarter" idx="12"/>
          </p:nvPr>
        </p:nvSpPr>
        <p:spPr/>
        <p:txBody>
          <a:bodyPr/>
          <a:lstStyle>
            <a:lvl1pPr>
              <a:defRPr/>
            </a:lvl1pPr>
          </a:lstStyle>
          <a:p>
            <a:pPr>
              <a:defRPr/>
            </a:pPr>
            <a:fld id="{3C96C104-A000-4EE8-809A-F89D50660C70}"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en-GB"/>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5" name="Espace réservé de la date 3"/>
          <p:cNvSpPr>
            <a:spLocks noGrp="1"/>
          </p:cNvSpPr>
          <p:nvPr>
            <p:ph type="dt" sz="half" idx="10"/>
          </p:nvPr>
        </p:nvSpPr>
        <p:spPr/>
        <p:txBody>
          <a:bodyPr/>
          <a:lstStyle>
            <a:lvl1pPr>
              <a:defRPr/>
            </a:lvl1pPr>
          </a:lstStyle>
          <a:p>
            <a:pPr>
              <a:defRPr/>
            </a:pPr>
            <a:fld id="{16941C50-4ECA-4CE1-BF97-7E169102A761}" type="datetimeFigureOut">
              <a:rPr lang="fr-FR"/>
              <a:pPr>
                <a:defRPr/>
              </a:pPr>
              <a:t>20/01/2014</a:t>
            </a:fld>
            <a:endParaRPr lang="en-GB"/>
          </a:p>
        </p:txBody>
      </p:sp>
      <p:sp>
        <p:nvSpPr>
          <p:cNvPr id="6" name="Espace réservé du pied de page 4"/>
          <p:cNvSpPr>
            <a:spLocks noGrp="1"/>
          </p:cNvSpPr>
          <p:nvPr>
            <p:ph type="ftr" sz="quarter" idx="11"/>
          </p:nvPr>
        </p:nvSpPr>
        <p:spPr/>
        <p:txBody>
          <a:bodyPr/>
          <a:lstStyle>
            <a:lvl1pPr>
              <a:defRPr/>
            </a:lvl1pPr>
          </a:lstStyle>
          <a:p>
            <a:pPr>
              <a:defRPr/>
            </a:pPr>
            <a:endParaRPr lang="en-GB"/>
          </a:p>
        </p:txBody>
      </p:sp>
      <p:sp>
        <p:nvSpPr>
          <p:cNvPr id="7" name="Espace réservé du numéro de diapositive 5"/>
          <p:cNvSpPr>
            <a:spLocks noGrp="1"/>
          </p:cNvSpPr>
          <p:nvPr>
            <p:ph type="sldNum" sz="quarter" idx="12"/>
          </p:nvPr>
        </p:nvSpPr>
        <p:spPr/>
        <p:txBody>
          <a:bodyPr/>
          <a:lstStyle>
            <a:lvl1pPr>
              <a:defRPr/>
            </a:lvl1pPr>
          </a:lstStyle>
          <a:p>
            <a:pPr>
              <a:defRPr/>
            </a:pPr>
            <a:fld id="{C7EE346E-CEE2-44DD-8721-24B915340FFF}"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et modifiez le titre</a:t>
            </a:r>
            <a:endParaRPr lang="en-GB"/>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7" name="Espace réservé de la date 3"/>
          <p:cNvSpPr>
            <a:spLocks noGrp="1"/>
          </p:cNvSpPr>
          <p:nvPr>
            <p:ph type="dt" sz="half" idx="10"/>
          </p:nvPr>
        </p:nvSpPr>
        <p:spPr/>
        <p:txBody>
          <a:bodyPr/>
          <a:lstStyle>
            <a:lvl1pPr>
              <a:defRPr/>
            </a:lvl1pPr>
          </a:lstStyle>
          <a:p>
            <a:pPr>
              <a:defRPr/>
            </a:pPr>
            <a:fld id="{387DAA91-EFDC-4F71-93BB-EEA6A48FD61E}" type="datetimeFigureOut">
              <a:rPr lang="fr-FR"/>
              <a:pPr>
                <a:defRPr/>
              </a:pPr>
              <a:t>20/01/2014</a:t>
            </a:fld>
            <a:endParaRPr lang="en-GB"/>
          </a:p>
        </p:txBody>
      </p:sp>
      <p:sp>
        <p:nvSpPr>
          <p:cNvPr id="8" name="Espace réservé du pied de page 4"/>
          <p:cNvSpPr>
            <a:spLocks noGrp="1"/>
          </p:cNvSpPr>
          <p:nvPr>
            <p:ph type="ftr" sz="quarter" idx="11"/>
          </p:nvPr>
        </p:nvSpPr>
        <p:spPr/>
        <p:txBody>
          <a:bodyPr/>
          <a:lstStyle>
            <a:lvl1pPr>
              <a:defRPr/>
            </a:lvl1pPr>
          </a:lstStyle>
          <a:p>
            <a:pPr>
              <a:defRPr/>
            </a:pPr>
            <a:endParaRPr lang="en-GB"/>
          </a:p>
        </p:txBody>
      </p:sp>
      <p:sp>
        <p:nvSpPr>
          <p:cNvPr id="9" name="Espace réservé du numéro de diapositive 5"/>
          <p:cNvSpPr>
            <a:spLocks noGrp="1"/>
          </p:cNvSpPr>
          <p:nvPr>
            <p:ph type="sldNum" sz="quarter" idx="12"/>
          </p:nvPr>
        </p:nvSpPr>
        <p:spPr/>
        <p:txBody>
          <a:bodyPr/>
          <a:lstStyle>
            <a:lvl1pPr>
              <a:defRPr/>
            </a:lvl1pPr>
          </a:lstStyle>
          <a:p>
            <a:pPr>
              <a:defRPr/>
            </a:pPr>
            <a:fld id="{57CDA8A4-EE78-4170-993E-C1EFC2FF7E19}"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en-GB"/>
          </a:p>
        </p:txBody>
      </p:sp>
      <p:sp>
        <p:nvSpPr>
          <p:cNvPr id="3" name="Espace réservé de la date 3"/>
          <p:cNvSpPr>
            <a:spLocks noGrp="1"/>
          </p:cNvSpPr>
          <p:nvPr>
            <p:ph type="dt" sz="half" idx="10"/>
          </p:nvPr>
        </p:nvSpPr>
        <p:spPr/>
        <p:txBody>
          <a:bodyPr/>
          <a:lstStyle>
            <a:lvl1pPr>
              <a:defRPr/>
            </a:lvl1pPr>
          </a:lstStyle>
          <a:p>
            <a:pPr>
              <a:defRPr/>
            </a:pPr>
            <a:fld id="{A38A0C46-E220-4ECF-8112-C5A13D91D9D9}" type="datetimeFigureOut">
              <a:rPr lang="fr-FR"/>
              <a:pPr>
                <a:defRPr/>
              </a:pPr>
              <a:t>20/01/2014</a:t>
            </a:fld>
            <a:endParaRPr lang="en-GB"/>
          </a:p>
        </p:txBody>
      </p:sp>
      <p:sp>
        <p:nvSpPr>
          <p:cNvPr id="4" name="Espace réservé du pied de page 4"/>
          <p:cNvSpPr>
            <a:spLocks noGrp="1"/>
          </p:cNvSpPr>
          <p:nvPr>
            <p:ph type="ftr" sz="quarter" idx="11"/>
          </p:nvPr>
        </p:nvSpPr>
        <p:spPr/>
        <p:txBody>
          <a:bodyPr/>
          <a:lstStyle>
            <a:lvl1pPr>
              <a:defRPr/>
            </a:lvl1pPr>
          </a:lstStyle>
          <a:p>
            <a:pPr>
              <a:defRPr/>
            </a:pPr>
            <a:endParaRPr lang="en-GB"/>
          </a:p>
        </p:txBody>
      </p:sp>
      <p:sp>
        <p:nvSpPr>
          <p:cNvPr id="5" name="Espace réservé du numéro de diapositive 5"/>
          <p:cNvSpPr>
            <a:spLocks noGrp="1"/>
          </p:cNvSpPr>
          <p:nvPr>
            <p:ph type="sldNum" sz="quarter" idx="12"/>
          </p:nvPr>
        </p:nvSpPr>
        <p:spPr/>
        <p:txBody>
          <a:bodyPr/>
          <a:lstStyle>
            <a:lvl1pPr>
              <a:defRPr/>
            </a:lvl1pPr>
          </a:lstStyle>
          <a:p>
            <a:pPr>
              <a:defRPr/>
            </a:pPr>
            <a:fld id="{298C83DF-8A68-45BE-8E37-495C70B9A71D}"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6CA6C84D-ED9B-406D-A868-6629E8C60C81}" type="datetimeFigureOut">
              <a:rPr lang="fr-FR"/>
              <a:pPr>
                <a:defRPr/>
              </a:pPr>
              <a:t>20/01/2014</a:t>
            </a:fld>
            <a:endParaRPr lang="en-GB"/>
          </a:p>
        </p:txBody>
      </p:sp>
      <p:sp>
        <p:nvSpPr>
          <p:cNvPr id="3" name="Espace réservé du pied de page 4"/>
          <p:cNvSpPr>
            <a:spLocks noGrp="1"/>
          </p:cNvSpPr>
          <p:nvPr>
            <p:ph type="ftr" sz="quarter" idx="11"/>
          </p:nvPr>
        </p:nvSpPr>
        <p:spPr/>
        <p:txBody>
          <a:bodyPr/>
          <a:lstStyle>
            <a:lvl1pPr>
              <a:defRPr/>
            </a:lvl1pPr>
          </a:lstStyle>
          <a:p>
            <a:pPr>
              <a:defRPr/>
            </a:pPr>
            <a:endParaRPr lang="en-GB"/>
          </a:p>
        </p:txBody>
      </p:sp>
      <p:sp>
        <p:nvSpPr>
          <p:cNvPr id="4" name="Espace réservé du numéro de diapositive 5"/>
          <p:cNvSpPr>
            <a:spLocks noGrp="1"/>
          </p:cNvSpPr>
          <p:nvPr>
            <p:ph type="sldNum" sz="quarter" idx="12"/>
          </p:nvPr>
        </p:nvSpPr>
        <p:spPr/>
        <p:txBody>
          <a:bodyPr/>
          <a:lstStyle>
            <a:lvl1pPr>
              <a:defRPr/>
            </a:lvl1pPr>
          </a:lstStyle>
          <a:p>
            <a:pPr>
              <a:defRPr/>
            </a:pPr>
            <a:fld id="{58463C82-012B-4609-BE65-159A8BA1DAE4}"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et modifiez le titre</a:t>
            </a:r>
            <a:endParaRPr lang="en-GB"/>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8450D99F-8D54-4B44-AD1D-509345191993}" type="datetimeFigureOut">
              <a:rPr lang="fr-FR"/>
              <a:pPr>
                <a:defRPr/>
              </a:pPr>
              <a:t>20/01/2014</a:t>
            </a:fld>
            <a:endParaRPr lang="en-GB"/>
          </a:p>
        </p:txBody>
      </p:sp>
      <p:sp>
        <p:nvSpPr>
          <p:cNvPr id="6" name="Espace réservé du pied de page 4"/>
          <p:cNvSpPr>
            <a:spLocks noGrp="1"/>
          </p:cNvSpPr>
          <p:nvPr>
            <p:ph type="ftr" sz="quarter" idx="11"/>
          </p:nvPr>
        </p:nvSpPr>
        <p:spPr/>
        <p:txBody>
          <a:bodyPr/>
          <a:lstStyle>
            <a:lvl1pPr>
              <a:defRPr/>
            </a:lvl1pPr>
          </a:lstStyle>
          <a:p>
            <a:pPr>
              <a:defRPr/>
            </a:pPr>
            <a:endParaRPr lang="en-GB"/>
          </a:p>
        </p:txBody>
      </p:sp>
      <p:sp>
        <p:nvSpPr>
          <p:cNvPr id="7" name="Espace réservé du numéro de diapositive 5"/>
          <p:cNvSpPr>
            <a:spLocks noGrp="1"/>
          </p:cNvSpPr>
          <p:nvPr>
            <p:ph type="sldNum" sz="quarter" idx="12"/>
          </p:nvPr>
        </p:nvSpPr>
        <p:spPr/>
        <p:txBody>
          <a:bodyPr/>
          <a:lstStyle>
            <a:lvl1pPr>
              <a:defRPr/>
            </a:lvl1pPr>
          </a:lstStyle>
          <a:p>
            <a:pPr>
              <a:defRPr/>
            </a:pPr>
            <a:fld id="{257B3327-63DC-4B8B-A1E6-2C9C9B37E335}"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et modifiez le titre</a:t>
            </a:r>
            <a:endParaRPr lang="en-GB"/>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55A6C726-05E3-4D5D-9FF5-FD0BFCED2EDC}" type="datetimeFigureOut">
              <a:rPr lang="fr-FR"/>
              <a:pPr>
                <a:defRPr/>
              </a:pPr>
              <a:t>20/01/2014</a:t>
            </a:fld>
            <a:endParaRPr lang="en-GB"/>
          </a:p>
        </p:txBody>
      </p:sp>
      <p:sp>
        <p:nvSpPr>
          <p:cNvPr id="6" name="Espace réservé du pied de page 4"/>
          <p:cNvSpPr>
            <a:spLocks noGrp="1"/>
          </p:cNvSpPr>
          <p:nvPr>
            <p:ph type="ftr" sz="quarter" idx="11"/>
          </p:nvPr>
        </p:nvSpPr>
        <p:spPr/>
        <p:txBody>
          <a:bodyPr/>
          <a:lstStyle>
            <a:lvl1pPr>
              <a:defRPr/>
            </a:lvl1pPr>
          </a:lstStyle>
          <a:p>
            <a:pPr>
              <a:defRPr/>
            </a:pPr>
            <a:endParaRPr lang="en-GB"/>
          </a:p>
        </p:txBody>
      </p:sp>
      <p:sp>
        <p:nvSpPr>
          <p:cNvPr id="7" name="Espace réservé du numéro de diapositive 5"/>
          <p:cNvSpPr>
            <a:spLocks noGrp="1"/>
          </p:cNvSpPr>
          <p:nvPr>
            <p:ph type="sldNum" sz="quarter" idx="12"/>
          </p:nvPr>
        </p:nvSpPr>
        <p:spPr/>
        <p:txBody>
          <a:bodyPr/>
          <a:lstStyle>
            <a:lvl1pPr>
              <a:defRPr/>
            </a:lvl1pPr>
          </a:lstStyle>
          <a:p>
            <a:pPr>
              <a:defRPr/>
            </a:pPr>
            <a:fld id="{193895A2-2C5E-4C68-B5B9-A3F957F2CA1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et modifiez le titre</a:t>
            </a:r>
            <a:endParaRPr lang="en-GB" smtClean="0"/>
          </a:p>
        </p:txBody>
      </p:sp>
      <p:sp>
        <p:nvSpPr>
          <p:cNvPr id="1027"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smtClean="0"/>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FC0DF488-AC6F-434A-A662-EAA2175E56AA}" type="datetimeFigureOut">
              <a:rPr lang="fr-FR"/>
              <a:pPr>
                <a:defRPr/>
              </a:pPr>
              <a:t>20/01/2014</a:t>
            </a:fld>
            <a:endParaRPr lang="en-GB"/>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GB"/>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1C9DBF0D-EAF5-420B-A40D-6EFA6793051D}"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457200" rtl="0" fontAlgn="base">
        <a:spcBef>
          <a:spcPct val="0"/>
        </a:spcBef>
        <a:spcAft>
          <a:spcPct val="0"/>
        </a:spcAft>
        <a:defRPr sz="4400" kern="1200">
          <a:solidFill>
            <a:schemeClr val="tx1"/>
          </a:solidFill>
          <a:latin typeface="+mj-lt"/>
          <a:ea typeface="+mj-ea"/>
          <a:cs typeface="+mj-cs"/>
        </a:defRPr>
      </a:lvl1pPr>
      <a:lvl2pPr algn="ctr" defTabSz="457200" rtl="0" fontAlgn="base">
        <a:spcBef>
          <a:spcPct val="0"/>
        </a:spcBef>
        <a:spcAft>
          <a:spcPct val="0"/>
        </a:spcAft>
        <a:defRPr sz="4400">
          <a:solidFill>
            <a:schemeClr val="tx1"/>
          </a:solidFill>
          <a:latin typeface="Calibri" pitchFamily="34" charset="0"/>
        </a:defRPr>
      </a:lvl2pPr>
      <a:lvl3pPr algn="ctr" defTabSz="457200" rtl="0" fontAlgn="base">
        <a:spcBef>
          <a:spcPct val="0"/>
        </a:spcBef>
        <a:spcAft>
          <a:spcPct val="0"/>
        </a:spcAft>
        <a:defRPr sz="4400">
          <a:solidFill>
            <a:schemeClr val="tx1"/>
          </a:solidFill>
          <a:latin typeface="Calibri" pitchFamily="34" charset="0"/>
        </a:defRPr>
      </a:lvl3pPr>
      <a:lvl4pPr algn="ctr" defTabSz="457200" rtl="0" fontAlgn="base">
        <a:spcBef>
          <a:spcPct val="0"/>
        </a:spcBef>
        <a:spcAft>
          <a:spcPct val="0"/>
        </a:spcAft>
        <a:defRPr sz="4400">
          <a:solidFill>
            <a:schemeClr val="tx1"/>
          </a:solidFill>
          <a:latin typeface="Calibri" pitchFamily="34" charset="0"/>
        </a:defRPr>
      </a:lvl4pPr>
      <a:lvl5pPr algn="ctr" defTabSz="457200" rtl="0" fontAlgn="base">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50902" y="24360"/>
            <a:ext cx="7593098" cy="1193577"/>
          </a:xfrm>
          <a:solidFill>
            <a:srgbClr val="8EB4E3"/>
          </a:solidFill>
        </p:spPr>
        <p:txBody>
          <a:bodyPr rtlCol="0">
            <a:normAutofit fontScale="90000"/>
          </a:bodyPr>
          <a:lstStyle/>
          <a:p>
            <a:pPr algn="l" fontAlgn="auto">
              <a:spcAft>
                <a:spcPts val="0"/>
              </a:spcAft>
              <a:defRPr/>
            </a:pPr>
            <a:r>
              <a:rPr lang="en-GB"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Séminaire</a:t>
            </a:r>
            <a:r>
              <a:rPr lang="en-GB"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national BTS </a:t>
            </a:r>
            <a:r>
              <a:rPr lang="en-GB"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Audiovisuel</a:t>
            </a:r>
            <a:endParaRPr lang="en-GB"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3" name="Sous-titre 2"/>
          <p:cNvSpPr>
            <a:spLocks noGrp="1"/>
          </p:cNvSpPr>
          <p:nvPr>
            <p:ph type="subTitle" idx="1"/>
          </p:nvPr>
        </p:nvSpPr>
        <p:spPr>
          <a:xfrm>
            <a:off x="885825" y="3424238"/>
            <a:ext cx="7720013" cy="1597025"/>
          </a:xfrm>
        </p:spPr>
        <p:txBody>
          <a:bodyPr rtlCol="0">
            <a:normAutofit/>
          </a:bodyPr>
          <a:lstStyle/>
          <a:p>
            <a:pPr fontAlgn="auto">
              <a:spcAft>
                <a:spcPts val="0"/>
              </a:spcAft>
              <a:buFont typeface="Arial"/>
              <a:buNone/>
              <a:defRPr/>
            </a:pPr>
            <a:r>
              <a:rPr lang="en-GB" dirty="0" smtClean="0"/>
              <a:t>10 </a:t>
            </a:r>
            <a:r>
              <a:rPr lang="en-GB" dirty="0" err="1" smtClean="0"/>
              <a:t>décembre</a:t>
            </a:r>
            <a:r>
              <a:rPr lang="en-GB" dirty="0" smtClean="0"/>
              <a:t> 2013</a:t>
            </a:r>
          </a:p>
          <a:p>
            <a:pPr fontAlgn="auto">
              <a:spcAft>
                <a:spcPts val="0"/>
              </a:spcAft>
              <a:buFont typeface="Arial"/>
              <a:buNone/>
              <a:defRPr/>
            </a:pPr>
            <a:r>
              <a:rPr lang="en-GB" dirty="0" err="1" smtClean="0"/>
              <a:t>Lycée</a:t>
            </a:r>
            <a:r>
              <a:rPr lang="en-GB" dirty="0" smtClean="0"/>
              <a:t> Jacques </a:t>
            </a:r>
            <a:r>
              <a:rPr lang="en-GB" dirty="0" err="1" smtClean="0"/>
              <a:t>Prévert</a:t>
            </a:r>
            <a:r>
              <a:rPr lang="en-GB" dirty="0" smtClean="0"/>
              <a:t> - Boulogne </a:t>
            </a:r>
            <a:r>
              <a:rPr lang="en-GB" dirty="0" err="1" smtClean="0"/>
              <a:t>Billancourt</a:t>
            </a:r>
            <a:endParaRPr lang="en-GB" dirty="0"/>
          </a:p>
        </p:txBody>
      </p:sp>
      <p:pic>
        <p:nvPicPr>
          <p:cNvPr id="14339" name="Image 4"/>
          <p:cNvPicPr>
            <a:picLocks noChangeAspect="1"/>
          </p:cNvPicPr>
          <p:nvPr/>
        </p:nvPicPr>
        <p:blipFill>
          <a:blip r:embed="rId3"/>
          <a:srcRect/>
          <a:stretch>
            <a:fillRect/>
          </a:stretch>
        </p:blipFill>
        <p:spPr bwMode="auto">
          <a:xfrm>
            <a:off x="5489575" y="1233488"/>
            <a:ext cx="3654425" cy="1827212"/>
          </a:xfrm>
          <a:prstGeom prst="rect">
            <a:avLst/>
          </a:prstGeom>
          <a:noFill/>
          <a:ln w="9525">
            <a:noFill/>
            <a:miter lim="800000"/>
            <a:headEnd/>
            <a:tailEnd/>
          </a:ln>
        </p:spPr>
      </p:pic>
      <p:pic>
        <p:nvPicPr>
          <p:cNvPr id="14340" name="Image 5"/>
          <p:cNvPicPr>
            <a:picLocks noChangeAspect="1"/>
          </p:cNvPicPr>
          <p:nvPr/>
        </p:nvPicPr>
        <p:blipFill>
          <a:blip r:embed="rId4"/>
          <a:srcRect/>
          <a:stretch>
            <a:fillRect/>
          </a:stretch>
        </p:blipFill>
        <p:spPr bwMode="auto">
          <a:xfrm>
            <a:off x="161925" y="4783138"/>
            <a:ext cx="2073275" cy="2074862"/>
          </a:xfrm>
          <a:prstGeom prst="rect">
            <a:avLst/>
          </a:prstGeom>
          <a:noFill/>
          <a:ln w="9525">
            <a:noFill/>
            <a:miter lim="800000"/>
            <a:headEnd/>
            <a:tailEnd/>
          </a:ln>
        </p:spPr>
      </p:pic>
      <p:pic>
        <p:nvPicPr>
          <p:cNvPr id="14341" name="Picture 2"/>
          <p:cNvPicPr>
            <a:picLocks noChangeAspect="1" noChangeArrowheads="1"/>
          </p:cNvPicPr>
          <p:nvPr/>
        </p:nvPicPr>
        <p:blipFill>
          <a:blip r:embed="rId5"/>
          <a:srcRect/>
          <a:stretch>
            <a:fillRect/>
          </a:stretch>
        </p:blipFill>
        <p:spPr bwMode="auto">
          <a:xfrm>
            <a:off x="25400" y="9525"/>
            <a:ext cx="1319213" cy="12239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idx="1"/>
          </p:nvPr>
        </p:nvSpPr>
        <p:spPr>
          <a:xfrm>
            <a:off x="647700" y="1208088"/>
            <a:ext cx="8229600" cy="5165725"/>
          </a:xfrm>
        </p:spPr>
        <p:txBody>
          <a:bodyPr rtlCol="0">
            <a:normAutofit fontScale="85000" lnSpcReduction="20000"/>
          </a:bodyPr>
          <a:lstStyle/>
          <a:p>
            <a:pPr fontAlgn="auto">
              <a:spcAft>
                <a:spcPts val="0"/>
              </a:spcAft>
              <a:buFont typeface="Arial"/>
              <a:buChar char="•"/>
              <a:defRPr/>
            </a:pPr>
            <a:r>
              <a:rPr lang="fr-FR" b="1" dirty="0" smtClean="0">
                <a:solidFill>
                  <a:srgbClr val="984807"/>
                </a:solidFill>
              </a:rPr>
              <a:t>CCF </a:t>
            </a:r>
            <a:r>
              <a:rPr lang="fr-FR" sz="2400" b="1" dirty="0" smtClean="0">
                <a:solidFill>
                  <a:srgbClr val="984807"/>
                </a:solidFill>
              </a:rPr>
              <a:t>(</a:t>
            </a:r>
            <a:r>
              <a:rPr lang="fr-FR" sz="2400" b="1" dirty="0" err="1" smtClean="0">
                <a:solidFill>
                  <a:srgbClr val="984807"/>
                </a:solidFill>
              </a:rPr>
              <a:t>étab</a:t>
            </a:r>
            <a:r>
              <a:rPr lang="fr-FR" sz="2400" b="1" dirty="0" smtClean="0">
                <a:solidFill>
                  <a:srgbClr val="984807"/>
                </a:solidFill>
              </a:rPr>
              <a:t> PU, </a:t>
            </a:r>
            <a:r>
              <a:rPr lang="fr-FR" sz="2400" b="1" dirty="0" err="1" smtClean="0">
                <a:solidFill>
                  <a:srgbClr val="984807"/>
                </a:solidFill>
              </a:rPr>
              <a:t>PRsc</a:t>
            </a:r>
            <a:r>
              <a:rPr lang="fr-FR" sz="2400" b="1" dirty="0" smtClean="0">
                <a:solidFill>
                  <a:srgbClr val="984807"/>
                </a:solidFill>
              </a:rPr>
              <a:t>, habilités, </a:t>
            </a:r>
            <a:r>
              <a:rPr lang="fr-FR" sz="2400" b="1" dirty="0" err="1" smtClean="0">
                <a:solidFill>
                  <a:srgbClr val="984807"/>
                </a:solidFill>
              </a:rPr>
              <a:t>form</a:t>
            </a:r>
            <a:r>
              <a:rPr lang="fr-FR" sz="2400" b="1" dirty="0" smtClean="0">
                <a:solidFill>
                  <a:srgbClr val="984807"/>
                </a:solidFill>
              </a:rPr>
              <a:t>. prof. continue) </a:t>
            </a:r>
            <a:r>
              <a:rPr lang="fr-FR" b="1" dirty="0" smtClean="0">
                <a:solidFill>
                  <a:srgbClr val="984807"/>
                </a:solidFill>
              </a:rPr>
              <a:t>en deux situations d’évaluations équivalentes à l’épreuve ponctuelle d’au moins 4 heures</a:t>
            </a:r>
          </a:p>
          <a:p>
            <a:pPr lvl="1" fontAlgn="auto">
              <a:spcAft>
                <a:spcPts val="0"/>
              </a:spcAft>
              <a:buFont typeface="Arial"/>
              <a:buChar char="–"/>
              <a:defRPr/>
            </a:pPr>
            <a:r>
              <a:rPr lang="fr-FR" dirty="0" smtClean="0">
                <a:solidFill>
                  <a:srgbClr val="984807"/>
                </a:solidFill>
              </a:rPr>
              <a:t>Première situation dans le second semestre de la première année.</a:t>
            </a:r>
          </a:p>
          <a:p>
            <a:pPr lvl="1" fontAlgn="auto">
              <a:spcAft>
                <a:spcPts val="0"/>
              </a:spcAft>
              <a:buFont typeface="Arial"/>
              <a:buChar char="–"/>
              <a:defRPr/>
            </a:pPr>
            <a:r>
              <a:rPr lang="fr-FR" dirty="0" smtClean="0">
                <a:solidFill>
                  <a:srgbClr val="984807"/>
                </a:solidFill>
              </a:rPr>
              <a:t>Seconde situation pendant les mois de janvier et de février de la seconde année.</a:t>
            </a:r>
          </a:p>
          <a:p>
            <a:pPr lvl="1" fontAlgn="auto">
              <a:spcAft>
                <a:spcPts val="0"/>
              </a:spcAft>
              <a:buFont typeface="Arial"/>
              <a:buChar char="–"/>
              <a:defRPr/>
            </a:pPr>
            <a:r>
              <a:rPr lang="fr-FR" dirty="0" smtClean="0">
                <a:solidFill>
                  <a:srgbClr val="984807"/>
                </a:solidFill>
              </a:rPr>
              <a:t>Chaque situation cible l’évaluation de compétences complémentaires.</a:t>
            </a:r>
          </a:p>
          <a:p>
            <a:pPr lvl="1" fontAlgn="auto">
              <a:spcAft>
                <a:spcPts val="0"/>
              </a:spcAft>
              <a:buFont typeface="Arial"/>
              <a:buChar char="–"/>
              <a:defRPr/>
            </a:pPr>
            <a:r>
              <a:rPr lang="fr-FR" dirty="0" smtClean="0">
                <a:solidFill>
                  <a:srgbClr val="984807"/>
                </a:solidFill>
              </a:rPr>
              <a:t>Une fiche d’évaluation des compétences du candidat est adressée au jury  par l’équipe pédagogique de l’établissement.</a:t>
            </a:r>
          </a:p>
          <a:p>
            <a:pPr lvl="1" fontAlgn="auto">
              <a:spcAft>
                <a:spcPts val="0"/>
              </a:spcAft>
              <a:buFont typeface="Arial"/>
              <a:buChar char="–"/>
              <a:defRPr/>
            </a:pPr>
            <a:r>
              <a:rPr lang="fr-FR" dirty="0" smtClean="0">
                <a:solidFill>
                  <a:srgbClr val="984807"/>
                </a:solidFill>
              </a:rPr>
              <a:t>Les thèmes de CCF de TMO sont proposés annuellement par chaque centre d’examen à l’IA-IPR en charge de la discipline.</a:t>
            </a:r>
          </a:p>
        </p:txBody>
      </p:sp>
      <p:pic>
        <p:nvPicPr>
          <p:cNvPr id="24578" name="Picture 2"/>
          <p:cNvPicPr>
            <a:picLocks noChangeAspect="1" noChangeArrowheads="1"/>
          </p:cNvPicPr>
          <p:nvPr/>
        </p:nvPicPr>
        <p:blipFill>
          <a:blip r:embed="rId2"/>
          <a:srcRect/>
          <a:stretch>
            <a:fillRect/>
          </a:stretch>
        </p:blipFill>
        <p:spPr bwMode="auto">
          <a:xfrm>
            <a:off x="-14288" y="-3175"/>
            <a:ext cx="989013" cy="915988"/>
          </a:xfrm>
          <a:prstGeom prst="rect">
            <a:avLst/>
          </a:prstGeom>
          <a:noFill/>
          <a:ln w="9525">
            <a:noFill/>
            <a:miter lim="800000"/>
            <a:headEnd/>
            <a:tailEnd/>
          </a:ln>
        </p:spPr>
      </p:pic>
      <p:sp>
        <p:nvSpPr>
          <p:cNvPr id="6" name="Titre 1"/>
          <p:cNvSpPr txBox="1">
            <a:spLocks/>
          </p:cNvSpPr>
          <p:nvPr/>
        </p:nvSpPr>
        <p:spPr>
          <a:xfrm>
            <a:off x="1254587" y="24360"/>
            <a:ext cx="7782353" cy="889169"/>
          </a:xfrm>
          <a:prstGeom prst="rect">
            <a:avLst/>
          </a:prstGeom>
          <a:solidFill>
            <a:srgbClr val="8EB4E3"/>
          </a:solidFill>
        </p:spPr>
        <p:txBody>
          <a:bodyPr anchor="ctr">
            <a:normAutofit fontScale="97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en-GB" sz="28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Séminaire</a:t>
            </a:r>
            <a:r>
              <a:rPr lang="en-GB"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national BTS </a:t>
            </a:r>
            <a:r>
              <a:rPr lang="en-GB" sz="28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Audiovisuel</a:t>
            </a:r>
            <a:endParaRPr lang="en-GB"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7" name="ZoneTexte 6"/>
          <p:cNvSpPr txBox="1"/>
          <p:nvPr/>
        </p:nvSpPr>
        <p:spPr>
          <a:xfrm>
            <a:off x="17058" y="1109176"/>
            <a:ext cx="615553" cy="5748824"/>
          </a:xfrm>
          <a:prstGeom prst="rect">
            <a:avLst/>
          </a:prstGeom>
          <a:solidFill>
            <a:srgbClr val="8EB4E3"/>
          </a:solidFill>
        </p:spPr>
        <p:txBody>
          <a:bodyPr vert="vert270">
            <a:spAutoFit/>
          </a:bodyPr>
          <a:lstStyle/>
          <a:p>
            <a:pPr algn="ctr" fontAlgn="auto">
              <a:spcBef>
                <a:spcPts val="0"/>
              </a:spcBef>
              <a:spcAft>
                <a:spcPts val="0"/>
              </a:spcAft>
              <a:defRPr/>
            </a:pPr>
            <a:r>
              <a:rPr lang="fr-FR"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rPr>
              <a:t>Modalités de l’examen</a:t>
            </a:r>
            <a:endParaRPr lang="fr-FR"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Espace réservé du contenu 2"/>
          <p:cNvSpPr>
            <a:spLocks noGrp="1"/>
          </p:cNvSpPr>
          <p:nvPr>
            <p:ph idx="1"/>
          </p:nvPr>
        </p:nvSpPr>
        <p:spPr>
          <a:xfrm>
            <a:off x="647700" y="1208088"/>
            <a:ext cx="8229600" cy="5165725"/>
          </a:xfrm>
        </p:spPr>
        <p:txBody>
          <a:bodyPr/>
          <a:lstStyle/>
          <a:p>
            <a:r>
              <a:rPr lang="fr-FR" b="1" smtClean="0">
                <a:solidFill>
                  <a:srgbClr val="984807"/>
                </a:solidFill>
              </a:rPr>
              <a:t>Epreuve ponctuelle pratique </a:t>
            </a:r>
            <a:r>
              <a:rPr lang="fr-FR" sz="2000" b="1" smtClean="0">
                <a:solidFill>
                  <a:srgbClr val="984807"/>
                </a:solidFill>
              </a:rPr>
              <a:t>(autres candidats)</a:t>
            </a:r>
            <a:r>
              <a:rPr lang="fr-FR" b="1" smtClean="0">
                <a:solidFill>
                  <a:srgbClr val="984807"/>
                </a:solidFill>
              </a:rPr>
              <a:t> - 4 heures + ½ heure pour la lecture, l’appropriation et la préparation du sujet</a:t>
            </a:r>
          </a:p>
          <a:p>
            <a:pPr lvl="1"/>
            <a:r>
              <a:rPr lang="fr-FR" smtClean="0">
                <a:solidFill>
                  <a:srgbClr val="984807"/>
                </a:solidFill>
              </a:rPr>
              <a:t> Commission constituée de deux professeurs et un professionnel de la spécialité</a:t>
            </a:r>
          </a:p>
          <a:p>
            <a:endParaRPr lang="fr-FR" smtClean="0">
              <a:solidFill>
                <a:srgbClr val="984807"/>
              </a:solidFill>
            </a:endParaRPr>
          </a:p>
        </p:txBody>
      </p:sp>
      <p:pic>
        <p:nvPicPr>
          <p:cNvPr id="25602" name="Picture 2"/>
          <p:cNvPicPr>
            <a:picLocks noChangeAspect="1" noChangeArrowheads="1"/>
          </p:cNvPicPr>
          <p:nvPr/>
        </p:nvPicPr>
        <p:blipFill>
          <a:blip r:embed="rId2"/>
          <a:srcRect/>
          <a:stretch>
            <a:fillRect/>
          </a:stretch>
        </p:blipFill>
        <p:spPr bwMode="auto">
          <a:xfrm>
            <a:off x="-14288" y="-3175"/>
            <a:ext cx="989013" cy="915988"/>
          </a:xfrm>
          <a:prstGeom prst="rect">
            <a:avLst/>
          </a:prstGeom>
          <a:noFill/>
          <a:ln w="9525">
            <a:noFill/>
            <a:miter lim="800000"/>
            <a:headEnd/>
            <a:tailEnd/>
          </a:ln>
        </p:spPr>
      </p:pic>
      <p:sp>
        <p:nvSpPr>
          <p:cNvPr id="6" name="Titre 1"/>
          <p:cNvSpPr txBox="1">
            <a:spLocks/>
          </p:cNvSpPr>
          <p:nvPr/>
        </p:nvSpPr>
        <p:spPr>
          <a:xfrm>
            <a:off x="1254587" y="24360"/>
            <a:ext cx="7782353" cy="889169"/>
          </a:xfrm>
          <a:prstGeom prst="rect">
            <a:avLst/>
          </a:prstGeom>
          <a:solidFill>
            <a:srgbClr val="8EB4E3"/>
          </a:solidFill>
        </p:spPr>
        <p:txBody>
          <a:bodyPr anchor="ctr">
            <a:normAutofit fontScale="97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en-GB" sz="28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Séminaire</a:t>
            </a:r>
            <a:r>
              <a:rPr lang="en-GB"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national BTS </a:t>
            </a:r>
            <a:r>
              <a:rPr lang="en-GB" sz="28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Audiovisuel</a:t>
            </a:r>
            <a:endParaRPr lang="en-GB"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7" name="ZoneTexte 6"/>
          <p:cNvSpPr txBox="1"/>
          <p:nvPr/>
        </p:nvSpPr>
        <p:spPr>
          <a:xfrm>
            <a:off x="17058" y="1109176"/>
            <a:ext cx="615553" cy="5748824"/>
          </a:xfrm>
          <a:prstGeom prst="rect">
            <a:avLst/>
          </a:prstGeom>
          <a:solidFill>
            <a:srgbClr val="8EB4E3"/>
          </a:solidFill>
        </p:spPr>
        <p:txBody>
          <a:bodyPr vert="vert270">
            <a:spAutoFit/>
          </a:bodyPr>
          <a:lstStyle/>
          <a:p>
            <a:pPr algn="ctr" fontAlgn="auto">
              <a:spcBef>
                <a:spcPts val="0"/>
              </a:spcBef>
              <a:spcAft>
                <a:spcPts val="0"/>
              </a:spcAft>
              <a:defRPr/>
            </a:pPr>
            <a:r>
              <a:rPr lang="fr-FR"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rPr>
              <a:t>Modalités de l’examen</a:t>
            </a:r>
            <a:endParaRPr lang="fr-FR"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Espace réservé du contenu 2"/>
          <p:cNvSpPr>
            <a:spLocks noGrp="1"/>
          </p:cNvSpPr>
          <p:nvPr>
            <p:ph idx="1"/>
          </p:nvPr>
        </p:nvSpPr>
        <p:spPr>
          <a:xfrm>
            <a:off x="647700" y="1208088"/>
            <a:ext cx="8229600" cy="5165725"/>
          </a:xfrm>
        </p:spPr>
        <p:txBody>
          <a:bodyPr/>
          <a:lstStyle/>
          <a:p>
            <a:pPr>
              <a:buFont typeface="Arial" charset="0"/>
              <a:buNone/>
            </a:pPr>
            <a:r>
              <a:rPr lang="fr-FR" b="1" smtClean="0">
                <a:solidFill>
                  <a:srgbClr val="0070C0"/>
                </a:solidFill>
              </a:rPr>
              <a:t>	E5 : EPS </a:t>
            </a:r>
            <a:r>
              <a:rPr lang="fr-FR" sz="2000" smtClean="0">
                <a:solidFill>
                  <a:srgbClr val="984807"/>
                </a:solidFill>
              </a:rPr>
              <a:t>(Épreuve professionnelle de synthèse)</a:t>
            </a:r>
            <a:r>
              <a:rPr lang="fr-FR" smtClean="0">
                <a:solidFill>
                  <a:srgbClr val="984807"/>
                </a:solidFill>
              </a:rPr>
              <a:t> – Coeff 5 (4 pour l'option Gestion de la production) -</a:t>
            </a:r>
            <a:endParaRPr lang="fr-FR" smtClean="0">
              <a:solidFill>
                <a:srgbClr val="00B050"/>
              </a:solidFill>
            </a:endParaRPr>
          </a:p>
          <a:p>
            <a:r>
              <a:rPr lang="fr-FR" b="1" smtClean="0">
                <a:solidFill>
                  <a:srgbClr val="984807"/>
                </a:solidFill>
              </a:rPr>
              <a:t>Deux sous-épreuves :</a:t>
            </a:r>
          </a:p>
          <a:p>
            <a:pPr lvl="1"/>
            <a:r>
              <a:rPr lang="fr-FR" b="1" smtClean="0">
                <a:solidFill>
                  <a:srgbClr val="0070C0"/>
                </a:solidFill>
              </a:rPr>
              <a:t>E51</a:t>
            </a:r>
            <a:r>
              <a:rPr lang="fr-FR" smtClean="0">
                <a:solidFill>
                  <a:srgbClr val="984807"/>
                </a:solidFill>
              </a:rPr>
              <a:t> : Projet à caractère professionnel – Coeff 4 pour toutes les options</a:t>
            </a:r>
          </a:p>
          <a:p>
            <a:pPr lvl="1"/>
            <a:r>
              <a:rPr lang="fr-FR" b="1" smtClean="0">
                <a:solidFill>
                  <a:srgbClr val="0070C0"/>
                </a:solidFill>
              </a:rPr>
              <a:t>E52</a:t>
            </a:r>
            <a:r>
              <a:rPr lang="fr-FR" smtClean="0">
                <a:solidFill>
                  <a:srgbClr val="984807"/>
                </a:solidFill>
              </a:rPr>
              <a:t> : Sous épreuve à caractère EEJ attachée au projet à caractère professionnel – Coeff 1 –  (sauf option Gestion de la production)</a:t>
            </a:r>
          </a:p>
          <a:p>
            <a:r>
              <a:rPr lang="fr-FR" b="1" smtClean="0">
                <a:solidFill>
                  <a:srgbClr val="984807"/>
                </a:solidFill>
              </a:rPr>
              <a:t>Contexte de l’épreuve :</a:t>
            </a:r>
            <a:r>
              <a:rPr lang="fr-FR" smtClean="0">
                <a:solidFill>
                  <a:srgbClr val="984807"/>
                </a:solidFill>
              </a:rPr>
              <a:t> projet de production audiovisuelle conduit en équipe.</a:t>
            </a:r>
          </a:p>
          <a:p>
            <a:pPr>
              <a:buFont typeface="Arial" charset="0"/>
              <a:buNone/>
            </a:pPr>
            <a:endParaRPr lang="fr-FR" smtClean="0">
              <a:solidFill>
                <a:srgbClr val="984807"/>
              </a:solidFill>
            </a:endParaRPr>
          </a:p>
        </p:txBody>
      </p:sp>
      <p:pic>
        <p:nvPicPr>
          <p:cNvPr id="26626" name="Picture 2"/>
          <p:cNvPicPr>
            <a:picLocks noChangeAspect="1" noChangeArrowheads="1"/>
          </p:cNvPicPr>
          <p:nvPr/>
        </p:nvPicPr>
        <p:blipFill>
          <a:blip r:embed="rId2"/>
          <a:srcRect/>
          <a:stretch>
            <a:fillRect/>
          </a:stretch>
        </p:blipFill>
        <p:spPr bwMode="auto">
          <a:xfrm>
            <a:off x="-14288" y="-3175"/>
            <a:ext cx="989013" cy="915988"/>
          </a:xfrm>
          <a:prstGeom prst="rect">
            <a:avLst/>
          </a:prstGeom>
          <a:noFill/>
          <a:ln w="9525">
            <a:noFill/>
            <a:miter lim="800000"/>
            <a:headEnd/>
            <a:tailEnd/>
          </a:ln>
        </p:spPr>
      </p:pic>
      <p:sp>
        <p:nvSpPr>
          <p:cNvPr id="6" name="Titre 1"/>
          <p:cNvSpPr txBox="1">
            <a:spLocks/>
          </p:cNvSpPr>
          <p:nvPr/>
        </p:nvSpPr>
        <p:spPr>
          <a:xfrm>
            <a:off x="1254587" y="24360"/>
            <a:ext cx="7782353" cy="889169"/>
          </a:xfrm>
          <a:prstGeom prst="rect">
            <a:avLst/>
          </a:prstGeom>
          <a:solidFill>
            <a:srgbClr val="8EB4E3"/>
          </a:solidFill>
        </p:spPr>
        <p:txBody>
          <a:bodyPr anchor="ctr">
            <a:normAutofit fontScale="97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en-GB" sz="28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Séminaire</a:t>
            </a:r>
            <a:r>
              <a:rPr lang="en-GB"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national BTS </a:t>
            </a:r>
            <a:r>
              <a:rPr lang="en-GB" sz="28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Audiovisuel</a:t>
            </a:r>
            <a:endParaRPr lang="en-GB"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7" name="ZoneTexte 6"/>
          <p:cNvSpPr txBox="1"/>
          <p:nvPr/>
        </p:nvSpPr>
        <p:spPr>
          <a:xfrm>
            <a:off x="17058" y="1109176"/>
            <a:ext cx="615553" cy="5748824"/>
          </a:xfrm>
          <a:prstGeom prst="rect">
            <a:avLst/>
          </a:prstGeom>
          <a:solidFill>
            <a:srgbClr val="8EB4E3"/>
          </a:solidFill>
        </p:spPr>
        <p:txBody>
          <a:bodyPr vert="vert270">
            <a:spAutoFit/>
          </a:bodyPr>
          <a:lstStyle/>
          <a:p>
            <a:pPr algn="ctr" fontAlgn="auto">
              <a:spcBef>
                <a:spcPts val="0"/>
              </a:spcBef>
              <a:spcAft>
                <a:spcPts val="0"/>
              </a:spcAft>
              <a:defRPr/>
            </a:pPr>
            <a:r>
              <a:rPr lang="fr-FR"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rPr>
              <a:t>Modalités de l’examen</a:t>
            </a:r>
            <a:endParaRPr lang="fr-FR"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idx="1"/>
          </p:nvPr>
        </p:nvSpPr>
        <p:spPr>
          <a:xfrm>
            <a:off x="647700" y="1208088"/>
            <a:ext cx="8229600" cy="5165725"/>
          </a:xfrm>
        </p:spPr>
        <p:txBody>
          <a:bodyPr rtlCol="0">
            <a:normAutofit lnSpcReduction="10000"/>
          </a:bodyPr>
          <a:lstStyle/>
          <a:p>
            <a:pPr fontAlgn="auto">
              <a:spcAft>
                <a:spcPts val="0"/>
              </a:spcAft>
              <a:buFont typeface="Arial"/>
              <a:buChar char="•"/>
              <a:defRPr/>
            </a:pPr>
            <a:r>
              <a:rPr lang="fr-FR" b="1" dirty="0" smtClean="0">
                <a:solidFill>
                  <a:srgbClr val="0070C0"/>
                </a:solidFill>
              </a:rPr>
              <a:t>E51 :</a:t>
            </a:r>
            <a:r>
              <a:rPr lang="fr-FR" b="1" dirty="0" smtClean="0">
                <a:solidFill>
                  <a:srgbClr val="984807"/>
                </a:solidFill>
              </a:rPr>
              <a:t> Epreuve ponctuelle </a:t>
            </a:r>
            <a:r>
              <a:rPr lang="fr-FR" sz="2400" b="1" dirty="0" smtClean="0">
                <a:solidFill>
                  <a:srgbClr val="984807"/>
                </a:solidFill>
              </a:rPr>
              <a:t>(</a:t>
            </a:r>
            <a:r>
              <a:rPr lang="fr-FR" sz="2400" b="1" dirty="0" err="1" smtClean="0">
                <a:solidFill>
                  <a:srgbClr val="984807"/>
                </a:solidFill>
              </a:rPr>
              <a:t>étab</a:t>
            </a:r>
            <a:r>
              <a:rPr lang="fr-FR" sz="2400" b="1" dirty="0" smtClean="0">
                <a:solidFill>
                  <a:srgbClr val="984807"/>
                </a:solidFill>
              </a:rPr>
              <a:t> PU, </a:t>
            </a:r>
            <a:r>
              <a:rPr lang="fr-FR" sz="2400" b="1" dirty="0" err="1" smtClean="0">
                <a:solidFill>
                  <a:srgbClr val="984807"/>
                </a:solidFill>
              </a:rPr>
              <a:t>PRsc</a:t>
            </a:r>
            <a:r>
              <a:rPr lang="fr-FR" sz="2400" b="1" dirty="0" smtClean="0">
                <a:solidFill>
                  <a:srgbClr val="984807"/>
                </a:solidFill>
              </a:rPr>
              <a:t>, habilités) </a:t>
            </a:r>
            <a:r>
              <a:rPr lang="fr-FR" b="1" dirty="0" smtClean="0">
                <a:solidFill>
                  <a:srgbClr val="984807"/>
                </a:solidFill>
              </a:rPr>
              <a:t>en deux parties.</a:t>
            </a:r>
          </a:p>
          <a:p>
            <a:pPr lvl="1" fontAlgn="auto">
              <a:spcAft>
                <a:spcPts val="0"/>
              </a:spcAft>
              <a:buFont typeface="Arial"/>
              <a:buChar char="–"/>
              <a:defRPr/>
            </a:pPr>
            <a:r>
              <a:rPr lang="fr-FR" dirty="0" smtClean="0">
                <a:solidFill>
                  <a:srgbClr val="984807"/>
                </a:solidFill>
              </a:rPr>
              <a:t>Projet de 150 heures maximum et conduit pendant une période de 6 semaines.</a:t>
            </a:r>
          </a:p>
          <a:p>
            <a:pPr lvl="1" fontAlgn="auto">
              <a:spcAft>
                <a:spcPts val="0"/>
              </a:spcAft>
              <a:buFont typeface="Arial"/>
              <a:buChar char="–"/>
              <a:defRPr/>
            </a:pPr>
            <a:r>
              <a:rPr lang="fr-FR" dirty="0" smtClean="0">
                <a:solidFill>
                  <a:srgbClr val="984807"/>
                </a:solidFill>
              </a:rPr>
              <a:t>Première partie (</a:t>
            </a:r>
            <a:r>
              <a:rPr lang="fr-FR" dirty="0" err="1" smtClean="0">
                <a:solidFill>
                  <a:srgbClr val="984807"/>
                </a:solidFill>
              </a:rPr>
              <a:t>coeff</a:t>
            </a:r>
            <a:r>
              <a:rPr lang="fr-FR" dirty="0" smtClean="0">
                <a:solidFill>
                  <a:srgbClr val="984807"/>
                </a:solidFill>
              </a:rPr>
              <a:t> 2) : 2 revues de production (20 min chacune, </a:t>
            </a:r>
            <a:r>
              <a:rPr lang="fr-FR" dirty="0" err="1" smtClean="0">
                <a:solidFill>
                  <a:srgbClr val="984807"/>
                </a:solidFill>
              </a:rPr>
              <a:t>coeff</a:t>
            </a:r>
            <a:r>
              <a:rPr lang="fr-FR" dirty="0" smtClean="0">
                <a:solidFill>
                  <a:srgbClr val="984807"/>
                </a:solidFill>
              </a:rPr>
              <a:t> 1). </a:t>
            </a:r>
          </a:p>
          <a:p>
            <a:pPr lvl="1" fontAlgn="auto">
              <a:spcAft>
                <a:spcPts val="0"/>
              </a:spcAft>
              <a:buFont typeface="Arial"/>
              <a:buChar char="–"/>
              <a:defRPr/>
            </a:pPr>
            <a:r>
              <a:rPr lang="fr-FR" dirty="0" smtClean="0">
                <a:solidFill>
                  <a:srgbClr val="984807"/>
                </a:solidFill>
              </a:rPr>
              <a:t>Deuxième partie (</a:t>
            </a:r>
            <a:r>
              <a:rPr lang="fr-FR" dirty="0" err="1" smtClean="0">
                <a:solidFill>
                  <a:srgbClr val="984807"/>
                </a:solidFill>
              </a:rPr>
              <a:t>coeff</a:t>
            </a:r>
            <a:r>
              <a:rPr lang="fr-FR" dirty="0" smtClean="0">
                <a:solidFill>
                  <a:srgbClr val="984807"/>
                </a:solidFill>
              </a:rPr>
              <a:t> 2, 45 min) : exposé du candidat 20 min + entretien 25 min.</a:t>
            </a:r>
          </a:p>
          <a:p>
            <a:pPr lvl="1" fontAlgn="auto">
              <a:spcAft>
                <a:spcPts val="0"/>
              </a:spcAft>
              <a:buFont typeface="Arial"/>
              <a:buChar char="–"/>
              <a:defRPr/>
            </a:pPr>
            <a:r>
              <a:rPr lang="fr-FR" dirty="0" smtClean="0">
                <a:solidFill>
                  <a:srgbClr val="984807"/>
                </a:solidFill>
              </a:rPr>
              <a:t>Le cahier des charges du produit audiovisuel sera rédigé par le centre d’examen et validé par une commission nationale</a:t>
            </a:r>
          </a:p>
          <a:p>
            <a:pPr lvl="1" fontAlgn="auto">
              <a:spcAft>
                <a:spcPts val="0"/>
              </a:spcAft>
              <a:buFont typeface="Arial"/>
              <a:buChar char="–"/>
              <a:defRPr/>
            </a:pPr>
            <a:endParaRPr lang="fr-FR" dirty="0" smtClean="0">
              <a:solidFill>
                <a:srgbClr val="984807"/>
              </a:solidFill>
            </a:endParaRPr>
          </a:p>
        </p:txBody>
      </p:sp>
      <p:pic>
        <p:nvPicPr>
          <p:cNvPr id="27650" name="Picture 2"/>
          <p:cNvPicPr>
            <a:picLocks noChangeAspect="1" noChangeArrowheads="1"/>
          </p:cNvPicPr>
          <p:nvPr/>
        </p:nvPicPr>
        <p:blipFill>
          <a:blip r:embed="rId2"/>
          <a:srcRect/>
          <a:stretch>
            <a:fillRect/>
          </a:stretch>
        </p:blipFill>
        <p:spPr bwMode="auto">
          <a:xfrm>
            <a:off x="-14288" y="-3175"/>
            <a:ext cx="989013" cy="915988"/>
          </a:xfrm>
          <a:prstGeom prst="rect">
            <a:avLst/>
          </a:prstGeom>
          <a:noFill/>
          <a:ln w="9525">
            <a:noFill/>
            <a:miter lim="800000"/>
            <a:headEnd/>
            <a:tailEnd/>
          </a:ln>
        </p:spPr>
      </p:pic>
      <p:sp>
        <p:nvSpPr>
          <p:cNvPr id="6" name="Titre 1"/>
          <p:cNvSpPr txBox="1">
            <a:spLocks/>
          </p:cNvSpPr>
          <p:nvPr/>
        </p:nvSpPr>
        <p:spPr>
          <a:xfrm>
            <a:off x="1254587" y="24360"/>
            <a:ext cx="7782353" cy="889169"/>
          </a:xfrm>
          <a:prstGeom prst="rect">
            <a:avLst/>
          </a:prstGeom>
          <a:solidFill>
            <a:srgbClr val="8EB4E3"/>
          </a:solidFill>
        </p:spPr>
        <p:txBody>
          <a:bodyPr anchor="ctr">
            <a:normAutofit fontScale="97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en-GB" sz="28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Séminaire</a:t>
            </a:r>
            <a:r>
              <a:rPr lang="en-GB"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national BTS </a:t>
            </a:r>
            <a:r>
              <a:rPr lang="en-GB" sz="28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Audiovisuel</a:t>
            </a:r>
            <a:endParaRPr lang="en-GB"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7" name="ZoneTexte 6"/>
          <p:cNvSpPr txBox="1"/>
          <p:nvPr/>
        </p:nvSpPr>
        <p:spPr>
          <a:xfrm>
            <a:off x="17058" y="1109176"/>
            <a:ext cx="615553" cy="5748824"/>
          </a:xfrm>
          <a:prstGeom prst="rect">
            <a:avLst/>
          </a:prstGeom>
          <a:solidFill>
            <a:srgbClr val="8EB4E3"/>
          </a:solidFill>
        </p:spPr>
        <p:txBody>
          <a:bodyPr vert="vert270">
            <a:spAutoFit/>
          </a:bodyPr>
          <a:lstStyle/>
          <a:p>
            <a:pPr algn="ctr" fontAlgn="auto">
              <a:spcBef>
                <a:spcPts val="0"/>
              </a:spcBef>
              <a:spcAft>
                <a:spcPts val="0"/>
              </a:spcAft>
              <a:defRPr/>
            </a:pPr>
            <a:r>
              <a:rPr lang="fr-FR"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rPr>
              <a:t>Modalités de l’examen</a:t>
            </a:r>
            <a:endParaRPr lang="fr-FR"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Espace réservé du contenu 2"/>
          <p:cNvSpPr>
            <a:spLocks noGrp="1"/>
          </p:cNvSpPr>
          <p:nvPr>
            <p:ph idx="1"/>
          </p:nvPr>
        </p:nvSpPr>
        <p:spPr>
          <a:xfrm>
            <a:off x="647700" y="1208088"/>
            <a:ext cx="8229600" cy="5165725"/>
          </a:xfrm>
        </p:spPr>
        <p:txBody>
          <a:bodyPr/>
          <a:lstStyle/>
          <a:p>
            <a:r>
              <a:rPr lang="fr-FR" b="1" smtClean="0">
                <a:solidFill>
                  <a:srgbClr val="0070C0"/>
                </a:solidFill>
              </a:rPr>
              <a:t>E51 : </a:t>
            </a:r>
            <a:r>
              <a:rPr lang="fr-FR" b="1" smtClean="0">
                <a:solidFill>
                  <a:srgbClr val="984807"/>
                </a:solidFill>
              </a:rPr>
              <a:t>Modalités adaptées pour :</a:t>
            </a:r>
          </a:p>
          <a:p>
            <a:pPr lvl="1"/>
            <a:r>
              <a:rPr lang="fr-FR" smtClean="0">
                <a:solidFill>
                  <a:srgbClr val="984807"/>
                </a:solidFill>
              </a:rPr>
              <a:t>Epreuve en CCF </a:t>
            </a:r>
            <a:r>
              <a:rPr lang="fr-FR" sz="2000" smtClean="0">
                <a:solidFill>
                  <a:srgbClr val="984807"/>
                </a:solidFill>
              </a:rPr>
              <a:t>(formation professionnelle continue habilitée)</a:t>
            </a:r>
            <a:r>
              <a:rPr lang="fr-FR" smtClean="0">
                <a:solidFill>
                  <a:srgbClr val="984807"/>
                </a:solidFill>
              </a:rPr>
              <a:t>.</a:t>
            </a:r>
          </a:p>
          <a:p>
            <a:pPr lvl="1"/>
            <a:r>
              <a:rPr lang="fr-FR" smtClean="0">
                <a:solidFill>
                  <a:srgbClr val="984807"/>
                </a:solidFill>
              </a:rPr>
              <a:t>Epreuve ponctuelle </a:t>
            </a:r>
            <a:r>
              <a:rPr lang="fr-FR" sz="2000" smtClean="0">
                <a:solidFill>
                  <a:srgbClr val="984807"/>
                </a:solidFill>
              </a:rPr>
              <a:t>(étab PRhc, …)</a:t>
            </a:r>
          </a:p>
          <a:p>
            <a:pPr lvl="1"/>
            <a:r>
              <a:rPr lang="fr-FR" smtClean="0">
                <a:solidFill>
                  <a:srgbClr val="984807"/>
                </a:solidFill>
              </a:rPr>
              <a:t>Epreuve ponctuelle  </a:t>
            </a:r>
            <a:r>
              <a:rPr lang="fr-FR" sz="2000" smtClean="0">
                <a:solidFill>
                  <a:srgbClr val="984807"/>
                </a:solidFill>
              </a:rPr>
              <a:t>(expérience professionnelle et enseignement à distance)</a:t>
            </a:r>
          </a:p>
          <a:p>
            <a:endParaRPr lang="fr-FR" smtClean="0">
              <a:solidFill>
                <a:srgbClr val="984807"/>
              </a:solidFill>
            </a:endParaRPr>
          </a:p>
          <a:p>
            <a:pPr lvl="1"/>
            <a:endParaRPr lang="fr-FR" smtClean="0">
              <a:solidFill>
                <a:srgbClr val="984807"/>
              </a:solidFill>
            </a:endParaRPr>
          </a:p>
        </p:txBody>
      </p:sp>
      <p:pic>
        <p:nvPicPr>
          <p:cNvPr id="28674" name="Picture 2"/>
          <p:cNvPicPr>
            <a:picLocks noChangeAspect="1" noChangeArrowheads="1"/>
          </p:cNvPicPr>
          <p:nvPr/>
        </p:nvPicPr>
        <p:blipFill>
          <a:blip r:embed="rId2"/>
          <a:srcRect/>
          <a:stretch>
            <a:fillRect/>
          </a:stretch>
        </p:blipFill>
        <p:spPr bwMode="auto">
          <a:xfrm>
            <a:off x="-14288" y="-3175"/>
            <a:ext cx="989013" cy="915988"/>
          </a:xfrm>
          <a:prstGeom prst="rect">
            <a:avLst/>
          </a:prstGeom>
          <a:noFill/>
          <a:ln w="9525">
            <a:noFill/>
            <a:miter lim="800000"/>
            <a:headEnd/>
            <a:tailEnd/>
          </a:ln>
        </p:spPr>
      </p:pic>
      <p:sp>
        <p:nvSpPr>
          <p:cNvPr id="6" name="Titre 1"/>
          <p:cNvSpPr txBox="1">
            <a:spLocks/>
          </p:cNvSpPr>
          <p:nvPr/>
        </p:nvSpPr>
        <p:spPr>
          <a:xfrm>
            <a:off x="1254587" y="24360"/>
            <a:ext cx="7782353" cy="889169"/>
          </a:xfrm>
          <a:prstGeom prst="rect">
            <a:avLst/>
          </a:prstGeom>
          <a:solidFill>
            <a:srgbClr val="8EB4E3"/>
          </a:solidFill>
        </p:spPr>
        <p:txBody>
          <a:bodyPr anchor="ctr">
            <a:normAutofit fontScale="97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en-GB" sz="28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Séminaire</a:t>
            </a:r>
            <a:r>
              <a:rPr lang="en-GB"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national BTS </a:t>
            </a:r>
            <a:r>
              <a:rPr lang="en-GB" sz="28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Audiovisuel</a:t>
            </a:r>
            <a:endParaRPr lang="en-GB"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7" name="ZoneTexte 6"/>
          <p:cNvSpPr txBox="1"/>
          <p:nvPr/>
        </p:nvSpPr>
        <p:spPr>
          <a:xfrm>
            <a:off x="17058" y="1109176"/>
            <a:ext cx="615553" cy="5748824"/>
          </a:xfrm>
          <a:prstGeom prst="rect">
            <a:avLst/>
          </a:prstGeom>
          <a:solidFill>
            <a:srgbClr val="8EB4E3"/>
          </a:solidFill>
        </p:spPr>
        <p:txBody>
          <a:bodyPr vert="vert270">
            <a:spAutoFit/>
          </a:bodyPr>
          <a:lstStyle/>
          <a:p>
            <a:pPr algn="ctr" fontAlgn="auto">
              <a:spcBef>
                <a:spcPts val="0"/>
              </a:spcBef>
              <a:spcAft>
                <a:spcPts val="0"/>
              </a:spcAft>
              <a:defRPr/>
            </a:pPr>
            <a:r>
              <a:rPr lang="fr-FR"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rPr>
              <a:t>Modalités de l’examen</a:t>
            </a:r>
            <a:endParaRPr lang="fr-FR"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Espace réservé du contenu 2"/>
          <p:cNvSpPr>
            <a:spLocks noGrp="1"/>
          </p:cNvSpPr>
          <p:nvPr>
            <p:ph idx="1"/>
          </p:nvPr>
        </p:nvSpPr>
        <p:spPr>
          <a:xfrm>
            <a:off x="647700" y="1208088"/>
            <a:ext cx="8229600" cy="5165725"/>
          </a:xfrm>
        </p:spPr>
        <p:txBody>
          <a:bodyPr/>
          <a:lstStyle/>
          <a:p>
            <a:r>
              <a:rPr lang="fr-FR" b="1" smtClean="0">
                <a:solidFill>
                  <a:srgbClr val="0070C0"/>
                </a:solidFill>
              </a:rPr>
              <a:t>E51 : </a:t>
            </a:r>
            <a:r>
              <a:rPr lang="fr-FR" b="1" smtClean="0">
                <a:solidFill>
                  <a:srgbClr val="984807"/>
                </a:solidFill>
              </a:rPr>
              <a:t>Commissions d’évaluation</a:t>
            </a:r>
          </a:p>
          <a:p>
            <a:pPr lvl="1"/>
            <a:r>
              <a:rPr lang="fr-FR" smtClean="0">
                <a:solidFill>
                  <a:srgbClr val="984807"/>
                </a:solidFill>
              </a:rPr>
              <a:t>CCF : équipe pédagogique</a:t>
            </a:r>
          </a:p>
          <a:p>
            <a:pPr lvl="1"/>
            <a:r>
              <a:rPr lang="fr-FR" smtClean="0">
                <a:solidFill>
                  <a:srgbClr val="984807"/>
                </a:solidFill>
              </a:rPr>
              <a:t>Ponctuelle, partie « revues de production » : au moins deux professeurs de l’équipe pédagogique (dont un professeur de CAA sur l’une des revues et le professeur responsable du projet)</a:t>
            </a:r>
          </a:p>
          <a:p>
            <a:pPr lvl="1"/>
            <a:r>
              <a:rPr lang="fr-FR" smtClean="0">
                <a:solidFill>
                  <a:srgbClr val="984807"/>
                </a:solidFill>
              </a:rPr>
              <a:t>Ponctuelle, partie « interrogation finale » : deux professeurs et un professionnel de la spécialité (il est recommandé d’inclure un professeur d’économie gestion)</a:t>
            </a:r>
          </a:p>
        </p:txBody>
      </p:sp>
      <p:pic>
        <p:nvPicPr>
          <p:cNvPr id="29698" name="Picture 2"/>
          <p:cNvPicPr>
            <a:picLocks noChangeAspect="1" noChangeArrowheads="1"/>
          </p:cNvPicPr>
          <p:nvPr/>
        </p:nvPicPr>
        <p:blipFill>
          <a:blip r:embed="rId2"/>
          <a:srcRect/>
          <a:stretch>
            <a:fillRect/>
          </a:stretch>
        </p:blipFill>
        <p:spPr bwMode="auto">
          <a:xfrm>
            <a:off x="-14288" y="-3175"/>
            <a:ext cx="989013" cy="915988"/>
          </a:xfrm>
          <a:prstGeom prst="rect">
            <a:avLst/>
          </a:prstGeom>
          <a:noFill/>
          <a:ln w="9525">
            <a:noFill/>
            <a:miter lim="800000"/>
            <a:headEnd/>
            <a:tailEnd/>
          </a:ln>
        </p:spPr>
      </p:pic>
      <p:sp>
        <p:nvSpPr>
          <p:cNvPr id="6" name="Titre 1"/>
          <p:cNvSpPr txBox="1">
            <a:spLocks/>
          </p:cNvSpPr>
          <p:nvPr/>
        </p:nvSpPr>
        <p:spPr>
          <a:xfrm>
            <a:off x="1254587" y="24360"/>
            <a:ext cx="7782353" cy="889169"/>
          </a:xfrm>
          <a:prstGeom prst="rect">
            <a:avLst/>
          </a:prstGeom>
          <a:solidFill>
            <a:srgbClr val="8EB4E3"/>
          </a:solidFill>
        </p:spPr>
        <p:txBody>
          <a:bodyPr anchor="ctr">
            <a:normAutofit fontScale="97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en-GB" sz="28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Séminaire</a:t>
            </a:r>
            <a:r>
              <a:rPr lang="en-GB"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national BTS </a:t>
            </a:r>
            <a:r>
              <a:rPr lang="en-GB" sz="28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Audiovisuel</a:t>
            </a:r>
            <a:endParaRPr lang="en-GB"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7" name="ZoneTexte 6"/>
          <p:cNvSpPr txBox="1"/>
          <p:nvPr/>
        </p:nvSpPr>
        <p:spPr>
          <a:xfrm>
            <a:off x="17058" y="1109176"/>
            <a:ext cx="615553" cy="5748824"/>
          </a:xfrm>
          <a:prstGeom prst="rect">
            <a:avLst/>
          </a:prstGeom>
          <a:solidFill>
            <a:srgbClr val="8EB4E3"/>
          </a:solidFill>
        </p:spPr>
        <p:txBody>
          <a:bodyPr vert="vert270">
            <a:spAutoFit/>
          </a:bodyPr>
          <a:lstStyle/>
          <a:p>
            <a:pPr algn="ctr" fontAlgn="auto">
              <a:spcBef>
                <a:spcPts val="0"/>
              </a:spcBef>
              <a:spcAft>
                <a:spcPts val="0"/>
              </a:spcAft>
              <a:defRPr/>
            </a:pPr>
            <a:r>
              <a:rPr lang="fr-FR"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rPr>
              <a:t>Modalités de l’examen</a:t>
            </a:r>
            <a:endParaRPr lang="fr-FR"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idx="1"/>
          </p:nvPr>
        </p:nvSpPr>
        <p:spPr>
          <a:xfrm>
            <a:off x="647700" y="1208088"/>
            <a:ext cx="8229600" cy="5165725"/>
          </a:xfrm>
        </p:spPr>
        <p:txBody>
          <a:bodyPr rtlCol="0">
            <a:normAutofit lnSpcReduction="10000"/>
          </a:bodyPr>
          <a:lstStyle/>
          <a:p>
            <a:pPr fontAlgn="auto">
              <a:spcAft>
                <a:spcPts val="0"/>
              </a:spcAft>
              <a:buFont typeface="Arial"/>
              <a:buChar char="•"/>
              <a:defRPr/>
            </a:pPr>
            <a:r>
              <a:rPr lang="fr-FR" b="1" dirty="0" smtClean="0">
                <a:solidFill>
                  <a:srgbClr val="0070C0"/>
                </a:solidFill>
              </a:rPr>
              <a:t>E52 :</a:t>
            </a:r>
            <a:r>
              <a:rPr lang="fr-FR" b="1" dirty="0" smtClean="0">
                <a:solidFill>
                  <a:srgbClr val="984807"/>
                </a:solidFill>
              </a:rPr>
              <a:t> Epreuve ponctuelle orale </a:t>
            </a:r>
            <a:r>
              <a:rPr lang="fr-FR" sz="2400" b="1" dirty="0" smtClean="0">
                <a:solidFill>
                  <a:srgbClr val="984807"/>
                </a:solidFill>
              </a:rPr>
              <a:t>(</a:t>
            </a:r>
            <a:r>
              <a:rPr lang="fr-FR" sz="2400" b="1" dirty="0" err="1" smtClean="0">
                <a:solidFill>
                  <a:srgbClr val="984807"/>
                </a:solidFill>
              </a:rPr>
              <a:t>étab</a:t>
            </a:r>
            <a:r>
              <a:rPr lang="fr-FR" sz="2400" b="1" dirty="0" smtClean="0">
                <a:solidFill>
                  <a:srgbClr val="984807"/>
                </a:solidFill>
              </a:rPr>
              <a:t> PU, </a:t>
            </a:r>
            <a:r>
              <a:rPr lang="fr-FR" sz="2400" b="1" dirty="0" err="1" smtClean="0">
                <a:solidFill>
                  <a:srgbClr val="984807"/>
                </a:solidFill>
              </a:rPr>
              <a:t>PRsc</a:t>
            </a:r>
            <a:r>
              <a:rPr lang="fr-FR" sz="2400" b="1" dirty="0" smtClean="0">
                <a:solidFill>
                  <a:srgbClr val="984807"/>
                </a:solidFill>
              </a:rPr>
              <a:t>, habilités)</a:t>
            </a:r>
            <a:r>
              <a:rPr lang="fr-FR" b="1" dirty="0" smtClean="0">
                <a:solidFill>
                  <a:srgbClr val="984807"/>
                </a:solidFill>
              </a:rPr>
              <a:t>.</a:t>
            </a:r>
          </a:p>
          <a:p>
            <a:pPr lvl="1" fontAlgn="auto">
              <a:spcAft>
                <a:spcPts val="0"/>
              </a:spcAft>
              <a:buFont typeface="Arial"/>
              <a:buChar char="–"/>
              <a:defRPr/>
            </a:pPr>
            <a:r>
              <a:rPr lang="fr-FR" dirty="0" smtClean="0">
                <a:solidFill>
                  <a:srgbClr val="984807"/>
                </a:solidFill>
              </a:rPr>
              <a:t>Elle s’appuie sur le dossier commun et le dossier individuel.</a:t>
            </a:r>
          </a:p>
          <a:p>
            <a:pPr lvl="1" fontAlgn="auto">
              <a:spcAft>
                <a:spcPts val="0"/>
              </a:spcAft>
              <a:buFont typeface="Arial"/>
              <a:buChar char="–"/>
              <a:defRPr/>
            </a:pPr>
            <a:r>
              <a:rPr lang="fr-FR" dirty="0" smtClean="0">
                <a:solidFill>
                  <a:srgbClr val="984807"/>
                </a:solidFill>
              </a:rPr>
              <a:t>Exposé de 5 minutes par le candidat + entretien de 10 minutes avec la commission.</a:t>
            </a:r>
          </a:p>
          <a:p>
            <a:pPr fontAlgn="auto">
              <a:spcAft>
                <a:spcPts val="0"/>
              </a:spcAft>
              <a:buFont typeface="Arial"/>
              <a:buChar char="•"/>
              <a:defRPr/>
            </a:pPr>
            <a:r>
              <a:rPr lang="fr-FR" b="1" dirty="0" smtClean="0">
                <a:solidFill>
                  <a:srgbClr val="0070C0"/>
                </a:solidFill>
              </a:rPr>
              <a:t>E52 : </a:t>
            </a:r>
            <a:r>
              <a:rPr lang="fr-FR" b="1" dirty="0" smtClean="0">
                <a:solidFill>
                  <a:srgbClr val="984807"/>
                </a:solidFill>
              </a:rPr>
              <a:t>Modalités adaptées pour :</a:t>
            </a:r>
          </a:p>
          <a:p>
            <a:pPr lvl="1" fontAlgn="auto">
              <a:spcAft>
                <a:spcPts val="0"/>
              </a:spcAft>
              <a:buFont typeface="Arial"/>
              <a:buChar char="–"/>
              <a:defRPr/>
            </a:pPr>
            <a:r>
              <a:rPr lang="fr-FR" dirty="0" smtClean="0">
                <a:solidFill>
                  <a:srgbClr val="984807"/>
                </a:solidFill>
              </a:rPr>
              <a:t>Epreuve en CCF </a:t>
            </a:r>
            <a:r>
              <a:rPr lang="fr-FR" sz="2000" dirty="0" smtClean="0">
                <a:solidFill>
                  <a:srgbClr val="984807"/>
                </a:solidFill>
              </a:rPr>
              <a:t>(formation professionnelle continue habilitée)</a:t>
            </a:r>
            <a:r>
              <a:rPr lang="fr-FR" dirty="0" smtClean="0">
                <a:solidFill>
                  <a:srgbClr val="984807"/>
                </a:solidFill>
              </a:rPr>
              <a:t>.</a:t>
            </a:r>
          </a:p>
          <a:p>
            <a:pPr lvl="1" fontAlgn="auto">
              <a:spcAft>
                <a:spcPts val="0"/>
              </a:spcAft>
              <a:buFont typeface="Arial"/>
              <a:buChar char="–"/>
              <a:defRPr/>
            </a:pPr>
            <a:r>
              <a:rPr lang="fr-FR" dirty="0" smtClean="0">
                <a:solidFill>
                  <a:srgbClr val="984807"/>
                </a:solidFill>
              </a:rPr>
              <a:t>Epreuve ponctuelle </a:t>
            </a:r>
            <a:r>
              <a:rPr lang="fr-FR" sz="2000" dirty="0" smtClean="0">
                <a:solidFill>
                  <a:srgbClr val="984807"/>
                </a:solidFill>
              </a:rPr>
              <a:t>(</a:t>
            </a:r>
            <a:r>
              <a:rPr lang="fr-FR" sz="2000" dirty="0" err="1" smtClean="0">
                <a:solidFill>
                  <a:srgbClr val="984807"/>
                </a:solidFill>
              </a:rPr>
              <a:t>étab</a:t>
            </a:r>
            <a:r>
              <a:rPr lang="fr-FR" sz="2000" dirty="0" smtClean="0">
                <a:solidFill>
                  <a:srgbClr val="984807"/>
                </a:solidFill>
              </a:rPr>
              <a:t> </a:t>
            </a:r>
            <a:r>
              <a:rPr lang="fr-FR" sz="2000" dirty="0" err="1" smtClean="0">
                <a:solidFill>
                  <a:srgbClr val="984807"/>
                </a:solidFill>
              </a:rPr>
              <a:t>PRhc</a:t>
            </a:r>
            <a:r>
              <a:rPr lang="fr-FR" sz="2000" dirty="0" smtClean="0">
                <a:solidFill>
                  <a:srgbClr val="984807"/>
                </a:solidFill>
              </a:rPr>
              <a:t>, …)</a:t>
            </a:r>
          </a:p>
          <a:p>
            <a:pPr lvl="1" fontAlgn="auto">
              <a:spcAft>
                <a:spcPts val="0"/>
              </a:spcAft>
              <a:buFont typeface="Arial"/>
              <a:buChar char="–"/>
              <a:defRPr/>
            </a:pPr>
            <a:r>
              <a:rPr lang="fr-FR" dirty="0" smtClean="0">
                <a:solidFill>
                  <a:srgbClr val="984807"/>
                </a:solidFill>
              </a:rPr>
              <a:t>Epreuve ponctuelle  </a:t>
            </a:r>
            <a:r>
              <a:rPr lang="fr-FR" sz="2000" dirty="0" smtClean="0">
                <a:solidFill>
                  <a:srgbClr val="984807"/>
                </a:solidFill>
              </a:rPr>
              <a:t>(expérience professionnelle et enseignement à distance)</a:t>
            </a:r>
          </a:p>
          <a:p>
            <a:pPr lvl="1" fontAlgn="auto">
              <a:spcAft>
                <a:spcPts val="0"/>
              </a:spcAft>
              <a:buFont typeface="Arial"/>
              <a:buChar char="–"/>
              <a:defRPr/>
            </a:pPr>
            <a:endParaRPr lang="fr-FR" dirty="0" smtClean="0">
              <a:solidFill>
                <a:srgbClr val="984807"/>
              </a:solidFill>
            </a:endParaRPr>
          </a:p>
        </p:txBody>
      </p:sp>
      <p:pic>
        <p:nvPicPr>
          <p:cNvPr id="30722" name="Picture 2"/>
          <p:cNvPicPr>
            <a:picLocks noChangeAspect="1" noChangeArrowheads="1"/>
          </p:cNvPicPr>
          <p:nvPr/>
        </p:nvPicPr>
        <p:blipFill>
          <a:blip r:embed="rId2"/>
          <a:srcRect/>
          <a:stretch>
            <a:fillRect/>
          </a:stretch>
        </p:blipFill>
        <p:spPr bwMode="auto">
          <a:xfrm>
            <a:off x="-14288" y="-3175"/>
            <a:ext cx="989013" cy="915988"/>
          </a:xfrm>
          <a:prstGeom prst="rect">
            <a:avLst/>
          </a:prstGeom>
          <a:noFill/>
          <a:ln w="9525">
            <a:noFill/>
            <a:miter lim="800000"/>
            <a:headEnd/>
            <a:tailEnd/>
          </a:ln>
        </p:spPr>
      </p:pic>
      <p:sp>
        <p:nvSpPr>
          <p:cNvPr id="6" name="Titre 1"/>
          <p:cNvSpPr txBox="1">
            <a:spLocks/>
          </p:cNvSpPr>
          <p:nvPr/>
        </p:nvSpPr>
        <p:spPr>
          <a:xfrm>
            <a:off x="1254587" y="24360"/>
            <a:ext cx="7782353" cy="889169"/>
          </a:xfrm>
          <a:prstGeom prst="rect">
            <a:avLst/>
          </a:prstGeom>
          <a:solidFill>
            <a:srgbClr val="8EB4E3"/>
          </a:solidFill>
        </p:spPr>
        <p:txBody>
          <a:bodyPr anchor="ctr">
            <a:normAutofit fontScale="97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en-GB" sz="28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Séminaire</a:t>
            </a:r>
            <a:r>
              <a:rPr lang="en-GB"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national BTS </a:t>
            </a:r>
            <a:r>
              <a:rPr lang="en-GB" sz="28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Audiovisuel</a:t>
            </a:r>
            <a:endParaRPr lang="en-GB"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7" name="ZoneTexte 6"/>
          <p:cNvSpPr txBox="1"/>
          <p:nvPr/>
        </p:nvSpPr>
        <p:spPr>
          <a:xfrm>
            <a:off x="17058" y="1109176"/>
            <a:ext cx="615553" cy="5748824"/>
          </a:xfrm>
          <a:prstGeom prst="rect">
            <a:avLst/>
          </a:prstGeom>
          <a:solidFill>
            <a:srgbClr val="8EB4E3"/>
          </a:solidFill>
        </p:spPr>
        <p:txBody>
          <a:bodyPr vert="vert270">
            <a:spAutoFit/>
          </a:bodyPr>
          <a:lstStyle/>
          <a:p>
            <a:pPr algn="ctr" fontAlgn="auto">
              <a:spcBef>
                <a:spcPts val="0"/>
              </a:spcBef>
              <a:spcAft>
                <a:spcPts val="0"/>
              </a:spcAft>
              <a:defRPr/>
            </a:pPr>
            <a:r>
              <a:rPr lang="fr-FR"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rPr>
              <a:t>Modalités de l’examen</a:t>
            </a:r>
            <a:endParaRPr lang="fr-FR"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Espace réservé du contenu 2"/>
          <p:cNvSpPr>
            <a:spLocks noGrp="1"/>
          </p:cNvSpPr>
          <p:nvPr>
            <p:ph idx="1"/>
          </p:nvPr>
        </p:nvSpPr>
        <p:spPr>
          <a:xfrm>
            <a:off x="647700" y="1208088"/>
            <a:ext cx="8229600" cy="5165725"/>
          </a:xfrm>
        </p:spPr>
        <p:txBody>
          <a:bodyPr/>
          <a:lstStyle/>
          <a:p>
            <a:r>
              <a:rPr lang="fr-FR" b="1" smtClean="0">
                <a:solidFill>
                  <a:srgbClr val="0070C0"/>
                </a:solidFill>
              </a:rPr>
              <a:t>E52 : </a:t>
            </a:r>
            <a:r>
              <a:rPr lang="fr-FR" b="1" smtClean="0">
                <a:solidFill>
                  <a:srgbClr val="984807"/>
                </a:solidFill>
              </a:rPr>
              <a:t>Commissions d’évaluation</a:t>
            </a:r>
          </a:p>
          <a:p>
            <a:pPr lvl="1"/>
            <a:r>
              <a:rPr lang="fr-FR" smtClean="0">
                <a:solidFill>
                  <a:srgbClr val="984807"/>
                </a:solidFill>
              </a:rPr>
              <a:t>CCF : équipe pédagogique (en particulier par le professeur d’économie et gestion)</a:t>
            </a:r>
          </a:p>
          <a:p>
            <a:pPr lvl="1"/>
            <a:r>
              <a:rPr lang="fr-FR" smtClean="0">
                <a:solidFill>
                  <a:srgbClr val="984807"/>
                </a:solidFill>
              </a:rPr>
              <a:t>Ponctuelle : mêmes personnes que pour la sous-épreuve E5.1</a:t>
            </a:r>
          </a:p>
        </p:txBody>
      </p:sp>
      <p:pic>
        <p:nvPicPr>
          <p:cNvPr id="31746" name="Picture 2"/>
          <p:cNvPicPr>
            <a:picLocks noChangeAspect="1" noChangeArrowheads="1"/>
          </p:cNvPicPr>
          <p:nvPr/>
        </p:nvPicPr>
        <p:blipFill>
          <a:blip r:embed="rId2"/>
          <a:srcRect/>
          <a:stretch>
            <a:fillRect/>
          </a:stretch>
        </p:blipFill>
        <p:spPr bwMode="auto">
          <a:xfrm>
            <a:off x="-14288" y="-3175"/>
            <a:ext cx="989013" cy="915988"/>
          </a:xfrm>
          <a:prstGeom prst="rect">
            <a:avLst/>
          </a:prstGeom>
          <a:noFill/>
          <a:ln w="9525">
            <a:noFill/>
            <a:miter lim="800000"/>
            <a:headEnd/>
            <a:tailEnd/>
          </a:ln>
        </p:spPr>
      </p:pic>
      <p:sp>
        <p:nvSpPr>
          <p:cNvPr id="6" name="Titre 1"/>
          <p:cNvSpPr txBox="1">
            <a:spLocks/>
          </p:cNvSpPr>
          <p:nvPr/>
        </p:nvSpPr>
        <p:spPr>
          <a:xfrm>
            <a:off x="1254587" y="24360"/>
            <a:ext cx="7782353" cy="889169"/>
          </a:xfrm>
          <a:prstGeom prst="rect">
            <a:avLst/>
          </a:prstGeom>
          <a:solidFill>
            <a:srgbClr val="8EB4E3"/>
          </a:solidFill>
        </p:spPr>
        <p:txBody>
          <a:bodyPr anchor="ctr">
            <a:normAutofit fontScale="97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en-GB" sz="28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Séminaire</a:t>
            </a:r>
            <a:r>
              <a:rPr lang="en-GB"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national BTS </a:t>
            </a:r>
            <a:r>
              <a:rPr lang="en-GB" sz="28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Audiovisuel</a:t>
            </a:r>
            <a:endParaRPr lang="en-GB"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7" name="ZoneTexte 6"/>
          <p:cNvSpPr txBox="1"/>
          <p:nvPr/>
        </p:nvSpPr>
        <p:spPr>
          <a:xfrm>
            <a:off x="17058" y="1109176"/>
            <a:ext cx="615553" cy="5748824"/>
          </a:xfrm>
          <a:prstGeom prst="rect">
            <a:avLst/>
          </a:prstGeom>
          <a:solidFill>
            <a:srgbClr val="8EB4E3"/>
          </a:solidFill>
        </p:spPr>
        <p:txBody>
          <a:bodyPr vert="vert270">
            <a:spAutoFit/>
          </a:bodyPr>
          <a:lstStyle/>
          <a:p>
            <a:pPr algn="ctr" fontAlgn="auto">
              <a:spcBef>
                <a:spcPts val="0"/>
              </a:spcBef>
              <a:spcAft>
                <a:spcPts val="0"/>
              </a:spcAft>
              <a:defRPr/>
            </a:pPr>
            <a:r>
              <a:rPr lang="fr-FR"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rPr>
              <a:t>Modalités de l’examen</a:t>
            </a:r>
            <a:endParaRPr lang="fr-FR"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Espace réservé du contenu 2"/>
          <p:cNvSpPr>
            <a:spLocks noGrp="1"/>
          </p:cNvSpPr>
          <p:nvPr>
            <p:ph idx="1"/>
          </p:nvPr>
        </p:nvSpPr>
        <p:spPr>
          <a:xfrm>
            <a:off x="647700" y="1208088"/>
            <a:ext cx="8229600" cy="5165725"/>
          </a:xfrm>
        </p:spPr>
        <p:txBody>
          <a:bodyPr/>
          <a:lstStyle/>
          <a:p>
            <a:pPr>
              <a:buFont typeface="Arial" charset="0"/>
              <a:buNone/>
            </a:pPr>
            <a:r>
              <a:rPr lang="fr-FR" b="1" smtClean="0">
                <a:solidFill>
                  <a:srgbClr val="0070C0"/>
                </a:solidFill>
              </a:rPr>
              <a:t>	E6 : Situation en milieu prof. </a:t>
            </a:r>
            <a:r>
              <a:rPr lang="fr-FR" smtClean="0">
                <a:solidFill>
                  <a:srgbClr val="984807"/>
                </a:solidFill>
              </a:rPr>
              <a:t>– Coeff 1</a:t>
            </a:r>
          </a:p>
          <a:p>
            <a:pPr>
              <a:buFont typeface="Arial" charset="0"/>
              <a:buNone/>
            </a:pPr>
            <a:endParaRPr lang="fr-FR" smtClean="0">
              <a:solidFill>
                <a:srgbClr val="00B050"/>
              </a:solidFill>
            </a:endParaRPr>
          </a:p>
          <a:p>
            <a:r>
              <a:rPr lang="fr-FR" b="1" smtClean="0">
                <a:solidFill>
                  <a:srgbClr val="984807"/>
                </a:solidFill>
              </a:rPr>
              <a:t>Contexte de l’épreuve :</a:t>
            </a:r>
            <a:r>
              <a:rPr lang="fr-FR" smtClean="0">
                <a:solidFill>
                  <a:srgbClr val="984807"/>
                </a:solidFill>
              </a:rPr>
              <a:t> stages ou activités professionnelles.</a:t>
            </a:r>
          </a:p>
          <a:p>
            <a:pPr>
              <a:buFont typeface="Arial" charset="0"/>
              <a:buNone/>
            </a:pPr>
            <a:endParaRPr lang="fr-FR" smtClean="0">
              <a:solidFill>
                <a:srgbClr val="984807"/>
              </a:solidFill>
            </a:endParaRPr>
          </a:p>
        </p:txBody>
      </p:sp>
      <p:pic>
        <p:nvPicPr>
          <p:cNvPr id="32770" name="Picture 2"/>
          <p:cNvPicPr>
            <a:picLocks noChangeAspect="1" noChangeArrowheads="1"/>
          </p:cNvPicPr>
          <p:nvPr/>
        </p:nvPicPr>
        <p:blipFill>
          <a:blip r:embed="rId2"/>
          <a:srcRect/>
          <a:stretch>
            <a:fillRect/>
          </a:stretch>
        </p:blipFill>
        <p:spPr bwMode="auto">
          <a:xfrm>
            <a:off x="-14288" y="-3175"/>
            <a:ext cx="989013" cy="915988"/>
          </a:xfrm>
          <a:prstGeom prst="rect">
            <a:avLst/>
          </a:prstGeom>
          <a:noFill/>
          <a:ln w="9525">
            <a:noFill/>
            <a:miter lim="800000"/>
            <a:headEnd/>
            <a:tailEnd/>
          </a:ln>
        </p:spPr>
      </p:pic>
      <p:sp>
        <p:nvSpPr>
          <p:cNvPr id="6" name="Titre 1"/>
          <p:cNvSpPr txBox="1">
            <a:spLocks/>
          </p:cNvSpPr>
          <p:nvPr/>
        </p:nvSpPr>
        <p:spPr>
          <a:xfrm>
            <a:off x="1254587" y="24360"/>
            <a:ext cx="7782353" cy="889169"/>
          </a:xfrm>
          <a:prstGeom prst="rect">
            <a:avLst/>
          </a:prstGeom>
          <a:solidFill>
            <a:srgbClr val="8EB4E3"/>
          </a:solidFill>
        </p:spPr>
        <p:txBody>
          <a:bodyPr anchor="ctr">
            <a:normAutofit fontScale="97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en-GB" sz="28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Séminaire</a:t>
            </a:r>
            <a:r>
              <a:rPr lang="en-GB"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national BTS </a:t>
            </a:r>
            <a:r>
              <a:rPr lang="en-GB" sz="28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Audiovisuel</a:t>
            </a:r>
            <a:endParaRPr lang="en-GB"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7" name="ZoneTexte 6"/>
          <p:cNvSpPr txBox="1"/>
          <p:nvPr/>
        </p:nvSpPr>
        <p:spPr>
          <a:xfrm>
            <a:off x="17058" y="1109176"/>
            <a:ext cx="615553" cy="5748824"/>
          </a:xfrm>
          <a:prstGeom prst="rect">
            <a:avLst/>
          </a:prstGeom>
          <a:solidFill>
            <a:srgbClr val="8EB4E3"/>
          </a:solidFill>
        </p:spPr>
        <p:txBody>
          <a:bodyPr vert="vert270">
            <a:spAutoFit/>
          </a:bodyPr>
          <a:lstStyle/>
          <a:p>
            <a:pPr algn="ctr" fontAlgn="auto">
              <a:spcBef>
                <a:spcPts val="0"/>
              </a:spcBef>
              <a:spcAft>
                <a:spcPts val="0"/>
              </a:spcAft>
              <a:defRPr/>
            </a:pPr>
            <a:r>
              <a:rPr lang="fr-FR"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rPr>
              <a:t>Modalités de l’examen</a:t>
            </a:r>
            <a:endParaRPr lang="fr-FR"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idx="1"/>
          </p:nvPr>
        </p:nvSpPr>
        <p:spPr>
          <a:xfrm>
            <a:off x="631825" y="1208088"/>
            <a:ext cx="8229600" cy="5165725"/>
          </a:xfrm>
        </p:spPr>
        <p:txBody>
          <a:bodyPr rtlCol="0">
            <a:normAutofit fontScale="85000" lnSpcReduction="20000"/>
          </a:bodyPr>
          <a:lstStyle/>
          <a:p>
            <a:pPr fontAlgn="auto">
              <a:spcAft>
                <a:spcPts val="0"/>
              </a:spcAft>
              <a:buFont typeface="Arial"/>
              <a:buChar char="•"/>
              <a:defRPr/>
            </a:pPr>
            <a:r>
              <a:rPr lang="fr-FR" b="1" dirty="0" smtClean="0">
                <a:solidFill>
                  <a:srgbClr val="984807"/>
                </a:solidFill>
              </a:rPr>
              <a:t>Voie scolaire - Compléments sur le stage</a:t>
            </a:r>
          </a:p>
          <a:p>
            <a:pPr lvl="1" fontAlgn="auto">
              <a:spcAft>
                <a:spcPts val="0"/>
              </a:spcAft>
              <a:buFont typeface="Arial"/>
              <a:buChar char="–"/>
              <a:defRPr/>
            </a:pPr>
            <a:r>
              <a:rPr lang="fr-FR" dirty="0" smtClean="0">
                <a:solidFill>
                  <a:srgbClr val="984807"/>
                </a:solidFill>
              </a:rPr>
              <a:t>Durée de HUIT à DIX semaines</a:t>
            </a:r>
          </a:p>
          <a:p>
            <a:pPr lvl="1" fontAlgn="auto">
              <a:spcAft>
                <a:spcPts val="0"/>
              </a:spcAft>
              <a:buFont typeface="Arial"/>
              <a:buChar char="–"/>
              <a:defRPr/>
            </a:pPr>
            <a:r>
              <a:rPr lang="fr-FR" dirty="0" smtClean="0">
                <a:solidFill>
                  <a:srgbClr val="984807"/>
                </a:solidFill>
              </a:rPr>
              <a:t>A partir de la fin de la première année, à compter de la date du début des épreuves écrites du BTS.</a:t>
            </a:r>
          </a:p>
          <a:p>
            <a:pPr lvl="1" fontAlgn="auto">
              <a:spcAft>
                <a:spcPts val="0"/>
              </a:spcAft>
              <a:buFont typeface="Arial"/>
              <a:buChar char="–"/>
              <a:defRPr/>
            </a:pPr>
            <a:r>
              <a:rPr lang="fr-FR" dirty="0" smtClean="0">
                <a:solidFill>
                  <a:srgbClr val="984807"/>
                </a:solidFill>
              </a:rPr>
              <a:t>Il est souhaitable qu’il soit aménagé en plusieurs périodes.</a:t>
            </a:r>
          </a:p>
          <a:p>
            <a:pPr lvl="1" fontAlgn="auto">
              <a:spcAft>
                <a:spcPts val="0"/>
              </a:spcAft>
              <a:buFont typeface="Arial"/>
              <a:buChar char="–"/>
              <a:defRPr/>
            </a:pPr>
            <a:r>
              <a:rPr lang="fr-FR" dirty="0" smtClean="0">
                <a:solidFill>
                  <a:srgbClr val="984807"/>
                </a:solidFill>
              </a:rPr>
              <a:t>En fin de stage, un certificat est remis au stagiaire par le responsable de l’entreprise attestant la présence de l’étudiant. Un candidat qui n’aura pas présenté cette pièce ne pourra être admis à se présenter à l’épreuve E6.</a:t>
            </a:r>
          </a:p>
          <a:p>
            <a:pPr lvl="1" fontAlgn="auto">
              <a:spcAft>
                <a:spcPts val="0"/>
              </a:spcAft>
              <a:buFont typeface="Arial"/>
              <a:buChar char="–"/>
              <a:defRPr/>
            </a:pPr>
            <a:r>
              <a:rPr lang="fr-FR" dirty="0" smtClean="0">
                <a:solidFill>
                  <a:srgbClr val="984807"/>
                </a:solidFill>
              </a:rPr>
              <a:t>Rapport de stage : privilégier les développements personnels; 30 pages maxi hors annexes</a:t>
            </a:r>
          </a:p>
          <a:p>
            <a:pPr lvl="1" fontAlgn="auto">
              <a:spcAft>
                <a:spcPts val="0"/>
              </a:spcAft>
              <a:buFont typeface="Arial"/>
              <a:buChar char="–"/>
              <a:defRPr/>
            </a:pPr>
            <a:r>
              <a:rPr lang="fr-FR" dirty="0" smtClean="0">
                <a:solidFill>
                  <a:srgbClr val="984807"/>
                </a:solidFill>
              </a:rPr>
              <a:t>Au terme du stage, le(s) professeur(s) concerné(s) et le(s) tuteur(s) de l'entreprise déterminent conjointement l'appréciation qui sera proposée à l'aide de la fiche d’appréciation du travail réalisé.</a:t>
            </a:r>
          </a:p>
        </p:txBody>
      </p:sp>
      <p:pic>
        <p:nvPicPr>
          <p:cNvPr id="33794" name="Picture 2"/>
          <p:cNvPicPr>
            <a:picLocks noChangeAspect="1" noChangeArrowheads="1"/>
          </p:cNvPicPr>
          <p:nvPr/>
        </p:nvPicPr>
        <p:blipFill>
          <a:blip r:embed="rId2"/>
          <a:srcRect/>
          <a:stretch>
            <a:fillRect/>
          </a:stretch>
        </p:blipFill>
        <p:spPr bwMode="auto">
          <a:xfrm>
            <a:off x="-14288" y="-3175"/>
            <a:ext cx="989013" cy="915988"/>
          </a:xfrm>
          <a:prstGeom prst="rect">
            <a:avLst/>
          </a:prstGeom>
          <a:noFill/>
          <a:ln w="9525">
            <a:noFill/>
            <a:miter lim="800000"/>
            <a:headEnd/>
            <a:tailEnd/>
          </a:ln>
        </p:spPr>
      </p:pic>
      <p:sp>
        <p:nvSpPr>
          <p:cNvPr id="6" name="Titre 1"/>
          <p:cNvSpPr txBox="1">
            <a:spLocks/>
          </p:cNvSpPr>
          <p:nvPr/>
        </p:nvSpPr>
        <p:spPr>
          <a:xfrm>
            <a:off x="1254587" y="24360"/>
            <a:ext cx="7782353" cy="889169"/>
          </a:xfrm>
          <a:prstGeom prst="rect">
            <a:avLst/>
          </a:prstGeom>
          <a:solidFill>
            <a:srgbClr val="8EB4E3"/>
          </a:solidFill>
        </p:spPr>
        <p:txBody>
          <a:bodyPr anchor="ctr">
            <a:normAutofit fontScale="97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en-GB" sz="28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Séminaire</a:t>
            </a:r>
            <a:r>
              <a:rPr lang="en-GB"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national BTS </a:t>
            </a:r>
            <a:r>
              <a:rPr lang="en-GB" sz="28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Audiovisuel</a:t>
            </a:r>
            <a:endParaRPr lang="en-GB"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7" name="ZoneTexte 6"/>
          <p:cNvSpPr txBox="1"/>
          <p:nvPr/>
        </p:nvSpPr>
        <p:spPr>
          <a:xfrm>
            <a:off x="17058" y="1109176"/>
            <a:ext cx="615553" cy="5748824"/>
          </a:xfrm>
          <a:prstGeom prst="rect">
            <a:avLst/>
          </a:prstGeom>
          <a:solidFill>
            <a:srgbClr val="8EB4E3"/>
          </a:solidFill>
        </p:spPr>
        <p:txBody>
          <a:bodyPr vert="vert270">
            <a:spAutoFit/>
          </a:bodyPr>
          <a:lstStyle/>
          <a:p>
            <a:pPr algn="ctr" fontAlgn="auto">
              <a:spcBef>
                <a:spcPts val="0"/>
              </a:spcBef>
              <a:spcAft>
                <a:spcPts val="0"/>
              </a:spcAft>
              <a:defRPr/>
            </a:pPr>
            <a:r>
              <a:rPr lang="fr-FR"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rPr>
              <a:t>Modalités de l’examen</a:t>
            </a:r>
            <a:endParaRPr lang="fr-FR"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rot="5400000">
            <a:off x="4634708" y="-535626"/>
            <a:ext cx="610058" cy="8194405"/>
          </a:xfrm>
          <a:prstGeom prst="rect">
            <a:avLst/>
          </a:prstGeom>
          <a:ln/>
          <a:scene3d>
            <a:camera prst="isometricOffAxis1Right"/>
            <a:lightRig rig="threePt" dir="t"/>
          </a:scene3d>
        </p:spPr>
        <p:style>
          <a:lnRef idx="1">
            <a:schemeClr val="dk1"/>
          </a:lnRef>
          <a:fillRef idx="2">
            <a:schemeClr val="dk1"/>
          </a:fillRef>
          <a:effectRef idx="1">
            <a:schemeClr val="dk1"/>
          </a:effectRef>
          <a:fontRef idx="minor">
            <a:schemeClr val="dk1"/>
          </a:fontRef>
        </p:style>
        <p:txBody>
          <a:bodyPr vert="vert270" anchor="ctr"/>
          <a:lstStyle/>
          <a:p>
            <a:pPr algn="ctr" fontAlgn="auto">
              <a:spcBef>
                <a:spcPts val="0"/>
              </a:spcBef>
              <a:spcAft>
                <a:spcPts val="0"/>
              </a:spcAft>
              <a:defRPr/>
            </a:pPr>
            <a:r>
              <a:rPr lang="fr-FR" sz="2800" dirty="0"/>
              <a:t>Modalités de l’examen</a:t>
            </a:r>
            <a:endParaRPr lang="fr-FR" sz="2800" dirty="0"/>
          </a:p>
        </p:txBody>
      </p:sp>
      <p:pic>
        <p:nvPicPr>
          <p:cNvPr id="16386" name="Picture 2"/>
          <p:cNvPicPr>
            <a:picLocks noChangeAspect="1" noChangeArrowheads="1"/>
          </p:cNvPicPr>
          <p:nvPr/>
        </p:nvPicPr>
        <p:blipFill>
          <a:blip r:embed="rId2"/>
          <a:srcRect/>
          <a:stretch>
            <a:fillRect/>
          </a:stretch>
        </p:blipFill>
        <p:spPr bwMode="auto">
          <a:xfrm>
            <a:off x="-14288" y="-3175"/>
            <a:ext cx="989013" cy="915988"/>
          </a:xfrm>
          <a:prstGeom prst="rect">
            <a:avLst/>
          </a:prstGeom>
          <a:noFill/>
          <a:ln w="9525">
            <a:noFill/>
            <a:miter lim="800000"/>
            <a:headEnd/>
            <a:tailEnd/>
          </a:ln>
        </p:spPr>
      </p:pic>
      <p:sp>
        <p:nvSpPr>
          <p:cNvPr id="9" name="Titre 1"/>
          <p:cNvSpPr txBox="1">
            <a:spLocks/>
          </p:cNvSpPr>
          <p:nvPr/>
        </p:nvSpPr>
        <p:spPr>
          <a:xfrm>
            <a:off x="1254587" y="24360"/>
            <a:ext cx="7782353" cy="889169"/>
          </a:xfrm>
          <a:prstGeom prst="rect">
            <a:avLst/>
          </a:prstGeom>
          <a:solidFill>
            <a:srgbClr val="8EB4E3"/>
          </a:solidFill>
        </p:spPr>
        <p:txBody>
          <a:bodyPr anchor="ctr">
            <a:normAutofit fontScale="97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en-GB" sz="28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Séminaire</a:t>
            </a:r>
            <a:r>
              <a:rPr lang="en-GB"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national BTS </a:t>
            </a:r>
            <a:r>
              <a:rPr lang="en-GB" sz="28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Audiovisuel</a:t>
            </a:r>
            <a:endParaRPr lang="en-GB"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0" name="ZoneTexte 9"/>
          <p:cNvSpPr txBox="1"/>
          <p:nvPr/>
        </p:nvSpPr>
        <p:spPr>
          <a:xfrm>
            <a:off x="17058" y="1109176"/>
            <a:ext cx="615553" cy="5748824"/>
          </a:xfrm>
          <a:prstGeom prst="rect">
            <a:avLst/>
          </a:prstGeom>
          <a:solidFill>
            <a:srgbClr val="8EB4E3"/>
          </a:solidFill>
        </p:spPr>
        <p:txBody>
          <a:bodyPr vert="vert270">
            <a:spAutoFit/>
          </a:bodyPr>
          <a:lstStyle/>
          <a:p>
            <a:pPr algn="ctr" fontAlgn="auto">
              <a:spcBef>
                <a:spcPts val="0"/>
              </a:spcBef>
              <a:spcAft>
                <a:spcPts val="0"/>
              </a:spcAft>
              <a:defRPr/>
            </a:pPr>
            <a:r>
              <a:rPr lang="fr-FR"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rPr>
              <a:t>Programme de la journée</a:t>
            </a:r>
            <a:endParaRPr lang="fr-FR"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idx="1"/>
          </p:nvPr>
        </p:nvSpPr>
        <p:spPr>
          <a:xfrm>
            <a:off x="647700" y="1208088"/>
            <a:ext cx="8229600" cy="5165725"/>
          </a:xfrm>
        </p:spPr>
        <p:txBody>
          <a:bodyPr rtlCol="0">
            <a:normAutofit fontScale="92500" lnSpcReduction="10000"/>
          </a:bodyPr>
          <a:lstStyle/>
          <a:p>
            <a:pPr fontAlgn="auto">
              <a:spcAft>
                <a:spcPts val="0"/>
              </a:spcAft>
              <a:buFont typeface="Arial"/>
              <a:buChar char="•"/>
              <a:defRPr/>
            </a:pPr>
            <a:r>
              <a:rPr lang="fr-FR" b="1" dirty="0" smtClean="0">
                <a:solidFill>
                  <a:srgbClr val="984807"/>
                </a:solidFill>
              </a:rPr>
              <a:t>Contraintes :</a:t>
            </a:r>
          </a:p>
          <a:p>
            <a:pPr lvl="1" fontAlgn="auto">
              <a:spcAft>
                <a:spcPts val="0"/>
              </a:spcAft>
              <a:buFont typeface="Arial"/>
              <a:buChar char="–"/>
              <a:defRPr/>
            </a:pPr>
            <a:r>
              <a:rPr lang="fr-FR" dirty="0" smtClean="0">
                <a:solidFill>
                  <a:srgbClr val="984807"/>
                </a:solidFill>
              </a:rPr>
              <a:t>Rapports de stage ou d’activité professionnelle sont remis deux semaines minimum avant le début des épreuves écrites (sauf évaluation en CCF).</a:t>
            </a:r>
          </a:p>
          <a:p>
            <a:pPr lvl="1" fontAlgn="auto">
              <a:spcAft>
                <a:spcPts val="0"/>
              </a:spcAft>
              <a:buFont typeface="Arial"/>
              <a:buChar char="–"/>
              <a:defRPr/>
            </a:pPr>
            <a:r>
              <a:rPr lang="fr-FR" dirty="0" smtClean="0">
                <a:solidFill>
                  <a:srgbClr val="984807"/>
                </a:solidFill>
              </a:rPr>
              <a:t>Chaque stage ou activité professionnelle fait l’objet d’un rapport rédigé par le candidat.</a:t>
            </a:r>
          </a:p>
          <a:p>
            <a:pPr lvl="1" fontAlgn="auto">
              <a:spcAft>
                <a:spcPts val="0"/>
              </a:spcAft>
              <a:buFont typeface="Arial"/>
              <a:buChar char="–"/>
              <a:defRPr/>
            </a:pPr>
            <a:r>
              <a:rPr lang="fr-FR" dirty="0" smtClean="0">
                <a:solidFill>
                  <a:srgbClr val="984807"/>
                </a:solidFill>
              </a:rPr>
              <a:t>Le rapport de 20 pages maximum hors annexes est remis sous la forme d’un document papier et d’un fichier </a:t>
            </a:r>
            <a:r>
              <a:rPr lang="fr-FR" dirty="0" err="1" smtClean="0">
                <a:solidFill>
                  <a:srgbClr val="984807"/>
                </a:solidFill>
              </a:rPr>
              <a:t>pdf</a:t>
            </a:r>
            <a:r>
              <a:rPr lang="fr-FR" dirty="0" smtClean="0">
                <a:solidFill>
                  <a:srgbClr val="984807"/>
                </a:solidFill>
              </a:rPr>
              <a:t>.</a:t>
            </a:r>
          </a:p>
          <a:p>
            <a:pPr lvl="1" fontAlgn="auto">
              <a:spcAft>
                <a:spcPts val="0"/>
              </a:spcAft>
              <a:buFont typeface="Arial"/>
              <a:buChar char="–"/>
              <a:defRPr/>
            </a:pPr>
            <a:r>
              <a:rPr lang="fr-FR" dirty="0" smtClean="0">
                <a:solidFill>
                  <a:srgbClr val="984807"/>
                </a:solidFill>
              </a:rPr>
              <a:t>Chaque rapport inclut également :</a:t>
            </a:r>
          </a:p>
          <a:p>
            <a:pPr lvl="2" fontAlgn="auto">
              <a:spcAft>
                <a:spcPts val="0"/>
              </a:spcAft>
              <a:buFont typeface="Arial"/>
              <a:buChar char="•"/>
              <a:defRPr/>
            </a:pPr>
            <a:r>
              <a:rPr lang="fr-FR" dirty="0" smtClean="0">
                <a:solidFill>
                  <a:srgbClr val="984807"/>
                </a:solidFill>
              </a:rPr>
              <a:t>la convention signée par l’entreprise ;</a:t>
            </a:r>
          </a:p>
          <a:p>
            <a:pPr lvl="2" fontAlgn="auto">
              <a:spcAft>
                <a:spcPts val="0"/>
              </a:spcAft>
              <a:buFont typeface="Arial"/>
              <a:buChar char="•"/>
              <a:defRPr/>
            </a:pPr>
            <a:r>
              <a:rPr lang="fr-FR" dirty="0" smtClean="0">
                <a:solidFill>
                  <a:srgbClr val="984807"/>
                </a:solidFill>
              </a:rPr>
              <a:t>une fiche d’appréciation par période de stage.</a:t>
            </a:r>
          </a:p>
          <a:p>
            <a:pPr fontAlgn="auto">
              <a:spcAft>
                <a:spcPts val="0"/>
              </a:spcAft>
              <a:buFont typeface="Arial"/>
              <a:buChar char="•"/>
              <a:defRPr/>
            </a:pPr>
            <a:endParaRPr lang="fr-FR" dirty="0" smtClean="0">
              <a:solidFill>
                <a:srgbClr val="984807"/>
              </a:solidFill>
            </a:endParaRPr>
          </a:p>
        </p:txBody>
      </p:sp>
      <p:pic>
        <p:nvPicPr>
          <p:cNvPr id="34818" name="Picture 2"/>
          <p:cNvPicPr>
            <a:picLocks noChangeAspect="1" noChangeArrowheads="1"/>
          </p:cNvPicPr>
          <p:nvPr/>
        </p:nvPicPr>
        <p:blipFill>
          <a:blip r:embed="rId2"/>
          <a:srcRect/>
          <a:stretch>
            <a:fillRect/>
          </a:stretch>
        </p:blipFill>
        <p:spPr bwMode="auto">
          <a:xfrm>
            <a:off x="-14288" y="-3175"/>
            <a:ext cx="989013" cy="915988"/>
          </a:xfrm>
          <a:prstGeom prst="rect">
            <a:avLst/>
          </a:prstGeom>
          <a:noFill/>
          <a:ln w="9525">
            <a:noFill/>
            <a:miter lim="800000"/>
            <a:headEnd/>
            <a:tailEnd/>
          </a:ln>
        </p:spPr>
      </p:pic>
      <p:sp>
        <p:nvSpPr>
          <p:cNvPr id="6" name="Titre 1"/>
          <p:cNvSpPr txBox="1">
            <a:spLocks/>
          </p:cNvSpPr>
          <p:nvPr/>
        </p:nvSpPr>
        <p:spPr>
          <a:xfrm>
            <a:off x="1254587" y="24360"/>
            <a:ext cx="7782353" cy="889169"/>
          </a:xfrm>
          <a:prstGeom prst="rect">
            <a:avLst/>
          </a:prstGeom>
          <a:solidFill>
            <a:srgbClr val="8EB4E3"/>
          </a:solidFill>
        </p:spPr>
        <p:txBody>
          <a:bodyPr anchor="ctr">
            <a:normAutofit fontScale="97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en-GB" sz="28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Séminaire</a:t>
            </a:r>
            <a:r>
              <a:rPr lang="en-GB"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national BTS </a:t>
            </a:r>
            <a:r>
              <a:rPr lang="en-GB" sz="28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Audiovisuel</a:t>
            </a:r>
            <a:endParaRPr lang="en-GB"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7" name="ZoneTexte 6"/>
          <p:cNvSpPr txBox="1"/>
          <p:nvPr/>
        </p:nvSpPr>
        <p:spPr>
          <a:xfrm>
            <a:off x="17058" y="1109176"/>
            <a:ext cx="615553" cy="5748824"/>
          </a:xfrm>
          <a:prstGeom prst="rect">
            <a:avLst/>
          </a:prstGeom>
          <a:solidFill>
            <a:srgbClr val="8EB4E3"/>
          </a:solidFill>
        </p:spPr>
        <p:txBody>
          <a:bodyPr vert="vert270">
            <a:spAutoFit/>
          </a:bodyPr>
          <a:lstStyle/>
          <a:p>
            <a:pPr algn="ctr" fontAlgn="auto">
              <a:spcBef>
                <a:spcPts val="0"/>
              </a:spcBef>
              <a:spcAft>
                <a:spcPts val="0"/>
              </a:spcAft>
              <a:defRPr/>
            </a:pPr>
            <a:r>
              <a:rPr lang="fr-FR"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rPr>
              <a:t>Modalités de l’examen</a:t>
            </a:r>
            <a:endParaRPr lang="fr-FR"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Espace réservé du contenu 2"/>
          <p:cNvSpPr>
            <a:spLocks noGrp="1"/>
          </p:cNvSpPr>
          <p:nvPr>
            <p:ph idx="1"/>
          </p:nvPr>
        </p:nvSpPr>
        <p:spPr>
          <a:xfrm>
            <a:off x="647700" y="1208088"/>
            <a:ext cx="8229600" cy="5165725"/>
          </a:xfrm>
        </p:spPr>
        <p:txBody>
          <a:bodyPr/>
          <a:lstStyle/>
          <a:p>
            <a:r>
              <a:rPr lang="fr-FR" b="1" smtClean="0">
                <a:solidFill>
                  <a:srgbClr val="984807"/>
                </a:solidFill>
              </a:rPr>
              <a:t>Epreuve ponctuelle orale </a:t>
            </a:r>
            <a:r>
              <a:rPr lang="fr-FR" sz="2400" b="1" smtClean="0">
                <a:solidFill>
                  <a:srgbClr val="984807"/>
                </a:solidFill>
              </a:rPr>
              <a:t>(étab PU, PRsc, habilités)</a:t>
            </a:r>
            <a:r>
              <a:rPr lang="fr-FR" b="1" smtClean="0">
                <a:solidFill>
                  <a:srgbClr val="984807"/>
                </a:solidFill>
              </a:rPr>
              <a:t>.</a:t>
            </a:r>
          </a:p>
          <a:p>
            <a:pPr lvl="1"/>
            <a:r>
              <a:rPr lang="fr-FR" smtClean="0">
                <a:solidFill>
                  <a:srgbClr val="984807"/>
                </a:solidFill>
              </a:rPr>
              <a:t>Elle s’appuie sur un ou plusieurs rapports.</a:t>
            </a:r>
          </a:p>
          <a:p>
            <a:pPr lvl="1"/>
            <a:r>
              <a:rPr lang="fr-FR" smtClean="0">
                <a:solidFill>
                  <a:srgbClr val="984807"/>
                </a:solidFill>
              </a:rPr>
              <a:t>Exposé de 15 minutes par le candidat + entretien de 15 minutes avec la commission.</a:t>
            </a:r>
          </a:p>
          <a:p>
            <a:r>
              <a:rPr lang="fr-FR" b="1" smtClean="0">
                <a:solidFill>
                  <a:srgbClr val="984807"/>
                </a:solidFill>
              </a:rPr>
              <a:t>Modalités adaptées pour :</a:t>
            </a:r>
          </a:p>
          <a:p>
            <a:pPr lvl="1"/>
            <a:r>
              <a:rPr lang="fr-FR" smtClean="0">
                <a:solidFill>
                  <a:srgbClr val="984807"/>
                </a:solidFill>
              </a:rPr>
              <a:t>Epreuve en CCF </a:t>
            </a:r>
            <a:r>
              <a:rPr lang="fr-FR" sz="2000" smtClean="0">
                <a:solidFill>
                  <a:srgbClr val="984807"/>
                </a:solidFill>
              </a:rPr>
              <a:t>(formation professionnelle continue habilitée)</a:t>
            </a:r>
            <a:r>
              <a:rPr lang="fr-FR" smtClean="0">
                <a:solidFill>
                  <a:srgbClr val="984807"/>
                </a:solidFill>
              </a:rPr>
              <a:t>.</a:t>
            </a:r>
          </a:p>
          <a:p>
            <a:pPr lvl="1"/>
            <a:r>
              <a:rPr lang="fr-FR" smtClean="0">
                <a:solidFill>
                  <a:srgbClr val="984807"/>
                </a:solidFill>
              </a:rPr>
              <a:t>Epreuve ponctuelle </a:t>
            </a:r>
            <a:r>
              <a:rPr lang="fr-FR" sz="2000" smtClean="0">
                <a:solidFill>
                  <a:srgbClr val="984807"/>
                </a:solidFill>
              </a:rPr>
              <a:t>(étab PRhc, …)</a:t>
            </a:r>
          </a:p>
          <a:p>
            <a:pPr lvl="1"/>
            <a:r>
              <a:rPr lang="fr-FR" smtClean="0">
                <a:solidFill>
                  <a:srgbClr val="984807"/>
                </a:solidFill>
              </a:rPr>
              <a:t>Epreuve ponctuelle  </a:t>
            </a:r>
            <a:r>
              <a:rPr lang="fr-FR" sz="2000" smtClean="0">
                <a:solidFill>
                  <a:srgbClr val="984807"/>
                </a:solidFill>
              </a:rPr>
              <a:t>(expérience professionnelle et enseignement à distance)</a:t>
            </a:r>
          </a:p>
          <a:p>
            <a:pPr lvl="1"/>
            <a:endParaRPr lang="fr-FR" smtClean="0">
              <a:solidFill>
                <a:srgbClr val="984807"/>
              </a:solidFill>
            </a:endParaRPr>
          </a:p>
        </p:txBody>
      </p:sp>
      <p:pic>
        <p:nvPicPr>
          <p:cNvPr id="35842" name="Picture 2"/>
          <p:cNvPicPr>
            <a:picLocks noChangeAspect="1" noChangeArrowheads="1"/>
          </p:cNvPicPr>
          <p:nvPr/>
        </p:nvPicPr>
        <p:blipFill>
          <a:blip r:embed="rId2"/>
          <a:srcRect/>
          <a:stretch>
            <a:fillRect/>
          </a:stretch>
        </p:blipFill>
        <p:spPr bwMode="auto">
          <a:xfrm>
            <a:off x="-14288" y="-3175"/>
            <a:ext cx="989013" cy="915988"/>
          </a:xfrm>
          <a:prstGeom prst="rect">
            <a:avLst/>
          </a:prstGeom>
          <a:noFill/>
          <a:ln w="9525">
            <a:noFill/>
            <a:miter lim="800000"/>
            <a:headEnd/>
            <a:tailEnd/>
          </a:ln>
        </p:spPr>
      </p:pic>
      <p:sp>
        <p:nvSpPr>
          <p:cNvPr id="6" name="Titre 1"/>
          <p:cNvSpPr txBox="1">
            <a:spLocks/>
          </p:cNvSpPr>
          <p:nvPr/>
        </p:nvSpPr>
        <p:spPr>
          <a:xfrm>
            <a:off x="1254587" y="24360"/>
            <a:ext cx="7782353" cy="889169"/>
          </a:xfrm>
          <a:prstGeom prst="rect">
            <a:avLst/>
          </a:prstGeom>
          <a:solidFill>
            <a:srgbClr val="8EB4E3"/>
          </a:solidFill>
        </p:spPr>
        <p:txBody>
          <a:bodyPr anchor="ctr">
            <a:normAutofit fontScale="97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en-GB" sz="28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Séminaire</a:t>
            </a:r>
            <a:r>
              <a:rPr lang="en-GB"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national BTS </a:t>
            </a:r>
            <a:r>
              <a:rPr lang="en-GB" sz="28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Audiovisuel</a:t>
            </a:r>
            <a:endParaRPr lang="en-GB"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7" name="ZoneTexte 6"/>
          <p:cNvSpPr txBox="1"/>
          <p:nvPr/>
        </p:nvSpPr>
        <p:spPr>
          <a:xfrm>
            <a:off x="17058" y="1109176"/>
            <a:ext cx="615553" cy="5748824"/>
          </a:xfrm>
          <a:prstGeom prst="rect">
            <a:avLst/>
          </a:prstGeom>
          <a:solidFill>
            <a:srgbClr val="8EB4E3"/>
          </a:solidFill>
        </p:spPr>
        <p:txBody>
          <a:bodyPr vert="vert270">
            <a:spAutoFit/>
          </a:bodyPr>
          <a:lstStyle/>
          <a:p>
            <a:pPr algn="ctr" fontAlgn="auto">
              <a:spcBef>
                <a:spcPts val="0"/>
              </a:spcBef>
              <a:spcAft>
                <a:spcPts val="0"/>
              </a:spcAft>
              <a:defRPr/>
            </a:pPr>
            <a:r>
              <a:rPr lang="fr-FR"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rPr>
              <a:t>Modalités de l’examen</a:t>
            </a:r>
            <a:endParaRPr lang="fr-FR"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Espace réservé du contenu 2"/>
          <p:cNvSpPr>
            <a:spLocks noGrp="1"/>
          </p:cNvSpPr>
          <p:nvPr>
            <p:ph idx="1"/>
          </p:nvPr>
        </p:nvSpPr>
        <p:spPr>
          <a:xfrm>
            <a:off x="647700" y="1208088"/>
            <a:ext cx="8229600" cy="5165725"/>
          </a:xfrm>
        </p:spPr>
        <p:txBody>
          <a:bodyPr/>
          <a:lstStyle/>
          <a:p>
            <a:r>
              <a:rPr lang="fr-FR" b="1" smtClean="0">
                <a:solidFill>
                  <a:srgbClr val="984807"/>
                </a:solidFill>
              </a:rPr>
              <a:t>Commissions d’évaluation</a:t>
            </a:r>
          </a:p>
          <a:p>
            <a:pPr lvl="1"/>
            <a:r>
              <a:rPr lang="fr-FR" smtClean="0">
                <a:solidFill>
                  <a:srgbClr val="984807"/>
                </a:solidFill>
              </a:rPr>
              <a:t>CCF : équipe pédagogique</a:t>
            </a:r>
          </a:p>
          <a:p>
            <a:pPr lvl="1"/>
            <a:r>
              <a:rPr lang="fr-FR" smtClean="0">
                <a:solidFill>
                  <a:srgbClr val="984807"/>
                </a:solidFill>
              </a:rPr>
              <a:t>Ponctuelle :  deux professeurs + professionnel de la spécialité.</a:t>
            </a:r>
          </a:p>
        </p:txBody>
      </p:sp>
      <p:pic>
        <p:nvPicPr>
          <p:cNvPr id="36866" name="Picture 2"/>
          <p:cNvPicPr>
            <a:picLocks noChangeAspect="1" noChangeArrowheads="1"/>
          </p:cNvPicPr>
          <p:nvPr/>
        </p:nvPicPr>
        <p:blipFill>
          <a:blip r:embed="rId2"/>
          <a:srcRect/>
          <a:stretch>
            <a:fillRect/>
          </a:stretch>
        </p:blipFill>
        <p:spPr bwMode="auto">
          <a:xfrm>
            <a:off x="-14288" y="-3175"/>
            <a:ext cx="989013" cy="915988"/>
          </a:xfrm>
          <a:prstGeom prst="rect">
            <a:avLst/>
          </a:prstGeom>
          <a:noFill/>
          <a:ln w="9525">
            <a:noFill/>
            <a:miter lim="800000"/>
            <a:headEnd/>
            <a:tailEnd/>
          </a:ln>
        </p:spPr>
      </p:pic>
      <p:sp>
        <p:nvSpPr>
          <p:cNvPr id="6" name="Titre 1"/>
          <p:cNvSpPr txBox="1">
            <a:spLocks/>
          </p:cNvSpPr>
          <p:nvPr/>
        </p:nvSpPr>
        <p:spPr>
          <a:xfrm>
            <a:off x="1254587" y="24360"/>
            <a:ext cx="7782353" cy="889169"/>
          </a:xfrm>
          <a:prstGeom prst="rect">
            <a:avLst/>
          </a:prstGeom>
          <a:solidFill>
            <a:srgbClr val="8EB4E3"/>
          </a:solidFill>
        </p:spPr>
        <p:txBody>
          <a:bodyPr anchor="ctr">
            <a:normAutofit fontScale="97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en-GB" sz="28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Séminaire</a:t>
            </a:r>
            <a:r>
              <a:rPr lang="en-GB"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national BTS </a:t>
            </a:r>
            <a:r>
              <a:rPr lang="en-GB" sz="28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Audiovisuel</a:t>
            </a:r>
            <a:endParaRPr lang="en-GB"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7" name="ZoneTexte 6"/>
          <p:cNvSpPr txBox="1"/>
          <p:nvPr/>
        </p:nvSpPr>
        <p:spPr>
          <a:xfrm>
            <a:off x="17058" y="1109176"/>
            <a:ext cx="615553" cy="5748824"/>
          </a:xfrm>
          <a:prstGeom prst="rect">
            <a:avLst/>
          </a:prstGeom>
          <a:solidFill>
            <a:srgbClr val="8EB4E3"/>
          </a:solidFill>
        </p:spPr>
        <p:txBody>
          <a:bodyPr vert="vert270">
            <a:spAutoFit/>
          </a:bodyPr>
          <a:lstStyle/>
          <a:p>
            <a:pPr algn="ctr" fontAlgn="auto">
              <a:spcBef>
                <a:spcPts val="0"/>
              </a:spcBef>
              <a:spcAft>
                <a:spcPts val="0"/>
              </a:spcAft>
              <a:defRPr/>
            </a:pPr>
            <a:r>
              <a:rPr lang="fr-FR"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rPr>
              <a:t>Modalités de l’examen</a:t>
            </a:r>
            <a:endParaRPr lang="fr-FR"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Espace réservé du contenu 2"/>
          <p:cNvSpPr>
            <a:spLocks noGrp="1"/>
          </p:cNvSpPr>
          <p:nvPr>
            <p:ph idx="1"/>
          </p:nvPr>
        </p:nvSpPr>
        <p:spPr>
          <a:xfrm>
            <a:off x="647700" y="1208088"/>
            <a:ext cx="8229600" cy="5165725"/>
          </a:xfrm>
        </p:spPr>
        <p:txBody>
          <a:bodyPr/>
          <a:lstStyle/>
          <a:p>
            <a:r>
              <a:rPr lang="fr-FR" sz="2800" smtClean="0">
                <a:solidFill>
                  <a:srgbClr val="984807"/>
                </a:solidFill>
              </a:rPr>
              <a:t>Les </a:t>
            </a:r>
            <a:r>
              <a:rPr lang="fr-FR" sz="2800" b="1" smtClean="0">
                <a:solidFill>
                  <a:srgbClr val="0070C0"/>
                </a:solidFill>
              </a:rPr>
              <a:t>épreuves</a:t>
            </a:r>
            <a:r>
              <a:rPr lang="fr-FR" sz="2800" smtClean="0">
                <a:solidFill>
                  <a:srgbClr val="984807"/>
                </a:solidFill>
              </a:rPr>
              <a:t> ont pour objectif d’évaluer l’acquisition des </a:t>
            </a:r>
            <a:r>
              <a:rPr lang="fr-FR" sz="2800" b="1" smtClean="0">
                <a:solidFill>
                  <a:srgbClr val="0070C0"/>
                </a:solidFill>
              </a:rPr>
              <a:t>compétences</a:t>
            </a:r>
            <a:r>
              <a:rPr lang="fr-FR" sz="2800" smtClean="0">
                <a:solidFill>
                  <a:srgbClr val="984807"/>
                </a:solidFill>
              </a:rPr>
              <a:t> spécifiées dans les tableaux des </a:t>
            </a:r>
            <a:r>
              <a:rPr lang="fr-FR" sz="2800" b="1" smtClean="0">
                <a:solidFill>
                  <a:srgbClr val="0070C0"/>
                </a:solidFill>
              </a:rPr>
              <a:t>unités constitutives du diplôme</a:t>
            </a:r>
            <a:r>
              <a:rPr lang="fr-FR" sz="2800" smtClean="0">
                <a:solidFill>
                  <a:srgbClr val="984807"/>
                </a:solidFill>
              </a:rPr>
              <a:t>.</a:t>
            </a:r>
          </a:p>
          <a:p>
            <a:r>
              <a:rPr lang="fr-FR" sz="2800" smtClean="0">
                <a:solidFill>
                  <a:srgbClr val="984807"/>
                </a:solidFill>
              </a:rPr>
              <a:t>Une compétence est évaluée dans </a:t>
            </a:r>
            <a:r>
              <a:rPr lang="fr-FR" sz="2800" smtClean="0">
                <a:solidFill>
                  <a:srgbClr val="0070C0"/>
                </a:solidFill>
              </a:rPr>
              <a:t>une seule</a:t>
            </a:r>
            <a:r>
              <a:rPr lang="fr-FR" sz="2800" smtClean="0">
                <a:solidFill>
                  <a:srgbClr val="984807"/>
                </a:solidFill>
              </a:rPr>
              <a:t> épreuve. Exemple :</a:t>
            </a:r>
          </a:p>
        </p:txBody>
      </p:sp>
      <p:pic>
        <p:nvPicPr>
          <p:cNvPr id="17410" name="Picture 2"/>
          <p:cNvPicPr>
            <a:picLocks noChangeAspect="1" noChangeArrowheads="1"/>
          </p:cNvPicPr>
          <p:nvPr/>
        </p:nvPicPr>
        <p:blipFill>
          <a:blip r:embed="rId2"/>
          <a:srcRect/>
          <a:stretch>
            <a:fillRect/>
          </a:stretch>
        </p:blipFill>
        <p:spPr bwMode="auto">
          <a:xfrm>
            <a:off x="-14288" y="-3175"/>
            <a:ext cx="989013" cy="915988"/>
          </a:xfrm>
          <a:prstGeom prst="rect">
            <a:avLst/>
          </a:prstGeom>
          <a:noFill/>
          <a:ln w="9525">
            <a:noFill/>
            <a:miter lim="800000"/>
            <a:headEnd/>
            <a:tailEnd/>
          </a:ln>
        </p:spPr>
      </p:pic>
      <p:sp>
        <p:nvSpPr>
          <p:cNvPr id="6" name="Titre 1"/>
          <p:cNvSpPr txBox="1">
            <a:spLocks/>
          </p:cNvSpPr>
          <p:nvPr/>
        </p:nvSpPr>
        <p:spPr>
          <a:xfrm>
            <a:off x="1254587" y="24360"/>
            <a:ext cx="7782353" cy="889169"/>
          </a:xfrm>
          <a:prstGeom prst="rect">
            <a:avLst/>
          </a:prstGeom>
          <a:solidFill>
            <a:srgbClr val="8EB4E3"/>
          </a:solidFill>
        </p:spPr>
        <p:txBody>
          <a:bodyPr anchor="ctr">
            <a:normAutofit fontScale="97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en-GB" sz="28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Séminaire</a:t>
            </a:r>
            <a:r>
              <a:rPr lang="en-GB"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national BTS </a:t>
            </a:r>
            <a:r>
              <a:rPr lang="en-GB" sz="28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Audiovisuel</a:t>
            </a:r>
            <a:endParaRPr lang="en-GB"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7" name="ZoneTexte 6"/>
          <p:cNvSpPr txBox="1"/>
          <p:nvPr/>
        </p:nvSpPr>
        <p:spPr>
          <a:xfrm>
            <a:off x="17058" y="1109176"/>
            <a:ext cx="615553" cy="5748824"/>
          </a:xfrm>
          <a:prstGeom prst="rect">
            <a:avLst/>
          </a:prstGeom>
          <a:solidFill>
            <a:srgbClr val="8EB4E3"/>
          </a:solidFill>
        </p:spPr>
        <p:txBody>
          <a:bodyPr vert="vert270">
            <a:spAutoFit/>
          </a:bodyPr>
          <a:lstStyle/>
          <a:p>
            <a:pPr algn="ctr" fontAlgn="auto">
              <a:spcBef>
                <a:spcPts val="0"/>
              </a:spcBef>
              <a:spcAft>
                <a:spcPts val="0"/>
              </a:spcAft>
              <a:defRPr/>
            </a:pPr>
            <a:r>
              <a:rPr lang="fr-FR"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rPr>
              <a:t>Modalités de l’examen</a:t>
            </a:r>
            <a:endParaRPr lang="fr-FR"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endParaRPr>
          </a:p>
        </p:txBody>
      </p:sp>
      <p:pic>
        <p:nvPicPr>
          <p:cNvPr id="17413" name="Picture 2"/>
          <p:cNvPicPr>
            <a:picLocks noChangeAspect="1" noChangeArrowheads="1"/>
          </p:cNvPicPr>
          <p:nvPr/>
        </p:nvPicPr>
        <p:blipFill>
          <a:blip r:embed="rId3"/>
          <a:srcRect/>
          <a:stretch>
            <a:fillRect/>
          </a:stretch>
        </p:blipFill>
        <p:spPr bwMode="auto">
          <a:xfrm>
            <a:off x="974725" y="3578225"/>
            <a:ext cx="7446963" cy="28940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Picture 2"/>
          <p:cNvPicPr>
            <a:picLocks noChangeAspect="1" noChangeArrowheads="1"/>
          </p:cNvPicPr>
          <p:nvPr/>
        </p:nvPicPr>
        <p:blipFill>
          <a:blip r:embed="rId2"/>
          <a:srcRect/>
          <a:stretch>
            <a:fillRect/>
          </a:stretch>
        </p:blipFill>
        <p:spPr bwMode="auto">
          <a:xfrm>
            <a:off x="-14288" y="-3175"/>
            <a:ext cx="989013" cy="915988"/>
          </a:xfrm>
          <a:prstGeom prst="rect">
            <a:avLst/>
          </a:prstGeom>
          <a:noFill/>
          <a:ln w="9525">
            <a:noFill/>
            <a:miter lim="800000"/>
            <a:headEnd/>
            <a:tailEnd/>
          </a:ln>
        </p:spPr>
      </p:pic>
      <p:sp>
        <p:nvSpPr>
          <p:cNvPr id="6" name="Titre 1"/>
          <p:cNvSpPr txBox="1">
            <a:spLocks/>
          </p:cNvSpPr>
          <p:nvPr/>
        </p:nvSpPr>
        <p:spPr>
          <a:xfrm>
            <a:off x="1254587" y="24360"/>
            <a:ext cx="7782353" cy="889169"/>
          </a:xfrm>
          <a:prstGeom prst="rect">
            <a:avLst/>
          </a:prstGeom>
          <a:solidFill>
            <a:srgbClr val="8EB4E3"/>
          </a:solidFill>
        </p:spPr>
        <p:txBody>
          <a:bodyPr anchor="ctr">
            <a:normAutofit fontScale="97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en-GB" sz="28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Séminaire</a:t>
            </a:r>
            <a:r>
              <a:rPr lang="en-GB"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national BTS </a:t>
            </a:r>
            <a:r>
              <a:rPr lang="en-GB" sz="28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Audiovisuel</a:t>
            </a:r>
            <a:endParaRPr lang="en-GB"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7" name="ZoneTexte 6"/>
          <p:cNvSpPr txBox="1"/>
          <p:nvPr/>
        </p:nvSpPr>
        <p:spPr>
          <a:xfrm>
            <a:off x="17058" y="1109176"/>
            <a:ext cx="615553" cy="5748824"/>
          </a:xfrm>
          <a:prstGeom prst="rect">
            <a:avLst/>
          </a:prstGeom>
          <a:solidFill>
            <a:srgbClr val="8EB4E3"/>
          </a:solidFill>
        </p:spPr>
        <p:txBody>
          <a:bodyPr vert="vert270">
            <a:spAutoFit/>
          </a:bodyPr>
          <a:lstStyle/>
          <a:p>
            <a:pPr algn="ctr" fontAlgn="auto">
              <a:spcBef>
                <a:spcPts val="0"/>
              </a:spcBef>
              <a:spcAft>
                <a:spcPts val="0"/>
              </a:spcAft>
              <a:defRPr/>
            </a:pPr>
            <a:r>
              <a:rPr lang="fr-FR"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rPr>
              <a:t>Modalités de l’examen</a:t>
            </a:r>
            <a:endParaRPr lang="fr-FR"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endParaRPr>
          </a:p>
        </p:txBody>
      </p:sp>
      <p:pic>
        <p:nvPicPr>
          <p:cNvPr id="18436" name="Picture 5"/>
          <p:cNvPicPr>
            <a:picLocks noChangeAspect="1" noChangeArrowheads="1"/>
          </p:cNvPicPr>
          <p:nvPr/>
        </p:nvPicPr>
        <p:blipFill>
          <a:blip r:embed="rId3"/>
          <a:srcRect/>
          <a:stretch>
            <a:fillRect/>
          </a:stretch>
        </p:blipFill>
        <p:spPr bwMode="auto">
          <a:xfrm>
            <a:off x="868363" y="1349375"/>
            <a:ext cx="7872412" cy="49387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Espace réservé du contenu 2"/>
          <p:cNvSpPr>
            <a:spLocks noGrp="1"/>
          </p:cNvSpPr>
          <p:nvPr>
            <p:ph idx="1"/>
          </p:nvPr>
        </p:nvSpPr>
        <p:spPr>
          <a:xfrm>
            <a:off x="647700" y="1208088"/>
            <a:ext cx="8229600" cy="5165725"/>
          </a:xfrm>
        </p:spPr>
        <p:txBody>
          <a:bodyPr/>
          <a:lstStyle/>
          <a:p>
            <a:pPr>
              <a:buFont typeface="Arial" charset="0"/>
              <a:buNone/>
            </a:pPr>
            <a:r>
              <a:rPr lang="fr-FR" b="1" smtClean="0">
                <a:solidFill>
                  <a:srgbClr val="0070C0"/>
                </a:solidFill>
              </a:rPr>
              <a:t>	E3 : EEJTES </a:t>
            </a:r>
            <a:r>
              <a:rPr lang="fr-FR" sz="2000" smtClean="0">
                <a:solidFill>
                  <a:srgbClr val="984807"/>
                </a:solidFill>
              </a:rPr>
              <a:t>(Environnement économique, juridique et technologie des équipements et des supports)</a:t>
            </a:r>
            <a:r>
              <a:rPr lang="fr-FR" smtClean="0">
                <a:solidFill>
                  <a:srgbClr val="984807"/>
                </a:solidFill>
              </a:rPr>
              <a:t> - Coeff 4 - </a:t>
            </a:r>
            <a:r>
              <a:rPr lang="fr-FR" smtClean="0">
                <a:solidFill>
                  <a:srgbClr val="00B050"/>
                </a:solidFill>
              </a:rPr>
              <a:t>spécifique à l’option Gestion de production</a:t>
            </a:r>
          </a:p>
          <a:p>
            <a:r>
              <a:rPr lang="fr-FR" b="1" smtClean="0">
                <a:solidFill>
                  <a:srgbClr val="984807"/>
                </a:solidFill>
              </a:rPr>
              <a:t>Contexte de l’épreuve :</a:t>
            </a:r>
            <a:r>
              <a:rPr lang="fr-FR" smtClean="0">
                <a:solidFill>
                  <a:srgbClr val="984807"/>
                </a:solidFill>
              </a:rPr>
              <a:t> mise en place et suivi administratif, juridique et financier d’un projet en s’appuyant sur une connaissance solide des technologies des équipements et des supports.</a:t>
            </a:r>
          </a:p>
          <a:p>
            <a:endParaRPr lang="fr-FR" smtClean="0">
              <a:solidFill>
                <a:srgbClr val="984807"/>
              </a:solidFill>
            </a:endParaRPr>
          </a:p>
        </p:txBody>
      </p:sp>
      <p:pic>
        <p:nvPicPr>
          <p:cNvPr id="19458" name="Picture 2"/>
          <p:cNvPicPr>
            <a:picLocks noChangeAspect="1" noChangeArrowheads="1"/>
          </p:cNvPicPr>
          <p:nvPr/>
        </p:nvPicPr>
        <p:blipFill>
          <a:blip r:embed="rId2"/>
          <a:srcRect/>
          <a:stretch>
            <a:fillRect/>
          </a:stretch>
        </p:blipFill>
        <p:spPr bwMode="auto">
          <a:xfrm>
            <a:off x="-14288" y="-3175"/>
            <a:ext cx="989013" cy="915988"/>
          </a:xfrm>
          <a:prstGeom prst="rect">
            <a:avLst/>
          </a:prstGeom>
          <a:noFill/>
          <a:ln w="9525">
            <a:noFill/>
            <a:miter lim="800000"/>
            <a:headEnd/>
            <a:tailEnd/>
          </a:ln>
        </p:spPr>
      </p:pic>
      <p:sp>
        <p:nvSpPr>
          <p:cNvPr id="6" name="Titre 1"/>
          <p:cNvSpPr txBox="1">
            <a:spLocks/>
          </p:cNvSpPr>
          <p:nvPr/>
        </p:nvSpPr>
        <p:spPr>
          <a:xfrm>
            <a:off x="1254587" y="24360"/>
            <a:ext cx="7782353" cy="889169"/>
          </a:xfrm>
          <a:prstGeom prst="rect">
            <a:avLst/>
          </a:prstGeom>
          <a:solidFill>
            <a:srgbClr val="8EB4E3"/>
          </a:solidFill>
        </p:spPr>
        <p:txBody>
          <a:bodyPr anchor="ctr">
            <a:normAutofit fontScale="97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en-GB" sz="28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Séminaire</a:t>
            </a:r>
            <a:r>
              <a:rPr lang="en-GB"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national BTS </a:t>
            </a:r>
            <a:r>
              <a:rPr lang="en-GB" sz="28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Audiovisuel</a:t>
            </a:r>
            <a:endParaRPr lang="en-GB"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7" name="ZoneTexte 6"/>
          <p:cNvSpPr txBox="1"/>
          <p:nvPr/>
        </p:nvSpPr>
        <p:spPr>
          <a:xfrm>
            <a:off x="17058" y="1109176"/>
            <a:ext cx="615553" cy="5748824"/>
          </a:xfrm>
          <a:prstGeom prst="rect">
            <a:avLst/>
          </a:prstGeom>
          <a:solidFill>
            <a:srgbClr val="8EB4E3"/>
          </a:solidFill>
        </p:spPr>
        <p:txBody>
          <a:bodyPr vert="vert270">
            <a:spAutoFit/>
          </a:bodyPr>
          <a:lstStyle/>
          <a:p>
            <a:pPr algn="ctr" fontAlgn="auto">
              <a:spcBef>
                <a:spcPts val="0"/>
              </a:spcBef>
              <a:spcAft>
                <a:spcPts val="0"/>
              </a:spcAft>
              <a:defRPr/>
            </a:pPr>
            <a:r>
              <a:rPr lang="fr-FR"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rPr>
              <a:t>Modalités de l’examen</a:t>
            </a:r>
            <a:endParaRPr lang="fr-FR"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Espace réservé du contenu 2"/>
          <p:cNvSpPr>
            <a:spLocks noGrp="1"/>
          </p:cNvSpPr>
          <p:nvPr>
            <p:ph idx="1"/>
          </p:nvPr>
        </p:nvSpPr>
        <p:spPr>
          <a:xfrm>
            <a:off x="647700" y="1208088"/>
            <a:ext cx="8229600" cy="5165725"/>
          </a:xfrm>
        </p:spPr>
        <p:txBody>
          <a:bodyPr/>
          <a:lstStyle/>
          <a:p>
            <a:r>
              <a:rPr lang="fr-FR" b="1" smtClean="0">
                <a:solidFill>
                  <a:srgbClr val="984807"/>
                </a:solidFill>
              </a:rPr>
              <a:t>Epreuve ponctuelle écrite en deux parties construites à partir d’un unique projet de production</a:t>
            </a:r>
          </a:p>
          <a:p>
            <a:pPr lvl="1"/>
            <a:r>
              <a:rPr lang="fr-FR" smtClean="0">
                <a:solidFill>
                  <a:srgbClr val="984807"/>
                </a:solidFill>
              </a:rPr>
              <a:t>Questionnement économique et juridique à partir du projet de production (3 heures, coeff 2). Correction par un professeur enseignant l’EEJ</a:t>
            </a:r>
          </a:p>
          <a:p>
            <a:pPr lvl="1"/>
            <a:r>
              <a:rPr lang="fr-FR" smtClean="0">
                <a:solidFill>
                  <a:srgbClr val="984807"/>
                </a:solidFill>
              </a:rPr>
              <a:t>Questionnement en technologie des équipements et des supports sur le système technique support (3 heures, coeff 2). Correction par un professeur enseignant  TES</a:t>
            </a:r>
          </a:p>
          <a:p>
            <a:endParaRPr lang="fr-FR" smtClean="0">
              <a:solidFill>
                <a:srgbClr val="984807"/>
              </a:solidFill>
            </a:endParaRPr>
          </a:p>
        </p:txBody>
      </p:sp>
      <p:pic>
        <p:nvPicPr>
          <p:cNvPr id="20482" name="Picture 2"/>
          <p:cNvPicPr>
            <a:picLocks noChangeAspect="1" noChangeArrowheads="1"/>
          </p:cNvPicPr>
          <p:nvPr/>
        </p:nvPicPr>
        <p:blipFill>
          <a:blip r:embed="rId2"/>
          <a:srcRect/>
          <a:stretch>
            <a:fillRect/>
          </a:stretch>
        </p:blipFill>
        <p:spPr bwMode="auto">
          <a:xfrm>
            <a:off x="-14288" y="-3175"/>
            <a:ext cx="989013" cy="915988"/>
          </a:xfrm>
          <a:prstGeom prst="rect">
            <a:avLst/>
          </a:prstGeom>
          <a:noFill/>
          <a:ln w="9525">
            <a:noFill/>
            <a:miter lim="800000"/>
            <a:headEnd/>
            <a:tailEnd/>
          </a:ln>
        </p:spPr>
      </p:pic>
      <p:sp>
        <p:nvSpPr>
          <p:cNvPr id="6" name="Titre 1"/>
          <p:cNvSpPr txBox="1">
            <a:spLocks/>
          </p:cNvSpPr>
          <p:nvPr/>
        </p:nvSpPr>
        <p:spPr>
          <a:xfrm>
            <a:off x="1254587" y="24360"/>
            <a:ext cx="7782353" cy="889169"/>
          </a:xfrm>
          <a:prstGeom prst="rect">
            <a:avLst/>
          </a:prstGeom>
          <a:solidFill>
            <a:srgbClr val="8EB4E3"/>
          </a:solidFill>
        </p:spPr>
        <p:txBody>
          <a:bodyPr anchor="ctr">
            <a:normAutofit fontScale="97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en-GB" sz="28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Séminaire</a:t>
            </a:r>
            <a:r>
              <a:rPr lang="en-GB"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national BTS </a:t>
            </a:r>
            <a:r>
              <a:rPr lang="en-GB" sz="28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Audiovisuel</a:t>
            </a:r>
            <a:endParaRPr lang="en-GB"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7" name="ZoneTexte 6"/>
          <p:cNvSpPr txBox="1"/>
          <p:nvPr/>
        </p:nvSpPr>
        <p:spPr>
          <a:xfrm>
            <a:off x="17058" y="1109176"/>
            <a:ext cx="615553" cy="5748824"/>
          </a:xfrm>
          <a:prstGeom prst="rect">
            <a:avLst/>
          </a:prstGeom>
          <a:solidFill>
            <a:srgbClr val="8EB4E3"/>
          </a:solidFill>
        </p:spPr>
        <p:txBody>
          <a:bodyPr vert="vert270">
            <a:spAutoFit/>
          </a:bodyPr>
          <a:lstStyle/>
          <a:p>
            <a:pPr algn="ctr" fontAlgn="auto">
              <a:spcBef>
                <a:spcPts val="0"/>
              </a:spcBef>
              <a:spcAft>
                <a:spcPts val="0"/>
              </a:spcAft>
              <a:defRPr/>
            </a:pPr>
            <a:r>
              <a:rPr lang="fr-FR"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rPr>
              <a:t>Modalités de l’examen</a:t>
            </a:r>
            <a:endParaRPr lang="fr-FR"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Espace réservé du contenu 2"/>
          <p:cNvSpPr>
            <a:spLocks noGrp="1"/>
          </p:cNvSpPr>
          <p:nvPr>
            <p:ph idx="1"/>
          </p:nvPr>
        </p:nvSpPr>
        <p:spPr>
          <a:xfrm>
            <a:off x="647700" y="1208088"/>
            <a:ext cx="8229600" cy="5165725"/>
          </a:xfrm>
        </p:spPr>
        <p:txBody>
          <a:bodyPr/>
          <a:lstStyle/>
          <a:p>
            <a:pPr>
              <a:buFont typeface="Arial" charset="0"/>
              <a:buNone/>
            </a:pPr>
            <a:r>
              <a:rPr lang="fr-FR" b="1" smtClean="0">
                <a:solidFill>
                  <a:srgbClr val="0070C0"/>
                </a:solidFill>
              </a:rPr>
              <a:t>	E3 : PTES </a:t>
            </a:r>
            <a:r>
              <a:rPr lang="fr-FR" sz="2000" smtClean="0">
                <a:solidFill>
                  <a:srgbClr val="984807"/>
                </a:solidFill>
              </a:rPr>
              <a:t>(Physique et technologie des équipements et des supports)</a:t>
            </a:r>
            <a:r>
              <a:rPr lang="fr-FR" smtClean="0">
                <a:solidFill>
                  <a:srgbClr val="984807"/>
                </a:solidFill>
              </a:rPr>
              <a:t> - </a:t>
            </a:r>
            <a:r>
              <a:rPr lang="fr-FR" smtClean="0">
                <a:solidFill>
                  <a:srgbClr val="00B050"/>
                </a:solidFill>
              </a:rPr>
              <a:t>spécifique à chaque option :</a:t>
            </a:r>
          </a:p>
          <a:p>
            <a:pPr>
              <a:buFont typeface="Arial" charset="0"/>
              <a:buNone/>
            </a:pPr>
            <a:r>
              <a:rPr lang="fr-FR" sz="2000" smtClean="0">
                <a:solidFill>
                  <a:srgbClr val="00B050"/>
                </a:solidFill>
              </a:rPr>
              <a:t>	- Métiers de l'image (coeff 4)</a:t>
            </a:r>
          </a:p>
          <a:p>
            <a:pPr>
              <a:buFont typeface="Arial" charset="0"/>
              <a:buNone/>
            </a:pPr>
            <a:r>
              <a:rPr lang="fr-FR" sz="2000" smtClean="0">
                <a:solidFill>
                  <a:srgbClr val="00B050"/>
                </a:solidFill>
              </a:rPr>
              <a:t>	- Métiers du son (coeff 4)</a:t>
            </a:r>
          </a:p>
          <a:p>
            <a:pPr>
              <a:buFont typeface="Arial" charset="0"/>
              <a:buNone/>
            </a:pPr>
            <a:r>
              <a:rPr lang="fr-FR" sz="2000" smtClean="0">
                <a:solidFill>
                  <a:srgbClr val="00B050"/>
                </a:solidFill>
              </a:rPr>
              <a:t>	- Techniques d'ingénierie et exploitation des équipements (coeff 4)</a:t>
            </a:r>
          </a:p>
          <a:p>
            <a:pPr>
              <a:buFont typeface="Arial" charset="0"/>
              <a:buNone/>
            </a:pPr>
            <a:r>
              <a:rPr lang="fr-FR" sz="2000" smtClean="0">
                <a:solidFill>
                  <a:srgbClr val="00B050"/>
                </a:solidFill>
              </a:rPr>
              <a:t>	- Montage et postproduction (coeff 3)</a:t>
            </a:r>
          </a:p>
          <a:p>
            <a:r>
              <a:rPr lang="fr-FR" b="1" smtClean="0">
                <a:solidFill>
                  <a:srgbClr val="984807"/>
                </a:solidFill>
              </a:rPr>
              <a:t>Contexte de l’épreuve :</a:t>
            </a:r>
            <a:r>
              <a:rPr lang="fr-FR" smtClean="0">
                <a:solidFill>
                  <a:srgbClr val="984807"/>
                </a:solidFill>
              </a:rPr>
              <a:t> mise en place d’un projet en s’appuyant sur une connaissance solide des technologies des équipements et des supports et des principes physiques associés.</a:t>
            </a:r>
          </a:p>
          <a:p>
            <a:endParaRPr lang="fr-FR" smtClean="0">
              <a:solidFill>
                <a:srgbClr val="984807"/>
              </a:solidFill>
            </a:endParaRPr>
          </a:p>
        </p:txBody>
      </p:sp>
      <p:pic>
        <p:nvPicPr>
          <p:cNvPr id="21506" name="Picture 2"/>
          <p:cNvPicPr>
            <a:picLocks noChangeAspect="1" noChangeArrowheads="1"/>
          </p:cNvPicPr>
          <p:nvPr/>
        </p:nvPicPr>
        <p:blipFill>
          <a:blip r:embed="rId2"/>
          <a:srcRect/>
          <a:stretch>
            <a:fillRect/>
          </a:stretch>
        </p:blipFill>
        <p:spPr bwMode="auto">
          <a:xfrm>
            <a:off x="-14288" y="-3175"/>
            <a:ext cx="989013" cy="915988"/>
          </a:xfrm>
          <a:prstGeom prst="rect">
            <a:avLst/>
          </a:prstGeom>
          <a:noFill/>
          <a:ln w="9525">
            <a:noFill/>
            <a:miter lim="800000"/>
            <a:headEnd/>
            <a:tailEnd/>
          </a:ln>
        </p:spPr>
      </p:pic>
      <p:sp>
        <p:nvSpPr>
          <p:cNvPr id="6" name="Titre 1"/>
          <p:cNvSpPr txBox="1">
            <a:spLocks/>
          </p:cNvSpPr>
          <p:nvPr/>
        </p:nvSpPr>
        <p:spPr>
          <a:xfrm>
            <a:off x="1254587" y="24360"/>
            <a:ext cx="7782353" cy="889169"/>
          </a:xfrm>
          <a:prstGeom prst="rect">
            <a:avLst/>
          </a:prstGeom>
          <a:solidFill>
            <a:srgbClr val="8EB4E3"/>
          </a:solidFill>
        </p:spPr>
        <p:txBody>
          <a:bodyPr anchor="ctr">
            <a:normAutofit fontScale="97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en-GB" sz="28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Séminaire</a:t>
            </a:r>
            <a:r>
              <a:rPr lang="en-GB"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national BTS </a:t>
            </a:r>
            <a:r>
              <a:rPr lang="en-GB" sz="28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Audiovisuel</a:t>
            </a:r>
            <a:endParaRPr lang="en-GB"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7" name="ZoneTexte 6"/>
          <p:cNvSpPr txBox="1"/>
          <p:nvPr/>
        </p:nvSpPr>
        <p:spPr>
          <a:xfrm>
            <a:off x="17058" y="1109176"/>
            <a:ext cx="615553" cy="5748824"/>
          </a:xfrm>
          <a:prstGeom prst="rect">
            <a:avLst/>
          </a:prstGeom>
          <a:solidFill>
            <a:srgbClr val="8EB4E3"/>
          </a:solidFill>
        </p:spPr>
        <p:txBody>
          <a:bodyPr vert="vert270">
            <a:spAutoFit/>
          </a:bodyPr>
          <a:lstStyle/>
          <a:p>
            <a:pPr algn="ctr" fontAlgn="auto">
              <a:spcBef>
                <a:spcPts val="0"/>
              </a:spcBef>
              <a:spcAft>
                <a:spcPts val="0"/>
              </a:spcAft>
              <a:defRPr/>
            </a:pPr>
            <a:r>
              <a:rPr lang="fr-FR"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rPr>
              <a:t>Modalités de l’examen</a:t>
            </a:r>
            <a:endParaRPr lang="fr-FR"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Espace réservé du contenu 2"/>
          <p:cNvSpPr>
            <a:spLocks noGrp="1"/>
          </p:cNvSpPr>
          <p:nvPr>
            <p:ph idx="1"/>
          </p:nvPr>
        </p:nvSpPr>
        <p:spPr>
          <a:xfrm>
            <a:off x="647700" y="1208088"/>
            <a:ext cx="8229600" cy="5165725"/>
          </a:xfrm>
        </p:spPr>
        <p:txBody>
          <a:bodyPr/>
          <a:lstStyle/>
          <a:p>
            <a:r>
              <a:rPr lang="fr-FR" b="1" smtClean="0">
                <a:solidFill>
                  <a:srgbClr val="984807"/>
                </a:solidFill>
              </a:rPr>
              <a:t>Epreuve ponctuelle écrite en deux parties construites à partir d’un unique projet de production</a:t>
            </a:r>
          </a:p>
          <a:p>
            <a:pPr lvl="1"/>
            <a:r>
              <a:rPr lang="fr-FR" smtClean="0">
                <a:solidFill>
                  <a:srgbClr val="984807"/>
                </a:solidFill>
              </a:rPr>
              <a:t>Questionnement en technologie des équipements et des supports (3 heures, 50% de la note). Correction par un professeur enseignant  TES</a:t>
            </a:r>
          </a:p>
          <a:p>
            <a:pPr lvl="1"/>
            <a:r>
              <a:rPr lang="fr-FR" smtClean="0">
                <a:solidFill>
                  <a:srgbClr val="984807"/>
                </a:solidFill>
              </a:rPr>
              <a:t>Questionnement en physique (3 heures, 50% de la note). Correction par un professeur enseignant la physique</a:t>
            </a:r>
          </a:p>
          <a:p>
            <a:endParaRPr lang="fr-FR" smtClean="0">
              <a:solidFill>
                <a:srgbClr val="984807"/>
              </a:solidFill>
            </a:endParaRPr>
          </a:p>
        </p:txBody>
      </p:sp>
      <p:pic>
        <p:nvPicPr>
          <p:cNvPr id="22530" name="Picture 2"/>
          <p:cNvPicPr>
            <a:picLocks noChangeAspect="1" noChangeArrowheads="1"/>
          </p:cNvPicPr>
          <p:nvPr/>
        </p:nvPicPr>
        <p:blipFill>
          <a:blip r:embed="rId2"/>
          <a:srcRect/>
          <a:stretch>
            <a:fillRect/>
          </a:stretch>
        </p:blipFill>
        <p:spPr bwMode="auto">
          <a:xfrm>
            <a:off x="-14288" y="-3175"/>
            <a:ext cx="989013" cy="915988"/>
          </a:xfrm>
          <a:prstGeom prst="rect">
            <a:avLst/>
          </a:prstGeom>
          <a:noFill/>
          <a:ln w="9525">
            <a:noFill/>
            <a:miter lim="800000"/>
            <a:headEnd/>
            <a:tailEnd/>
          </a:ln>
        </p:spPr>
      </p:pic>
      <p:sp>
        <p:nvSpPr>
          <p:cNvPr id="6" name="Titre 1"/>
          <p:cNvSpPr txBox="1">
            <a:spLocks/>
          </p:cNvSpPr>
          <p:nvPr/>
        </p:nvSpPr>
        <p:spPr>
          <a:xfrm>
            <a:off x="1254587" y="24360"/>
            <a:ext cx="7782353" cy="889169"/>
          </a:xfrm>
          <a:prstGeom prst="rect">
            <a:avLst/>
          </a:prstGeom>
          <a:solidFill>
            <a:srgbClr val="8EB4E3"/>
          </a:solidFill>
        </p:spPr>
        <p:txBody>
          <a:bodyPr anchor="ctr">
            <a:normAutofit fontScale="97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en-GB" sz="28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Séminaire</a:t>
            </a:r>
            <a:r>
              <a:rPr lang="en-GB"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national BTS </a:t>
            </a:r>
            <a:r>
              <a:rPr lang="en-GB" sz="28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Audiovisuel</a:t>
            </a:r>
            <a:endParaRPr lang="en-GB"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7" name="ZoneTexte 6"/>
          <p:cNvSpPr txBox="1"/>
          <p:nvPr/>
        </p:nvSpPr>
        <p:spPr>
          <a:xfrm>
            <a:off x="17058" y="1109176"/>
            <a:ext cx="615553" cy="5748824"/>
          </a:xfrm>
          <a:prstGeom prst="rect">
            <a:avLst/>
          </a:prstGeom>
          <a:solidFill>
            <a:srgbClr val="8EB4E3"/>
          </a:solidFill>
        </p:spPr>
        <p:txBody>
          <a:bodyPr vert="vert270">
            <a:spAutoFit/>
          </a:bodyPr>
          <a:lstStyle/>
          <a:p>
            <a:pPr algn="ctr" fontAlgn="auto">
              <a:spcBef>
                <a:spcPts val="0"/>
              </a:spcBef>
              <a:spcAft>
                <a:spcPts val="0"/>
              </a:spcAft>
              <a:defRPr/>
            </a:pPr>
            <a:r>
              <a:rPr lang="fr-FR"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rPr>
              <a:t>Modalités de l’examen</a:t>
            </a:r>
            <a:endParaRPr lang="fr-FR"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Espace réservé du contenu 2"/>
          <p:cNvSpPr>
            <a:spLocks noGrp="1"/>
          </p:cNvSpPr>
          <p:nvPr>
            <p:ph idx="1"/>
          </p:nvPr>
        </p:nvSpPr>
        <p:spPr>
          <a:xfrm>
            <a:off x="647700" y="1208088"/>
            <a:ext cx="8229600" cy="5165725"/>
          </a:xfrm>
        </p:spPr>
        <p:txBody>
          <a:bodyPr/>
          <a:lstStyle/>
          <a:p>
            <a:pPr>
              <a:buFont typeface="Arial" charset="0"/>
              <a:buNone/>
            </a:pPr>
            <a:r>
              <a:rPr lang="fr-FR" b="1" smtClean="0">
                <a:solidFill>
                  <a:srgbClr val="0070C0"/>
                </a:solidFill>
              </a:rPr>
              <a:t>	E4 : TMO </a:t>
            </a:r>
            <a:r>
              <a:rPr lang="fr-FR" sz="2000" smtClean="0">
                <a:solidFill>
                  <a:srgbClr val="984807"/>
                </a:solidFill>
              </a:rPr>
              <a:t>(Technique de mise en oeuvre)</a:t>
            </a:r>
            <a:r>
              <a:rPr lang="fr-FR" smtClean="0">
                <a:solidFill>
                  <a:srgbClr val="984807"/>
                </a:solidFill>
              </a:rPr>
              <a:t> – Coeff 4 - </a:t>
            </a:r>
            <a:r>
              <a:rPr lang="fr-FR" smtClean="0">
                <a:solidFill>
                  <a:srgbClr val="00B050"/>
                </a:solidFill>
              </a:rPr>
              <a:t>spécifique à chaque option</a:t>
            </a:r>
          </a:p>
          <a:p>
            <a:pPr>
              <a:buFont typeface="Arial" charset="0"/>
              <a:buNone/>
            </a:pPr>
            <a:r>
              <a:rPr lang="fr-FR" sz="2000" smtClean="0">
                <a:solidFill>
                  <a:srgbClr val="00B050"/>
                </a:solidFill>
              </a:rPr>
              <a:t>	</a:t>
            </a:r>
          </a:p>
          <a:p>
            <a:r>
              <a:rPr lang="fr-FR" b="1" smtClean="0">
                <a:solidFill>
                  <a:srgbClr val="984807"/>
                </a:solidFill>
              </a:rPr>
              <a:t>Contexte de l’épreuve :</a:t>
            </a:r>
            <a:r>
              <a:rPr lang="fr-FR" smtClean="0">
                <a:solidFill>
                  <a:srgbClr val="984807"/>
                </a:solidFill>
              </a:rPr>
              <a:t> mise en œuvre d’un dispositif ou d’une opération à réaliser à partir de situations professionnelles (savoir-faire).</a:t>
            </a:r>
          </a:p>
          <a:p>
            <a:r>
              <a:rPr lang="fr-FR" smtClean="0">
                <a:solidFill>
                  <a:srgbClr val="984807"/>
                </a:solidFill>
              </a:rPr>
              <a:t>Les situations professionnelles s’appuieront sur </a:t>
            </a:r>
            <a:r>
              <a:rPr lang="fr-FR" b="1" smtClean="0">
                <a:solidFill>
                  <a:srgbClr val="984807"/>
                </a:solidFill>
              </a:rPr>
              <a:t>des  typologies d’activités différentes</a:t>
            </a:r>
            <a:r>
              <a:rPr lang="fr-FR" smtClean="0">
                <a:solidFill>
                  <a:srgbClr val="984807"/>
                </a:solidFill>
              </a:rPr>
              <a:t>.</a:t>
            </a:r>
          </a:p>
        </p:txBody>
      </p:sp>
      <p:pic>
        <p:nvPicPr>
          <p:cNvPr id="23554" name="Picture 2"/>
          <p:cNvPicPr>
            <a:picLocks noChangeAspect="1" noChangeArrowheads="1"/>
          </p:cNvPicPr>
          <p:nvPr/>
        </p:nvPicPr>
        <p:blipFill>
          <a:blip r:embed="rId2"/>
          <a:srcRect/>
          <a:stretch>
            <a:fillRect/>
          </a:stretch>
        </p:blipFill>
        <p:spPr bwMode="auto">
          <a:xfrm>
            <a:off x="-14288" y="-3175"/>
            <a:ext cx="989013" cy="915988"/>
          </a:xfrm>
          <a:prstGeom prst="rect">
            <a:avLst/>
          </a:prstGeom>
          <a:noFill/>
          <a:ln w="9525">
            <a:noFill/>
            <a:miter lim="800000"/>
            <a:headEnd/>
            <a:tailEnd/>
          </a:ln>
        </p:spPr>
      </p:pic>
      <p:sp>
        <p:nvSpPr>
          <p:cNvPr id="6" name="Titre 1"/>
          <p:cNvSpPr txBox="1">
            <a:spLocks/>
          </p:cNvSpPr>
          <p:nvPr/>
        </p:nvSpPr>
        <p:spPr>
          <a:xfrm>
            <a:off x="1254587" y="24360"/>
            <a:ext cx="7782353" cy="889169"/>
          </a:xfrm>
          <a:prstGeom prst="rect">
            <a:avLst/>
          </a:prstGeom>
          <a:solidFill>
            <a:srgbClr val="8EB4E3"/>
          </a:solidFill>
        </p:spPr>
        <p:txBody>
          <a:bodyPr anchor="ctr">
            <a:normAutofit fontScale="97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en-GB" sz="28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Séminaire</a:t>
            </a:r>
            <a:r>
              <a:rPr lang="en-GB"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national BTS </a:t>
            </a:r>
            <a:r>
              <a:rPr lang="en-GB" sz="28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Audiovisuel</a:t>
            </a:r>
            <a:endParaRPr lang="en-GB"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7" name="ZoneTexte 6"/>
          <p:cNvSpPr txBox="1"/>
          <p:nvPr/>
        </p:nvSpPr>
        <p:spPr>
          <a:xfrm>
            <a:off x="17058" y="1109176"/>
            <a:ext cx="615553" cy="5748824"/>
          </a:xfrm>
          <a:prstGeom prst="rect">
            <a:avLst/>
          </a:prstGeom>
          <a:solidFill>
            <a:srgbClr val="8EB4E3"/>
          </a:solidFill>
        </p:spPr>
        <p:txBody>
          <a:bodyPr vert="vert270">
            <a:spAutoFit/>
          </a:bodyPr>
          <a:lstStyle/>
          <a:p>
            <a:pPr algn="ctr" fontAlgn="auto">
              <a:spcBef>
                <a:spcPts val="0"/>
              </a:spcBef>
              <a:spcAft>
                <a:spcPts val="0"/>
              </a:spcAft>
              <a:defRPr/>
            </a:pPr>
            <a:r>
              <a:rPr lang="fr-FR"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rPr>
              <a:t>Modalités de l’examen</a:t>
            </a:r>
            <a:endParaRPr lang="fr-FR"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2436</TotalTime>
  <Words>955</Words>
  <Application>Microsoft Office PowerPoint</Application>
  <PresentationFormat>On-screen Show (4:3)</PresentationFormat>
  <Paragraphs>86</Paragraphs>
  <Slides>22</Slides>
  <Notes>1</Notes>
  <HiddenSlides>0</HiddenSlides>
  <MMClips>0</MMClips>
  <ScaleCrop>false</ScaleCrop>
  <HeadingPairs>
    <vt:vector size="6" baseType="variant">
      <vt:variant>
        <vt:lpstr>Polices utilisées</vt:lpstr>
      </vt:variant>
      <vt:variant>
        <vt:i4>2</vt:i4>
      </vt:variant>
      <vt:variant>
        <vt:lpstr>Modèle de conception</vt:lpstr>
      </vt:variant>
      <vt:variant>
        <vt:i4>1</vt:i4>
      </vt:variant>
      <vt:variant>
        <vt:lpstr>Titres des diapositives</vt:lpstr>
      </vt:variant>
      <vt:variant>
        <vt:i4>22</vt:i4>
      </vt:variant>
    </vt:vector>
  </HeadingPairs>
  <TitlesOfParts>
    <vt:vector size="25" baseType="lpstr">
      <vt:lpstr>Calibri</vt:lpstr>
      <vt:lpstr>Arial</vt: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Préparation séminaire</dc:title>
  <dc:creator>BERGMANN</dc:creator>
  <cp:lastModifiedBy>Philippe Young</cp:lastModifiedBy>
  <cp:revision>99</cp:revision>
  <dcterms:created xsi:type="dcterms:W3CDTF">2013-10-14T07:12:12Z</dcterms:created>
  <dcterms:modified xsi:type="dcterms:W3CDTF">2014-01-20T13:06:58Z</dcterms:modified>
</cp:coreProperties>
</file>