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0" r:id="rId4"/>
    <p:sldId id="281" r:id="rId5"/>
    <p:sldId id="282" r:id="rId6"/>
    <p:sldId id="283" r:id="rId7"/>
    <p:sldId id="290" r:id="rId8"/>
    <p:sldId id="285" r:id="rId9"/>
    <p:sldId id="286" r:id="rId10"/>
    <p:sldId id="287" r:id="rId11"/>
    <p:sldId id="288" r:id="rId12"/>
    <p:sldId id="289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0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6126-47AD-0844-B6AD-D55490DA3829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86932-CAAA-BA4C-9689-AAA2B6FAB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23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----- Notes de la </a:t>
            </a:r>
            <a:r>
              <a:rPr lang="en-GB" dirty="0" err="1"/>
              <a:t>réunion</a:t>
            </a:r>
            <a:r>
              <a:rPr lang="en-GB" dirty="0"/>
              <a:t> (15/10/13 10:04) -----</a:t>
            </a:r>
          </a:p>
          <a:p>
            <a:r>
              <a:rPr lang="en-GB" dirty="0" err="1"/>
              <a:t>prévoir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information </a:t>
            </a:r>
            <a:r>
              <a:rPr lang="en-GB" dirty="0" err="1"/>
              <a:t>sur</a:t>
            </a:r>
            <a:r>
              <a:rPr lang="en-GB" dirty="0"/>
              <a:t> la structure </a:t>
            </a:r>
            <a:r>
              <a:rPr lang="en-GB" dirty="0" err="1"/>
              <a:t>générale</a:t>
            </a:r>
            <a:r>
              <a:rPr lang="en-GB" dirty="0"/>
              <a:t> des </a:t>
            </a:r>
            <a:r>
              <a:rPr lang="en-GB" dirty="0" err="1"/>
              <a:t>équipements</a:t>
            </a:r>
            <a:r>
              <a:rPr lang="en-GB" dirty="0"/>
              <a:t> et de </a:t>
            </a:r>
            <a:r>
              <a:rPr lang="en-GB" dirty="0" err="1"/>
              <a:t>l'organisation</a:t>
            </a:r>
            <a:r>
              <a:rPr lang="en-GB" dirty="0"/>
              <a:t> (process)</a:t>
            </a:r>
          </a:p>
          <a:p>
            <a:r>
              <a:rPr lang="en-GB" dirty="0"/>
              <a:t>Raymond Yana</a:t>
            </a:r>
          </a:p>
          <a:p>
            <a:r>
              <a:rPr lang="en-GB" dirty="0"/>
              <a:t>Pierre </a:t>
            </a:r>
            <a:r>
              <a:rPr lang="en-GB" dirty="0" err="1"/>
              <a:t>Saüt</a:t>
            </a:r>
            <a:endParaRPr lang="en-GB" dirty="0"/>
          </a:p>
          <a:p>
            <a:r>
              <a:rPr lang="en-GB" dirty="0"/>
              <a:t>Olivier </a:t>
            </a:r>
            <a:r>
              <a:rPr lang="en-GB" dirty="0" err="1" smtClean="0"/>
              <a:t>Desmarest</a:t>
            </a:r>
            <a:endParaRPr lang="en-GB" dirty="0"/>
          </a:p>
          <a:p>
            <a:r>
              <a:rPr lang="en-GB" dirty="0"/>
              <a:t>----- Notes de la </a:t>
            </a:r>
            <a:r>
              <a:rPr lang="en-GB" dirty="0" err="1"/>
              <a:t>réunion</a:t>
            </a:r>
            <a:r>
              <a:rPr lang="en-GB" dirty="0"/>
              <a:t> (15/10/13 10:25) -----</a:t>
            </a:r>
          </a:p>
          <a:p>
            <a:r>
              <a:rPr lang="en-GB" dirty="0"/>
              <a:t>convocations</a:t>
            </a:r>
          </a:p>
          <a:p>
            <a:r>
              <a:rPr lang="en-GB" dirty="0"/>
              <a:t>Les chefs des </a:t>
            </a:r>
            <a:r>
              <a:rPr lang="en-GB" dirty="0" err="1"/>
              <a:t>travaux</a:t>
            </a:r>
            <a:endParaRPr lang="en-GB" dirty="0"/>
          </a:p>
          <a:p>
            <a:r>
              <a:rPr lang="en-GB" dirty="0"/>
              <a:t>les IA-IPR</a:t>
            </a:r>
          </a:p>
          <a:p>
            <a:r>
              <a:rPr lang="en-GB" dirty="0"/>
              <a:t>Un </a:t>
            </a:r>
            <a:r>
              <a:rPr lang="en-GB" dirty="0" err="1"/>
              <a:t>professeur</a:t>
            </a:r>
            <a:r>
              <a:rPr lang="en-GB" dirty="0"/>
              <a:t> par </a:t>
            </a:r>
            <a:r>
              <a:rPr lang="en-GB" dirty="0" err="1"/>
              <a:t>groupement</a:t>
            </a:r>
            <a:r>
              <a:rPr lang="en-GB" dirty="0"/>
              <a:t> et par option</a:t>
            </a:r>
          </a:p>
          <a:p>
            <a:r>
              <a:rPr lang="en-GB" dirty="0"/>
              <a:t>Un </a:t>
            </a:r>
            <a:r>
              <a:rPr lang="en-GB" dirty="0" err="1"/>
              <a:t>professeur</a:t>
            </a:r>
            <a:r>
              <a:rPr lang="en-GB" dirty="0"/>
              <a:t> de physique par </a:t>
            </a:r>
            <a:r>
              <a:rPr lang="en-GB" dirty="0" err="1"/>
              <a:t>groupement</a:t>
            </a:r>
            <a:endParaRPr lang="en-GB" dirty="0"/>
          </a:p>
          <a:p>
            <a:r>
              <a:rPr lang="en-GB" dirty="0"/>
              <a:t>Monsieur Arnaud </a:t>
            </a:r>
            <a:r>
              <a:rPr lang="en-GB" dirty="0" err="1"/>
              <a:t>Margollé</a:t>
            </a:r>
            <a:r>
              <a:rPr lang="en-GB" dirty="0"/>
              <a:t> (physique Jacques </a:t>
            </a:r>
            <a:r>
              <a:rPr lang="en-GB" dirty="0" err="1"/>
              <a:t>Prevert</a:t>
            </a:r>
            <a:r>
              <a:rPr lang="en-GB" dirty="0" smtClean="0"/>
              <a:t>)</a:t>
            </a:r>
          </a:p>
          <a:p>
            <a:r>
              <a:rPr lang="en-GB" dirty="0" smtClean="0"/>
              <a:t>Les </a:t>
            </a:r>
            <a:r>
              <a:rPr lang="en-GB" dirty="0" err="1" smtClean="0"/>
              <a:t>régions</a:t>
            </a:r>
            <a:r>
              <a:rPr lang="en-GB" dirty="0" smtClean="0"/>
              <a:t> (ARF)</a:t>
            </a:r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86932-CAAA-BA4C-9689-AAA2B6FABA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10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----- Notes de la </a:t>
            </a:r>
            <a:r>
              <a:rPr lang="en-GB" dirty="0" err="1"/>
              <a:t>réunion</a:t>
            </a:r>
            <a:r>
              <a:rPr lang="en-GB" dirty="0"/>
              <a:t> (15/10/13 10:35) -----</a:t>
            </a:r>
          </a:p>
          <a:p>
            <a:r>
              <a:rPr lang="en-GB" dirty="0"/>
              <a:t>Monsieur Michel </a:t>
            </a:r>
            <a:r>
              <a:rPr lang="en-GB" dirty="0" err="1"/>
              <a:t>Gramain</a:t>
            </a:r>
            <a:r>
              <a:rPr lang="en-GB" dirty="0"/>
              <a:t> </a:t>
            </a:r>
            <a:r>
              <a:rPr lang="en-GB" dirty="0" err="1"/>
              <a:t>michel.gramain@ac-nantes.fr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modalités</a:t>
            </a:r>
            <a:r>
              <a:rPr lang="en-GB" dirty="0"/>
              <a:t> de </a:t>
            </a:r>
            <a:r>
              <a:rPr lang="en-GB" dirty="0" err="1"/>
              <a:t>l'examen</a:t>
            </a:r>
            <a:r>
              <a:rPr lang="en-GB" dirty="0"/>
              <a:t> et du programme </a:t>
            </a:r>
            <a:r>
              <a:rPr lang="en-GB" dirty="0" err="1"/>
              <a:t>limitatif</a:t>
            </a:r>
            <a:r>
              <a:rPr lang="en-GB" dirty="0"/>
              <a:t>)</a:t>
            </a:r>
          </a:p>
          <a:p>
            <a:r>
              <a:rPr lang="en-GB" dirty="0" smtClean="0"/>
              <a:t>Madame Barbara </a:t>
            </a:r>
            <a:r>
              <a:rPr lang="en-GB" dirty="0" err="1" smtClean="0"/>
              <a:t>Laborde</a:t>
            </a:r>
            <a:r>
              <a:rPr lang="en-GB" dirty="0" smtClean="0"/>
              <a:t> (</a:t>
            </a:r>
            <a:r>
              <a:rPr lang="en-GB" dirty="0" err="1" smtClean="0"/>
              <a:t>animatrice</a:t>
            </a:r>
            <a:r>
              <a:rPr lang="en-GB" dirty="0" smtClean="0"/>
              <a:t>)</a:t>
            </a:r>
          </a:p>
          <a:p>
            <a:r>
              <a:rPr lang="en-GB" dirty="0" smtClean="0"/>
              <a:t>Madame Emmanuelle </a:t>
            </a:r>
            <a:r>
              <a:rPr lang="en-GB" dirty="0" err="1" smtClean="0"/>
              <a:t>Bonnemay</a:t>
            </a:r>
          </a:p>
          <a:p>
            <a:r>
              <a:rPr lang="en-GB" dirty="0" err="1" smtClean="0"/>
              <a:t>----- Notes de la réunion (15/10/13 13:53) -----</a:t>
            </a:r>
          </a:p>
          <a:p>
            <a:r>
              <a:rPr lang="en-GB" dirty="0" err="1" smtClean="0"/>
              <a:t>Martine Convert (Bayonne)</a:t>
            </a:r>
          </a:p>
          <a:p>
            <a:r>
              <a:rPr lang="en-GB" dirty="0" err="1" smtClean="0"/>
              <a:t>Luc Labriet (Metz)</a:t>
            </a:r>
          </a:p>
          <a:p>
            <a:r>
              <a:rPr lang="en-GB" dirty="0" err="1" smtClean="0"/>
              <a:t>Philippe Hedouin (Lycée Corneille Rouen)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86932-CAAA-BA4C-9689-AAA2B6FABA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7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8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370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1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9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2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8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61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10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F912-99D1-2943-8390-644B3A279B46}" type="datetimeFigureOut">
              <a:rPr lang="fr-FR" smtClean="0"/>
              <a:t>10/12/2013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7A49-0F77-F341-9C75-A12977CF65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422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0902" y="24360"/>
            <a:ext cx="7593098" cy="1193577"/>
          </a:xfrm>
          <a:solidFill>
            <a:srgbClr val="8EB4E3"/>
          </a:solidFill>
        </p:spPr>
        <p:txBody>
          <a:bodyPr>
            <a:normAutofit fontScale="90000"/>
          </a:bodyPr>
          <a:lstStyle/>
          <a:p>
            <a:pPr algn="l"/>
            <a:r>
              <a:rPr lang="en-GB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</a:t>
            </a:r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national BTS </a:t>
            </a:r>
            <a:r>
              <a:rPr lang="en-GB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Audiovisuel</a:t>
            </a: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85577" y="3424221"/>
            <a:ext cx="7719558" cy="1596974"/>
          </a:xfrm>
        </p:spPr>
        <p:txBody>
          <a:bodyPr>
            <a:normAutofit/>
          </a:bodyPr>
          <a:lstStyle/>
          <a:p>
            <a:r>
              <a:rPr lang="en-GB" dirty="0" smtClean="0"/>
              <a:t>10 </a:t>
            </a:r>
            <a:r>
              <a:rPr lang="en-GB" dirty="0" err="1" smtClean="0"/>
              <a:t>décembre</a:t>
            </a:r>
            <a:r>
              <a:rPr lang="en-GB" dirty="0" smtClean="0"/>
              <a:t> 2013</a:t>
            </a:r>
          </a:p>
          <a:p>
            <a:r>
              <a:rPr lang="en-GB" dirty="0" err="1" smtClean="0"/>
              <a:t>Lycée</a:t>
            </a:r>
            <a:r>
              <a:rPr lang="en-GB" dirty="0" smtClean="0"/>
              <a:t> Jacques </a:t>
            </a:r>
            <a:r>
              <a:rPr lang="en-GB" dirty="0" err="1" smtClean="0"/>
              <a:t>Prévert</a:t>
            </a:r>
            <a:r>
              <a:rPr lang="en-GB" dirty="0" smtClean="0"/>
              <a:t> - Boulogne </a:t>
            </a:r>
            <a:r>
              <a:rPr lang="en-GB" dirty="0" err="1" smtClean="0"/>
              <a:t>Billancourt</a:t>
            </a:r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9302" y="1232704"/>
            <a:ext cx="3654698" cy="182734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60" y="4783844"/>
            <a:ext cx="2074156" cy="2074156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8" y="9592"/>
            <a:ext cx="1318110" cy="122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8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endParaRPr lang="en-GB" sz="2800" cap="small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800" b="1" i="1" dirty="0" smtClean="0">
                <a:cs typeface="Arial" pitchFamily="34" charset="0"/>
              </a:rPr>
              <a:t>Partie 3 :</a:t>
            </a:r>
          </a:p>
          <a:p>
            <a:pPr>
              <a:spcAft>
                <a:spcPts val="600"/>
              </a:spcAft>
            </a:pPr>
            <a:endParaRPr lang="fr-FR" sz="2800" dirty="0" smtClean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800" b="1" dirty="0" smtClean="0">
                <a:cs typeface="Arial" pitchFamily="34" charset="0"/>
              </a:rPr>
              <a:t>Traitement numérique du signal</a:t>
            </a:r>
          </a:p>
          <a:p>
            <a:pPr>
              <a:spcAft>
                <a:spcPts val="600"/>
              </a:spcAft>
            </a:pPr>
            <a:endParaRPr lang="en-GB" sz="2800" b="1" dirty="0" smtClean="0"/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La chaîne de traitement numérique du signal ;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400" dirty="0" smtClean="0"/>
              <a:t>échantillonnage; quantification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400" dirty="0" smtClean="0"/>
              <a:t>CAN-CNA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Filtrage numérique.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400" dirty="0" smtClean="0"/>
              <a:t>filtres à Réponse Impulsionnelle Finie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400" dirty="0" smtClean="0"/>
              <a:t>filtres à Réponse Impulsionnelle Infinie</a:t>
            </a:r>
          </a:p>
          <a:p>
            <a:pPr>
              <a:spcAft>
                <a:spcPts val="600"/>
              </a:spcAft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21277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endParaRPr lang="en-GB" sz="2800" cap="small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800" b="1" i="1" dirty="0" smtClean="0"/>
              <a:t>Partie 4 :</a:t>
            </a:r>
          </a:p>
          <a:p>
            <a:pPr>
              <a:spcAft>
                <a:spcPts val="600"/>
              </a:spcAft>
            </a:pPr>
            <a:endParaRPr lang="fr-FR" sz="2800" b="1" dirty="0" smtClean="0"/>
          </a:p>
          <a:p>
            <a:pPr>
              <a:spcAft>
                <a:spcPts val="600"/>
              </a:spcAft>
            </a:pPr>
            <a:r>
              <a:rPr lang="fr-FR" sz="2800" b="1" dirty="0" smtClean="0"/>
              <a:t>Transmissions analogiques et numériques</a:t>
            </a:r>
          </a:p>
          <a:p>
            <a:pPr>
              <a:spcAft>
                <a:spcPts val="600"/>
              </a:spcAft>
            </a:pPr>
            <a:endParaRPr lang="fr-FR" sz="2800" b="1" dirty="0" smtClean="0"/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Transmissions analogiques ;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/>
              <a:t>modulations d’amplitude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Transmissions numériques.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/>
              <a:t>transmissions en bande de base</a:t>
            </a:r>
          </a:p>
          <a:p>
            <a:pPr marL="914400" lvl="1" indent="-457200">
              <a:spcAft>
                <a:spcPts val="600"/>
              </a:spcAft>
              <a:buFont typeface="Wingdings" pitchFamily="2" charset="2"/>
              <a:buChar char="q"/>
            </a:pPr>
            <a:r>
              <a:rPr lang="fr-FR" sz="2800" dirty="0" smtClean="0"/>
              <a:t>transmissions sur fréquence porteuse</a:t>
            </a:r>
          </a:p>
        </p:txBody>
      </p:sp>
    </p:spTree>
    <p:extLst>
      <p:ext uri="{BB962C8B-B14F-4D97-AF65-F5344CB8AC3E}">
        <p14:creationId xmlns:p14="http://schemas.microsoft.com/office/powerpoint/2010/main" val="291565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endParaRPr lang="en-GB" sz="2800" cap="small" dirty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2800" b="1" i="1" dirty="0" smtClean="0"/>
              <a:t>Partie 5 :</a:t>
            </a:r>
          </a:p>
          <a:p>
            <a:pPr>
              <a:spcAft>
                <a:spcPts val="600"/>
              </a:spcAft>
            </a:pPr>
            <a:endParaRPr lang="fr-FR" sz="2800" b="1" dirty="0" smtClean="0"/>
          </a:p>
          <a:p>
            <a:pPr>
              <a:spcAft>
                <a:spcPts val="600"/>
              </a:spcAft>
            </a:pPr>
            <a:r>
              <a:rPr lang="fr-FR" sz="2800" b="1" dirty="0" smtClean="0"/>
              <a:t>Photométrie</a:t>
            </a:r>
            <a:r>
              <a:rPr lang="fr-FR" sz="2800" b="1" dirty="0"/>
              <a:t>, colorimétrie et images </a:t>
            </a:r>
            <a:r>
              <a:rPr lang="fr-FR" sz="2800" b="1" dirty="0" smtClean="0"/>
              <a:t>numériques</a:t>
            </a:r>
          </a:p>
          <a:p>
            <a:pPr>
              <a:spcAft>
                <a:spcPts val="600"/>
              </a:spcAft>
            </a:pPr>
            <a:endParaRPr lang="en-GB" sz="2800" b="1" dirty="0"/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Photométrie ;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Colorimétrie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/>
              <a:t> </a:t>
            </a:r>
            <a:r>
              <a:rPr lang="en-GB" sz="2800" dirty="0" err="1" smtClean="0"/>
              <a:t>L’œil</a:t>
            </a:r>
            <a:r>
              <a:rPr lang="en-GB" sz="2800" dirty="0" smtClean="0"/>
              <a:t> ;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/>
              <a:t>Optique </a:t>
            </a:r>
            <a:r>
              <a:rPr lang="fr-FR" sz="2800" dirty="0" smtClean="0"/>
              <a:t>géométrique ;</a:t>
            </a:r>
          </a:p>
          <a:p>
            <a:pPr marL="45720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en-GB" sz="2800" dirty="0" smtClean="0"/>
              <a:t>Images </a:t>
            </a:r>
            <a:r>
              <a:rPr lang="en-GB" sz="2800" dirty="0" err="1" smtClean="0"/>
              <a:t>numériques</a:t>
            </a:r>
            <a:r>
              <a:rPr lang="en-GB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39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033776"/>
            <a:ext cx="679247" cy="5838992"/>
          </a:xfrm>
          <a:solidFill>
            <a:srgbClr val="8EB4E3"/>
          </a:solidFill>
        </p:spPr>
        <p:txBody>
          <a:bodyPr vert="vert270">
            <a:normAutofit fontScale="90000"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Culture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Audiovisuelle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et </a:t>
            </a:r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Artistique</a:t>
            </a: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63170" y="1866024"/>
            <a:ext cx="7623630" cy="4525963"/>
          </a:xfrm>
        </p:spPr>
        <p:txBody>
          <a:bodyPr/>
          <a:lstStyle/>
          <a:p>
            <a:r>
              <a:rPr lang="en-GB" dirty="0" err="1" smtClean="0"/>
              <a:t>Présentation</a:t>
            </a:r>
            <a:r>
              <a:rPr lang="en-GB" dirty="0" smtClean="0"/>
              <a:t> du CCF</a:t>
            </a:r>
          </a:p>
          <a:p>
            <a:r>
              <a:rPr lang="en-GB" dirty="0" smtClean="0"/>
              <a:t>Organisation de </a:t>
            </a:r>
            <a:r>
              <a:rPr lang="en-GB" dirty="0" err="1" smtClean="0"/>
              <a:t>l’enseignement</a:t>
            </a:r>
            <a:r>
              <a:rPr lang="en-GB" dirty="0" smtClean="0"/>
              <a:t> </a:t>
            </a:r>
            <a:r>
              <a:rPr lang="en-GB" dirty="0" err="1" smtClean="0"/>
              <a:t>autour</a:t>
            </a:r>
            <a:r>
              <a:rPr lang="en-GB" dirty="0" smtClean="0"/>
              <a:t> d’un programme </a:t>
            </a:r>
            <a:r>
              <a:rPr lang="en-GB" dirty="0" err="1" smtClean="0"/>
              <a:t>limitatif</a:t>
            </a:r>
            <a:r>
              <a:rPr lang="en-GB" dirty="0" smtClean="0"/>
              <a:t> </a:t>
            </a:r>
          </a:p>
          <a:p>
            <a:r>
              <a:rPr lang="en-GB" dirty="0" smtClean="0"/>
              <a:t>Orientation des </a:t>
            </a:r>
            <a:r>
              <a:rPr lang="en-GB" dirty="0" err="1" smtClean="0"/>
              <a:t>savoirs</a:t>
            </a:r>
            <a:r>
              <a:rPr lang="en-GB" dirty="0" smtClean="0"/>
              <a:t> </a:t>
            </a:r>
            <a:r>
              <a:rPr lang="en-GB" dirty="0" err="1" smtClean="0"/>
              <a:t>vers</a:t>
            </a:r>
            <a:r>
              <a:rPr lang="en-GB" dirty="0" smtClean="0"/>
              <a:t> </a:t>
            </a:r>
            <a:r>
              <a:rPr lang="en-GB" dirty="0" err="1" smtClean="0"/>
              <a:t>l’audiovisuelle</a:t>
            </a:r>
            <a:endParaRPr lang="en-GB" dirty="0" smtClean="0"/>
          </a:p>
          <a:p>
            <a:r>
              <a:rPr lang="en-GB" dirty="0" smtClean="0"/>
              <a:t>Culture </a:t>
            </a:r>
            <a:r>
              <a:rPr lang="en-GB" dirty="0" err="1" smtClean="0"/>
              <a:t>sonore</a:t>
            </a:r>
            <a:endParaRPr lang="en-GB" dirty="0" smtClean="0"/>
          </a:p>
          <a:p>
            <a:r>
              <a:rPr lang="en-GB" dirty="0" smtClean="0"/>
              <a:t>Revues de </a:t>
            </a:r>
            <a:r>
              <a:rPr lang="en-GB" dirty="0" err="1" smtClean="0"/>
              <a:t>projets</a:t>
            </a:r>
            <a:r>
              <a:rPr lang="en-GB" dirty="0" smtClean="0"/>
              <a:t> participations des </a:t>
            </a:r>
            <a:r>
              <a:rPr lang="en-GB" dirty="0" err="1" smtClean="0"/>
              <a:t>professeurs</a:t>
            </a:r>
            <a:r>
              <a:rPr lang="en-GB" dirty="0" smtClean="0"/>
              <a:t> de CAA.</a:t>
            </a:r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 descr="Capture d’écran 2013-11-24 à 16.10.47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368" y="736860"/>
            <a:ext cx="2067278" cy="149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615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des sciences physiques</a:t>
            </a:r>
            <a:endParaRPr lang="en-GB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895" y="903113"/>
            <a:ext cx="6353867" cy="557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5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556" y="782716"/>
            <a:ext cx="1683090" cy="159007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033637" y="1085395"/>
            <a:ext cx="7436556" cy="480183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2800" b="1" dirty="0" smtClean="0"/>
              <a:t>LA DÉMARCHE </a:t>
            </a:r>
            <a:r>
              <a:rPr lang="fr-FR" sz="2800" b="1" dirty="0"/>
              <a:t>SCIENTIFIQUE  </a:t>
            </a:r>
            <a:r>
              <a:rPr lang="fr-FR" sz="2800" b="1" dirty="0" smtClean="0"/>
              <a:t>ET TECHNOLOGIQUE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dirty="0"/>
              <a:t>L’étudiant doit être capable :</a:t>
            </a:r>
          </a:p>
          <a:p>
            <a:pPr marL="342900" marR="540385" lvl="0" indent="-342900" algn="just">
              <a:spcBef>
                <a:spcPts val="200"/>
              </a:spcBef>
              <a:spcAft>
                <a:spcPts val="600"/>
              </a:spcAft>
              <a:buFont typeface="Symbol"/>
              <a:buChar char=""/>
            </a:pPr>
            <a:r>
              <a:rPr lang="fr-FR" sz="2400" dirty="0">
                <a:ea typeface="Times New Roman"/>
              </a:rPr>
              <a:t>d</a:t>
            </a:r>
            <a:r>
              <a:rPr lang="fr-FR" sz="2400" dirty="0" smtClean="0">
                <a:ea typeface="Times New Roman"/>
              </a:rPr>
              <a:t>e confronter </a:t>
            </a:r>
            <a:r>
              <a:rPr lang="fr-FR" sz="2400" dirty="0">
                <a:ea typeface="Times New Roman"/>
              </a:rPr>
              <a:t>ses représentations avec la réalité ;</a:t>
            </a:r>
          </a:p>
          <a:p>
            <a:pPr marL="342900" marR="540385" lvl="0" indent="-342900" algn="just">
              <a:spcBef>
                <a:spcPts val="200"/>
              </a:spcBef>
              <a:spcAft>
                <a:spcPts val="600"/>
              </a:spcAft>
              <a:buFont typeface="Symbol"/>
              <a:buChar char=""/>
            </a:pPr>
            <a:r>
              <a:rPr lang="fr-FR" sz="2400" dirty="0">
                <a:ea typeface="Times New Roman"/>
              </a:rPr>
              <a:t>d</a:t>
            </a:r>
            <a:r>
              <a:rPr lang="fr-FR" sz="2400" dirty="0" smtClean="0">
                <a:ea typeface="Times New Roman"/>
              </a:rPr>
              <a:t>’observer </a:t>
            </a:r>
            <a:r>
              <a:rPr lang="fr-FR" sz="2400" dirty="0">
                <a:ea typeface="Times New Roman"/>
              </a:rPr>
              <a:t>en faisant preuve de curiosité ;</a:t>
            </a:r>
          </a:p>
          <a:p>
            <a:pPr marL="342900" marR="540385" lvl="0" indent="-342900">
              <a:spcBef>
                <a:spcPts val="200"/>
              </a:spcBef>
              <a:spcAft>
                <a:spcPts val="600"/>
              </a:spcAft>
              <a:buFont typeface="Symbol"/>
              <a:buChar char=""/>
            </a:pPr>
            <a:r>
              <a:rPr lang="fr-FR" sz="2400" dirty="0" smtClean="0">
                <a:ea typeface="Times New Roman"/>
              </a:rPr>
              <a:t>de mobiliser </a:t>
            </a:r>
            <a:r>
              <a:rPr lang="fr-FR" sz="2400" dirty="0">
                <a:ea typeface="Times New Roman"/>
              </a:rPr>
              <a:t>ses connaissances, </a:t>
            </a:r>
            <a:r>
              <a:rPr lang="fr-FR" sz="2400" dirty="0" smtClean="0">
                <a:ea typeface="Times New Roman"/>
              </a:rPr>
              <a:t>de rechercher</a:t>
            </a:r>
            <a:r>
              <a:rPr lang="fr-FR" sz="2400" dirty="0">
                <a:ea typeface="Times New Roman"/>
              </a:rPr>
              <a:t>, extraire et organiser l’information utile fournie par une situation, une expérience ou un document ;</a:t>
            </a:r>
          </a:p>
          <a:p>
            <a:pPr marL="342900" marR="540385" lvl="0" indent="-342900" algn="just">
              <a:spcBef>
                <a:spcPts val="200"/>
              </a:spcBef>
              <a:spcAft>
                <a:spcPts val="600"/>
              </a:spcAft>
              <a:buFont typeface="Symbol"/>
              <a:buChar char=""/>
            </a:pPr>
            <a:r>
              <a:rPr lang="fr-FR" sz="2400" dirty="0" smtClean="0">
                <a:ea typeface="Times New Roman"/>
              </a:rPr>
              <a:t>de raisonner</a:t>
            </a:r>
            <a:r>
              <a:rPr lang="fr-FR" sz="2400" dirty="0">
                <a:ea typeface="Times New Roman"/>
              </a:rPr>
              <a:t>, démontrer, argumenter, exercer son esprit </a:t>
            </a:r>
            <a:r>
              <a:rPr lang="fr-FR" sz="2400" dirty="0" smtClean="0">
                <a:ea typeface="Times New Roman"/>
              </a:rPr>
              <a:t>d’analyse et son esprit critique.</a:t>
            </a:r>
            <a:endParaRPr lang="fr-FR" sz="2400" dirty="0">
              <a:ea typeface="Times New Roman"/>
            </a:endParaRP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79405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556" y="782716"/>
            <a:ext cx="1683090" cy="159007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033637" y="1310864"/>
            <a:ext cx="7436556" cy="44761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fr-FR" sz="2800" b="1" dirty="0" smtClean="0"/>
              <a:t>LA DÉMARCHE </a:t>
            </a:r>
            <a:r>
              <a:rPr lang="fr-FR" sz="2800" b="1" dirty="0"/>
              <a:t>EXPÉRIMENTALE</a:t>
            </a:r>
          </a:p>
          <a:p>
            <a:endParaRPr lang="fr-FR" sz="2800" dirty="0" smtClean="0"/>
          </a:p>
          <a:p>
            <a:pPr>
              <a:spcAft>
                <a:spcPts val="600"/>
              </a:spcAft>
            </a:pPr>
            <a:r>
              <a:rPr lang="fr-FR" sz="2800" dirty="0" smtClean="0"/>
              <a:t>L’étudiant </a:t>
            </a:r>
            <a:r>
              <a:rPr lang="fr-FR" sz="2800" dirty="0"/>
              <a:t>doit </a:t>
            </a:r>
            <a:r>
              <a:rPr lang="fr-FR" sz="2800" dirty="0" smtClean="0"/>
              <a:t>être </a:t>
            </a:r>
            <a:r>
              <a:rPr lang="fr-FR" sz="2800" dirty="0"/>
              <a:t>capable </a:t>
            </a:r>
            <a:r>
              <a:rPr lang="fr-FR" sz="2800" dirty="0" smtClean="0"/>
              <a:t>: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 smtClean="0"/>
              <a:t>de </a:t>
            </a:r>
            <a:r>
              <a:rPr lang="fr-FR" sz="2800" dirty="0"/>
              <a:t>mettre en œuvre un protocole expérimental ou éventuellement d’en proposer un ;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/>
              <a:t>d’exploiter des mesures ;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/>
              <a:t>d’interpréter des résultats ;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dirty="0"/>
              <a:t>de communiquer à l’écrit et à l’oral.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07389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556" y="782716"/>
            <a:ext cx="1683090" cy="159007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033637" y="1465546"/>
            <a:ext cx="7436556" cy="36450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fr-FR" sz="2800" i="1" dirty="0"/>
              <a:t>Le programme est présenté selon </a:t>
            </a:r>
            <a:r>
              <a:rPr lang="fr-FR" sz="2800" i="1" dirty="0" smtClean="0"/>
              <a:t/>
            </a:r>
            <a:br>
              <a:rPr lang="fr-FR" sz="2800" i="1" dirty="0" smtClean="0"/>
            </a:br>
            <a:r>
              <a:rPr lang="fr-FR" sz="2800" i="1" dirty="0" smtClean="0"/>
              <a:t>deux </a:t>
            </a:r>
            <a:r>
              <a:rPr lang="fr-FR" sz="2800" i="1" dirty="0"/>
              <a:t>colonnes intitulées </a:t>
            </a:r>
            <a:r>
              <a:rPr lang="fr-FR" sz="2800" i="1" dirty="0" smtClean="0"/>
              <a:t>: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b="1" dirty="0" smtClean="0"/>
              <a:t>notions </a:t>
            </a:r>
            <a:r>
              <a:rPr lang="fr-FR" sz="2800" b="1" dirty="0"/>
              <a:t>et contenus </a:t>
            </a:r>
            <a:r>
              <a:rPr lang="fr-FR" sz="2800" dirty="0"/>
              <a:t>: il s’agit des concepts à étudier ;</a:t>
            </a:r>
          </a:p>
          <a:p>
            <a:pPr marL="457200" lvl="0" indent="-457200">
              <a:spcAft>
                <a:spcPts val="600"/>
              </a:spcAft>
              <a:buFont typeface="Wingdings" pitchFamily="2" charset="2"/>
              <a:buChar char="§"/>
            </a:pPr>
            <a:r>
              <a:rPr lang="fr-FR" sz="2800" b="1" dirty="0"/>
              <a:t>capacités exigibles </a:t>
            </a:r>
            <a:r>
              <a:rPr lang="fr-FR" sz="2800" dirty="0"/>
              <a:t>: il s’agit des capacités à maîtriser pour la réalisation d’une tâche complexe (l’étudiant doit être capable de les mobiliser en autonomie).</a:t>
            </a:r>
          </a:p>
          <a:p>
            <a:endParaRPr lang="fr-FR" dirty="0" smtClean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08035"/>
              </p:ext>
            </p:extLst>
          </p:nvPr>
        </p:nvGraphicFramePr>
        <p:xfrm>
          <a:off x="1882350" y="5366566"/>
          <a:ext cx="5739130" cy="876300"/>
        </p:xfrm>
        <a:graphic>
          <a:graphicData uri="http://schemas.openxmlformats.org/drawingml/2006/table">
            <a:tbl>
              <a:tblPr firstRow="1" firstCol="1" bandRow="1"/>
              <a:tblGrid>
                <a:gridCol w="2791460"/>
                <a:gridCol w="29476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Notions et </a:t>
                      </a:r>
                      <a:r>
                        <a:rPr lang="en-GB" sz="1000" dirty="0" err="1">
                          <a:effectLst/>
                          <a:latin typeface="Arial"/>
                          <a:ea typeface="Times New Roman"/>
                        </a:rPr>
                        <a:t>contenus</a:t>
                      </a: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fr-FR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00" dirty="0" err="1">
                          <a:effectLst/>
                          <a:latin typeface="Arial"/>
                          <a:ea typeface="Times New Roman"/>
                        </a:rPr>
                        <a:t>Capacités</a:t>
                      </a: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Arial"/>
                          <a:ea typeface="Times New Roman"/>
                        </a:rPr>
                        <a:t>exigibles</a:t>
                      </a:r>
                      <a:r>
                        <a:rPr lang="en-GB" sz="10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endParaRPr lang="fr-FR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742950" lvl="1" indent="-28575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SzPts val="1100"/>
                        <a:buFont typeface="+mj-lt"/>
                        <a:buAutoNum type="arabicPeriod"/>
                        <a:tabLst>
                          <a:tab pos="228600" algn="l"/>
                          <a:tab pos="449580" algn="l"/>
                        </a:tabLst>
                      </a:pPr>
                      <a:r>
                        <a:rPr lang="fr-FR" sz="1000" b="1" dirty="0">
                          <a:effectLst/>
                          <a:latin typeface="Arial"/>
                          <a:ea typeface="Calibri"/>
                          <a:cs typeface="Arial"/>
                        </a:rPr>
                        <a:t>Signaux</a:t>
                      </a:r>
                      <a:endParaRPr lang="fr-FR" sz="1000" dirty="0">
                        <a:effectLst/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000">
                          <a:effectLst/>
                          <a:latin typeface="Arial"/>
                          <a:ea typeface="Times New Roman"/>
                        </a:rPr>
                        <a:t>Les différents types de signaux</a:t>
                      </a:r>
                      <a:endParaRPr lang="fr-FR" sz="11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000" dirty="0">
                          <a:effectLst/>
                          <a:latin typeface="Arial"/>
                          <a:ea typeface="Times New Roman"/>
                        </a:rPr>
                        <a:t>Définir un signal analogique, échantillonné (discret en temps), quantifié (discret en valeur), numérique.</a:t>
                      </a:r>
                      <a:endParaRPr lang="fr-FR" sz="11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595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r>
              <a:rPr lang="en-GB" sz="2800" b="1" cap="small" dirty="0" smtClean="0">
                <a:cs typeface="Arial" pitchFamily="34" charset="0"/>
              </a:rPr>
              <a:t>Programme de sciences physiques en 5 parties</a:t>
            </a:r>
          </a:p>
          <a:p>
            <a:pPr>
              <a:spcAft>
                <a:spcPts val="600"/>
              </a:spcAft>
            </a:pPr>
            <a:endParaRPr lang="en-GB" sz="2800" cap="small" dirty="0">
              <a:cs typeface="Arial" pitchFamily="34" charset="0"/>
            </a:endParaRPr>
          </a:p>
          <a:p>
            <a:pPr>
              <a:spcAft>
                <a:spcPts val="800"/>
              </a:spcAft>
            </a:pPr>
            <a:r>
              <a:rPr lang="en-GB" sz="2800" b="1" dirty="0" smtClean="0">
                <a:cs typeface="Arial" pitchFamily="34" charset="0"/>
              </a:rPr>
              <a:t>1-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fr-FR" sz="2800" dirty="0" smtClean="0">
                <a:cs typeface="Arial" pitchFamily="34" charset="0"/>
              </a:rPr>
              <a:t>Comportement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fr-FR" sz="2800" dirty="0" smtClean="0">
                <a:cs typeface="Arial" pitchFamily="34" charset="0"/>
              </a:rPr>
              <a:t>dynamique</a:t>
            </a:r>
            <a:r>
              <a:rPr lang="en-GB" sz="2800" dirty="0" smtClean="0">
                <a:cs typeface="Arial" pitchFamily="34" charset="0"/>
              </a:rPr>
              <a:t> des </a:t>
            </a:r>
            <a:r>
              <a:rPr lang="en-GB" sz="2800" dirty="0" err="1" smtClean="0">
                <a:cs typeface="Arial" pitchFamily="34" charset="0"/>
              </a:rPr>
              <a:t>systèmes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linéaires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analogiques</a:t>
            </a:r>
            <a:r>
              <a:rPr lang="en-GB" sz="2800" dirty="0" smtClean="0">
                <a:cs typeface="Arial" pitchFamily="34" charset="0"/>
              </a:rPr>
              <a:t> : </a:t>
            </a:r>
            <a:r>
              <a:rPr lang="en-GB" sz="2800" dirty="0" err="1" smtClean="0">
                <a:cs typeface="Arial" pitchFamily="34" charset="0"/>
              </a:rPr>
              <a:t>dualité</a:t>
            </a:r>
            <a:r>
              <a:rPr lang="en-GB" sz="2800" dirty="0" smtClean="0">
                <a:cs typeface="Arial" pitchFamily="34" charset="0"/>
              </a:rPr>
              <a:t> temps-</a:t>
            </a:r>
            <a:r>
              <a:rPr lang="en-GB" sz="2800" dirty="0" err="1" smtClean="0">
                <a:cs typeface="Arial" pitchFamily="34" charset="0"/>
              </a:rPr>
              <a:t>fréquence</a:t>
            </a:r>
            <a:r>
              <a:rPr lang="en-GB" sz="2800" dirty="0" smtClean="0">
                <a:cs typeface="Arial" pitchFamily="34" charset="0"/>
              </a:rPr>
              <a:t>;</a:t>
            </a:r>
          </a:p>
          <a:p>
            <a:pPr>
              <a:spcAft>
                <a:spcPts val="800"/>
              </a:spcAft>
            </a:pPr>
            <a:r>
              <a:rPr lang="en-GB" sz="2800" b="1" dirty="0" smtClean="0">
                <a:cs typeface="Arial" pitchFamily="34" charset="0"/>
              </a:rPr>
              <a:t>2-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Ondes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mécaniques</a:t>
            </a:r>
            <a:r>
              <a:rPr lang="en-GB" sz="2800" dirty="0" smtClean="0">
                <a:cs typeface="Arial" pitchFamily="34" charset="0"/>
              </a:rPr>
              <a:t> et </a:t>
            </a:r>
            <a:r>
              <a:rPr lang="en-GB" sz="2800" dirty="0" err="1" smtClean="0">
                <a:cs typeface="Arial" pitchFamily="34" charset="0"/>
              </a:rPr>
              <a:t>électromagnétiques</a:t>
            </a:r>
            <a:r>
              <a:rPr lang="en-GB" sz="2800" dirty="0" smtClean="0">
                <a:cs typeface="Arial" pitchFamily="34" charset="0"/>
              </a:rPr>
              <a:t>: </a:t>
            </a:r>
            <a:r>
              <a:rPr lang="en-GB" sz="2800" dirty="0" err="1" smtClean="0">
                <a:cs typeface="Arial" pitchFamily="34" charset="0"/>
              </a:rPr>
              <a:t>guidage</a:t>
            </a:r>
            <a:r>
              <a:rPr lang="en-GB" sz="2800" dirty="0" smtClean="0">
                <a:cs typeface="Arial" pitchFamily="34" charset="0"/>
              </a:rPr>
              <a:t>, </a:t>
            </a:r>
            <a:r>
              <a:rPr lang="en-GB" sz="2800" dirty="0" err="1" smtClean="0">
                <a:cs typeface="Arial" pitchFamily="34" charset="0"/>
              </a:rPr>
              <a:t>antennes</a:t>
            </a:r>
            <a:r>
              <a:rPr lang="en-GB" sz="2800" dirty="0" smtClean="0">
                <a:cs typeface="Arial" pitchFamily="34" charset="0"/>
              </a:rPr>
              <a:t>, </a:t>
            </a:r>
            <a:r>
              <a:rPr lang="en-GB" sz="2800" dirty="0" err="1" smtClean="0">
                <a:cs typeface="Arial" pitchFamily="34" charset="0"/>
              </a:rPr>
              <a:t>réflexion</a:t>
            </a:r>
            <a:r>
              <a:rPr lang="en-GB" sz="2800" dirty="0" smtClean="0">
                <a:cs typeface="Arial" pitchFamily="34" charset="0"/>
              </a:rPr>
              <a:t>, transmission, absorption, polarisation, </a:t>
            </a:r>
            <a:r>
              <a:rPr lang="en-GB" sz="2800" dirty="0" err="1" smtClean="0">
                <a:cs typeface="Arial" pitchFamily="34" charset="0"/>
              </a:rPr>
              <a:t>interférences</a:t>
            </a:r>
            <a:r>
              <a:rPr lang="en-GB" sz="2800" dirty="0" smtClean="0">
                <a:cs typeface="Arial" pitchFamily="34" charset="0"/>
              </a:rPr>
              <a:t>, photons;</a:t>
            </a:r>
          </a:p>
          <a:p>
            <a:pPr>
              <a:spcAft>
                <a:spcPts val="800"/>
              </a:spcAft>
            </a:pPr>
            <a:r>
              <a:rPr lang="en-GB" sz="2800" b="1" dirty="0" smtClean="0">
                <a:cs typeface="Arial" pitchFamily="34" charset="0"/>
              </a:rPr>
              <a:t>3-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Traitement</a:t>
            </a:r>
            <a:r>
              <a:rPr lang="en-GB" sz="2800" dirty="0" smtClean="0">
                <a:cs typeface="Arial" pitchFamily="34" charset="0"/>
              </a:rPr>
              <a:t> </a:t>
            </a:r>
            <a:r>
              <a:rPr lang="en-GB" sz="2800" dirty="0" err="1" smtClean="0">
                <a:cs typeface="Arial" pitchFamily="34" charset="0"/>
              </a:rPr>
              <a:t>numérique</a:t>
            </a:r>
            <a:r>
              <a:rPr lang="en-GB" sz="2800" dirty="0" smtClean="0">
                <a:cs typeface="Arial" pitchFamily="34" charset="0"/>
              </a:rPr>
              <a:t> du signal ;</a:t>
            </a:r>
          </a:p>
          <a:p>
            <a:pPr>
              <a:spcAft>
                <a:spcPts val="800"/>
              </a:spcAft>
            </a:pPr>
            <a:r>
              <a:rPr lang="en-GB" sz="2800" b="1" dirty="0" smtClean="0">
                <a:cs typeface="Arial" pitchFamily="34" charset="0"/>
              </a:rPr>
              <a:t>4-</a:t>
            </a:r>
            <a:r>
              <a:rPr lang="en-GB" sz="2800" dirty="0" smtClean="0">
                <a:cs typeface="Arial" pitchFamily="34" charset="0"/>
              </a:rPr>
              <a:t> Transmissions </a:t>
            </a:r>
            <a:r>
              <a:rPr lang="en-GB" sz="2800" dirty="0" err="1" smtClean="0">
                <a:cs typeface="Arial" pitchFamily="34" charset="0"/>
              </a:rPr>
              <a:t>analogiques</a:t>
            </a:r>
            <a:r>
              <a:rPr lang="en-GB" sz="2800" dirty="0" smtClean="0">
                <a:cs typeface="Arial" pitchFamily="34" charset="0"/>
              </a:rPr>
              <a:t> et </a:t>
            </a:r>
            <a:r>
              <a:rPr lang="en-GB" sz="2800" dirty="0" err="1" smtClean="0">
                <a:cs typeface="Arial" pitchFamily="34" charset="0"/>
              </a:rPr>
              <a:t>numériques</a:t>
            </a:r>
            <a:r>
              <a:rPr lang="en-GB" sz="2800" dirty="0" smtClean="0">
                <a:cs typeface="Arial" pitchFamily="34" charset="0"/>
              </a:rPr>
              <a:t>;</a:t>
            </a:r>
          </a:p>
          <a:p>
            <a:pPr>
              <a:spcAft>
                <a:spcPts val="800"/>
              </a:spcAft>
            </a:pPr>
            <a:r>
              <a:rPr lang="fr-FR" sz="2800" b="1" dirty="0" smtClean="0">
                <a:cs typeface="Arial" pitchFamily="34" charset="0"/>
              </a:rPr>
              <a:t>5-</a:t>
            </a:r>
            <a:r>
              <a:rPr lang="fr-FR" sz="2800" dirty="0" smtClean="0">
                <a:cs typeface="Arial" pitchFamily="34" charset="0"/>
              </a:rPr>
              <a:t> Photométrie, colorimétrie et images numériques.</a:t>
            </a:r>
          </a:p>
          <a:p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1242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endParaRPr lang="en-GB" sz="2800" cap="small" dirty="0">
              <a:cs typeface="Arial" pitchFamily="34" charset="0"/>
            </a:endParaRPr>
          </a:p>
          <a:p>
            <a:r>
              <a:rPr lang="en-GB" sz="2800" b="1" i="1" dirty="0" err="1" smtClean="0">
                <a:cs typeface="Arial" pitchFamily="34" charset="0"/>
              </a:rPr>
              <a:t>Partie</a:t>
            </a:r>
            <a:r>
              <a:rPr lang="en-GB" sz="2800" b="1" i="1" dirty="0" smtClean="0">
                <a:cs typeface="Arial" pitchFamily="34" charset="0"/>
              </a:rPr>
              <a:t> 1 :</a:t>
            </a:r>
          </a:p>
          <a:p>
            <a:endParaRPr lang="en-GB" sz="2800" dirty="0" smtClean="0">
              <a:cs typeface="Arial" pitchFamily="34" charset="0"/>
            </a:endParaRPr>
          </a:p>
          <a:p>
            <a:r>
              <a:rPr lang="en-GB" sz="2800" b="1" dirty="0" err="1" smtClean="0">
                <a:cs typeface="Arial" pitchFamily="34" charset="0"/>
              </a:rPr>
              <a:t>Comportement</a:t>
            </a:r>
            <a:r>
              <a:rPr lang="en-GB" sz="2800" b="1" dirty="0" smtClean="0">
                <a:cs typeface="Arial" pitchFamily="34" charset="0"/>
              </a:rPr>
              <a:t> </a:t>
            </a:r>
            <a:r>
              <a:rPr lang="en-GB" sz="2800" b="1" dirty="0" err="1">
                <a:cs typeface="Arial" pitchFamily="34" charset="0"/>
              </a:rPr>
              <a:t>dynamique</a:t>
            </a:r>
            <a:r>
              <a:rPr lang="en-GB" sz="2800" b="1" dirty="0">
                <a:cs typeface="Arial" pitchFamily="34" charset="0"/>
              </a:rPr>
              <a:t> des </a:t>
            </a:r>
            <a:r>
              <a:rPr lang="en-GB" sz="2800" b="1" dirty="0" err="1">
                <a:cs typeface="Arial" pitchFamily="34" charset="0"/>
              </a:rPr>
              <a:t>systèmes</a:t>
            </a:r>
            <a:r>
              <a:rPr lang="en-GB" sz="2800" b="1" dirty="0">
                <a:cs typeface="Arial" pitchFamily="34" charset="0"/>
              </a:rPr>
              <a:t> </a:t>
            </a:r>
            <a:r>
              <a:rPr lang="en-GB" sz="2800" b="1" dirty="0" err="1">
                <a:cs typeface="Arial" pitchFamily="34" charset="0"/>
              </a:rPr>
              <a:t>linéaires</a:t>
            </a:r>
            <a:r>
              <a:rPr lang="en-GB" sz="2800" b="1" dirty="0">
                <a:cs typeface="Arial" pitchFamily="34" charset="0"/>
              </a:rPr>
              <a:t> </a:t>
            </a:r>
            <a:r>
              <a:rPr lang="en-GB" sz="2800" b="1" dirty="0" err="1">
                <a:cs typeface="Arial" pitchFamily="34" charset="0"/>
              </a:rPr>
              <a:t>analogiques</a:t>
            </a:r>
            <a:r>
              <a:rPr lang="en-GB" sz="2800" b="1" dirty="0">
                <a:cs typeface="Arial" pitchFamily="34" charset="0"/>
              </a:rPr>
              <a:t> : </a:t>
            </a:r>
            <a:r>
              <a:rPr lang="en-GB" sz="2800" b="1" dirty="0" err="1">
                <a:cs typeface="Arial" pitchFamily="34" charset="0"/>
              </a:rPr>
              <a:t>dualité</a:t>
            </a:r>
            <a:r>
              <a:rPr lang="en-GB" sz="2800" b="1" dirty="0">
                <a:cs typeface="Arial" pitchFamily="34" charset="0"/>
              </a:rPr>
              <a:t> temps-</a:t>
            </a:r>
            <a:r>
              <a:rPr lang="en-GB" sz="2800" b="1" dirty="0" err="1">
                <a:cs typeface="Arial" pitchFamily="34" charset="0"/>
              </a:rPr>
              <a:t>fréquence</a:t>
            </a:r>
            <a:endParaRPr lang="en-GB" sz="2800" b="1" dirty="0" smtClean="0"/>
          </a:p>
          <a:p>
            <a:endParaRPr lang="en-GB" sz="2800" b="1" dirty="0"/>
          </a:p>
          <a:p>
            <a:pPr marL="457200" indent="-457200">
              <a:buFont typeface="Wingdings" pitchFamily="2" charset="2"/>
              <a:buChar char="§"/>
            </a:pPr>
            <a:r>
              <a:rPr lang="en-GB" sz="2800" dirty="0" err="1" smtClean="0"/>
              <a:t>Signaux</a:t>
            </a:r>
            <a:endParaRPr lang="en-GB" sz="2800" dirty="0" smtClean="0"/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800" dirty="0"/>
              <a:t>r</a:t>
            </a:r>
            <a:r>
              <a:rPr lang="fr-FR" sz="2800" dirty="0" smtClean="0"/>
              <a:t>eprésentation temporelle et fréquentielle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fr-FR" sz="2800" dirty="0"/>
              <a:t>p</a:t>
            </a:r>
            <a:r>
              <a:rPr lang="fr-FR" sz="2800" dirty="0" smtClean="0"/>
              <a:t>uissance et triphasé</a:t>
            </a:r>
            <a:endParaRPr lang="en-GB" sz="2800" dirty="0" smtClean="0"/>
          </a:p>
          <a:p>
            <a:pPr marL="457200" indent="-457200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800" dirty="0" err="1"/>
              <a:t>Traitement</a:t>
            </a:r>
            <a:r>
              <a:rPr lang="en-GB" sz="2800" dirty="0"/>
              <a:t> du </a:t>
            </a:r>
            <a:r>
              <a:rPr lang="en-GB" sz="2800" dirty="0" smtClean="0"/>
              <a:t>signal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n-GB" sz="2400" dirty="0" smtClean="0"/>
              <a:t>amplification</a:t>
            </a:r>
          </a:p>
          <a:p>
            <a:pPr marL="914400" lvl="1" indent="-457200">
              <a:buFont typeface="Wingdings" pitchFamily="2" charset="2"/>
              <a:buChar char="q"/>
            </a:pPr>
            <a:r>
              <a:rPr lang="en-GB" sz="2400" dirty="0" err="1"/>
              <a:t>f</a:t>
            </a:r>
            <a:r>
              <a:rPr lang="en-GB" sz="2400" dirty="0" err="1" smtClean="0"/>
              <a:t>iltrage</a:t>
            </a:r>
            <a:r>
              <a:rPr lang="en-GB" sz="2400" dirty="0" smtClean="0"/>
              <a:t> </a:t>
            </a:r>
            <a:r>
              <a:rPr lang="en-GB" sz="2400" dirty="0" err="1" smtClean="0"/>
              <a:t>analogique</a:t>
            </a:r>
            <a:endParaRPr lang="en-GB" sz="2400" dirty="0" smtClean="0"/>
          </a:p>
          <a:p>
            <a:pPr marL="914400" lvl="1" indent="-457200">
              <a:buFont typeface="Wingdings" pitchFamily="2" charset="2"/>
              <a:buChar char="q"/>
            </a:pPr>
            <a:r>
              <a:rPr lang="en-GB" sz="2400" dirty="0"/>
              <a:t>b</a:t>
            </a:r>
            <a:r>
              <a:rPr lang="en-GB" sz="2400" dirty="0" smtClean="0"/>
              <a:t>ruit ; rapport signal </a:t>
            </a:r>
            <a:r>
              <a:rPr lang="en-GB" sz="2400" dirty="0" err="1" smtClean="0"/>
              <a:t>sur</a:t>
            </a:r>
            <a:r>
              <a:rPr lang="en-GB" sz="2400" dirty="0" smtClean="0"/>
              <a:t> bruit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6654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903112"/>
            <a:ext cx="679247" cy="5969656"/>
          </a:xfrm>
          <a:solidFill>
            <a:srgbClr val="8EB4E3"/>
          </a:solidFill>
        </p:spPr>
        <p:txBody>
          <a:bodyPr vert="vert270">
            <a:normAutofit/>
          </a:bodyPr>
          <a:lstStyle/>
          <a:p>
            <a:r>
              <a:rPr lang="en-GB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Enseignement</a:t>
            </a:r>
            <a:r>
              <a:rPr lang="en-GB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des sciences physiques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33637" y="66354"/>
            <a:ext cx="7959009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Séminaire national BTS AUDIOVISUEL </a:t>
            </a:r>
            <a:endParaRPr lang="fr-F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" y="61381"/>
            <a:ext cx="765368" cy="7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 descr="Capture d’écran 2013-11-24 à 17.23.4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10" y="689782"/>
            <a:ext cx="1683090" cy="15900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65752" y="782716"/>
            <a:ext cx="7436703" cy="58435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r>
              <a:rPr lang="en-GB" sz="2800" b="1" i="1" dirty="0" err="1" smtClean="0">
                <a:cs typeface="Arial" pitchFamily="34" charset="0"/>
              </a:rPr>
              <a:t>Partie</a:t>
            </a:r>
            <a:r>
              <a:rPr lang="en-GB" sz="2800" b="1" i="1" dirty="0" smtClean="0">
                <a:cs typeface="Arial" pitchFamily="34" charset="0"/>
              </a:rPr>
              <a:t> 2 </a:t>
            </a:r>
            <a:r>
              <a:rPr lang="en-GB" sz="2800" b="1" i="1" dirty="0">
                <a:cs typeface="Arial" pitchFamily="34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GB" sz="2800" b="1" dirty="0" err="1" smtClean="0">
                <a:cs typeface="Arial" pitchFamily="34" charset="0"/>
              </a:rPr>
              <a:t>Ondes</a:t>
            </a:r>
            <a:r>
              <a:rPr lang="en-GB" sz="2800" b="1" dirty="0" smtClean="0">
                <a:cs typeface="Arial" pitchFamily="34" charset="0"/>
              </a:rPr>
              <a:t> </a:t>
            </a:r>
            <a:r>
              <a:rPr lang="en-GB" sz="2800" b="1" dirty="0" err="1">
                <a:cs typeface="Arial" pitchFamily="34" charset="0"/>
              </a:rPr>
              <a:t>mécaniques</a:t>
            </a:r>
            <a:r>
              <a:rPr lang="en-GB" sz="2800" b="1" dirty="0">
                <a:cs typeface="Arial" pitchFamily="34" charset="0"/>
              </a:rPr>
              <a:t> et </a:t>
            </a:r>
            <a:r>
              <a:rPr lang="en-GB" sz="2800" b="1" dirty="0" err="1">
                <a:cs typeface="Arial" pitchFamily="34" charset="0"/>
              </a:rPr>
              <a:t>électromagnétiques</a:t>
            </a:r>
            <a:r>
              <a:rPr lang="en-GB" sz="2800" b="1" dirty="0">
                <a:cs typeface="Arial" pitchFamily="34" charset="0"/>
              </a:rPr>
              <a:t>: </a:t>
            </a:r>
            <a:r>
              <a:rPr lang="en-GB" sz="2800" b="1" dirty="0" err="1">
                <a:cs typeface="Arial" pitchFamily="34" charset="0"/>
              </a:rPr>
              <a:t>guidage</a:t>
            </a:r>
            <a:r>
              <a:rPr lang="en-GB" sz="2800" b="1" dirty="0">
                <a:cs typeface="Arial" pitchFamily="34" charset="0"/>
              </a:rPr>
              <a:t>, </a:t>
            </a:r>
            <a:r>
              <a:rPr lang="en-GB" sz="2800" b="1" dirty="0" err="1">
                <a:cs typeface="Arial" pitchFamily="34" charset="0"/>
              </a:rPr>
              <a:t>antennes</a:t>
            </a:r>
            <a:r>
              <a:rPr lang="en-GB" sz="2800" b="1" dirty="0">
                <a:cs typeface="Arial" pitchFamily="34" charset="0"/>
              </a:rPr>
              <a:t>, </a:t>
            </a:r>
            <a:r>
              <a:rPr lang="en-GB" sz="2800" b="1" dirty="0" err="1">
                <a:cs typeface="Arial" pitchFamily="34" charset="0"/>
              </a:rPr>
              <a:t>réflexion</a:t>
            </a:r>
            <a:r>
              <a:rPr lang="en-GB" sz="2800" b="1" dirty="0">
                <a:cs typeface="Arial" pitchFamily="34" charset="0"/>
              </a:rPr>
              <a:t>, transmission, absorption, polarisation, </a:t>
            </a:r>
            <a:r>
              <a:rPr lang="en-GB" sz="2800" b="1" dirty="0" err="1">
                <a:cs typeface="Arial" pitchFamily="34" charset="0"/>
              </a:rPr>
              <a:t>interférences</a:t>
            </a:r>
            <a:r>
              <a:rPr lang="en-GB" sz="2800" b="1" dirty="0">
                <a:cs typeface="Arial" pitchFamily="34" charset="0"/>
              </a:rPr>
              <a:t>, </a:t>
            </a:r>
            <a:r>
              <a:rPr lang="en-GB" sz="2800" b="1" dirty="0" smtClean="0">
                <a:cs typeface="Arial" pitchFamily="34" charset="0"/>
              </a:rPr>
              <a:t>photons</a:t>
            </a:r>
            <a:endParaRPr lang="en-GB" sz="2800" b="1" dirty="0">
              <a:cs typeface="Arial" pitchFamily="34" charset="0"/>
            </a:endParaRP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 smtClean="0"/>
              <a:t>Ondes</a:t>
            </a:r>
            <a:r>
              <a:rPr lang="en-GB" sz="2800" dirty="0" smtClean="0"/>
              <a:t> </a:t>
            </a:r>
            <a:r>
              <a:rPr lang="en-GB" sz="2800" dirty="0" err="1" smtClean="0"/>
              <a:t>mécaniques</a:t>
            </a:r>
            <a:r>
              <a:rPr lang="en-GB" sz="2800" dirty="0" smtClean="0"/>
              <a:t> 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 smtClean="0"/>
              <a:t>Acoustique</a:t>
            </a:r>
            <a:r>
              <a:rPr lang="en-GB" sz="2800" dirty="0" smtClean="0"/>
              <a:t> 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>
                <a:ea typeface="Times New Roman"/>
              </a:rPr>
              <a:t>Ondes</a:t>
            </a:r>
            <a:r>
              <a:rPr lang="en-GB" sz="2800" dirty="0">
                <a:ea typeface="Times New Roman"/>
              </a:rPr>
              <a:t> </a:t>
            </a:r>
            <a:r>
              <a:rPr lang="en-GB" sz="2800" dirty="0" err="1">
                <a:ea typeface="Times New Roman"/>
              </a:rPr>
              <a:t>électromagnétiques</a:t>
            </a:r>
            <a:r>
              <a:rPr lang="en-GB" sz="2800" dirty="0">
                <a:ea typeface="Times New Roman"/>
              </a:rPr>
              <a:t> </a:t>
            </a:r>
            <a:r>
              <a:rPr lang="en-GB" sz="2800" dirty="0" smtClean="0">
                <a:ea typeface="Times New Roman"/>
              </a:rPr>
              <a:t>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/>
              <a:t>Dualité</a:t>
            </a:r>
            <a:r>
              <a:rPr lang="en-GB" sz="2800" dirty="0"/>
              <a:t> </a:t>
            </a:r>
            <a:r>
              <a:rPr lang="en-GB" sz="2800" dirty="0" err="1"/>
              <a:t>onde-corpuscule</a:t>
            </a:r>
            <a:r>
              <a:rPr lang="en-GB" sz="2800" dirty="0"/>
              <a:t> </a:t>
            </a:r>
            <a:r>
              <a:rPr lang="en-GB" sz="2800" dirty="0" smtClean="0"/>
              <a:t>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/>
              <a:t>Lignes</a:t>
            </a:r>
            <a:r>
              <a:rPr lang="en-GB" sz="2800" dirty="0"/>
              <a:t> de </a:t>
            </a:r>
            <a:r>
              <a:rPr lang="en-GB" sz="2800" dirty="0" smtClean="0"/>
              <a:t>transmission 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/>
              <a:t>Fibres </a:t>
            </a:r>
            <a:r>
              <a:rPr lang="en-GB" sz="2800" dirty="0" err="1"/>
              <a:t>optiques</a:t>
            </a:r>
            <a:r>
              <a:rPr lang="en-GB" sz="2800" dirty="0"/>
              <a:t> et </a:t>
            </a:r>
            <a:r>
              <a:rPr lang="en-GB" sz="2800" dirty="0" err="1" smtClean="0"/>
              <a:t>composants</a:t>
            </a:r>
            <a:r>
              <a:rPr lang="en-GB" sz="2800" dirty="0"/>
              <a:t> </a:t>
            </a:r>
            <a:r>
              <a:rPr lang="en-GB" sz="2800" dirty="0" err="1" smtClean="0"/>
              <a:t>optoélectroniques</a:t>
            </a:r>
            <a:r>
              <a:rPr lang="en-GB" sz="2800" dirty="0" smtClean="0"/>
              <a:t>;</a:t>
            </a:r>
          </a:p>
          <a:p>
            <a:pPr marL="457200" indent="-457200"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800" dirty="0" err="1" smtClean="0"/>
              <a:t>Antennes</a:t>
            </a:r>
            <a:r>
              <a:rPr lang="en-GB" sz="2800" dirty="0" smtClean="0"/>
              <a:t>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1811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675</Words>
  <Application>Microsoft Macintosh PowerPoint</Application>
  <PresentationFormat>Présentation à l'écran (4:3)</PresentationFormat>
  <Paragraphs>136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Séminaire national BTS Audiovisuel</vt:lpstr>
      <vt:lpstr>Enseignement Culture Audiovisuelle et Artistique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  <vt:lpstr>Enseignement des sciences physiques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Préparation séminaire</dc:title>
  <dc:creator>BERGMANN</dc:creator>
  <cp:lastModifiedBy>BERGMANN</cp:lastModifiedBy>
  <cp:revision>54</cp:revision>
  <dcterms:created xsi:type="dcterms:W3CDTF">2013-10-14T07:12:12Z</dcterms:created>
  <dcterms:modified xsi:type="dcterms:W3CDTF">2013-12-10T18:19:38Z</dcterms:modified>
</cp:coreProperties>
</file>