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3" r:id="rId2"/>
    <p:sldId id="274" r:id="rId3"/>
    <p:sldId id="275" r:id="rId4"/>
    <p:sldId id="276" r:id="rId5"/>
    <p:sldId id="277" r:id="rId6"/>
    <p:sldId id="278" r:id="rId7"/>
    <p:sldId id="279" r:id="rId8"/>
    <p:sldId id="280" r:id="rId9"/>
    <p:sldId id="281" r:id="rId10"/>
    <p:sldId id="282"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50" y="-25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20391C-D12D-48D3-96AA-EC526F44E717}" type="datetimeFigureOut">
              <a:rPr lang="fr-FR" smtClean="0"/>
              <a:pPr/>
              <a:t>04/12/2013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C0A3A4-F699-4566-AEC3-F5058E1C2350}" type="slidenum">
              <a:rPr lang="fr-FR" smtClean="0"/>
              <a:pPr/>
              <a:t>‹N°›</a:t>
            </a:fld>
            <a:endParaRPr lang="fr-FR"/>
          </a:p>
        </p:txBody>
      </p:sp>
    </p:spTree>
    <p:extLst>
      <p:ext uri="{BB962C8B-B14F-4D97-AF65-F5344CB8AC3E}">
        <p14:creationId xmlns:p14="http://schemas.microsoft.com/office/powerpoint/2010/main" xmlns="" val="4147316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pied de page 3"/>
          <p:cNvSpPr>
            <a:spLocks noGrp="1"/>
          </p:cNvSpPr>
          <p:nvPr>
            <p:ph type="ftr" sz="quarter" idx="10"/>
          </p:nvPr>
        </p:nvSpPr>
        <p:spPr/>
        <p:txBody>
          <a:bodyPr/>
          <a:lstStyle/>
          <a:p>
            <a:r>
              <a:rPr lang="fr-FR" smtClean="0"/>
              <a:t>Académie de Lille - LL</a:t>
            </a:r>
            <a:endParaRPr lang="fr-FR"/>
          </a:p>
        </p:txBody>
      </p:sp>
      <p:sp>
        <p:nvSpPr>
          <p:cNvPr id="5" name="Espace réservé du numéro de diapositive 4"/>
          <p:cNvSpPr>
            <a:spLocks noGrp="1"/>
          </p:cNvSpPr>
          <p:nvPr>
            <p:ph type="sldNum" sz="quarter" idx="11"/>
          </p:nvPr>
        </p:nvSpPr>
        <p:spPr/>
        <p:txBody>
          <a:bodyPr/>
          <a:lstStyle/>
          <a:p>
            <a:fld id="{B370429F-F288-4564-9B5E-BD1826A9286A}" type="slidenum">
              <a:rPr lang="fr-FR" smtClean="0"/>
              <a:pPr/>
              <a:t>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370429F-F288-4564-9B5E-BD1826A9286A}" type="slidenum">
              <a:rPr lang="fr-FR" smtClean="0"/>
              <a:pPr/>
              <a:t>10</a:t>
            </a:fld>
            <a:endParaRPr lang="fr-FR"/>
          </a:p>
        </p:txBody>
      </p:sp>
      <p:sp>
        <p:nvSpPr>
          <p:cNvPr id="5" name="Espace réservé du pied de page 4"/>
          <p:cNvSpPr>
            <a:spLocks noGrp="1"/>
          </p:cNvSpPr>
          <p:nvPr>
            <p:ph type="ftr" sz="quarter" idx="11"/>
          </p:nvPr>
        </p:nvSpPr>
        <p:spPr/>
        <p:txBody>
          <a:bodyPr/>
          <a:lstStyle/>
          <a:p>
            <a:r>
              <a:rPr lang="fr-FR" smtClean="0"/>
              <a:t>Académie de Lille - LL</a:t>
            </a:r>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r>
              <a:rPr lang="fr-FR" smtClean="0"/>
              <a:t>5 décembre 2013</a:t>
            </a:r>
            <a:endParaRPr lang="fr-FR"/>
          </a:p>
        </p:txBody>
      </p:sp>
      <p:sp>
        <p:nvSpPr>
          <p:cNvPr id="5" name="Espace réservé du pied de page 4"/>
          <p:cNvSpPr>
            <a:spLocks noGrp="1"/>
          </p:cNvSpPr>
          <p:nvPr>
            <p:ph type="ftr" sz="quarter" idx="11"/>
          </p:nvPr>
        </p:nvSpPr>
        <p:spPr/>
        <p:txBody>
          <a:bodyPr/>
          <a:lstStyle/>
          <a:p>
            <a:r>
              <a:rPr lang="fr-FR" smtClean="0"/>
              <a:t>Académie de Lille</a:t>
            </a:r>
            <a:endParaRPr lang="fr-FR"/>
          </a:p>
        </p:txBody>
      </p:sp>
      <p:sp>
        <p:nvSpPr>
          <p:cNvPr id="6" name="Espace réservé du numéro de diapositive 5"/>
          <p:cNvSpPr>
            <a:spLocks noGrp="1"/>
          </p:cNvSpPr>
          <p:nvPr>
            <p:ph type="sldNum" sz="quarter" idx="12"/>
          </p:nvPr>
        </p:nvSpPr>
        <p:spPr/>
        <p:txBody>
          <a:bodyPr/>
          <a:lstStyle/>
          <a:p>
            <a:fld id="{9A522677-CFE6-4763-AF73-1D8C0A73B93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5 décembre 2013</a:t>
            </a:r>
            <a:endParaRPr lang="fr-FR"/>
          </a:p>
        </p:txBody>
      </p:sp>
      <p:sp>
        <p:nvSpPr>
          <p:cNvPr id="5" name="Espace réservé du pied de page 4"/>
          <p:cNvSpPr>
            <a:spLocks noGrp="1"/>
          </p:cNvSpPr>
          <p:nvPr>
            <p:ph type="ftr" sz="quarter" idx="11"/>
          </p:nvPr>
        </p:nvSpPr>
        <p:spPr/>
        <p:txBody>
          <a:bodyPr/>
          <a:lstStyle/>
          <a:p>
            <a:r>
              <a:rPr lang="fr-FR" smtClean="0"/>
              <a:t>Académie de Lille</a:t>
            </a:r>
            <a:endParaRPr lang="fr-FR"/>
          </a:p>
        </p:txBody>
      </p:sp>
      <p:sp>
        <p:nvSpPr>
          <p:cNvPr id="6" name="Espace réservé du numéro de diapositive 5"/>
          <p:cNvSpPr>
            <a:spLocks noGrp="1"/>
          </p:cNvSpPr>
          <p:nvPr>
            <p:ph type="sldNum" sz="quarter" idx="12"/>
          </p:nvPr>
        </p:nvSpPr>
        <p:spPr/>
        <p:txBody>
          <a:bodyPr/>
          <a:lstStyle/>
          <a:p>
            <a:fld id="{49A423E5-2E14-4DDF-8AEA-E79CC11D99B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5 décembre 2013</a:t>
            </a:r>
            <a:endParaRPr lang="fr-FR"/>
          </a:p>
        </p:txBody>
      </p:sp>
      <p:sp>
        <p:nvSpPr>
          <p:cNvPr id="5" name="Espace réservé du pied de page 4"/>
          <p:cNvSpPr>
            <a:spLocks noGrp="1"/>
          </p:cNvSpPr>
          <p:nvPr>
            <p:ph type="ftr" sz="quarter" idx="11"/>
          </p:nvPr>
        </p:nvSpPr>
        <p:spPr/>
        <p:txBody>
          <a:bodyPr/>
          <a:lstStyle/>
          <a:p>
            <a:r>
              <a:rPr lang="fr-FR" smtClean="0"/>
              <a:t>Académie de Lille</a:t>
            </a:r>
            <a:endParaRPr lang="fr-FR"/>
          </a:p>
        </p:txBody>
      </p:sp>
      <p:sp>
        <p:nvSpPr>
          <p:cNvPr id="6" name="Espace réservé du numéro de diapositive 5"/>
          <p:cNvSpPr>
            <a:spLocks noGrp="1"/>
          </p:cNvSpPr>
          <p:nvPr>
            <p:ph type="sldNum" sz="quarter" idx="12"/>
          </p:nvPr>
        </p:nvSpPr>
        <p:spPr/>
        <p:txBody>
          <a:bodyPr/>
          <a:lstStyle/>
          <a:p>
            <a:fld id="{49A423E5-2E14-4DDF-8AEA-E79CC11D99B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5 décembre 2013</a:t>
            </a:r>
            <a:endParaRPr lang="fr-FR"/>
          </a:p>
        </p:txBody>
      </p:sp>
      <p:sp>
        <p:nvSpPr>
          <p:cNvPr id="5" name="Espace réservé du pied de page 4"/>
          <p:cNvSpPr>
            <a:spLocks noGrp="1"/>
          </p:cNvSpPr>
          <p:nvPr>
            <p:ph type="ftr" sz="quarter" idx="11"/>
          </p:nvPr>
        </p:nvSpPr>
        <p:spPr/>
        <p:txBody>
          <a:bodyPr/>
          <a:lstStyle/>
          <a:p>
            <a:r>
              <a:rPr lang="fr-FR" smtClean="0"/>
              <a:t>Académie de Lille</a:t>
            </a:r>
            <a:endParaRPr lang="fr-FR"/>
          </a:p>
        </p:txBody>
      </p:sp>
      <p:sp>
        <p:nvSpPr>
          <p:cNvPr id="6" name="Espace réservé du numéro de diapositive 5"/>
          <p:cNvSpPr>
            <a:spLocks noGrp="1"/>
          </p:cNvSpPr>
          <p:nvPr>
            <p:ph type="sldNum" sz="quarter" idx="12"/>
          </p:nvPr>
        </p:nvSpPr>
        <p:spPr/>
        <p:txBody>
          <a:bodyPr/>
          <a:lstStyle/>
          <a:p>
            <a:fld id="{49A423E5-2E14-4DDF-8AEA-E79CC11D99B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r>
              <a:rPr lang="fr-FR" smtClean="0"/>
              <a:t>5 décembre 2013</a:t>
            </a:r>
            <a:endParaRPr lang="fr-FR"/>
          </a:p>
        </p:txBody>
      </p:sp>
      <p:sp>
        <p:nvSpPr>
          <p:cNvPr id="5" name="Espace réservé du pied de page 4"/>
          <p:cNvSpPr>
            <a:spLocks noGrp="1"/>
          </p:cNvSpPr>
          <p:nvPr>
            <p:ph type="ftr" sz="quarter" idx="11"/>
          </p:nvPr>
        </p:nvSpPr>
        <p:spPr/>
        <p:txBody>
          <a:bodyPr/>
          <a:lstStyle/>
          <a:p>
            <a:r>
              <a:rPr lang="fr-FR" smtClean="0"/>
              <a:t>Académie de Lille</a:t>
            </a:r>
            <a:endParaRPr lang="fr-FR"/>
          </a:p>
        </p:txBody>
      </p:sp>
      <p:sp>
        <p:nvSpPr>
          <p:cNvPr id="6" name="Espace réservé du numéro de diapositive 5"/>
          <p:cNvSpPr>
            <a:spLocks noGrp="1"/>
          </p:cNvSpPr>
          <p:nvPr>
            <p:ph type="sldNum" sz="quarter" idx="12"/>
          </p:nvPr>
        </p:nvSpPr>
        <p:spPr/>
        <p:txBody>
          <a:bodyPr/>
          <a:lstStyle/>
          <a:p>
            <a:fld id="{49A423E5-2E14-4DDF-8AEA-E79CC11D99B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r>
              <a:rPr lang="fr-FR" smtClean="0"/>
              <a:t>5 décembre 2013</a:t>
            </a:r>
            <a:endParaRPr lang="fr-FR"/>
          </a:p>
        </p:txBody>
      </p:sp>
      <p:sp>
        <p:nvSpPr>
          <p:cNvPr id="6" name="Espace réservé du pied de page 5"/>
          <p:cNvSpPr>
            <a:spLocks noGrp="1"/>
          </p:cNvSpPr>
          <p:nvPr>
            <p:ph type="ftr" sz="quarter" idx="11"/>
          </p:nvPr>
        </p:nvSpPr>
        <p:spPr/>
        <p:txBody>
          <a:bodyPr/>
          <a:lstStyle/>
          <a:p>
            <a:r>
              <a:rPr lang="fr-FR" smtClean="0"/>
              <a:t>Académie de Lille</a:t>
            </a:r>
            <a:endParaRPr lang="fr-FR"/>
          </a:p>
        </p:txBody>
      </p:sp>
      <p:sp>
        <p:nvSpPr>
          <p:cNvPr id="7" name="Espace réservé du numéro de diapositive 6"/>
          <p:cNvSpPr>
            <a:spLocks noGrp="1"/>
          </p:cNvSpPr>
          <p:nvPr>
            <p:ph type="sldNum" sz="quarter" idx="12"/>
          </p:nvPr>
        </p:nvSpPr>
        <p:spPr/>
        <p:txBody>
          <a:bodyPr/>
          <a:lstStyle/>
          <a:p>
            <a:fld id="{49A423E5-2E14-4DDF-8AEA-E79CC11D99B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r>
              <a:rPr lang="fr-FR" smtClean="0"/>
              <a:t>5 décembre 2013</a:t>
            </a:r>
            <a:endParaRPr lang="fr-FR"/>
          </a:p>
        </p:txBody>
      </p:sp>
      <p:sp>
        <p:nvSpPr>
          <p:cNvPr id="8" name="Espace réservé du pied de page 7"/>
          <p:cNvSpPr>
            <a:spLocks noGrp="1"/>
          </p:cNvSpPr>
          <p:nvPr>
            <p:ph type="ftr" sz="quarter" idx="11"/>
          </p:nvPr>
        </p:nvSpPr>
        <p:spPr/>
        <p:txBody>
          <a:bodyPr/>
          <a:lstStyle/>
          <a:p>
            <a:r>
              <a:rPr lang="fr-FR" smtClean="0"/>
              <a:t>Académie de Lille</a:t>
            </a:r>
            <a:endParaRPr lang="fr-FR"/>
          </a:p>
        </p:txBody>
      </p:sp>
      <p:sp>
        <p:nvSpPr>
          <p:cNvPr id="9" name="Espace réservé du numéro de diapositive 8"/>
          <p:cNvSpPr>
            <a:spLocks noGrp="1"/>
          </p:cNvSpPr>
          <p:nvPr>
            <p:ph type="sldNum" sz="quarter" idx="12"/>
          </p:nvPr>
        </p:nvSpPr>
        <p:spPr/>
        <p:txBody>
          <a:bodyPr/>
          <a:lstStyle/>
          <a:p>
            <a:fld id="{49A423E5-2E14-4DDF-8AEA-E79CC11D99B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r>
              <a:rPr lang="fr-FR" smtClean="0"/>
              <a:t>5 décembre 2013</a:t>
            </a:r>
            <a:endParaRPr lang="fr-FR"/>
          </a:p>
        </p:txBody>
      </p:sp>
      <p:sp>
        <p:nvSpPr>
          <p:cNvPr id="4" name="Espace réservé du pied de page 3"/>
          <p:cNvSpPr>
            <a:spLocks noGrp="1"/>
          </p:cNvSpPr>
          <p:nvPr>
            <p:ph type="ftr" sz="quarter" idx="11"/>
          </p:nvPr>
        </p:nvSpPr>
        <p:spPr/>
        <p:txBody>
          <a:bodyPr/>
          <a:lstStyle/>
          <a:p>
            <a:r>
              <a:rPr lang="fr-FR" smtClean="0"/>
              <a:t>Académie de Lille</a:t>
            </a:r>
            <a:endParaRPr lang="fr-FR"/>
          </a:p>
        </p:txBody>
      </p:sp>
      <p:sp>
        <p:nvSpPr>
          <p:cNvPr id="5" name="Espace réservé du numéro de diapositive 4"/>
          <p:cNvSpPr>
            <a:spLocks noGrp="1"/>
          </p:cNvSpPr>
          <p:nvPr>
            <p:ph type="sldNum" sz="quarter" idx="12"/>
          </p:nvPr>
        </p:nvSpPr>
        <p:spPr/>
        <p:txBody>
          <a:bodyPr/>
          <a:lstStyle/>
          <a:p>
            <a:fld id="{49A423E5-2E14-4DDF-8AEA-E79CC11D99B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t>5 décembre 2013</a:t>
            </a:r>
            <a:endParaRPr lang="fr-FR"/>
          </a:p>
        </p:txBody>
      </p:sp>
      <p:sp>
        <p:nvSpPr>
          <p:cNvPr id="3" name="Espace réservé du pied de page 2"/>
          <p:cNvSpPr>
            <a:spLocks noGrp="1"/>
          </p:cNvSpPr>
          <p:nvPr>
            <p:ph type="ftr" sz="quarter" idx="11"/>
          </p:nvPr>
        </p:nvSpPr>
        <p:spPr/>
        <p:txBody>
          <a:bodyPr/>
          <a:lstStyle/>
          <a:p>
            <a:r>
              <a:rPr lang="fr-FR" smtClean="0"/>
              <a:t>Académie de Lille</a:t>
            </a:r>
            <a:endParaRPr lang="fr-FR"/>
          </a:p>
        </p:txBody>
      </p:sp>
      <p:sp>
        <p:nvSpPr>
          <p:cNvPr id="4" name="Espace réservé du numéro de diapositive 3"/>
          <p:cNvSpPr>
            <a:spLocks noGrp="1"/>
          </p:cNvSpPr>
          <p:nvPr>
            <p:ph type="sldNum" sz="quarter" idx="12"/>
          </p:nvPr>
        </p:nvSpPr>
        <p:spPr/>
        <p:txBody>
          <a:bodyPr/>
          <a:lstStyle/>
          <a:p>
            <a:fld id="{49A423E5-2E14-4DDF-8AEA-E79CC11D99B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r>
              <a:rPr lang="fr-FR" smtClean="0"/>
              <a:t>5 décembre 2013</a:t>
            </a:r>
            <a:endParaRPr lang="fr-FR"/>
          </a:p>
        </p:txBody>
      </p:sp>
      <p:sp>
        <p:nvSpPr>
          <p:cNvPr id="6" name="Espace réservé du pied de page 5"/>
          <p:cNvSpPr>
            <a:spLocks noGrp="1"/>
          </p:cNvSpPr>
          <p:nvPr>
            <p:ph type="ftr" sz="quarter" idx="11"/>
          </p:nvPr>
        </p:nvSpPr>
        <p:spPr/>
        <p:txBody>
          <a:bodyPr/>
          <a:lstStyle/>
          <a:p>
            <a:r>
              <a:rPr lang="fr-FR" smtClean="0"/>
              <a:t>Académie de Lille</a:t>
            </a:r>
            <a:endParaRPr lang="fr-FR"/>
          </a:p>
        </p:txBody>
      </p:sp>
      <p:sp>
        <p:nvSpPr>
          <p:cNvPr id="7" name="Espace réservé du numéro de diapositive 6"/>
          <p:cNvSpPr>
            <a:spLocks noGrp="1"/>
          </p:cNvSpPr>
          <p:nvPr>
            <p:ph type="sldNum" sz="quarter" idx="12"/>
          </p:nvPr>
        </p:nvSpPr>
        <p:spPr/>
        <p:txBody>
          <a:bodyPr/>
          <a:lstStyle/>
          <a:p>
            <a:fld id="{49A423E5-2E14-4DDF-8AEA-E79CC11D99B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r>
              <a:rPr lang="fr-FR" smtClean="0"/>
              <a:t>5 décembre 2013</a:t>
            </a:r>
            <a:endParaRPr lang="fr-FR"/>
          </a:p>
        </p:txBody>
      </p:sp>
      <p:sp>
        <p:nvSpPr>
          <p:cNvPr id="6" name="Espace réservé du pied de page 5"/>
          <p:cNvSpPr>
            <a:spLocks noGrp="1"/>
          </p:cNvSpPr>
          <p:nvPr>
            <p:ph type="ftr" sz="quarter" idx="11"/>
          </p:nvPr>
        </p:nvSpPr>
        <p:spPr/>
        <p:txBody>
          <a:bodyPr/>
          <a:lstStyle/>
          <a:p>
            <a:r>
              <a:rPr lang="fr-FR" smtClean="0"/>
              <a:t>Académie de Lille</a:t>
            </a:r>
            <a:endParaRPr lang="fr-FR"/>
          </a:p>
        </p:txBody>
      </p:sp>
      <p:sp>
        <p:nvSpPr>
          <p:cNvPr id="7" name="Espace réservé du numéro de diapositive 6"/>
          <p:cNvSpPr>
            <a:spLocks noGrp="1"/>
          </p:cNvSpPr>
          <p:nvPr>
            <p:ph type="sldNum" sz="quarter" idx="12"/>
          </p:nvPr>
        </p:nvSpPr>
        <p:spPr/>
        <p:txBody>
          <a:bodyPr/>
          <a:lstStyle/>
          <a:p>
            <a:fld id="{49A423E5-2E14-4DDF-8AEA-E79CC11D99B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smtClean="0"/>
              <a:t>5 décembre 2013</a:t>
            </a:r>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Académie de Lille</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522677-CFE6-4763-AF73-1D8C0A73B938}" type="slidenum">
              <a:rPr lang="fr-FR" smtClean="0"/>
              <a:pPr/>
              <a:t>‹N°›</a:t>
            </a:fld>
            <a:endParaRPr lang="fr-FR"/>
          </a:p>
        </p:txBody>
      </p:sp>
      <p:sp>
        <p:nvSpPr>
          <p:cNvPr id="7" name="ZoneTexte 6"/>
          <p:cNvSpPr txBox="1"/>
          <p:nvPr userDrawn="1"/>
        </p:nvSpPr>
        <p:spPr>
          <a:xfrm>
            <a:off x="1520401" y="0"/>
            <a:ext cx="7623599" cy="492443"/>
          </a:xfrm>
          <a:prstGeom prst="rect">
            <a:avLst/>
          </a:prstGeom>
          <a:solidFill>
            <a:srgbClr val="0000FF"/>
          </a:solidFill>
        </p:spPr>
        <p:txBody>
          <a:bodyPr wrap="square" rtlCol="0">
            <a:spAutoFit/>
          </a:bodyPr>
          <a:lstStyle/>
          <a:p>
            <a:r>
              <a:rPr lang="fr-FR" sz="2600" dirty="0" smtClean="0">
                <a:solidFill>
                  <a:schemeClr val="bg1"/>
                </a:solidFill>
              </a:rPr>
              <a:t>Séminaire des métiers de la mode – Lycée Raspail</a:t>
            </a:r>
            <a:r>
              <a:rPr lang="fr-FR" sz="2600" baseline="0" dirty="0" smtClean="0">
                <a:solidFill>
                  <a:schemeClr val="bg1"/>
                </a:solidFill>
              </a:rPr>
              <a:t> Paris </a:t>
            </a:r>
            <a:endParaRPr lang="fr-FR" sz="2600" dirty="0">
              <a:solidFill>
                <a:schemeClr val="bg1"/>
              </a:solidFill>
            </a:endParaRPr>
          </a:p>
        </p:txBody>
      </p:sp>
      <p:pic>
        <p:nvPicPr>
          <p:cNvPr id="8" name="Picture 4" descr="http://fr.academic.ru/pictures/frwiki/76/Logo_men2.gif"/>
          <p:cNvPicPr>
            <a:picLocks noChangeAspect="1" noChangeArrowheads="1"/>
          </p:cNvPicPr>
          <p:nvPr userDrawn="1"/>
        </p:nvPicPr>
        <p:blipFill>
          <a:blip r:embed="rId13" cstate="print">
            <a:extLst>
              <a:ext uri="{28A0092B-C50C-407E-A947-70E740481C1C}">
                <a14:useLocalDpi xmlns:a14="http://schemas.microsoft.com/office/drawing/2010/main" xmlns="" val="0"/>
              </a:ext>
            </a:extLst>
          </a:blip>
          <a:srcRect/>
          <a:stretch>
            <a:fillRect/>
          </a:stretch>
        </p:blipFill>
        <p:spPr bwMode="auto">
          <a:xfrm>
            <a:off x="107504" y="1"/>
            <a:ext cx="1465900" cy="1196752"/>
          </a:xfrm>
          <a:prstGeom prst="rect">
            <a:avLst/>
          </a:prstGeom>
          <a:noFill/>
          <a:extLst>
            <a:ext uri="{909E8E84-426E-40DD-AFC4-6F175D3DCCD1}">
              <a14:hiddenFill xmlns:a14="http://schemas.microsoft.com/office/drawing/2010/main" xmlns="">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908720"/>
            <a:ext cx="7851648" cy="4968552"/>
          </a:xfrm>
        </p:spPr>
        <p:txBody>
          <a:bodyPr>
            <a:normAutofit/>
          </a:bodyPr>
          <a:lstStyle/>
          <a:p>
            <a:pPr algn="ctr"/>
            <a:r>
              <a:rPr lang="fr-FR" dirty="0" smtClean="0">
                <a:latin typeface="Arial Narrow" pitchFamily="34" charset="0"/>
              </a:rPr>
              <a:t/>
            </a:r>
            <a:br>
              <a:rPr lang="fr-FR" dirty="0" smtClean="0">
                <a:latin typeface="Arial Narrow" pitchFamily="34" charset="0"/>
              </a:rPr>
            </a:br>
            <a:r>
              <a:rPr lang="fr-FR" dirty="0" smtClean="0">
                <a:latin typeface="Arial Narrow" pitchFamily="34" charset="0"/>
              </a:rPr>
              <a:t>PROGRESSION PÉDAGOGIQUE </a:t>
            </a:r>
            <a:br>
              <a:rPr lang="fr-FR" dirty="0" smtClean="0">
                <a:latin typeface="Arial Narrow" pitchFamily="34" charset="0"/>
              </a:rPr>
            </a:br>
            <a:r>
              <a:rPr lang="fr-FR" dirty="0" smtClean="0">
                <a:latin typeface="Arial Narrow" pitchFamily="34" charset="0"/>
              </a:rPr>
              <a:t/>
            </a:r>
            <a:br>
              <a:rPr lang="fr-FR" dirty="0" smtClean="0">
                <a:latin typeface="Arial Narrow" pitchFamily="34" charset="0"/>
              </a:rPr>
            </a:br>
            <a:r>
              <a:rPr lang="fr-FR" dirty="0" smtClean="0">
                <a:latin typeface="Arial Narrow" pitchFamily="34" charset="0"/>
              </a:rPr>
              <a:t>Baccalauréat Professionnel </a:t>
            </a:r>
            <a:br>
              <a:rPr lang="fr-FR" dirty="0" smtClean="0">
                <a:latin typeface="Arial Narrow" pitchFamily="34" charset="0"/>
              </a:rPr>
            </a:br>
            <a:r>
              <a:rPr lang="fr-FR" sz="4900" dirty="0" smtClean="0">
                <a:latin typeface="Arial Narrow" pitchFamily="34" charset="0"/>
              </a:rPr>
              <a:t>Métiers de la Mode – Vêtements</a:t>
            </a:r>
            <a:br>
              <a:rPr lang="fr-FR" sz="4900" dirty="0" smtClean="0">
                <a:latin typeface="Arial Narrow" pitchFamily="34" charset="0"/>
              </a:rPr>
            </a:br>
            <a:r>
              <a:rPr lang="fr-FR" sz="4900" dirty="0" smtClean="0">
                <a:latin typeface="Arial Narrow" pitchFamily="34" charset="0"/>
              </a:rPr>
              <a:t/>
            </a:r>
            <a:br>
              <a:rPr lang="fr-FR" sz="4900" dirty="0" smtClean="0">
                <a:latin typeface="Arial Narrow" pitchFamily="34" charset="0"/>
              </a:rPr>
            </a:br>
            <a:r>
              <a:rPr lang="fr-FR" sz="3200" dirty="0" smtClean="0">
                <a:latin typeface="Arial Narrow" pitchFamily="34" charset="0"/>
              </a:rPr>
              <a:t>Académie de LILLE</a:t>
            </a:r>
            <a:endParaRPr lang="fr-FR" dirty="0">
              <a:latin typeface="Arial Narrow" pitchFamily="34" charset="0"/>
            </a:endParaRPr>
          </a:p>
        </p:txBody>
      </p:sp>
      <p:sp>
        <p:nvSpPr>
          <p:cNvPr id="6" name="Espace réservé du numéro de diapositive 5"/>
          <p:cNvSpPr>
            <a:spLocks noGrp="1"/>
          </p:cNvSpPr>
          <p:nvPr>
            <p:ph type="sldNum" sz="quarter" idx="12"/>
          </p:nvPr>
        </p:nvSpPr>
        <p:spPr/>
        <p:txBody>
          <a:bodyPr/>
          <a:lstStyle/>
          <a:p>
            <a:fld id="{9A522677-CFE6-4763-AF73-1D8C0A73B938}" type="slidenum">
              <a:rPr lang="fr-FR" smtClean="0"/>
              <a:pPr/>
              <a:t>1</a:t>
            </a:fld>
            <a:endParaRPr lang="fr-FR"/>
          </a:p>
        </p:txBody>
      </p:sp>
      <p:sp>
        <p:nvSpPr>
          <p:cNvPr id="7" name="Espace réservé du pied de page 6"/>
          <p:cNvSpPr>
            <a:spLocks noGrp="1"/>
          </p:cNvSpPr>
          <p:nvPr>
            <p:ph type="ftr" sz="quarter" idx="11"/>
          </p:nvPr>
        </p:nvSpPr>
        <p:spPr/>
        <p:txBody>
          <a:bodyPr/>
          <a:lstStyle/>
          <a:p>
            <a:r>
              <a:rPr lang="fr-FR" smtClean="0"/>
              <a:t>Académie de Lille</a:t>
            </a:r>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755576" y="1268760"/>
            <a:ext cx="7570040" cy="1362456"/>
          </a:xfrm>
        </p:spPr>
        <p:txBody>
          <a:bodyPr/>
          <a:lstStyle/>
          <a:p>
            <a:pPr algn="ctr"/>
            <a:r>
              <a:rPr lang="fr-FR" dirty="0" smtClean="0"/>
              <a:t>Merci de votre attention</a:t>
            </a:r>
            <a:endParaRPr lang="fr-FR" dirty="0"/>
          </a:p>
        </p:txBody>
      </p:sp>
      <p:sp>
        <p:nvSpPr>
          <p:cNvPr id="7" name="Espace réservé du numéro de diapositive 6"/>
          <p:cNvSpPr>
            <a:spLocks noGrp="1"/>
          </p:cNvSpPr>
          <p:nvPr>
            <p:ph type="sldNum" sz="quarter" idx="12"/>
          </p:nvPr>
        </p:nvSpPr>
        <p:spPr/>
        <p:txBody>
          <a:bodyPr/>
          <a:lstStyle/>
          <a:p>
            <a:fld id="{49A423E5-2E14-4DDF-8AEA-E79CC11D99BB}" type="slidenum">
              <a:rPr lang="fr-FR" smtClean="0"/>
              <a:pPr/>
              <a:t>10</a:t>
            </a:fld>
            <a:endParaRPr lang="fr-FR"/>
          </a:p>
        </p:txBody>
      </p:sp>
      <p:sp>
        <p:nvSpPr>
          <p:cNvPr id="8" name="Espace réservé du pied de page 7"/>
          <p:cNvSpPr>
            <a:spLocks noGrp="1"/>
          </p:cNvSpPr>
          <p:nvPr>
            <p:ph type="ftr" sz="quarter" idx="11"/>
          </p:nvPr>
        </p:nvSpPr>
        <p:spPr/>
        <p:txBody>
          <a:bodyPr/>
          <a:lstStyle/>
          <a:p>
            <a:r>
              <a:rPr lang="fr-FR" smtClean="0"/>
              <a:t>Académie de Lille</a:t>
            </a:r>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11560" y="2420888"/>
            <a:ext cx="7854696" cy="2448272"/>
          </a:xfrm>
        </p:spPr>
        <p:txBody>
          <a:bodyPr>
            <a:normAutofit fontScale="92500" lnSpcReduction="10000"/>
          </a:bodyPr>
          <a:lstStyle/>
          <a:p>
            <a:pPr algn="l"/>
            <a:r>
              <a:rPr lang="fr-FR" dirty="0" smtClean="0">
                <a:solidFill>
                  <a:schemeClr val="tx1"/>
                </a:solidFill>
                <a:latin typeface="Arial Narrow" panose="020B0606020202030204" pitchFamily="34" charset="0"/>
              </a:rPr>
              <a:t>Repérer les centres d’intérêts sur les 3 années de formation,  en fonction :</a:t>
            </a:r>
          </a:p>
          <a:p>
            <a:pPr algn="l">
              <a:buFontTx/>
              <a:buChar char="-"/>
            </a:pPr>
            <a:r>
              <a:rPr lang="fr-FR" dirty="0" smtClean="0">
                <a:solidFill>
                  <a:schemeClr val="tx1"/>
                </a:solidFill>
                <a:latin typeface="Arial Narrow" panose="020B0606020202030204" pitchFamily="34" charset="0"/>
              </a:rPr>
              <a:t> des tâches et des activités professionnelles</a:t>
            </a:r>
          </a:p>
          <a:p>
            <a:pPr algn="l">
              <a:buFontTx/>
              <a:buChar char="-"/>
            </a:pPr>
            <a:r>
              <a:rPr lang="fr-FR" dirty="0" smtClean="0">
                <a:solidFill>
                  <a:schemeClr val="tx1"/>
                </a:solidFill>
                <a:latin typeface="Arial Narrow" panose="020B0606020202030204" pitchFamily="34" charset="0"/>
              </a:rPr>
              <a:t> des compétences</a:t>
            </a:r>
          </a:p>
          <a:p>
            <a:pPr algn="l">
              <a:buFontTx/>
              <a:buChar char="-"/>
            </a:pPr>
            <a:r>
              <a:rPr lang="fr-FR" dirty="0" smtClean="0">
                <a:solidFill>
                  <a:schemeClr val="tx1"/>
                </a:solidFill>
                <a:latin typeface="Arial Narrow" panose="020B0606020202030204" pitchFamily="34" charset="0"/>
              </a:rPr>
              <a:t> des savoirs associés</a:t>
            </a:r>
          </a:p>
          <a:p>
            <a:pPr algn="l"/>
            <a:endParaRPr lang="fr-FR" dirty="0"/>
          </a:p>
        </p:txBody>
      </p:sp>
      <p:sp>
        <p:nvSpPr>
          <p:cNvPr id="5" name="Titre 3"/>
          <p:cNvSpPr txBox="1">
            <a:spLocks/>
          </p:cNvSpPr>
          <p:nvPr/>
        </p:nvSpPr>
        <p:spPr>
          <a:xfrm>
            <a:off x="539552" y="1154472"/>
            <a:ext cx="7772400" cy="690352"/>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Narrow" pitchFamily="34" charset="0"/>
                <a:ea typeface="+mj-ea"/>
                <a:cs typeface="+mj-cs"/>
              </a:rPr>
              <a:t>Construction de la progression</a:t>
            </a:r>
            <a:endParaRPr kumimoji="0" lang="fr-FR" sz="44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Narrow" pitchFamily="34" charset="0"/>
              <a:ea typeface="+mj-ea"/>
              <a:cs typeface="+mj-cs"/>
            </a:endParaRPr>
          </a:p>
        </p:txBody>
      </p:sp>
      <p:sp>
        <p:nvSpPr>
          <p:cNvPr id="7" name="Espace réservé du numéro de diapositive 6"/>
          <p:cNvSpPr>
            <a:spLocks noGrp="1"/>
          </p:cNvSpPr>
          <p:nvPr>
            <p:ph type="sldNum" sz="quarter" idx="12"/>
          </p:nvPr>
        </p:nvSpPr>
        <p:spPr/>
        <p:txBody>
          <a:bodyPr/>
          <a:lstStyle/>
          <a:p>
            <a:fld id="{9A522677-CFE6-4763-AF73-1D8C0A73B938}" type="slidenum">
              <a:rPr lang="fr-FR" smtClean="0"/>
              <a:pPr/>
              <a:t>2</a:t>
            </a:fld>
            <a:endParaRPr lang="fr-FR"/>
          </a:p>
        </p:txBody>
      </p:sp>
      <p:sp>
        <p:nvSpPr>
          <p:cNvPr id="8" name="Espace réservé du pied de page 7"/>
          <p:cNvSpPr>
            <a:spLocks noGrp="1"/>
          </p:cNvSpPr>
          <p:nvPr>
            <p:ph type="ftr" sz="quarter" idx="11"/>
          </p:nvPr>
        </p:nvSpPr>
        <p:spPr/>
        <p:txBody>
          <a:bodyPr/>
          <a:lstStyle/>
          <a:p>
            <a:r>
              <a:rPr lang="fr-FR" smtClean="0"/>
              <a:t>Académie de Lille</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11560" y="1052736"/>
            <a:ext cx="7854696" cy="5805264"/>
          </a:xfrm>
        </p:spPr>
        <p:txBody>
          <a:bodyPr>
            <a:normAutofit fontScale="55000" lnSpcReduction="20000"/>
          </a:bodyPr>
          <a:lstStyle/>
          <a:p>
            <a:pPr algn="l"/>
            <a:r>
              <a:rPr lang="fr-FR" sz="4400" b="1" dirty="0" smtClean="0">
                <a:solidFill>
                  <a:schemeClr val="tx1"/>
                </a:solidFill>
                <a:latin typeface="Arial Narrow" panose="020B0606020202030204" pitchFamily="34" charset="0"/>
              </a:rPr>
              <a:t>Les 14 centres d’intérêts ciblés </a:t>
            </a:r>
            <a:r>
              <a:rPr lang="fr-FR" sz="4400" dirty="0" smtClean="0">
                <a:solidFill>
                  <a:schemeClr val="tx1"/>
                </a:solidFill>
                <a:latin typeface="Arial Narrow" panose="020B0606020202030204" pitchFamily="34" charset="0"/>
              </a:rPr>
              <a:t>:</a:t>
            </a:r>
          </a:p>
          <a:p>
            <a:pPr algn="l">
              <a:buFontTx/>
              <a:buChar char="-"/>
            </a:pPr>
            <a:r>
              <a:rPr lang="fr-FR" sz="4400" dirty="0" smtClean="0">
                <a:solidFill>
                  <a:schemeClr val="tx1"/>
                </a:solidFill>
                <a:latin typeface="Arial Narrow" panose="020B0606020202030204" pitchFamily="34" charset="0"/>
              </a:rPr>
              <a:t> la conception et la mise au point d’un modèle</a:t>
            </a:r>
          </a:p>
          <a:p>
            <a:pPr algn="l">
              <a:buFontTx/>
              <a:buChar char="-"/>
            </a:pPr>
            <a:r>
              <a:rPr lang="fr-FR" sz="4400" dirty="0" smtClean="0">
                <a:solidFill>
                  <a:schemeClr val="tx1"/>
                </a:solidFill>
                <a:latin typeface="Arial Narrow" panose="020B0606020202030204" pitchFamily="34" charset="0"/>
              </a:rPr>
              <a:t> l’analyse du produit, la relation des matériaux et des procédés</a:t>
            </a:r>
          </a:p>
          <a:p>
            <a:pPr algn="l">
              <a:buFontTx/>
              <a:buChar char="-"/>
            </a:pPr>
            <a:r>
              <a:rPr lang="fr-FR" sz="4400" dirty="0" smtClean="0">
                <a:solidFill>
                  <a:schemeClr val="tx1"/>
                </a:solidFill>
                <a:latin typeface="Arial Narrow" panose="020B0606020202030204" pitchFamily="34" charset="0"/>
              </a:rPr>
              <a:t> le </a:t>
            </a:r>
            <a:r>
              <a:rPr lang="fr-FR" sz="4400" dirty="0" err="1" smtClean="0">
                <a:solidFill>
                  <a:schemeClr val="tx1"/>
                </a:solidFill>
                <a:latin typeface="Arial Narrow" panose="020B0606020202030204" pitchFamily="34" charset="0"/>
              </a:rPr>
              <a:t>patronnage</a:t>
            </a:r>
            <a:r>
              <a:rPr lang="fr-FR" sz="4400" dirty="0" smtClean="0">
                <a:solidFill>
                  <a:schemeClr val="tx1"/>
                </a:solidFill>
                <a:latin typeface="Arial Narrow" panose="020B0606020202030204" pitchFamily="34" charset="0"/>
              </a:rPr>
              <a:t> industriel</a:t>
            </a:r>
          </a:p>
          <a:p>
            <a:pPr algn="l">
              <a:buFontTx/>
              <a:buChar char="-"/>
            </a:pPr>
            <a:r>
              <a:rPr lang="fr-FR" sz="4400" dirty="0" smtClean="0">
                <a:solidFill>
                  <a:schemeClr val="tx1"/>
                </a:solidFill>
                <a:latin typeface="Arial Narrow" panose="020B0606020202030204" pitchFamily="34" charset="0"/>
              </a:rPr>
              <a:t> le prototypage</a:t>
            </a:r>
          </a:p>
          <a:p>
            <a:pPr algn="l">
              <a:buFontTx/>
              <a:buChar char="-"/>
            </a:pPr>
            <a:r>
              <a:rPr lang="fr-FR" sz="4400" dirty="0" smtClean="0">
                <a:solidFill>
                  <a:schemeClr val="tx1"/>
                </a:solidFill>
                <a:latin typeface="Arial Narrow" panose="020B0606020202030204" pitchFamily="34" charset="0"/>
              </a:rPr>
              <a:t> la conformité esthétique, fonctionnelle et la modification du modèle</a:t>
            </a:r>
          </a:p>
          <a:p>
            <a:pPr algn="l">
              <a:buFontTx/>
              <a:buChar char="-"/>
            </a:pPr>
            <a:r>
              <a:rPr lang="fr-FR" sz="4400" dirty="0" smtClean="0">
                <a:solidFill>
                  <a:schemeClr val="tx1"/>
                </a:solidFill>
                <a:latin typeface="Arial Narrow" panose="020B0606020202030204" pitchFamily="34" charset="0"/>
              </a:rPr>
              <a:t> la gradation</a:t>
            </a:r>
          </a:p>
          <a:p>
            <a:pPr algn="l">
              <a:buFontTx/>
              <a:buChar char="-"/>
            </a:pPr>
            <a:r>
              <a:rPr lang="fr-FR" sz="4400" dirty="0" smtClean="0">
                <a:solidFill>
                  <a:schemeClr val="tx1"/>
                </a:solidFill>
                <a:latin typeface="Arial Narrow" panose="020B0606020202030204" pitchFamily="34" charset="0"/>
              </a:rPr>
              <a:t> la conformité des matériaux et les matériels de laboratoire</a:t>
            </a:r>
          </a:p>
          <a:p>
            <a:pPr algn="l">
              <a:buFontTx/>
              <a:buChar char="-"/>
            </a:pPr>
            <a:r>
              <a:rPr lang="fr-FR" sz="4400" dirty="0" smtClean="0">
                <a:solidFill>
                  <a:schemeClr val="tx1"/>
                </a:solidFill>
                <a:latin typeface="Arial Narrow" panose="020B0606020202030204" pitchFamily="34" charset="0"/>
              </a:rPr>
              <a:t> le placement de patron</a:t>
            </a:r>
          </a:p>
          <a:p>
            <a:pPr algn="l">
              <a:buFontTx/>
              <a:buChar char="-"/>
            </a:pPr>
            <a:r>
              <a:rPr lang="fr-FR" sz="4400" dirty="0" smtClean="0">
                <a:solidFill>
                  <a:schemeClr val="tx1"/>
                </a:solidFill>
                <a:latin typeface="Arial Narrow" panose="020B0606020202030204" pitchFamily="34" charset="0"/>
              </a:rPr>
              <a:t> le matelassage et le matériel de découpage</a:t>
            </a:r>
          </a:p>
          <a:p>
            <a:pPr algn="l">
              <a:buFontTx/>
              <a:buChar char="-"/>
            </a:pPr>
            <a:r>
              <a:rPr lang="fr-FR" sz="4400" dirty="0" smtClean="0">
                <a:solidFill>
                  <a:schemeClr val="tx1"/>
                </a:solidFill>
                <a:latin typeface="Arial Narrow" panose="020B0606020202030204" pitchFamily="34" charset="0"/>
              </a:rPr>
              <a:t> la mise au point d’un dossier technique</a:t>
            </a:r>
          </a:p>
          <a:p>
            <a:pPr algn="l">
              <a:buFontTx/>
              <a:buChar char="-"/>
            </a:pPr>
            <a:r>
              <a:rPr lang="fr-FR" sz="4400" dirty="0" smtClean="0">
                <a:solidFill>
                  <a:schemeClr val="tx1"/>
                </a:solidFill>
                <a:latin typeface="Arial Narrow" panose="020B0606020202030204" pitchFamily="34" charset="0"/>
              </a:rPr>
              <a:t> les techniques de réalisation et l’utilisation des matériels</a:t>
            </a:r>
          </a:p>
          <a:p>
            <a:pPr algn="l">
              <a:buFontTx/>
              <a:buChar char="-"/>
            </a:pPr>
            <a:r>
              <a:rPr lang="fr-FR" sz="4400" dirty="0" smtClean="0">
                <a:solidFill>
                  <a:schemeClr val="tx1"/>
                </a:solidFill>
                <a:latin typeface="Arial Narrow" panose="020B0606020202030204" pitchFamily="34" charset="0"/>
              </a:rPr>
              <a:t> l’organisation de la production</a:t>
            </a:r>
          </a:p>
          <a:p>
            <a:pPr algn="l">
              <a:buFontTx/>
              <a:buChar char="-"/>
            </a:pPr>
            <a:r>
              <a:rPr lang="fr-FR" sz="4400" dirty="0" smtClean="0">
                <a:solidFill>
                  <a:schemeClr val="tx1"/>
                </a:solidFill>
                <a:latin typeface="Arial Narrow" panose="020B0606020202030204" pitchFamily="34" charset="0"/>
              </a:rPr>
              <a:t> les critères du contrôle qualité</a:t>
            </a:r>
          </a:p>
          <a:p>
            <a:pPr algn="l">
              <a:buFontTx/>
              <a:buChar char="-"/>
            </a:pPr>
            <a:r>
              <a:rPr lang="fr-FR" sz="4400" dirty="0" smtClean="0">
                <a:solidFill>
                  <a:schemeClr val="tx1"/>
                </a:solidFill>
                <a:latin typeface="Arial Narrow" panose="020B0606020202030204" pitchFamily="34" charset="0"/>
              </a:rPr>
              <a:t> la communication</a:t>
            </a:r>
          </a:p>
          <a:p>
            <a:pPr algn="l">
              <a:buFontTx/>
              <a:buChar char="-"/>
            </a:pPr>
            <a:endParaRPr lang="fr-FR" dirty="0" smtClean="0"/>
          </a:p>
          <a:p>
            <a:pPr algn="l"/>
            <a:endParaRPr lang="fr-FR" dirty="0"/>
          </a:p>
        </p:txBody>
      </p:sp>
      <p:sp>
        <p:nvSpPr>
          <p:cNvPr id="6" name="Espace réservé du numéro de diapositive 5"/>
          <p:cNvSpPr>
            <a:spLocks noGrp="1"/>
          </p:cNvSpPr>
          <p:nvPr>
            <p:ph type="sldNum" sz="quarter" idx="12"/>
          </p:nvPr>
        </p:nvSpPr>
        <p:spPr/>
        <p:txBody>
          <a:bodyPr/>
          <a:lstStyle/>
          <a:p>
            <a:fld id="{9A522677-CFE6-4763-AF73-1D8C0A73B938}" type="slidenum">
              <a:rPr lang="fr-FR" smtClean="0"/>
              <a:pPr/>
              <a:t>3</a:t>
            </a:fld>
            <a:endParaRPr lang="fr-FR"/>
          </a:p>
        </p:txBody>
      </p:sp>
      <p:sp>
        <p:nvSpPr>
          <p:cNvPr id="7" name="Espace réservé du pied de page 6"/>
          <p:cNvSpPr>
            <a:spLocks noGrp="1"/>
          </p:cNvSpPr>
          <p:nvPr>
            <p:ph type="ftr" sz="quarter" idx="11"/>
          </p:nvPr>
        </p:nvSpPr>
        <p:spPr/>
        <p:txBody>
          <a:bodyPr/>
          <a:lstStyle/>
          <a:p>
            <a:r>
              <a:rPr lang="fr-FR" smtClean="0"/>
              <a:t>Académie de Lille</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10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10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10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10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fade">
                                      <p:cBhvr>
                                        <p:cTn id="77" dur="1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4"/>
          <p:cNvSpPr txBox="1">
            <a:spLocks/>
          </p:cNvSpPr>
          <p:nvPr/>
        </p:nvSpPr>
        <p:spPr>
          <a:xfrm>
            <a:off x="611560" y="1268760"/>
            <a:ext cx="7772400" cy="4536504"/>
          </a:xfrm>
          <a:prstGeom prst="rect">
            <a:avLst/>
          </a:prstGeom>
        </p:spPr>
        <p:txBody>
          <a:bodyPr vert="horz" lIns="45720" rIns="45720" anchor="t">
            <a:normAutofit/>
          </a:bodyPr>
          <a:lstStyle/>
          <a:p>
            <a:pPr algn="just">
              <a:spcBef>
                <a:spcPct val="20000"/>
              </a:spcBef>
              <a:buClr>
                <a:schemeClr val="accent3"/>
              </a:buClr>
              <a:buSzPct val="95000"/>
              <a:defRPr/>
            </a:pPr>
            <a:r>
              <a:rPr lang="fr-FR" sz="2800" dirty="0" smtClean="0">
                <a:latin typeface="Arial Narrow" pitchFamily="34" charset="0"/>
              </a:rPr>
              <a:t>Les objectifs pédagogiques et les savoirs associés des centres d’intérêts permettent de proposer des activités diverses et convergentes.</a:t>
            </a:r>
          </a:p>
          <a:p>
            <a:pPr algn="just">
              <a:spcBef>
                <a:spcPct val="20000"/>
              </a:spcBef>
              <a:buClr>
                <a:schemeClr val="accent3"/>
              </a:buClr>
              <a:buSzPct val="95000"/>
              <a:defRPr/>
            </a:pPr>
            <a:endParaRPr lang="fr-FR" sz="2800" dirty="0" smtClean="0">
              <a:latin typeface="Arial Narrow" pitchFamily="34" charset="0"/>
            </a:endParaRPr>
          </a:p>
          <a:p>
            <a:pPr algn="just">
              <a:spcBef>
                <a:spcPct val="20000"/>
              </a:spcBef>
              <a:buClr>
                <a:schemeClr val="accent3"/>
              </a:buClr>
              <a:buSzPct val="95000"/>
              <a:defRPr/>
            </a:pPr>
            <a:r>
              <a:rPr lang="fr-FR" sz="2800" dirty="0" smtClean="0">
                <a:latin typeface="Arial Narrow" pitchFamily="34" charset="0"/>
              </a:rPr>
              <a:t>Une problématique posée sur un système ou un produit à l’atelier ou en entreprise permet de mettre en œuvre un ensemble d’activités (séquences et séances de travail) dont la conduite par les élèves est supposée provoquer l’acquisition de connaissances et de compétences qui consentent à la résoudre. </a:t>
            </a: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r-FR" sz="2200" b="0" i="0" u="none" strike="noStrike" kern="1200" cap="none" spc="0" normalizeH="0" baseline="0" noProof="0" dirty="0" smtClean="0">
              <a:ln>
                <a:noFill/>
              </a:ln>
              <a:solidFill>
                <a:schemeClr val="tx1"/>
              </a:solidFill>
              <a:effectLst/>
              <a:uLnTx/>
              <a:uFillTx/>
              <a:latin typeface="Arial Narrow" pitchFamily="34" charset="0"/>
              <a:ea typeface="+mn-ea"/>
              <a:cs typeface="+mn-cs"/>
            </a:endParaRPr>
          </a:p>
        </p:txBody>
      </p:sp>
      <p:sp>
        <p:nvSpPr>
          <p:cNvPr id="7" name="Espace réservé du numéro de diapositive 6"/>
          <p:cNvSpPr>
            <a:spLocks noGrp="1"/>
          </p:cNvSpPr>
          <p:nvPr>
            <p:ph type="sldNum" sz="quarter" idx="12"/>
          </p:nvPr>
        </p:nvSpPr>
        <p:spPr/>
        <p:txBody>
          <a:bodyPr/>
          <a:lstStyle/>
          <a:p>
            <a:fld id="{9A522677-CFE6-4763-AF73-1D8C0A73B938}" type="slidenum">
              <a:rPr lang="fr-FR" smtClean="0"/>
              <a:pPr/>
              <a:t>4</a:t>
            </a:fld>
            <a:endParaRPr lang="fr-FR"/>
          </a:p>
        </p:txBody>
      </p:sp>
      <p:sp>
        <p:nvSpPr>
          <p:cNvPr id="8" name="Espace réservé du pied de page 7"/>
          <p:cNvSpPr>
            <a:spLocks noGrp="1"/>
          </p:cNvSpPr>
          <p:nvPr>
            <p:ph type="ftr" sz="quarter" idx="11"/>
          </p:nvPr>
        </p:nvSpPr>
        <p:spPr/>
        <p:txBody>
          <a:bodyPr/>
          <a:lstStyle/>
          <a:p>
            <a:r>
              <a:rPr lang="fr-FR" smtClean="0"/>
              <a:t>Académie de Lille</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4"/>
          <p:cNvSpPr txBox="1">
            <a:spLocks/>
          </p:cNvSpPr>
          <p:nvPr/>
        </p:nvSpPr>
        <p:spPr>
          <a:xfrm>
            <a:off x="611560" y="1268760"/>
            <a:ext cx="7772400" cy="4536504"/>
          </a:xfrm>
          <a:prstGeom prst="rect">
            <a:avLst/>
          </a:prstGeom>
        </p:spPr>
        <p:txBody>
          <a:bodyPr vert="horz" lIns="45720" rIns="45720" anchor="t">
            <a:normAutofit fontScale="92500" lnSpcReduction="10000"/>
          </a:bodyPr>
          <a:lstStyle/>
          <a:p>
            <a:pPr algn="just">
              <a:spcBef>
                <a:spcPct val="20000"/>
              </a:spcBef>
              <a:buClr>
                <a:schemeClr val="accent3"/>
              </a:buClr>
              <a:buSzPct val="95000"/>
              <a:defRPr/>
            </a:pPr>
            <a:r>
              <a:rPr lang="fr-FR" sz="2800" noProof="0" dirty="0" smtClean="0">
                <a:latin typeface="Arial Narrow" pitchFamily="34" charset="0"/>
              </a:rPr>
              <a:t> </a:t>
            </a:r>
            <a:r>
              <a:rPr lang="fr-FR" sz="2800" dirty="0">
                <a:latin typeface="Arial Narrow" pitchFamily="34" charset="0"/>
              </a:rPr>
              <a:t>L</a:t>
            </a:r>
            <a:r>
              <a:rPr lang="fr-FR" sz="2800" noProof="0" dirty="0" smtClean="0">
                <a:latin typeface="Arial Narrow" pitchFamily="34" charset="0"/>
              </a:rPr>
              <a:t>es activités :</a:t>
            </a:r>
          </a:p>
          <a:p>
            <a:pPr algn="just">
              <a:spcBef>
                <a:spcPct val="20000"/>
              </a:spcBef>
              <a:buClr>
                <a:schemeClr val="accent3"/>
              </a:buClr>
              <a:buSzPct val="95000"/>
              <a:buFontTx/>
              <a:buChar char="-"/>
              <a:defRPr/>
            </a:pPr>
            <a:r>
              <a:rPr kumimoji="0" lang="fr-FR" sz="2800" b="0" i="0" u="none" strike="noStrike" kern="1200" cap="none" spc="0" normalizeH="0" dirty="0" smtClean="0">
                <a:ln>
                  <a:noFill/>
                </a:ln>
                <a:solidFill>
                  <a:schemeClr val="tx1"/>
                </a:solidFill>
                <a:effectLst/>
                <a:uLnTx/>
                <a:uFillTx/>
                <a:latin typeface="Arial Narrow" pitchFamily="34" charset="0"/>
                <a:ea typeface="+mn-ea"/>
                <a:cs typeface="+mn-cs"/>
              </a:rPr>
              <a:t>TD porteur de connaissances nouvelles</a:t>
            </a:r>
          </a:p>
          <a:p>
            <a:pPr algn="just">
              <a:spcBef>
                <a:spcPct val="20000"/>
              </a:spcBef>
              <a:buClr>
                <a:schemeClr val="accent3"/>
              </a:buClr>
              <a:buSzPct val="95000"/>
              <a:buFontTx/>
              <a:buChar char="-"/>
              <a:defRPr/>
            </a:pPr>
            <a:r>
              <a:rPr lang="fr-FR" sz="2800" baseline="0" noProof="0" dirty="0" smtClean="0">
                <a:latin typeface="Arial Narrow" pitchFamily="34" charset="0"/>
              </a:rPr>
              <a:t>TP sur PC permettant à l’élève de travailler en autonomie </a:t>
            </a:r>
          </a:p>
          <a:p>
            <a:pPr algn="just">
              <a:spcBef>
                <a:spcPct val="20000"/>
              </a:spcBef>
              <a:buClr>
                <a:schemeClr val="accent3"/>
              </a:buClr>
              <a:buSzPct val="95000"/>
              <a:buFontTx/>
              <a:buChar char="-"/>
              <a:defRPr/>
            </a:pPr>
            <a:r>
              <a:rPr kumimoji="0" lang="fr-FR" sz="2800" b="0" i="0" u="none" strike="noStrike" kern="1200" cap="none" spc="0" normalizeH="0" dirty="0" smtClean="0">
                <a:ln>
                  <a:noFill/>
                </a:ln>
                <a:solidFill>
                  <a:schemeClr val="tx1"/>
                </a:solidFill>
                <a:effectLst/>
                <a:uLnTx/>
                <a:uFillTx/>
                <a:latin typeface="Arial Narrow" pitchFamily="34" charset="0"/>
                <a:ea typeface="+mn-ea"/>
                <a:cs typeface="+mn-cs"/>
              </a:rPr>
              <a:t>TP en zone de préparation, de production, de contrôle qualité     </a:t>
            </a:r>
          </a:p>
          <a:p>
            <a:pPr algn="just">
              <a:spcBef>
                <a:spcPct val="20000"/>
              </a:spcBef>
              <a:buClr>
                <a:schemeClr val="accent3"/>
              </a:buClr>
              <a:buSzPct val="95000"/>
              <a:defRPr/>
            </a:pPr>
            <a:r>
              <a:rPr lang="fr-FR" sz="2800" dirty="0" smtClean="0">
                <a:latin typeface="Arial Narrow" pitchFamily="34" charset="0"/>
              </a:rPr>
              <a:t>  </a:t>
            </a:r>
            <a:r>
              <a:rPr kumimoji="0" lang="fr-FR" sz="2800" b="0" i="0" u="none" strike="noStrike" kern="1200" cap="none" spc="0" normalizeH="0" dirty="0" smtClean="0">
                <a:ln>
                  <a:noFill/>
                </a:ln>
                <a:solidFill>
                  <a:schemeClr val="tx1"/>
                </a:solidFill>
                <a:effectLst/>
                <a:uLnTx/>
                <a:uFillTx/>
                <a:latin typeface="Arial Narrow" pitchFamily="34" charset="0"/>
                <a:ea typeface="+mn-ea"/>
                <a:cs typeface="+mn-cs"/>
              </a:rPr>
              <a:t>en autonomie</a:t>
            </a:r>
          </a:p>
          <a:p>
            <a:pPr algn="just">
              <a:spcBef>
                <a:spcPct val="20000"/>
              </a:spcBef>
              <a:buClr>
                <a:schemeClr val="accent3"/>
              </a:buClr>
              <a:buSzPct val="95000"/>
              <a:buFontTx/>
              <a:buChar char="-"/>
              <a:defRPr/>
            </a:pPr>
            <a:endParaRPr lang="fr-FR" sz="2800" baseline="0" noProof="0" dirty="0" smtClean="0">
              <a:latin typeface="Arial Narrow" pitchFamily="34" charset="0"/>
            </a:endParaRPr>
          </a:p>
          <a:p>
            <a:pPr algn="just">
              <a:spcBef>
                <a:spcPct val="20000"/>
              </a:spcBef>
              <a:buClr>
                <a:schemeClr val="accent3"/>
              </a:buClr>
              <a:buSzPct val="95000"/>
              <a:defRPr/>
            </a:pPr>
            <a:endParaRPr lang="fr-FR" sz="2800" baseline="0" noProof="0" dirty="0" smtClean="0">
              <a:latin typeface="Arial Narrow" pitchFamily="34" charset="0"/>
            </a:endParaRPr>
          </a:p>
          <a:p>
            <a:pPr algn="just">
              <a:spcBef>
                <a:spcPct val="20000"/>
              </a:spcBef>
              <a:buClr>
                <a:schemeClr val="accent3"/>
              </a:buClr>
              <a:buSzPct val="95000"/>
              <a:defRPr/>
            </a:pPr>
            <a:r>
              <a:rPr kumimoji="0" lang="fr-FR" b="0" i="0" u="none" strike="noStrike" kern="1200" cap="none" spc="0" normalizeH="0" dirty="0" smtClean="0">
                <a:ln>
                  <a:noFill/>
                </a:ln>
                <a:solidFill>
                  <a:schemeClr val="tx1"/>
                </a:solidFill>
                <a:effectLst/>
                <a:uLnTx/>
                <a:uFillTx/>
                <a:latin typeface="Arial Narrow" pitchFamily="34" charset="0"/>
                <a:ea typeface="+mn-ea"/>
                <a:cs typeface="+mn-cs"/>
              </a:rPr>
              <a:t>Cette série d’activités doit, dans tous les cas, être conclue par 3 temps forts :</a:t>
            </a:r>
          </a:p>
          <a:p>
            <a:pPr algn="just">
              <a:spcBef>
                <a:spcPct val="20000"/>
              </a:spcBef>
              <a:buClr>
                <a:schemeClr val="accent3"/>
              </a:buClr>
              <a:buSzPct val="95000"/>
              <a:buFontTx/>
              <a:buChar char="-"/>
              <a:defRPr/>
            </a:pPr>
            <a:r>
              <a:rPr lang="fr-FR" baseline="0" noProof="0" dirty="0" smtClean="0">
                <a:latin typeface="Arial Narrow" pitchFamily="34" charset="0"/>
              </a:rPr>
              <a:t> la synthèse</a:t>
            </a:r>
          </a:p>
          <a:p>
            <a:pPr algn="just">
              <a:spcBef>
                <a:spcPct val="20000"/>
              </a:spcBef>
              <a:buClr>
                <a:schemeClr val="accent3"/>
              </a:buClr>
              <a:buSzPct val="95000"/>
              <a:buFontTx/>
              <a:buChar char="-"/>
              <a:defRPr/>
            </a:pPr>
            <a:r>
              <a:rPr kumimoji="0" lang="fr-FR" b="0" i="0" u="none" strike="noStrike" kern="1200" cap="none" spc="0" normalizeH="0" dirty="0" smtClean="0">
                <a:ln>
                  <a:noFill/>
                </a:ln>
                <a:solidFill>
                  <a:schemeClr val="tx1"/>
                </a:solidFill>
                <a:effectLst/>
                <a:uLnTx/>
                <a:uFillTx/>
                <a:latin typeface="Arial Narrow" pitchFamily="34" charset="0"/>
                <a:ea typeface="+mn-ea"/>
                <a:cs typeface="+mn-cs"/>
              </a:rPr>
              <a:t> l’évaluation </a:t>
            </a:r>
          </a:p>
          <a:p>
            <a:pPr algn="just">
              <a:spcBef>
                <a:spcPct val="20000"/>
              </a:spcBef>
              <a:buClr>
                <a:schemeClr val="accent3"/>
              </a:buClr>
              <a:buSzPct val="95000"/>
              <a:buFontTx/>
              <a:buChar char="-"/>
              <a:defRPr/>
            </a:pPr>
            <a:r>
              <a:rPr lang="fr-FR" dirty="0" smtClean="0">
                <a:latin typeface="Arial Narrow" pitchFamily="34" charset="0"/>
              </a:rPr>
              <a:t> l</a:t>
            </a:r>
            <a:r>
              <a:rPr lang="fr-FR" baseline="0" noProof="0" dirty="0" smtClean="0">
                <a:latin typeface="Arial Narrow" pitchFamily="34" charset="0"/>
              </a:rPr>
              <a:t>a </a:t>
            </a:r>
            <a:r>
              <a:rPr lang="fr-FR" baseline="0" noProof="0" dirty="0" err="1" smtClean="0">
                <a:latin typeface="Arial Narrow" pitchFamily="34" charset="0"/>
              </a:rPr>
              <a:t>remédiation</a:t>
            </a:r>
            <a:endParaRPr lang="fr-FR" baseline="0" noProof="0" dirty="0" smtClean="0">
              <a:latin typeface="Arial Narrow" pitchFamily="34" charset="0"/>
            </a:endParaRPr>
          </a:p>
          <a:p>
            <a:pPr algn="just">
              <a:spcBef>
                <a:spcPct val="20000"/>
              </a:spcBef>
              <a:buClr>
                <a:schemeClr val="accent3"/>
              </a:buClr>
              <a:buSzPct val="95000"/>
              <a:defRPr/>
            </a:pPr>
            <a:r>
              <a:rPr lang="fr-FR" sz="1400" noProof="0" dirty="0" smtClean="0">
                <a:latin typeface="Arial Narrow" pitchFamily="34" charset="0"/>
              </a:rPr>
              <a:t>(l’ordre chronologie des ces temps est laissé à l’appréciation de l’équipe)</a:t>
            </a:r>
            <a:endParaRPr kumimoji="0" lang="fr-FR" sz="1400" b="0" i="0" u="none" strike="noStrike" kern="1200" cap="none" spc="0" normalizeH="0" baseline="0" noProof="0" dirty="0" smtClean="0">
              <a:ln>
                <a:noFill/>
              </a:ln>
              <a:solidFill>
                <a:schemeClr val="tx1"/>
              </a:solidFill>
              <a:effectLst/>
              <a:uLnTx/>
              <a:uFillTx/>
              <a:latin typeface="Arial Narrow"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r-FR" sz="2200" b="0" i="0" u="none" strike="noStrike" kern="1200" cap="none" spc="0" normalizeH="0" baseline="0" noProof="0" dirty="0" smtClean="0">
              <a:ln>
                <a:noFill/>
              </a:ln>
              <a:solidFill>
                <a:schemeClr val="tx1"/>
              </a:solidFill>
              <a:effectLst/>
              <a:uLnTx/>
              <a:uFillTx/>
              <a:latin typeface="Arial Narrow"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r-FR" sz="2200" b="0" i="0" u="none" strike="noStrike" kern="1200" cap="none" spc="0" normalizeH="0" baseline="0" noProof="0" dirty="0">
              <a:ln>
                <a:noFill/>
              </a:ln>
              <a:solidFill>
                <a:schemeClr val="tx1"/>
              </a:solidFill>
              <a:effectLst/>
              <a:uLnTx/>
              <a:uFillTx/>
              <a:latin typeface="Arial Narrow" pitchFamily="34" charset="0"/>
              <a:ea typeface="+mn-ea"/>
              <a:cs typeface="+mn-cs"/>
            </a:endParaRPr>
          </a:p>
        </p:txBody>
      </p:sp>
      <p:sp>
        <p:nvSpPr>
          <p:cNvPr id="7" name="Espace réservé du numéro de diapositive 6"/>
          <p:cNvSpPr>
            <a:spLocks noGrp="1"/>
          </p:cNvSpPr>
          <p:nvPr>
            <p:ph type="sldNum" sz="quarter" idx="12"/>
          </p:nvPr>
        </p:nvSpPr>
        <p:spPr/>
        <p:txBody>
          <a:bodyPr/>
          <a:lstStyle/>
          <a:p>
            <a:fld id="{9A522677-CFE6-4763-AF73-1D8C0A73B938}" type="slidenum">
              <a:rPr lang="fr-FR" smtClean="0"/>
              <a:pPr/>
              <a:t>5</a:t>
            </a:fld>
            <a:endParaRPr lang="fr-FR"/>
          </a:p>
        </p:txBody>
      </p:sp>
      <p:sp>
        <p:nvSpPr>
          <p:cNvPr id="8" name="Espace réservé du pied de page 7"/>
          <p:cNvSpPr>
            <a:spLocks noGrp="1"/>
          </p:cNvSpPr>
          <p:nvPr>
            <p:ph type="ftr" sz="quarter" idx="11"/>
          </p:nvPr>
        </p:nvSpPr>
        <p:spPr/>
        <p:txBody>
          <a:bodyPr/>
          <a:lstStyle/>
          <a:p>
            <a:r>
              <a:rPr lang="fr-FR" smtClean="0"/>
              <a:t>Académie de Lille</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 calcmode="lin" valueType="num">
                                      <p:cBhvr additive="base">
                                        <p:cTn id="37"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anim calcmode="lin" valueType="num">
                                      <p:cBhvr additive="base">
                                        <p:cTn id="43"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9" end="9"/>
                                            </p:txEl>
                                          </p:spTgt>
                                        </p:tgtEl>
                                        <p:attrNameLst>
                                          <p:attrName>style.visibility</p:attrName>
                                        </p:attrNameLst>
                                      </p:cBhvr>
                                      <p:to>
                                        <p:strVal val="visible"/>
                                      </p:to>
                                    </p:set>
                                    <p:anim calcmode="lin" valueType="num">
                                      <p:cBhvr additive="base">
                                        <p:cTn id="49"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10" end="10"/>
                                            </p:txEl>
                                          </p:spTgt>
                                        </p:tgtEl>
                                        <p:attrNameLst>
                                          <p:attrName>style.visibility</p:attrName>
                                        </p:attrNameLst>
                                      </p:cBhvr>
                                      <p:to>
                                        <p:strVal val="visible"/>
                                      </p:to>
                                    </p:set>
                                    <p:anim calcmode="lin" valueType="num">
                                      <p:cBhvr additive="base">
                                        <p:cTn id="55"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
                                            <p:txEl>
                                              <p:pRg st="11" end="11"/>
                                            </p:txEl>
                                          </p:spTgt>
                                        </p:tgtEl>
                                        <p:attrNameLst>
                                          <p:attrName>style.visibility</p:attrName>
                                        </p:attrNameLst>
                                      </p:cBhvr>
                                      <p:to>
                                        <p:strVal val="visible"/>
                                      </p:to>
                                    </p:set>
                                    <p:anim calcmode="lin" valueType="num">
                                      <p:cBhvr additive="base">
                                        <p:cTn id="61"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idx="1"/>
          </p:nvPr>
        </p:nvSpPr>
        <p:spPr>
          <a:xfrm>
            <a:off x="611560" y="1196752"/>
            <a:ext cx="7920880" cy="720080"/>
          </a:xfrm>
        </p:spPr>
        <p:txBody>
          <a:bodyPr>
            <a:normAutofit fontScale="25000" lnSpcReduction="20000"/>
          </a:bodyPr>
          <a:lstStyle/>
          <a:p>
            <a:pPr algn="just"/>
            <a:endParaRPr lang="fr-FR" sz="1900" dirty="0" smtClean="0">
              <a:latin typeface="Arial Narrow" pitchFamily="34" charset="0"/>
            </a:endParaRPr>
          </a:p>
          <a:p>
            <a:pPr algn="just"/>
            <a:endParaRPr lang="fr-FR" sz="1900" dirty="0">
              <a:latin typeface="Arial Narrow" pitchFamily="34" charset="0"/>
            </a:endParaRPr>
          </a:p>
          <a:p>
            <a:pPr algn="just"/>
            <a:endParaRPr lang="fr-FR" sz="1900" dirty="0" smtClean="0">
              <a:latin typeface="Arial Narrow" pitchFamily="34" charset="0"/>
            </a:endParaRPr>
          </a:p>
          <a:p>
            <a:pPr algn="just"/>
            <a:endParaRPr lang="fr-FR" sz="1900" dirty="0">
              <a:solidFill>
                <a:schemeClr val="tx1"/>
              </a:solidFill>
              <a:latin typeface="Arial Narrow" pitchFamily="34" charset="0"/>
            </a:endParaRPr>
          </a:p>
          <a:p>
            <a:pPr algn="just"/>
            <a:endParaRPr lang="fr-FR" sz="1900" dirty="0" smtClean="0">
              <a:solidFill>
                <a:schemeClr val="tx1"/>
              </a:solidFill>
              <a:latin typeface="Arial Narrow" pitchFamily="34" charset="0"/>
            </a:endParaRPr>
          </a:p>
          <a:p>
            <a:pPr algn="just"/>
            <a:endParaRPr lang="fr-FR" sz="1900" dirty="0">
              <a:solidFill>
                <a:schemeClr val="tx1"/>
              </a:solidFill>
              <a:latin typeface="Arial Narrow" pitchFamily="34" charset="0"/>
            </a:endParaRPr>
          </a:p>
          <a:p>
            <a:pPr algn="just"/>
            <a:endParaRPr lang="fr-FR" sz="1900" dirty="0" smtClean="0">
              <a:solidFill>
                <a:schemeClr val="tx1"/>
              </a:solidFill>
              <a:latin typeface="Arial Narrow" pitchFamily="34" charset="0"/>
            </a:endParaRPr>
          </a:p>
          <a:p>
            <a:pPr algn="just"/>
            <a:endParaRPr lang="fr-FR" sz="7200" dirty="0">
              <a:solidFill>
                <a:schemeClr val="tx1"/>
              </a:solidFill>
              <a:latin typeface="Arial Narrow" pitchFamily="34" charset="0"/>
            </a:endParaRPr>
          </a:p>
          <a:p>
            <a:pPr algn="just"/>
            <a:r>
              <a:rPr lang="fr-FR" sz="7200" dirty="0" smtClean="0">
                <a:solidFill>
                  <a:schemeClr val="tx1"/>
                </a:solidFill>
                <a:latin typeface="Arial Narrow" pitchFamily="34" charset="0"/>
              </a:rPr>
              <a:t>Analyse et différenciation des compétences à évaluer par niveau de formation.</a:t>
            </a:r>
          </a:p>
          <a:p>
            <a:pPr algn="just"/>
            <a:r>
              <a:rPr lang="fr-FR" sz="7200" dirty="0" smtClean="0">
                <a:solidFill>
                  <a:schemeClr val="tx1"/>
                </a:solidFill>
                <a:latin typeface="Arial Narrow" pitchFamily="34" charset="0"/>
              </a:rPr>
              <a:t>Classe de seconde </a:t>
            </a:r>
          </a:p>
          <a:p>
            <a:endParaRPr lang="fr-FR" dirty="0" smtClean="0">
              <a:latin typeface="Arial Narrow" pitchFamily="34" charset="0"/>
            </a:endParaRPr>
          </a:p>
          <a:p>
            <a:endParaRPr lang="fr-FR" dirty="0">
              <a:latin typeface="Arial Narrow" pitchFamily="34" charset="0"/>
            </a:endParaRPr>
          </a:p>
        </p:txBody>
      </p:sp>
      <p:sp>
        <p:nvSpPr>
          <p:cNvPr id="7" name="ZoneTexte 6"/>
          <p:cNvSpPr txBox="1"/>
          <p:nvPr/>
        </p:nvSpPr>
        <p:spPr>
          <a:xfrm>
            <a:off x="683568" y="836712"/>
            <a:ext cx="4824536" cy="461665"/>
          </a:xfrm>
          <a:prstGeom prst="rect">
            <a:avLst/>
          </a:prstGeom>
          <a:noFill/>
        </p:spPr>
        <p:txBody>
          <a:bodyPr wrap="square" rtlCol="0">
            <a:spAutoFit/>
          </a:bodyPr>
          <a:lstStyle/>
          <a:p>
            <a:r>
              <a:rPr lang="fr-FR" sz="2400" b="1" dirty="0" smtClean="0">
                <a:latin typeface="Arial Narrow" pitchFamily="34" charset="0"/>
              </a:rPr>
              <a:t>Analyse de la situation</a:t>
            </a:r>
            <a:endParaRPr lang="fr-FR" sz="2400" b="1" dirty="0">
              <a:latin typeface="Arial Narrow" pitchFamily="34" charset="0"/>
            </a:endParaRPr>
          </a:p>
        </p:txBody>
      </p:sp>
      <p:graphicFrame>
        <p:nvGraphicFramePr>
          <p:cNvPr id="3" name="Tableau 2"/>
          <p:cNvGraphicFramePr>
            <a:graphicFrameLocks noGrp="1"/>
          </p:cNvGraphicFramePr>
          <p:nvPr>
            <p:extLst>
              <p:ext uri="{D42A27DB-BD31-4B8C-83A1-F6EECF244321}">
                <p14:modId xmlns:p14="http://schemas.microsoft.com/office/powerpoint/2010/main" xmlns="" val="942120135"/>
              </p:ext>
            </p:extLst>
          </p:nvPr>
        </p:nvGraphicFramePr>
        <p:xfrm>
          <a:off x="179512" y="1700808"/>
          <a:ext cx="8784976" cy="4680511"/>
        </p:xfrm>
        <a:graphic>
          <a:graphicData uri="http://schemas.openxmlformats.org/drawingml/2006/table">
            <a:tbl>
              <a:tblPr firstRow="1" bandRow="1">
                <a:tableStyleId>{5940675A-B579-460E-94D1-54222C63F5DA}</a:tableStyleId>
              </a:tblPr>
              <a:tblGrid>
                <a:gridCol w="691163"/>
                <a:gridCol w="8093813"/>
              </a:tblGrid>
              <a:tr h="359145">
                <a:tc gridSpan="2">
                  <a:txBody>
                    <a:bodyPr/>
                    <a:lstStyle/>
                    <a:p>
                      <a:pPr algn="ctr"/>
                      <a:r>
                        <a:rPr lang="fr-FR" sz="1400" b="1" dirty="0" smtClean="0">
                          <a:latin typeface="Arial Narrow" panose="020B0606020202030204" pitchFamily="34" charset="0"/>
                        </a:rPr>
                        <a:t>Compétences visées</a:t>
                      </a:r>
                      <a:endParaRPr lang="fr-FR" sz="1400" b="1" dirty="0">
                        <a:latin typeface="Arial Narrow" panose="020B0606020202030204" pitchFamily="34" charset="0"/>
                      </a:endParaRPr>
                    </a:p>
                  </a:txBody>
                  <a:tcPr marL="88086" marR="88086" marT="44043" marB="44043" anchor="ctr"/>
                </a:tc>
                <a:tc hMerge="1">
                  <a:txBody>
                    <a:bodyPr/>
                    <a:lstStyle/>
                    <a:p>
                      <a:endParaRPr lang="fr-FR" sz="1200" dirty="0">
                        <a:latin typeface="Arial Narrow" panose="020B0606020202030204" pitchFamily="34" charset="0"/>
                      </a:endParaRPr>
                    </a:p>
                  </a:txBody>
                  <a:tcP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C1.11</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u="none" strike="noStrike" dirty="0" smtClean="0">
                          <a:effectLst/>
                          <a:latin typeface="Arial Narrow" panose="020B0606020202030204" pitchFamily="34" charset="0"/>
                        </a:rPr>
                        <a:t>Situer l’objet d’étude </a:t>
                      </a:r>
                      <a:endParaRPr lang="fr-FR" sz="1400" b="1" i="0" u="none" strike="noStrike" dirty="0" smtClean="0">
                        <a:solidFill>
                          <a:srgbClr val="000000"/>
                        </a:solidFill>
                        <a:effectLst/>
                        <a:latin typeface="Arial Narrow" panose="020B0606020202030204" pitchFamily="34" charset="0"/>
                      </a:endParaRPr>
                    </a:p>
                  </a:txBody>
                  <a:tcPr marL="54000" marR="0" marT="0" marB="0" anchor="ct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C2.11</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u="none" strike="noStrike" dirty="0" smtClean="0">
                          <a:effectLst/>
                          <a:latin typeface="Arial Narrow" panose="020B0606020202030204" pitchFamily="34" charset="0"/>
                        </a:rPr>
                        <a:t>Décoder un cahier des charges esthétique et fonctionnel</a:t>
                      </a:r>
                      <a:endParaRPr lang="fr-FR" sz="1400" b="1" i="0" u="none" strike="noStrike" dirty="0" smtClean="0">
                        <a:solidFill>
                          <a:srgbClr val="000000"/>
                        </a:solidFill>
                        <a:effectLst/>
                        <a:latin typeface="Arial Narrow" panose="020B0606020202030204" pitchFamily="34" charset="0"/>
                      </a:endParaRPr>
                    </a:p>
                  </a:txBody>
                  <a:tcPr marL="54000" marR="0" marT="0" marB="0" anchor="ct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C2.12</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u="none" strike="noStrike" dirty="0" smtClean="0">
                          <a:effectLst/>
                          <a:latin typeface="Arial Narrow" panose="020B0606020202030204" pitchFamily="34" charset="0"/>
                        </a:rPr>
                        <a:t>Pré concevoir les patrons</a:t>
                      </a:r>
                      <a:endParaRPr lang="fr-FR" sz="1400" b="1" i="0" u="none" strike="noStrike" dirty="0" smtClean="0">
                        <a:solidFill>
                          <a:srgbClr val="000000"/>
                        </a:solidFill>
                        <a:effectLst/>
                        <a:latin typeface="Arial Narrow" panose="020B0606020202030204" pitchFamily="34" charset="0"/>
                      </a:endParaRPr>
                    </a:p>
                  </a:txBody>
                  <a:tcPr marL="54000" marR="0" marT="0" marB="0" anchor="ct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C2.21</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u="none" strike="noStrike" dirty="0" smtClean="0">
                          <a:effectLst/>
                          <a:latin typeface="Arial Narrow" panose="020B0606020202030204" pitchFamily="34" charset="0"/>
                        </a:rPr>
                        <a:t>Identifier les contraintes liées au contexte d’utilisation</a:t>
                      </a:r>
                      <a:endParaRPr lang="fr-FR" sz="1400" b="1" i="0" u="none" strike="noStrike" dirty="0" smtClean="0">
                        <a:solidFill>
                          <a:srgbClr val="000000"/>
                        </a:solidFill>
                        <a:effectLst/>
                        <a:latin typeface="Arial Narrow" panose="020B0606020202030204" pitchFamily="34" charset="0"/>
                      </a:endParaRPr>
                    </a:p>
                  </a:txBody>
                  <a:tcPr marL="54000" marR="0" marT="0" marB="0" anchor="ct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C2.22</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u="none" strike="noStrike" dirty="0" smtClean="0">
                          <a:effectLst/>
                          <a:latin typeface="Arial Narrow" panose="020B0606020202030204" pitchFamily="34" charset="0"/>
                        </a:rPr>
                        <a:t>Décoder et exploiter une fiche technique de matériaux, de fournitures, un étiquetage, des résultats d’essais</a:t>
                      </a:r>
                      <a:endParaRPr lang="fr-FR" sz="1400" b="1" i="0" u="none" strike="noStrike" dirty="0" smtClean="0">
                        <a:solidFill>
                          <a:srgbClr val="000000"/>
                        </a:solidFill>
                        <a:effectLst/>
                        <a:latin typeface="Arial Narrow" panose="020B0606020202030204" pitchFamily="34" charset="0"/>
                      </a:endParaRPr>
                    </a:p>
                  </a:txBody>
                  <a:tcPr marL="54000" marR="0" marT="0" marB="0" anchor="ct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C2.31</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u="none" strike="noStrike" dirty="0" smtClean="0">
                          <a:effectLst/>
                          <a:latin typeface="Arial Narrow" panose="020B0606020202030204" pitchFamily="34" charset="0"/>
                        </a:rPr>
                        <a:t>Exploiter un </a:t>
                      </a:r>
                      <a:r>
                        <a:rPr lang="fr-FR" sz="1400" u="none" strike="noStrike" dirty="0" err="1" smtClean="0">
                          <a:effectLst/>
                          <a:latin typeface="Arial Narrow" panose="020B0606020202030204" pitchFamily="34" charset="0"/>
                        </a:rPr>
                        <a:t>patronnage</a:t>
                      </a:r>
                      <a:r>
                        <a:rPr lang="fr-FR" sz="1400" u="none" strike="noStrike" dirty="0" smtClean="0">
                          <a:effectLst/>
                          <a:latin typeface="Arial Narrow" panose="020B0606020202030204" pitchFamily="34" charset="0"/>
                        </a:rPr>
                        <a:t> industriel</a:t>
                      </a:r>
                      <a:endParaRPr lang="fr-FR" sz="1400" b="1" i="0" u="none" strike="noStrike" dirty="0" smtClean="0">
                        <a:solidFill>
                          <a:srgbClr val="000000"/>
                        </a:solidFill>
                        <a:effectLst/>
                        <a:latin typeface="Arial Narrow" panose="020B0606020202030204" pitchFamily="34" charset="0"/>
                      </a:endParaRPr>
                    </a:p>
                  </a:txBody>
                  <a:tcPr marL="54000" marR="0" marT="0" marB="0" anchor="ct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C2.32</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u="none" strike="noStrike" dirty="0" smtClean="0">
                          <a:effectLst/>
                          <a:latin typeface="Arial Narrow" panose="020B0606020202030204" pitchFamily="34" charset="0"/>
                        </a:rPr>
                        <a:t>Modifier  un </a:t>
                      </a:r>
                      <a:r>
                        <a:rPr lang="fr-FR" sz="1400" u="none" strike="noStrike" dirty="0" err="1" smtClean="0">
                          <a:effectLst/>
                          <a:latin typeface="Arial Narrow" panose="020B0606020202030204" pitchFamily="34" charset="0"/>
                        </a:rPr>
                        <a:t>patronnage</a:t>
                      </a:r>
                      <a:r>
                        <a:rPr lang="fr-FR" sz="1400" u="none" strike="noStrike" dirty="0" smtClean="0">
                          <a:effectLst/>
                          <a:latin typeface="Arial Narrow" panose="020B0606020202030204" pitchFamily="34" charset="0"/>
                        </a:rPr>
                        <a:t> industriel en C. A. O. par transformations numériques d’une image de base</a:t>
                      </a:r>
                      <a:endParaRPr lang="fr-FR" sz="1400" b="1" i="0" u="none" strike="noStrike" dirty="0" smtClean="0">
                        <a:solidFill>
                          <a:srgbClr val="000000"/>
                        </a:solidFill>
                        <a:effectLst/>
                        <a:latin typeface="Arial Narrow" panose="020B0606020202030204" pitchFamily="34" charset="0"/>
                      </a:endParaRPr>
                    </a:p>
                  </a:txBody>
                  <a:tcPr marL="54000" marR="0" marT="0" marB="0" anchor="ct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C2.33</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u="none" strike="noStrike" dirty="0" smtClean="0">
                          <a:effectLst/>
                          <a:latin typeface="Arial Narrow" panose="020B0606020202030204" pitchFamily="34" charset="0"/>
                        </a:rPr>
                        <a:t>Produire un fichier vêtement</a:t>
                      </a:r>
                      <a:endParaRPr lang="fr-FR" sz="1400" b="1" i="0" u="none" strike="noStrike" dirty="0" smtClean="0">
                        <a:solidFill>
                          <a:srgbClr val="000000"/>
                        </a:solidFill>
                        <a:effectLst/>
                        <a:latin typeface="Arial Narrow" panose="020B0606020202030204" pitchFamily="34" charset="0"/>
                      </a:endParaRPr>
                    </a:p>
                  </a:txBody>
                  <a:tcPr marL="54000" marR="0" marT="0" marB="0" anchor="ct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C2.43</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u="none" strike="noStrike" dirty="0" smtClean="0">
                          <a:effectLst/>
                          <a:latin typeface="Arial Narrow" panose="020B0606020202030204" pitchFamily="34" charset="0"/>
                        </a:rPr>
                        <a:t>Réaliser la coupe du prototype</a:t>
                      </a:r>
                      <a:endParaRPr lang="fr-FR" sz="1400" b="1" i="0" u="none" strike="noStrike" dirty="0" smtClean="0">
                        <a:solidFill>
                          <a:srgbClr val="000000"/>
                        </a:solidFill>
                        <a:effectLst/>
                        <a:latin typeface="Arial Narrow" panose="020B0606020202030204" pitchFamily="34" charset="0"/>
                      </a:endParaRPr>
                    </a:p>
                  </a:txBody>
                  <a:tcPr marL="54000" marR="0" marT="0" marB="0" anchor="ct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C2.44</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u="none" strike="noStrike" dirty="0" smtClean="0">
                          <a:effectLst/>
                          <a:latin typeface="Arial Narrow" panose="020B0606020202030204" pitchFamily="34" charset="0"/>
                        </a:rPr>
                        <a:t>Réaliser les prototypes</a:t>
                      </a:r>
                      <a:endParaRPr lang="fr-FR" sz="1400" b="1" i="0" u="none" strike="noStrike" dirty="0" smtClean="0">
                        <a:solidFill>
                          <a:srgbClr val="000000"/>
                        </a:solidFill>
                        <a:effectLst/>
                        <a:latin typeface="Arial Narrow" panose="020B0606020202030204" pitchFamily="34" charset="0"/>
                      </a:endParaRPr>
                    </a:p>
                  </a:txBody>
                  <a:tcPr marL="54000" marR="0" marT="0" marB="0" anchor="ct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C2.45</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algn="l" fontAlgn="b"/>
                      <a:r>
                        <a:rPr lang="fr-FR" sz="1400" u="none" strike="noStrike" dirty="0" smtClean="0">
                          <a:effectLst/>
                          <a:latin typeface="Arial Narrow" panose="020B0606020202030204" pitchFamily="34" charset="0"/>
                        </a:rPr>
                        <a:t>Élaborer en DAO tout ou partie du dossier technique</a:t>
                      </a:r>
                      <a:endParaRPr lang="fr-FR" sz="1400" b="1" i="0" u="none" strike="noStrike" dirty="0">
                        <a:solidFill>
                          <a:srgbClr val="000000"/>
                        </a:solidFill>
                        <a:effectLst/>
                        <a:latin typeface="Arial Narrow" panose="020B0606020202030204" pitchFamily="34" charset="0"/>
                      </a:endParaRPr>
                    </a:p>
                  </a:txBody>
                  <a:tcPr marL="54000" marR="0" marT="0" marB="0" anchor="ct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C2.51</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u="none" strike="noStrike" dirty="0" smtClean="0">
                          <a:effectLst/>
                          <a:latin typeface="Arial Narrow" panose="020B0606020202030204" pitchFamily="34" charset="0"/>
                        </a:rPr>
                        <a:t>Participer à un essayage</a:t>
                      </a:r>
                      <a:endParaRPr lang="fr-FR" sz="1400" b="1" i="0" u="none" strike="noStrike" dirty="0" smtClean="0">
                        <a:solidFill>
                          <a:srgbClr val="000000"/>
                        </a:solidFill>
                        <a:effectLst/>
                        <a:latin typeface="Arial Narrow" panose="020B0606020202030204" pitchFamily="34" charset="0"/>
                      </a:endParaRPr>
                    </a:p>
                  </a:txBody>
                  <a:tcPr marL="54000" marR="0" marT="0" marB="0" anchor="ct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C4.11</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u="none" strike="noStrike" dirty="0" smtClean="0">
                          <a:effectLst/>
                          <a:latin typeface="Arial Narrow" panose="020B0606020202030204" pitchFamily="34" charset="0"/>
                        </a:rPr>
                        <a:t>Exécuter toutes les opérations du processus industriel de fabrication du produit prêt-à-porter</a:t>
                      </a:r>
                      <a:endParaRPr lang="fr-FR" sz="1400" b="1" i="0" u="none" strike="noStrike" dirty="0" smtClean="0">
                        <a:solidFill>
                          <a:srgbClr val="000000"/>
                        </a:solidFill>
                        <a:effectLst/>
                        <a:latin typeface="Arial Narrow" panose="020B0606020202030204" pitchFamily="34" charset="0"/>
                      </a:endParaRPr>
                    </a:p>
                  </a:txBody>
                  <a:tcPr marL="54000" marR="0" marT="0" marB="0" anchor="ct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C4.12</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u="none" strike="noStrike" dirty="0" smtClean="0">
                          <a:effectLst/>
                          <a:latin typeface="Arial Narrow" panose="020B0606020202030204" pitchFamily="34" charset="0"/>
                        </a:rPr>
                        <a:t>Effectuer une maintenance de premier niveau du parc machines</a:t>
                      </a:r>
                      <a:endParaRPr lang="fr-FR" sz="1400" b="1" i="0" u="none" strike="noStrike" dirty="0" smtClean="0">
                        <a:solidFill>
                          <a:srgbClr val="000000"/>
                        </a:solidFill>
                        <a:effectLst/>
                        <a:latin typeface="Arial Narrow" panose="020B0606020202030204" pitchFamily="34" charset="0"/>
                      </a:endParaRPr>
                    </a:p>
                  </a:txBody>
                  <a:tcPr marL="54000" marR="0" marT="0" marB="0" anchor="ct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C4.13</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u="none" strike="noStrike" dirty="0" smtClean="0">
                          <a:effectLst/>
                          <a:latin typeface="Arial Narrow" panose="020B0606020202030204" pitchFamily="34" charset="0"/>
                        </a:rPr>
                        <a:t>Effectuer les réglages des matériels</a:t>
                      </a:r>
                      <a:endParaRPr lang="fr-FR" sz="1400" b="1" i="0" u="none" strike="noStrike" dirty="0" smtClean="0">
                        <a:solidFill>
                          <a:srgbClr val="000000"/>
                        </a:solidFill>
                        <a:effectLst/>
                        <a:latin typeface="Arial Narrow" panose="020B0606020202030204" pitchFamily="34" charset="0"/>
                      </a:endParaRPr>
                    </a:p>
                  </a:txBody>
                  <a:tcPr marL="54000" marR="0" marT="0" marB="0" anchor="ct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C4.21</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u="none" strike="noStrike" dirty="0" smtClean="0">
                          <a:effectLst/>
                          <a:latin typeface="Arial Narrow" panose="020B0606020202030204" pitchFamily="34" charset="0"/>
                        </a:rPr>
                        <a:t>Organiser un poste de travail en mettant en œuvre les notions de simplification du travail </a:t>
                      </a:r>
                      <a:endParaRPr lang="fr-FR" sz="1400" dirty="0">
                        <a:latin typeface="Arial Narrow" panose="020B0606020202030204" pitchFamily="34" charset="0"/>
                      </a:endParaRPr>
                    </a:p>
                  </a:txBody>
                  <a:tcPr marL="54000" marR="0" marT="0" marB="0" anchor="ctr"/>
                </a:tc>
              </a:tr>
              <a:tr h="2541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effectLst/>
                          <a:latin typeface="Arial Narrow" panose="020B0606020202030204" pitchFamily="34" charset="0"/>
                        </a:rPr>
                        <a:t>C4.22</a:t>
                      </a:r>
                      <a:endParaRPr lang="fr-FR" sz="1400" b="1" i="0" u="none" strike="noStrike" dirty="0" smtClean="0">
                        <a:solidFill>
                          <a:srgbClr val="000000"/>
                        </a:solidFill>
                        <a:effectLst/>
                        <a:latin typeface="Arial Narrow" panose="020B0606020202030204" pitchFamily="34" charset="0"/>
                      </a:endParaRPr>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u="none" strike="noStrike" dirty="0" smtClean="0">
                          <a:effectLst/>
                          <a:latin typeface="Arial Narrow" panose="020B0606020202030204" pitchFamily="34" charset="0"/>
                        </a:rPr>
                        <a:t>Réaliser le contrôle et le suivi de la qualité suivant une méthodologie de contrôle qualité pré définie</a:t>
                      </a:r>
                      <a:endParaRPr lang="fr-FR" sz="1400" dirty="0">
                        <a:latin typeface="Arial Narrow" panose="020B0606020202030204" pitchFamily="34" charset="0"/>
                      </a:endParaRPr>
                    </a:p>
                  </a:txBody>
                  <a:tcPr marL="54000" marR="0" marT="0" marB="0" anchor="ctr"/>
                </a:tc>
              </a:tr>
            </a:tbl>
          </a:graphicData>
        </a:graphic>
      </p:graphicFrame>
      <p:sp>
        <p:nvSpPr>
          <p:cNvPr id="9" name="Espace réservé du numéro de diapositive 8"/>
          <p:cNvSpPr>
            <a:spLocks noGrp="1"/>
          </p:cNvSpPr>
          <p:nvPr>
            <p:ph type="sldNum" sz="quarter" idx="12"/>
          </p:nvPr>
        </p:nvSpPr>
        <p:spPr/>
        <p:txBody>
          <a:bodyPr/>
          <a:lstStyle/>
          <a:p>
            <a:fld id="{49A423E5-2E14-4DDF-8AEA-E79CC11D99BB}" type="slidenum">
              <a:rPr lang="fr-FR" smtClean="0"/>
              <a:pPr/>
              <a:t>6</a:t>
            </a:fld>
            <a:endParaRPr lang="fr-FR"/>
          </a:p>
        </p:txBody>
      </p:sp>
      <p:sp>
        <p:nvSpPr>
          <p:cNvPr id="10" name="Espace réservé du pied de page 9"/>
          <p:cNvSpPr>
            <a:spLocks noGrp="1"/>
          </p:cNvSpPr>
          <p:nvPr>
            <p:ph type="ftr" sz="quarter" idx="11"/>
          </p:nvPr>
        </p:nvSpPr>
        <p:spPr/>
        <p:txBody>
          <a:bodyPr/>
          <a:lstStyle/>
          <a:p>
            <a:r>
              <a:rPr lang="fr-FR" smtClean="0"/>
              <a:t>Académie de Lille</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8" end="8"/>
                                            </p:txEl>
                                          </p:spTgt>
                                        </p:tgtEl>
                                        <p:attrNameLst>
                                          <p:attrName>style.visibility</p:attrName>
                                        </p:attrNameLst>
                                      </p:cBhvr>
                                      <p:to>
                                        <p:strVal val="visible"/>
                                      </p:to>
                                    </p:set>
                                    <p:anim calcmode="lin" valueType="num">
                                      <p:cBhvr additive="base">
                                        <p:cTn id="7"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9" end="9"/>
                                            </p:txEl>
                                          </p:spTgt>
                                        </p:tgtEl>
                                        <p:attrNameLst>
                                          <p:attrName>style.visibility</p:attrName>
                                        </p:attrNameLst>
                                      </p:cBhvr>
                                      <p:to>
                                        <p:strVal val="visible"/>
                                      </p:to>
                                    </p:set>
                                    <p:anim calcmode="lin" valueType="num">
                                      <p:cBhvr additive="base">
                                        <p:cTn id="13"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467544" y="404664"/>
            <a:ext cx="7772400" cy="508312"/>
          </a:xfrm>
        </p:spPr>
        <p:txBody>
          <a:bodyPr/>
          <a:lstStyle/>
          <a:p>
            <a:pPr algn="ctr"/>
            <a:r>
              <a:rPr lang="fr-FR" dirty="0" smtClean="0">
                <a:solidFill>
                  <a:schemeClr val="tx1"/>
                </a:solidFill>
              </a:rPr>
              <a:t>Classe de première</a:t>
            </a:r>
            <a:endParaRPr lang="fr-FR" dirty="0">
              <a:solidFill>
                <a:schemeClr val="tx1"/>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xmlns="" val="3744834140"/>
              </p:ext>
            </p:extLst>
          </p:nvPr>
        </p:nvGraphicFramePr>
        <p:xfrm>
          <a:off x="179512" y="908720"/>
          <a:ext cx="8784975" cy="5555436"/>
        </p:xfrm>
        <a:graphic>
          <a:graphicData uri="http://schemas.openxmlformats.org/drawingml/2006/table">
            <a:tbl>
              <a:tblPr firstRow="1" bandRow="1">
                <a:tableStyleId>{5940675A-B579-460E-94D1-54222C63F5DA}</a:tableStyleId>
              </a:tblPr>
              <a:tblGrid>
                <a:gridCol w="897204"/>
                <a:gridCol w="7887771"/>
              </a:tblGrid>
              <a:tr h="288970">
                <a:tc gridSpan="2">
                  <a:txBody>
                    <a:bodyPr/>
                    <a:lstStyle/>
                    <a:p>
                      <a:pPr algn="ctr"/>
                      <a:r>
                        <a:rPr lang="fr-FR" sz="1400" b="1" dirty="0" smtClean="0">
                          <a:solidFill>
                            <a:schemeClr val="tx1">
                              <a:lumMod val="95000"/>
                            </a:schemeClr>
                          </a:solidFill>
                          <a:latin typeface="Arial Narrow" panose="020B0606020202030204" pitchFamily="34" charset="0"/>
                        </a:rPr>
                        <a:t>Compétences visées</a:t>
                      </a:r>
                      <a:endParaRPr lang="fr-FR" sz="1400" b="1" dirty="0">
                        <a:solidFill>
                          <a:schemeClr val="tx1">
                            <a:lumMod val="95000"/>
                          </a:schemeClr>
                        </a:solidFill>
                        <a:latin typeface="Arial Narrow" panose="020B0606020202030204" pitchFamily="34" charset="0"/>
                      </a:endParaRPr>
                    </a:p>
                  </a:txBody>
                  <a:tcPr marL="88086" marR="88086" marT="44043" marB="44043" anchor="ctr"/>
                </a:tc>
                <a:tc hMerge="1">
                  <a:txBody>
                    <a:bodyPr/>
                    <a:lstStyle/>
                    <a:p>
                      <a:endParaRPr lang="fr-FR" sz="1200" dirty="0">
                        <a:latin typeface="Arial Narrow" panose="020B0606020202030204" pitchFamily="34" charset="0"/>
                      </a:endParaRPr>
                    </a:p>
                  </a:txBody>
                  <a:tcPr/>
                </a:tc>
              </a:tr>
              <a:tr h="20453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solidFill>
                            <a:schemeClr val="tx1">
                              <a:lumMod val="95000"/>
                            </a:schemeClr>
                          </a:solidFill>
                          <a:effectLst/>
                          <a:latin typeface="Arial Narrow" panose="020B0606020202030204" pitchFamily="34" charset="0"/>
                        </a:rPr>
                        <a:t>C1.12</a:t>
                      </a:r>
                      <a:endParaRPr lang="fr-FR" sz="1400" b="1" i="0" u="none" strike="noStrike" dirty="0" smtClean="0">
                        <a:solidFill>
                          <a:schemeClr val="tx1">
                            <a:lumMod val="95000"/>
                          </a:schemeClr>
                        </a:solidFill>
                        <a:effectLst/>
                        <a:latin typeface="Arial Narrow" panose="020B0606020202030204" pitchFamily="34" charset="0"/>
                      </a:endParaRPr>
                    </a:p>
                  </a:txBody>
                  <a:tcPr marL="0" marR="0" marT="0" marB="0" anchor="ctr"/>
                </a:tc>
                <a:tc>
                  <a:txBody>
                    <a:bodyPr/>
                    <a:lstStyle/>
                    <a:p>
                      <a:pPr algn="just" fontAlgn="b"/>
                      <a:r>
                        <a:rPr lang="fr-FR" sz="1400" b="0" i="0" u="none" strike="noStrike" dirty="0">
                          <a:solidFill>
                            <a:schemeClr val="tx1">
                              <a:lumMod val="95000"/>
                            </a:schemeClr>
                          </a:solidFill>
                          <a:effectLst/>
                          <a:latin typeface="Arial Narrow" panose="020B0606020202030204" pitchFamily="34" charset="0"/>
                        </a:rPr>
                        <a:t>Contextualiser</a:t>
                      </a:r>
                    </a:p>
                  </a:txBody>
                  <a:tcPr marL="54000" marR="0" marT="0" marB="0" anchor="ctr"/>
                </a:tc>
              </a:tr>
              <a:tr h="20453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solidFill>
                            <a:schemeClr val="tx1">
                              <a:lumMod val="95000"/>
                            </a:schemeClr>
                          </a:solidFill>
                          <a:effectLst/>
                          <a:latin typeface="Arial Narrow" panose="020B0606020202030204" pitchFamily="34" charset="0"/>
                        </a:rPr>
                        <a:t>C2.12</a:t>
                      </a:r>
                      <a:endParaRPr lang="fr-FR" sz="1400" b="1" i="0" u="none" strike="noStrike" dirty="0" smtClean="0">
                        <a:solidFill>
                          <a:schemeClr val="tx1">
                            <a:lumMod val="95000"/>
                          </a:schemeClr>
                        </a:solidFill>
                        <a:effectLst/>
                        <a:latin typeface="Arial Narrow" panose="020B0606020202030204" pitchFamily="34" charset="0"/>
                      </a:endParaRPr>
                    </a:p>
                  </a:txBody>
                  <a:tcPr marL="0" marR="0" marT="0"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Pré concevoir les patrons</a:t>
                      </a:r>
                    </a:p>
                  </a:txBody>
                  <a:tcPr marL="54000" marR="0" marT="0" marB="0" anchor="ctr"/>
                </a:tc>
              </a:tr>
              <a:tr h="20453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solidFill>
                            <a:schemeClr val="tx1">
                              <a:lumMod val="95000"/>
                            </a:schemeClr>
                          </a:solidFill>
                          <a:effectLst/>
                          <a:latin typeface="Arial Narrow" panose="020B0606020202030204" pitchFamily="34" charset="0"/>
                        </a:rPr>
                        <a:t>C2.13</a:t>
                      </a:r>
                      <a:endParaRPr lang="fr-FR" sz="1400" b="1" i="0" u="none" strike="noStrike" dirty="0" smtClean="0">
                        <a:solidFill>
                          <a:schemeClr val="tx1">
                            <a:lumMod val="95000"/>
                          </a:schemeClr>
                        </a:solidFill>
                        <a:effectLst/>
                        <a:latin typeface="Arial Narrow" panose="020B0606020202030204" pitchFamily="34" charset="0"/>
                      </a:endParaRPr>
                    </a:p>
                  </a:txBody>
                  <a:tcPr marL="0" marR="0" marT="0"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Modifier une toile en tracé à plat</a:t>
                      </a:r>
                    </a:p>
                  </a:txBody>
                  <a:tcPr marL="54000" marR="0" marT="0" marB="0" anchor="ctr"/>
                </a:tc>
              </a:tr>
              <a:tr h="20453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1" u="none" strike="noStrike" dirty="0" smtClean="0">
                          <a:solidFill>
                            <a:schemeClr val="tx1">
                              <a:lumMod val="95000"/>
                            </a:schemeClr>
                          </a:solidFill>
                          <a:effectLst/>
                          <a:latin typeface="Arial Narrow" panose="020B0606020202030204" pitchFamily="34" charset="0"/>
                        </a:rPr>
                        <a:t>C2.14</a:t>
                      </a:r>
                      <a:endParaRPr lang="fr-FR" sz="1400" b="1" i="0" u="none" strike="noStrike" dirty="0" smtClean="0">
                        <a:solidFill>
                          <a:schemeClr val="tx1">
                            <a:lumMod val="95000"/>
                          </a:schemeClr>
                        </a:solidFill>
                        <a:effectLst/>
                        <a:latin typeface="Arial Narrow" panose="020B0606020202030204" pitchFamily="34" charset="0"/>
                      </a:endParaRPr>
                    </a:p>
                  </a:txBody>
                  <a:tcPr marL="0" marR="0" marT="0"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Rectifier le </a:t>
                      </a:r>
                      <a:r>
                        <a:rPr lang="fr-FR" sz="1400" b="0" i="0" u="none" strike="noStrike" dirty="0" err="1">
                          <a:solidFill>
                            <a:schemeClr val="tx1">
                              <a:lumMod val="95000"/>
                            </a:schemeClr>
                          </a:solidFill>
                          <a:effectLst/>
                          <a:latin typeface="Arial Narrow" panose="020B0606020202030204" pitchFamily="34" charset="0"/>
                        </a:rPr>
                        <a:t>patronnage</a:t>
                      </a:r>
                      <a:r>
                        <a:rPr lang="fr-FR" sz="1400" b="0" i="0" u="none" strike="noStrike" dirty="0">
                          <a:solidFill>
                            <a:schemeClr val="tx1">
                              <a:lumMod val="95000"/>
                            </a:schemeClr>
                          </a:solidFill>
                          <a:effectLst/>
                          <a:latin typeface="Arial Narrow" panose="020B0606020202030204" pitchFamily="34" charset="0"/>
                        </a:rPr>
                        <a:t> après essayage</a:t>
                      </a:r>
                    </a:p>
                  </a:txBody>
                  <a:tcPr marL="54000" marR="0" marT="0" marB="0" anchor="ctr"/>
                </a:tc>
              </a:tr>
              <a:tr h="213661">
                <a:tc>
                  <a:txBody>
                    <a:bodyPr/>
                    <a:lstStyle/>
                    <a:p>
                      <a:pPr algn="ctr" fontAlgn="ctr"/>
                      <a:r>
                        <a:rPr lang="fr-FR" sz="1400" b="1" i="0" u="none" strike="noStrike" dirty="0">
                          <a:solidFill>
                            <a:schemeClr val="tx1">
                              <a:lumMod val="95000"/>
                            </a:schemeClr>
                          </a:solidFill>
                          <a:effectLst/>
                          <a:latin typeface="Arial Narrow" panose="020B0606020202030204" pitchFamily="34" charset="0"/>
                        </a:rPr>
                        <a:t>C2.22</a:t>
                      </a:r>
                    </a:p>
                  </a:txBody>
                  <a:tcPr marL="9525" marR="9525" marT="9525"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Décoder et exploiter une fiche technique de matériaux, de fournitures, un étiquetage, des résultats d’essais</a:t>
                      </a:r>
                    </a:p>
                  </a:txBody>
                  <a:tcPr marL="54000" marR="0" marT="0" marB="0" anchor="ctr"/>
                </a:tc>
              </a:tr>
              <a:tr h="213661">
                <a:tc>
                  <a:txBody>
                    <a:bodyPr/>
                    <a:lstStyle/>
                    <a:p>
                      <a:pPr algn="ctr" fontAlgn="ctr"/>
                      <a:r>
                        <a:rPr lang="fr-FR" sz="1400" b="1" i="0" u="none" strike="noStrike" dirty="0">
                          <a:solidFill>
                            <a:schemeClr val="tx1">
                              <a:lumMod val="95000"/>
                            </a:schemeClr>
                          </a:solidFill>
                          <a:effectLst/>
                          <a:latin typeface="Arial Narrow" panose="020B0606020202030204" pitchFamily="34" charset="0"/>
                        </a:rPr>
                        <a:t>C2.23</a:t>
                      </a:r>
                    </a:p>
                  </a:txBody>
                  <a:tcPr marL="9525" marR="9525" marT="9525"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Répertorier les différentes solutions </a:t>
                      </a:r>
                      <a:r>
                        <a:rPr lang="fr-FR" sz="1400" b="0" i="0" u="none" strike="noStrike" dirty="0" smtClean="0">
                          <a:solidFill>
                            <a:schemeClr val="tx1">
                              <a:lumMod val="95000"/>
                            </a:schemeClr>
                          </a:solidFill>
                          <a:effectLst/>
                          <a:latin typeface="Arial Narrow" panose="020B0606020202030204" pitchFamily="34" charset="0"/>
                        </a:rPr>
                        <a:t>technologiques</a:t>
                      </a:r>
                      <a:endParaRPr lang="fr-FR" sz="1400" b="0" i="0" u="none" strike="noStrike" dirty="0">
                        <a:solidFill>
                          <a:schemeClr val="tx1">
                            <a:lumMod val="95000"/>
                          </a:schemeClr>
                        </a:solidFill>
                        <a:effectLst/>
                        <a:latin typeface="Arial Narrow" panose="020B0606020202030204" pitchFamily="34" charset="0"/>
                      </a:endParaRPr>
                    </a:p>
                  </a:txBody>
                  <a:tcPr marL="54000" marR="0" marT="0" marB="0" anchor="ctr"/>
                </a:tc>
              </a:tr>
              <a:tr h="213661">
                <a:tc>
                  <a:txBody>
                    <a:bodyPr/>
                    <a:lstStyle/>
                    <a:p>
                      <a:pPr algn="ctr" fontAlgn="ctr"/>
                      <a:r>
                        <a:rPr lang="fr-FR" sz="1400" b="1" i="0" u="none" strike="noStrike" dirty="0">
                          <a:solidFill>
                            <a:schemeClr val="tx1">
                              <a:lumMod val="95000"/>
                            </a:schemeClr>
                          </a:solidFill>
                          <a:effectLst/>
                          <a:latin typeface="Arial Narrow" panose="020B0606020202030204" pitchFamily="34" charset="0"/>
                        </a:rPr>
                        <a:t>C2.41</a:t>
                      </a:r>
                    </a:p>
                  </a:txBody>
                  <a:tcPr marL="9525" marR="9525" marT="9525"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Analyser un </a:t>
                      </a:r>
                      <a:r>
                        <a:rPr lang="fr-FR" sz="1400" b="0" i="0" u="none" strike="noStrike" dirty="0" smtClean="0">
                          <a:solidFill>
                            <a:schemeClr val="tx1">
                              <a:lumMod val="95000"/>
                            </a:schemeClr>
                          </a:solidFill>
                          <a:effectLst/>
                          <a:latin typeface="Arial Narrow" panose="020B0606020202030204" pitchFamily="34" charset="0"/>
                        </a:rPr>
                        <a:t>modèle</a:t>
                      </a:r>
                      <a:endParaRPr lang="fr-FR" sz="1400" b="0" i="0" u="none" strike="noStrike" dirty="0">
                        <a:solidFill>
                          <a:schemeClr val="tx1">
                            <a:lumMod val="95000"/>
                          </a:schemeClr>
                        </a:solidFill>
                        <a:effectLst/>
                        <a:latin typeface="Arial Narrow" panose="020B0606020202030204" pitchFamily="34" charset="0"/>
                      </a:endParaRPr>
                    </a:p>
                  </a:txBody>
                  <a:tcPr marL="54000" marR="0" marT="0" marB="0" anchor="ctr"/>
                </a:tc>
              </a:tr>
              <a:tr h="213661">
                <a:tc>
                  <a:txBody>
                    <a:bodyPr/>
                    <a:lstStyle/>
                    <a:p>
                      <a:pPr algn="ctr" fontAlgn="ctr"/>
                      <a:r>
                        <a:rPr lang="fr-FR" sz="1400" b="1" i="0" u="none" strike="noStrike" dirty="0">
                          <a:solidFill>
                            <a:schemeClr val="tx1">
                              <a:lumMod val="95000"/>
                            </a:schemeClr>
                          </a:solidFill>
                          <a:effectLst/>
                          <a:latin typeface="Arial Narrow" panose="020B0606020202030204" pitchFamily="34" charset="0"/>
                        </a:rPr>
                        <a:t>C2.42</a:t>
                      </a:r>
                    </a:p>
                  </a:txBody>
                  <a:tcPr marL="9525" marR="9525" marT="9525"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Calculer les besoins de matières, de fournitures</a:t>
                      </a:r>
                    </a:p>
                  </a:txBody>
                  <a:tcPr marL="54000" marR="0" marT="0" marB="0" anchor="ctr"/>
                </a:tc>
              </a:tr>
              <a:tr h="213661">
                <a:tc>
                  <a:txBody>
                    <a:bodyPr/>
                    <a:lstStyle/>
                    <a:p>
                      <a:pPr algn="ctr" fontAlgn="ctr"/>
                      <a:r>
                        <a:rPr lang="fr-FR" sz="1400" b="1" i="0" u="none" strike="noStrike" dirty="0">
                          <a:solidFill>
                            <a:schemeClr val="tx1">
                              <a:lumMod val="95000"/>
                            </a:schemeClr>
                          </a:solidFill>
                          <a:effectLst/>
                          <a:latin typeface="Arial Narrow" panose="020B0606020202030204" pitchFamily="34" charset="0"/>
                        </a:rPr>
                        <a:t>C2.45</a:t>
                      </a:r>
                    </a:p>
                  </a:txBody>
                  <a:tcPr marL="9525" marR="9525" marT="9525"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Élaborer en DAO tout ou partie du dossier </a:t>
                      </a:r>
                      <a:r>
                        <a:rPr lang="fr-FR" sz="1400" b="0" i="0" u="none" strike="noStrike" dirty="0" smtClean="0">
                          <a:solidFill>
                            <a:schemeClr val="tx1">
                              <a:lumMod val="95000"/>
                            </a:schemeClr>
                          </a:solidFill>
                          <a:effectLst/>
                          <a:latin typeface="Arial Narrow" panose="020B0606020202030204" pitchFamily="34" charset="0"/>
                        </a:rPr>
                        <a:t>technique</a:t>
                      </a:r>
                      <a:endParaRPr lang="fr-FR" sz="1400" b="0" i="0" u="none" strike="noStrike" dirty="0">
                        <a:solidFill>
                          <a:schemeClr val="tx1">
                            <a:lumMod val="95000"/>
                          </a:schemeClr>
                        </a:solidFill>
                        <a:effectLst/>
                        <a:latin typeface="Arial Narrow" panose="020B0606020202030204" pitchFamily="34" charset="0"/>
                      </a:endParaRPr>
                    </a:p>
                  </a:txBody>
                  <a:tcPr marL="54000" marR="0" marT="0" marB="0" anchor="ctr"/>
                </a:tc>
              </a:tr>
              <a:tr h="213661">
                <a:tc>
                  <a:txBody>
                    <a:bodyPr/>
                    <a:lstStyle/>
                    <a:p>
                      <a:pPr algn="ctr" fontAlgn="ctr"/>
                      <a:r>
                        <a:rPr lang="fr-FR" sz="1400" b="1" i="0" u="none" strike="noStrike" dirty="0">
                          <a:solidFill>
                            <a:schemeClr val="tx1">
                              <a:lumMod val="95000"/>
                            </a:schemeClr>
                          </a:solidFill>
                          <a:effectLst/>
                          <a:latin typeface="Arial Narrow" panose="020B0606020202030204" pitchFamily="34" charset="0"/>
                        </a:rPr>
                        <a:t>C2.52</a:t>
                      </a:r>
                    </a:p>
                  </a:txBody>
                  <a:tcPr marL="9525" marR="9525" marT="9525"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Apprécier le « bien-aller » d’un produit</a:t>
                      </a:r>
                    </a:p>
                  </a:txBody>
                  <a:tcPr marL="54000" marR="0" marT="0" marB="0" anchor="ctr"/>
                </a:tc>
              </a:tr>
              <a:tr h="213661">
                <a:tc>
                  <a:txBody>
                    <a:bodyPr/>
                    <a:lstStyle/>
                    <a:p>
                      <a:pPr algn="ctr" fontAlgn="ctr"/>
                      <a:r>
                        <a:rPr lang="fr-FR" sz="1400" b="1" i="0" u="none" strike="noStrike" dirty="0">
                          <a:solidFill>
                            <a:schemeClr val="tx1">
                              <a:lumMod val="95000"/>
                            </a:schemeClr>
                          </a:solidFill>
                          <a:effectLst/>
                          <a:latin typeface="Arial Narrow" panose="020B0606020202030204" pitchFamily="34" charset="0"/>
                        </a:rPr>
                        <a:t>C3.11</a:t>
                      </a:r>
                    </a:p>
                  </a:txBody>
                  <a:tcPr marL="9525" marR="9525" marT="9525"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Appliquer les règles de gradation</a:t>
                      </a:r>
                    </a:p>
                  </a:txBody>
                  <a:tcPr marL="54000" marR="0" marT="0" marB="0" anchor="ctr"/>
                </a:tc>
              </a:tr>
              <a:tr h="213661">
                <a:tc>
                  <a:txBody>
                    <a:bodyPr/>
                    <a:lstStyle/>
                    <a:p>
                      <a:pPr algn="ctr" fontAlgn="ctr"/>
                      <a:r>
                        <a:rPr lang="fr-FR" sz="1400" b="1" i="0" u="none" strike="noStrike" dirty="0">
                          <a:solidFill>
                            <a:schemeClr val="tx1">
                              <a:lumMod val="95000"/>
                            </a:schemeClr>
                          </a:solidFill>
                          <a:effectLst/>
                          <a:latin typeface="Arial Narrow" panose="020B0606020202030204" pitchFamily="34" charset="0"/>
                        </a:rPr>
                        <a:t>C3.12</a:t>
                      </a:r>
                    </a:p>
                  </a:txBody>
                  <a:tcPr marL="9525" marR="9525" marT="9525"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Adapter la gradation</a:t>
                      </a:r>
                    </a:p>
                  </a:txBody>
                  <a:tcPr marL="54000" marR="0" marT="0" marB="0" anchor="ctr"/>
                </a:tc>
              </a:tr>
              <a:tr h="213661">
                <a:tc>
                  <a:txBody>
                    <a:bodyPr/>
                    <a:lstStyle/>
                    <a:p>
                      <a:pPr algn="ctr" fontAlgn="ctr"/>
                      <a:r>
                        <a:rPr lang="fr-FR" sz="1400" b="1" i="0" u="none" strike="noStrike" dirty="0">
                          <a:solidFill>
                            <a:schemeClr val="tx1">
                              <a:lumMod val="95000"/>
                            </a:schemeClr>
                          </a:solidFill>
                          <a:effectLst/>
                          <a:latin typeface="Arial Narrow" panose="020B0606020202030204" pitchFamily="34" charset="0"/>
                        </a:rPr>
                        <a:t>C3.13</a:t>
                      </a:r>
                    </a:p>
                  </a:txBody>
                  <a:tcPr marL="9525" marR="9525" marT="9525"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Saisir les règles de gradation</a:t>
                      </a:r>
                    </a:p>
                  </a:txBody>
                  <a:tcPr marL="54000" marR="0" marT="0" marB="0" anchor="ctr"/>
                </a:tc>
              </a:tr>
              <a:tr h="213661">
                <a:tc>
                  <a:txBody>
                    <a:bodyPr/>
                    <a:lstStyle/>
                    <a:p>
                      <a:pPr algn="ctr" fontAlgn="ctr"/>
                      <a:r>
                        <a:rPr lang="fr-FR" sz="1400" b="1" i="0" u="none" strike="noStrike" dirty="0">
                          <a:solidFill>
                            <a:schemeClr val="tx1">
                              <a:lumMod val="95000"/>
                            </a:schemeClr>
                          </a:solidFill>
                          <a:effectLst/>
                          <a:latin typeface="Arial Narrow" panose="020B0606020202030204" pitchFamily="34" charset="0"/>
                        </a:rPr>
                        <a:t>C3.21</a:t>
                      </a:r>
                    </a:p>
                  </a:txBody>
                  <a:tcPr marL="9525" marR="9525" marT="9525"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Vérifier la conformité des matériaux</a:t>
                      </a:r>
                    </a:p>
                  </a:txBody>
                  <a:tcPr marL="54000" marR="0" marT="0" marB="0" anchor="ctr"/>
                </a:tc>
              </a:tr>
              <a:tr h="213661">
                <a:tc>
                  <a:txBody>
                    <a:bodyPr/>
                    <a:lstStyle/>
                    <a:p>
                      <a:pPr algn="ctr" fontAlgn="ctr"/>
                      <a:r>
                        <a:rPr lang="fr-FR" sz="1400" b="1" i="0" u="none" strike="noStrike" dirty="0">
                          <a:solidFill>
                            <a:schemeClr val="tx1">
                              <a:lumMod val="95000"/>
                            </a:schemeClr>
                          </a:solidFill>
                          <a:effectLst/>
                          <a:latin typeface="Arial Narrow" panose="020B0606020202030204" pitchFamily="34" charset="0"/>
                        </a:rPr>
                        <a:t>C3.22</a:t>
                      </a:r>
                    </a:p>
                  </a:txBody>
                  <a:tcPr marL="9525" marR="9525" marT="9525"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Utiliser le matériel de contrôle</a:t>
                      </a:r>
                    </a:p>
                  </a:txBody>
                  <a:tcPr marL="54000" marR="0" marT="0" marB="0" anchor="ctr"/>
                </a:tc>
              </a:tr>
              <a:tr h="213661">
                <a:tc>
                  <a:txBody>
                    <a:bodyPr/>
                    <a:lstStyle/>
                    <a:p>
                      <a:pPr algn="ctr" fontAlgn="ctr"/>
                      <a:r>
                        <a:rPr lang="fr-FR" sz="1400" b="1" i="0" u="none" strike="noStrike" dirty="0">
                          <a:solidFill>
                            <a:schemeClr val="tx1">
                              <a:lumMod val="95000"/>
                            </a:schemeClr>
                          </a:solidFill>
                          <a:effectLst/>
                          <a:latin typeface="Arial Narrow" panose="020B0606020202030204" pitchFamily="34" charset="0"/>
                        </a:rPr>
                        <a:t>C3.23</a:t>
                      </a:r>
                    </a:p>
                  </a:txBody>
                  <a:tcPr marL="9525" marR="9525" marT="9525"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Interpréter les résultats</a:t>
                      </a:r>
                    </a:p>
                  </a:txBody>
                  <a:tcPr marL="54000" marR="0" marT="0" marB="0" anchor="ctr"/>
                </a:tc>
              </a:tr>
              <a:tr h="213661">
                <a:tc>
                  <a:txBody>
                    <a:bodyPr/>
                    <a:lstStyle/>
                    <a:p>
                      <a:pPr algn="ctr" fontAlgn="ctr"/>
                      <a:r>
                        <a:rPr lang="fr-FR" sz="1400" b="1" i="0" u="none" strike="noStrike" dirty="0">
                          <a:solidFill>
                            <a:schemeClr val="tx1">
                              <a:lumMod val="95000"/>
                            </a:schemeClr>
                          </a:solidFill>
                          <a:effectLst/>
                          <a:latin typeface="Arial Narrow" panose="020B0606020202030204" pitchFamily="34" charset="0"/>
                        </a:rPr>
                        <a:t>C3.51</a:t>
                      </a:r>
                    </a:p>
                  </a:txBody>
                  <a:tcPr marL="9525" marR="9525" marT="9525"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Mettre à jour les éléments du dossier technique de définition et de fabrication du produit</a:t>
                      </a:r>
                    </a:p>
                  </a:txBody>
                  <a:tcPr marL="54000" marR="0" marT="0" marB="0" anchor="ctr"/>
                </a:tc>
              </a:tr>
              <a:tr h="213661">
                <a:tc>
                  <a:txBody>
                    <a:bodyPr/>
                    <a:lstStyle/>
                    <a:p>
                      <a:pPr algn="ctr" fontAlgn="ctr"/>
                      <a:r>
                        <a:rPr lang="fr-FR" sz="1400" b="1" i="0" u="none" strike="noStrike" dirty="0">
                          <a:solidFill>
                            <a:schemeClr val="tx1">
                              <a:lumMod val="95000"/>
                            </a:schemeClr>
                          </a:solidFill>
                          <a:effectLst/>
                          <a:latin typeface="Arial Narrow" panose="020B0606020202030204" pitchFamily="34" charset="0"/>
                        </a:rPr>
                        <a:t>C3.52</a:t>
                      </a:r>
                    </a:p>
                  </a:txBody>
                  <a:tcPr marL="9525" marR="9525" marT="9525" marB="0" anchor="ctr"/>
                </a:tc>
                <a:tc>
                  <a:txBody>
                    <a:bodyPr/>
                    <a:lstStyle/>
                    <a:p>
                      <a:pPr algn="l" fontAlgn="b"/>
                      <a:r>
                        <a:rPr lang="fr-FR" sz="1400" b="0" i="0" u="none" strike="noStrike" dirty="0">
                          <a:solidFill>
                            <a:schemeClr val="tx1">
                              <a:lumMod val="95000"/>
                            </a:schemeClr>
                          </a:solidFill>
                          <a:effectLst/>
                          <a:latin typeface="Arial Narrow" panose="020B0606020202030204" pitchFamily="34" charset="0"/>
                        </a:rPr>
                        <a:t>Participer à l’élaboration des documents opératoires d’industrialisation du produit</a:t>
                      </a:r>
                    </a:p>
                  </a:txBody>
                  <a:tcPr marL="54000" marR="0" marT="0" marB="0" anchor="ctr"/>
                </a:tc>
              </a:tr>
              <a:tr h="40906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C3.53</a:t>
                      </a:r>
                    </a:p>
                  </a:txBody>
                  <a:tcPr marL="68580" marR="68580" marT="0" marB="0" anchor="ctr"/>
                </a:tc>
                <a:tc>
                  <a:txBody>
                    <a:bodyPr/>
                    <a:lstStyle/>
                    <a:p>
                      <a:pPr marL="27940" algn="l">
                        <a:spcAft>
                          <a:spcPts val="300"/>
                        </a:spcAft>
                      </a:pPr>
                      <a:r>
                        <a:rPr lang="fr-FR" sz="1400" b="0" dirty="0">
                          <a:solidFill>
                            <a:schemeClr val="tx1">
                              <a:lumMod val="95000"/>
                            </a:schemeClr>
                          </a:solidFill>
                          <a:effectLst/>
                          <a:latin typeface="Arial Narrow" panose="020B0606020202030204" pitchFamily="34" charset="0"/>
                          <a:ea typeface="Times New Roman"/>
                        </a:rPr>
                        <a:t>Contribuer à l’archivage, à la traçabilité de l’étude et à la capitalisation des expériences dans les bases de données techniques de l’entreprise</a:t>
                      </a:r>
                    </a:p>
                  </a:txBody>
                  <a:tcPr marL="54000" marR="0" marT="0" marB="0" anchor="ctr"/>
                </a:tc>
              </a:tr>
              <a:tr h="20453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C3.54</a:t>
                      </a:r>
                      <a:endParaRPr lang="fr-FR" sz="1400" dirty="0">
                        <a:solidFill>
                          <a:schemeClr val="tx1">
                            <a:lumMod val="95000"/>
                          </a:schemeClr>
                        </a:solidFill>
                        <a:effectLst/>
                        <a:latin typeface="Arial Narrow" panose="020B0606020202030204" pitchFamily="34" charset="0"/>
                        <a:ea typeface="Times New Roman"/>
                      </a:endParaRPr>
                    </a:p>
                  </a:txBody>
                  <a:tcPr marL="68580" marR="68580" marT="0" marB="0" anchor="ctr"/>
                </a:tc>
                <a:tc>
                  <a:txBody>
                    <a:bodyPr/>
                    <a:lstStyle/>
                    <a:p>
                      <a:pPr marL="43180" indent="-43180" algn="l">
                        <a:spcAft>
                          <a:spcPts val="0"/>
                        </a:spcAft>
                      </a:pPr>
                      <a:r>
                        <a:rPr lang="fr-FR" sz="1400" b="0" dirty="0">
                          <a:solidFill>
                            <a:schemeClr val="tx1">
                              <a:lumMod val="95000"/>
                            </a:schemeClr>
                          </a:solidFill>
                          <a:effectLst/>
                          <a:latin typeface="Arial Narrow" panose="020B0606020202030204" pitchFamily="34" charset="0"/>
                          <a:ea typeface="Times New Roman"/>
                        </a:rPr>
                        <a:t>Participer à l’élaboration de documents destinés aux partenaires </a:t>
                      </a:r>
                      <a:r>
                        <a:rPr lang="fr-FR" sz="1400" b="0" dirty="0" err="1">
                          <a:solidFill>
                            <a:schemeClr val="tx1">
                              <a:lumMod val="95000"/>
                            </a:schemeClr>
                          </a:solidFill>
                          <a:effectLst/>
                          <a:latin typeface="Arial Narrow" panose="020B0606020202030204" pitchFamily="34" charset="0"/>
                          <a:ea typeface="Times New Roman"/>
                        </a:rPr>
                        <a:t>co</a:t>
                      </a:r>
                      <a:r>
                        <a:rPr lang="fr-FR" sz="1400" b="0" dirty="0">
                          <a:solidFill>
                            <a:schemeClr val="tx1">
                              <a:lumMod val="95000"/>
                            </a:schemeClr>
                          </a:solidFill>
                          <a:effectLst/>
                          <a:latin typeface="Arial Narrow" panose="020B0606020202030204" pitchFamily="34" charset="0"/>
                          <a:ea typeface="Times New Roman"/>
                        </a:rPr>
                        <a:t> traitants et sous-traitants</a:t>
                      </a:r>
                    </a:p>
                  </a:txBody>
                  <a:tcPr marL="54000" marR="0" marT="0" marB="0" anchor="ctr"/>
                </a:tc>
              </a:tr>
              <a:tr h="20453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C4.21</a:t>
                      </a:r>
                      <a:endParaRPr lang="fr-FR" sz="1400" dirty="0">
                        <a:solidFill>
                          <a:schemeClr val="tx1">
                            <a:lumMod val="95000"/>
                          </a:schemeClr>
                        </a:solidFill>
                        <a:effectLst/>
                        <a:latin typeface="Arial Narrow" panose="020B0606020202030204" pitchFamily="34" charset="0"/>
                        <a:ea typeface="Times New Roman"/>
                      </a:endParaRPr>
                    </a:p>
                  </a:txBody>
                  <a:tcPr marL="44450" marR="44450" marT="0" marB="0" anchor="ctr"/>
                </a:tc>
                <a:tc>
                  <a:txBody>
                    <a:bodyPr/>
                    <a:lstStyle/>
                    <a:p>
                      <a:pPr marL="0" lvl="0" indent="0" algn="l">
                        <a:spcBef>
                          <a:spcPts val="300"/>
                        </a:spcBef>
                        <a:spcAft>
                          <a:spcPts val="300"/>
                        </a:spcAft>
                        <a:buFont typeface="Courier New"/>
                        <a:buNone/>
                        <a:tabLst>
                          <a:tab pos="299720" algn="l"/>
                        </a:tabLst>
                      </a:pPr>
                      <a:r>
                        <a:rPr lang="fr-FR" sz="1400" b="0" dirty="0">
                          <a:solidFill>
                            <a:schemeClr val="tx1">
                              <a:lumMod val="95000"/>
                            </a:schemeClr>
                          </a:solidFill>
                          <a:effectLst/>
                          <a:latin typeface="Arial Narrow" panose="020B0606020202030204" pitchFamily="34" charset="0"/>
                          <a:ea typeface="Times New Roman"/>
                          <a:cs typeface="Times New Roman"/>
                        </a:rPr>
                        <a:t>Organiser un poste de travail en mettant en œuvre les notions de simplification du travail </a:t>
                      </a:r>
                    </a:p>
                  </a:txBody>
                  <a:tcPr marL="54000" marR="0" marT="0" marB="0" anchor="ctr"/>
                </a:tc>
              </a:tr>
              <a:tr h="20453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C4.22</a:t>
                      </a:r>
                      <a:endParaRPr lang="fr-FR" sz="1400" dirty="0">
                        <a:solidFill>
                          <a:schemeClr val="tx1">
                            <a:lumMod val="95000"/>
                          </a:schemeClr>
                        </a:solidFill>
                        <a:effectLst/>
                        <a:latin typeface="Arial Narrow" panose="020B0606020202030204" pitchFamily="34" charset="0"/>
                        <a:ea typeface="Times New Roman"/>
                      </a:endParaRPr>
                    </a:p>
                  </a:txBody>
                  <a:tcPr marL="44450" marR="44450" marT="0" marB="0" anchor="ctr"/>
                </a:tc>
                <a:tc>
                  <a:txBody>
                    <a:bodyPr/>
                    <a:lstStyle/>
                    <a:p>
                      <a:pPr marL="0" lvl="0" indent="0" algn="l">
                        <a:spcBef>
                          <a:spcPts val="300"/>
                        </a:spcBef>
                        <a:spcAft>
                          <a:spcPts val="300"/>
                        </a:spcAft>
                        <a:buFont typeface="Courier New"/>
                        <a:buNone/>
                        <a:tabLst>
                          <a:tab pos="310515" algn="l"/>
                        </a:tabLst>
                      </a:pPr>
                      <a:r>
                        <a:rPr lang="fr-FR" sz="1400" b="0" dirty="0">
                          <a:solidFill>
                            <a:schemeClr val="tx1">
                              <a:lumMod val="95000"/>
                            </a:schemeClr>
                          </a:solidFill>
                          <a:effectLst/>
                          <a:latin typeface="Arial Narrow" panose="020B0606020202030204" pitchFamily="34" charset="0"/>
                          <a:ea typeface="Times New Roman"/>
                          <a:cs typeface="Times New Roman"/>
                        </a:rPr>
                        <a:t>Réaliser le contrôle et le suivi de la qualité suivant une méthodologie de contrôle qualité pré définie</a:t>
                      </a:r>
                    </a:p>
                  </a:txBody>
                  <a:tcPr marL="54000" marR="0" marT="0" marB="0" anchor="ctr"/>
                </a:tc>
              </a:tr>
              <a:tr h="204530">
                <a:tc>
                  <a:txBody>
                    <a:bodyPr/>
                    <a:lstStyle/>
                    <a:p>
                      <a:pPr marL="45720" indent="-274320" algn="ctr">
                        <a:spcBef>
                          <a:spcPts val="1200"/>
                        </a:spcBef>
                        <a:spcAft>
                          <a:spcPts val="0"/>
                        </a:spcAft>
                        <a:tabLst>
                          <a:tab pos="457200" algn="l"/>
                          <a:tab pos="449580" algn="l"/>
                        </a:tabLst>
                      </a:pPr>
                      <a:r>
                        <a:rPr lang="fr-FR" sz="1400" b="1" cap="small" dirty="0">
                          <a:solidFill>
                            <a:schemeClr val="tx1">
                              <a:lumMod val="95000"/>
                            </a:schemeClr>
                          </a:solidFill>
                          <a:effectLst/>
                          <a:latin typeface="Arial Narrow" panose="020B0606020202030204" pitchFamily="34" charset="0"/>
                        </a:rPr>
                        <a:t>C5.12</a:t>
                      </a:r>
                      <a:endParaRPr lang="fr-FR" sz="1400" b="1" dirty="0">
                        <a:solidFill>
                          <a:schemeClr val="tx1">
                            <a:lumMod val="95000"/>
                          </a:schemeClr>
                        </a:solidFill>
                        <a:effectLst/>
                        <a:latin typeface="Arial Narrow" panose="020B0606020202030204" pitchFamily="34" charset="0"/>
                      </a:endParaRPr>
                    </a:p>
                  </a:txBody>
                  <a:tcPr marL="0" marR="0" marT="0" marB="0" anchor="ctr"/>
                </a:tc>
                <a:tc>
                  <a:txBody>
                    <a:bodyPr/>
                    <a:lstStyle/>
                    <a:p>
                      <a:pPr marL="0" lvl="0" indent="0" algn="l">
                        <a:spcAft>
                          <a:spcPts val="0"/>
                        </a:spcAft>
                        <a:buFont typeface="Courier New"/>
                        <a:buNone/>
                        <a:tabLst>
                          <a:tab pos="914400" algn="l"/>
                          <a:tab pos="215900" algn="l"/>
                        </a:tabLst>
                      </a:pPr>
                      <a:r>
                        <a:rPr lang="fr-FR" sz="1400" b="0" dirty="0">
                          <a:solidFill>
                            <a:schemeClr val="tx1">
                              <a:lumMod val="95000"/>
                            </a:schemeClr>
                          </a:solidFill>
                          <a:effectLst/>
                          <a:latin typeface="Arial Narrow" panose="020B0606020202030204" pitchFamily="34" charset="0"/>
                          <a:cs typeface="Times New Roman"/>
                        </a:rPr>
                        <a:t>Transmettre oralement</a:t>
                      </a:r>
                    </a:p>
                  </a:txBody>
                  <a:tcPr marL="54000" marR="0" marT="0" marB="0" anchor="ctr"/>
                </a:tc>
              </a:tr>
            </a:tbl>
          </a:graphicData>
        </a:graphic>
      </p:graphicFrame>
      <p:sp>
        <p:nvSpPr>
          <p:cNvPr id="7" name="Espace réservé du numéro de diapositive 6"/>
          <p:cNvSpPr>
            <a:spLocks noGrp="1"/>
          </p:cNvSpPr>
          <p:nvPr>
            <p:ph type="sldNum" sz="quarter" idx="12"/>
          </p:nvPr>
        </p:nvSpPr>
        <p:spPr/>
        <p:txBody>
          <a:bodyPr/>
          <a:lstStyle/>
          <a:p>
            <a:fld id="{49A423E5-2E14-4DDF-8AEA-E79CC11D99BB}" type="slidenum">
              <a:rPr lang="fr-FR" smtClean="0"/>
              <a:pPr/>
              <a:t>7</a:t>
            </a:fld>
            <a:endParaRPr lang="fr-FR"/>
          </a:p>
        </p:txBody>
      </p:sp>
      <p:sp>
        <p:nvSpPr>
          <p:cNvPr id="8" name="Espace réservé du pied de page 7"/>
          <p:cNvSpPr>
            <a:spLocks noGrp="1"/>
          </p:cNvSpPr>
          <p:nvPr>
            <p:ph type="ftr" sz="quarter" idx="11"/>
          </p:nvPr>
        </p:nvSpPr>
        <p:spPr/>
        <p:txBody>
          <a:bodyPr/>
          <a:lstStyle/>
          <a:p>
            <a:r>
              <a:rPr lang="fr-FR" smtClean="0"/>
              <a:t>Académie de Lille</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467544" y="620688"/>
            <a:ext cx="7772400" cy="508312"/>
          </a:xfrm>
        </p:spPr>
        <p:txBody>
          <a:bodyPr/>
          <a:lstStyle/>
          <a:p>
            <a:pPr algn="ctr"/>
            <a:r>
              <a:rPr lang="fr-FR" dirty="0" smtClean="0">
                <a:solidFill>
                  <a:schemeClr val="tx1"/>
                </a:solidFill>
              </a:rPr>
              <a:t>Classe de terminale</a:t>
            </a:r>
            <a:endParaRPr lang="fr-FR" dirty="0">
              <a:solidFill>
                <a:schemeClr val="tx1"/>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xmlns="" val="3832806740"/>
              </p:ext>
            </p:extLst>
          </p:nvPr>
        </p:nvGraphicFramePr>
        <p:xfrm>
          <a:off x="179512" y="1124744"/>
          <a:ext cx="8784976" cy="5239206"/>
        </p:xfrm>
        <a:graphic>
          <a:graphicData uri="http://schemas.openxmlformats.org/drawingml/2006/table">
            <a:tbl>
              <a:tblPr firstRow="1" bandRow="1">
                <a:tableStyleId>{5940675A-B579-460E-94D1-54222C63F5DA}</a:tableStyleId>
              </a:tblPr>
              <a:tblGrid>
                <a:gridCol w="717968"/>
                <a:gridCol w="8067008"/>
              </a:tblGrid>
              <a:tr h="330445">
                <a:tc gridSpan="2">
                  <a:txBody>
                    <a:bodyPr/>
                    <a:lstStyle/>
                    <a:p>
                      <a:pPr algn="ctr"/>
                      <a:r>
                        <a:rPr lang="fr-FR" sz="1600" b="1" dirty="0" smtClean="0">
                          <a:solidFill>
                            <a:schemeClr val="tx1">
                              <a:lumMod val="95000"/>
                            </a:schemeClr>
                          </a:solidFill>
                          <a:latin typeface="Arial Narrow" panose="020B0606020202030204" pitchFamily="34" charset="0"/>
                        </a:rPr>
                        <a:t>Compétences visées</a:t>
                      </a:r>
                      <a:endParaRPr lang="fr-FR" sz="1600" b="1" dirty="0">
                        <a:solidFill>
                          <a:schemeClr val="tx1">
                            <a:lumMod val="95000"/>
                          </a:schemeClr>
                        </a:solidFill>
                        <a:latin typeface="Arial Narrow" panose="020B0606020202030204" pitchFamily="34" charset="0"/>
                      </a:endParaRPr>
                    </a:p>
                  </a:txBody>
                  <a:tcPr marL="88086" marR="88086" marT="44043" marB="44043" anchor="ctr"/>
                </a:tc>
                <a:tc hMerge="1">
                  <a:txBody>
                    <a:bodyPr/>
                    <a:lstStyle/>
                    <a:p>
                      <a:endParaRPr lang="fr-FR" sz="1200" dirty="0">
                        <a:latin typeface="Arial Narrow" panose="020B0606020202030204" pitchFamily="34" charset="0"/>
                      </a:endParaRPr>
                    </a:p>
                  </a:txBody>
                  <a:tcP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C2.23</a:t>
                      </a:r>
                      <a:endParaRPr lang="fr-FR" sz="1100" dirty="0">
                        <a:solidFill>
                          <a:schemeClr val="tx1">
                            <a:lumMod val="95000"/>
                          </a:schemeClr>
                        </a:solidFill>
                        <a:effectLst/>
                        <a:latin typeface="Arial Narrow" panose="020B0606020202030204" pitchFamily="34" charset="0"/>
                        <a:ea typeface="Times New Roman"/>
                      </a:endParaRPr>
                    </a:p>
                  </a:txBody>
                  <a:tcPr marL="68580" marR="68580" marT="0" marB="0" anchor="ctr"/>
                </a:tc>
                <a:tc>
                  <a:txBody>
                    <a:bodyPr/>
                    <a:lstStyle/>
                    <a:p>
                      <a:pPr marL="0" lvl="0" indent="0">
                        <a:spcBef>
                          <a:spcPts val="300"/>
                        </a:spcBef>
                        <a:spcAft>
                          <a:spcPts val="0"/>
                        </a:spcAft>
                        <a:buFont typeface="Courier New"/>
                        <a:buNone/>
                        <a:tabLst>
                          <a:tab pos="215900" algn="l"/>
                        </a:tabLst>
                      </a:pPr>
                      <a:r>
                        <a:rPr lang="fr-FR" sz="1400" b="0" dirty="0">
                          <a:solidFill>
                            <a:schemeClr val="tx1">
                              <a:lumMod val="95000"/>
                            </a:schemeClr>
                          </a:solidFill>
                          <a:effectLst/>
                          <a:latin typeface="Arial Narrow" panose="020B0606020202030204" pitchFamily="34" charset="0"/>
                          <a:ea typeface="Times New Roman"/>
                          <a:cs typeface="Times New Roman"/>
                        </a:rPr>
                        <a:t>Répertorier les différentes solutions technologiques</a:t>
                      </a:r>
                      <a:endParaRPr lang="fr-FR" sz="1050" b="0" dirty="0">
                        <a:solidFill>
                          <a:schemeClr val="tx1">
                            <a:lumMod val="95000"/>
                          </a:schemeClr>
                        </a:solidFill>
                        <a:effectLst/>
                        <a:latin typeface="Arial Narrow" panose="020B0606020202030204" pitchFamily="34" charset="0"/>
                        <a:ea typeface="Times New Roman"/>
                        <a:cs typeface="Times New Roman"/>
                      </a:endParaRPr>
                    </a:p>
                  </a:txBody>
                  <a:tcPr marL="68580" marR="68580" marT="0" marB="0" anchor="ct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C2.24</a:t>
                      </a:r>
                      <a:endParaRPr lang="fr-FR" sz="1100" dirty="0">
                        <a:solidFill>
                          <a:schemeClr val="tx1">
                            <a:lumMod val="95000"/>
                          </a:schemeClr>
                        </a:solidFill>
                        <a:effectLst/>
                        <a:latin typeface="Arial Narrow" panose="020B0606020202030204" pitchFamily="34" charset="0"/>
                        <a:ea typeface="Times New Roman"/>
                      </a:endParaRPr>
                    </a:p>
                  </a:txBody>
                  <a:tcPr marL="68580" marR="68580" marT="0" marB="0" anchor="ctr"/>
                </a:tc>
                <a:tc>
                  <a:txBody>
                    <a:bodyPr/>
                    <a:lstStyle/>
                    <a:p>
                      <a:pPr marL="0" lvl="0" indent="0">
                        <a:spcBef>
                          <a:spcPts val="300"/>
                        </a:spcBef>
                        <a:spcAft>
                          <a:spcPts val="0"/>
                        </a:spcAft>
                        <a:buFont typeface="Courier New"/>
                        <a:buNone/>
                        <a:tabLst>
                          <a:tab pos="215900" algn="l"/>
                        </a:tabLst>
                      </a:pPr>
                      <a:r>
                        <a:rPr lang="fr-FR" sz="1400" b="0" dirty="0">
                          <a:solidFill>
                            <a:schemeClr val="tx1">
                              <a:lumMod val="95000"/>
                            </a:schemeClr>
                          </a:solidFill>
                          <a:effectLst/>
                          <a:latin typeface="Arial Narrow" panose="020B0606020202030204" pitchFamily="34" charset="0"/>
                          <a:ea typeface="Times New Roman"/>
                          <a:cs typeface="Times New Roman"/>
                        </a:rPr>
                        <a:t>Proposer et/ou adapter des solutions technologiques en rapport avec les matériaux, les matériels et les diverses contraintes</a:t>
                      </a:r>
                      <a:endParaRPr lang="fr-FR" sz="1050" b="0" dirty="0">
                        <a:solidFill>
                          <a:schemeClr val="tx1">
                            <a:lumMod val="95000"/>
                          </a:schemeClr>
                        </a:solidFill>
                        <a:effectLst/>
                        <a:latin typeface="Arial Narrow" panose="020B0606020202030204" pitchFamily="34" charset="0"/>
                        <a:ea typeface="Times New Roman"/>
                        <a:cs typeface="Times New Roman"/>
                      </a:endParaRPr>
                    </a:p>
                  </a:txBody>
                  <a:tcPr marL="68580" marR="68580" marT="0" marB="0" anchor="ct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C2.32</a:t>
                      </a:r>
                      <a:endParaRPr lang="fr-FR" sz="1100" dirty="0">
                        <a:solidFill>
                          <a:schemeClr val="tx1">
                            <a:lumMod val="95000"/>
                          </a:schemeClr>
                        </a:solidFill>
                        <a:effectLst/>
                        <a:latin typeface="Arial Narrow" panose="020B0606020202030204" pitchFamily="34" charset="0"/>
                        <a:ea typeface="Times New Roman"/>
                      </a:endParaRPr>
                    </a:p>
                  </a:txBody>
                  <a:tcPr marL="44450" marR="44450" marT="0" marB="0" anchor="ctr"/>
                </a:tc>
                <a:tc>
                  <a:txBody>
                    <a:bodyPr/>
                    <a:lstStyle/>
                    <a:p>
                      <a:pPr marL="0" lvl="0" indent="0">
                        <a:spcBef>
                          <a:spcPts val="300"/>
                        </a:spcBef>
                        <a:spcAft>
                          <a:spcPts val="0"/>
                        </a:spcAft>
                        <a:buFont typeface="Courier New"/>
                        <a:buNone/>
                        <a:tabLst>
                          <a:tab pos="215900" algn="l"/>
                        </a:tabLst>
                      </a:pPr>
                      <a:r>
                        <a:rPr lang="fr-FR" sz="1400" b="0" dirty="0">
                          <a:solidFill>
                            <a:schemeClr val="tx1">
                              <a:lumMod val="95000"/>
                            </a:schemeClr>
                          </a:solidFill>
                          <a:effectLst/>
                          <a:latin typeface="Arial Narrow" panose="020B0606020202030204" pitchFamily="34" charset="0"/>
                          <a:ea typeface="Times New Roman"/>
                          <a:cs typeface="Times New Roman"/>
                        </a:rPr>
                        <a:t>Modifier  un </a:t>
                      </a:r>
                      <a:r>
                        <a:rPr lang="fr-FR" sz="1400" b="0" dirty="0" err="1">
                          <a:solidFill>
                            <a:schemeClr val="tx1">
                              <a:lumMod val="95000"/>
                            </a:schemeClr>
                          </a:solidFill>
                          <a:effectLst/>
                          <a:latin typeface="Arial Narrow" panose="020B0606020202030204" pitchFamily="34" charset="0"/>
                          <a:ea typeface="Times New Roman"/>
                          <a:cs typeface="Times New Roman"/>
                        </a:rPr>
                        <a:t>patronnage</a:t>
                      </a:r>
                      <a:r>
                        <a:rPr lang="fr-FR" sz="1400" b="0" dirty="0">
                          <a:solidFill>
                            <a:schemeClr val="tx1">
                              <a:lumMod val="95000"/>
                            </a:schemeClr>
                          </a:solidFill>
                          <a:effectLst/>
                          <a:latin typeface="Arial Narrow" panose="020B0606020202030204" pitchFamily="34" charset="0"/>
                          <a:ea typeface="Times New Roman"/>
                          <a:cs typeface="Times New Roman"/>
                        </a:rPr>
                        <a:t> industriel en C. A. O. par transformations numériques d’une image de base</a:t>
                      </a:r>
                      <a:endParaRPr lang="fr-FR" sz="1050" b="0" dirty="0">
                        <a:solidFill>
                          <a:schemeClr val="tx1">
                            <a:lumMod val="95000"/>
                          </a:schemeClr>
                        </a:solidFill>
                        <a:effectLst/>
                        <a:latin typeface="Arial Narrow" panose="020B0606020202030204" pitchFamily="34" charset="0"/>
                        <a:ea typeface="Times New Roman"/>
                        <a:cs typeface="Times New Roman"/>
                      </a:endParaRPr>
                    </a:p>
                  </a:txBody>
                  <a:tcPr marL="44450" marR="44450" marT="0" marB="0" anchor="ct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C2.41</a:t>
                      </a:r>
                      <a:endParaRPr lang="fr-FR" sz="1100" dirty="0">
                        <a:solidFill>
                          <a:schemeClr val="tx1">
                            <a:lumMod val="95000"/>
                          </a:schemeClr>
                        </a:solidFill>
                        <a:effectLst/>
                        <a:latin typeface="Arial Narrow" panose="020B0606020202030204" pitchFamily="34" charset="0"/>
                        <a:ea typeface="Times New Roman"/>
                      </a:endParaRPr>
                    </a:p>
                  </a:txBody>
                  <a:tcPr marL="68580" marR="68580" marT="0" marB="0"/>
                </a:tc>
                <a:tc>
                  <a:txBody>
                    <a:bodyPr/>
                    <a:lstStyle/>
                    <a:p>
                      <a:pPr marL="0" lvl="0" indent="0">
                        <a:spcBef>
                          <a:spcPts val="300"/>
                        </a:spcBef>
                        <a:spcAft>
                          <a:spcPts val="0"/>
                        </a:spcAft>
                        <a:buFont typeface="Courier New"/>
                        <a:buNone/>
                        <a:tabLst>
                          <a:tab pos="215900" algn="l"/>
                        </a:tabLst>
                      </a:pPr>
                      <a:r>
                        <a:rPr lang="fr-FR" sz="1400" b="0" dirty="0">
                          <a:solidFill>
                            <a:schemeClr val="tx1">
                              <a:lumMod val="95000"/>
                            </a:schemeClr>
                          </a:solidFill>
                          <a:effectLst/>
                          <a:latin typeface="Arial Narrow" panose="020B0606020202030204" pitchFamily="34" charset="0"/>
                          <a:ea typeface="Times New Roman"/>
                          <a:cs typeface="Times New Roman"/>
                        </a:rPr>
                        <a:t>Analyser un modèle</a:t>
                      </a:r>
                      <a:endParaRPr lang="fr-FR" sz="1050" b="0" dirty="0">
                        <a:solidFill>
                          <a:schemeClr val="tx1">
                            <a:lumMod val="95000"/>
                          </a:schemeClr>
                        </a:solidFill>
                        <a:effectLst/>
                        <a:latin typeface="Arial Narrow" panose="020B0606020202030204" pitchFamily="34" charset="0"/>
                        <a:ea typeface="Times New Roman"/>
                        <a:cs typeface="Times New Roman"/>
                      </a:endParaRPr>
                    </a:p>
                  </a:txBody>
                  <a:tcPr marL="68580" marR="68580" marT="0" marB="0"/>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C2.45</a:t>
                      </a:r>
                      <a:endParaRPr lang="fr-FR" sz="1100" dirty="0">
                        <a:solidFill>
                          <a:schemeClr val="tx1">
                            <a:lumMod val="95000"/>
                          </a:schemeClr>
                        </a:solidFill>
                        <a:effectLst/>
                        <a:latin typeface="Arial Narrow" panose="020B0606020202030204" pitchFamily="34" charset="0"/>
                        <a:ea typeface="Times New Roman"/>
                      </a:endParaRPr>
                    </a:p>
                  </a:txBody>
                  <a:tcPr marL="68580" marR="68580" marT="0" marB="0" anchor="ctr"/>
                </a:tc>
                <a:tc>
                  <a:txBody>
                    <a:bodyPr/>
                    <a:lstStyle/>
                    <a:p>
                      <a:pPr marL="0" lvl="0" indent="0">
                        <a:spcBef>
                          <a:spcPts val="300"/>
                        </a:spcBef>
                        <a:spcAft>
                          <a:spcPts val="0"/>
                        </a:spcAft>
                        <a:buFont typeface="Courier New"/>
                        <a:buNone/>
                        <a:tabLst>
                          <a:tab pos="215900" algn="l"/>
                        </a:tabLst>
                      </a:pPr>
                      <a:r>
                        <a:rPr lang="fr-FR" sz="1400" b="0" dirty="0">
                          <a:solidFill>
                            <a:schemeClr val="tx1">
                              <a:lumMod val="95000"/>
                            </a:schemeClr>
                          </a:solidFill>
                          <a:effectLst/>
                          <a:latin typeface="Arial Narrow" panose="020B0606020202030204" pitchFamily="34" charset="0"/>
                          <a:ea typeface="Times New Roman"/>
                          <a:cs typeface="Times New Roman"/>
                        </a:rPr>
                        <a:t>Élaborer en DAO tout ou partie du dossier technique</a:t>
                      </a:r>
                      <a:endParaRPr lang="fr-FR" sz="1050" b="0" dirty="0">
                        <a:solidFill>
                          <a:schemeClr val="tx1">
                            <a:lumMod val="95000"/>
                          </a:schemeClr>
                        </a:solidFill>
                        <a:effectLst/>
                        <a:latin typeface="Arial Narrow" panose="020B0606020202030204" pitchFamily="34" charset="0"/>
                        <a:ea typeface="Times New Roman"/>
                        <a:cs typeface="Times New Roman"/>
                      </a:endParaRPr>
                    </a:p>
                  </a:txBody>
                  <a:tcPr marL="68580" marR="68580" marT="0" marB="0" anchor="ct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C2.53</a:t>
                      </a:r>
                      <a:endParaRPr lang="fr-FR" sz="1100" dirty="0">
                        <a:solidFill>
                          <a:schemeClr val="tx1">
                            <a:lumMod val="95000"/>
                          </a:schemeClr>
                        </a:solidFill>
                        <a:effectLst/>
                        <a:latin typeface="Arial Narrow" panose="020B0606020202030204" pitchFamily="34" charset="0"/>
                        <a:ea typeface="Times New Roman"/>
                      </a:endParaRPr>
                    </a:p>
                  </a:txBody>
                  <a:tcPr marL="68580" marR="68580" marT="0" marB="0" anchor="ctr"/>
                </a:tc>
                <a:tc>
                  <a:txBody>
                    <a:bodyPr/>
                    <a:lstStyle/>
                    <a:p>
                      <a:pPr marL="0" lvl="0" indent="0">
                        <a:spcBef>
                          <a:spcPts val="300"/>
                        </a:spcBef>
                        <a:spcAft>
                          <a:spcPts val="0"/>
                        </a:spcAft>
                        <a:buFont typeface="Courier New"/>
                        <a:buNone/>
                        <a:tabLst>
                          <a:tab pos="215900" algn="l"/>
                        </a:tabLst>
                      </a:pPr>
                      <a:r>
                        <a:rPr lang="fr-FR" sz="1400" b="0" dirty="0">
                          <a:solidFill>
                            <a:schemeClr val="tx1">
                              <a:lumMod val="95000"/>
                            </a:schemeClr>
                          </a:solidFill>
                          <a:effectLst/>
                          <a:latin typeface="Arial Narrow" panose="020B0606020202030204" pitchFamily="34" charset="0"/>
                          <a:ea typeface="Times New Roman"/>
                          <a:cs typeface="Arial"/>
                        </a:rPr>
                        <a:t>Vérifier la conformité technique du produit au regard du cahier des charges</a:t>
                      </a:r>
                      <a:endParaRPr lang="fr-FR" sz="1050" b="0" dirty="0">
                        <a:solidFill>
                          <a:schemeClr val="tx1">
                            <a:lumMod val="95000"/>
                          </a:schemeClr>
                        </a:solidFill>
                        <a:effectLst/>
                        <a:latin typeface="Arial Narrow" panose="020B0606020202030204" pitchFamily="34" charset="0"/>
                        <a:ea typeface="Times New Roman"/>
                        <a:cs typeface="Times New Roman"/>
                      </a:endParaRPr>
                    </a:p>
                  </a:txBody>
                  <a:tcPr marL="68580" marR="68580" marT="0" marB="0" anchor="ct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C2.61</a:t>
                      </a:r>
                      <a:endParaRPr lang="fr-FR" sz="1100" dirty="0">
                        <a:solidFill>
                          <a:schemeClr val="tx1">
                            <a:lumMod val="95000"/>
                          </a:schemeClr>
                        </a:solidFill>
                        <a:effectLst/>
                        <a:latin typeface="Arial Narrow" panose="020B0606020202030204" pitchFamily="34" charset="0"/>
                        <a:ea typeface="Times New Roman"/>
                      </a:endParaRPr>
                    </a:p>
                  </a:txBody>
                  <a:tcPr marL="68580" marR="68580" marT="0" marB="0"/>
                </a:tc>
                <a:tc>
                  <a:txBody>
                    <a:bodyPr/>
                    <a:lstStyle/>
                    <a:p>
                      <a:pPr marL="0" lvl="0" indent="0">
                        <a:spcBef>
                          <a:spcPts val="300"/>
                        </a:spcBef>
                        <a:spcAft>
                          <a:spcPts val="0"/>
                        </a:spcAft>
                        <a:buFont typeface="Courier New"/>
                        <a:buNone/>
                        <a:tabLst>
                          <a:tab pos="215900" algn="l"/>
                        </a:tabLst>
                      </a:pPr>
                      <a:r>
                        <a:rPr lang="fr-FR" sz="1400" b="0" dirty="0">
                          <a:solidFill>
                            <a:schemeClr val="tx1">
                              <a:lumMod val="95000"/>
                            </a:schemeClr>
                          </a:solidFill>
                          <a:effectLst/>
                          <a:latin typeface="Arial Narrow" panose="020B0606020202030204" pitchFamily="34" charset="0"/>
                          <a:ea typeface="Times New Roman"/>
                          <a:cs typeface="Arial"/>
                        </a:rPr>
                        <a:t>É</a:t>
                      </a:r>
                      <a:r>
                        <a:rPr lang="fr-FR" sz="1400" b="0" dirty="0">
                          <a:solidFill>
                            <a:schemeClr val="tx1">
                              <a:lumMod val="95000"/>
                            </a:schemeClr>
                          </a:solidFill>
                          <a:effectLst/>
                          <a:latin typeface="Arial Narrow" panose="020B0606020202030204" pitchFamily="34" charset="0"/>
                          <a:ea typeface="Times New Roman"/>
                          <a:cs typeface="Times New Roman"/>
                        </a:rPr>
                        <a:t>valuer le degré de complexité d’une solution technologique</a:t>
                      </a:r>
                      <a:endParaRPr lang="fr-FR" sz="1050" b="0" dirty="0">
                        <a:solidFill>
                          <a:schemeClr val="tx1">
                            <a:lumMod val="95000"/>
                          </a:schemeClr>
                        </a:solidFill>
                        <a:effectLst/>
                        <a:latin typeface="Arial Narrow" panose="020B0606020202030204" pitchFamily="34" charset="0"/>
                        <a:ea typeface="Times New Roman"/>
                        <a:cs typeface="Times New Roman"/>
                      </a:endParaRPr>
                    </a:p>
                  </a:txBody>
                  <a:tcPr marL="68580" marR="68580" marT="0" marB="0"/>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C2.62</a:t>
                      </a:r>
                      <a:endParaRPr lang="fr-FR" sz="1100" dirty="0">
                        <a:solidFill>
                          <a:schemeClr val="tx1">
                            <a:lumMod val="95000"/>
                          </a:schemeClr>
                        </a:solidFill>
                        <a:effectLst/>
                        <a:latin typeface="Arial Narrow" panose="020B0606020202030204" pitchFamily="34" charset="0"/>
                        <a:ea typeface="Times New Roman"/>
                      </a:endParaRPr>
                    </a:p>
                  </a:txBody>
                  <a:tcPr marL="68580" marR="68580" marT="0" marB="0"/>
                </a:tc>
                <a:tc>
                  <a:txBody>
                    <a:bodyPr/>
                    <a:lstStyle/>
                    <a:p>
                      <a:pPr marL="0" lvl="0" indent="0">
                        <a:spcBef>
                          <a:spcPts val="300"/>
                        </a:spcBef>
                        <a:spcAft>
                          <a:spcPts val="0"/>
                        </a:spcAft>
                        <a:buFont typeface="Courier New"/>
                        <a:buNone/>
                        <a:tabLst>
                          <a:tab pos="215900" algn="l"/>
                        </a:tabLst>
                      </a:pPr>
                      <a:r>
                        <a:rPr lang="fr-FR" sz="1400" b="0" dirty="0">
                          <a:solidFill>
                            <a:schemeClr val="tx1">
                              <a:lumMod val="95000"/>
                            </a:schemeClr>
                          </a:solidFill>
                          <a:effectLst/>
                          <a:latin typeface="Arial Narrow" panose="020B0606020202030204" pitchFamily="34" charset="0"/>
                          <a:ea typeface="Times New Roman"/>
                          <a:cs typeface="Arial"/>
                        </a:rPr>
                        <a:t>Apporter les modifications nécessaires</a:t>
                      </a:r>
                      <a:endParaRPr lang="fr-FR" sz="1050" b="0" dirty="0">
                        <a:solidFill>
                          <a:schemeClr val="tx1">
                            <a:lumMod val="95000"/>
                          </a:schemeClr>
                        </a:solidFill>
                        <a:effectLst/>
                        <a:latin typeface="Arial Narrow" panose="020B0606020202030204" pitchFamily="34" charset="0"/>
                        <a:ea typeface="Times New Roman"/>
                        <a:cs typeface="Times New Roman"/>
                      </a:endParaRPr>
                    </a:p>
                  </a:txBody>
                  <a:tcPr marL="68580" marR="68580" marT="0" marB="0"/>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C3.31</a:t>
                      </a:r>
                      <a:endParaRPr lang="fr-FR" sz="1100" dirty="0">
                        <a:solidFill>
                          <a:schemeClr val="tx1">
                            <a:lumMod val="95000"/>
                          </a:schemeClr>
                        </a:solidFill>
                        <a:effectLst/>
                        <a:latin typeface="Arial Narrow" panose="020B0606020202030204" pitchFamily="34" charset="0"/>
                        <a:ea typeface="Times New Roman"/>
                      </a:endParaRPr>
                    </a:p>
                  </a:txBody>
                  <a:tcPr marL="68580" marR="68580" marT="0" marB="0" anchor="ctr"/>
                </a:tc>
                <a:tc>
                  <a:txBody>
                    <a:bodyPr/>
                    <a:lstStyle/>
                    <a:p>
                      <a:pPr marL="0" lvl="0" indent="0">
                        <a:spcAft>
                          <a:spcPts val="0"/>
                        </a:spcAft>
                        <a:buFont typeface="Courier New"/>
                        <a:buNone/>
                        <a:tabLst>
                          <a:tab pos="220980" algn="l"/>
                        </a:tabLst>
                      </a:pPr>
                      <a:r>
                        <a:rPr lang="fr-FR" sz="1400" b="0" dirty="0">
                          <a:solidFill>
                            <a:schemeClr val="tx1">
                              <a:lumMod val="95000"/>
                            </a:schemeClr>
                          </a:solidFill>
                          <a:effectLst/>
                          <a:latin typeface="Arial Narrow" panose="020B0606020202030204" pitchFamily="34" charset="0"/>
                          <a:ea typeface="Times New Roman"/>
                          <a:cs typeface="Times New Roman"/>
                        </a:rPr>
                        <a:t>Définir les paramètres de placement</a:t>
                      </a:r>
                      <a:endParaRPr lang="fr-FR" sz="1100" b="0" dirty="0">
                        <a:solidFill>
                          <a:schemeClr val="tx1">
                            <a:lumMod val="95000"/>
                          </a:schemeClr>
                        </a:solidFill>
                        <a:effectLst/>
                        <a:latin typeface="Arial Narrow" panose="020B0606020202030204" pitchFamily="34" charset="0"/>
                        <a:ea typeface="Times New Roman"/>
                        <a:cs typeface="Times New Roman"/>
                      </a:endParaRPr>
                    </a:p>
                  </a:txBody>
                  <a:tcPr marL="68580" marR="68580" marT="0" marB="0" anchor="ct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C3.32</a:t>
                      </a:r>
                      <a:endParaRPr lang="fr-FR" sz="1100" dirty="0">
                        <a:solidFill>
                          <a:schemeClr val="tx1">
                            <a:lumMod val="95000"/>
                          </a:schemeClr>
                        </a:solidFill>
                        <a:effectLst/>
                        <a:latin typeface="Arial Narrow" panose="020B0606020202030204" pitchFamily="34" charset="0"/>
                        <a:ea typeface="Times New Roman"/>
                      </a:endParaRPr>
                    </a:p>
                  </a:txBody>
                  <a:tcPr marL="68580" marR="68580" marT="0" marB="0" anchor="ctr"/>
                </a:tc>
                <a:tc>
                  <a:txBody>
                    <a:bodyPr/>
                    <a:lstStyle/>
                    <a:p>
                      <a:pPr marL="0" lvl="0" indent="0">
                        <a:spcAft>
                          <a:spcPts val="0"/>
                        </a:spcAft>
                        <a:buFont typeface="Courier New"/>
                        <a:buNone/>
                        <a:tabLst>
                          <a:tab pos="247015" algn="l"/>
                        </a:tabLst>
                      </a:pPr>
                      <a:r>
                        <a:rPr lang="fr-FR" sz="1400" b="0" dirty="0">
                          <a:solidFill>
                            <a:schemeClr val="tx1">
                              <a:lumMod val="95000"/>
                            </a:schemeClr>
                          </a:solidFill>
                          <a:effectLst/>
                          <a:latin typeface="Arial Narrow" panose="020B0606020202030204" pitchFamily="34" charset="0"/>
                          <a:ea typeface="Times New Roman"/>
                          <a:cs typeface="Times New Roman"/>
                        </a:rPr>
                        <a:t>Réaliser le placement des différents éléments du modèle</a:t>
                      </a:r>
                      <a:endParaRPr lang="fr-FR" sz="1100" b="0" dirty="0">
                        <a:solidFill>
                          <a:schemeClr val="tx1">
                            <a:lumMod val="95000"/>
                          </a:schemeClr>
                        </a:solidFill>
                        <a:effectLst/>
                        <a:latin typeface="Arial Narrow" panose="020B0606020202030204" pitchFamily="34" charset="0"/>
                        <a:ea typeface="Times New Roman"/>
                        <a:cs typeface="Times New Roman"/>
                      </a:endParaRPr>
                    </a:p>
                  </a:txBody>
                  <a:tcPr marL="68580" marR="68580" marT="0" marB="0" anchor="ct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C3.33</a:t>
                      </a:r>
                      <a:endParaRPr lang="fr-FR" sz="1100" dirty="0">
                        <a:solidFill>
                          <a:schemeClr val="tx1">
                            <a:lumMod val="95000"/>
                          </a:schemeClr>
                        </a:solidFill>
                        <a:effectLst/>
                        <a:latin typeface="Arial Narrow" panose="020B0606020202030204" pitchFamily="34" charset="0"/>
                        <a:ea typeface="Times New Roman"/>
                      </a:endParaRPr>
                    </a:p>
                  </a:txBody>
                  <a:tcPr marL="68580" marR="68580" marT="0" marB="0"/>
                </a:tc>
                <a:tc>
                  <a:txBody>
                    <a:bodyPr/>
                    <a:lstStyle/>
                    <a:p>
                      <a:pPr marL="43180" indent="-43180">
                        <a:spcAft>
                          <a:spcPts val="0"/>
                        </a:spcAft>
                      </a:pPr>
                      <a:r>
                        <a:rPr lang="fr-FR" sz="1400" b="0" dirty="0">
                          <a:solidFill>
                            <a:schemeClr val="tx1">
                              <a:lumMod val="95000"/>
                            </a:schemeClr>
                          </a:solidFill>
                          <a:effectLst/>
                          <a:latin typeface="Arial Narrow" panose="020B0606020202030204" pitchFamily="34" charset="0"/>
                          <a:ea typeface="Times New Roman"/>
                        </a:rPr>
                        <a:t>Effectuer un placement multi tailles</a:t>
                      </a:r>
                      <a:endParaRPr lang="fr-FR" sz="1100" b="0" dirty="0">
                        <a:solidFill>
                          <a:schemeClr val="tx1">
                            <a:lumMod val="95000"/>
                          </a:schemeClr>
                        </a:solidFill>
                        <a:effectLst/>
                        <a:latin typeface="Arial Narrow" panose="020B0606020202030204" pitchFamily="34" charset="0"/>
                        <a:ea typeface="Times New Roman"/>
                      </a:endParaRPr>
                    </a:p>
                  </a:txBody>
                  <a:tcPr marL="68580" marR="68580" marT="0" marB="0"/>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C3.41</a:t>
                      </a:r>
                      <a:endParaRPr lang="fr-FR" sz="1100" dirty="0">
                        <a:solidFill>
                          <a:schemeClr val="tx1">
                            <a:lumMod val="95000"/>
                          </a:schemeClr>
                        </a:solidFill>
                        <a:effectLst/>
                        <a:latin typeface="Arial Narrow" panose="020B0606020202030204" pitchFamily="34" charset="0"/>
                        <a:ea typeface="Times New Roman"/>
                      </a:endParaRPr>
                    </a:p>
                  </a:txBody>
                  <a:tcPr marL="68580" marR="68580" marT="0" marB="0" anchor="ctr"/>
                </a:tc>
                <a:tc>
                  <a:txBody>
                    <a:bodyPr/>
                    <a:lstStyle/>
                    <a:p>
                      <a:pPr marL="0" lvl="0" indent="0">
                        <a:spcAft>
                          <a:spcPts val="0"/>
                        </a:spcAft>
                        <a:buFont typeface="Courier New"/>
                        <a:buNone/>
                        <a:tabLst>
                          <a:tab pos="194945" algn="l"/>
                        </a:tabLst>
                      </a:pPr>
                      <a:r>
                        <a:rPr lang="fr-FR" sz="1400" b="0" dirty="0">
                          <a:solidFill>
                            <a:schemeClr val="tx1">
                              <a:lumMod val="95000"/>
                            </a:schemeClr>
                          </a:solidFill>
                          <a:effectLst/>
                          <a:latin typeface="Arial Narrow" panose="020B0606020202030204" pitchFamily="34" charset="0"/>
                          <a:ea typeface="Times New Roman"/>
                          <a:cs typeface="Times New Roman"/>
                        </a:rPr>
                        <a:t>Établir un ordre de coupe</a:t>
                      </a:r>
                      <a:endParaRPr lang="fr-FR" sz="1100" b="0" dirty="0">
                        <a:solidFill>
                          <a:schemeClr val="tx1">
                            <a:lumMod val="95000"/>
                          </a:schemeClr>
                        </a:solidFill>
                        <a:effectLst/>
                        <a:latin typeface="Arial Narrow" panose="020B0606020202030204" pitchFamily="34" charset="0"/>
                        <a:ea typeface="Times New Roman"/>
                        <a:cs typeface="Times New Roman"/>
                      </a:endParaRPr>
                    </a:p>
                  </a:txBody>
                  <a:tcPr marL="68580" marR="68580" marT="0" marB="0" anchor="ct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C3.42</a:t>
                      </a:r>
                      <a:endParaRPr lang="fr-FR" sz="1100" dirty="0">
                        <a:solidFill>
                          <a:schemeClr val="tx1">
                            <a:lumMod val="95000"/>
                          </a:schemeClr>
                        </a:solidFill>
                        <a:effectLst/>
                        <a:latin typeface="Arial Narrow" panose="020B0606020202030204" pitchFamily="34" charset="0"/>
                        <a:ea typeface="Times New Roman"/>
                      </a:endParaRPr>
                    </a:p>
                  </a:txBody>
                  <a:tcPr marL="68580" marR="68580" marT="0" marB="0" anchor="ctr"/>
                </a:tc>
                <a:tc>
                  <a:txBody>
                    <a:bodyPr/>
                    <a:lstStyle/>
                    <a:p>
                      <a:pPr marL="0" lvl="0" indent="0">
                        <a:spcAft>
                          <a:spcPts val="0"/>
                        </a:spcAft>
                        <a:buFont typeface="Courier New"/>
                        <a:buNone/>
                        <a:tabLst>
                          <a:tab pos="208915" algn="l"/>
                        </a:tabLst>
                      </a:pPr>
                      <a:r>
                        <a:rPr lang="fr-FR" sz="1400" b="0" dirty="0">
                          <a:solidFill>
                            <a:schemeClr val="tx1">
                              <a:lumMod val="95000"/>
                            </a:schemeClr>
                          </a:solidFill>
                          <a:effectLst/>
                          <a:latin typeface="Arial Narrow" panose="020B0606020202030204" pitchFamily="34" charset="0"/>
                          <a:ea typeface="Times New Roman"/>
                          <a:cs typeface="Times New Roman"/>
                        </a:rPr>
                        <a:t>Effectuer le matelassage	</a:t>
                      </a:r>
                      <a:endParaRPr lang="fr-FR" sz="1100" b="0" dirty="0">
                        <a:solidFill>
                          <a:schemeClr val="tx1">
                            <a:lumMod val="95000"/>
                          </a:schemeClr>
                        </a:solidFill>
                        <a:effectLst/>
                        <a:latin typeface="Arial Narrow" panose="020B0606020202030204" pitchFamily="34" charset="0"/>
                        <a:ea typeface="Times New Roman"/>
                        <a:cs typeface="Times New Roman"/>
                      </a:endParaRPr>
                    </a:p>
                  </a:txBody>
                  <a:tcPr marL="68580" marR="68580" marT="0" marB="0" anchor="ct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C3.43</a:t>
                      </a:r>
                      <a:endParaRPr lang="fr-FR" sz="1100" dirty="0">
                        <a:solidFill>
                          <a:schemeClr val="tx1">
                            <a:lumMod val="95000"/>
                          </a:schemeClr>
                        </a:solidFill>
                        <a:effectLst/>
                        <a:latin typeface="Arial Narrow" panose="020B0606020202030204" pitchFamily="34" charset="0"/>
                        <a:ea typeface="Times New Roman"/>
                      </a:endParaRPr>
                    </a:p>
                  </a:txBody>
                  <a:tcPr marL="68580" marR="68580" marT="0" marB="0" anchor="ctr"/>
                </a:tc>
                <a:tc>
                  <a:txBody>
                    <a:bodyPr/>
                    <a:lstStyle/>
                    <a:p>
                      <a:pPr marL="0" lvl="0" indent="0">
                        <a:spcAft>
                          <a:spcPts val="0"/>
                        </a:spcAft>
                        <a:buFont typeface="Courier New"/>
                        <a:buNone/>
                        <a:tabLst>
                          <a:tab pos="208915" algn="l"/>
                        </a:tabLst>
                      </a:pPr>
                      <a:r>
                        <a:rPr lang="fr-FR" sz="1400" b="0" dirty="0">
                          <a:solidFill>
                            <a:schemeClr val="tx1">
                              <a:lumMod val="95000"/>
                            </a:schemeClr>
                          </a:solidFill>
                          <a:effectLst/>
                          <a:latin typeface="Arial Narrow" panose="020B0606020202030204" pitchFamily="34" charset="0"/>
                          <a:ea typeface="Times New Roman"/>
                          <a:cs typeface="Times New Roman"/>
                        </a:rPr>
                        <a:t>Réaliser la coupe sur un système informatisé</a:t>
                      </a:r>
                      <a:endParaRPr lang="fr-FR" sz="1100" b="0" dirty="0">
                        <a:solidFill>
                          <a:schemeClr val="tx1">
                            <a:lumMod val="95000"/>
                          </a:schemeClr>
                        </a:solidFill>
                        <a:effectLst/>
                        <a:latin typeface="Arial Narrow" panose="020B0606020202030204" pitchFamily="34" charset="0"/>
                        <a:ea typeface="Times New Roman"/>
                        <a:cs typeface="Times New Roman"/>
                      </a:endParaRPr>
                    </a:p>
                  </a:txBody>
                  <a:tcPr marL="68580" marR="68580" marT="0" marB="0" anchor="ct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C3.44</a:t>
                      </a:r>
                      <a:endParaRPr lang="fr-FR" sz="1100" dirty="0">
                        <a:solidFill>
                          <a:schemeClr val="tx1">
                            <a:lumMod val="95000"/>
                          </a:schemeClr>
                        </a:solidFill>
                        <a:effectLst/>
                        <a:latin typeface="Arial Narrow" panose="020B0606020202030204" pitchFamily="34" charset="0"/>
                        <a:ea typeface="Times New Roman"/>
                      </a:endParaRPr>
                    </a:p>
                  </a:txBody>
                  <a:tcPr marL="68580" marR="68580" marT="0" marB="0" anchor="ctr"/>
                </a:tc>
                <a:tc>
                  <a:txBody>
                    <a:bodyPr/>
                    <a:lstStyle/>
                    <a:p>
                      <a:pPr marL="0" lvl="0" indent="0">
                        <a:spcAft>
                          <a:spcPts val="0"/>
                        </a:spcAft>
                        <a:buFont typeface="Courier New"/>
                        <a:buNone/>
                        <a:tabLst>
                          <a:tab pos="222885" algn="l"/>
                        </a:tabLst>
                      </a:pPr>
                      <a:r>
                        <a:rPr lang="fr-FR" sz="1400" b="0" dirty="0">
                          <a:solidFill>
                            <a:schemeClr val="tx1">
                              <a:lumMod val="95000"/>
                            </a:schemeClr>
                          </a:solidFill>
                          <a:effectLst/>
                          <a:latin typeface="Arial Narrow" panose="020B0606020202030204" pitchFamily="34" charset="0"/>
                          <a:ea typeface="Times New Roman"/>
                          <a:cs typeface="Times New Roman"/>
                        </a:rPr>
                        <a:t>Préparer les éléments du produit pour la fabrication</a:t>
                      </a:r>
                      <a:endParaRPr lang="fr-FR" sz="1100" b="0" dirty="0">
                        <a:solidFill>
                          <a:schemeClr val="tx1">
                            <a:lumMod val="95000"/>
                          </a:schemeClr>
                        </a:solidFill>
                        <a:effectLst/>
                        <a:latin typeface="Arial Narrow" panose="020B0606020202030204" pitchFamily="34" charset="0"/>
                        <a:ea typeface="Times New Roman"/>
                        <a:cs typeface="Times New Roman"/>
                      </a:endParaRPr>
                    </a:p>
                  </a:txBody>
                  <a:tcPr marL="68580" marR="68580" marT="0" marB="0" anchor="ct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C4.11</a:t>
                      </a:r>
                      <a:endParaRPr lang="fr-FR" sz="1100" dirty="0">
                        <a:solidFill>
                          <a:schemeClr val="tx1">
                            <a:lumMod val="95000"/>
                          </a:schemeClr>
                        </a:solidFill>
                        <a:effectLst/>
                        <a:latin typeface="Arial Narrow" panose="020B0606020202030204" pitchFamily="34" charset="0"/>
                        <a:ea typeface="Times New Roman"/>
                      </a:endParaRPr>
                    </a:p>
                  </a:txBody>
                  <a:tcPr marL="44450" marR="44450" marT="0" marB="0" anchor="ctr"/>
                </a:tc>
                <a:tc>
                  <a:txBody>
                    <a:bodyPr/>
                    <a:lstStyle/>
                    <a:p>
                      <a:pPr marL="0" lvl="0" indent="0" algn="l">
                        <a:spcBef>
                          <a:spcPts val="300"/>
                        </a:spcBef>
                        <a:spcAft>
                          <a:spcPts val="0"/>
                        </a:spcAft>
                        <a:buFont typeface="Courier New"/>
                        <a:buNone/>
                        <a:tabLst>
                          <a:tab pos="215900" algn="l"/>
                        </a:tabLst>
                      </a:pPr>
                      <a:r>
                        <a:rPr lang="fr-FR" sz="1400" b="0" dirty="0">
                          <a:solidFill>
                            <a:schemeClr val="tx1">
                              <a:lumMod val="95000"/>
                            </a:schemeClr>
                          </a:solidFill>
                          <a:effectLst/>
                          <a:latin typeface="Arial Narrow" panose="020B0606020202030204" pitchFamily="34" charset="0"/>
                          <a:ea typeface="Times New Roman"/>
                          <a:cs typeface="Arial"/>
                        </a:rPr>
                        <a:t>Exécuter toutes les opérations du processus industriel de fabrication du produit prêt-à-porter</a:t>
                      </a:r>
                      <a:endParaRPr lang="fr-FR" sz="1050" b="0" dirty="0">
                        <a:solidFill>
                          <a:schemeClr val="tx1">
                            <a:lumMod val="95000"/>
                          </a:schemeClr>
                        </a:solidFill>
                        <a:effectLst/>
                        <a:latin typeface="Arial Narrow" panose="020B0606020202030204" pitchFamily="34" charset="0"/>
                        <a:ea typeface="Times New Roman"/>
                        <a:cs typeface="Times New Roman"/>
                      </a:endParaRPr>
                    </a:p>
                  </a:txBody>
                  <a:tcPr marL="44450" marR="44450" marT="0" marB="0" anchor="ct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C4.13</a:t>
                      </a:r>
                      <a:endParaRPr lang="fr-FR" sz="1100" dirty="0">
                        <a:solidFill>
                          <a:schemeClr val="tx1">
                            <a:lumMod val="95000"/>
                          </a:schemeClr>
                        </a:solidFill>
                        <a:effectLst/>
                        <a:latin typeface="Arial Narrow" panose="020B0606020202030204" pitchFamily="34" charset="0"/>
                        <a:ea typeface="Times New Roman"/>
                      </a:endParaRPr>
                    </a:p>
                  </a:txBody>
                  <a:tcPr marL="44450" marR="44450" marT="0" marB="0"/>
                </a:tc>
                <a:tc>
                  <a:txBody>
                    <a:bodyPr/>
                    <a:lstStyle/>
                    <a:p>
                      <a:pPr marL="0" lvl="0" indent="0" algn="just">
                        <a:spcBef>
                          <a:spcPts val="300"/>
                        </a:spcBef>
                        <a:spcAft>
                          <a:spcPts val="0"/>
                        </a:spcAft>
                        <a:buFont typeface="Courier New"/>
                        <a:buNone/>
                        <a:tabLst>
                          <a:tab pos="264160" algn="l"/>
                        </a:tabLst>
                      </a:pPr>
                      <a:r>
                        <a:rPr lang="fr-FR" sz="1400" b="0" dirty="0">
                          <a:solidFill>
                            <a:schemeClr val="tx1">
                              <a:lumMod val="95000"/>
                            </a:schemeClr>
                          </a:solidFill>
                          <a:effectLst/>
                          <a:latin typeface="Arial Narrow" panose="020B0606020202030204" pitchFamily="34" charset="0"/>
                          <a:ea typeface="Times New Roman"/>
                          <a:cs typeface="Arial"/>
                        </a:rPr>
                        <a:t>Effectuer les réglages des matériels</a:t>
                      </a:r>
                      <a:endParaRPr lang="fr-FR" sz="1050" b="0" dirty="0">
                        <a:solidFill>
                          <a:schemeClr val="tx1">
                            <a:lumMod val="95000"/>
                          </a:schemeClr>
                        </a:solidFill>
                        <a:effectLst/>
                        <a:latin typeface="Arial Narrow" panose="020B0606020202030204" pitchFamily="34" charset="0"/>
                        <a:ea typeface="Times New Roman"/>
                        <a:cs typeface="Times New Roman"/>
                      </a:endParaRPr>
                    </a:p>
                  </a:txBody>
                  <a:tcPr marL="44450" marR="44450" marT="0" marB="0"/>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C4.31</a:t>
                      </a:r>
                      <a:endParaRPr lang="fr-FR" sz="1100" dirty="0">
                        <a:solidFill>
                          <a:schemeClr val="tx1">
                            <a:lumMod val="95000"/>
                          </a:schemeClr>
                        </a:solidFill>
                        <a:effectLst/>
                        <a:latin typeface="Arial Narrow" panose="020B0606020202030204" pitchFamily="34" charset="0"/>
                        <a:ea typeface="Times New Roman"/>
                      </a:endParaRPr>
                    </a:p>
                  </a:txBody>
                  <a:tcPr marL="44450" marR="44450" marT="0" marB="0" anchor="ctr"/>
                </a:tc>
                <a:tc>
                  <a:txBody>
                    <a:bodyPr/>
                    <a:lstStyle/>
                    <a:p>
                      <a:pPr marL="0" lvl="0" indent="0" algn="just">
                        <a:spcBef>
                          <a:spcPts val="300"/>
                        </a:spcBef>
                        <a:spcAft>
                          <a:spcPts val="0"/>
                        </a:spcAft>
                        <a:buFont typeface="Courier New"/>
                        <a:buNone/>
                        <a:tabLst>
                          <a:tab pos="215900" algn="l"/>
                          <a:tab pos="252095" algn="l"/>
                        </a:tabLst>
                      </a:pPr>
                      <a:r>
                        <a:rPr lang="fr-FR" sz="1400" b="0" dirty="0">
                          <a:solidFill>
                            <a:schemeClr val="tx1">
                              <a:lumMod val="95000"/>
                            </a:schemeClr>
                          </a:solidFill>
                          <a:effectLst/>
                          <a:latin typeface="Arial Narrow" panose="020B0606020202030204" pitchFamily="34" charset="0"/>
                          <a:ea typeface="Times New Roman"/>
                          <a:cs typeface="Arial"/>
                        </a:rPr>
                        <a:t>Participer à l’élaboration d’un système de contrôle et de suivi de la qualité</a:t>
                      </a:r>
                      <a:endParaRPr lang="fr-FR" sz="1050" b="0" dirty="0">
                        <a:solidFill>
                          <a:schemeClr val="tx1">
                            <a:lumMod val="95000"/>
                          </a:schemeClr>
                        </a:solidFill>
                        <a:effectLst/>
                        <a:latin typeface="Arial Narrow" panose="020B0606020202030204" pitchFamily="34" charset="0"/>
                        <a:ea typeface="Times New Roman"/>
                        <a:cs typeface="Times New Roman"/>
                      </a:endParaRPr>
                    </a:p>
                  </a:txBody>
                  <a:tcPr marL="44450" marR="44450" marT="0" marB="0" anchor="ct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C4.32</a:t>
                      </a:r>
                      <a:endParaRPr lang="fr-FR" sz="1100" dirty="0">
                        <a:solidFill>
                          <a:schemeClr val="tx1">
                            <a:lumMod val="95000"/>
                          </a:schemeClr>
                        </a:solidFill>
                        <a:effectLst/>
                        <a:latin typeface="Arial Narrow" panose="020B0606020202030204" pitchFamily="34" charset="0"/>
                        <a:ea typeface="Times New Roman"/>
                      </a:endParaRPr>
                    </a:p>
                  </a:txBody>
                  <a:tcPr marL="44450" marR="44450" marT="0" marB="0" anchor="ctr"/>
                </a:tc>
                <a:tc>
                  <a:txBody>
                    <a:bodyPr/>
                    <a:lstStyle/>
                    <a:p>
                      <a:pPr marL="0" lvl="0" indent="0">
                        <a:spcBef>
                          <a:spcPts val="300"/>
                        </a:spcBef>
                        <a:spcAft>
                          <a:spcPts val="0"/>
                        </a:spcAft>
                        <a:buFont typeface="Courier New"/>
                        <a:buNone/>
                        <a:tabLst>
                          <a:tab pos="215900" algn="l"/>
                        </a:tabLst>
                      </a:pPr>
                      <a:r>
                        <a:rPr lang="fr-FR" sz="1400" b="0" dirty="0">
                          <a:solidFill>
                            <a:schemeClr val="tx1">
                              <a:lumMod val="95000"/>
                            </a:schemeClr>
                          </a:solidFill>
                          <a:effectLst/>
                          <a:latin typeface="Arial Narrow" panose="020B0606020202030204" pitchFamily="34" charset="0"/>
                          <a:ea typeface="Times New Roman"/>
                          <a:cs typeface="Arial"/>
                        </a:rPr>
                        <a:t>Participer à l’organisation d’un contrôle qualité d’un produit fini</a:t>
                      </a:r>
                      <a:endParaRPr lang="fr-FR" sz="1050" b="0" dirty="0">
                        <a:solidFill>
                          <a:schemeClr val="tx1">
                            <a:lumMod val="95000"/>
                          </a:schemeClr>
                        </a:solidFill>
                        <a:effectLst/>
                        <a:latin typeface="Arial Narrow" panose="020B0606020202030204" pitchFamily="34" charset="0"/>
                        <a:ea typeface="Times New Roman"/>
                        <a:cs typeface="Times New Roman"/>
                      </a:endParaRPr>
                    </a:p>
                  </a:txBody>
                  <a:tcPr marL="44450" marR="44450" marT="0" marB="0" anchor="ct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C4.41</a:t>
                      </a:r>
                      <a:endParaRPr lang="fr-FR" sz="1100" dirty="0">
                        <a:solidFill>
                          <a:schemeClr val="tx1">
                            <a:lumMod val="95000"/>
                          </a:schemeClr>
                        </a:solidFill>
                        <a:effectLst/>
                        <a:latin typeface="Arial Narrow" panose="020B0606020202030204" pitchFamily="34" charset="0"/>
                        <a:ea typeface="Times New Roman"/>
                      </a:endParaRPr>
                    </a:p>
                  </a:txBody>
                  <a:tcPr marL="44450" marR="44450" marT="0" marB="0" anchor="ctr"/>
                </a:tc>
                <a:tc>
                  <a:txBody>
                    <a:bodyPr/>
                    <a:lstStyle/>
                    <a:p>
                      <a:pPr marL="0" lvl="0" indent="0">
                        <a:spcBef>
                          <a:spcPts val="300"/>
                        </a:spcBef>
                        <a:spcAft>
                          <a:spcPts val="0"/>
                        </a:spcAft>
                        <a:buFont typeface="Courier New"/>
                        <a:buNone/>
                        <a:tabLst>
                          <a:tab pos="215900" algn="l"/>
                        </a:tabLst>
                      </a:pPr>
                      <a:r>
                        <a:rPr lang="fr-FR" sz="1400" b="0" dirty="0">
                          <a:solidFill>
                            <a:schemeClr val="tx1">
                              <a:lumMod val="95000"/>
                            </a:schemeClr>
                          </a:solidFill>
                          <a:effectLst/>
                          <a:latin typeface="Arial Narrow" panose="020B0606020202030204" pitchFamily="34" charset="0"/>
                          <a:ea typeface="Times New Roman"/>
                          <a:cs typeface="Arial"/>
                        </a:rPr>
                        <a:t>Assurer la fluidité et le suivi de la fabrication de pré série</a:t>
                      </a:r>
                      <a:endParaRPr lang="fr-FR" sz="1050" b="0" dirty="0">
                        <a:solidFill>
                          <a:schemeClr val="tx1">
                            <a:lumMod val="95000"/>
                          </a:schemeClr>
                        </a:solidFill>
                        <a:effectLst/>
                        <a:latin typeface="Arial Narrow" panose="020B0606020202030204" pitchFamily="34" charset="0"/>
                        <a:ea typeface="Times New Roman"/>
                        <a:cs typeface="Times New Roman"/>
                      </a:endParaRPr>
                    </a:p>
                  </a:txBody>
                  <a:tcPr marL="44450" marR="44450" marT="0" marB="0" anchor="ct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rPr>
                        <a:t>C4.42</a:t>
                      </a:r>
                      <a:endParaRPr lang="fr-FR" sz="1100" dirty="0">
                        <a:solidFill>
                          <a:schemeClr val="tx1">
                            <a:lumMod val="95000"/>
                          </a:schemeClr>
                        </a:solidFill>
                        <a:effectLst/>
                        <a:latin typeface="Arial Narrow" panose="020B0606020202030204" pitchFamily="34" charset="0"/>
                        <a:ea typeface="Times New Roman"/>
                      </a:endParaRPr>
                    </a:p>
                  </a:txBody>
                  <a:tcPr marL="44450" marR="44450" marT="0" marB="0" anchor="ctr"/>
                </a:tc>
                <a:tc>
                  <a:txBody>
                    <a:bodyPr/>
                    <a:lstStyle/>
                    <a:p>
                      <a:pPr marL="0" lvl="0" indent="0">
                        <a:spcBef>
                          <a:spcPts val="300"/>
                        </a:spcBef>
                        <a:spcAft>
                          <a:spcPts val="0"/>
                        </a:spcAft>
                        <a:buFont typeface="Courier New"/>
                        <a:buNone/>
                        <a:tabLst>
                          <a:tab pos="215900" algn="l"/>
                        </a:tabLst>
                      </a:pPr>
                      <a:r>
                        <a:rPr lang="fr-FR" sz="1400" b="0" dirty="0">
                          <a:solidFill>
                            <a:schemeClr val="tx1">
                              <a:lumMod val="95000"/>
                            </a:schemeClr>
                          </a:solidFill>
                          <a:effectLst/>
                          <a:latin typeface="Arial Narrow" panose="020B0606020202030204" pitchFamily="34" charset="0"/>
                          <a:ea typeface="Times New Roman"/>
                          <a:cs typeface="Arial"/>
                        </a:rPr>
                        <a:t>Participer à l’identification d’éventuels dysfonctionnements de fabrication et y remédier</a:t>
                      </a:r>
                      <a:endParaRPr lang="fr-FR" sz="1050" b="0" dirty="0">
                        <a:solidFill>
                          <a:schemeClr val="tx1">
                            <a:lumMod val="95000"/>
                          </a:schemeClr>
                        </a:solidFill>
                        <a:effectLst/>
                        <a:latin typeface="Arial Narrow" panose="020B0606020202030204" pitchFamily="34" charset="0"/>
                        <a:ea typeface="Times New Roman"/>
                        <a:cs typeface="Times New Roman"/>
                      </a:endParaRPr>
                    </a:p>
                  </a:txBody>
                  <a:tcPr marL="44450" marR="44450" marT="0" marB="0" anchor="ctr"/>
                </a:tc>
              </a:tr>
              <a:tr h="0">
                <a:tc>
                  <a:txBody>
                    <a:bodyPr/>
                    <a:lstStyle/>
                    <a:p>
                      <a:pPr algn="ctr">
                        <a:spcAft>
                          <a:spcPts val="0"/>
                        </a:spcAft>
                      </a:pPr>
                      <a:r>
                        <a:rPr lang="fr-FR" sz="1400" b="1" dirty="0">
                          <a:solidFill>
                            <a:schemeClr val="tx1">
                              <a:lumMod val="95000"/>
                            </a:schemeClr>
                          </a:solidFill>
                          <a:effectLst/>
                          <a:latin typeface="Arial Narrow" panose="020B0606020202030204" pitchFamily="34" charset="0"/>
                          <a:ea typeface="Times New Roman"/>
                          <a:cs typeface="Times New Roman"/>
                        </a:rPr>
                        <a:t>C5.11</a:t>
                      </a:r>
                      <a:endParaRPr lang="fr-FR" sz="1100" dirty="0">
                        <a:solidFill>
                          <a:schemeClr val="tx1">
                            <a:lumMod val="95000"/>
                          </a:schemeClr>
                        </a:solidFill>
                        <a:effectLst/>
                        <a:latin typeface="Arial Narrow" panose="020B0606020202030204" pitchFamily="34" charset="0"/>
                        <a:ea typeface="Times New Roman"/>
                      </a:endParaRPr>
                    </a:p>
                  </a:txBody>
                  <a:tcPr marL="0" marR="0" marT="0" marB="0" anchor="ctr"/>
                </a:tc>
                <a:tc>
                  <a:txBody>
                    <a:bodyPr/>
                    <a:lstStyle/>
                    <a:p>
                      <a:pPr marL="0" lvl="0" indent="0">
                        <a:spcAft>
                          <a:spcPts val="0"/>
                        </a:spcAft>
                        <a:buFont typeface="Courier New"/>
                        <a:buNone/>
                        <a:tabLst>
                          <a:tab pos="215900" algn="l"/>
                        </a:tabLst>
                      </a:pPr>
                      <a:r>
                        <a:rPr lang="fr-FR" sz="1400" b="0" dirty="0" smtClean="0">
                          <a:solidFill>
                            <a:schemeClr val="tx1">
                              <a:lumMod val="95000"/>
                            </a:schemeClr>
                          </a:solidFill>
                          <a:effectLst/>
                          <a:latin typeface="Arial Narrow" panose="020B0606020202030204" pitchFamily="34" charset="0"/>
                          <a:ea typeface="Times New Roman"/>
                          <a:cs typeface="Times New Roman"/>
                        </a:rPr>
                        <a:t> Identifier </a:t>
                      </a:r>
                      <a:r>
                        <a:rPr lang="fr-FR" sz="1400" b="0" dirty="0">
                          <a:solidFill>
                            <a:schemeClr val="tx1">
                              <a:lumMod val="95000"/>
                            </a:schemeClr>
                          </a:solidFill>
                          <a:effectLst/>
                          <a:latin typeface="Arial Narrow" panose="020B0606020202030204" pitchFamily="34" charset="0"/>
                          <a:ea typeface="Times New Roman"/>
                          <a:cs typeface="Times New Roman"/>
                        </a:rPr>
                        <a:t>et choisir les moyens de communications adaptés</a:t>
                      </a:r>
                      <a:endParaRPr lang="fr-FR" sz="1100" b="0" dirty="0">
                        <a:solidFill>
                          <a:schemeClr val="tx1">
                            <a:lumMod val="95000"/>
                          </a:schemeClr>
                        </a:solidFill>
                        <a:effectLst/>
                        <a:latin typeface="Arial Narrow" panose="020B0606020202030204" pitchFamily="34" charset="0"/>
                        <a:ea typeface="Times New Roman"/>
                        <a:cs typeface="Times New Roman"/>
                      </a:endParaRPr>
                    </a:p>
                  </a:txBody>
                  <a:tcPr marL="0" marR="0" marT="0" marB="0" anchor="ctr"/>
                </a:tc>
              </a:tr>
            </a:tbl>
          </a:graphicData>
        </a:graphic>
      </p:graphicFrame>
      <p:sp>
        <p:nvSpPr>
          <p:cNvPr id="7" name="Espace réservé du numéro de diapositive 6"/>
          <p:cNvSpPr>
            <a:spLocks noGrp="1"/>
          </p:cNvSpPr>
          <p:nvPr>
            <p:ph type="sldNum" sz="quarter" idx="12"/>
          </p:nvPr>
        </p:nvSpPr>
        <p:spPr/>
        <p:txBody>
          <a:bodyPr/>
          <a:lstStyle/>
          <a:p>
            <a:fld id="{49A423E5-2E14-4DDF-8AEA-E79CC11D99BB}" type="slidenum">
              <a:rPr lang="fr-FR" smtClean="0"/>
              <a:pPr/>
              <a:t>8</a:t>
            </a:fld>
            <a:endParaRPr lang="fr-FR"/>
          </a:p>
        </p:txBody>
      </p:sp>
      <p:sp>
        <p:nvSpPr>
          <p:cNvPr id="8" name="Espace réservé du pied de page 7"/>
          <p:cNvSpPr>
            <a:spLocks noGrp="1"/>
          </p:cNvSpPr>
          <p:nvPr>
            <p:ph type="ftr" sz="quarter" idx="11"/>
          </p:nvPr>
        </p:nvSpPr>
        <p:spPr/>
        <p:txBody>
          <a:bodyPr/>
          <a:lstStyle/>
          <a:p>
            <a:r>
              <a:rPr lang="fr-FR" smtClean="0"/>
              <a:t>Académie de Lille</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idx="1"/>
          </p:nvPr>
        </p:nvSpPr>
        <p:spPr>
          <a:xfrm>
            <a:off x="530352" y="980728"/>
            <a:ext cx="7772400" cy="3816424"/>
          </a:xfrm>
        </p:spPr>
        <p:txBody>
          <a:bodyPr>
            <a:normAutofit lnSpcReduction="10000"/>
          </a:bodyPr>
          <a:lstStyle/>
          <a:p>
            <a:endParaRPr lang="fr-FR" sz="3200" dirty="0" smtClean="0">
              <a:latin typeface="Arial Narrow" pitchFamily="34" charset="0"/>
            </a:endParaRPr>
          </a:p>
          <a:p>
            <a:r>
              <a:rPr lang="fr-FR" sz="3200" dirty="0" smtClean="0">
                <a:solidFill>
                  <a:schemeClr val="tx1"/>
                </a:solidFill>
                <a:latin typeface="Arial Narrow" pitchFamily="34" charset="0"/>
              </a:rPr>
              <a:t>Présentation de la progression en enseignement professionnel sur les 3 niveaux de formation :</a:t>
            </a:r>
          </a:p>
          <a:p>
            <a:endParaRPr lang="fr-FR" sz="3200" dirty="0" smtClean="0">
              <a:solidFill>
                <a:schemeClr val="tx1"/>
              </a:solidFill>
              <a:latin typeface="Arial Narrow" pitchFamily="34" charset="0"/>
            </a:endParaRPr>
          </a:p>
          <a:p>
            <a:pPr>
              <a:buFont typeface="Arial" pitchFamily="34" charset="0"/>
              <a:buChar char="•"/>
            </a:pPr>
            <a:r>
              <a:rPr lang="fr-FR" sz="3200" dirty="0" smtClean="0">
                <a:solidFill>
                  <a:schemeClr val="tx1"/>
                </a:solidFill>
                <a:latin typeface="Arial Narrow" pitchFamily="34" charset="0"/>
              </a:rPr>
              <a:t>  Seconde</a:t>
            </a:r>
          </a:p>
          <a:p>
            <a:pPr>
              <a:buFont typeface="Arial" pitchFamily="34" charset="0"/>
              <a:buChar char="•"/>
            </a:pPr>
            <a:r>
              <a:rPr lang="fr-FR" sz="3200" dirty="0" smtClean="0">
                <a:solidFill>
                  <a:schemeClr val="tx1"/>
                </a:solidFill>
                <a:latin typeface="Arial Narrow" pitchFamily="34" charset="0"/>
              </a:rPr>
              <a:t>  Première</a:t>
            </a:r>
          </a:p>
          <a:p>
            <a:pPr>
              <a:buFont typeface="Arial" pitchFamily="34" charset="0"/>
              <a:buChar char="•"/>
            </a:pPr>
            <a:r>
              <a:rPr lang="fr-FR" sz="3200" dirty="0" smtClean="0">
                <a:solidFill>
                  <a:schemeClr val="tx1"/>
                </a:solidFill>
                <a:latin typeface="Arial Narrow" pitchFamily="34" charset="0"/>
              </a:rPr>
              <a:t>  Terminale</a:t>
            </a:r>
          </a:p>
        </p:txBody>
      </p:sp>
      <p:sp>
        <p:nvSpPr>
          <p:cNvPr id="7" name="Espace réservé du numéro de diapositive 6"/>
          <p:cNvSpPr>
            <a:spLocks noGrp="1"/>
          </p:cNvSpPr>
          <p:nvPr>
            <p:ph type="sldNum" sz="quarter" idx="12"/>
          </p:nvPr>
        </p:nvSpPr>
        <p:spPr/>
        <p:txBody>
          <a:bodyPr/>
          <a:lstStyle/>
          <a:p>
            <a:fld id="{49A423E5-2E14-4DDF-8AEA-E79CC11D99BB}" type="slidenum">
              <a:rPr lang="fr-FR" smtClean="0"/>
              <a:pPr/>
              <a:t>9</a:t>
            </a:fld>
            <a:endParaRPr lang="fr-FR"/>
          </a:p>
        </p:txBody>
      </p:sp>
      <p:sp>
        <p:nvSpPr>
          <p:cNvPr id="8" name="Espace réservé du pied de page 7"/>
          <p:cNvSpPr>
            <a:spLocks noGrp="1"/>
          </p:cNvSpPr>
          <p:nvPr>
            <p:ph type="ftr" sz="quarter" idx="11"/>
          </p:nvPr>
        </p:nvSpPr>
        <p:spPr/>
        <p:txBody>
          <a:bodyPr/>
          <a:lstStyle/>
          <a:p>
            <a:r>
              <a:rPr lang="fr-FR" smtClean="0"/>
              <a:t>Académie de Lille</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up)">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wipe(up)">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wipe(up)">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wipe(up)">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TotalTime>
  <Words>960</Words>
  <Application>Microsoft Office PowerPoint</Application>
  <PresentationFormat>Affichage à l'écran (4:3)</PresentationFormat>
  <Paragraphs>207</Paragraphs>
  <Slides>10</Slides>
  <Notes>2</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 PROGRESSION PÉDAGOGIQUE   Baccalauréat Professionnel  Métiers de la Mode – Vêtements  Académie de LILLE</vt:lpstr>
      <vt:lpstr>Diapositive 2</vt:lpstr>
      <vt:lpstr>Diapositive 3</vt:lpstr>
      <vt:lpstr>Diapositive 4</vt:lpstr>
      <vt:lpstr>Diapositive 5</vt:lpstr>
      <vt:lpstr>Diapositive 6</vt:lpstr>
      <vt:lpstr>Diapositive 7</vt:lpstr>
      <vt:lpstr>Diapositive 8</vt:lpstr>
      <vt:lpstr>Diapositive 9</vt:lpstr>
      <vt:lpstr>Merci de votre attention</vt:lpstr>
    </vt:vector>
  </TitlesOfParts>
  <Company>MEN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MEN</dc:creator>
  <cp:lastModifiedBy>Lycee Malraux</cp:lastModifiedBy>
  <cp:revision>13</cp:revision>
  <dcterms:created xsi:type="dcterms:W3CDTF">2013-11-26T18:08:28Z</dcterms:created>
  <dcterms:modified xsi:type="dcterms:W3CDTF">2013-12-04T13:20:29Z</dcterms:modified>
</cp:coreProperties>
</file>