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9" r:id="rId4"/>
    <p:sldId id="260" r:id="rId5"/>
    <p:sldId id="261" r:id="rId6"/>
    <p:sldId id="262" r:id="rId7"/>
    <p:sldId id="274" r:id="rId8"/>
    <p:sldId id="264" r:id="rId9"/>
    <p:sldId id="266" r:id="rId10"/>
    <p:sldId id="267" r:id="rId11"/>
    <p:sldId id="269" r:id="rId12"/>
    <p:sldId id="270" r:id="rId13"/>
    <p:sldId id="271" r:id="rId14"/>
    <p:sldId id="272" r:id="rId15"/>
    <p:sldId id="273" r:id="rId1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xx" initials="x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euille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hart>
    <c:plotArea>
      <c:layout/>
      <c:radarChart>
        <c:radarStyle val="marker"/>
        <c:ser>
          <c:idx val="0"/>
          <c:order val="0"/>
          <c:tx>
            <c:strRef>
              <c:f>Feuil1!$B$1</c:f>
              <c:strCache>
                <c:ptCount val="1"/>
                <c:pt idx="0">
                  <c:v>Série 1</c:v>
                </c:pt>
              </c:strCache>
            </c:strRef>
          </c:tx>
          <c:cat>
            <c:strRef>
              <c:f>Feuil1!$A$2:$A$7</c:f>
              <c:strCache>
                <c:ptCount val="6"/>
                <c:pt idx="0">
                  <c:v>Adaptation à  son environnement</c:v>
                </c:pt>
                <c:pt idx="1">
                  <c:v>Autonomie  et investissement</c:v>
                </c:pt>
                <c:pt idx="2">
                  <c:v>Assiduité et ponctualité</c:v>
                </c:pt>
                <c:pt idx="3">
                  <c:v>Mobilisation des compétences techniques</c:v>
                </c:pt>
                <c:pt idx="4">
                  <c:v>Mise en place d'une démarche de travail</c:v>
                </c:pt>
                <c:pt idx="5">
                  <c:v>Apports de solutions</c:v>
                </c:pt>
              </c:strCache>
            </c:strRef>
          </c:cat>
          <c:val>
            <c:numRef>
              <c:f>Feuil1!$B$2:$B$7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Colonne1</c:v>
                </c:pt>
              </c:strCache>
            </c:strRef>
          </c:tx>
          <c:cat>
            <c:strRef>
              <c:f>Feuil1!$A$2:$A$7</c:f>
              <c:strCache>
                <c:ptCount val="6"/>
                <c:pt idx="0">
                  <c:v>Adaptation à  son environnement</c:v>
                </c:pt>
                <c:pt idx="1">
                  <c:v>Autonomie  et investissement</c:v>
                </c:pt>
                <c:pt idx="2">
                  <c:v>Assiduité et ponctualité</c:v>
                </c:pt>
                <c:pt idx="3">
                  <c:v>Mobilisation des compétences techniques</c:v>
                </c:pt>
                <c:pt idx="4">
                  <c:v>Mise en place d'une démarche de travail</c:v>
                </c:pt>
                <c:pt idx="5">
                  <c:v>Apports de solutions</c:v>
                </c:pt>
              </c:strCache>
            </c:strRef>
          </c:cat>
          <c:val>
            <c:numRef>
              <c:f>Feuil1!$C$2:$C$7</c:f>
              <c:numCache>
                <c:formatCode>General</c:formatCode>
                <c:ptCount val="6"/>
              </c:numCache>
            </c:numRef>
          </c:val>
        </c:ser>
        <c:dLbls/>
        <c:axId val="66426368"/>
        <c:axId val="66427904"/>
      </c:radarChart>
      <c:catAx>
        <c:axId val="66426368"/>
        <c:scaling>
          <c:orientation val="minMax"/>
        </c:scaling>
        <c:axPos val="b"/>
        <c:majorGridlines/>
        <c:numFmt formatCode="m/\d/\y\y\y\y" sourceLinked="1"/>
        <c:tickLblPos val="nextTo"/>
        <c:crossAx val="66427904"/>
        <c:crosses val="autoZero"/>
        <c:auto val="1"/>
        <c:lblAlgn val="ctr"/>
        <c:lblOffset val="100"/>
      </c:catAx>
      <c:valAx>
        <c:axId val="66427904"/>
        <c:scaling>
          <c:orientation val="minMax"/>
          <c:max val="4"/>
          <c:min val="0"/>
        </c:scaling>
        <c:axPos val="l"/>
        <c:majorGridlines/>
        <c:numFmt formatCode="General" sourceLinked="1"/>
        <c:majorTickMark val="cross"/>
        <c:tickLblPos val="nextTo"/>
        <c:crossAx val="66426368"/>
        <c:crosses val="autoZero"/>
        <c:crossBetween val="between"/>
        <c:majorUnit val="1"/>
        <c:minorUnit val="0.1"/>
      </c:valAx>
    </c:plotArea>
    <c:plotVisOnly val="1"/>
    <c:dispBlanksAs val="gap"/>
  </c:chart>
  <c:externalData r:id="rId1"/>
</c:chartSpace>
</file>

<file path=ppt/diagrams/_rels/data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ata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iagram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FDAD1A7-8A1F-45D8-9E9F-09C9D48AE6BC}" type="doc">
      <dgm:prSet loTypeId="urn:microsoft.com/office/officeart/2005/8/layout/vList3#1" loCatId="list" qsTypeId="urn:microsoft.com/office/officeart/2005/8/quickstyle/simple1" qsCatId="simple" csTypeId="urn:microsoft.com/office/officeart/2005/8/colors/accent1_2" csCatId="accent1" phldr="1"/>
      <dgm:spPr/>
    </dgm:pt>
    <dgm:pt modelId="{34EB5A33-893E-4AE0-9421-55AF60AF0B2C}">
      <dgm:prSet phldrT="[Texte]" custT="1"/>
      <dgm:spPr>
        <a:solidFill>
          <a:srgbClr val="0000FF"/>
        </a:solidFill>
      </dgm:spPr>
      <dgm:t>
        <a:bodyPr/>
        <a:lstStyle/>
        <a:p>
          <a:pPr algn="ctr"/>
          <a:r>
            <a:rPr lang="fr-FR" sz="4000" dirty="0" smtClean="0"/>
            <a:t>Identifier les partenaires,</a:t>
          </a:r>
        </a:p>
        <a:p>
          <a:pPr algn="ctr"/>
          <a:r>
            <a:rPr lang="fr-FR" sz="3200" dirty="0" smtClean="0"/>
            <a:t>rapidement sur la page de garde.</a:t>
          </a:r>
          <a:endParaRPr lang="fr-FR" sz="3200" dirty="0"/>
        </a:p>
      </dgm:t>
    </dgm:pt>
    <dgm:pt modelId="{1ECE1565-9603-4DDF-9466-F3A8A11953E3}" type="parTrans" cxnId="{4E4FA3CA-695B-4BF6-865F-FB8A71D2D62C}">
      <dgm:prSet/>
      <dgm:spPr/>
      <dgm:t>
        <a:bodyPr/>
        <a:lstStyle/>
        <a:p>
          <a:endParaRPr lang="fr-FR"/>
        </a:p>
      </dgm:t>
    </dgm:pt>
    <dgm:pt modelId="{CAA783B0-CD27-49C5-8D1D-EBCABEA82FE0}" type="sibTrans" cxnId="{4E4FA3CA-695B-4BF6-865F-FB8A71D2D62C}">
      <dgm:prSet/>
      <dgm:spPr/>
      <dgm:t>
        <a:bodyPr/>
        <a:lstStyle/>
        <a:p>
          <a:endParaRPr lang="fr-FR"/>
        </a:p>
      </dgm:t>
    </dgm:pt>
    <dgm:pt modelId="{A493DD6D-5809-4649-B367-CBD950BA6026}" type="pres">
      <dgm:prSet presAssocID="{EFDAD1A7-8A1F-45D8-9E9F-09C9D48AE6BC}" presName="linearFlow" presStyleCnt="0">
        <dgm:presLayoutVars>
          <dgm:dir/>
          <dgm:resizeHandles val="exact"/>
        </dgm:presLayoutVars>
      </dgm:prSet>
      <dgm:spPr/>
    </dgm:pt>
    <dgm:pt modelId="{81F1830A-2C45-4AB6-8A3A-DB38623FF5FD}" type="pres">
      <dgm:prSet presAssocID="{34EB5A33-893E-4AE0-9421-55AF60AF0B2C}" presName="composite" presStyleCnt="0"/>
      <dgm:spPr/>
    </dgm:pt>
    <dgm:pt modelId="{051B62C4-D0E0-4F02-94BE-AE971C711D62}" type="pres">
      <dgm:prSet presAssocID="{34EB5A33-893E-4AE0-9421-55AF60AF0B2C}" presName="imgShp" presStyleLbl="fgImgPlace1" presStyleIdx="0" presStyleCnt="1" custScaleX="164832" custScaleY="115890" custLinFactNeighborX="-3412" custLinFactNeighborY="40951"/>
      <dgm:spPr>
        <a:prstGeom prst="foldedCorner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FD4818A-1457-42AF-A29C-91F9E53740BE}" type="pres">
      <dgm:prSet presAssocID="{34EB5A33-893E-4AE0-9421-55AF60AF0B2C}" presName="txShp" presStyleLbl="node1" presStyleIdx="0" presStyleCnt="1" custScaleX="110173" custScaleY="127346" custLinFactNeighborX="6628" custLinFactNeighborY="-34369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fr-FR"/>
        </a:p>
      </dgm:t>
    </dgm:pt>
  </dgm:ptLst>
  <dgm:cxnLst>
    <dgm:cxn modelId="{E97A9959-994C-4C2A-B802-5F71D9882C25}" type="presOf" srcId="{34EB5A33-893E-4AE0-9421-55AF60AF0B2C}" destId="{DFD4818A-1457-42AF-A29C-91F9E53740BE}" srcOrd="0" destOrd="0" presId="urn:microsoft.com/office/officeart/2005/8/layout/vList3#1"/>
    <dgm:cxn modelId="{4E4FA3CA-695B-4BF6-865F-FB8A71D2D62C}" srcId="{EFDAD1A7-8A1F-45D8-9E9F-09C9D48AE6BC}" destId="{34EB5A33-893E-4AE0-9421-55AF60AF0B2C}" srcOrd="0" destOrd="0" parTransId="{1ECE1565-9603-4DDF-9466-F3A8A11953E3}" sibTransId="{CAA783B0-CD27-49C5-8D1D-EBCABEA82FE0}"/>
    <dgm:cxn modelId="{1E58520A-D965-41E8-82A0-E7FCCC3B1390}" type="presOf" srcId="{EFDAD1A7-8A1F-45D8-9E9F-09C9D48AE6BC}" destId="{A493DD6D-5809-4649-B367-CBD950BA6026}" srcOrd="0" destOrd="0" presId="urn:microsoft.com/office/officeart/2005/8/layout/vList3#1"/>
    <dgm:cxn modelId="{ABD38B2B-4B3A-4548-8C76-692C07E669A1}" type="presParOf" srcId="{A493DD6D-5809-4649-B367-CBD950BA6026}" destId="{81F1830A-2C45-4AB6-8A3A-DB38623FF5FD}" srcOrd="0" destOrd="0" presId="urn:microsoft.com/office/officeart/2005/8/layout/vList3#1"/>
    <dgm:cxn modelId="{B7333C5C-7B50-4CC4-8874-466EA2CC0B8E}" type="presParOf" srcId="{81F1830A-2C45-4AB6-8A3A-DB38623FF5FD}" destId="{051B62C4-D0E0-4F02-94BE-AE971C711D62}" srcOrd="0" destOrd="0" presId="urn:microsoft.com/office/officeart/2005/8/layout/vList3#1"/>
    <dgm:cxn modelId="{37CDBAD9-C104-4675-8F3C-CC179E5960A0}" type="presParOf" srcId="{81F1830A-2C45-4AB6-8A3A-DB38623FF5FD}" destId="{DFD4818A-1457-42AF-A29C-91F9E53740BE}" srcOrd="1" destOrd="0" presId="urn:microsoft.com/office/officeart/2005/8/layout/vList3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DAD1A7-8A1F-45D8-9E9F-09C9D48AE6BC}" type="doc">
      <dgm:prSet loTypeId="urn:microsoft.com/office/officeart/2005/8/layout/vList3#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4EB5A33-893E-4AE0-9421-55AF60AF0B2C}">
      <dgm:prSet phldrT="[Texte]" custT="1"/>
      <dgm:spPr>
        <a:solidFill>
          <a:srgbClr val="0000FF"/>
        </a:solidFill>
      </dgm:spPr>
      <dgm:t>
        <a:bodyPr/>
        <a:lstStyle/>
        <a:p>
          <a:pPr algn="ctr"/>
          <a:r>
            <a:rPr lang="fr-FR" sz="4000" dirty="0" smtClean="0"/>
            <a:t>Identifier les partenaires,</a:t>
          </a:r>
        </a:p>
        <a:p>
          <a:pPr algn="ctr"/>
          <a:r>
            <a:rPr lang="fr-FR" sz="3200" dirty="0" smtClean="0"/>
            <a:t>pour que chacun puisse être joint facilement.</a:t>
          </a:r>
          <a:endParaRPr lang="fr-FR" sz="3200" dirty="0"/>
        </a:p>
      </dgm:t>
    </dgm:pt>
    <dgm:pt modelId="{1ECE1565-9603-4DDF-9466-F3A8A11953E3}" type="parTrans" cxnId="{4E4FA3CA-695B-4BF6-865F-FB8A71D2D62C}">
      <dgm:prSet/>
      <dgm:spPr/>
      <dgm:t>
        <a:bodyPr/>
        <a:lstStyle/>
        <a:p>
          <a:endParaRPr lang="fr-FR"/>
        </a:p>
      </dgm:t>
    </dgm:pt>
    <dgm:pt modelId="{CAA783B0-CD27-49C5-8D1D-EBCABEA82FE0}" type="sibTrans" cxnId="{4E4FA3CA-695B-4BF6-865F-FB8A71D2D62C}">
      <dgm:prSet/>
      <dgm:spPr/>
      <dgm:t>
        <a:bodyPr/>
        <a:lstStyle/>
        <a:p>
          <a:endParaRPr lang="fr-FR"/>
        </a:p>
      </dgm:t>
    </dgm:pt>
    <dgm:pt modelId="{A493DD6D-5809-4649-B367-CBD950BA6026}" type="pres">
      <dgm:prSet presAssocID="{EFDAD1A7-8A1F-45D8-9E9F-09C9D48AE6B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1F1830A-2C45-4AB6-8A3A-DB38623FF5FD}" type="pres">
      <dgm:prSet presAssocID="{34EB5A33-893E-4AE0-9421-55AF60AF0B2C}" presName="composite" presStyleCnt="0"/>
      <dgm:spPr/>
    </dgm:pt>
    <dgm:pt modelId="{051B62C4-D0E0-4F02-94BE-AE971C711D62}" type="pres">
      <dgm:prSet presAssocID="{34EB5A33-893E-4AE0-9421-55AF60AF0B2C}" presName="imgShp" presStyleLbl="fgImgPlace1" presStyleIdx="0" presStyleCnt="1" custScaleX="143511" custScaleY="193276" custLinFactNeighborX="-7293" custLinFactNeighborY="19718"/>
      <dgm:spPr>
        <a:prstGeom prst="foldedCorner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DFD4818A-1457-42AF-A29C-91F9E53740BE}" type="pres">
      <dgm:prSet presAssocID="{34EB5A33-893E-4AE0-9421-55AF60AF0B2C}" presName="txShp" presStyleLbl="node1" presStyleIdx="0" presStyleCnt="1" custScaleX="110173" custScaleY="129960" custLinFactNeighborX="4048" custLinFactNeighborY="-21297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fr-FR"/>
        </a:p>
      </dgm:t>
    </dgm:pt>
  </dgm:ptLst>
  <dgm:cxnLst>
    <dgm:cxn modelId="{53AA70F3-58C3-4468-834A-F39F7C147380}" type="presOf" srcId="{EFDAD1A7-8A1F-45D8-9E9F-09C9D48AE6BC}" destId="{A493DD6D-5809-4649-B367-CBD950BA6026}" srcOrd="0" destOrd="0" presId="urn:microsoft.com/office/officeart/2005/8/layout/vList3#2"/>
    <dgm:cxn modelId="{4E4FA3CA-695B-4BF6-865F-FB8A71D2D62C}" srcId="{EFDAD1A7-8A1F-45D8-9E9F-09C9D48AE6BC}" destId="{34EB5A33-893E-4AE0-9421-55AF60AF0B2C}" srcOrd="0" destOrd="0" parTransId="{1ECE1565-9603-4DDF-9466-F3A8A11953E3}" sibTransId="{CAA783B0-CD27-49C5-8D1D-EBCABEA82FE0}"/>
    <dgm:cxn modelId="{8349043E-0982-46B4-A7CB-8C024FC3C13A}" type="presOf" srcId="{34EB5A33-893E-4AE0-9421-55AF60AF0B2C}" destId="{DFD4818A-1457-42AF-A29C-91F9E53740BE}" srcOrd="0" destOrd="0" presId="urn:microsoft.com/office/officeart/2005/8/layout/vList3#2"/>
    <dgm:cxn modelId="{EF688267-4B5A-4B4E-B9AD-DCE50F4F7B32}" type="presParOf" srcId="{A493DD6D-5809-4649-B367-CBD950BA6026}" destId="{81F1830A-2C45-4AB6-8A3A-DB38623FF5FD}" srcOrd="0" destOrd="0" presId="urn:microsoft.com/office/officeart/2005/8/layout/vList3#2"/>
    <dgm:cxn modelId="{A2CC9148-80B3-4188-B8B5-8BD203535B67}" type="presParOf" srcId="{81F1830A-2C45-4AB6-8A3A-DB38623FF5FD}" destId="{051B62C4-D0E0-4F02-94BE-AE971C711D62}" srcOrd="0" destOrd="0" presId="urn:microsoft.com/office/officeart/2005/8/layout/vList3#2"/>
    <dgm:cxn modelId="{7E10EA52-DF2C-4588-A5B3-F958BB5301DB}" type="presParOf" srcId="{81F1830A-2C45-4AB6-8A3A-DB38623FF5FD}" destId="{DFD4818A-1457-42AF-A29C-91F9E53740BE}" srcOrd="1" destOrd="0" presId="urn:microsoft.com/office/officeart/2005/8/layout/vList3#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DAD1A7-8A1F-45D8-9E9F-09C9D48AE6BC}" type="doc">
      <dgm:prSet loTypeId="urn:microsoft.com/office/officeart/2005/8/layout/vList3#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4EB5A33-893E-4AE0-9421-55AF60AF0B2C}">
      <dgm:prSet phldrT="[Texte]" custT="1"/>
      <dgm:spPr>
        <a:solidFill>
          <a:srgbClr val="0000FF"/>
        </a:solidFill>
      </dgm:spPr>
      <dgm:t>
        <a:bodyPr/>
        <a:lstStyle/>
        <a:p>
          <a:pPr algn="r"/>
          <a:r>
            <a:rPr lang="fr-FR" sz="4000" dirty="0" smtClean="0"/>
            <a:t>Situer le stage dans le cursus de formation, </a:t>
          </a:r>
          <a:r>
            <a:rPr lang="fr-FR" sz="2200" dirty="0" smtClean="0"/>
            <a:t>pour qu’il n’y ait pas d’ambiguïté sur ce qui peut lui être confié.</a:t>
          </a:r>
          <a:endParaRPr lang="fr-FR" sz="2200" dirty="0"/>
        </a:p>
      </dgm:t>
    </dgm:pt>
    <dgm:pt modelId="{1ECE1565-9603-4DDF-9466-F3A8A11953E3}" type="parTrans" cxnId="{4E4FA3CA-695B-4BF6-865F-FB8A71D2D62C}">
      <dgm:prSet/>
      <dgm:spPr/>
      <dgm:t>
        <a:bodyPr/>
        <a:lstStyle/>
        <a:p>
          <a:endParaRPr lang="fr-FR"/>
        </a:p>
      </dgm:t>
    </dgm:pt>
    <dgm:pt modelId="{CAA783B0-CD27-49C5-8D1D-EBCABEA82FE0}" type="sibTrans" cxnId="{4E4FA3CA-695B-4BF6-865F-FB8A71D2D62C}">
      <dgm:prSet/>
      <dgm:spPr/>
      <dgm:t>
        <a:bodyPr/>
        <a:lstStyle/>
        <a:p>
          <a:endParaRPr lang="fr-FR"/>
        </a:p>
      </dgm:t>
    </dgm:pt>
    <dgm:pt modelId="{A493DD6D-5809-4649-B367-CBD950BA6026}" type="pres">
      <dgm:prSet presAssocID="{EFDAD1A7-8A1F-45D8-9E9F-09C9D48AE6B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81F1830A-2C45-4AB6-8A3A-DB38623FF5FD}" type="pres">
      <dgm:prSet presAssocID="{34EB5A33-893E-4AE0-9421-55AF60AF0B2C}" presName="composite" presStyleCnt="0"/>
      <dgm:spPr/>
    </dgm:pt>
    <dgm:pt modelId="{051B62C4-D0E0-4F02-94BE-AE971C711D62}" type="pres">
      <dgm:prSet presAssocID="{34EB5A33-893E-4AE0-9421-55AF60AF0B2C}" presName="imgShp" presStyleLbl="fgImgPlace1" presStyleIdx="0" presStyleCnt="1" custScaleX="170205" custScaleY="86495" custLinFactNeighborX="-2069" custLinFactNeighborY="-40415"/>
      <dgm:spPr>
        <a:prstGeom prst="foldedCorner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fr-FR"/>
        </a:p>
      </dgm:t>
    </dgm:pt>
    <dgm:pt modelId="{DFD4818A-1457-42AF-A29C-91F9E53740BE}" type="pres">
      <dgm:prSet presAssocID="{34EB5A33-893E-4AE0-9421-55AF60AF0B2C}" presName="txShp" presStyleLbl="node1" presStyleIdx="0" presStyleCnt="1" custScaleX="110173" custScaleY="135188" custLinFactNeighborX="2005" custLinFactNeighborY="33606">
        <dgm:presLayoutVars>
          <dgm:bulletEnabled val="1"/>
        </dgm:presLayoutVars>
      </dgm:prSet>
      <dgm:spPr>
        <a:prstGeom prst="ellipse">
          <a:avLst/>
        </a:prstGeom>
      </dgm:spPr>
      <dgm:t>
        <a:bodyPr/>
        <a:lstStyle/>
        <a:p>
          <a:endParaRPr lang="fr-FR"/>
        </a:p>
      </dgm:t>
    </dgm:pt>
  </dgm:ptLst>
  <dgm:cxnLst>
    <dgm:cxn modelId="{B84D3DE8-404F-4C7E-96B9-5B8D1E05BFAB}" type="presOf" srcId="{34EB5A33-893E-4AE0-9421-55AF60AF0B2C}" destId="{DFD4818A-1457-42AF-A29C-91F9E53740BE}" srcOrd="0" destOrd="0" presId="urn:microsoft.com/office/officeart/2005/8/layout/vList3#3"/>
    <dgm:cxn modelId="{E4748A8C-49EB-40CE-AD48-7496ABB0C380}" type="presOf" srcId="{EFDAD1A7-8A1F-45D8-9E9F-09C9D48AE6BC}" destId="{A493DD6D-5809-4649-B367-CBD950BA6026}" srcOrd="0" destOrd="0" presId="urn:microsoft.com/office/officeart/2005/8/layout/vList3#3"/>
    <dgm:cxn modelId="{4E4FA3CA-695B-4BF6-865F-FB8A71D2D62C}" srcId="{EFDAD1A7-8A1F-45D8-9E9F-09C9D48AE6BC}" destId="{34EB5A33-893E-4AE0-9421-55AF60AF0B2C}" srcOrd="0" destOrd="0" parTransId="{1ECE1565-9603-4DDF-9466-F3A8A11953E3}" sibTransId="{CAA783B0-CD27-49C5-8D1D-EBCABEA82FE0}"/>
    <dgm:cxn modelId="{3440DD26-8679-4B0F-83C7-0B46DAD489A2}" type="presParOf" srcId="{A493DD6D-5809-4649-B367-CBD950BA6026}" destId="{81F1830A-2C45-4AB6-8A3A-DB38623FF5FD}" srcOrd="0" destOrd="0" presId="urn:microsoft.com/office/officeart/2005/8/layout/vList3#3"/>
    <dgm:cxn modelId="{F31168CA-9B4C-4F0E-B89A-69D7BA3279FB}" type="presParOf" srcId="{81F1830A-2C45-4AB6-8A3A-DB38623FF5FD}" destId="{051B62C4-D0E0-4F02-94BE-AE971C711D62}" srcOrd="0" destOrd="0" presId="urn:microsoft.com/office/officeart/2005/8/layout/vList3#3"/>
    <dgm:cxn modelId="{43828263-3EAE-4405-BF25-7603E05650B4}" type="presParOf" srcId="{81F1830A-2C45-4AB6-8A3A-DB38623FF5FD}" destId="{DFD4818A-1457-42AF-A29C-91F9E53740BE}" srcOrd="1" destOrd="0" presId="urn:microsoft.com/office/officeart/2005/8/layout/vList3#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D4818A-1457-42AF-A29C-91F9E53740BE}">
      <dsp:nvSpPr>
        <dsp:cNvPr id="0" name=""/>
        <dsp:cNvSpPr/>
      </dsp:nvSpPr>
      <dsp:spPr>
        <a:xfrm rot="10800000">
          <a:off x="2200179" y="4"/>
          <a:ext cx="6029420" cy="3507393"/>
        </a:xfrm>
        <a:prstGeom prst="ellipse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4536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Identifier les partenaires,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rapidement sur la page de garde.</a:t>
          </a:r>
          <a:endParaRPr lang="fr-FR" sz="3200" kern="1200" dirty="0"/>
        </a:p>
      </dsp:txBody>
      <dsp:txXfrm rot="10800000">
        <a:off x="2200179" y="4"/>
        <a:ext cx="6029420" cy="3507393"/>
      </dsp:txXfrm>
    </dsp:sp>
    <dsp:sp modelId="{051B62C4-D0E0-4F02-94BE-AE971C711D62}">
      <dsp:nvSpPr>
        <dsp:cNvPr id="0" name=""/>
        <dsp:cNvSpPr/>
      </dsp:nvSpPr>
      <dsp:spPr>
        <a:xfrm>
          <a:off x="10339" y="2208730"/>
          <a:ext cx="4539842" cy="3191869"/>
        </a:xfrm>
        <a:prstGeom prst="foldedCorner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D4818A-1457-42AF-A29C-91F9E53740BE}">
      <dsp:nvSpPr>
        <dsp:cNvPr id="0" name=""/>
        <dsp:cNvSpPr/>
      </dsp:nvSpPr>
      <dsp:spPr>
        <a:xfrm rot="10800000">
          <a:off x="2170593" y="360042"/>
          <a:ext cx="6029420" cy="3579389"/>
        </a:xfrm>
        <a:prstGeom prst="ellipse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4536" tIns="152400" rIns="28448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Identifier les partenaires,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200" kern="1200" dirty="0" smtClean="0"/>
            <a:t>pour que chacun puisse être joint facilement.</a:t>
          </a:r>
          <a:endParaRPr lang="fr-FR" sz="3200" kern="1200" dirty="0"/>
        </a:p>
      </dsp:txBody>
      <dsp:txXfrm rot="10800000">
        <a:off x="2170593" y="360042"/>
        <a:ext cx="6029420" cy="3579389"/>
      </dsp:txXfrm>
    </dsp:sp>
    <dsp:sp modelId="{051B62C4-D0E0-4F02-94BE-AE971C711D62}">
      <dsp:nvSpPr>
        <dsp:cNvPr id="0" name=""/>
        <dsp:cNvSpPr/>
      </dsp:nvSpPr>
      <dsp:spPr>
        <a:xfrm>
          <a:off x="50254" y="149354"/>
          <a:ext cx="3952613" cy="5323253"/>
        </a:xfrm>
        <a:prstGeom prst="foldedCorner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D4818A-1457-42AF-A29C-91F9E53740BE}">
      <dsp:nvSpPr>
        <dsp:cNvPr id="0" name=""/>
        <dsp:cNvSpPr/>
      </dsp:nvSpPr>
      <dsp:spPr>
        <a:xfrm rot="10800000">
          <a:off x="2200179" y="1749228"/>
          <a:ext cx="6029420" cy="3723379"/>
        </a:xfrm>
        <a:prstGeom prst="ellipse">
          <a:avLst/>
        </a:prstGeom>
        <a:solidFill>
          <a:srgbClr val="0000FF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4536" tIns="152400" rIns="284480" bIns="152400" numCol="1" spcCol="1270" anchor="ctr" anchorCtr="0">
          <a:noAutofit/>
        </a:bodyPr>
        <a:lstStyle/>
        <a:p>
          <a:pPr lvl="0" algn="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4000" kern="1200" dirty="0" smtClean="0"/>
            <a:t>Situer le stage dans le cursus de formation, </a:t>
          </a:r>
          <a:r>
            <a:rPr lang="fr-FR" sz="2200" kern="1200" dirty="0" smtClean="0"/>
            <a:t>pour qu’il n’y ait pas d’ambiguïté sur ce qui peut lui être confié.</a:t>
          </a:r>
          <a:endParaRPr lang="fr-FR" sz="2200" kern="1200" dirty="0"/>
        </a:p>
      </dsp:txBody>
      <dsp:txXfrm rot="10800000">
        <a:off x="2200179" y="1749228"/>
        <a:ext cx="6029420" cy="3723379"/>
      </dsp:txXfrm>
    </dsp:sp>
    <dsp:sp modelId="{051B62C4-D0E0-4F02-94BE-AE971C711D62}">
      <dsp:nvSpPr>
        <dsp:cNvPr id="0" name=""/>
        <dsp:cNvSpPr/>
      </dsp:nvSpPr>
      <dsp:spPr>
        <a:xfrm>
          <a:off x="10332" y="432051"/>
          <a:ext cx="4687826" cy="2382265"/>
        </a:xfrm>
        <a:prstGeom prst="foldedCorner">
          <a:avLst/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#1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3#2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3#3">
  <dgm:title val=""/>
  <dgm:desc val=""/>
  <dgm:catLst>
    <dgm:cat type="list" pri="14000"/>
    <dgm:cat type="convert" pri="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20391C-D12D-48D3-96AA-EC526F44E717}" type="datetimeFigureOut">
              <a:rPr lang="fr-FR" smtClean="0"/>
              <a:pPr/>
              <a:t>03/12/2013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C0A3A4-F699-4566-AEC3-F5058E1C2350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1473164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CD581-890A-4A26-AB77-51581882A03E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CD581-890A-4A26-AB77-51581882A03E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40CD581-890A-4A26-AB77-51581882A03E}" type="slidenum">
              <a:rPr lang="fr-FR" smtClean="0"/>
              <a:pPr/>
              <a:t>11</a:t>
            </a:fld>
            <a:endParaRPr lang="fr-F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707904" y="6492875"/>
            <a:ext cx="36004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532440" y="6492875"/>
            <a:ext cx="587524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4056601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899938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3123319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981200"/>
            <a:ext cx="40386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4E1B27D-5F77-4D8C-A9D9-8C53EB1E869D}" type="slidenum">
              <a:rPr lang="fr-FR"/>
              <a:pPr/>
              <a:t>‹N°›</a:t>
            </a:fld>
            <a:endParaRPr lang="fr-FR" dirty="0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fr-FR" dirty="0"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953704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11141129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51683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408108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212435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4387072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61363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5 décembre 2013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r>
              <a:rPr lang="fr-FR" smtClean="0"/>
              <a:t>Christel Izac et Jean-Jacques Baton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49A423E5-2E14-4DDF-8AEA-E79CC11D99BB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xmlns="" val="32618389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1520401" y="0"/>
            <a:ext cx="7623599" cy="492443"/>
          </a:xfrm>
          <a:prstGeom prst="rect">
            <a:avLst/>
          </a:prstGeom>
          <a:solidFill>
            <a:srgbClr val="0000FF"/>
          </a:solidFill>
        </p:spPr>
        <p:txBody>
          <a:bodyPr wrap="square" rtlCol="0">
            <a:spAutoFit/>
          </a:bodyPr>
          <a:lstStyle/>
          <a:p>
            <a:r>
              <a:rPr lang="fr-FR" sz="2600" dirty="0" smtClean="0">
                <a:solidFill>
                  <a:schemeClr val="bg1"/>
                </a:solidFill>
              </a:rPr>
              <a:t>Séminaire des métiers de la mode – Lycée Raspail</a:t>
            </a:r>
            <a:r>
              <a:rPr lang="fr-FR" sz="2600" baseline="0" dirty="0" smtClean="0">
                <a:solidFill>
                  <a:schemeClr val="bg1"/>
                </a:solidFill>
              </a:rPr>
              <a:t> Paris </a:t>
            </a:r>
            <a:endParaRPr lang="fr-FR" sz="2600" dirty="0">
              <a:solidFill>
                <a:schemeClr val="bg1"/>
              </a:solidFill>
            </a:endParaRPr>
          </a:p>
        </p:txBody>
      </p:sp>
      <p:pic>
        <p:nvPicPr>
          <p:cNvPr id="1028" name="Picture 4" descr="http://fr.academic.ru/pictures/frwiki/76/Logo_men2.gif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7504" y="1"/>
            <a:ext cx="1465900" cy="11967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286505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>
          <a:xfrm>
            <a:off x="0" y="6492875"/>
            <a:ext cx="2133600" cy="365125"/>
          </a:xfrm>
        </p:spPr>
        <p:txBody>
          <a:bodyPr/>
          <a:lstStyle/>
          <a:p>
            <a:r>
              <a:rPr lang="fr-FR" b="1" dirty="0" smtClean="0"/>
              <a:t>5 décembre 2013</a:t>
            </a:r>
            <a:endParaRPr lang="fr-FR" b="1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8604920" y="6487051"/>
            <a:ext cx="539080" cy="365125"/>
          </a:xfrm>
        </p:spPr>
        <p:txBody>
          <a:bodyPr/>
          <a:lstStyle/>
          <a:p>
            <a:fld id="{49A423E5-2E14-4DDF-8AEA-E79CC11D99BB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5" name="Rectangle 5"/>
          <p:cNvSpPr>
            <a:spLocks noChangeArrowheads="1"/>
          </p:cNvSpPr>
          <p:nvPr/>
        </p:nvSpPr>
        <p:spPr bwMode="auto">
          <a:xfrm>
            <a:off x="2051720" y="980728"/>
            <a:ext cx="5688632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fr-FR" sz="4000" b="1" dirty="0" smtClean="0">
                <a:solidFill>
                  <a:schemeClr val="accent2"/>
                </a:solidFill>
              </a:rPr>
              <a:t>BTS Métiers de la Mode</a:t>
            </a:r>
          </a:p>
          <a:p>
            <a:pPr algn="ctr"/>
            <a:r>
              <a:rPr lang="fr-FR" sz="4000" b="1" dirty="0" smtClean="0">
                <a:solidFill>
                  <a:schemeClr val="accent2"/>
                </a:solidFill>
              </a:rPr>
              <a:t>Vêtements</a:t>
            </a:r>
            <a:endParaRPr lang="fr-FR" sz="4000" b="1" dirty="0">
              <a:solidFill>
                <a:schemeClr val="accent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835696" y="3068960"/>
            <a:ext cx="622357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5400" dirty="0" smtClean="0">
                <a:solidFill>
                  <a:schemeClr val="tx2"/>
                </a:solidFill>
              </a:rPr>
              <a:t>PRÉSENTATION du</a:t>
            </a:r>
          </a:p>
          <a:p>
            <a:pPr algn="ctr"/>
            <a:r>
              <a:rPr lang="fr-FR" sz="5400" dirty="0" smtClean="0">
                <a:solidFill>
                  <a:schemeClr val="tx2"/>
                </a:solidFill>
              </a:rPr>
              <a:t>LIVRET </a:t>
            </a:r>
            <a:r>
              <a:rPr lang="fr-FR" sz="5400" dirty="0" smtClean="0">
                <a:solidFill>
                  <a:schemeClr val="tx2"/>
                </a:solidFill>
              </a:rPr>
              <a:t>de </a:t>
            </a:r>
            <a:r>
              <a:rPr lang="fr-FR" sz="5400" dirty="0" smtClean="0">
                <a:solidFill>
                  <a:schemeClr val="tx2"/>
                </a:solidFill>
              </a:rPr>
              <a:t>STAGE</a:t>
            </a:r>
          </a:p>
          <a:p>
            <a:pPr algn="ctr"/>
            <a:r>
              <a:rPr lang="fr-FR" sz="5400" dirty="0" smtClean="0">
                <a:solidFill>
                  <a:schemeClr val="tx2"/>
                </a:solidFill>
              </a:rPr>
              <a:t>e</a:t>
            </a:r>
            <a:r>
              <a:rPr lang="fr-FR" sz="5400" dirty="0" smtClean="0">
                <a:solidFill>
                  <a:schemeClr val="tx2"/>
                </a:solidFill>
              </a:rPr>
              <a:t>t de l’ALTERNANCE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xmlns="" val="642566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10</a:t>
            </a:fld>
            <a:endParaRPr lang="fr-FR" dirty="0"/>
          </a:p>
        </p:txBody>
      </p:sp>
      <p:sp>
        <p:nvSpPr>
          <p:cNvPr id="7" name="Ellipse 6"/>
          <p:cNvSpPr/>
          <p:nvPr/>
        </p:nvSpPr>
        <p:spPr>
          <a:xfrm rot="10800000">
            <a:off x="2538544" y="737816"/>
            <a:ext cx="6497952" cy="29792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8" name="Ellipse 4"/>
          <p:cNvSpPr/>
          <p:nvPr/>
        </p:nvSpPr>
        <p:spPr>
          <a:xfrm>
            <a:off x="3967134" y="1102104"/>
            <a:ext cx="4594744" cy="21066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4536" tIns="137160" rIns="256032" bIns="137160" numCol="1" spcCol="1270" anchor="ctr" anchorCtr="0">
            <a:noAutofit/>
          </a:bodyPr>
          <a:lstStyle/>
          <a:p>
            <a:pPr lvl="0" algn="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3200" dirty="0" smtClean="0"/>
              <a:t>Quelles sont l</a:t>
            </a:r>
            <a:r>
              <a:rPr lang="fr-FR" sz="3200" kern="1200" dirty="0" smtClean="0"/>
              <a:t>es activités qui peuvent être conduites au sein de l’entreprise ?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323528" y="1124744"/>
          <a:ext cx="4896544" cy="2133600"/>
        </p:xfrm>
        <a:graphic>
          <a:graphicData uri="http://schemas.openxmlformats.org/drawingml/2006/table">
            <a:tbl>
              <a:tblPr/>
              <a:tblGrid>
                <a:gridCol w="4896544"/>
              </a:tblGrid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+mn-lt"/>
                          <a:ea typeface="Times New Roman"/>
                        </a:rPr>
                        <a:t>INDUSTRIALISER LES PRODUITS -PRÉPARER LA PRODUCTION</a:t>
                      </a:r>
                      <a:endParaRPr lang="fr-FR" sz="1400" dirty="0">
                        <a:latin typeface="+mn-lt"/>
                        <a:ea typeface="Times New Roman"/>
                      </a:endParaRP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</a:rPr>
                        <a:t>Superviser la réalisation des gradations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Choisir les procédés et optimiser les processus de fabrication des produits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Déterminer les coûts prévisionnels des composants du produit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</a:rPr>
                        <a:t>Réaliser le dossier d'industrialisation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Contrôler les têtes de série, caractériser leurs performances, et contrôler leur conformité au cahier des charges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Organiser, enrichir et diffuser les bases de données techniques, et participer au développement de système de gestion intégrée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323528" y="3501008"/>
          <a:ext cx="8424936" cy="2891575"/>
        </p:xfrm>
        <a:graphic>
          <a:graphicData uri="http://schemas.openxmlformats.org/drawingml/2006/table">
            <a:tbl>
              <a:tblPr/>
              <a:tblGrid>
                <a:gridCol w="8424936"/>
              </a:tblGrid>
              <a:tr h="18721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+mn-lt"/>
                          <a:ea typeface="Times New Roman"/>
                        </a:rPr>
                        <a:t>COMMUNIQUER AVEC LES PARTENAIRES</a:t>
                      </a:r>
                      <a:endParaRPr lang="fr-FR" sz="1400" dirty="0">
                        <a:latin typeface="+mn-lt"/>
                        <a:ea typeface="Times New Roman"/>
                      </a:endParaRP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21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Intégrer les tendances en termes de style en tenant compte des codes stylistiques de l’entreprise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74438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Participer à la veille technologique relative aux marchés, aux styles, aux produits, aux tendances, aux matériaux, aux techniques exploitables dans le champ d’intervention de l’entreprise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21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Participer à la veille technologique relative aux procédés et processus de réalisation exploitables dans le champ d’intervention de l’entreprise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31255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Argumenter au sein d’une équipe en vue de valider une étude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21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Assurer les échanges d’informations internes et externes concernant les processus de production et les niveaux de qualité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21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Renseigner la traçabilité du produit 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21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S’informer si les produits, procédés et processus sont conformes à la réglementation et/ou normalisation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8721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Identifier ce qui participe à la réduction de l’empreinte écologique du produit dans un contexte de développement durable</a:t>
                      </a:r>
                    </a:p>
                  </a:txBody>
                  <a:tcPr marL="43098" marR="4309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11</a:t>
            </a:fld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1475656" y="3717032"/>
            <a:ext cx="727280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chemeClr val="accent1">
                    <a:lumMod val="25000"/>
                  </a:schemeClr>
                </a:solidFill>
              </a:rPr>
              <a:t>2 évaluations sont </a:t>
            </a:r>
            <a:r>
              <a:rPr lang="fr-FR" sz="2400" dirty="0" smtClean="0">
                <a:solidFill>
                  <a:schemeClr val="accent1">
                    <a:lumMod val="25000"/>
                  </a:schemeClr>
                </a:solidFill>
              </a:rPr>
              <a:t>réalisées </a:t>
            </a:r>
            <a:r>
              <a:rPr lang="fr-FR" sz="2400" dirty="0" smtClean="0">
                <a:solidFill>
                  <a:schemeClr val="accent1">
                    <a:lumMod val="25000"/>
                  </a:schemeClr>
                </a:solidFill>
              </a:rPr>
              <a:t>au cours du stage :</a:t>
            </a:r>
          </a:p>
          <a:p>
            <a:endParaRPr lang="fr-FR" dirty="0" smtClean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chemeClr val="accent1">
                    <a:lumMod val="25000"/>
                  </a:schemeClr>
                </a:solidFill>
              </a:rPr>
              <a:t>  la 1</a:t>
            </a:r>
            <a:r>
              <a:rPr lang="fr-FR" baseline="30000" dirty="0" smtClean="0">
                <a:solidFill>
                  <a:schemeClr val="accent1">
                    <a:lumMod val="25000"/>
                  </a:schemeClr>
                </a:solidFill>
              </a:rPr>
              <a:t>re</a:t>
            </a:r>
            <a:r>
              <a:rPr lang="fr-FR" dirty="0" smtClean="0">
                <a:solidFill>
                  <a:schemeClr val="accent1">
                    <a:lumMod val="25000"/>
                  </a:schemeClr>
                </a:solidFill>
              </a:rPr>
              <a:t> concerne l’intégration du stagiaire ;</a:t>
            </a:r>
          </a:p>
          <a:p>
            <a:endParaRPr lang="fr-FR" dirty="0" smtClean="0">
              <a:solidFill>
                <a:schemeClr val="accent1">
                  <a:lumMod val="25000"/>
                </a:schemeClr>
              </a:solidFill>
            </a:endParaRPr>
          </a:p>
          <a:p>
            <a:pPr>
              <a:buFont typeface="Wingdings" pitchFamily="2" charset="2"/>
              <a:buChar char="q"/>
            </a:pPr>
            <a:r>
              <a:rPr lang="fr-FR" dirty="0" smtClean="0">
                <a:solidFill>
                  <a:schemeClr val="accent1">
                    <a:lumMod val="25000"/>
                  </a:schemeClr>
                </a:solidFill>
              </a:rPr>
              <a:t>  La 2</a:t>
            </a:r>
            <a:r>
              <a:rPr lang="fr-FR" baseline="30000" dirty="0" smtClean="0">
                <a:solidFill>
                  <a:schemeClr val="accent1">
                    <a:lumMod val="25000"/>
                  </a:schemeClr>
                </a:solidFill>
              </a:rPr>
              <a:t>e</a:t>
            </a:r>
            <a:r>
              <a:rPr lang="fr-FR" dirty="0" smtClean="0">
                <a:solidFill>
                  <a:schemeClr val="accent1">
                    <a:lumMod val="25000"/>
                  </a:schemeClr>
                </a:solidFill>
              </a:rPr>
              <a:t> est  certificative et relative aux compétences liées à l’épreuve U6</a:t>
            </a:r>
            <a:r>
              <a:rPr lang="fr-FR" dirty="0" smtClean="0">
                <a:solidFill>
                  <a:schemeClr val="accent1">
                    <a:lumMod val="25000"/>
                  </a:schemeClr>
                </a:solidFill>
              </a:rPr>
              <a:t>.</a:t>
            </a:r>
          </a:p>
        </p:txBody>
      </p:sp>
      <p:grpSp>
        <p:nvGrpSpPr>
          <p:cNvPr id="8" name="Groupe 7"/>
          <p:cNvGrpSpPr/>
          <p:nvPr/>
        </p:nvGrpSpPr>
        <p:grpSpPr>
          <a:xfrm>
            <a:off x="1835696" y="836712"/>
            <a:ext cx="5821293" cy="2136279"/>
            <a:chOff x="2408306" y="216096"/>
            <a:chExt cx="5821293" cy="2136279"/>
          </a:xfrm>
        </p:grpSpPr>
        <p:sp>
          <p:nvSpPr>
            <p:cNvPr id="9" name="Ellipse 8"/>
            <p:cNvSpPr/>
            <p:nvPr/>
          </p:nvSpPr>
          <p:spPr>
            <a:xfrm rot="10800000">
              <a:off x="2408306" y="216096"/>
              <a:ext cx="5821293" cy="2136279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Ellipse 4"/>
            <p:cNvSpPr/>
            <p:nvPr/>
          </p:nvSpPr>
          <p:spPr>
            <a:xfrm rot="21600000">
              <a:off x="3260815" y="528947"/>
              <a:ext cx="4116275" cy="151057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5723" tIns="152400" rIns="284480" bIns="152400" numCol="1" spcCol="1270" anchor="ctr" anchorCtr="0">
              <a:noAutofit/>
            </a:bodyPr>
            <a:lstStyle/>
            <a:p>
              <a:pPr lvl="0" algn="l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000" kern="1200" dirty="0" smtClean="0"/>
                <a:t>Définir</a:t>
              </a:r>
              <a:r>
                <a:rPr lang="fr-FR" sz="4000" kern="1200" baseline="0" dirty="0" smtClean="0"/>
                <a:t> l’évaluation</a:t>
              </a:r>
              <a:endParaRPr lang="fr-FR" sz="4000" kern="1200" dirty="0"/>
            </a:p>
          </p:txBody>
        </p:sp>
      </p:grp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12</a:t>
            </a:fld>
            <a:endParaRPr lang="fr-FR" dirty="0"/>
          </a:p>
        </p:txBody>
      </p:sp>
      <p:grpSp>
        <p:nvGrpSpPr>
          <p:cNvPr id="2" name="Groupe 4"/>
          <p:cNvGrpSpPr/>
          <p:nvPr/>
        </p:nvGrpSpPr>
        <p:grpSpPr>
          <a:xfrm>
            <a:off x="179512" y="1196752"/>
            <a:ext cx="3866257" cy="1152128"/>
            <a:chOff x="0" y="0"/>
            <a:chExt cx="3866257" cy="1405622"/>
          </a:xfrm>
        </p:grpSpPr>
        <p:sp>
          <p:nvSpPr>
            <p:cNvPr id="6" name="Rectangle à coins arrondis 5"/>
            <p:cNvSpPr/>
            <p:nvPr/>
          </p:nvSpPr>
          <p:spPr>
            <a:xfrm>
              <a:off x="0" y="0"/>
              <a:ext cx="3866257" cy="140562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68617" y="68617"/>
              <a:ext cx="3729023" cy="12683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dirty="0" smtClean="0">
                  <a:solidFill>
                    <a:schemeClr val="accent1">
                      <a:lumMod val="25000"/>
                    </a:schemeClr>
                  </a:solidFill>
                </a:rPr>
                <a:t>Bilan d’intégration </a:t>
              </a:r>
              <a:r>
                <a:rPr lang="fr-FR" sz="1600" b="1" kern="1200" dirty="0" smtClean="0">
                  <a:solidFill>
                    <a:schemeClr val="accent1">
                      <a:lumMod val="25000"/>
                    </a:schemeClr>
                  </a:solidFill>
                </a:rPr>
                <a:t>du stagiaire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600" b="1" kern="1200" dirty="0" smtClean="0">
                <a:solidFill>
                  <a:schemeClr val="accent1">
                    <a:lumMod val="25000"/>
                  </a:schemeClr>
                </a:solidFill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251520" y="2564904"/>
            <a:ext cx="3888432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b="1" dirty="0" smtClean="0">
                <a:solidFill>
                  <a:schemeClr val="accent1">
                    <a:lumMod val="25000"/>
                  </a:schemeClr>
                </a:solidFill>
              </a:rPr>
              <a:t>Qui ?</a:t>
            </a:r>
          </a:p>
          <a:p>
            <a:pPr lvl="0"/>
            <a:r>
              <a:rPr lang="fr-FR" dirty="0" smtClean="0">
                <a:solidFill>
                  <a:schemeClr val="accent1">
                    <a:lumMod val="25000"/>
                  </a:schemeClr>
                </a:solidFill>
              </a:rPr>
              <a:t> Le tuteur entreprise, qui a la possibilité d’associer le stagiaire pour un bilan constructif.</a:t>
            </a:r>
          </a:p>
          <a:p>
            <a:pPr lvl="0"/>
            <a:endParaRPr lang="fr-FR" sz="5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lvl="0"/>
            <a:r>
              <a:rPr lang="fr-FR" b="1" dirty="0" smtClean="0">
                <a:solidFill>
                  <a:schemeClr val="accent1">
                    <a:lumMod val="25000"/>
                  </a:schemeClr>
                </a:solidFill>
              </a:rPr>
              <a:t>Quand ?</a:t>
            </a:r>
          </a:p>
          <a:p>
            <a:pPr lvl="0"/>
            <a:r>
              <a:rPr lang="fr-FR" dirty="0" smtClean="0">
                <a:solidFill>
                  <a:schemeClr val="accent1">
                    <a:lumMod val="25000"/>
                  </a:schemeClr>
                </a:solidFill>
              </a:rPr>
              <a:t>À la fin du stage ou de la formation.</a:t>
            </a:r>
          </a:p>
          <a:p>
            <a:pPr lvl="0"/>
            <a:endParaRPr lang="fr-FR" sz="500" dirty="0" smtClean="0">
              <a:solidFill>
                <a:schemeClr val="accent1">
                  <a:lumMod val="25000"/>
                </a:schemeClr>
              </a:solidFill>
            </a:endParaRPr>
          </a:p>
          <a:p>
            <a:pPr lvl="0"/>
            <a:r>
              <a:rPr lang="fr-FR" b="1" dirty="0" smtClean="0">
                <a:solidFill>
                  <a:schemeClr val="accent1">
                    <a:lumMod val="25000"/>
                  </a:schemeClr>
                </a:solidFill>
              </a:rPr>
              <a:t>Comment ?</a:t>
            </a:r>
          </a:p>
          <a:p>
            <a:pPr lvl="0">
              <a:buFont typeface="Arial" pitchFamily="34" charset="0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 Elle ne donne pas lieu à une notation.</a:t>
            </a:r>
          </a:p>
          <a:p>
            <a:pPr lvl="0">
              <a:buFont typeface="Arial" pitchFamily="34" charset="0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 Elle permet d’évaluer le stagiaire dans son « intégration ».</a:t>
            </a:r>
          </a:p>
          <a:p>
            <a:pPr lvl="0">
              <a:buFont typeface="Arial" pitchFamily="34" charset="0"/>
              <a:buChar char="•"/>
            </a:pPr>
            <a:r>
              <a:rPr lang="fr-FR" dirty="0" smtClean="0">
                <a:solidFill>
                  <a:srgbClr val="FF0000"/>
                </a:solidFill>
              </a:rPr>
              <a:t> À la charge de l’équipe enseignante de valoriser ou non cette fiche dans un bulletin trimestriel par exemple.</a:t>
            </a:r>
          </a:p>
        </p:txBody>
      </p:sp>
      <p:graphicFrame>
        <p:nvGraphicFramePr>
          <p:cNvPr id="9" name="Graphique 8"/>
          <p:cNvGraphicFramePr/>
          <p:nvPr/>
        </p:nvGraphicFramePr>
        <p:xfrm>
          <a:off x="3707904" y="1124744"/>
          <a:ext cx="543609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/>
        </p:nvGraphicFramePr>
        <p:xfrm>
          <a:off x="5148064" y="5157192"/>
          <a:ext cx="3323590" cy="304800"/>
        </p:xfrm>
        <a:graphic>
          <a:graphicData uri="http://schemas.openxmlformats.org/drawingml/2006/table">
            <a:tbl>
              <a:tblPr/>
              <a:tblGrid>
                <a:gridCol w="3323590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1 : Peu d’efforts fournis par le stagiaire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2 : Efforts fournis juste  convenables / moyens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/>
        </p:nvGraphicFramePr>
        <p:xfrm>
          <a:off x="5148064" y="5500464"/>
          <a:ext cx="3372485" cy="304800"/>
        </p:xfrm>
        <a:graphic>
          <a:graphicData uri="http://schemas.openxmlformats.org/drawingml/2006/table">
            <a:tbl>
              <a:tblPr/>
              <a:tblGrid>
                <a:gridCol w="3372485"/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3 : Progrès, efforts constants</a:t>
                      </a:r>
                      <a:endParaRPr lang="fr-FR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fr-FR" sz="1000" i="1" dirty="0">
                          <a:solidFill>
                            <a:srgbClr val="000000"/>
                          </a:solidFill>
                          <a:latin typeface="Arial"/>
                          <a:ea typeface="Times New Roman"/>
                        </a:rPr>
                        <a:t>4 : Stagiaire performant</a:t>
                      </a:r>
                      <a:endParaRPr lang="fr-FR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13</a:t>
            </a:fld>
            <a:endParaRPr lang="fr-FR" dirty="0"/>
          </a:p>
        </p:txBody>
      </p:sp>
      <p:pic>
        <p:nvPicPr>
          <p:cNvPr id="5" name="Imag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1734" y="3501008"/>
            <a:ext cx="8616730" cy="781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Image 5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4016" y="4293096"/>
            <a:ext cx="8604448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Image 6"/>
          <p:cNvPicPr/>
          <p:nvPr/>
        </p:nvPicPr>
        <p:blipFill>
          <a:blip r:embed="rId4" cstate="print"/>
          <a:srcRect r="833"/>
          <a:stretch>
            <a:fillRect/>
          </a:stretch>
        </p:blipFill>
        <p:spPr bwMode="auto">
          <a:xfrm>
            <a:off x="179512" y="5301208"/>
            <a:ext cx="856895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e 7"/>
          <p:cNvGrpSpPr/>
          <p:nvPr/>
        </p:nvGrpSpPr>
        <p:grpSpPr>
          <a:xfrm>
            <a:off x="5652120" y="620688"/>
            <a:ext cx="2952327" cy="936104"/>
            <a:chOff x="4104445" y="216025"/>
            <a:chExt cx="3558285" cy="1405622"/>
          </a:xfrm>
        </p:grpSpPr>
        <p:sp>
          <p:nvSpPr>
            <p:cNvPr id="9" name="Rectangle à coins arrondis 8"/>
            <p:cNvSpPr/>
            <p:nvPr/>
          </p:nvSpPr>
          <p:spPr>
            <a:xfrm>
              <a:off x="4104445" y="216025"/>
              <a:ext cx="3558285" cy="1405622"/>
            </a:xfrm>
            <a:prstGeom prst="round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>
            <a:xfrm>
              <a:off x="4173062" y="284642"/>
              <a:ext cx="3421051" cy="126838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600" b="1" kern="1200" dirty="0" smtClean="0">
                  <a:solidFill>
                    <a:schemeClr val="accent1">
                      <a:lumMod val="25000"/>
                    </a:schemeClr>
                  </a:solidFill>
                </a:rPr>
                <a:t> Évaluation liée à l’épreuve E6</a:t>
              </a:r>
            </a:p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fr-FR" sz="1600" b="1" kern="1200" dirty="0" smtClean="0">
                <a:solidFill>
                  <a:schemeClr val="accent1">
                    <a:lumMod val="25000"/>
                  </a:schemeClr>
                </a:solidFill>
              </a:endParaRPr>
            </a:p>
          </p:txBody>
        </p:sp>
      </p:grpSp>
      <p:sp>
        <p:nvSpPr>
          <p:cNvPr id="11" name="ZoneTexte 10"/>
          <p:cNvSpPr txBox="1"/>
          <p:nvPr/>
        </p:nvSpPr>
        <p:spPr>
          <a:xfrm>
            <a:off x="1492303" y="454020"/>
            <a:ext cx="766834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chemeClr val="accent1">
                    <a:lumMod val="25000"/>
                  </a:schemeClr>
                </a:solidFill>
              </a:rPr>
              <a:t>Qui ?</a:t>
            </a:r>
          </a:p>
          <a:p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</a:rPr>
              <a:t>Les tuteurs entreprise et enseignant</a:t>
            </a:r>
          </a:p>
          <a:p>
            <a:r>
              <a:rPr lang="fr-FR" sz="1600" b="1" dirty="0" smtClean="0">
                <a:solidFill>
                  <a:schemeClr val="accent1">
                    <a:lumMod val="25000"/>
                  </a:schemeClr>
                </a:solidFill>
              </a:rPr>
              <a:t>Quand ?</a:t>
            </a:r>
          </a:p>
          <a:p>
            <a:r>
              <a:rPr lang="fr-FR" sz="1600" dirty="0" smtClean="0">
                <a:solidFill>
                  <a:schemeClr val="accent1">
                    <a:lumMod val="25000"/>
                  </a:schemeClr>
                </a:solidFill>
              </a:rPr>
              <a:t>À la fin du stage ou de l’alternance</a:t>
            </a:r>
            <a:endParaRPr lang="fr-FR" sz="1600" b="1" dirty="0" smtClean="0">
              <a:solidFill>
                <a:schemeClr val="accent1">
                  <a:lumMod val="25000"/>
                </a:schemeClr>
              </a:solidFill>
            </a:endParaRPr>
          </a:p>
          <a:p>
            <a:r>
              <a:rPr lang="fr-FR" sz="1600" b="1" dirty="0" smtClean="0">
                <a:solidFill>
                  <a:schemeClr val="accent1">
                    <a:lumMod val="25000"/>
                  </a:schemeClr>
                </a:solidFill>
              </a:rPr>
              <a:t>Comment ?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0000"/>
                </a:solidFill>
              </a:rPr>
              <a:t> La proposition d’évaluation est faite conjointement pour les compétences C3.1 et C3.4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0000"/>
                </a:solidFill>
              </a:rPr>
              <a:t> Elle se fait sur la grille papier signée par le tuteur  entreprise et l’équipe pédagogique.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0000"/>
                </a:solidFill>
              </a:rPr>
              <a:t> Le jury de l’épreuve se statuera sur la proposition d’évaluation dans la grille numérique.</a:t>
            </a:r>
          </a:p>
          <a:p>
            <a:pPr>
              <a:buFont typeface="Arial" pitchFamily="34" charset="0"/>
              <a:buChar char="•"/>
            </a:pPr>
            <a:r>
              <a:rPr lang="fr-FR" sz="1600" dirty="0" smtClean="0">
                <a:solidFill>
                  <a:srgbClr val="FF0000"/>
                </a:solidFill>
              </a:rPr>
              <a:t> Si le professeur ne peut pas </a:t>
            </a:r>
            <a:r>
              <a:rPr lang="fr-FR" sz="1600" dirty="0" err="1" smtClean="0">
                <a:solidFill>
                  <a:srgbClr val="FF0000"/>
                </a:solidFill>
              </a:rPr>
              <a:t>co</a:t>
            </a:r>
            <a:r>
              <a:rPr lang="fr-FR" sz="1600" dirty="0" smtClean="0">
                <a:solidFill>
                  <a:srgbClr val="FF0000"/>
                </a:solidFill>
              </a:rPr>
              <a:t>-évaluer, il fait des remarques sur la fiche d’évaluation et c’est  la commission qui statuera </a:t>
            </a:r>
            <a:r>
              <a:rPr lang="fr-FR" sz="1600" smtClean="0">
                <a:solidFill>
                  <a:srgbClr val="FF0000"/>
                </a:solidFill>
              </a:rPr>
              <a:t>sur </a:t>
            </a:r>
            <a:r>
              <a:rPr lang="fr-FR" sz="1600">
                <a:solidFill>
                  <a:srgbClr val="FF0000"/>
                </a:solidFill>
              </a:rPr>
              <a:t>la proposition d’évaluation .</a:t>
            </a:r>
            <a:endParaRPr lang="fr-FR" sz="1600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14</a:t>
            </a:fld>
            <a:endParaRPr lang="fr-FR" dirty="0"/>
          </a:p>
        </p:txBody>
      </p:sp>
      <p:sp>
        <p:nvSpPr>
          <p:cNvPr id="8" name="Forme libre 7"/>
          <p:cNvSpPr/>
          <p:nvPr/>
        </p:nvSpPr>
        <p:spPr>
          <a:xfrm>
            <a:off x="313184" y="980736"/>
            <a:ext cx="5698976" cy="3096336"/>
          </a:xfrm>
          <a:custGeom>
            <a:avLst/>
            <a:gdLst>
              <a:gd name="connsiteX0" fmla="*/ 0 w 5472684"/>
              <a:gd name="connsiteY0" fmla="*/ 1377112 h 2754223"/>
              <a:gd name="connsiteX1" fmla="*/ 1506230 w 5472684"/>
              <a:gd name="connsiteY1" fmla="*/ 147000 h 2754223"/>
              <a:gd name="connsiteX2" fmla="*/ 2736344 w 5472684"/>
              <a:gd name="connsiteY2" fmla="*/ 3 h 2754223"/>
              <a:gd name="connsiteX3" fmla="*/ 3966460 w 5472684"/>
              <a:gd name="connsiteY3" fmla="*/ 147001 h 2754223"/>
              <a:gd name="connsiteX4" fmla="*/ 5472685 w 5472684"/>
              <a:gd name="connsiteY4" fmla="*/ 1377120 h 2754223"/>
              <a:gd name="connsiteX5" fmla="*/ 3966457 w 5472684"/>
              <a:gd name="connsiteY5" fmla="*/ 2607235 h 2754223"/>
              <a:gd name="connsiteX6" fmla="*/ 2736342 w 5472684"/>
              <a:gd name="connsiteY6" fmla="*/ 2754232 h 2754223"/>
              <a:gd name="connsiteX7" fmla="*/ 1506227 w 5472684"/>
              <a:gd name="connsiteY7" fmla="*/ 2607234 h 2754223"/>
              <a:gd name="connsiteX8" fmla="*/ 1 w 5472684"/>
              <a:gd name="connsiteY8" fmla="*/ 1377117 h 2754223"/>
              <a:gd name="connsiteX9" fmla="*/ 0 w 5472684"/>
              <a:gd name="connsiteY9" fmla="*/ 1377112 h 27542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5472684" h="2754223">
                <a:moveTo>
                  <a:pt x="5472684" y="1377111"/>
                </a:moveTo>
                <a:cubicBezTo>
                  <a:pt x="5472682" y="1897427"/>
                  <a:pt x="4889971" y="2373317"/>
                  <a:pt x="3966454" y="2607223"/>
                </a:cubicBezTo>
                <a:cubicBezTo>
                  <a:pt x="3584839" y="2703877"/>
                  <a:pt x="3163557" y="2754220"/>
                  <a:pt x="2736340" y="2754220"/>
                </a:cubicBezTo>
                <a:cubicBezTo>
                  <a:pt x="2309122" y="2754220"/>
                  <a:pt x="1887839" y="2703877"/>
                  <a:pt x="1506224" y="2607222"/>
                </a:cubicBezTo>
                <a:cubicBezTo>
                  <a:pt x="582705" y="2373314"/>
                  <a:pt x="-4" y="1897421"/>
                  <a:pt x="-1" y="1377103"/>
                </a:cubicBezTo>
                <a:cubicBezTo>
                  <a:pt x="-1" y="856786"/>
                  <a:pt x="582709" y="380895"/>
                  <a:pt x="1506227" y="146988"/>
                </a:cubicBezTo>
                <a:cubicBezTo>
                  <a:pt x="1887842" y="50333"/>
                  <a:pt x="2309124" y="-8"/>
                  <a:pt x="2736342" y="-8"/>
                </a:cubicBezTo>
                <a:cubicBezTo>
                  <a:pt x="3163560" y="-8"/>
                  <a:pt x="3584842" y="50334"/>
                  <a:pt x="3966457" y="146989"/>
                </a:cubicBezTo>
                <a:cubicBezTo>
                  <a:pt x="4889976" y="380897"/>
                  <a:pt x="5472685" y="856789"/>
                  <a:pt x="5472683" y="1377106"/>
                </a:cubicBezTo>
                <a:cubicBezTo>
                  <a:pt x="5472683" y="1377108"/>
                  <a:pt x="5472684" y="1377109"/>
                  <a:pt x="5472684" y="1377111"/>
                </a:cubicBezTo>
                <a:close/>
              </a:path>
            </a:pathLst>
          </a:custGeom>
          <a:solidFill>
            <a:srgbClr val="0000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015993" tIns="540507" rIns="1057489" bIns="540506" numCol="1" spcCol="1270" anchor="ctr" anchorCtr="0">
            <a:noAutofit/>
          </a:bodyPr>
          <a:lstStyle/>
          <a:p>
            <a:pPr lvl="0" algn="ctr" defTabSz="1600200" rtl="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3600" kern="1200" dirty="0" smtClean="0"/>
              <a:t>Planifier les tâches des partenaires</a:t>
            </a:r>
            <a:endParaRPr lang="fr-FR" sz="3600" kern="1200" dirty="0"/>
          </a:p>
        </p:txBody>
      </p:sp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2843808" y="2708920"/>
          <a:ext cx="6100808" cy="3730021"/>
        </p:xfrm>
        <a:graphic>
          <a:graphicData uri="http://schemas.openxmlformats.org/drawingml/2006/table">
            <a:tbl>
              <a:tblPr/>
              <a:tblGrid>
                <a:gridCol w="482943"/>
                <a:gridCol w="87493"/>
                <a:gridCol w="3443840"/>
                <a:gridCol w="297240"/>
                <a:gridCol w="297240"/>
                <a:gridCol w="297240"/>
                <a:gridCol w="294365"/>
                <a:gridCol w="149586"/>
                <a:gridCol w="750861"/>
              </a:tblGrid>
              <a:tr h="1540817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</a:rPr>
                        <a:t>Stagiaire ou alternant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</a:rPr>
                        <a:t>Tuteur entreprise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</a:rPr>
                        <a:t>Tuteur enseignant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</a:rPr>
                        <a:t>Jury inter-académique E6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vert="vert27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71755" marR="71755" algn="ctr">
                        <a:spcAft>
                          <a:spcPts val="0"/>
                        </a:spcAft>
                      </a:pPr>
                      <a:endParaRPr lang="fr-FR" sz="1000">
                        <a:latin typeface="Arial"/>
                        <a:ea typeface="Times New Roman"/>
                      </a:endParaRPr>
                    </a:p>
                  </a:txBody>
                  <a:tcPr marL="62093" marR="62093" marT="0" marB="0" vert="vert27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</a:rPr>
                        <a:t>Echéance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3564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Pages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000" b="1">
                          <a:latin typeface="Arial"/>
                          <a:ea typeface="Times New Roman"/>
                        </a:rPr>
                        <a:t>LE LIVRET de STAGE</a:t>
                      </a:r>
                      <a:r>
                        <a:rPr lang="fr-FR" sz="70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900">
                          <a:highlight>
                            <a:srgbClr val="FFFF00"/>
                          </a:highlight>
                          <a:latin typeface="Calibri"/>
                          <a:ea typeface="Times New Roman"/>
                          <a:cs typeface="Times New Roman"/>
                        </a:rPr>
                        <a:t>en version papier, à renvoyer  à l’établissement de formation par courrier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400">
                        <a:latin typeface="Arial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9918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600">
                        <a:latin typeface="Arial"/>
                        <a:ea typeface="Times New Roman"/>
                      </a:endParaRPr>
                    </a:p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5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Définition de l’étude de cas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/>
                          <a:ea typeface="Times New Roman"/>
                        </a:rPr>
                        <a:t>x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/>
                          <a:ea typeface="Times New Roman"/>
                        </a:rPr>
                        <a:t>x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/>
                          <a:ea typeface="Times New Roman"/>
                        </a:rPr>
                        <a:t>x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400">
                        <a:latin typeface="Arial"/>
                        <a:ea typeface="Times New Roman"/>
                      </a:endParaRPr>
                    </a:p>
                  </a:txBody>
                  <a:tcPr marL="62093" marR="62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latin typeface="Arial"/>
                          <a:ea typeface="Times New Roman"/>
                        </a:rPr>
                        <a:t>Au cours des 2 premières semaines de stage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0774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6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Activités demandées au stagiaire ou à l'alternant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/>
                          <a:ea typeface="Times New Roman"/>
                        </a:rPr>
                        <a:t>x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/>
                          <a:ea typeface="Times New Roman"/>
                        </a:rPr>
                        <a:t>x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400">
                        <a:latin typeface="Arial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900">
                          <a:latin typeface="Arial"/>
                          <a:ea typeface="Times New Roman"/>
                        </a:rPr>
                        <a:t>A la fin du stage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20774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7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Bilan de l’intégration du stagiaire ou de l’alternant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/>
                          <a:ea typeface="Times New Roman"/>
                        </a:rPr>
                        <a:t>x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400">
                        <a:latin typeface="Arial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220774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8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Certificat de stage ou d’alternance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/>
                          <a:ea typeface="Times New Roman"/>
                        </a:rPr>
                        <a:t>x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400">
                        <a:latin typeface="Arial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524338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10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Evaluation épreuve E6 </a:t>
                      </a:r>
                      <a:r>
                        <a:rPr lang="fr-FR" sz="1000" b="1">
                          <a:latin typeface="Arial"/>
                          <a:ea typeface="Times New Roman"/>
                        </a:rPr>
                        <a:t>pour 1/3 de la note</a:t>
                      </a:r>
                      <a:r>
                        <a:rPr lang="fr-FR" sz="1000">
                          <a:latin typeface="Arial"/>
                          <a:ea typeface="Times New Roman"/>
                        </a:rPr>
                        <a:t> : </a:t>
                      </a:r>
                      <a:r>
                        <a:rPr lang="fr-FR" sz="1000" b="1">
                          <a:latin typeface="Arial"/>
                          <a:ea typeface="Times New Roman"/>
                        </a:rPr>
                        <a:t>C3.1 et C3.4</a:t>
                      </a:r>
                      <a:r>
                        <a:rPr lang="fr-FR" sz="1000">
                          <a:latin typeface="Arial"/>
                          <a:ea typeface="Times New Roman"/>
                        </a:rPr>
                        <a:t> 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-  compétences retenues repérées par une croix ou fluo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000">
                          <a:latin typeface="Arial"/>
                          <a:ea typeface="Times New Roman"/>
                        </a:rPr>
                        <a:t> </a:t>
                      </a:r>
                      <a:r>
                        <a:rPr lang="fr-FR" sz="1000" b="1">
                          <a:latin typeface="Arial"/>
                          <a:ea typeface="Times New Roman"/>
                        </a:rPr>
                        <a:t>et</a:t>
                      </a:r>
                      <a:r>
                        <a:rPr lang="fr-FR" sz="1000">
                          <a:latin typeface="Arial"/>
                          <a:ea typeface="Times New Roman"/>
                        </a:rPr>
                        <a:t> évaluations des tuteurs entreprise et enseignant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/>
                          <a:ea typeface="Times New Roman"/>
                        </a:rPr>
                        <a:t>x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latin typeface="Arial"/>
                          <a:ea typeface="Times New Roman"/>
                        </a:rPr>
                        <a:t>x</a:t>
                      </a: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100">
                        <a:latin typeface="Times New Roman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fr-FR" sz="1400" dirty="0">
                        <a:latin typeface="Arial"/>
                        <a:ea typeface="Times New Roman"/>
                      </a:endParaRPr>
                    </a:p>
                  </a:txBody>
                  <a:tcPr marL="62093" marR="6209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>
          <a:xfrm>
            <a:off x="827584" y="566192"/>
            <a:ext cx="8229600" cy="990600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</a:rPr>
              <a:t>Feuille de route de l’épreuve E6</a:t>
            </a:r>
            <a:endParaRPr lang="fr-FR" sz="4000" dirty="0">
              <a:solidFill>
                <a:srgbClr val="FF0000"/>
              </a:solidFill>
            </a:endParaRPr>
          </a:p>
        </p:txBody>
      </p:sp>
      <p:graphicFrame>
        <p:nvGraphicFramePr>
          <p:cNvPr id="55386" name="Group 90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xmlns="" val="1389601131"/>
              </p:ext>
            </p:extLst>
          </p:nvPr>
        </p:nvGraphicFramePr>
        <p:xfrm>
          <a:off x="609600" y="1340768"/>
          <a:ext cx="8305800" cy="5023247"/>
        </p:xfrm>
        <a:graphic>
          <a:graphicData uri="http://schemas.openxmlformats.org/drawingml/2006/table">
            <a:tbl>
              <a:tblPr/>
              <a:tblGrid>
                <a:gridCol w="1298104"/>
                <a:gridCol w="4536504"/>
                <a:gridCol w="2471192"/>
              </a:tblGrid>
              <a:tr h="432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Date </a:t>
                      </a: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Description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Responsable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655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Semaine précédent le stage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livret pré-rempli par l’établissement de formation est confié au stagiaire qui le remettra à son tuteur.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L’établissement de formation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stagiaire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2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À l’issue du stage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livret renseigné par le tuteur entreprise est renvoyé par courrier à l’établissement de formation.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tuteur entreprise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la rentrée,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2</a:t>
                      </a:r>
                      <a:r>
                        <a:rPr kumimoji="0" lang="fr-FR" sz="1200" b="1" i="0" u="none" strike="noStrike" cap="none" normalizeH="0" baseline="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e</a:t>
                      </a:r>
                      <a:r>
                        <a:rPr kumimoji="0" lang="fr-FR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année de formation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tuteur enseignant vérifie le contenu du livret et le cas échéant le fait compléter par l’entreprise.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livret est conservé.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tuteur enseignant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L’établissement de formation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Pour l’épreuve E6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livret de stage est mis à la disposition du jury de l’épreuve U6, qui reportera les notes attribuées aux compétences C3.1 et C3.4 sur la fiche d’évaluation numérique.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L’établissement de formation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fr-F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jury de l’épreuve U6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3610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 l’issue de l’évaluation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jury constitue, pour chaque candidat, un dossier comprenant: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L’ensemble des documents présentés par le candidat.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- Les fiches d’évaluation faisant apparaître les notes du jury et de l’équipe pédagogique.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fr-F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Le centre d’examen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4E1B27D-5F77-4D8C-A9D9-8C53EB1E869D}" type="slidenum">
              <a:rPr lang="fr-FR" smtClean="0"/>
              <a:pPr/>
              <a:t>15</a:t>
            </a:fld>
            <a:endParaRPr lang="fr-FR" dirty="0"/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611560" y="3356992"/>
            <a:ext cx="7920880" cy="3140968"/>
            <a:chOff x="2170593" y="903379"/>
            <a:chExt cx="6099697" cy="3211288"/>
          </a:xfrm>
        </p:grpSpPr>
        <p:sp>
          <p:nvSpPr>
            <p:cNvPr id="6" name="Ellipse 5"/>
            <p:cNvSpPr/>
            <p:nvPr/>
          </p:nvSpPr>
          <p:spPr>
            <a:xfrm rot="10800000">
              <a:off x="2170593" y="1050619"/>
              <a:ext cx="6029420" cy="3064048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Ellipse 4"/>
            <p:cNvSpPr/>
            <p:nvPr/>
          </p:nvSpPr>
          <p:spPr>
            <a:xfrm>
              <a:off x="2170593" y="903379"/>
              <a:ext cx="6099697" cy="282556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4536" tIns="152400" rIns="284480" bIns="152400" numCol="1" spcCol="1270" anchor="ctr" anchorCtr="0">
              <a:noAutofit/>
            </a:bodyPr>
            <a:lstStyle/>
            <a:p>
              <a:r>
                <a:rPr lang="fr-FR" sz="3200" dirty="0" smtClean="0"/>
                <a:t>Le livret de stage assure:</a:t>
              </a:r>
            </a:p>
            <a:p>
              <a:pPr>
                <a:buFont typeface="Wingdings" pitchFamily="2" charset="2"/>
                <a:buChar char="§"/>
              </a:pPr>
              <a:r>
                <a:rPr lang="fr-FR" sz="3200" dirty="0" smtClean="0"/>
                <a:t> la liaison </a:t>
              </a:r>
              <a:r>
                <a:rPr lang="fr-FR" sz="2800" dirty="0" smtClean="0"/>
                <a:t>entre</a:t>
              </a:r>
              <a:r>
                <a:rPr lang="fr-FR" sz="3200" dirty="0" smtClean="0"/>
                <a:t> le tuteur  entreprise, l’étudiant et le tuteur pédagogique </a:t>
              </a:r>
              <a:r>
                <a:rPr lang="fr-FR" sz="3200" kern="1200" dirty="0" smtClean="0"/>
                <a:t>;</a:t>
              </a:r>
            </a:p>
            <a:p>
              <a:pPr>
                <a:buFont typeface="Wingdings" pitchFamily="2" charset="2"/>
                <a:buChar char="§"/>
              </a:pPr>
              <a:r>
                <a:rPr lang="fr-FR" sz="3200" dirty="0" smtClean="0"/>
                <a:t> le suivi de la formation de l’étudiant.</a:t>
              </a:r>
              <a:endParaRPr lang="fr-FR" sz="3200" kern="1200" dirty="0"/>
            </a:p>
          </p:txBody>
        </p:sp>
      </p:grp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1371600"/>
          </a:xfrm>
        </p:spPr>
        <p:txBody>
          <a:bodyPr/>
          <a:lstStyle/>
          <a:p>
            <a:r>
              <a:rPr lang="fr-FR" sz="4000" dirty="0" smtClean="0">
                <a:solidFill>
                  <a:srgbClr val="FF0000"/>
                </a:solidFill>
              </a:rPr>
              <a:t>Organisation du stage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552" y="1628800"/>
            <a:ext cx="8064896" cy="2376264"/>
          </a:xfrm>
        </p:spPr>
        <p:txBody>
          <a:bodyPr/>
          <a:lstStyle/>
          <a:p>
            <a:r>
              <a:rPr lang="fr-FR" sz="2400" b="1" dirty="0" smtClean="0">
                <a:solidFill>
                  <a:schemeClr val="accent1">
                    <a:lumMod val="25000"/>
                  </a:schemeClr>
                </a:solidFill>
              </a:rPr>
              <a:t>Durée :</a:t>
            </a:r>
            <a:r>
              <a:rPr lang="fr-FR" sz="2400" dirty="0" smtClean="0">
                <a:solidFill>
                  <a:schemeClr val="accent1">
                    <a:lumMod val="25000"/>
                  </a:schemeClr>
                </a:solidFill>
              </a:rPr>
              <a:t> </a:t>
            </a:r>
            <a:r>
              <a:rPr lang="fr-FR" sz="2400" dirty="0" smtClean="0"/>
              <a:t>6 semaines obligatoires, en milieu de formation.</a:t>
            </a:r>
          </a:p>
          <a:p>
            <a:pPr>
              <a:buNone/>
            </a:pPr>
            <a:endParaRPr lang="fr-FR" sz="1600" dirty="0" smtClean="0"/>
          </a:p>
          <a:p>
            <a:r>
              <a:rPr lang="fr-FR" sz="2400" b="1" dirty="0" smtClean="0">
                <a:solidFill>
                  <a:schemeClr val="accent1">
                    <a:lumMod val="25000"/>
                  </a:schemeClr>
                </a:solidFill>
              </a:rPr>
              <a:t>Où ?</a:t>
            </a:r>
            <a:r>
              <a:rPr lang="fr-FR" sz="2400" dirty="0" smtClean="0"/>
              <a:t>  Dans une unité de recherche et développement et/ou de production des entreprises de l’habillement en France ou à l’étranger.</a:t>
            </a:r>
          </a:p>
          <a:p>
            <a:pPr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2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268760"/>
            <a:ext cx="8229600" cy="1143000"/>
          </a:xfrm>
        </p:spPr>
        <p:txBody>
          <a:bodyPr/>
          <a:lstStyle/>
          <a:p>
            <a:pPr algn="ctr"/>
            <a:r>
              <a:rPr lang="fr-FR" sz="4000" dirty="0" smtClean="0">
                <a:solidFill>
                  <a:srgbClr val="FF0000"/>
                </a:solidFill>
              </a:rPr>
              <a:t>À quelles attentes répond le livret de stage ?</a:t>
            </a:r>
            <a:endParaRPr lang="fr-FR" sz="4000" dirty="0">
              <a:solidFill>
                <a:srgbClr val="FF000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374504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fr-FR" sz="2800" dirty="0" smtClean="0">
                <a:solidFill>
                  <a:schemeClr val="accent1">
                    <a:lumMod val="25000"/>
                  </a:schemeClr>
                </a:solidFill>
              </a:rPr>
              <a:t>Identifier les partenaires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>
                <a:solidFill>
                  <a:schemeClr val="accent1">
                    <a:lumMod val="25000"/>
                  </a:schemeClr>
                </a:solidFill>
              </a:rPr>
              <a:t>Situer le stage dans le cursus de formation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>
                <a:solidFill>
                  <a:schemeClr val="accent1">
                    <a:lumMod val="25000"/>
                  </a:schemeClr>
                </a:solidFill>
              </a:rPr>
              <a:t>Fixer le rôle de chacun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>
                <a:solidFill>
                  <a:schemeClr val="accent1">
                    <a:lumMod val="25000"/>
                  </a:schemeClr>
                </a:solidFill>
              </a:rPr>
              <a:t>Informer des objectifs du stage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>
                <a:solidFill>
                  <a:schemeClr val="accent1">
                    <a:lumMod val="25000"/>
                  </a:schemeClr>
                </a:solidFill>
              </a:rPr>
              <a:t>Définir l’évaluation du stagiaire</a:t>
            </a:r>
          </a:p>
          <a:p>
            <a:pPr marL="514350" indent="-514350">
              <a:buFont typeface="+mj-lt"/>
              <a:buAutoNum type="arabicPeriod"/>
            </a:pPr>
            <a:r>
              <a:rPr lang="fr-FR" sz="2800" dirty="0" smtClean="0">
                <a:solidFill>
                  <a:schemeClr val="accent1">
                    <a:lumMod val="25000"/>
                  </a:schemeClr>
                </a:solidFill>
              </a:rPr>
              <a:t>Récapituler les étapes clés de l’épreuve E6</a:t>
            </a:r>
            <a:endParaRPr lang="fr-FR" sz="2800" dirty="0">
              <a:solidFill>
                <a:schemeClr val="accent1">
                  <a:lumMod val="25000"/>
                </a:scheme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3</a:t>
            </a:fld>
            <a:endParaRPr lang="fr-F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692696"/>
          <a:ext cx="8229600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Espace réservé du numéro de diapositiv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5</a:t>
            </a:fld>
            <a:endParaRPr lang="fr-F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Espace réservé du contenu 4"/>
          <p:cNvGraphicFramePr>
            <a:graphicFrameLocks noGrp="1"/>
          </p:cNvGraphicFramePr>
          <p:nvPr>
            <p:ph idx="1"/>
          </p:nvPr>
        </p:nvGraphicFramePr>
        <p:xfrm>
          <a:off x="457200" y="764704"/>
          <a:ext cx="8229600" cy="54726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Espace réservé du numéro de diapositiv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6</a:t>
            </a:fld>
            <a:endParaRPr lang="fr-FR" dirty="0"/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dirty="0" smtClean="0"/>
              <a:t>5 décembre 2013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423E5-2E14-4DDF-8AEA-E79CC11D99BB}" type="slidenum">
              <a:rPr lang="fr-FR" smtClean="0"/>
              <a:pPr/>
              <a:t>7</a:t>
            </a:fld>
            <a:endParaRPr lang="fr-FR"/>
          </a:p>
        </p:txBody>
      </p:sp>
      <p:grpSp>
        <p:nvGrpSpPr>
          <p:cNvPr id="7" name="Groupe 6"/>
          <p:cNvGrpSpPr/>
          <p:nvPr/>
        </p:nvGrpSpPr>
        <p:grpSpPr>
          <a:xfrm>
            <a:off x="3563888" y="548680"/>
            <a:ext cx="5472608" cy="2376264"/>
            <a:chOff x="2163963" y="-276502"/>
            <a:chExt cx="6289336" cy="4625673"/>
          </a:xfrm>
        </p:grpSpPr>
        <p:sp>
          <p:nvSpPr>
            <p:cNvPr id="8" name="Ellipse 7"/>
            <p:cNvSpPr/>
            <p:nvPr/>
          </p:nvSpPr>
          <p:spPr>
            <a:xfrm rot="10800000">
              <a:off x="2991507" y="-276502"/>
              <a:ext cx="5461792" cy="4625673"/>
            </a:xfrm>
            <a:prstGeom prst="ellipse">
              <a:avLst/>
            </a:prstGeom>
            <a:solidFill>
              <a:srgbClr val="0000FF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Ellipse 4"/>
            <p:cNvSpPr/>
            <p:nvPr/>
          </p:nvSpPr>
          <p:spPr>
            <a:xfrm>
              <a:off x="2163963" y="144014"/>
              <a:ext cx="5382157" cy="3688444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4536" tIns="152400" rIns="284480" bIns="152400" numCol="1" spcCol="1270" anchor="ctr" anchorCtr="0">
              <a:noAutofit/>
            </a:bodyPr>
            <a:lstStyle/>
            <a:p>
              <a:pPr lvl="0" algn="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4000" kern="1200" dirty="0" smtClean="0"/>
                <a:t>Définir le rôle de chacun.</a:t>
              </a:r>
            </a:p>
            <a:p>
              <a:pPr lvl="0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kern="1200" dirty="0" smtClean="0"/>
                <a:t>À la charge de l’équipe enseignante de fixer le nombre de visites et le moment.</a:t>
              </a:r>
            </a:p>
            <a:p>
              <a:pPr lvl="0" algn="r" defTabSz="1778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1400" kern="1200" dirty="0" smtClean="0"/>
                <a:t>Les contacts par visioconférence , mail ou téléphone sont possibles.</a:t>
              </a:r>
              <a:endParaRPr lang="fr-FR" sz="1400" kern="1200" dirty="0"/>
            </a:p>
          </p:txBody>
        </p:sp>
      </p:grp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496" y="1340768"/>
            <a:ext cx="4320480" cy="2246769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fr-FR" sz="1400" dirty="0" smtClean="0"/>
              <a:t> propose au stagiaire des activités représentatives de son secteur industriel et </a:t>
            </a:r>
            <a:r>
              <a:rPr lang="fr-FR" sz="1400" b="1" dirty="0" smtClean="0"/>
              <a:t>une étude de cas</a:t>
            </a:r>
            <a:r>
              <a:rPr lang="fr-FR" sz="1400" dirty="0" smtClean="0"/>
              <a:t> répondant aux besoins de l’entreprise et aux  exigences du diplôme;</a:t>
            </a:r>
          </a:p>
          <a:p>
            <a:pPr lvl="0">
              <a:buFont typeface="Arial" pitchFamily="34" charset="0"/>
              <a:buChar char="•"/>
            </a:pPr>
            <a:r>
              <a:rPr lang="fr-FR" sz="1400" dirty="0" smtClean="0"/>
              <a:t> transmet ses savoirs et savoir-faire, s’assure de leur compréhension et de leur mise en œuvre ;</a:t>
            </a:r>
          </a:p>
          <a:p>
            <a:pPr lvl="0">
              <a:buFont typeface="Arial" pitchFamily="34" charset="0"/>
              <a:buChar char="•"/>
            </a:pPr>
            <a:r>
              <a:rPr lang="fr-FR" sz="1400" dirty="0" smtClean="0"/>
              <a:t> assure le suivi du stagiaire afin de vérifier l’avancement de ses missions et définit les points à approfondir ; </a:t>
            </a:r>
          </a:p>
          <a:p>
            <a:pPr lvl="0">
              <a:buFont typeface="Arial" pitchFamily="34" charset="0"/>
              <a:buChar char="•"/>
            </a:pPr>
            <a:r>
              <a:rPr lang="fr-FR" sz="1400" dirty="0" smtClean="0"/>
              <a:t> participe, en partenariat avec les responsables pédagogiques, à l’évaluation des compétences à développer par l’étudiant pendant le stage.</a:t>
            </a:r>
            <a:endParaRPr lang="fr-FR" sz="1400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395536" y="5013176"/>
            <a:ext cx="7992888" cy="138499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>
              <a:buFont typeface="Arial" pitchFamily="34" charset="0"/>
              <a:buChar char="•"/>
            </a:pPr>
            <a:r>
              <a:rPr lang="fr-FR" sz="1400" dirty="0" smtClean="0"/>
              <a:t> s’adapte à la culture d’entreprise de la structure d’accueil. </a:t>
            </a:r>
          </a:p>
          <a:p>
            <a:pPr lvl="0">
              <a:buFont typeface="Arial" pitchFamily="34" charset="0"/>
              <a:buChar char="•"/>
            </a:pPr>
            <a:r>
              <a:rPr lang="fr-FR" sz="1400" dirty="0" smtClean="0"/>
              <a:t> connaît les missions à mener dans le cadre  du stage, notamment la nécessité de résoudre par une démarche appropriée </a:t>
            </a:r>
            <a:r>
              <a:rPr lang="fr-FR" sz="1400" b="1" dirty="0" smtClean="0"/>
              <a:t>une étude de cas</a:t>
            </a:r>
            <a:r>
              <a:rPr lang="fr-FR" sz="1400" dirty="0" smtClean="0"/>
              <a:t> confiée par le tuteur entreprise.</a:t>
            </a:r>
          </a:p>
          <a:p>
            <a:pPr lvl="0">
              <a:buFont typeface="Arial" pitchFamily="34" charset="0"/>
              <a:buChar char="•"/>
            </a:pPr>
            <a:r>
              <a:rPr lang="fr-FR" sz="1400" dirty="0" smtClean="0"/>
              <a:t> Informe le tuteur de son niveau de connaissances et des difficultés rencontrées. </a:t>
            </a:r>
          </a:p>
          <a:p>
            <a:pPr lvl="0">
              <a:buFont typeface="Arial" pitchFamily="34" charset="0"/>
              <a:buChar char="•"/>
            </a:pPr>
            <a:r>
              <a:rPr lang="fr-FR" sz="1400" dirty="0" smtClean="0"/>
              <a:t> fait preuve d’initiative et assume progressivement les responsabilités qui lui sont confiées par le tuteur. </a:t>
            </a:r>
          </a:p>
          <a:p>
            <a:pPr>
              <a:buFont typeface="Arial" pitchFamily="34" charset="0"/>
              <a:buChar char="•"/>
            </a:pPr>
            <a:r>
              <a:rPr lang="fr-FR" sz="1400" dirty="0" smtClean="0"/>
              <a:t> s’engage à ne pas diffuser les informations confidentielles.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300192" y="2924944"/>
            <a:ext cx="2592288" cy="203132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vérifie l’adéquation des missions confiées à l’étudiant avec le référentiel</a:t>
            </a:r>
            <a:r>
              <a:rPr kumimoji="0" 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;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 a</a:t>
            </a: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ssure le suivi et le conseil du stagiaire en relation avec le tuteur</a:t>
            </a:r>
            <a:r>
              <a:rPr kumimoji="0" lang="fr-FR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;</a:t>
            </a:r>
            <a:endParaRPr kumimoji="0" lang="fr-F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ea typeface="Times New Roman" pitchFamily="18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fr-F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  </a:t>
            </a:r>
            <a:r>
              <a:rPr lang="fr-FR" sz="1400" dirty="0" err="1" smtClean="0">
                <a:ea typeface="Times New Roman" pitchFamily="18" charset="0"/>
                <a:cs typeface="Arial" pitchFamily="34" charset="0"/>
              </a:rPr>
              <a:t>co</a:t>
            </a:r>
            <a:r>
              <a:rPr lang="fr-FR" sz="1400" dirty="0" smtClean="0">
                <a:ea typeface="Times New Roman" pitchFamily="18" charset="0"/>
                <a:cs typeface="Arial" pitchFamily="34" charset="0"/>
              </a:rPr>
              <a:t> évalue les compétences acquises par l’étudiant au cours du stage. </a:t>
            </a:r>
            <a:endParaRPr lang="fr-FR" sz="1400" dirty="0" smtClean="0">
              <a:cs typeface="Arial" pitchFamily="34" charset="0"/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2915816" y="4509120"/>
            <a:ext cx="115212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L’étudiant</a:t>
            </a:r>
            <a:endParaRPr lang="fr-FR" b="1" dirty="0"/>
          </a:p>
        </p:txBody>
      </p:sp>
      <p:sp>
        <p:nvSpPr>
          <p:cNvPr id="20" name="ZoneTexte 19"/>
          <p:cNvSpPr txBox="1"/>
          <p:nvPr/>
        </p:nvSpPr>
        <p:spPr>
          <a:xfrm>
            <a:off x="683568" y="3707740"/>
            <a:ext cx="21602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Le tuteur entreprise</a:t>
            </a:r>
            <a:endParaRPr lang="fr-FR" b="1" dirty="0"/>
          </a:p>
        </p:txBody>
      </p:sp>
      <p:sp>
        <p:nvSpPr>
          <p:cNvPr id="21" name="ZoneTexte 20"/>
          <p:cNvSpPr txBox="1"/>
          <p:nvPr/>
        </p:nvSpPr>
        <p:spPr>
          <a:xfrm>
            <a:off x="3995936" y="3645024"/>
            <a:ext cx="223224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L’équipe enseignante</a:t>
            </a:r>
            <a:endParaRPr lang="fr-FR" b="1" dirty="0"/>
          </a:p>
        </p:txBody>
      </p:sp>
      <p:sp>
        <p:nvSpPr>
          <p:cNvPr id="29" name="Double flèche horizontale 28"/>
          <p:cNvSpPr/>
          <p:nvPr/>
        </p:nvSpPr>
        <p:spPr>
          <a:xfrm rot="2821098">
            <a:off x="1982699" y="4399853"/>
            <a:ext cx="956821" cy="227526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Double flèche horizontale 29"/>
          <p:cNvSpPr/>
          <p:nvPr/>
        </p:nvSpPr>
        <p:spPr>
          <a:xfrm rot="8445748">
            <a:off x="4012212" y="4391381"/>
            <a:ext cx="1002519" cy="18113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1" name="Double flèche horizontale 30"/>
          <p:cNvSpPr/>
          <p:nvPr/>
        </p:nvSpPr>
        <p:spPr>
          <a:xfrm>
            <a:off x="2917884" y="3789040"/>
            <a:ext cx="1013454" cy="180865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24"/>
          <p:cNvGrpSpPr/>
          <p:nvPr/>
        </p:nvGrpSpPr>
        <p:grpSpPr>
          <a:xfrm>
            <a:off x="3851920" y="548680"/>
            <a:ext cx="5102928" cy="1489608"/>
            <a:chOff x="10369" y="144016"/>
            <a:chExt cx="7757584" cy="2979216"/>
          </a:xfrm>
          <a:solidFill>
            <a:srgbClr val="0000FF"/>
          </a:solidFill>
        </p:grpSpPr>
        <p:sp>
          <p:nvSpPr>
            <p:cNvPr id="26" name="Ellipse 25"/>
            <p:cNvSpPr/>
            <p:nvPr/>
          </p:nvSpPr>
          <p:spPr>
            <a:xfrm rot="10800000">
              <a:off x="10369" y="144016"/>
              <a:ext cx="7757584" cy="2979216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Ellipse 4"/>
            <p:cNvSpPr/>
            <p:nvPr/>
          </p:nvSpPr>
          <p:spPr>
            <a:xfrm rot="21600000">
              <a:off x="1146442" y="580312"/>
              <a:ext cx="5485438" cy="210662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214536" tIns="137160" rIns="256032" bIns="137160" numCol="1" spcCol="1270" anchor="ctr" anchorCtr="0">
              <a:noAutofit/>
            </a:bodyPr>
            <a:lstStyle/>
            <a:p>
              <a:pPr lvl="0" algn="just" defTabSz="1600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fr-FR" sz="3600" kern="1200" dirty="0" smtClean="0"/>
                <a:t>Donner les objectifs</a:t>
              </a:r>
            </a:p>
          </p:txBody>
        </p:sp>
      </p:grpSp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8</a:t>
            </a:fld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467544" y="2564904"/>
            <a:ext cx="129614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Semaine 1 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251520" y="3376151"/>
            <a:ext cx="2880320" cy="329320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 stagiaire</a:t>
            </a:r>
          </a:p>
          <a:p>
            <a:endParaRPr lang="fr-FR" sz="1400" dirty="0" smtClean="0"/>
          </a:p>
          <a:p>
            <a:pPr>
              <a:buFont typeface="Wingdings" pitchFamily="2" charset="2"/>
              <a:buChar char="q"/>
            </a:pPr>
            <a:r>
              <a:rPr lang="fr-FR" sz="1400" dirty="0" smtClean="0"/>
              <a:t>appréhende le fonctionnement de l'entreprise à travers ses produits, ses marchés, ses équipements, son organisation du travail, ses ressources humaines… ;</a:t>
            </a:r>
          </a:p>
          <a:p>
            <a:endParaRPr lang="fr-FR" sz="1200" dirty="0" smtClean="0"/>
          </a:p>
          <a:p>
            <a:pPr>
              <a:buFont typeface="Wingdings" pitchFamily="2" charset="2"/>
              <a:buChar char="q"/>
            </a:pPr>
            <a:r>
              <a:rPr lang="fr-FR" sz="1400" dirty="0" smtClean="0"/>
              <a:t> observe la vie sociale de l’ entreprise (relations humaines, horaires, règles de sécurité…) ;</a:t>
            </a:r>
          </a:p>
          <a:p>
            <a:pPr>
              <a:buFont typeface="Wingdings" pitchFamily="2" charset="2"/>
              <a:buChar char="q"/>
            </a:pPr>
            <a:endParaRPr lang="fr-FR" sz="1400" dirty="0" smtClean="0"/>
          </a:p>
          <a:p>
            <a:pPr>
              <a:buFont typeface="Wingdings" pitchFamily="2" charset="2"/>
              <a:buChar char="q"/>
            </a:pPr>
            <a:r>
              <a:rPr lang="fr-FR" sz="1400" dirty="0" smtClean="0"/>
              <a:t>montre son niveau de compétence et d’autonomie en participant aux tâches qui lui sont proposées.</a:t>
            </a:r>
          </a:p>
        </p:txBody>
      </p:sp>
      <p:sp>
        <p:nvSpPr>
          <p:cNvPr id="9" name="Flèche vers le bas 8"/>
          <p:cNvSpPr/>
          <p:nvPr/>
        </p:nvSpPr>
        <p:spPr bwMode="auto">
          <a:xfrm>
            <a:off x="1691680" y="2996952"/>
            <a:ext cx="216024" cy="36004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331640" y="963305"/>
            <a:ext cx="3168352" cy="116955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fr-FR" sz="1400" dirty="0" smtClean="0"/>
              <a:t>Le tuteur entreprise, le tuteur enseignant et le stagiaire</a:t>
            </a:r>
          </a:p>
          <a:p>
            <a:endParaRPr lang="fr-FR" sz="1400" dirty="0" smtClean="0"/>
          </a:p>
          <a:p>
            <a:pPr>
              <a:buFont typeface="Wingdings" pitchFamily="2" charset="2"/>
              <a:buChar char="q"/>
            </a:pPr>
            <a:r>
              <a:rPr lang="fr-FR" sz="1400" dirty="0" smtClean="0"/>
              <a:t>définissent en concertation l’étude de cas à réaliser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763688" y="2564904"/>
            <a:ext cx="13681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Semaine  2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3131840" y="2564904"/>
            <a:ext cx="144016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Semaine  3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4572000" y="2564904"/>
            <a:ext cx="13681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Semaine  4</a:t>
            </a:r>
            <a:endParaRPr lang="fr-FR" dirty="0"/>
          </a:p>
        </p:txBody>
      </p:sp>
      <p:sp>
        <p:nvSpPr>
          <p:cNvPr id="19" name="ZoneTexte 18"/>
          <p:cNvSpPr txBox="1"/>
          <p:nvPr/>
        </p:nvSpPr>
        <p:spPr>
          <a:xfrm>
            <a:off x="5940152" y="2564904"/>
            <a:ext cx="144016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Semaine  5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7380312" y="2564904"/>
            <a:ext cx="136815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Semaine  6</a:t>
            </a:r>
            <a:endParaRPr lang="fr-FR" dirty="0"/>
          </a:p>
        </p:txBody>
      </p:sp>
      <p:sp>
        <p:nvSpPr>
          <p:cNvPr id="21" name="Flèche vers le bas 20"/>
          <p:cNvSpPr/>
          <p:nvPr/>
        </p:nvSpPr>
        <p:spPr bwMode="auto">
          <a:xfrm>
            <a:off x="5508104" y="2996952"/>
            <a:ext cx="216024" cy="360040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2" name="Flèche vers le bas 21"/>
          <p:cNvSpPr/>
          <p:nvPr/>
        </p:nvSpPr>
        <p:spPr bwMode="auto">
          <a:xfrm flipV="1">
            <a:off x="2987824" y="2132856"/>
            <a:ext cx="216024" cy="432048"/>
          </a:xfrm>
          <a:prstGeom prst="down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fr-FR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347864" y="3413318"/>
            <a:ext cx="5256584" cy="1815882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fr-FR" sz="1400" dirty="0" smtClean="0"/>
              <a:t>Le stagiaire</a:t>
            </a:r>
          </a:p>
          <a:p>
            <a:endParaRPr lang="fr-FR" sz="1400" dirty="0" smtClean="0"/>
          </a:p>
          <a:p>
            <a:pPr>
              <a:buFont typeface="Wingdings" pitchFamily="2" charset="2"/>
              <a:buChar char="q"/>
            </a:pPr>
            <a:r>
              <a:rPr lang="fr-FR" sz="1400" dirty="0" smtClean="0"/>
              <a:t> participe au développement et à l’industrialisation d’un ou plusieurs produits  ;</a:t>
            </a:r>
          </a:p>
          <a:p>
            <a:endParaRPr lang="fr-FR" sz="1400" dirty="0" smtClean="0"/>
          </a:p>
          <a:p>
            <a:pPr>
              <a:buFont typeface="Wingdings" pitchFamily="2" charset="2"/>
              <a:buChar char="q"/>
            </a:pPr>
            <a:r>
              <a:rPr lang="fr-FR" sz="1400" dirty="0" smtClean="0"/>
              <a:t> conduit l’étude de cas: fait des propositions, apporte des améliorations aux procédés et processus de production envisagés, fait un bilan des solutions.</a:t>
            </a:r>
          </a:p>
        </p:txBody>
      </p:sp>
      <p:sp>
        <p:nvSpPr>
          <p:cNvPr id="24" name="ZoneTexte 23"/>
          <p:cNvSpPr txBox="1"/>
          <p:nvPr/>
        </p:nvSpPr>
        <p:spPr>
          <a:xfrm>
            <a:off x="3347864" y="5427221"/>
            <a:ext cx="532859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 Le tuteur enseignant garde le contact avec le stagiaire tout au long du stage.</a:t>
            </a:r>
          </a:p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Les équipes pédagogiques décident des modalités de ce suivi (une ou deux visites, mail, visioconférence …)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CC62165-9910-4112-9C44-160324CC1230}" type="slidenum">
              <a:rPr lang="fr-FR" smtClean="0"/>
              <a:pPr/>
              <a:t>9</a:t>
            </a:fld>
            <a:endParaRPr lang="fr-FR" dirty="0"/>
          </a:p>
        </p:txBody>
      </p:sp>
      <p:sp>
        <p:nvSpPr>
          <p:cNvPr id="5" name="Ellipse 4"/>
          <p:cNvSpPr/>
          <p:nvPr/>
        </p:nvSpPr>
        <p:spPr>
          <a:xfrm rot="10800000">
            <a:off x="2610552" y="1628800"/>
            <a:ext cx="6569960" cy="2979216"/>
          </a:xfrm>
          <a:prstGeom prst="ellipse">
            <a:avLst/>
          </a:prstGeom>
          <a:solidFill>
            <a:srgbClr val="0000FF"/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sp>
        <p:nvSpPr>
          <p:cNvPr id="6" name="Ellipse 4"/>
          <p:cNvSpPr/>
          <p:nvPr/>
        </p:nvSpPr>
        <p:spPr>
          <a:xfrm>
            <a:off x="3733876" y="1844824"/>
            <a:ext cx="4925347" cy="2106624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214536" tIns="137160" rIns="256032" bIns="137160" numCol="1" spcCol="1270" anchor="ctr" anchorCtr="0">
            <a:noAutofit/>
          </a:bodyPr>
          <a:lstStyle/>
          <a:p>
            <a:pPr lvl="0" algn="ctr" defTabSz="16002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3200" dirty="0" smtClean="0"/>
              <a:t>Quelles sont l</a:t>
            </a:r>
            <a:r>
              <a:rPr lang="fr-FR" sz="3200" kern="1200" dirty="0" smtClean="0"/>
              <a:t>es activités qui peuvent être conduites au sein de l’entreprise ?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179512" y="1268760"/>
          <a:ext cx="4608512" cy="3840480"/>
        </p:xfrm>
        <a:graphic>
          <a:graphicData uri="http://schemas.openxmlformats.org/drawingml/2006/table">
            <a:tbl>
              <a:tblPr/>
              <a:tblGrid>
                <a:gridCol w="4608512"/>
              </a:tblGrid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b="1" i="1" dirty="0">
                          <a:latin typeface="+mn-lt"/>
                          <a:ea typeface="Times New Roman"/>
                        </a:rPr>
                        <a:t>CONCEVOIR et DÉVELOPPER LES PRODUITS</a:t>
                      </a:r>
                      <a:endParaRPr lang="fr-FR" sz="1400" dirty="0">
                        <a:latin typeface="+mn-lt"/>
                        <a:ea typeface="Times New Roman"/>
                      </a:endParaRP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Analyser, puis interpréter et exploiter les données du styliste ou du designer dans le respect des codes de l’entreprise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</a:rPr>
                        <a:t>Établir le dossier de définition (production interne ou sous et/ou co-traitance)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</a:rPr>
                        <a:t>Concevoir les patrons et patronnages industriels en 2D et 3D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</a:rPr>
                        <a:t>Superviser la réalisation des prototypes, caractériser leurs performances, et contrôler leur conformité au cahier des charges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</a:rPr>
                        <a:t>Vérifier la conformité (physique et mécanique) des matériaux, et des accessoires au regard du cahier des charges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</a:rPr>
                        <a:t>Réaliser des essayages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</a:rPr>
                        <a:t>Concevoir la gradation à partir des tableaux de mesures normalisés ou spécifiques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>
                          <a:latin typeface="+mn-lt"/>
                          <a:ea typeface="Times New Roman"/>
                        </a:rPr>
                        <a:t>Établir les modifications du produit en tenant compte de la relation « produit – procédé – matériau-coût »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03869">
                <a:tc>
                  <a:txBody>
                    <a:bodyPr/>
                    <a:lstStyle/>
                    <a:p>
                      <a:pPr marL="21590">
                        <a:spcAft>
                          <a:spcPts val="0"/>
                        </a:spcAft>
                      </a:pPr>
                      <a:r>
                        <a:rPr lang="fr-FR" sz="1400" dirty="0">
                          <a:latin typeface="+mn-lt"/>
                          <a:ea typeface="Times New Roman"/>
                        </a:rPr>
                        <a:t>Participer à l’élaboration de la stratégie de maîtrise de la qualité des produits</a:t>
                      </a:r>
                    </a:p>
                  </a:txBody>
                  <a:tcPr marL="42492" marR="4249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971600" y="5445224"/>
            <a:ext cx="7200800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>
                <a:solidFill>
                  <a:srgbClr val="FF0000"/>
                </a:solidFill>
              </a:rPr>
              <a:t>La fiche listant les activités professionnelles présente dans le livret de stage permet d’avoir une vision complète et réelle de ce qu’a fait le stagiaire en entreprise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317</TotalTime>
  <Words>1470</Words>
  <Application>Microsoft Office PowerPoint</Application>
  <PresentationFormat>Affichage à l'écran (4:3)</PresentationFormat>
  <Paragraphs>207</Paragraphs>
  <Slides>15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16" baseType="lpstr">
      <vt:lpstr>Thème Office</vt:lpstr>
      <vt:lpstr>Diapositive 1</vt:lpstr>
      <vt:lpstr>Organisation du stage</vt:lpstr>
      <vt:lpstr>À quelles attentes répond le livret de stage ?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  <vt:lpstr>Diapositive 14</vt:lpstr>
      <vt:lpstr>Feuille de route de l’épreuve E6</vt:lpstr>
    </vt:vector>
  </TitlesOfParts>
  <Company>MEN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MEN</dc:creator>
  <cp:lastModifiedBy>xx</cp:lastModifiedBy>
  <cp:revision>46</cp:revision>
  <dcterms:created xsi:type="dcterms:W3CDTF">2013-11-26T18:08:28Z</dcterms:created>
  <dcterms:modified xsi:type="dcterms:W3CDTF">2013-12-03T10:40:26Z</dcterms:modified>
</cp:coreProperties>
</file>