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1" r:id="rId2"/>
    <p:sldId id="262" r:id="rId3"/>
    <p:sldId id="263" r:id="rId4"/>
    <p:sldId id="264" r:id="rId5"/>
    <p:sldId id="270" r:id="rId6"/>
    <p:sldId id="271" r:id="rId7"/>
    <p:sldId id="272" r:id="rId8"/>
    <p:sldId id="273" r:id="rId9"/>
    <p:sldId id="265" r:id="rId10"/>
    <p:sldId id="266" r:id="rId11"/>
    <p:sldId id="267" r:id="rId12"/>
    <p:sldId id="269" r:id="rId13"/>
    <p:sldId id="278" r:id="rId14"/>
    <p:sldId id="279" r:id="rId15"/>
    <p:sldId id="274" r:id="rId16"/>
    <p:sldId id="275" r:id="rId17"/>
    <p:sldId id="276" r:id="rId18"/>
    <p:sldId id="277"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7" d="100"/>
          <a:sy n="77" d="100"/>
        </p:scale>
        <p:origin x="-870"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20391C-D12D-48D3-96AA-EC526F44E717}" type="datetimeFigureOut">
              <a:rPr lang="fr-FR" smtClean="0"/>
              <a:pPr/>
              <a:t>11/12/2013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C0A3A4-F699-4566-AEC3-F5058E1C2350}" type="slidenum">
              <a:rPr lang="fr-FR" smtClean="0"/>
              <a:pPr/>
              <a:t>‹N°›</a:t>
            </a:fld>
            <a:endParaRPr lang="fr-FR"/>
          </a:p>
        </p:txBody>
      </p:sp>
    </p:spTree>
    <p:extLst>
      <p:ext uri="{BB962C8B-B14F-4D97-AF65-F5344CB8AC3E}">
        <p14:creationId xmlns:p14="http://schemas.microsoft.com/office/powerpoint/2010/main" val="4147316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a:prstGeom prst="rect">
            <a:avLst/>
          </a:prstGeom>
        </p:spPr>
        <p:txBody>
          <a:bodyPr/>
          <a:lstStyle/>
          <a:p>
            <a:r>
              <a:rPr lang="fr-FR" smtClean="0"/>
              <a:t>5 décembre 2013</a:t>
            </a:r>
            <a:endParaRPr lang="fr-FR"/>
          </a:p>
        </p:txBody>
      </p:sp>
      <p:sp>
        <p:nvSpPr>
          <p:cNvPr id="5" name="Espace réservé du pied de page 4"/>
          <p:cNvSpPr>
            <a:spLocks noGrp="1"/>
          </p:cNvSpPr>
          <p:nvPr>
            <p:ph type="ftr" sz="quarter" idx="11"/>
          </p:nvPr>
        </p:nvSpPr>
        <p:spPr>
          <a:xfrm>
            <a:off x="3707904" y="6492875"/>
            <a:ext cx="3600400" cy="365125"/>
          </a:xfrm>
          <a:prstGeom prst="rect">
            <a:avLst/>
          </a:prstGeom>
        </p:spPr>
        <p:txBody>
          <a:bodyPr/>
          <a:lstStyle/>
          <a:p>
            <a:r>
              <a:rPr lang="fr-FR" smtClean="0"/>
              <a:t>Christel Izac et Jean-Jacques Baton</a:t>
            </a:r>
            <a:endParaRPr lang="fr-FR"/>
          </a:p>
        </p:txBody>
      </p:sp>
      <p:sp>
        <p:nvSpPr>
          <p:cNvPr id="6" name="Espace réservé du numéro de diapositive 5"/>
          <p:cNvSpPr>
            <a:spLocks noGrp="1"/>
          </p:cNvSpPr>
          <p:nvPr>
            <p:ph type="sldNum" sz="quarter" idx="12"/>
          </p:nvPr>
        </p:nvSpPr>
        <p:spPr>
          <a:xfrm>
            <a:off x="8532440" y="6492875"/>
            <a:ext cx="587524" cy="365125"/>
          </a:xfrm>
          <a:prstGeom prst="rect">
            <a:avLst/>
          </a:prstGeom>
        </p:spPr>
        <p:txBody>
          <a:bodyPr/>
          <a:lstStyle/>
          <a:p>
            <a:fld id="{49A423E5-2E14-4DDF-8AEA-E79CC11D99BB}" type="slidenum">
              <a:rPr lang="fr-FR" smtClean="0"/>
              <a:pPr/>
              <a:t>‹N°›</a:t>
            </a:fld>
            <a:endParaRPr lang="fr-FR"/>
          </a:p>
        </p:txBody>
      </p:sp>
    </p:spTree>
    <p:extLst>
      <p:ext uri="{BB962C8B-B14F-4D97-AF65-F5344CB8AC3E}">
        <p14:creationId xmlns:p14="http://schemas.microsoft.com/office/powerpoint/2010/main" val="4056601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r>
              <a:rPr lang="fr-FR" smtClean="0"/>
              <a:t>5 décembre 2013</a:t>
            </a:r>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r>
              <a:rPr lang="fr-FR" smtClean="0"/>
              <a:t>Christel Izac et Jean-Jacques Baton</a:t>
            </a:r>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49A423E5-2E14-4DDF-8AEA-E79CC11D99BB}" type="slidenum">
              <a:rPr lang="fr-FR" smtClean="0"/>
              <a:pPr/>
              <a:t>‹N°›</a:t>
            </a:fld>
            <a:endParaRPr lang="fr-FR"/>
          </a:p>
        </p:txBody>
      </p:sp>
    </p:spTree>
    <p:extLst>
      <p:ext uri="{BB962C8B-B14F-4D97-AF65-F5344CB8AC3E}">
        <p14:creationId xmlns:p14="http://schemas.microsoft.com/office/powerpoint/2010/main" val="3899938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r>
              <a:rPr lang="fr-FR" smtClean="0"/>
              <a:t>5 décembre 2013</a:t>
            </a:r>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r>
              <a:rPr lang="fr-FR" smtClean="0"/>
              <a:t>Christel Izac et Jean-Jacques Baton</a:t>
            </a:r>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49A423E5-2E14-4DDF-8AEA-E79CC11D99BB}" type="slidenum">
              <a:rPr lang="fr-FR" smtClean="0"/>
              <a:pPr/>
              <a:t>‹N°›</a:t>
            </a:fld>
            <a:endParaRPr lang="fr-FR"/>
          </a:p>
        </p:txBody>
      </p:sp>
    </p:spTree>
    <p:extLst>
      <p:ext uri="{BB962C8B-B14F-4D97-AF65-F5344CB8AC3E}">
        <p14:creationId xmlns:p14="http://schemas.microsoft.com/office/powerpoint/2010/main" val="2312331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r>
              <a:rPr lang="fr-FR" smtClean="0"/>
              <a:t>5 décembre 2013</a:t>
            </a:r>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r>
              <a:rPr lang="fr-FR" smtClean="0"/>
              <a:t>Christel Izac et Jean-Jacques Baton</a:t>
            </a:r>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49A423E5-2E14-4DDF-8AEA-E79CC11D99BB}" type="slidenum">
              <a:rPr lang="fr-FR" smtClean="0"/>
              <a:pPr/>
              <a:t>‹N°›</a:t>
            </a:fld>
            <a:endParaRPr lang="fr-FR"/>
          </a:p>
        </p:txBody>
      </p:sp>
    </p:spTree>
    <p:extLst>
      <p:ext uri="{BB962C8B-B14F-4D97-AF65-F5344CB8AC3E}">
        <p14:creationId xmlns:p14="http://schemas.microsoft.com/office/powerpoint/2010/main" val="3953704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r>
              <a:rPr lang="fr-FR" smtClean="0"/>
              <a:t>5 décembre 2013</a:t>
            </a:r>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r>
              <a:rPr lang="fr-FR" smtClean="0"/>
              <a:t>Christel Izac et Jean-Jacques Baton</a:t>
            </a:r>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49A423E5-2E14-4DDF-8AEA-E79CC11D99BB}" type="slidenum">
              <a:rPr lang="fr-FR" smtClean="0"/>
              <a:pPr/>
              <a:t>‹N°›</a:t>
            </a:fld>
            <a:endParaRPr lang="fr-FR"/>
          </a:p>
        </p:txBody>
      </p:sp>
    </p:spTree>
    <p:extLst>
      <p:ext uri="{BB962C8B-B14F-4D97-AF65-F5344CB8AC3E}">
        <p14:creationId xmlns:p14="http://schemas.microsoft.com/office/powerpoint/2010/main" val="1114112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r>
              <a:rPr lang="fr-FR" smtClean="0"/>
              <a:t>5 décembre 2013</a:t>
            </a:r>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r>
              <a:rPr lang="fr-FR" smtClean="0"/>
              <a:t>Christel Izac et Jean-Jacques Baton</a:t>
            </a:r>
            <a:endParaRPr lang="fr-F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49A423E5-2E14-4DDF-8AEA-E79CC11D99BB}" type="slidenum">
              <a:rPr lang="fr-FR" smtClean="0"/>
              <a:pPr/>
              <a:t>‹N°›</a:t>
            </a:fld>
            <a:endParaRPr lang="fr-FR"/>
          </a:p>
        </p:txBody>
      </p:sp>
    </p:spTree>
    <p:extLst>
      <p:ext uri="{BB962C8B-B14F-4D97-AF65-F5344CB8AC3E}">
        <p14:creationId xmlns:p14="http://schemas.microsoft.com/office/powerpoint/2010/main" val="2516837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a:xfrm>
            <a:off x="457200" y="6356350"/>
            <a:ext cx="2133600" cy="365125"/>
          </a:xfrm>
          <a:prstGeom prst="rect">
            <a:avLst/>
          </a:prstGeom>
        </p:spPr>
        <p:txBody>
          <a:bodyPr/>
          <a:lstStyle/>
          <a:p>
            <a:r>
              <a:rPr lang="fr-FR" smtClean="0"/>
              <a:t>5 décembre 2013</a:t>
            </a:r>
            <a:endParaRPr lang="fr-FR"/>
          </a:p>
        </p:txBody>
      </p:sp>
      <p:sp>
        <p:nvSpPr>
          <p:cNvPr id="8" name="Espace réservé du pied de page 7"/>
          <p:cNvSpPr>
            <a:spLocks noGrp="1"/>
          </p:cNvSpPr>
          <p:nvPr>
            <p:ph type="ftr" sz="quarter" idx="11"/>
          </p:nvPr>
        </p:nvSpPr>
        <p:spPr>
          <a:xfrm>
            <a:off x="3124200" y="6356350"/>
            <a:ext cx="2895600" cy="365125"/>
          </a:xfrm>
          <a:prstGeom prst="rect">
            <a:avLst/>
          </a:prstGeom>
        </p:spPr>
        <p:txBody>
          <a:bodyPr/>
          <a:lstStyle/>
          <a:p>
            <a:r>
              <a:rPr lang="fr-FR" smtClean="0"/>
              <a:t>Christel Izac et Jean-Jacques Baton</a:t>
            </a:r>
            <a:endParaRPr lang="fr-FR"/>
          </a:p>
        </p:txBody>
      </p:sp>
      <p:sp>
        <p:nvSpPr>
          <p:cNvPr id="9" name="Espace réservé du numéro de diapositive 8"/>
          <p:cNvSpPr>
            <a:spLocks noGrp="1"/>
          </p:cNvSpPr>
          <p:nvPr>
            <p:ph type="sldNum" sz="quarter" idx="12"/>
          </p:nvPr>
        </p:nvSpPr>
        <p:spPr>
          <a:xfrm>
            <a:off x="6553200" y="6356350"/>
            <a:ext cx="2133600" cy="365125"/>
          </a:xfrm>
          <a:prstGeom prst="rect">
            <a:avLst/>
          </a:prstGeom>
        </p:spPr>
        <p:txBody>
          <a:bodyPr/>
          <a:lstStyle/>
          <a:p>
            <a:fld id="{49A423E5-2E14-4DDF-8AEA-E79CC11D99BB}" type="slidenum">
              <a:rPr lang="fr-FR" smtClean="0"/>
              <a:pPr/>
              <a:t>‹N°›</a:t>
            </a:fld>
            <a:endParaRPr lang="fr-FR"/>
          </a:p>
        </p:txBody>
      </p:sp>
    </p:spTree>
    <p:extLst>
      <p:ext uri="{BB962C8B-B14F-4D97-AF65-F5344CB8AC3E}">
        <p14:creationId xmlns:p14="http://schemas.microsoft.com/office/powerpoint/2010/main" val="2408108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e la date 2"/>
          <p:cNvSpPr>
            <a:spLocks noGrp="1"/>
          </p:cNvSpPr>
          <p:nvPr>
            <p:ph type="dt" sz="half" idx="10"/>
          </p:nvPr>
        </p:nvSpPr>
        <p:spPr>
          <a:xfrm>
            <a:off x="457200" y="6356350"/>
            <a:ext cx="2133600" cy="365125"/>
          </a:xfrm>
          <a:prstGeom prst="rect">
            <a:avLst/>
          </a:prstGeom>
        </p:spPr>
        <p:txBody>
          <a:bodyPr/>
          <a:lstStyle/>
          <a:p>
            <a:r>
              <a:rPr lang="fr-FR" smtClean="0"/>
              <a:t>5 décembre 2013</a:t>
            </a:r>
            <a:endParaRPr lang="fr-FR"/>
          </a:p>
        </p:txBody>
      </p:sp>
      <p:sp>
        <p:nvSpPr>
          <p:cNvPr id="4" name="Espace réservé du pied de page 3"/>
          <p:cNvSpPr>
            <a:spLocks noGrp="1"/>
          </p:cNvSpPr>
          <p:nvPr>
            <p:ph type="ftr" sz="quarter" idx="11"/>
          </p:nvPr>
        </p:nvSpPr>
        <p:spPr>
          <a:xfrm>
            <a:off x="3124200" y="6356350"/>
            <a:ext cx="2895600" cy="365125"/>
          </a:xfrm>
          <a:prstGeom prst="rect">
            <a:avLst/>
          </a:prstGeom>
        </p:spPr>
        <p:txBody>
          <a:bodyPr/>
          <a:lstStyle/>
          <a:p>
            <a:r>
              <a:rPr lang="fr-FR" smtClean="0"/>
              <a:t>Christel Izac et Jean-Jacques Baton</a:t>
            </a:r>
            <a:endParaRPr lang="fr-FR"/>
          </a:p>
        </p:txBody>
      </p:sp>
      <p:sp>
        <p:nvSpPr>
          <p:cNvPr id="5" name="Espace réservé du numéro de diapositive 4"/>
          <p:cNvSpPr>
            <a:spLocks noGrp="1"/>
          </p:cNvSpPr>
          <p:nvPr>
            <p:ph type="sldNum" sz="quarter" idx="12"/>
          </p:nvPr>
        </p:nvSpPr>
        <p:spPr>
          <a:xfrm>
            <a:off x="6553200" y="6356350"/>
            <a:ext cx="2133600" cy="365125"/>
          </a:xfrm>
          <a:prstGeom prst="rect">
            <a:avLst/>
          </a:prstGeom>
        </p:spPr>
        <p:txBody>
          <a:bodyPr/>
          <a:lstStyle/>
          <a:p>
            <a:fld id="{49A423E5-2E14-4DDF-8AEA-E79CC11D99BB}" type="slidenum">
              <a:rPr lang="fr-FR" smtClean="0"/>
              <a:pPr/>
              <a:t>‹N°›</a:t>
            </a:fld>
            <a:endParaRPr lang="fr-FR"/>
          </a:p>
        </p:txBody>
      </p:sp>
    </p:spTree>
    <p:extLst>
      <p:ext uri="{BB962C8B-B14F-4D97-AF65-F5344CB8AC3E}">
        <p14:creationId xmlns:p14="http://schemas.microsoft.com/office/powerpoint/2010/main" val="2124356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6356350"/>
            <a:ext cx="2133600" cy="365125"/>
          </a:xfrm>
          <a:prstGeom prst="rect">
            <a:avLst/>
          </a:prstGeom>
        </p:spPr>
        <p:txBody>
          <a:bodyPr/>
          <a:lstStyle/>
          <a:p>
            <a:r>
              <a:rPr lang="fr-FR" smtClean="0"/>
              <a:t>5 décembre 2013</a:t>
            </a:r>
            <a:endParaRPr lang="fr-FR"/>
          </a:p>
        </p:txBody>
      </p:sp>
      <p:sp>
        <p:nvSpPr>
          <p:cNvPr id="3" name="Espace réservé du pied de page 2"/>
          <p:cNvSpPr>
            <a:spLocks noGrp="1"/>
          </p:cNvSpPr>
          <p:nvPr>
            <p:ph type="ftr" sz="quarter" idx="11"/>
          </p:nvPr>
        </p:nvSpPr>
        <p:spPr>
          <a:xfrm>
            <a:off x="3124200" y="6356350"/>
            <a:ext cx="2895600" cy="365125"/>
          </a:xfrm>
          <a:prstGeom prst="rect">
            <a:avLst/>
          </a:prstGeom>
        </p:spPr>
        <p:txBody>
          <a:bodyPr/>
          <a:lstStyle/>
          <a:p>
            <a:r>
              <a:rPr lang="fr-FR" smtClean="0"/>
              <a:t>Christel Izac et Jean-Jacques Baton</a:t>
            </a:r>
            <a:endParaRPr lang="fr-FR"/>
          </a:p>
        </p:txBody>
      </p:sp>
      <p:sp>
        <p:nvSpPr>
          <p:cNvPr id="4" name="Espace réservé du numéro de diapositive 3"/>
          <p:cNvSpPr>
            <a:spLocks noGrp="1"/>
          </p:cNvSpPr>
          <p:nvPr>
            <p:ph type="sldNum" sz="quarter" idx="12"/>
          </p:nvPr>
        </p:nvSpPr>
        <p:spPr>
          <a:xfrm>
            <a:off x="6553200" y="6356350"/>
            <a:ext cx="2133600" cy="365125"/>
          </a:xfrm>
          <a:prstGeom prst="rect">
            <a:avLst/>
          </a:prstGeom>
        </p:spPr>
        <p:txBody>
          <a:bodyPr/>
          <a:lstStyle/>
          <a:p>
            <a:fld id="{49A423E5-2E14-4DDF-8AEA-E79CC11D99BB}" type="slidenum">
              <a:rPr lang="fr-FR" smtClean="0"/>
              <a:pPr/>
              <a:t>‹N°›</a:t>
            </a:fld>
            <a:endParaRPr lang="fr-FR"/>
          </a:p>
        </p:txBody>
      </p:sp>
    </p:spTree>
    <p:extLst>
      <p:ext uri="{BB962C8B-B14F-4D97-AF65-F5344CB8AC3E}">
        <p14:creationId xmlns:p14="http://schemas.microsoft.com/office/powerpoint/2010/main" val="3438707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r>
              <a:rPr lang="fr-FR" smtClean="0"/>
              <a:t>5 décembre 2013</a:t>
            </a:r>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r>
              <a:rPr lang="fr-FR" smtClean="0"/>
              <a:t>Christel Izac et Jean-Jacques Baton</a:t>
            </a:r>
            <a:endParaRPr lang="fr-F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49A423E5-2E14-4DDF-8AEA-E79CC11D99BB}" type="slidenum">
              <a:rPr lang="fr-FR" smtClean="0"/>
              <a:pPr/>
              <a:t>‹N°›</a:t>
            </a:fld>
            <a:endParaRPr lang="fr-FR"/>
          </a:p>
        </p:txBody>
      </p:sp>
    </p:spTree>
    <p:extLst>
      <p:ext uri="{BB962C8B-B14F-4D97-AF65-F5344CB8AC3E}">
        <p14:creationId xmlns:p14="http://schemas.microsoft.com/office/powerpoint/2010/main" val="613634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r>
              <a:rPr lang="fr-FR" smtClean="0"/>
              <a:t>5 décembre 2013</a:t>
            </a:r>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r>
              <a:rPr lang="fr-FR" smtClean="0"/>
              <a:t>Christel Izac et Jean-Jacques Baton</a:t>
            </a:r>
            <a:endParaRPr lang="fr-F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49A423E5-2E14-4DDF-8AEA-E79CC11D99BB}" type="slidenum">
              <a:rPr lang="fr-FR" smtClean="0"/>
              <a:pPr/>
              <a:t>‹N°›</a:t>
            </a:fld>
            <a:endParaRPr lang="fr-FR"/>
          </a:p>
        </p:txBody>
      </p:sp>
    </p:spTree>
    <p:extLst>
      <p:ext uri="{BB962C8B-B14F-4D97-AF65-F5344CB8AC3E}">
        <p14:creationId xmlns:p14="http://schemas.microsoft.com/office/powerpoint/2010/main" val="3261838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ZoneTexte 6"/>
          <p:cNvSpPr txBox="1"/>
          <p:nvPr userDrawn="1"/>
        </p:nvSpPr>
        <p:spPr>
          <a:xfrm>
            <a:off x="1520401" y="0"/>
            <a:ext cx="7623599" cy="492443"/>
          </a:xfrm>
          <a:prstGeom prst="rect">
            <a:avLst/>
          </a:prstGeom>
          <a:solidFill>
            <a:srgbClr val="0000FF"/>
          </a:solidFill>
        </p:spPr>
        <p:txBody>
          <a:bodyPr wrap="square" rtlCol="0">
            <a:spAutoFit/>
          </a:bodyPr>
          <a:lstStyle/>
          <a:p>
            <a:r>
              <a:rPr lang="fr-FR" sz="2600" dirty="0" smtClean="0">
                <a:solidFill>
                  <a:schemeClr val="bg1"/>
                </a:solidFill>
              </a:rPr>
              <a:t>Séminaire des métiers de la mode – Lycée Raspail</a:t>
            </a:r>
            <a:r>
              <a:rPr lang="fr-FR" sz="2600" baseline="0" dirty="0" smtClean="0">
                <a:solidFill>
                  <a:schemeClr val="bg1"/>
                </a:solidFill>
              </a:rPr>
              <a:t> Paris </a:t>
            </a:r>
            <a:endParaRPr lang="fr-FR" sz="2600" dirty="0">
              <a:solidFill>
                <a:schemeClr val="bg1"/>
              </a:solidFill>
            </a:endParaRPr>
          </a:p>
        </p:txBody>
      </p:sp>
      <p:pic>
        <p:nvPicPr>
          <p:cNvPr id="1028" name="Picture 4" descr="http://fr.academic.ru/pictures/frwiki/76/Logo_men2.gif"/>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7504" y="1"/>
            <a:ext cx="1465900" cy="11967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6505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1</a:t>
            </a:fld>
            <a:endParaRPr lang="fr-FR" dirty="0"/>
          </a:p>
        </p:txBody>
      </p:sp>
      <p:sp>
        <p:nvSpPr>
          <p:cNvPr id="7" name="ZoneTexte 6"/>
          <p:cNvSpPr txBox="1"/>
          <p:nvPr/>
        </p:nvSpPr>
        <p:spPr>
          <a:xfrm>
            <a:off x="1763688" y="836712"/>
            <a:ext cx="3312368" cy="461665"/>
          </a:xfrm>
          <a:prstGeom prst="rect">
            <a:avLst/>
          </a:prstGeom>
          <a:solidFill>
            <a:srgbClr val="FFFF0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E41 </a:t>
            </a:r>
            <a:endParaRPr lang="fr-FR" sz="2400" b="1" dirty="0"/>
          </a:p>
        </p:txBody>
      </p:sp>
      <p:sp>
        <p:nvSpPr>
          <p:cNvPr id="10" name="ZoneTexte 9"/>
          <p:cNvSpPr txBox="1"/>
          <p:nvPr/>
        </p:nvSpPr>
        <p:spPr>
          <a:xfrm>
            <a:off x="683568" y="1844824"/>
            <a:ext cx="7632848" cy="738664"/>
          </a:xfrm>
          <a:prstGeom prst="rect">
            <a:avLst/>
          </a:prstGeom>
          <a:noFill/>
        </p:spPr>
        <p:txBody>
          <a:bodyPr wrap="square" rtlCol="0">
            <a:spAutoFit/>
          </a:bodyPr>
          <a:lstStyle/>
          <a:p>
            <a:endParaRPr lang="fr-FR" sz="2400" dirty="0" smtClean="0"/>
          </a:p>
          <a:p>
            <a:endParaRPr lang="fr-FR" dirty="0"/>
          </a:p>
        </p:txBody>
      </p:sp>
      <p:sp>
        <p:nvSpPr>
          <p:cNvPr id="8" name="ZoneTexte 7"/>
          <p:cNvSpPr txBox="1"/>
          <p:nvPr/>
        </p:nvSpPr>
        <p:spPr>
          <a:xfrm>
            <a:off x="395536" y="1412776"/>
            <a:ext cx="7848872" cy="461665"/>
          </a:xfrm>
          <a:prstGeom prst="rect">
            <a:avLst/>
          </a:prstGeom>
          <a:noFill/>
        </p:spPr>
        <p:txBody>
          <a:bodyPr wrap="square" rtlCol="0">
            <a:spAutoFit/>
          </a:bodyPr>
          <a:lstStyle/>
          <a:p>
            <a:r>
              <a:rPr lang="fr-FR" sz="2400" b="1" dirty="0" smtClean="0">
                <a:solidFill>
                  <a:srgbClr val="FF0000"/>
                </a:solidFill>
              </a:rPr>
              <a:t>1 situation de CCF durée conseillée 40h</a:t>
            </a:r>
            <a:endParaRPr lang="fr-FR" sz="2400" b="1" dirty="0">
              <a:solidFill>
                <a:srgbClr val="FF0000"/>
              </a:solidFill>
            </a:endParaRPr>
          </a:p>
        </p:txBody>
      </p:sp>
      <p:sp>
        <p:nvSpPr>
          <p:cNvPr id="9" name="ZoneTexte 8"/>
          <p:cNvSpPr txBox="1"/>
          <p:nvPr/>
        </p:nvSpPr>
        <p:spPr>
          <a:xfrm>
            <a:off x="251520" y="1772816"/>
            <a:ext cx="8640960" cy="4893647"/>
          </a:xfrm>
          <a:prstGeom prst="rect">
            <a:avLst/>
          </a:prstGeom>
          <a:noFill/>
        </p:spPr>
        <p:txBody>
          <a:bodyPr wrap="square" rtlCol="0">
            <a:spAutoFit/>
          </a:bodyPr>
          <a:lstStyle/>
          <a:p>
            <a:pPr algn="just"/>
            <a:r>
              <a:rPr lang="fr-FR" sz="2400" dirty="0" smtClean="0"/>
              <a:t>Le CCF doit être positionné pendant les 17h d’enseignement professionnel. La durée sera donc d’environ 3 semaines.</a:t>
            </a:r>
          </a:p>
          <a:p>
            <a:pPr algn="just"/>
            <a:endParaRPr lang="fr-FR" sz="2400" dirty="0" smtClean="0"/>
          </a:p>
          <a:p>
            <a:pPr algn="just"/>
            <a:r>
              <a:rPr lang="fr-FR" sz="2400" dirty="0" smtClean="0"/>
              <a:t>Le CCF aura lieu pendant la deuxième année de STS.</a:t>
            </a:r>
          </a:p>
          <a:p>
            <a:pPr algn="just"/>
            <a:endParaRPr lang="fr-FR" sz="2400" dirty="0" smtClean="0"/>
          </a:p>
          <a:p>
            <a:pPr algn="just"/>
            <a:r>
              <a:rPr lang="fr-FR" sz="2400" dirty="0" smtClean="0"/>
              <a:t>La date limite de remise des notes est à définir dans chaque regroupement d’académies.</a:t>
            </a:r>
          </a:p>
          <a:p>
            <a:pPr algn="just"/>
            <a:endParaRPr lang="fr-FR" sz="2400" dirty="0" smtClean="0"/>
          </a:p>
          <a:p>
            <a:pPr algn="just"/>
            <a:r>
              <a:rPr lang="fr-FR" sz="2400" dirty="0" smtClean="0"/>
              <a:t>Les situations de CCF sont à élaborer par les équipes pédagogiques, et ne sont pas étudiées lors d’une commission d’harmonisation inter-académique.</a:t>
            </a:r>
          </a:p>
          <a:p>
            <a:pPr algn="just"/>
            <a:endParaRPr lang="fr-FR" sz="2400" dirty="0" smtClean="0"/>
          </a:p>
          <a:p>
            <a:pPr algn="just"/>
            <a:r>
              <a:rPr lang="fr-FR" sz="2400" b="1" dirty="0" smtClean="0"/>
              <a:t>Un diaporama sur le principe du CCF est mis en ligne sur le RNR</a:t>
            </a:r>
            <a:r>
              <a:rPr lang="fr-FR" sz="2400" dirty="0" smtClean="0"/>
              <a:t>.</a:t>
            </a:r>
            <a:endParaRPr lang="fr-FR" sz="2400" dirty="0"/>
          </a:p>
        </p:txBody>
      </p:sp>
      <p:sp>
        <p:nvSpPr>
          <p:cNvPr id="11" name="ZoneTexte 10"/>
          <p:cNvSpPr txBox="1"/>
          <p:nvPr/>
        </p:nvSpPr>
        <p:spPr>
          <a:xfrm>
            <a:off x="5508104" y="836712"/>
            <a:ext cx="3384376" cy="646331"/>
          </a:xfrm>
          <a:prstGeom prst="rect">
            <a:avLst/>
          </a:prstGeom>
          <a:noFill/>
        </p:spPr>
        <p:txBody>
          <a:bodyPr wrap="square" rtlCol="0">
            <a:spAutoFit/>
          </a:bodyPr>
          <a:lstStyle/>
          <a:p>
            <a:r>
              <a:rPr lang="fr-FR" dirty="0" smtClean="0"/>
              <a:t>Construction et définition d’un produit en CAO</a:t>
            </a:r>
            <a:endParaRPr lang="fr-FR" dirty="0"/>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10</a:t>
            </a:fld>
            <a:endParaRPr lang="fr-FR" dirty="0"/>
          </a:p>
        </p:txBody>
      </p:sp>
      <p:sp>
        <p:nvSpPr>
          <p:cNvPr id="7" name="ZoneTexte 6"/>
          <p:cNvSpPr txBox="1"/>
          <p:nvPr/>
        </p:nvSpPr>
        <p:spPr>
          <a:xfrm>
            <a:off x="1763688" y="836712"/>
            <a:ext cx="3168352" cy="461665"/>
          </a:xfrm>
          <a:prstGeom prst="rect">
            <a:avLst/>
          </a:prstGeom>
          <a:solidFill>
            <a:srgbClr val="92D05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E5 </a:t>
            </a:r>
            <a:endParaRPr lang="fr-FR" sz="2400" b="1" dirty="0"/>
          </a:p>
        </p:txBody>
      </p:sp>
      <p:sp>
        <p:nvSpPr>
          <p:cNvPr id="10" name="ZoneTexte 9"/>
          <p:cNvSpPr txBox="1"/>
          <p:nvPr/>
        </p:nvSpPr>
        <p:spPr>
          <a:xfrm>
            <a:off x="179512" y="1556792"/>
            <a:ext cx="8784976" cy="4524315"/>
          </a:xfrm>
          <a:prstGeom prst="rect">
            <a:avLst/>
          </a:prstGeom>
          <a:noFill/>
        </p:spPr>
        <p:txBody>
          <a:bodyPr wrap="square" rtlCol="0">
            <a:spAutoFit/>
          </a:bodyPr>
          <a:lstStyle/>
          <a:p>
            <a:pPr algn="just"/>
            <a:r>
              <a:rPr lang="fr-FR" sz="2400" b="1" dirty="0" smtClean="0"/>
              <a:t>Lors de l’épreuve </a:t>
            </a:r>
            <a:endParaRPr lang="fr-FR" sz="2400" dirty="0" smtClean="0"/>
          </a:p>
          <a:p>
            <a:pPr algn="just"/>
            <a:r>
              <a:rPr lang="fr-FR" sz="2400" dirty="0" smtClean="0"/>
              <a:t>Pour le travail de bureautique du </a:t>
            </a:r>
            <a:r>
              <a:rPr lang="fr-FR" sz="2400" dirty="0" smtClean="0"/>
              <a:t>candidat : impression </a:t>
            </a:r>
            <a:r>
              <a:rPr lang="fr-FR" sz="2400" dirty="0" smtClean="0"/>
              <a:t>papier.</a:t>
            </a:r>
          </a:p>
          <a:p>
            <a:pPr algn="just"/>
            <a:r>
              <a:rPr lang="fr-FR" sz="2400" dirty="0" smtClean="0"/>
              <a:t>Pour le travail spécialité professionnelle du </a:t>
            </a:r>
            <a:r>
              <a:rPr lang="fr-FR" sz="2400" dirty="0" smtClean="0"/>
              <a:t>candidat : impression </a:t>
            </a:r>
            <a:r>
              <a:rPr lang="fr-FR" sz="2400" dirty="0" smtClean="0"/>
              <a:t>papier en version réduite A4.</a:t>
            </a:r>
          </a:p>
          <a:p>
            <a:pPr algn="just"/>
            <a:r>
              <a:rPr lang="fr-FR" sz="2400" dirty="0" smtClean="0"/>
              <a:t>L’impression doit se faire pendant l’épreuve. </a:t>
            </a:r>
          </a:p>
          <a:p>
            <a:pPr algn="just"/>
            <a:r>
              <a:rPr lang="fr-FR" sz="2400" dirty="0" smtClean="0"/>
              <a:t>Les candidats attendront s’il le faut en fin d’épreuve et mettront eux-mêmes les documents imprimés dans leur copie.</a:t>
            </a:r>
          </a:p>
          <a:p>
            <a:pPr algn="just"/>
            <a:endParaRPr lang="fr-FR" sz="2400" dirty="0" smtClean="0"/>
          </a:p>
          <a:p>
            <a:pPr algn="just"/>
            <a:endParaRPr lang="fr-FR" sz="2400" dirty="0" smtClean="0"/>
          </a:p>
          <a:p>
            <a:pPr algn="just"/>
            <a:r>
              <a:rPr lang="fr-FR" sz="2400" b="1" dirty="0" smtClean="0"/>
              <a:t>Prévoir une personne responsable de l’impression dans les salles d’examen.</a:t>
            </a:r>
          </a:p>
          <a:p>
            <a:endParaRPr lang="fr-FR" sz="2400" dirty="0" smtClean="0"/>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11</a:t>
            </a:fld>
            <a:endParaRPr lang="fr-FR" dirty="0"/>
          </a:p>
        </p:txBody>
      </p:sp>
      <p:sp>
        <p:nvSpPr>
          <p:cNvPr id="7" name="ZoneTexte 6"/>
          <p:cNvSpPr txBox="1"/>
          <p:nvPr/>
        </p:nvSpPr>
        <p:spPr>
          <a:xfrm>
            <a:off x="1763688" y="836712"/>
            <a:ext cx="3168352" cy="461665"/>
          </a:xfrm>
          <a:prstGeom prst="rect">
            <a:avLst/>
          </a:prstGeom>
          <a:solidFill>
            <a:srgbClr val="92D05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E5 </a:t>
            </a:r>
            <a:endParaRPr lang="fr-FR" sz="2400" b="1" dirty="0"/>
          </a:p>
        </p:txBody>
      </p:sp>
      <p:sp>
        <p:nvSpPr>
          <p:cNvPr id="10" name="ZoneTexte 9"/>
          <p:cNvSpPr txBox="1"/>
          <p:nvPr/>
        </p:nvSpPr>
        <p:spPr>
          <a:xfrm>
            <a:off x="179512" y="1556792"/>
            <a:ext cx="8784976" cy="4062651"/>
          </a:xfrm>
          <a:prstGeom prst="rect">
            <a:avLst/>
          </a:prstGeom>
          <a:noFill/>
        </p:spPr>
        <p:txBody>
          <a:bodyPr wrap="square" rtlCol="0">
            <a:spAutoFit/>
          </a:bodyPr>
          <a:lstStyle/>
          <a:p>
            <a:r>
              <a:rPr lang="fr-FR" sz="2400" b="1" dirty="0" smtClean="0"/>
              <a:t>Correction</a:t>
            </a:r>
            <a:r>
              <a:rPr lang="fr-FR" sz="2400" dirty="0" smtClean="0"/>
              <a:t> </a:t>
            </a:r>
          </a:p>
          <a:p>
            <a:endParaRPr lang="fr-FR" sz="2400" dirty="0" smtClean="0"/>
          </a:p>
          <a:p>
            <a:pPr algn="just"/>
            <a:r>
              <a:rPr lang="fr-FR" sz="2400" dirty="0" smtClean="0"/>
              <a:t>Les correcteurs sont :  un enseignant </a:t>
            </a:r>
            <a:r>
              <a:rPr lang="fr-FR" sz="2400" dirty="0" smtClean="0"/>
              <a:t>d’Économie </a:t>
            </a:r>
            <a:r>
              <a:rPr lang="fr-FR" sz="2400" dirty="0" smtClean="0"/>
              <a:t>et Gestion et un enseignant de GIMS.</a:t>
            </a:r>
          </a:p>
          <a:p>
            <a:pPr algn="just"/>
            <a:r>
              <a:rPr lang="fr-FR" sz="2400" b="1" dirty="0" smtClean="0"/>
              <a:t>Pour évaluer la compétence C3-31 </a:t>
            </a:r>
            <a:r>
              <a:rPr lang="fr-FR" sz="2400" i="1" dirty="0" smtClean="0"/>
              <a:t>Rationnaliser les échanges techniques en français et en Anglais , </a:t>
            </a:r>
            <a:r>
              <a:rPr lang="fr-FR" sz="2400" dirty="0" smtClean="0"/>
              <a:t>l’Inspection Générale d’Anglais demande à ce qu’un enseignant d’Anglais soit sollicité.</a:t>
            </a:r>
          </a:p>
          <a:p>
            <a:pPr algn="just"/>
            <a:endParaRPr lang="fr-FR" sz="2400" dirty="0" smtClean="0"/>
          </a:p>
          <a:p>
            <a:pPr algn="just"/>
            <a:r>
              <a:rPr lang="fr-FR" sz="2400" dirty="0" smtClean="0"/>
              <a:t>Une grille nationale numérique adaptée au sujet 2014 accompagnée d’un diaporama didacticiel sera transmise aux DEC pilotes.</a:t>
            </a:r>
          </a:p>
          <a:p>
            <a:endParaRPr lang="fr-FR" dirty="0"/>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12</a:t>
            </a:fld>
            <a:endParaRPr lang="fr-FR" dirty="0"/>
          </a:p>
        </p:txBody>
      </p:sp>
      <p:sp>
        <p:nvSpPr>
          <p:cNvPr id="7" name="ZoneTexte 6"/>
          <p:cNvSpPr txBox="1"/>
          <p:nvPr/>
        </p:nvSpPr>
        <p:spPr>
          <a:xfrm>
            <a:off x="1763688" y="836712"/>
            <a:ext cx="3168352" cy="461665"/>
          </a:xfrm>
          <a:prstGeom prst="rect">
            <a:avLst/>
          </a:prstGeom>
          <a:solidFill>
            <a:srgbClr val="FFC00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E6 </a:t>
            </a:r>
            <a:endParaRPr lang="fr-FR" sz="2400" b="1" dirty="0"/>
          </a:p>
        </p:txBody>
      </p:sp>
      <p:sp>
        <p:nvSpPr>
          <p:cNvPr id="10" name="ZoneTexte 9"/>
          <p:cNvSpPr txBox="1"/>
          <p:nvPr/>
        </p:nvSpPr>
        <p:spPr>
          <a:xfrm>
            <a:off x="683568" y="1844824"/>
            <a:ext cx="7632848" cy="738664"/>
          </a:xfrm>
          <a:prstGeom prst="rect">
            <a:avLst/>
          </a:prstGeom>
          <a:noFill/>
        </p:spPr>
        <p:txBody>
          <a:bodyPr wrap="square" rtlCol="0">
            <a:spAutoFit/>
          </a:bodyPr>
          <a:lstStyle/>
          <a:p>
            <a:endParaRPr lang="fr-FR" sz="2400" dirty="0" smtClean="0"/>
          </a:p>
          <a:p>
            <a:endParaRPr lang="fr-FR" dirty="0"/>
          </a:p>
        </p:txBody>
      </p:sp>
      <p:sp>
        <p:nvSpPr>
          <p:cNvPr id="9" name="ZoneTexte 8"/>
          <p:cNvSpPr txBox="1"/>
          <p:nvPr/>
        </p:nvSpPr>
        <p:spPr>
          <a:xfrm>
            <a:off x="5004048" y="764704"/>
            <a:ext cx="3744416" cy="369332"/>
          </a:xfrm>
          <a:prstGeom prst="rect">
            <a:avLst/>
          </a:prstGeom>
          <a:noFill/>
        </p:spPr>
        <p:txBody>
          <a:bodyPr wrap="square" rtlCol="0">
            <a:spAutoFit/>
          </a:bodyPr>
          <a:lstStyle/>
          <a:p>
            <a:r>
              <a:rPr lang="fr-FR" dirty="0" smtClean="0"/>
              <a:t>Etude de cas en milieu professionnel</a:t>
            </a:r>
            <a:endParaRPr lang="fr-FR" dirty="0"/>
          </a:p>
        </p:txBody>
      </p:sp>
      <p:sp>
        <p:nvSpPr>
          <p:cNvPr id="11" name="ZoneTexte 10"/>
          <p:cNvSpPr txBox="1"/>
          <p:nvPr/>
        </p:nvSpPr>
        <p:spPr>
          <a:xfrm>
            <a:off x="395536" y="1412776"/>
            <a:ext cx="8352928" cy="369332"/>
          </a:xfrm>
          <a:prstGeom prst="rect">
            <a:avLst/>
          </a:prstGeom>
          <a:noFill/>
        </p:spPr>
        <p:txBody>
          <a:bodyPr wrap="square" rtlCol="0">
            <a:spAutoFit/>
          </a:bodyPr>
          <a:lstStyle/>
          <a:p>
            <a:r>
              <a:rPr lang="fr-FR" dirty="0" smtClean="0"/>
              <a:t>Stage en milieu professionnel + </a:t>
            </a:r>
            <a:r>
              <a:rPr lang="fr-FR" dirty="0" smtClean="0">
                <a:latin typeface="Calibri" panose="020F0502020204030204" pitchFamily="34" charset="0"/>
              </a:rPr>
              <a:t>É</a:t>
            </a:r>
            <a:r>
              <a:rPr lang="fr-FR" dirty="0" smtClean="0"/>
              <a:t>preuve ponctuelle de 45 min</a:t>
            </a:r>
            <a:endParaRPr lang="fr-FR" dirty="0"/>
          </a:p>
        </p:txBody>
      </p:sp>
      <p:sp>
        <p:nvSpPr>
          <p:cNvPr id="12" name="ZoneTexte 11"/>
          <p:cNvSpPr txBox="1"/>
          <p:nvPr/>
        </p:nvSpPr>
        <p:spPr>
          <a:xfrm>
            <a:off x="395536" y="2276872"/>
            <a:ext cx="8424936" cy="4431983"/>
          </a:xfrm>
          <a:prstGeom prst="rect">
            <a:avLst/>
          </a:prstGeom>
          <a:noFill/>
        </p:spPr>
        <p:txBody>
          <a:bodyPr wrap="square" rtlCol="0">
            <a:spAutoFit/>
          </a:bodyPr>
          <a:lstStyle/>
          <a:p>
            <a:pPr algn="just"/>
            <a:r>
              <a:rPr lang="fr-FR" sz="2400" b="1" dirty="0" smtClean="0"/>
              <a:t>Le stage en milieu professionnel</a:t>
            </a:r>
            <a:r>
              <a:rPr lang="fr-FR" sz="2400" dirty="0" smtClean="0"/>
              <a:t> </a:t>
            </a:r>
          </a:p>
          <a:p>
            <a:pPr algn="just"/>
            <a:endParaRPr lang="fr-FR" sz="2400" dirty="0" smtClean="0"/>
          </a:p>
          <a:p>
            <a:pPr algn="just"/>
            <a:r>
              <a:rPr lang="fr-FR" sz="2400" dirty="0" smtClean="0"/>
              <a:t>Sa durée est de 6 semaines au moins.</a:t>
            </a:r>
          </a:p>
          <a:p>
            <a:pPr algn="just"/>
            <a:endParaRPr lang="fr-FR" sz="2400" dirty="0" smtClean="0"/>
          </a:p>
          <a:p>
            <a:pPr algn="just"/>
            <a:r>
              <a:rPr lang="fr-FR" sz="2400" dirty="0" smtClean="0"/>
              <a:t>Il peut </a:t>
            </a:r>
            <a:r>
              <a:rPr lang="fr-FR" sz="2400" dirty="0" smtClean="0"/>
              <a:t>quelquefois </a:t>
            </a:r>
            <a:r>
              <a:rPr lang="fr-FR" sz="2400" dirty="0" smtClean="0"/>
              <a:t>être effectué dans 2 entreprises différentes.</a:t>
            </a:r>
          </a:p>
          <a:p>
            <a:pPr algn="just"/>
            <a:endParaRPr lang="fr-FR" sz="2400" dirty="0" smtClean="0"/>
          </a:p>
          <a:p>
            <a:pPr algn="just"/>
            <a:r>
              <a:rPr lang="fr-FR" sz="2400" dirty="0" smtClean="0"/>
              <a:t>Il peut être effectué dans toute entreprise ( dans un domaine proche de l’habillement)  qui permet d’acquérir les compétences définies dans l’épreuve E6.</a:t>
            </a:r>
          </a:p>
          <a:p>
            <a:endParaRPr lang="fr-FR" sz="2400" dirty="0" smtClean="0"/>
          </a:p>
          <a:p>
            <a:endParaRPr lang="fr-FR" sz="2400" dirty="0" smtClean="0"/>
          </a:p>
          <a:p>
            <a:endParaRPr lang="fr-FR" dirty="0"/>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13</a:t>
            </a:fld>
            <a:endParaRPr lang="fr-FR" dirty="0"/>
          </a:p>
        </p:txBody>
      </p:sp>
      <p:sp>
        <p:nvSpPr>
          <p:cNvPr id="7" name="ZoneTexte 6"/>
          <p:cNvSpPr txBox="1"/>
          <p:nvPr/>
        </p:nvSpPr>
        <p:spPr>
          <a:xfrm>
            <a:off x="1763688" y="836712"/>
            <a:ext cx="3168352" cy="461665"/>
          </a:xfrm>
          <a:prstGeom prst="rect">
            <a:avLst/>
          </a:prstGeom>
          <a:solidFill>
            <a:srgbClr val="FFC00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E6 </a:t>
            </a:r>
            <a:endParaRPr lang="fr-FR" sz="2400" b="1" dirty="0"/>
          </a:p>
        </p:txBody>
      </p:sp>
      <p:sp>
        <p:nvSpPr>
          <p:cNvPr id="10" name="ZoneTexte 9"/>
          <p:cNvSpPr txBox="1"/>
          <p:nvPr/>
        </p:nvSpPr>
        <p:spPr>
          <a:xfrm>
            <a:off x="683568" y="1844824"/>
            <a:ext cx="7632848" cy="738664"/>
          </a:xfrm>
          <a:prstGeom prst="rect">
            <a:avLst/>
          </a:prstGeom>
          <a:noFill/>
        </p:spPr>
        <p:txBody>
          <a:bodyPr wrap="square" rtlCol="0">
            <a:spAutoFit/>
          </a:bodyPr>
          <a:lstStyle/>
          <a:p>
            <a:endParaRPr lang="fr-FR" sz="2400" dirty="0" smtClean="0"/>
          </a:p>
          <a:p>
            <a:endParaRPr lang="fr-FR" dirty="0"/>
          </a:p>
        </p:txBody>
      </p:sp>
      <p:sp>
        <p:nvSpPr>
          <p:cNvPr id="12" name="ZoneTexte 11"/>
          <p:cNvSpPr txBox="1"/>
          <p:nvPr/>
        </p:nvSpPr>
        <p:spPr>
          <a:xfrm>
            <a:off x="323528" y="1628800"/>
            <a:ext cx="8424936" cy="1846659"/>
          </a:xfrm>
          <a:prstGeom prst="rect">
            <a:avLst/>
          </a:prstGeom>
          <a:noFill/>
        </p:spPr>
        <p:txBody>
          <a:bodyPr wrap="square" rtlCol="0">
            <a:spAutoFit/>
          </a:bodyPr>
          <a:lstStyle/>
          <a:p>
            <a:r>
              <a:rPr lang="fr-FR" sz="2400" b="1" dirty="0" smtClean="0">
                <a:latin typeface="Calibri" panose="020F0502020204030204" pitchFamily="34" charset="0"/>
              </a:rPr>
              <a:t>É</a:t>
            </a:r>
            <a:r>
              <a:rPr lang="fr-FR" sz="2400" b="1" dirty="0" smtClean="0"/>
              <a:t>valuation du stage en milieu </a:t>
            </a:r>
            <a:r>
              <a:rPr lang="fr-FR" sz="2400" b="1" dirty="0" smtClean="0"/>
              <a:t>professionnel</a:t>
            </a:r>
            <a:endParaRPr lang="fr-FR" sz="2400" dirty="0" smtClean="0"/>
          </a:p>
          <a:p>
            <a:endParaRPr lang="fr-FR" sz="2400" dirty="0" smtClean="0"/>
          </a:p>
          <a:p>
            <a:endParaRPr lang="fr-FR" sz="2400" dirty="0" smtClean="0"/>
          </a:p>
          <a:p>
            <a:endParaRPr lang="fr-FR" sz="2400" dirty="0" smtClean="0"/>
          </a:p>
          <a:p>
            <a:endParaRPr lang="fr-FR" dirty="0"/>
          </a:p>
        </p:txBody>
      </p:sp>
      <p:sp>
        <p:nvSpPr>
          <p:cNvPr id="13" name="ZoneTexte 12"/>
          <p:cNvSpPr txBox="1"/>
          <p:nvPr/>
        </p:nvSpPr>
        <p:spPr>
          <a:xfrm>
            <a:off x="251520" y="2204864"/>
            <a:ext cx="8712968" cy="3046988"/>
          </a:xfrm>
          <a:prstGeom prst="rect">
            <a:avLst/>
          </a:prstGeom>
          <a:noFill/>
        </p:spPr>
        <p:txBody>
          <a:bodyPr wrap="square" rtlCol="0">
            <a:spAutoFit/>
          </a:bodyPr>
          <a:lstStyle/>
          <a:p>
            <a:pPr algn="just"/>
            <a:r>
              <a:rPr lang="fr-FR" sz="2400" dirty="0" smtClean="0"/>
              <a:t>Tuteur et enseignant effectuent l’évaluation sur la grille papier.</a:t>
            </a:r>
          </a:p>
          <a:p>
            <a:pPr algn="just"/>
            <a:r>
              <a:rPr lang="fr-FR" sz="2400" dirty="0" smtClean="0"/>
              <a:t>L’enseignant reportera les croix dans une </a:t>
            </a:r>
            <a:r>
              <a:rPr lang="fr-FR" sz="2400" i="1" dirty="0" smtClean="0"/>
              <a:t>grille modèle</a:t>
            </a:r>
            <a:r>
              <a:rPr lang="fr-FR" sz="2400" dirty="0" smtClean="0"/>
              <a:t>  pour </a:t>
            </a:r>
            <a:r>
              <a:rPr lang="fr-FR" sz="2400" b="1" dirty="0" smtClean="0"/>
              <a:t>estimer la note </a:t>
            </a:r>
            <a:r>
              <a:rPr lang="fr-FR" sz="2400" dirty="0" smtClean="0"/>
              <a:t>obtenue et la communiquera au tuteur entreprise.</a:t>
            </a:r>
          </a:p>
          <a:p>
            <a:pPr algn="just"/>
            <a:r>
              <a:rPr lang="fr-FR" sz="2400" dirty="0" smtClean="0"/>
              <a:t>Cette estimation de note </a:t>
            </a:r>
            <a:r>
              <a:rPr lang="fr-FR" sz="2400" b="1" dirty="0" smtClean="0">
                <a:solidFill>
                  <a:srgbClr val="FF0000"/>
                </a:solidFill>
              </a:rPr>
              <a:t>ne sera communiquée à aucune autre personne</a:t>
            </a:r>
            <a:r>
              <a:rPr lang="fr-FR" sz="2400" b="1" dirty="0" smtClean="0"/>
              <a:t>.</a:t>
            </a:r>
          </a:p>
          <a:p>
            <a:pPr algn="just"/>
            <a:endParaRPr lang="fr-FR" sz="2400" u="sng" dirty="0" smtClean="0"/>
          </a:p>
          <a:p>
            <a:pPr algn="just"/>
            <a:r>
              <a:rPr lang="fr-FR" sz="2400" dirty="0" smtClean="0"/>
              <a:t>La commission d’interrogation reportera les croix sur la grille numérique du candidat (seule grille officielle) lors de l’épreuve orale.</a:t>
            </a:r>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14</a:t>
            </a:fld>
            <a:endParaRPr lang="fr-FR" dirty="0"/>
          </a:p>
        </p:txBody>
      </p:sp>
      <p:sp>
        <p:nvSpPr>
          <p:cNvPr id="7" name="ZoneTexte 6"/>
          <p:cNvSpPr txBox="1"/>
          <p:nvPr/>
        </p:nvSpPr>
        <p:spPr>
          <a:xfrm>
            <a:off x="1763688" y="836712"/>
            <a:ext cx="3168352" cy="461665"/>
          </a:xfrm>
          <a:prstGeom prst="rect">
            <a:avLst/>
          </a:prstGeom>
          <a:solidFill>
            <a:srgbClr val="FFC00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E6 </a:t>
            </a:r>
            <a:endParaRPr lang="fr-FR" sz="2400" b="1" dirty="0"/>
          </a:p>
        </p:txBody>
      </p:sp>
      <p:sp>
        <p:nvSpPr>
          <p:cNvPr id="10" name="ZoneTexte 9"/>
          <p:cNvSpPr txBox="1"/>
          <p:nvPr/>
        </p:nvSpPr>
        <p:spPr>
          <a:xfrm>
            <a:off x="683568" y="1844824"/>
            <a:ext cx="7632848" cy="738664"/>
          </a:xfrm>
          <a:prstGeom prst="rect">
            <a:avLst/>
          </a:prstGeom>
          <a:noFill/>
        </p:spPr>
        <p:txBody>
          <a:bodyPr wrap="square" rtlCol="0">
            <a:spAutoFit/>
          </a:bodyPr>
          <a:lstStyle/>
          <a:p>
            <a:endParaRPr lang="fr-FR" sz="2400" dirty="0" smtClean="0"/>
          </a:p>
          <a:p>
            <a:endParaRPr lang="fr-FR" dirty="0"/>
          </a:p>
        </p:txBody>
      </p:sp>
      <p:sp>
        <p:nvSpPr>
          <p:cNvPr id="14" name="ZoneTexte 13"/>
          <p:cNvSpPr txBox="1"/>
          <p:nvPr/>
        </p:nvSpPr>
        <p:spPr>
          <a:xfrm>
            <a:off x="251520" y="1988840"/>
            <a:ext cx="8568952" cy="3785652"/>
          </a:xfrm>
          <a:prstGeom prst="rect">
            <a:avLst/>
          </a:prstGeom>
          <a:noFill/>
        </p:spPr>
        <p:txBody>
          <a:bodyPr wrap="square" rtlCol="0">
            <a:spAutoFit/>
          </a:bodyPr>
          <a:lstStyle/>
          <a:p>
            <a:pPr algn="just"/>
            <a:r>
              <a:rPr lang="fr-FR" sz="2400" dirty="0" smtClean="0"/>
              <a:t>S’il existe des désaccords lors de la </a:t>
            </a:r>
            <a:r>
              <a:rPr lang="fr-FR" sz="2400" dirty="0" err="1" smtClean="0"/>
              <a:t>co</a:t>
            </a:r>
            <a:r>
              <a:rPr lang="fr-FR" sz="2400" dirty="0" smtClean="0"/>
              <a:t>-évaluation tuteur – professeur, les remarques sont inscrites sur la grille papier et la commission d’interrogation statuera sur l’évaluation.</a:t>
            </a:r>
          </a:p>
          <a:p>
            <a:pPr algn="just"/>
            <a:endParaRPr lang="fr-FR" sz="2400" dirty="0" smtClean="0"/>
          </a:p>
          <a:p>
            <a:pPr algn="just"/>
            <a:endParaRPr lang="fr-FR" sz="2400" dirty="0" smtClean="0"/>
          </a:p>
          <a:p>
            <a:pPr algn="just"/>
            <a:r>
              <a:rPr lang="fr-FR" sz="2400" dirty="0" smtClean="0"/>
              <a:t>Dans la grande majorité des cas, la commission d’interrogation reportera à l’identique la proposition du tuteur et du professeur.</a:t>
            </a:r>
          </a:p>
          <a:p>
            <a:pPr algn="just"/>
            <a:r>
              <a:rPr lang="fr-FR" sz="2400" b="1" dirty="0" smtClean="0"/>
              <a:t>Tout changement devra faire l’objet d’un rapport à joindre à la grille d’évaluation</a:t>
            </a:r>
            <a:r>
              <a:rPr lang="fr-FR" sz="2400" dirty="0" smtClean="0"/>
              <a:t>.</a:t>
            </a:r>
          </a:p>
          <a:p>
            <a:endParaRPr lang="fr-FR" sz="2400" dirty="0" smtClean="0"/>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15</a:t>
            </a:fld>
            <a:endParaRPr lang="fr-FR" dirty="0"/>
          </a:p>
        </p:txBody>
      </p:sp>
      <p:sp>
        <p:nvSpPr>
          <p:cNvPr id="7" name="ZoneTexte 6"/>
          <p:cNvSpPr txBox="1"/>
          <p:nvPr/>
        </p:nvSpPr>
        <p:spPr>
          <a:xfrm>
            <a:off x="1763688" y="836712"/>
            <a:ext cx="3168352" cy="461665"/>
          </a:xfrm>
          <a:prstGeom prst="rect">
            <a:avLst/>
          </a:prstGeom>
          <a:solidFill>
            <a:srgbClr val="FFC00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E6 </a:t>
            </a:r>
            <a:endParaRPr lang="fr-FR" sz="2400" b="1" dirty="0"/>
          </a:p>
        </p:txBody>
      </p:sp>
      <p:sp>
        <p:nvSpPr>
          <p:cNvPr id="10" name="ZoneTexte 9"/>
          <p:cNvSpPr txBox="1"/>
          <p:nvPr/>
        </p:nvSpPr>
        <p:spPr>
          <a:xfrm>
            <a:off x="683568" y="1844824"/>
            <a:ext cx="7632848" cy="738664"/>
          </a:xfrm>
          <a:prstGeom prst="rect">
            <a:avLst/>
          </a:prstGeom>
          <a:noFill/>
        </p:spPr>
        <p:txBody>
          <a:bodyPr wrap="square" rtlCol="0">
            <a:spAutoFit/>
          </a:bodyPr>
          <a:lstStyle/>
          <a:p>
            <a:endParaRPr lang="fr-FR" sz="2400" dirty="0" smtClean="0"/>
          </a:p>
          <a:p>
            <a:endParaRPr lang="fr-FR" dirty="0"/>
          </a:p>
        </p:txBody>
      </p:sp>
      <p:sp>
        <p:nvSpPr>
          <p:cNvPr id="13" name="ZoneTexte 12"/>
          <p:cNvSpPr txBox="1"/>
          <p:nvPr/>
        </p:nvSpPr>
        <p:spPr>
          <a:xfrm>
            <a:off x="395536" y="1484784"/>
            <a:ext cx="8424936" cy="461665"/>
          </a:xfrm>
          <a:prstGeom prst="rect">
            <a:avLst/>
          </a:prstGeom>
          <a:noFill/>
        </p:spPr>
        <p:txBody>
          <a:bodyPr wrap="square" rtlCol="0">
            <a:spAutoFit/>
          </a:bodyPr>
          <a:lstStyle/>
          <a:p>
            <a:r>
              <a:rPr lang="fr-FR" sz="2400" dirty="0" smtClean="0"/>
              <a:t>Voir diaporamas sur livret de stage et définition de l’étude de cas. </a:t>
            </a:r>
            <a:endParaRPr lang="fr-FR" sz="2400" dirty="0"/>
          </a:p>
        </p:txBody>
      </p:sp>
      <p:sp>
        <p:nvSpPr>
          <p:cNvPr id="14" name="ZoneTexte 13"/>
          <p:cNvSpPr txBox="1"/>
          <p:nvPr/>
        </p:nvSpPr>
        <p:spPr>
          <a:xfrm>
            <a:off x="395536" y="1628800"/>
            <a:ext cx="8568952" cy="4524315"/>
          </a:xfrm>
          <a:prstGeom prst="rect">
            <a:avLst/>
          </a:prstGeom>
          <a:noFill/>
        </p:spPr>
        <p:txBody>
          <a:bodyPr wrap="square" rtlCol="0">
            <a:spAutoFit/>
          </a:bodyPr>
          <a:lstStyle/>
          <a:p>
            <a:pPr algn="just"/>
            <a:endParaRPr lang="fr-FR" sz="2400" dirty="0" smtClean="0"/>
          </a:p>
          <a:p>
            <a:pPr algn="just"/>
            <a:r>
              <a:rPr lang="fr-FR" sz="2400" b="1" dirty="0" smtClean="0"/>
              <a:t>Les rapports de stage</a:t>
            </a:r>
            <a:r>
              <a:rPr lang="fr-FR" sz="2400" dirty="0" smtClean="0"/>
              <a:t> doivent être transmis au centre d’examen avant une date fixée dans chaque regroupement d’académies. Les équipes pédagogiques accompagneront la rédaction de ce rapport et la préparation du support de communication présenté à l’oral.</a:t>
            </a:r>
          </a:p>
          <a:p>
            <a:pPr algn="just"/>
            <a:r>
              <a:rPr lang="fr-FR" sz="2400" dirty="0" smtClean="0"/>
              <a:t>Les équipes pédagogiques indiqueront aux étudiants des pistes de progression mais n’ont pas à tout corriger.</a:t>
            </a:r>
          </a:p>
          <a:p>
            <a:pPr algn="just"/>
            <a:r>
              <a:rPr lang="fr-FR" sz="2400" dirty="0" smtClean="0"/>
              <a:t>Il faut que le travail rendu reste un travail d’étudiant. </a:t>
            </a:r>
          </a:p>
          <a:p>
            <a:pPr algn="just"/>
            <a:endParaRPr lang="fr-FR" sz="2400" dirty="0" smtClean="0"/>
          </a:p>
          <a:p>
            <a:pPr algn="just"/>
            <a:r>
              <a:rPr lang="fr-FR" sz="2400" dirty="0" smtClean="0"/>
              <a:t>Le rapport de stage ne fait pas l’objet d’une note, mais la pertinence de son contenu et sa forme sont  évaluées par la commission d’interrogation.</a:t>
            </a:r>
            <a:endParaRPr lang="fr-FR" sz="2400" dirty="0"/>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16</a:t>
            </a:fld>
            <a:endParaRPr lang="fr-FR" dirty="0"/>
          </a:p>
        </p:txBody>
      </p:sp>
      <p:sp>
        <p:nvSpPr>
          <p:cNvPr id="7" name="ZoneTexte 6"/>
          <p:cNvSpPr txBox="1"/>
          <p:nvPr/>
        </p:nvSpPr>
        <p:spPr>
          <a:xfrm>
            <a:off x="1763688" y="836712"/>
            <a:ext cx="3168352" cy="461665"/>
          </a:xfrm>
          <a:prstGeom prst="rect">
            <a:avLst/>
          </a:prstGeom>
          <a:solidFill>
            <a:srgbClr val="FFC00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E6 </a:t>
            </a:r>
            <a:endParaRPr lang="fr-FR" sz="2400" b="1" dirty="0"/>
          </a:p>
        </p:txBody>
      </p:sp>
      <p:sp>
        <p:nvSpPr>
          <p:cNvPr id="10" name="ZoneTexte 9"/>
          <p:cNvSpPr txBox="1"/>
          <p:nvPr/>
        </p:nvSpPr>
        <p:spPr>
          <a:xfrm>
            <a:off x="683568" y="1844824"/>
            <a:ext cx="7632848" cy="738664"/>
          </a:xfrm>
          <a:prstGeom prst="rect">
            <a:avLst/>
          </a:prstGeom>
          <a:noFill/>
        </p:spPr>
        <p:txBody>
          <a:bodyPr wrap="square" rtlCol="0">
            <a:spAutoFit/>
          </a:bodyPr>
          <a:lstStyle/>
          <a:p>
            <a:endParaRPr lang="fr-FR" sz="2400" dirty="0" smtClean="0"/>
          </a:p>
          <a:p>
            <a:endParaRPr lang="fr-FR" dirty="0"/>
          </a:p>
        </p:txBody>
      </p:sp>
      <p:sp>
        <p:nvSpPr>
          <p:cNvPr id="14" name="ZoneTexte 13"/>
          <p:cNvSpPr txBox="1"/>
          <p:nvPr/>
        </p:nvSpPr>
        <p:spPr>
          <a:xfrm>
            <a:off x="179512" y="1340768"/>
            <a:ext cx="8352928" cy="6186309"/>
          </a:xfrm>
          <a:prstGeom prst="rect">
            <a:avLst/>
          </a:prstGeom>
          <a:noFill/>
        </p:spPr>
        <p:txBody>
          <a:bodyPr wrap="square" rtlCol="0">
            <a:spAutoFit/>
          </a:bodyPr>
          <a:lstStyle/>
          <a:p>
            <a:pPr algn="just"/>
            <a:r>
              <a:rPr lang="fr-FR" sz="2400" b="1" dirty="0" smtClean="0"/>
              <a:t>Lors de l’épreuve </a:t>
            </a:r>
            <a:r>
              <a:rPr lang="fr-FR" sz="2400" b="1" dirty="0" smtClean="0"/>
              <a:t>orale</a:t>
            </a:r>
            <a:endParaRPr lang="fr-FR" sz="2400" dirty="0" smtClean="0"/>
          </a:p>
          <a:p>
            <a:pPr algn="just"/>
            <a:endParaRPr lang="fr-FR" sz="2400" dirty="0" smtClean="0"/>
          </a:p>
          <a:p>
            <a:pPr algn="just"/>
            <a:r>
              <a:rPr lang="fr-FR" sz="2400" dirty="0" smtClean="0"/>
              <a:t>Le jury interroge le candidat afin d’obtenir des précisions sur l’étude de cas présentée et sur les activités professionnelles réalisées dans l’entreprise.</a:t>
            </a:r>
          </a:p>
          <a:p>
            <a:pPr algn="just"/>
            <a:endParaRPr lang="fr-FR" sz="2400" dirty="0" smtClean="0"/>
          </a:p>
          <a:p>
            <a:pPr algn="just"/>
            <a:r>
              <a:rPr lang="fr-FR" sz="2400" dirty="0" smtClean="0"/>
              <a:t>L’étudiant est interrogé en langue anglaise pendant 5 minutes sur ce qu’il a rapporté dans les deux pages  qu’il a rédigées en anglais.</a:t>
            </a:r>
          </a:p>
          <a:p>
            <a:pPr algn="just"/>
            <a:endParaRPr lang="fr-FR" sz="2400" dirty="0" smtClean="0"/>
          </a:p>
          <a:p>
            <a:pPr algn="just"/>
            <a:r>
              <a:rPr lang="fr-FR" sz="2400" dirty="0" smtClean="0"/>
              <a:t>La grille d’évaluation nationale numérique est utilisée.</a:t>
            </a:r>
          </a:p>
          <a:p>
            <a:pPr algn="just"/>
            <a:endParaRPr lang="fr-FR" sz="2400" dirty="0" smtClean="0"/>
          </a:p>
          <a:p>
            <a:pPr algn="just"/>
            <a:r>
              <a:rPr lang="fr-FR" sz="2400" dirty="0" smtClean="0"/>
              <a:t> La compétence  C3-32 est </a:t>
            </a:r>
            <a:r>
              <a:rPr lang="fr-FR" sz="2400" dirty="0" err="1" smtClean="0"/>
              <a:t>co</a:t>
            </a:r>
            <a:r>
              <a:rPr lang="fr-FR" sz="2400" dirty="0" smtClean="0"/>
              <a:t>-évaluée par un enseignant de GIMS et un enseignant d’anglais, ou évaluée par un enseignant de GIMS ayant obtenu une certification complémentaire en anglais.</a:t>
            </a:r>
          </a:p>
          <a:p>
            <a:endParaRPr lang="fr-FR" sz="2400" dirty="0" smtClean="0"/>
          </a:p>
          <a:p>
            <a:endParaRPr lang="fr-FR" dirty="0" smtClean="0"/>
          </a:p>
          <a:p>
            <a:r>
              <a:rPr lang="fr-FR" dirty="0" smtClean="0"/>
              <a:t> </a:t>
            </a:r>
            <a:endParaRPr lang="fr-FR" dirty="0"/>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17</a:t>
            </a:fld>
            <a:endParaRPr lang="fr-FR" dirty="0"/>
          </a:p>
        </p:txBody>
      </p:sp>
      <p:sp>
        <p:nvSpPr>
          <p:cNvPr id="7" name="ZoneTexte 6"/>
          <p:cNvSpPr txBox="1"/>
          <p:nvPr/>
        </p:nvSpPr>
        <p:spPr>
          <a:xfrm>
            <a:off x="1763688" y="836712"/>
            <a:ext cx="3168352" cy="461665"/>
          </a:xfrm>
          <a:prstGeom prst="rect">
            <a:avLst/>
          </a:prstGeom>
          <a:solidFill>
            <a:srgbClr val="FFC00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E6 </a:t>
            </a:r>
            <a:endParaRPr lang="fr-FR" sz="2400" b="1" dirty="0"/>
          </a:p>
        </p:txBody>
      </p:sp>
      <p:sp>
        <p:nvSpPr>
          <p:cNvPr id="10" name="ZoneTexte 9"/>
          <p:cNvSpPr txBox="1"/>
          <p:nvPr/>
        </p:nvSpPr>
        <p:spPr>
          <a:xfrm>
            <a:off x="683568" y="1844824"/>
            <a:ext cx="7632848" cy="738664"/>
          </a:xfrm>
          <a:prstGeom prst="rect">
            <a:avLst/>
          </a:prstGeom>
          <a:noFill/>
        </p:spPr>
        <p:txBody>
          <a:bodyPr wrap="square" rtlCol="0">
            <a:spAutoFit/>
          </a:bodyPr>
          <a:lstStyle/>
          <a:p>
            <a:endParaRPr lang="fr-FR" sz="2400" dirty="0" smtClean="0"/>
          </a:p>
          <a:p>
            <a:endParaRPr lang="fr-FR" dirty="0"/>
          </a:p>
        </p:txBody>
      </p:sp>
      <p:sp>
        <p:nvSpPr>
          <p:cNvPr id="8" name="ZoneTexte 7"/>
          <p:cNvSpPr txBox="1"/>
          <p:nvPr/>
        </p:nvSpPr>
        <p:spPr>
          <a:xfrm>
            <a:off x="971600" y="2348880"/>
            <a:ext cx="8172400" cy="3693319"/>
          </a:xfrm>
          <a:prstGeom prst="rect">
            <a:avLst/>
          </a:prstGeom>
          <a:noFill/>
        </p:spPr>
        <p:txBody>
          <a:bodyPr wrap="square" rtlCol="0">
            <a:spAutoFit/>
          </a:bodyPr>
          <a:lstStyle/>
          <a:p>
            <a:r>
              <a:rPr lang="fr-FR" b="1" i="1" dirty="0" smtClean="0"/>
              <a:t>Les outils modernes de communication sont maitrisés</a:t>
            </a:r>
          </a:p>
          <a:p>
            <a:r>
              <a:rPr lang="fr-FR" dirty="0" smtClean="0"/>
              <a:t>La commission évalue la forme du rapport de stage </a:t>
            </a:r>
            <a:r>
              <a:rPr lang="fr-FR" dirty="0" smtClean="0"/>
              <a:t>(sans </a:t>
            </a:r>
            <a:r>
              <a:rPr lang="fr-FR" dirty="0" smtClean="0"/>
              <a:t>oublier les 2 pages en Anglais) et du </a:t>
            </a:r>
            <a:r>
              <a:rPr lang="fr-FR" dirty="0" smtClean="0"/>
              <a:t>diaporama.</a:t>
            </a:r>
            <a:endParaRPr lang="fr-FR" dirty="0" smtClean="0"/>
          </a:p>
          <a:p>
            <a:endParaRPr lang="fr-FR" dirty="0" smtClean="0"/>
          </a:p>
          <a:p>
            <a:r>
              <a:rPr lang="fr-FR" b="1" i="1" dirty="0" smtClean="0"/>
              <a:t>La transmission de l’information est claire et concise quelque soit la langue d’expression</a:t>
            </a:r>
          </a:p>
          <a:p>
            <a:r>
              <a:rPr lang="fr-FR" dirty="0" smtClean="0"/>
              <a:t>La commission évalue la forme de la prestation orale </a:t>
            </a:r>
            <a:r>
              <a:rPr lang="fr-FR" dirty="0" smtClean="0"/>
              <a:t>(Anglais </a:t>
            </a:r>
            <a:r>
              <a:rPr lang="fr-FR" dirty="0" smtClean="0"/>
              <a:t>et Français</a:t>
            </a:r>
            <a:r>
              <a:rPr lang="fr-FR" dirty="0" smtClean="0"/>
              <a:t>).</a:t>
            </a:r>
            <a:endParaRPr lang="fr-FR" dirty="0" smtClean="0"/>
          </a:p>
          <a:p>
            <a:endParaRPr lang="fr-FR" dirty="0" smtClean="0"/>
          </a:p>
          <a:p>
            <a:r>
              <a:rPr lang="fr-FR" b="1" i="1" dirty="0" smtClean="0"/>
              <a:t>Les documents d’échange sont corrects</a:t>
            </a:r>
          </a:p>
          <a:p>
            <a:r>
              <a:rPr lang="fr-FR" dirty="0" smtClean="0"/>
              <a:t>La commission évalue le fond du rapport de stage et du </a:t>
            </a:r>
            <a:r>
              <a:rPr lang="fr-FR" dirty="0" smtClean="0"/>
              <a:t>diaporama.</a:t>
            </a:r>
            <a:endParaRPr lang="fr-FR" dirty="0" smtClean="0"/>
          </a:p>
          <a:p>
            <a:endParaRPr lang="fr-FR" dirty="0" smtClean="0"/>
          </a:p>
          <a:p>
            <a:r>
              <a:rPr lang="fr-FR" b="1" i="1" dirty="0" smtClean="0"/>
              <a:t>Les communications permettent la compréhension juste des problèmes abordés</a:t>
            </a:r>
          </a:p>
          <a:p>
            <a:r>
              <a:rPr lang="fr-FR" dirty="0" smtClean="0"/>
              <a:t>La commission évalue le fond de l’exposé oral. </a:t>
            </a:r>
            <a:endParaRPr lang="fr-FR" dirty="0"/>
          </a:p>
        </p:txBody>
      </p:sp>
      <p:sp>
        <p:nvSpPr>
          <p:cNvPr id="9" name="ZoneTexte 8"/>
          <p:cNvSpPr txBox="1"/>
          <p:nvPr/>
        </p:nvSpPr>
        <p:spPr>
          <a:xfrm>
            <a:off x="395536" y="1484784"/>
            <a:ext cx="8748464" cy="830997"/>
          </a:xfrm>
          <a:prstGeom prst="rect">
            <a:avLst/>
          </a:prstGeom>
          <a:noFill/>
        </p:spPr>
        <p:txBody>
          <a:bodyPr wrap="square" rtlCol="0">
            <a:spAutoFit/>
          </a:bodyPr>
          <a:lstStyle/>
          <a:p>
            <a:r>
              <a:rPr lang="fr-FR" sz="2400" dirty="0" smtClean="0"/>
              <a:t>Remarques sur les indicateurs de la grille d’évaluation</a:t>
            </a:r>
          </a:p>
          <a:p>
            <a:r>
              <a:rPr lang="fr-FR" sz="2400" dirty="0" smtClean="0"/>
              <a:t>Compétence C3-32</a:t>
            </a:r>
            <a:endParaRPr lang="fr-FR" sz="2400" dirty="0"/>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18</a:t>
            </a:fld>
            <a:endParaRPr lang="fr-FR" dirty="0"/>
          </a:p>
        </p:txBody>
      </p:sp>
      <p:sp>
        <p:nvSpPr>
          <p:cNvPr id="7" name="ZoneTexte 6"/>
          <p:cNvSpPr txBox="1"/>
          <p:nvPr/>
        </p:nvSpPr>
        <p:spPr>
          <a:xfrm>
            <a:off x="1763688" y="836712"/>
            <a:ext cx="3168352" cy="461665"/>
          </a:xfrm>
          <a:prstGeom prst="rect">
            <a:avLst/>
          </a:prstGeom>
          <a:solidFill>
            <a:srgbClr val="FFC00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E6 </a:t>
            </a:r>
            <a:endParaRPr lang="fr-FR" sz="2400" b="1" dirty="0"/>
          </a:p>
        </p:txBody>
      </p:sp>
      <p:sp>
        <p:nvSpPr>
          <p:cNvPr id="10" name="ZoneTexte 9"/>
          <p:cNvSpPr txBox="1"/>
          <p:nvPr/>
        </p:nvSpPr>
        <p:spPr>
          <a:xfrm>
            <a:off x="683568" y="1844824"/>
            <a:ext cx="7632848" cy="738664"/>
          </a:xfrm>
          <a:prstGeom prst="rect">
            <a:avLst/>
          </a:prstGeom>
          <a:noFill/>
        </p:spPr>
        <p:txBody>
          <a:bodyPr wrap="square" rtlCol="0">
            <a:spAutoFit/>
          </a:bodyPr>
          <a:lstStyle/>
          <a:p>
            <a:endParaRPr lang="fr-FR" sz="2400" dirty="0" smtClean="0"/>
          </a:p>
          <a:p>
            <a:endParaRPr lang="fr-FR" dirty="0"/>
          </a:p>
        </p:txBody>
      </p:sp>
      <p:sp>
        <p:nvSpPr>
          <p:cNvPr id="11" name="ZoneTexte 10"/>
          <p:cNvSpPr txBox="1"/>
          <p:nvPr/>
        </p:nvSpPr>
        <p:spPr>
          <a:xfrm>
            <a:off x="755576" y="1844824"/>
            <a:ext cx="7776864" cy="830997"/>
          </a:xfrm>
          <a:prstGeom prst="rect">
            <a:avLst/>
          </a:prstGeom>
          <a:noFill/>
        </p:spPr>
        <p:txBody>
          <a:bodyPr wrap="square" rtlCol="0">
            <a:spAutoFit/>
          </a:bodyPr>
          <a:lstStyle/>
          <a:p>
            <a:r>
              <a:rPr lang="fr-FR" sz="2400" dirty="0" smtClean="0"/>
              <a:t>Il n’y aura pas d’harmonisation des notes obtenues avant le jury final.</a:t>
            </a:r>
            <a:endParaRPr lang="fr-FR" sz="2400" dirty="0"/>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2</a:t>
            </a:fld>
            <a:endParaRPr lang="fr-FR" dirty="0"/>
          </a:p>
        </p:txBody>
      </p:sp>
      <p:sp>
        <p:nvSpPr>
          <p:cNvPr id="7" name="ZoneTexte 6"/>
          <p:cNvSpPr txBox="1"/>
          <p:nvPr/>
        </p:nvSpPr>
        <p:spPr>
          <a:xfrm>
            <a:off x="1763688" y="836712"/>
            <a:ext cx="3312368" cy="461665"/>
          </a:xfrm>
          <a:prstGeom prst="rect">
            <a:avLst/>
          </a:prstGeom>
          <a:solidFill>
            <a:srgbClr val="FFFF0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E41 </a:t>
            </a:r>
            <a:endParaRPr lang="fr-FR" sz="2400" b="1" dirty="0"/>
          </a:p>
        </p:txBody>
      </p:sp>
      <p:sp>
        <p:nvSpPr>
          <p:cNvPr id="10" name="ZoneTexte 9"/>
          <p:cNvSpPr txBox="1"/>
          <p:nvPr/>
        </p:nvSpPr>
        <p:spPr>
          <a:xfrm>
            <a:off x="683568" y="1844824"/>
            <a:ext cx="7632848" cy="738664"/>
          </a:xfrm>
          <a:prstGeom prst="rect">
            <a:avLst/>
          </a:prstGeom>
          <a:noFill/>
        </p:spPr>
        <p:txBody>
          <a:bodyPr wrap="square" rtlCol="0">
            <a:spAutoFit/>
          </a:bodyPr>
          <a:lstStyle/>
          <a:p>
            <a:endParaRPr lang="fr-FR" sz="2400" dirty="0" smtClean="0"/>
          </a:p>
          <a:p>
            <a:endParaRPr lang="fr-FR" dirty="0"/>
          </a:p>
        </p:txBody>
      </p:sp>
      <p:sp>
        <p:nvSpPr>
          <p:cNvPr id="9" name="ZoneTexte 8"/>
          <p:cNvSpPr txBox="1"/>
          <p:nvPr/>
        </p:nvSpPr>
        <p:spPr>
          <a:xfrm>
            <a:off x="395536" y="2204864"/>
            <a:ext cx="8352928" cy="3416320"/>
          </a:xfrm>
          <a:prstGeom prst="rect">
            <a:avLst/>
          </a:prstGeom>
          <a:noFill/>
        </p:spPr>
        <p:txBody>
          <a:bodyPr wrap="square" rtlCol="0">
            <a:spAutoFit/>
          </a:bodyPr>
          <a:lstStyle/>
          <a:p>
            <a:pPr algn="just"/>
            <a:r>
              <a:rPr lang="fr-FR" sz="2400" dirty="0" smtClean="0"/>
              <a:t>Le formateur devient un examinateur et évalue le candidat à l’aide d’une grille d’évaluation. </a:t>
            </a:r>
          </a:p>
          <a:p>
            <a:pPr algn="just"/>
            <a:r>
              <a:rPr lang="fr-FR" sz="2400" dirty="0" smtClean="0"/>
              <a:t>Un modèle de grille sera proposé et publié sur le RNR.</a:t>
            </a:r>
          </a:p>
          <a:p>
            <a:pPr algn="just"/>
            <a:endParaRPr lang="fr-FR" sz="2400" dirty="0" smtClean="0"/>
          </a:p>
          <a:p>
            <a:pPr algn="just"/>
            <a:r>
              <a:rPr lang="fr-FR" sz="2400" dirty="0" smtClean="0"/>
              <a:t>L’examinateur complète une fiche d’analyse du travail réalisé et précise les points sur lesquels il interroge le candidat. </a:t>
            </a:r>
          </a:p>
          <a:p>
            <a:pPr algn="just"/>
            <a:r>
              <a:rPr lang="fr-FR" sz="2400" dirty="0" smtClean="0"/>
              <a:t>Un modèle de fiche d’analyse sera proposé et publié sur le RNR.</a:t>
            </a:r>
          </a:p>
          <a:p>
            <a:endParaRPr lang="fr-FR" sz="2400" dirty="0" smtClean="0"/>
          </a:p>
          <a:p>
            <a:endParaRPr lang="fr-FR" sz="2400" dirty="0"/>
          </a:p>
        </p:txBody>
      </p:sp>
      <p:sp>
        <p:nvSpPr>
          <p:cNvPr id="11" name="ZoneTexte 10"/>
          <p:cNvSpPr txBox="1"/>
          <p:nvPr/>
        </p:nvSpPr>
        <p:spPr>
          <a:xfrm>
            <a:off x="395536" y="1556792"/>
            <a:ext cx="3240360" cy="461665"/>
          </a:xfrm>
          <a:prstGeom prst="rect">
            <a:avLst/>
          </a:prstGeom>
          <a:noFill/>
        </p:spPr>
        <p:txBody>
          <a:bodyPr wrap="square" rtlCol="0">
            <a:spAutoFit/>
          </a:bodyPr>
          <a:lstStyle/>
          <a:p>
            <a:r>
              <a:rPr lang="fr-FR" sz="2400" b="1" dirty="0" smtClean="0"/>
              <a:t>Pendant l’épreuve </a:t>
            </a:r>
            <a:r>
              <a:rPr lang="fr-FR" sz="2400" b="1" dirty="0" smtClean="0"/>
              <a:t> </a:t>
            </a:r>
            <a:endParaRPr lang="fr-FR" sz="2400" b="1" dirty="0"/>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3</a:t>
            </a:fld>
            <a:endParaRPr lang="fr-FR" dirty="0"/>
          </a:p>
        </p:txBody>
      </p:sp>
      <p:sp>
        <p:nvSpPr>
          <p:cNvPr id="7" name="ZoneTexte 6"/>
          <p:cNvSpPr txBox="1"/>
          <p:nvPr/>
        </p:nvSpPr>
        <p:spPr>
          <a:xfrm>
            <a:off x="1763688" y="836712"/>
            <a:ext cx="3312368" cy="461665"/>
          </a:xfrm>
          <a:prstGeom prst="rect">
            <a:avLst/>
          </a:prstGeom>
          <a:solidFill>
            <a:srgbClr val="FFFF0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E41 </a:t>
            </a:r>
            <a:endParaRPr lang="fr-FR" sz="2400" b="1" dirty="0"/>
          </a:p>
        </p:txBody>
      </p:sp>
      <p:sp>
        <p:nvSpPr>
          <p:cNvPr id="10" name="ZoneTexte 9"/>
          <p:cNvSpPr txBox="1"/>
          <p:nvPr/>
        </p:nvSpPr>
        <p:spPr>
          <a:xfrm>
            <a:off x="683568" y="1844824"/>
            <a:ext cx="7632848" cy="738664"/>
          </a:xfrm>
          <a:prstGeom prst="rect">
            <a:avLst/>
          </a:prstGeom>
          <a:noFill/>
        </p:spPr>
        <p:txBody>
          <a:bodyPr wrap="square" rtlCol="0">
            <a:spAutoFit/>
          </a:bodyPr>
          <a:lstStyle/>
          <a:p>
            <a:endParaRPr lang="fr-FR" sz="2400" dirty="0" smtClean="0"/>
          </a:p>
          <a:p>
            <a:endParaRPr lang="fr-FR" dirty="0"/>
          </a:p>
        </p:txBody>
      </p:sp>
      <p:sp>
        <p:nvSpPr>
          <p:cNvPr id="9" name="ZoneTexte 8"/>
          <p:cNvSpPr txBox="1"/>
          <p:nvPr/>
        </p:nvSpPr>
        <p:spPr>
          <a:xfrm>
            <a:off x="395536" y="1988840"/>
            <a:ext cx="8568952" cy="4893647"/>
          </a:xfrm>
          <a:prstGeom prst="rect">
            <a:avLst/>
          </a:prstGeom>
          <a:noFill/>
        </p:spPr>
        <p:txBody>
          <a:bodyPr wrap="square" rtlCol="0">
            <a:spAutoFit/>
          </a:bodyPr>
          <a:lstStyle/>
          <a:p>
            <a:pPr algn="just"/>
            <a:r>
              <a:rPr lang="fr-FR" sz="2400" dirty="0" smtClean="0"/>
              <a:t>Pour les scolaires ( établissements privés hors contrat), les apprentis( CFA non habilités au CCF), les candidats en formation professionnelle continue en établissements privés, les candidats à la VAE, et les candidats ayant suivi une formation à distance :</a:t>
            </a:r>
          </a:p>
          <a:p>
            <a:pPr algn="just"/>
            <a:endParaRPr lang="fr-FR" sz="2400" dirty="0" smtClean="0"/>
          </a:p>
          <a:p>
            <a:pPr algn="just"/>
            <a:r>
              <a:rPr lang="fr-FR" sz="2400" dirty="0" smtClean="0"/>
              <a:t>Une </a:t>
            </a:r>
            <a:r>
              <a:rPr lang="fr-FR" sz="2400" dirty="0" smtClean="0"/>
              <a:t>épreuve ponctuelle de 40h </a:t>
            </a:r>
            <a:r>
              <a:rPr lang="fr-FR" sz="2400" b="1" dirty="0" smtClean="0"/>
              <a:t>+ 30 mn d’interrogation </a:t>
            </a:r>
            <a:r>
              <a:rPr lang="fr-FR" sz="2400" dirty="0" smtClean="0"/>
              <a:t>devra être organisée dans chaque regroupement d’académies. </a:t>
            </a:r>
          </a:p>
          <a:p>
            <a:pPr algn="just"/>
            <a:endParaRPr lang="fr-FR" sz="2400" dirty="0" smtClean="0"/>
          </a:p>
          <a:p>
            <a:pPr algn="just"/>
            <a:r>
              <a:rPr lang="fr-FR" sz="2400" dirty="0" smtClean="0"/>
              <a:t>Un sujet national a été élaboré et sera transmis aux DEC.</a:t>
            </a:r>
          </a:p>
          <a:p>
            <a:pPr algn="just"/>
            <a:r>
              <a:rPr lang="fr-FR" sz="2400" dirty="0" smtClean="0"/>
              <a:t>La grille d’évaluation numérique  adaptée à ce sujet sera transmise aux DECS.</a:t>
            </a:r>
          </a:p>
          <a:p>
            <a:pPr algn="just"/>
            <a:r>
              <a:rPr lang="fr-FR" sz="2400" dirty="0" smtClean="0"/>
              <a:t>La liste des matières d’œuvre sera transmise aux centres d’examen.</a:t>
            </a:r>
          </a:p>
          <a:p>
            <a:endParaRPr lang="fr-FR" sz="2400" dirty="0" smtClean="0"/>
          </a:p>
        </p:txBody>
      </p:sp>
      <p:sp>
        <p:nvSpPr>
          <p:cNvPr id="11" name="ZoneTexte 10"/>
          <p:cNvSpPr txBox="1"/>
          <p:nvPr/>
        </p:nvSpPr>
        <p:spPr>
          <a:xfrm>
            <a:off x="395536" y="1556792"/>
            <a:ext cx="3240360" cy="461665"/>
          </a:xfrm>
          <a:prstGeom prst="rect">
            <a:avLst/>
          </a:prstGeom>
          <a:noFill/>
        </p:spPr>
        <p:txBody>
          <a:bodyPr wrap="square" rtlCol="0">
            <a:spAutoFit/>
          </a:bodyPr>
          <a:lstStyle/>
          <a:p>
            <a:r>
              <a:rPr lang="fr-FR" sz="2400" b="1" dirty="0" smtClean="0"/>
              <a:t>Attention </a:t>
            </a:r>
            <a:r>
              <a:rPr lang="fr-FR" sz="2400" b="1" dirty="0" smtClean="0"/>
              <a:t> </a:t>
            </a:r>
            <a:endParaRPr lang="fr-FR" sz="2400" b="1" dirty="0"/>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4</a:t>
            </a:fld>
            <a:endParaRPr lang="fr-FR" dirty="0"/>
          </a:p>
        </p:txBody>
      </p:sp>
      <p:sp>
        <p:nvSpPr>
          <p:cNvPr id="7" name="ZoneTexte 6"/>
          <p:cNvSpPr txBox="1"/>
          <p:nvPr/>
        </p:nvSpPr>
        <p:spPr>
          <a:xfrm>
            <a:off x="1763688" y="836712"/>
            <a:ext cx="3312368" cy="461665"/>
          </a:xfrm>
          <a:prstGeom prst="rect">
            <a:avLst/>
          </a:prstGeom>
          <a:solidFill>
            <a:srgbClr val="00B0F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E42 </a:t>
            </a:r>
            <a:endParaRPr lang="fr-FR" sz="2400" b="1" dirty="0"/>
          </a:p>
        </p:txBody>
      </p:sp>
      <p:sp>
        <p:nvSpPr>
          <p:cNvPr id="10" name="ZoneTexte 9"/>
          <p:cNvSpPr txBox="1"/>
          <p:nvPr/>
        </p:nvSpPr>
        <p:spPr>
          <a:xfrm>
            <a:off x="683568" y="1844824"/>
            <a:ext cx="7632848" cy="738664"/>
          </a:xfrm>
          <a:prstGeom prst="rect">
            <a:avLst/>
          </a:prstGeom>
          <a:noFill/>
        </p:spPr>
        <p:txBody>
          <a:bodyPr wrap="square" rtlCol="0">
            <a:spAutoFit/>
          </a:bodyPr>
          <a:lstStyle/>
          <a:p>
            <a:endParaRPr lang="fr-FR" sz="2400" dirty="0" smtClean="0"/>
          </a:p>
          <a:p>
            <a:endParaRPr lang="fr-FR" dirty="0"/>
          </a:p>
        </p:txBody>
      </p:sp>
      <p:sp>
        <p:nvSpPr>
          <p:cNvPr id="8" name="ZoneTexte 7"/>
          <p:cNvSpPr txBox="1"/>
          <p:nvPr/>
        </p:nvSpPr>
        <p:spPr>
          <a:xfrm>
            <a:off x="395536" y="1628800"/>
            <a:ext cx="7848872" cy="461665"/>
          </a:xfrm>
          <a:prstGeom prst="rect">
            <a:avLst/>
          </a:prstGeom>
          <a:noFill/>
        </p:spPr>
        <p:txBody>
          <a:bodyPr wrap="square" rtlCol="0">
            <a:spAutoFit/>
          </a:bodyPr>
          <a:lstStyle/>
          <a:p>
            <a:r>
              <a:rPr lang="fr-FR" sz="2400" b="1" dirty="0" smtClean="0">
                <a:solidFill>
                  <a:srgbClr val="FF0000"/>
                </a:solidFill>
              </a:rPr>
              <a:t>1 situation de CCF durée conseillée 12h </a:t>
            </a:r>
            <a:endParaRPr lang="fr-FR" sz="2400" b="1" dirty="0">
              <a:solidFill>
                <a:srgbClr val="FF0000"/>
              </a:solidFill>
            </a:endParaRPr>
          </a:p>
        </p:txBody>
      </p:sp>
      <p:sp>
        <p:nvSpPr>
          <p:cNvPr id="12" name="ZoneTexte 11"/>
          <p:cNvSpPr txBox="1"/>
          <p:nvPr/>
        </p:nvSpPr>
        <p:spPr>
          <a:xfrm>
            <a:off x="395536" y="2204864"/>
            <a:ext cx="8496944" cy="4524315"/>
          </a:xfrm>
          <a:prstGeom prst="rect">
            <a:avLst/>
          </a:prstGeom>
          <a:noFill/>
        </p:spPr>
        <p:txBody>
          <a:bodyPr wrap="square" rtlCol="0">
            <a:spAutoFit/>
          </a:bodyPr>
          <a:lstStyle/>
          <a:p>
            <a:pPr algn="just"/>
            <a:r>
              <a:rPr lang="fr-FR" sz="2400" dirty="0" smtClean="0"/>
              <a:t>Le CCF doit être positionné pendant les 17h d’enseignement professionnel. </a:t>
            </a:r>
          </a:p>
          <a:p>
            <a:pPr algn="just"/>
            <a:endParaRPr lang="fr-FR" sz="2400" dirty="0" smtClean="0"/>
          </a:p>
          <a:p>
            <a:pPr algn="just"/>
            <a:r>
              <a:rPr lang="fr-FR" sz="2400" dirty="0" smtClean="0"/>
              <a:t>Le CCF aura lieu pendant la deuxième année de STS.</a:t>
            </a:r>
          </a:p>
          <a:p>
            <a:pPr algn="just"/>
            <a:endParaRPr lang="fr-FR" sz="2400" dirty="0" smtClean="0"/>
          </a:p>
          <a:p>
            <a:pPr algn="just"/>
            <a:r>
              <a:rPr lang="fr-FR" sz="2400" dirty="0" smtClean="0"/>
              <a:t>La date limite de remise des notes est à définir dans chaque regroupement d’académies. </a:t>
            </a:r>
          </a:p>
          <a:p>
            <a:pPr algn="just"/>
            <a:endParaRPr lang="fr-FR" sz="2400" dirty="0" smtClean="0"/>
          </a:p>
          <a:p>
            <a:pPr algn="just"/>
            <a:r>
              <a:rPr lang="fr-FR" sz="2400" dirty="0" smtClean="0"/>
              <a:t>Les situations de CCF sont à élaborer par les équipes pédagogiques, et ne sont pas étudiées lors d’une commission d’harmonisation </a:t>
            </a:r>
            <a:r>
              <a:rPr lang="fr-FR" sz="2400" dirty="0" smtClean="0"/>
              <a:t>inter-académique.</a:t>
            </a:r>
            <a:endParaRPr lang="fr-FR" sz="2400" dirty="0" smtClean="0"/>
          </a:p>
          <a:p>
            <a:endParaRPr lang="fr-FR" sz="2400" dirty="0" smtClean="0"/>
          </a:p>
        </p:txBody>
      </p:sp>
      <p:sp>
        <p:nvSpPr>
          <p:cNvPr id="13" name="ZoneTexte 12"/>
          <p:cNvSpPr txBox="1"/>
          <p:nvPr/>
        </p:nvSpPr>
        <p:spPr>
          <a:xfrm>
            <a:off x="5219564" y="908720"/>
            <a:ext cx="3924436" cy="369332"/>
          </a:xfrm>
          <a:prstGeom prst="rect">
            <a:avLst/>
          </a:prstGeom>
          <a:noFill/>
        </p:spPr>
        <p:txBody>
          <a:bodyPr wrap="square" rtlCol="0">
            <a:spAutoFit/>
          </a:bodyPr>
          <a:lstStyle/>
          <a:p>
            <a:r>
              <a:rPr lang="fr-FR" dirty="0" smtClean="0"/>
              <a:t>Conception d’un produit par moulage</a:t>
            </a:r>
            <a:endParaRPr lang="fr-FR" dirty="0"/>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dirty="0"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5</a:t>
            </a:fld>
            <a:endParaRPr lang="fr-FR" dirty="0"/>
          </a:p>
        </p:txBody>
      </p:sp>
      <p:sp>
        <p:nvSpPr>
          <p:cNvPr id="7" name="ZoneTexte 6"/>
          <p:cNvSpPr txBox="1"/>
          <p:nvPr/>
        </p:nvSpPr>
        <p:spPr>
          <a:xfrm>
            <a:off x="1763688" y="836712"/>
            <a:ext cx="3312368" cy="461665"/>
          </a:xfrm>
          <a:prstGeom prst="rect">
            <a:avLst/>
          </a:prstGeom>
          <a:solidFill>
            <a:srgbClr val="00B0F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E42 </a:t>
            </a:r>
            <a:endParaRPr lang="fr-FR" sz="2400" b="1" dirty="0"/>
          </a:p>
        </p:txBody>
      </p:sp>
      <p:sp>
        <p:nvSpPr>
          <p:cNvPr id="10" name="ZoneTexte 9"/>
          <p:cNvSpPr txBox="1"/>
          <p:nvPr/>
        </p:nvSpPr>
        <p:spPr>
          <a:xfrm>
            <a:off x="683568" y="1844824"/>
            <a:ext cx="7632848" cy="738664"/>
          </a:xfrm>
          <a:prstGeom prst="rect">
            <a:avLst/>
          </a:prstGeom>
          <a:noFill/>
        </p:spPr>
        <p:txBody>
          <a:bodyPr wrap="square" rtlCol="0">
            <a:spAutoFit/>
          </a:bodyPr>
          <a:lstStyle/>
          <a:p>
            <a:endParaRPr lang="fr-FR" sz="2400" dirty="0" smtClean="0"/>
          </a:p>
          <a:p>
            <a:endParaRPr lang="fr-FR" dirty="0"/>
          </a:p>
        </p:txBody>
      </p:sp>
      <p:sp>
        <p:nvSpPr>
          <p:cNvPr id="9" name="ZoneTexte 8"/>
          <p:cNvSpPr txBox="1"/>
          <p:nvPr/>
        </p:nvSpPr>
        <p:spPr>
          <a:xfrm>
            <a:off x="395536" y="1412776"/>
            <a:ext cx="3240360" cy="461665"/>
          </a:xfrm>
          <a:prstGeom prst="rect">
            <a:avLst/>
          </a:prstGeom>
          <a:noFill/>
        </p:spPr>
        <p:txBody>
          <a:bodyPr wrap="square" rtlCol="0">
            <a:spAutoFit/>
          </a:bodyPr>
          <a:lstStyle/>
          <a:p>
            <a:r>
              <a:rPr lang="fr-FR" sz="2400" b="1" dirty="0" smtClean="0"/>
              <a:t>Pendant l’épreuve </a:t>
            </a:r>
            <a:endParaRPr lang="fr-FR" sz="2400" b="1" dirty="0"/>
          </a:p>
        </p:txBody>
      </p:sp>
      <p:sp>
        <p:nvSpPr>
          <p:cNvPr id="11" name="ZoneTexte 10"/>
          <p:cNvSpPr txBox="1"/>
          <p:nvPr/>
        </p:nvSpPr>
        <p:spPr>
          <a:xfrm>
            <a:off x="323528" y="1772816"/>
            <a:ext cx="8568952" cy="5632311"/>
          </a:xfrm>
          <a:prstGeom prst="rect">
            <a:avLst/>
          </a:prstGeom>
          <a:noFill/>
        </p:spPr>
        <p:txBody>
          <a:bodyPr wrap="square" rtlCol="0">
            <a:spAutoFit/>
          </a:bodyPr>
          <a:lstStyle/>
          <a:p>
            <a:pPr algn="just"/>
            <a:r>
              <a:rPr lang="fr-FR" sz="2400" dirty="0" smtClean="0"/>
              <a:t>Le formateur devient un examinateur et évalue le candidat à l’aide </a:t>
            </a:r>
            <a:r>
              <a:rPr lang="fr-FR" sz="2400" b="1" dirty="0" smtClean="0"/>
              <a:t>d’une grille d’évaluation</a:t>
            </a:r>
            <a:r>
              <a:rPr lang="fr-FR" sz="2400" dirty="0" smtClean="0"/>
              <a:t>. </a:t>
            </a:r>
          </a:p>
          <a:p>
            <a:pPr algn="just"/>
            <a:r>
              <a:rPr lang="fr-FR" sz="2400" dirty="0" smtClean="0"/>
              <a:t>Un modèle de grille sera proposé et publié sur le RNR.</a:t>
            </a:r>
          </a:p>
          <a:p>
            <a:pPr algn="just"/>
            <a:endParaRPr lang="fr-FR" sz="2400" dirty="0" smtClean="0"/>
          </a:p>
          <a:p>
            <a:pPr algn="just"/>
            <a:r>
              <a:rPr lang="fr-FR" sz="2400" dirty="0" smtClean="0"/>
              <a:t>L’examinateur complète </a:t>
            </a:r>
            <a:r>
              <a:rPr lang="fr-FR" sz="2400" b="1" dirty="0" smtClean="0"/>
              <a:t>une fiche d’analyse </a:t>
            </a:r>
            <a:r>
              <a:rPr lang="fr-FR" sz="2400" dirty="0" smtClean="0"/>
              <a:t>du travail et précise les points sur lesquels il interroge le candidat. </a:t>
            </a:r>
          </a:p>
          <a:p>
            <a:pPr algn="just"/>
            <a:r>
              <a:rPr lang="fr-FR" sz="2400" dirty="0" smtClean="0"/>
              <a:t>Une copie de cette fiche est remise au candidat à la fin de l’épreuve. Les indications portées sont qualitatives.</a:t>
            </a:r>
          </a:p>
          <a:p>
            <a:pPr algn="just"/>
            <a:r>
              <a:rPr lang="fr-FR" sz="2400" dirty="0" smtClean="0"/>
              <a:t>Un modèle de fiche d’analyse sera proposé et publié sur le RNR.</a:t>
            </a:r>
          </a:p>
          <a:p>
            <a:pPr algn="just"/>
            <a:endParaRPr lang="fr-FR" sz="2400" dirty="0" smtClean="0"/>
          </a:p>
          <a:p>
            <a:pPr algn="just"/>
            <a:r>
              <a:rPr lang="fr-FR" sz="2400" b="1" dirty="0" smtClean="0"/>
              <a:t>Pendant 2h à 3h </a:t>
            </a:r>
            <a:r>
              <a:rPr lang="fr-FR" sz="2400" dirty="0" smtClean="0"/>
              <a:t>il sera nécessaire de </a:t>
            </a:r>
            <a:r>
              <a:rPr lang="fr-FR" sz="2400" b="1" dirty="0" smtClean="0"/>
              <a:t>faire intervenir un examinateur AA </a:t>
            </a:r>
            <a:r>
              <a:rPr lang="fr-FR" sz="2400" dirty="0" smtClean="0"/>
              <a:t>afin qu’il évalue la conformité du travail avec le cahier des charges esthétique et fonctionnel.</a:t>
            </a:r>
          </a:p>
          <a:p>
            <a:endParaRPr lang="fr-FR" sz="2400" dirty="0" smtClean="0"/>
          </a:p>
          <a:p>
            <a:endParaRPr lang="fr-FR" sz="2400" dirty="0"/>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6</a:t>
            </a:fld>
            <a:endParaRPr lang="fr-FR" dirty="0"/>
          </a:p>
        </p:txBody>
      </p:sp>
      <p:sp>
        <p:nvSpPr>
          <p:cNvPr id="7" name="ZoneTexte 6"/>
          <p:cNvSpPr txBox="1"/>
          <p:nvPr/>
        </p:nvSpPr>
        <p:spPr>
          <a:xfrm>
            <a:off x="1763688" y="836712"/>
            <a:ext cx="3312368" cy="461665"/>
          </a:xfrm>
          <a:prstGeom prst="rect">
            <a:avLst/>
          </a:prstGeom>
          <a:solidFill>
            <a:srgbClr val="00B0F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E42 </a:t>
            </a:r>
            <a:endParaRPr lang="fr-FR" sz="2400" b="1" dirty="0"/>
          </a:p>
        </p:txBody>
      </p:sp>
      <p:sp>
        <p:nvSpPr>
          <p:cNvPr id="10" name="ZoneTexte 9"/>
          <p:cNvSpPr txBox="1"/>
          <p:nvPr/>
        </p:nvSpPr>
        <p:spPr>
          <a:xfrm>
            <a:off x="683568" y="1844824"/>
            <a:ext cx="7632848" cy="738664"/>
          </a:xfrm>
          <a:prstGeom prst="rect">
            <a:avLst/>
          </a:prstGeom>
          <a:noFill/>
        </p:spPr>
        <p:txBody>
          <a:bodyPr wrap="square" rtlCol="0">
            <a:spAutoFit/>
          </a:bodyPr>
          <a:lstStyle/>
          <a:p>
            <a:endParaRPr lang="fr-FR" sz="2400" dirty="0" smtClean="0"/>
          </a:p>
          <a:p>
            <a:endParaRPr lang="fr-FR" dirty="0"/>
          </a:p>
        </p:txBody>
      </p:sp>
      <p:sp>
        <p:nvSpPr>
          <p:cNvPr id="8" name="ZoneTexte 7"/>
          <p:cNvSpPr txBox="1"/>
          <p:nvPr/>
        </p:nvSpPr>
        <p:spPr>
          <a:xfrm>
            <a:off x="323528" y="1772816"/>
            <a:ext cx="8496944" cy="4154984"/>
          </a:xfrm>
          <a:prstGeom prst="rect">
            <a:avLst/>
          </a:prstGeom>
          <a:noFill/>
        </p:spPr>
        <p:txBody>
          <a:bodyPr wrap="square" rtlCol="0">
            <a:spAutoFit/>
          </a:bodyPr>
          <a:lstStyle/>
          <a:p>
            <a:r>
              <a:rPr lang="fr-FR" sz="2400" b="1" dirty="0" smtClean="0"/>
              <a:t>Réalisation d’un prototype </a:t>
            </a:r>
            <a:endParaRPr lang="fr-FR" sz="2400" dirty="0"/>
          </a:p>
          <a:p>
            <a:endParaRPr lang="fr-FR" sz="2400" dirty="0" smtClean="0"/>
          </a:p>
          <a:p>
            <a:pPr algn="just"/>
            <a:r>
              <a:rPr lang="fr-FR" sz="2400" dirty="0" smtClean="0"/>
              <a:t>Après la construction du patron par moulage, l’étudiant devra réaliser un prototype.</a:t>
            </a:r>
          </a:p>
          <a:p>
            <a:pPr algn="just"/>
            <a:endParaRPr lang="fr-FR" sz="2400" dirty="0" smtClean="0"/>
          </a:p>
          <a:p>
            <a:pPr algn="just"/>
            <a:r>
              <a:rPr lang="fr-FR" sz="2400" dirty="0" smtClean="0"/>
              <a:t>La réalisation de ce prototype est incluse dans les 12h de CCF mais fait appel à des compétences qui ne seront pas évaluées lors de cette épreuve.</a:t>
            </a:r>
          </a:p>
          <a:p>
            <a:pPr algn="just"/>
            <a:endParaRPr lang="fr-FR" sz="2400" dirty="0" smtClean="0"/>
          </a:p>
          <a:p>
            <a:pPr algn="just"/>
            <a:r>
              <a:rPr lang="fr-FR" sz="2400" dirty="0" smtClean="0"/>
              <a:t>Si ces compétences ne sont pas maitrisées, les taches correspondantes doivent être réalisées avec assistance.</a:t>
            </a:r>
            <a:endParaRPr lang="fr-FR" sz="2400" dirty="0"/>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7</a:t>
            </a:fld>
            <a:endParaRPr lang="fr-FR" dirty="0"/>
          </a:p>
        </p:txBody>
      </p:sp>
      <p:sp>
        <p:nvSpPr>
          <p:cNvPr id="7" name="ZoneTexte 6"/>
          <p:cNvSpPr txBox="1"/>
          <p:nvPr/>
        </p:nvSpPr>
        <p:spPr>
          <a:xfrm>
            <a:off x="1763688" y="836712"/>
            <a:ext cx="3312368" cy="461665"/>
          </a:xfrm>
          <a:prstGeom prst="rect">
            <a:avLst/>
          </a:prstGeom>
          <a:solidFill>
            <a:srgbClr val="00B0F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E42 </a:t>
            </a:r>
            <a:endParaRPr lang="fr-FR" sz="2400" b="1" dirty="0"/>
          </a:p>
        </p:txBody>
      </p:sp>
      <p:sp>
        <p:nvSpPr>
          <p:cNvPr id="10" name="ZoneTexte 9"/>
          <p:cNvSpPr txBox="1"/>
          <p:nvPr/>
        </p:nvSpPr>
        <p:spPr>
          <a:xfrm>
            <a:off x="683568" y="1844824"/>
            <a:ext cx="7632848" cy="738664"/>
          </a:xfrm>
          <a:prstGeom prst="rect">
            <a:avLst/>
          </a:prstGeom>
          <a:noFill/>
        </p:spPr>
        <p:txBody>
          <a:bodyPr wrap="square" rtlCol="0">
            <a:spAutoFit/>
          </a:bodyPr>
          <a:lstStyle/>
          <a:p>
            <a:endParaRPr lang="fr-FR" sz="2400" dirty="0" smtClean="0"/>
          </a:p>
          <a:p>
            <a:endParaRPr lang="fr-FR" dirty="0"/>
          </a:p>
        </p:txBody>
      </p:sp>
      <p:sp>
        <p:nvSpPr>
          <p:cNvPr id="8" name="ZoneTexte 7"/>
          <p:cNvSpPr txBox="1"/>
          <p:nvPr/>
        </p:nvSpPr>
        <p:spPr>
          <a:xfrm>
            <a:off x="539552" y="1772816"/>
            <a:ext cx="8280920" cy="3785652"/>
          </a:xfrm>
          <a:prstGeom prst="rect">
            <a:avLst/>
          </a:prstGeom>
          <a:noFill/>
        </p:spPr>
        <p:txBody>
          <a:bodyPr wrap="square" rtlCol="0">
            <a:spAutoFit/>
          </a:bodyPr>
          <a:lstStyle/>
          <a:p>
            <a:r>
              <a:rPr lang="fr-FR" sz="2400" b="1" dirty="0" smtClean="0"/>
              <a:t>Essayage sur mannequin cabine</a:t>
            </a:r>
            <a:r>
              <a:rPr lang="fr-FR" sz="2400" dirty="0" smtClean="0"/>
              <a:t> </a:t>
            </a:r>
          </a:p>
          <a:p>
            <a:endParaRPr lang="fr-FR" sz="2400" dirty="0" smtClean="0"/>
          </a:p>
          <a:p>
            <a:pPr algn="just"/>
            <a:r>
              <a:rPr lang="fr-FR" sz="2400" dirty="0" smtClean="0"/>
              <a:t>L’essayage doit se faire avec des mannequins cabine.</a:t>
            </a:r>
          </a:p>
          <a:p>
            <a:pPr algn="just"/>
            <a:r>
              <a:rPr lang="fr-FR" sz="2400" dirty="0" smtClean="0"/>
              <a:t>Si le texte de la situation de CCF le demande, les établissements devront s’organiser afin que puisse être évaluée la compétence :</a:t>
            </a:r>
          </a:p>
          <a:p>
            <a:pPr algn="just"/>
            <a:endParaRPr lang="fr-FR" sz="2400" dirty="0" smtClean="0"/>
          </a:p>
          <a:p>
            <a:pPr algn="just"/>
            <a:r>
              <a:rPr lang="fr-FR" sz="2400" dirty="0" smtClean="0"/>
              <a:t> </a:t>
            </a:r>
            <a:r>
              <a:rPr lang="fr-FR" sz="2400" i="1" dirty="0" smtClean="0"/>
              <a:t>Valider des spécificités dimensionnelles d’un mannequin cabine, conforme à la cible.</a:t>
            </a:r>
          </a:p>
          <a:p>
            <a:pPr algn="just"/>
            <a:endParaRPr lang="fr-FR" sz="2400" i="1" dirty="0" smtClean="0"/>
          </a:p>
          <a:p>
            <a:pPr algn="just"/>
            <a:r>
              <a:rPr lang="fr-FR" sz="2400" dirty="0" smtClean="0"/>
              <a:t>Le candidat doit alors pouvoir effectuer un choix de mannequin.</a:t>
            </a:r>
            <a:endParaRPr lang="fr-FR" sz="2400" dirty="0"/>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8</a:t>
            </a:fld>
            <a:endParaRPr lang="fr-FR" dirty="0"/>
          </a:p>
        </p:txBody>
      </p:sp>
      <p:sp>
        <p:nvSpPr>
          <p:cNvPr id="7" name="ZoneTexte 6"/>
          <p:cNvSpPr txBox="1"/>
          <p:nvPr/>
        </p:nvSpPr>
        <p:spPr>
          <a:xfrm>
            <a:off x="1763688" y="836712"/>
            <a:ext cx="3312368" cy="461665"/>
          </a:xfrm>
          <a:prstGeom prst="rect">
            <a:avLst/>
          </a:prstGeom>
          <a:solidFill>
            <a:srgbClr val="00B0F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E42 </a:t>
            </a:r>
            <a:endParaRPr lang="fr-FR" sz="2400" b="1" dirty="0"/>
          </a:p>
        </p:txBody>
      </p:sp>
      <p:sp>
        <p:nvSpPr>
          <p:cNvPr id="10" name="ZoneTexte 9"/>
          <p:cNvSpPr txBox="1"/>
          <p:nvPr/>
        </p:nvSpPr>
        <p:spPr>
          <a:xfrm>
            <a:off x="730424" y="1628800"/>
            <a:ext cx="7632848" cy="4893647"/>
          </a:xfrm>
          <a:prstGeom prst="rect">
            <a:avLst/>
          </a:prstGeom>
          <a:noFill/>
        </p:spPr>
        <p:txBody>
          <a:bodyPr wrap="square" rtlCol="0">
            <a:spAutoFit/>
          </a:bodyPr>
          <a:lstStyle/>
          <a:p>
            <a:pPr algn="just"/>
            <a:r>
              <a:rPr lang="fr-FR" sz="2400" dirty="0" smtClean="0"/>
              <a:t>Pour les scolaires ( établissements privés hors contrat), les apprentis( CFA non habilités au CCF), les candidats en formation professionnelle continue en établissements privés, les candidats à la VAE, et les candidats ayant suivi une formation à distance :</a:t>
            </a:r>
          </a:p>
          <a:p>
            <a:pPr algn="just"/>
            <a:endParaRPr lang="fr-FR" sz="2400" dirty="0" smtClean="0"/>
          </a:p>
          <a:p>
            <a:pPr algn="just"/>
            <a:r>
              <a:rPr lang="fr-FR" sz="2400" dirty="0" smtClean="0"/>
              <a:t>une épreuve ponctuelle de 12h devra être organisée dans chaque regroupement d’académies. </a:t>
            </a:r>
          </a:p>
          <a:p>
            <a:pPr algn="just"/>
            <a:endParaRPr lang="fr-FR" sz="2400" dirty="0" smtClean="0"/>
          </a:p>
          <a:p>
            <a:pPr algn="just"/>
            <a:r>
              <a:rPr lang="fr-FR" sz="2400" dirty="0" smtClean="0"/>
              <a:t>Un sujet national a été élaboré et sera transmis aux DEC.</a:t>
            </a:r>
          </a:p>
          <a:p>
            <a:pPr algn="just"/>
            <a:r>
              <a:rPr lang="fr-FR" sz="2400" dirty="0" smtClean="0"/>
              <a:t>La grille d’évaluation numérique  adaptée à ce sujet sera transmise aux DECS.</a:t>
            </a:r>
          </a:p>
          <a:p>
            <a:endParaRPr lang="fr-FR" sz="2400" dirty="0" smtClean="0"/>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0" y="6492875"/>
            <a:ext cx="2133600" cy="365125"/>
          </a:xfrm>
        </p:spPr>
        <p:txBody>
          <a:bodyPr/>
          <a:lstStyle/>
          <a:p>
            <a:r>
              <a:rPr lang="fr-FR" smtClean="0"/>
              <a:t>5 décembre 2013</a:t>
            </a:r>
            <a:endParaRPr lang="fr-FR" dirty="0"/>
          </a:p>
        </p:txBody>
      </p:sp>
      <p:sp>
        <p:nvSpPr>
          <p:cNvPr id="6" name="Espace réservé du numéro de diapositive 5"/>
          <p:cNvSpPr>
            <a:spLocks noGrp="1"/>
          </p:cNvSpPr>
          <p:nvPr>
            <p:ph type="sldNum" sz="quarter" idx="12"/>
          </p:nvPr>
        </p:nvSpPr>
        <p:spPr>
          <a:xfrm>
            <a:off x="8604920" y="6487051"/>
            <a:ext cx="539080" cy="365125"/>
          </a:xfrm>
        </p:spPr>
        <p:txBody>
          <a:bodyPr/>
          <a:lstStyle/>
          <a:p>
            <a:fld id="{49A423E5-2E14-4DDF-8AEA-E79CC11D99BB}" type="slidenum">
              <a:rPr lang="fr-FR" smtClean="0"/>
              <a:pPr/>
              <a:t>9</a:t>
            </a:fld>
            <a:endParaRPr lang="fr-FR" dirty="0"/>
          </a:p>
        </p:txBody>
      </p:sp>
      <p:sp>
        <p:nvSpPr>
          <p:cNvPr id="7" name="ZoneTexte 6"/>
          <p:cNvSpPr txBox="1"/>
          <p:nvPr/>
        </p:nvSpPr>
        <p:spPr>
          <a:xfrm>
            <a:off x="1763688" y="836712"/>
            <a:ext cx="3168352" cy="461665"/>
          </a:xfrm>
          <a:prstGeom prst="rect">
            <a:avLst/>
          </a:prstGeom>
          <a:solidFill>
            <a:srgbClr val="92D050"/>
          </a:solidFill>
        </p:spPr>
        <p:txBody>
          <a:bodyPr wrap="square" rtlCol="0">
            <a:spAutoFit/>
          </a:bodyPr>
          <a:lstStyle/>
          <a:p>
            <a:r>
              <a:rPr lang="fr-FR" sz="2400" b="1" dirty="0" smtClean="0"/>
              <a:t>BTS MMV - </a:t>
            </a:r>
            <a:r>
              <a:rPr lang="fr-FR" sz="2400" b="1" dirty="0" smtClean="0">
                <a:latin typeface="Calibri" panose="020F0502020204030204" pitchFamily="34" charset="0"/>
              </a:rPr>
              <a:t>É</a:t>
            </a:r>
            <a:r>
              <a:rPr lang="fr-FR" sz="2400" b="1" dirty="0" smtClean="0"/>
              <a:t>preuve E5 </a:t>
            </a:r>
            <a:endParaRPr lang="fr-FR" sz="2400" b="1" dirty="0"/>
          </a:p>
        </p:txBody>
      </p:sp>
      <p:sp>
        <p:nvSpPr>
          <p:cNvPr id="8" name="ZoneTexte 7"/>
          <p:cNvSpPr txBox="1"/>
          <p:nvPr/>
        </p:nvSpPr>
        <p:spPr>
          <a:xfrm>
            <a:off x="179512" y="1916832"/>
            <a:ext cx="8784976" cy="5909310"/>
          </a:xfrm>
          <a:prstGeom prst="rect">
            <a:avLst/>
          </a:prstGeom>
          <a:noFill/>
        </p:spPr>
        <p:txBody>
          <a:bodyPr wrap="square" rtlCol="0">
            <a:spAutoFit/>
          </a:bodyPr>
          <a:lstStyle/>
          <a:p>
            <a:pPr algn="just"/>
            <a:r>
              <a:rPr lang="fr-FR" sz="2400" dirty="0" smtClean="0"/>
              <a:t>Le candidat composera 6h et répartira son temps de façon autonome.</a:t>
            </a:r>
          </a:p>
          <a:p>
            <a:pPr algn="just"/>
            <a:r>
              <a:rPr lang="fr-FR" sz="2400" dirty="0" smtClean="0"/>
              <a:t>Le candidat composera sur 2 copies séparées.</a:t>
            </a:r>
          </a:p>
          <a:p>
            <a:pPr algn="just"/>
            <a:endParaRPr lang="fr-FR" dirty="0" smtClean="0"/>
          </a:p>
          <a:p>
            <a:pPr algn="just"/>
            <a:r>
              <a:rPr lang="fr-FR" sz="2400" b="1" dirty="0" smtClean="0">
                <a:solidFill>
                  <a:srgbClr val="FF0000"/>
                </a:solidFill>
              </a:rPr>
              <a:t>Attention</a:t>
            </a:r>
            <a:r>
              <a:rPr lang="fr-FR" u="sng" dirty="0" smtClean="0"/>
              <a:t> </a:t>
            </a:r>
            <a:r>
              <a:rPr lang="fr-FR" dirty="0" smtClean="0"/>
              <a:t> </a:t>
            </a:r>
          </a:p>
          <a:p>
            <a:pPr algn="just"/>
            <a:r>
              <a:rPr lang="fr-FR" sz="2400" dirty="0" smtClean="0"/>
              <a:t>Les candidats auront à leur disposition un </a:t>
            </a:r>
            <a:r>
              <a:rPr lang="fr-FR" sz="2400" b="1" dirty="0" smtClean="0"/>
              <a:t>poste de travail informatique</a:t>
            </a:r>
            <a:r>
              <a:rPr lang="fr-FR" sz="2400" dirty="0" smtClean="0"/>
              <a:t> sur lequel seront installés la </a:t>
            </a:r>
            <a:r>
              <a:rPr lang="fr-FR" sz="2400" b="1" dirty="0" smtClean="0"/>
              <a:t>suite bureautique  Libre Office </a:t>
            </a:r>
            <a:r>
              <a:rPr lang="fr-FR" sz="2400" dirty="0" smtClean="0"/>
              <a:t>et des </a:t>
            </a:r>
            <a:r>
              <a:rPr lang="fr-FR" sz="2400" b="1" dirty="0" smtClean="0"/>
              <a:t>logiciels de CAO et  de placement</a:t>
            </a:r>
            <a:r>
              <a:rPr lang="fr-FR" sz="2400" dirty="0" smtClean="0"/>
              <a:t>.</a:t>
            </a:r>
          </a:p>
          <a:p>
            <a:pPr algn="just"/>
            <a:r>
              <a:rPr lang="fr-FR" sz="2400" dirty="0" smtClean="0"/>
              <a:t>Un recensement  des logiciels de CAO- DAO utilisés dans les centres d’examen va avoir lieu.</a:t>
            </a:r>
          </a:p>
          <a:p>
            <a:pPr algn="just"/>
            <a:endParaRPr lang="fr-FR" sz="2400" dirty="0" smtClean="0"/>
          </a:p>
          <a:p>
            <a:pPr algn="just"/>
            <a:r>
              <a:rPr lang="fr-FR" sz="2400" dirty="0" smtClean="0"/>
              <a:t>La connexion à Internet n’est pas nécessaire pour la session 2014.</a:t>
            </a:r>
          </a:p>
          <a:p>
            <a:endParaRPr lang="fr-FR" sz="2400" dirty="0" smtClean="0"/>
          </a:p>
          <a:p>
            <a:endParaRPr lang="fr-FR" dirty="0" smtClean="0"/>
          </a:p>
          <a:p>
            <a:endParaRPr lang="fr-FR" dirty="0" smtClean="0"/>
          </a:p>
          <a:p>
            <a:endParaRPr lang="fr-FR" dirty="0" smtClean="0"/>
          </a:p>
          <a:p>
            <a:r>
              <a:rPr lang="fr-FR" dirty="0" smtClean="0"/>
              <a:t> </a:t>
            </a:r>
            <a:endParaRPr lang="fr-FR" dirty="0"/>
          </a:p>
        </p:txBody>
      </p:sp>
      <p:sp>
        <p:nvSpPr>
          <p:cNvPr id="9" name="ZoneTexte 8"/>
          <p:cNvSpPr txBox="1"/>
          <p:nvPr/>
        </p:nvSpPr>
        <p:spPr>
          <a:xfrm>
            <a:off x="395536" y="1556792"/>
            <a:ext cx="7848872" cy="369332"/>
          </a:xfrm>
          <a:prstGeom prst="rect">
            <a:avLst/>
          </a:prstGeom>
          <a:noFill/>
        </p:spPr>
        <p:txBody>
          <a:bodyPr wrap="square" rtlCol="0">
            <a:spAutoFit/>
          </a:bodyPr>
          <a:lstStyle/>
          <a:p>
            <a:r>
              <a:rPr lang="fr-FR" dirty="0" smtClean="0"/>
              <a:t>2h Approche économique et juridique + 4h Approche technico-économique</a:t>
            </a:r>
            <a:endParaRPr lang="fr-FR" dirty="0"/>
          </a:p>
        </p:txBody>
      </p:sp>
      <p:sp>
        <p:nvSpPr>
          <p:cNvPr id="10" name="ZoneTexte 9"/>
          <p:cNvSpPr txBox="1"/>
          <p:nvPr/>
        </p:nvSpPr>
        <p:spPr>
          <a:xfrm>
            <a:off x="5076056" y="764704"/>
            <a:ext cx="4067944" cy="646331"/>
          </a:xfrm>
          <a:prstGeom prst="rect">
            <a:avLst/>
          </a:prstGeom>
          <a:noFill/>
        </p:spPr>
        <p:txBody>
          <a:bodyPr wrap="square" rtlCol="0">
            <a:spAutoFit/>
          </a:bodyPr>
          <a:lstStyle/>
          <a:p>
            <a:r>
              <a:rPr lang="fr-FR" dirty="0" smtClean="0">
                <a:latin typeface="Calibri" panose="020F0502020204030204" pitchFamily="34" charset="0"/>
              </a:rPr>
              <a:t>É</a:t>
            </a:r>
            <a:r>
              <a:rPr lang="fr-FR" dirty="0" smtClean="0"/>
              <a:t>laboration et validation économique du processus de production</a:t>
            </a:r>
            <a:endParaRPr lang="fr-FR" dirty="0"/>
          </a:p>
        </p:txBody>
      </p:sp>
    </p:spTree>
    <p:extLst>
      <p:ext uri="{BB962C8B-B14F-4D97-AF65-F5344CB8AC3E}">
        <p14:creationId xmlns:p14="http://schemas.microsoft.com/office/powerpoint/2010/main" val="6425668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TotalTime>
  <Words>1493</Words>
  <Application>Microsoft Office PowerPoint</Application>
  <PresentationFormat>Affichage à l'écran (4:3)</PresentationFormat>
  <Paragraphs>203</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MEN</dc:creator>
  <cp:lastModifiedBy>MEN</cp:lastModifiedBy>
  <cp:revision>47</cp:revision>
  <dcterms:created xsi:type="dcterms:W3CDTF">2013-11-26T18:08:28Z</dcterms:created>
  <dcterms:modified xsi:type="dcterms:W3CDTF">2013-12-11T06:47:41Z</dcterms:modified>
</cp:coreProperties>
</file>