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6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0" r:id="rId12"/>
    <p:sldId id="267" r:id="rId13"/>
    <p:sldId id="268" r:id="rId14"/>
    <p:sldId id="269" r:id="rId15"/>
    <p:sldId id="275" r:id="rId16"/>
    <p:sldId id="279" r:id="rId17"/>
    <p:sldId id="277" r:id="rId18"/>
    <p:sldId id="278" r:id="rId19"/>
    <p:sldId id="280" r:id="rId20"/>
    <p:sldId id="276" r:id="rId21"/>
    <p:sldId id="271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65" d="100"/>
          <a:sy n="65" d="100"/>
        </p:scale>
        <p:origin x="-1536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0391C-D12D-48D3-96AA-EC526F44E717}" type="datetimeFigureOut">
              <a:rPr lang="fr-FR" smtClean="0"/>
              <a:pPr/>
              <a:t>04/12/2013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C0A3A4-F699-4566-AEC3-F5058E1C235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7316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5 décembre 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707904" y="6492875"/>
            <a:ext cx="36004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Christel Izac et Jean-Jacques Baton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532440" y="6492875"/>
            <a:ext cx="587524" cy="365125"/>
          </a:xfrm>
          <a:prstGeom prst="rect">
            <a:avLst/>
          </a:prstGeom>
        </p:spPr>
        <p:txBody>
          <a:bodyPr/>
          <a:lstStyle/>
          <a:p>
            <a:fld id="{49A423E5-2E14-4DDF-8AEA-E79CC11D99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6601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5 décembre 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Christel Izac et Jean-Jacques Baton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A423E5-2E14-4DDF-8AEA-E79CC11D99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993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5 décembre 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Christel Izac et Jean-Jacques Baton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A423E5-2E14-4DDF-8AEA-E79CC11D99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2331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5 décembre 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Christel Izac et Jean-Jacques Baton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A423E5-2E14-4DDF-8AEA-E79CC11D99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3704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5 décembre 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Christel Izac et Jean-Jacques Baton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A423E5-2E14-4DDF-8AEA-E79CC11D99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4112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5 décembre 2013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Christel Izac et Jean-Jacques Baton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A423E5-2E14-4DDF-8AEA-E79CC11D99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683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5 décembre 2013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Christel Izac et Jean-Jacques Baton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A423E5-2E14-4DDF-8AEA-E79CC11D99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8108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5 décembre 2013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Christel Izac et Jean-Jacques Baton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A423E5-2E14-4DDF-8AEA-E79CC11D99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4356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5 décembre 2013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Christel Izac et Jean-Jacques Baton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A423E5-2E14-4DDF-8AEA-E79CC11D99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8707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5 décembre 2013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Christel Izac et Jean-Jacques Baton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A423E5-2E14-4DDF-8AEA-E79CC11D99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3634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5 décembre 2013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Christel Izac et Jean-Jacques Baton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A423E5-2E14-4DDF-8AEA-E79CC11D99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1838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 userDrawn="1"/>
        </p:nvSpPr>
        <p:spPr>
          <a:xfrm>
            <a:off x="1520401" y="0"/>
            <a:ext cx="7623599" cy="492443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fr-FR" sz="2600" dirty="0" smtClean="0">
                <a:solidFill>
                  <a:schemeClr val="bg1"/>
                </a:solidFill>
              </a:rPr>
              <a:t>Séminaire des métiers de la mode – Lycée Raspail</a:t>
            </a:r>
            <a:r>
              <a:rPr lang="fr-FR" sz="2600" baseline="0" dirty="0" smtClean="0">
                <a:solidFill>
                  <a:schemeClr val="bg1"/>
                </a:solidFill>
              </a:rPr>
              <a:t> Paris </a:t>
            </a:r>
            <a:endParaRPr lang="fr-FR" sz="2600" dirty="0">
              <a:solidFill>
                <a:schemeClr val="bg1"/>
              </a:solidFill>
            </a:endParaRPr>
          </a:p>
        </p:txBody>
      </p:sp>
      <p:pic>
        <p:nvPicPr>
          <p:cNvPr id="1028" name="Picture 4" descr="http://fr.academic.ru/pictures/frwiki/76/Logo_men2.gif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"/>
            <a:ext cx="1465900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505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r>
              <a:rPr lang="fr-FR" b="1" dirty="0" smtClean="0"/>
              <a:t>5 décembre 2013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04920" y="6487051"/>
            <a:ext cx="539080" cy="365125"/>
          </a:xfrm>
        </p:spPr>
        <p:txBody>
          <a:bodyPr/>
          <a:lstStyle/>
          <a:p>
            <a:fld id="{49A423E5-2E14-4DDF-8AEA-E79CC11D99BB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827584" y="3531228"/>
            <a:ext cx="7772400" cy="220202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rgbClr val="002060"/>
                </a:solidFill>
                <a:latin typeface="Calibri" panose="020F0502020204030204" pitchFamily="34" charset="0"/>
              </a:rPr>
              <a:t>ÉTUDE de CAS </a:t>
            </a:r>
            <a:br>
              <a:rPr lang="fr-FR" dirty="0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fr-FR" dirty="0" smtClean="0">
                <a:solidFill>
                  <a:srgbClr val="002060"/>
                </a:solidFill>
                <a:latin typeface="Calibri" panose="020F0502020204030204" pitchFamily="34" charset="0"/>
              </a:rPr>
              <a:t>en milieu professionnel</a:t>
            </a:r>
          </a:p>
          <a:p>
            <a:r>
              <a:rPr lang="fr-FR" sz="2000" dirty="0" smtClean="0">
                <a:solidFill>
                  <a:srgbClr val="00206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fr-FR" sz="4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Épreuve  </a:t>
            </a:r>
            <a:r>
              <a:rPr lang="fr-FR" sz="4000" b="1" dirty="0">
                <a:solidFill>
                  <a:srgbClr val="FF0000"/>
                </a:solidFill>
                <a:latin typeface="Calibri" panose="020F0502020204030204" pitchFamily="34" charset="0"/>
              </a:rPr>
              <a:t>orale E6</a:t>
            </a:r>
            <a:endParaRPr lang="fr-FR" sz="40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Flèche à trois pointes 6"/>
          <p:cNvSpPr/>
          <p:nvPr/>
        </p:nvSpPr>
        <p:spPr>
          <a:xfrm rot="10800000">
            <a:off x="3554009" y="1772816"/>
            <a:ext cx="1959034" cy="1224136"/>
          </a:xfrm>
          <a:prstGeom prst="leftRightUp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24581" y="1780689"/>
            <a:ext cx="2954793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Lors du stage en entreprise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(6 semaines obligatoires)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864499" y="1642189"/>
            <a:ext cx="2808312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Lors des périodes de formation en entreprise (cas de l’alternance)</a:t>
            </a:r>
          </a:p>
        </p:txBody>
      </p:sp>
    </p:spTree>
    <p:extLst>
      <p:ext uri="{BB962C8B-B14F-4D97-AF65-F5344CB8AC3E}">
        <p14:creationId xmlns:p14="http://schemas.microsoft.com/office/powerpoint/2010/main" val="302215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r>
              <a:rPr lang="fr-FR" b="1" dirty="0" smtClean="0"/>
              <a:t>5 décembre 2013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04920" y="6487051"/>
            <a:ext cx="539080" cy="365125"/>
          </a:xfrm>
        </p:spPr>
        <p:txBody>
          <a:bodyPr/>
          <a:lstStyle/>
          <a:p>
            <a:fld id="{49A423E5-2E14-4DDF-8AEA-E79CC11D99BB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197965" y="1481877"/>
            <a:ext cx="35022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Définition de la problématique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fr-FR" sz="1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(que veut-on étudier ?)</a:t>
            </a: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58317" y="1481877"/>
            <a:ext cx="33625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Contexte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fr-FR" sz="1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(pourquoi cette problématique dans cette entreprise ?)</a:t>
            </a: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3528" y="2328885"/>
            <a:ext cx="4078340" cy="120032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bg1"/>
                </a:solidFill>
              </a:rPr>
              <a:t>Conception</a:t>
            </a: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d'un ensemble jupe -veste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, en tricot  100% laine,  du croquis au prototype conforme aux critères esthétiques et qualitatifs de l’entreprise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58207" y="2489989"/>
            <a:ext cx="4350634" cy="923330"/>
          </a:xfrm>
          <a:prstGeom prst="rect">
            <a:avLst/>
          </a:prstGeom>
          <a:solidFill>
            <a:sysClr val="window" lastClr="FFFFFF"/>
          </a:solidFill>
          <a:ln w="11429" cap="flat" cmpd="sng" algn="ctr">
            <a:solidFill>
              <a:srgbClr val="8CADAE"/>
            </a:solidFill>
            <a:prstDash val="sysDash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En vue de l’ intégration éventuelle de ce  deux-pièces dans la collection automne / hiver 2014-2015</a:t>
            </a:r>
          </a:p>
        </p:txBody>
      </p:sp>
      <p:sp>
        <p:nvSpPr>
          <p:cNvPr id="19" name="Flèche droite 18"/>
          <p:cNvSpPr/>
          <p:nvPr/>
        </p:nvSpPr>
        <p:spPr>
          <a:xfrm>
            <a:off x="4067944" y="1697901"/>
            <a:ext cx="709684" cy="245641"/>
          </a:xfrm>
          <a:prstGeom prst="righ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5628" y="4506213"/>
            <a:ext cx="30702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Démarche de travail envisagée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fr-FR" sz="1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(quelles sont les étapes qui vont permettre de répondre à la question ?)</a:t>
            </a: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411028" y="4002157"/>
            <a:ext cx="5732972" cy="2462213"/>
          </a:xfrm>
          <a:prstGeom prst="rect">
            <a:avLst/>
          </a:prstGeom>
          <a:solidFill>
            <a:sysClr val="window" lastClr="FFFFFF"/>
          </a:solidFill>
          <a:ln w="11429" cap="flat" cmpd="sng" algn="ctr">
            <a:solidFill>
              <a:srgbClr val="8CADAE"/>
            </a:solidFill>
            <a:prstDash val="sysDash"/>
          </a:ln>
          <a:effectLst/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Proposition de croquis et choix des pièces retenues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Choix des matières (fils,  points, jauge...)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Patronnage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</a:t>
            </a:r>
            <a:r>
              <a:rPr kumimoji="0" lang="fr-FR" sz="1800" b="0" i="0" u="none" strike="noStrike" kern="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er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prototypage en « coupé-cousu »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Correction du patronnage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</a:t>
            </a:r>
            <a:r>
              <a:rPr kumimoji="0" lang="fr-FR" sz="1800" b="0" i="0" u="none" strike="noStrike" kern="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prototypage, conforme, en forme « </a:t>
            </a:r>
            <a:r>
              <a:rPr kumimoji="0" 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fully-fashioned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 »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Réalisation du dossier technique complet (</a:t>
            </a: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avec fiches tricotage, coupe, montage, nomenclature complète, étude de coût, etc.)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1619672" y="680354"/>
            <a:ext cx="7226915" cy="6001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4. EXEMPLES:   ÉTUDE de CAS</a:t>
            </a:r>
          </a:p>
        </p:txBody>
      </p:sp>
    </p:spTree>
    <p:extLst>
      <p:ext uri="{BB962C8B-B14F-4D97-AF65-F5344CB8AC3E}">
        <p14:creationId xmlns:p14="http://schemas.microsoft.com/office/powerpoint/2010/main" val="417009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r>
              <a:rPr lang="fr-FR" b="1" dirty="0" smtClean="0"/>
              <a:t>5 décembre 2013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04920" y="6487051"/>
            <a:ext cx="539080" cy="365125"/>
          </a:xfrm>
        </p:spPr>
        <p:txBody>
          <a:bodyPr/>
          <a:lstStyle/>
          <a:p>
            <a:fld id="{49A423E5-2E14-4DDF-8AEA-E79CC11D99BB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05629" y="986945"/>
            <a:ext cx="3574284" cy="6001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EXEMPLE 2 suite </a:t>
            </a:r>
          </a:p>
        </p:txBody>
      </p:sp>
      <p:sp>
        <p:nvSpPr>
          <p:cNvPr id="7" name="Rectangle 6"/>
          <p:cNvSpPr/>
          <p:nvPr/>
        </p:nvSpPr>
        <p:spPr>
          <a:xfrm>
            <a:off x="4134112" y="836712"/>
            <a:ext cx="4774729" cy="120032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err="1" smtClean="0">
                <a:solidFill>
                  <a:schemeClr val="bg1"/>
                </a:solidFill>
              </a:rPr>
              <a:t>Concep</a:t>
            </a:r>
            <a:r>
              <a:rPr kumimoji="0" lang="fr-FR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tion</a:t>
            </a: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d'un ensemble jupe -veste, en tricot  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100% laine,  du croquis au prototype conforme aux critères esthétiques et qualitatifs de l’entreprise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369" y="1713875"/>
            <a:ext cx="3551544" cy="646331"/>
          </a:xfrm>
          <a:prstGeom prst="rect">
            <a:avLst/>
          </a:prstGeom>
          <a:solidFill>
            <a:sysClr val="window" lastClr="FFFFFF"/>
          </a:solidFill>
          <a:ln w="11429" cap="flat" cmpd="sng" algn="ctr">
            <a:solidFill>
              <a:srgbClr val="8CADAE"/>
            </a:solidFill>
            <a:prstDash val="sysDash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Ressources à disposition 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(documents, matériel, matériaux…)</a:t>
            </a:r>
          </a:p>
        </p:txBody>
      </p:sp>
      <p:sp>
        <p:nvSpPr>
          <p:cNvPr id="9" name="Rectangle 8"/>
          <p:cNvSpPr/>
          <p:nvPr/>
        </p:nvSpPr>
        <p:spPr>
          <a:xfrm>
            <a:off x="4147884" y="2330426"/>
            <a:ext cx="4774087" cy="646331"/>
          </a:xfrm>
          <a:prstGeom prst="rect">
            <a:avLst/>
          </a:prstGeom>
          <a:solidFill>
            <a:sysClr val="window" lastClr="FFFFFF"/>
          </a:solidFill>
          <a:ln w="11429" cap="flat" cmpd="sng" algn="ctr">
            <a:solidFill>
              <a:srgbClr val="8CADAE"/>
            </a:solidFill>
            <a:prstDash val="sysDash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Contraintes de réalisation 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(confidentialité,  propriété intellectuelle, délai, coût…)</a:t>
            </a:r>
          </a:p>
        </p:txBody>
      </p:sp>
      <p:sp>
        <p:nvSpPr>
          <p:cNvPr id="10" name="Flèche vers le bas 9"/>
          <p:cNvSpPr/>
          <p:nvPr/>
        </p:nvSpPr>
        <p:spPr>
          <a:xfrm>
            <a:off x="1765993" y="2246214"/>
            <a:ext cx="453556" cy="443093"/>
          </a:xfrm>
          <a:prstGeom prst="down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35796" y="3380507"/>
            <a:ext cx="4572000" cy="3000821"/>
          </a:xfrm>
          <a:prstGeom prst="rect">
            <a:avLst/>
          </a:prstGeom>
          <a:solidFill>
            <a:sysClr val="window" lastClr="FFFFFF"/>
          </a:solidFill>
          <a:ln w="11429" cap="flat" cmpd="sng" algn="ctr">
            <a:solidFill>
              <a:srgbClr val="8CADAE"/>
            </a:solidFill>
            <a:prstDash val="sysDash"/>
          </a:ln>
          <a:effectLst/>
        </p:spPr>
        <p:txBody>
          <a:bodyPr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Pièces à réaliser en « 100% »  laine, </a:t>
            </a:r>
          </a:p>
          <a:p>
            <a:pPr marL="285750" marR="0" lvl="0" indent="-2857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Choix de finitions </a:t>
            </a: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optimisées en coût 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et en cohérence avec le </a:t>
            </a: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grade de qualité « haut de gamme »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 la marque</a:t>
            </a:r>
          </a:p>
          <a:p>
            <a:pPr marL="285750" marR="0" lvl="0" indent="-2857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Respect des capacités 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des métiers à tricoter</a:t>
            </a:r>
          </a:p>
          <a:p>
            <a:pPr marL="285750" marR="0" lvl="0" indent="-2857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Réalisation de l’étude dans </a:t>
            </a: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les limites temporelles du stage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053" y="2689307"/>
            <a:ext cx="3995936" cy="3831818"/>
          </a:xfrm>
          <a:prstGeom prst="rect">
            <a:avLst/>
          </a:prstGeom>
          <a:solidFill>
            <a:sysClr val="window" lastClr="FFFFFF"/>
          </a:solidFill>
          <a:ln w="11429" cap="flat" cmpd="sng" algn="ctr">
            <a:solidFill>
              <a:srgbClr val="8CADAE"/>
            </a:solidFill>
            <a:prstDash val="sysDash"/>
          </a:ln>
          <a:effectLst/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Mise à disposition du </a:t>
            </a: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parc machine 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d'exception de l'entreprise et du </a:t>
            </a: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savoir-faire de ses tricoteurs et opératrices</a:t>
            </a:r>
          </a:p>
          <a:p>
            <a:pPr marL="285750" marR="0" lvl="0" indent="-2857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Aide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de la part des différentes modélistes.</a:t>
            </a:r>
          </a:p>
          <a:p>
            <a:pPr marL="285750" marR="0" lvl="0" indent="-2857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Carte blanche quant aux propositions (puis choix des modèles avec l'équipe du service collection)</a:t>
            </a:r>
          </a:p>
        </p:txBody>
      </p:sp>
      <p:sp>
        <p:nvSpPr>
          <p:cNvPr id="14" name="Flèche vers le bas 13"/>
          <p:cNvSpPr/>
          <p:nvPr/>
        </p:nvSpPr>
        <p:spPr>
          <a:xfrm>
            <a:off x="6067920" y="3006581"/>
            <a:ext cx="453556" cy="443093"/>
          </a:xfrm>
          <a:prstGeom prst="down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00606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r>
              <a:rPr lang="fr-FR" b="1" dirty="0" smtClean="0"/>
              <a:t>5 décembre 2013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04920" y="6487051"/>
            <a:ext cx="539080" cy="365125"/>
          </a:xfrm>
        </p:spPr>
        <p:txBody>
          <a:bodyPr/>
          <a:lstStyle/>
          <a:p>
            <a:fld id="{49A423E5-2E14-4DDF-8AEA-E79CC11D99BB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97965" y="1329149"/>
            <a:ext cx="35022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Définition de la problématique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fr-FR" sz="1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(que veut-on étudier ?)</a:t>
            </a: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58317" y="1436291"/>
            <a:ext cx="33625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Contexte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fr-FR" sz="1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(pourquoi cette problématique dans cette entreprise ?)</a:t>
            </a: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6564" y="2521927"/>
            <a:ext cx="4775475" cy="120032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Elaborer </a:t>
            </a: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un catalogue de défauts 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de fabrication à éviter sur les produits « Luxe »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Etablir </a:t>
            </a: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des  fiches de consignes au poste 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de surfilage selon les articles à produire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91989" y="2660427"/>
            <a:ext cx="3584660" cy="923330"/>
          </a:xfrm>
          <a:prstGeom prst="rect">
            <a:avLst/>
          </a:prstGeom>
          <a:solidFill>
            <a:sysClr val="window" lastClr="FFFFFF"/>
          </a:solidFill>
          <a:ln w="11429" cap="flat" cmpd="sng" algn="ctr">
            <a:solidFill>
              <a:srgbClr val="8CADAE"/>
            </a:solidFill>
            <a:prstDash val="sysDash"/>
          </a:ln>
          <a:effectLst/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Pour améliorer la qualité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Faciliter l’intégration de nouvelles opératrices à ce poste</a:t>
            </a:r>
          </a:p>
        </p:txBody>
      </p:sp>
      <p:sp>
        <p:nvSpPr>
          <p:cNvPr id="11" name="Flèche droite 10"/>
          <p:cNvSpPr/>
          <p:nvPr/>
        </p:nvSpPr>
        <p:spPr>
          <a:xfrm>
            <a:off x="4067944" y="1556793"/>
            <a:ext cx="709684" cy="341164"/>
          </a:xfrm>
          <a:prstGeom prst="righ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5628" y="4460627"/>
            <a:ext cx="30702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Démarche de travail envisagée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fr-FR" sz="1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(quelles sont les étapes qui vont permettre de répondre à la question ?)</a:t>
            </a: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11029" y="3812555"/>
            <a:ext cx="5480002" cy="3000821"/>
          </a:xfrm>
          <a:prstGeom prst="rect">
            <a:avLst/>
          </a:prstGeom>
          <a:solidFill>
            <a:sysClr val="window" lastClr="FFFFFF"/>
          </a:solidFill>
          <a:ln w="11429" cap="flat" cmpd="sng" algn="ctr">
            <a:solidFill>
              <a:srgbClr val="8CADAE"/>
            </a:solidFill>
            <a:prstDash val="sysDash"/>
          </a:ln>
          <a:effectLst/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Étude de l’existant (dossiers techniques)</a:t>
            </a: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Repérage des défauts fréquents (prises de photos)</a:t>
            </a: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Création de fiches « non-qualité » et de consignes « surfilage »</a:t>
            </a: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Test des documents créés</a:t>
            </a: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Retouches des fiches</a:t>
            </a: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Validation finale et mise en place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75449" y="2064386"/>
            <a:ext cx="4029278" cy="33855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Sujet  issu de la formation par alternance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619672" y="680354"/>
            <a:ext cx="7226915" cy="6001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4. EXEMPLES:   ÉTUDE de CAS</a:t>
            </a:r>
          </a:p>
        </p:txBody>
      </p:sp>
    </p:spTree>
    <p:extLst>
      <p:ext uri="{BB962C8B-B14F-4D97-AF65-F5344CB8AC3E}">
        <p14:creationId xmlns:p14="http://schemas.microsoft.com/office/powerpoint/2010/main" val="3805345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r>
              <a:rPr lang="fr-FR" b="1" dirty="0" smtClean="0"/>
              <a:t>5 décembre 2013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04920" y="6487051"/>
            <a:ext cx="539080" cy="365125"/>
          </a:xfrm>
        </p:spPr>
        <p:txBody>
          <a:bodyPr/>
          <a:lstStyle/>
          <a:p>
            <a:fld id="{49A423E5-2E14-4DDF-8AEA-E79CC11D99BB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16" name="Titre 4"/>
          <p:cNvSpPr txBox="1">
            <a:spLocks/>
          </p:cNvSpPr>
          <p:nvPr/>
        </p:nvSpPr>
        <p:spPr>
          <a:xfrm>
            <a:off x="1763688" y="692696"/>
            <a:ext cx="7086970" cy="56410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b">
            <a:normAutofit lnSpcReduction="1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solidFill>
                  <a:schemeClr val="bg1"/>
                </a:solidFill>
                <a:latin typeface="+mn-lt"/>
              </a:rPr>
              <a:t>5. SUIVI de l’ÉTUDE de CAS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77012" y="1707770"/>
            <a:ext cx="1368152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QUAND ?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2038340" y="1569270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Envoi de la fiche complétée dans la semaine qui suit sa définition , soit sous un </a:t>
            </a: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délai d’1 semaine environ 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274941" y="2169435"/>
            <a:ext cx="1368152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QUI ?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312114" y="2722511"/>
            <a:ext cx="1451573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COMMENT ?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2049255" y="2215601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Par le stagiaire ou l’alternant</a:t>
            </a:r>
            <a:endParaRPr kumimoji="0" lang="fr-FR" sz="1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2038340" y="2545374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Par mail au tuteur enseignant  et copie au tuteur entreprise ou par téléchargement sur un espace numérique  de travail (E.N.T) partagé école/entreprise </a:t>
            </a: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41" y="3573016"/>
            <a:ext cx="406717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220072" y="3861048"/>
            <a:ext cx="3630586" cy="230832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L’étudiant / l’alternant anticipe et/ou retrace les étapes clés de l’étude de cas confiée :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Définition de l’étude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Envoi de la fiche complétée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Présentation au tuteur entreprise des 1ères recherches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….</a:t>
            </a:r>
            <a:endParaRPr lang="fr-FR" dirty="0"/>
          </a:p>
        </p:txBody>
      </p:sp>
      <p:sp>
        <p:nvSpPr>
          <p:cNvPr id="28" name="Flèche droite 27"/>
          <p:cNvSpPr/>
          <p:nvPr/>
        </p:nvSpPr>
        <p:spPr>
          <a:xfrm>
            <a:off x="4499992" y="4725144"/>
            <a:ext cx="504056" cy="50405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3075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r>
              <a:rPr lang="fr-FR" b="1" dirty="0" smtClean="0"/>
              <a:t>5 décembre 2013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04920" y="6487051"/>
            <a:ext cx="539080" cy="365125"/>
          </a:xfrm>
        </p:spPr>
        <p:txBody>
          <a:bodyPr/>
          <a:lstStyle/>
          <a:p>
            <a:fld id="{49A423E5-2E14-4DDF-8AEA-E79CC11D99BB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7" name="Titre 4"/>
          <p:cNvSpPr txBox="1">
            <a:spLocks/>
          </p:cNvSpPr>
          <p:nvPr/>
        </p:nvSpPr>
        <p:spPr>
          <a:xfrm>
            <a:off x="1623511" y="778038"/>
            <a:ext cx="7236533" cy="5493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b">
            <a:normAutofit fontScale="92500" lnSpcReduction="1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solidFill>
                  <a:schemeClr val="bg1"/>
                </a:solidFill>
                <a:latin typeface="+mn-lt"/>
              </a:rPr>
              <a:t>6. RÉDACTION du RAPPORT D’ACTIVITÉ(S)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15151" y="1898248"/>
            <a:ext cx="1368152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QUAND ?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785393" y="1802156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Dossier  « non définitif » à remettre par l’étudiant à la rentrée de la 2</a:t>
            </a:r>
            <a:r>
              <a:rPr kumimoji="0" lang="fr-FR" sz="1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ème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année par</a:t>
            </a:r>
            <a:r>
              <a:rPr kumimoji="0" lang="fr-FR" sz="18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exemple, 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au tuteur enseignant,  </a:t>
            </a:r>
            <a:endParaRPr kumimoji="0" lang="fr-FR" sz="1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15151" y="2267580"/>
            <a:ext cx="1368152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QUI ?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15151" y="2951576"/>
            <a:ext cx="1368152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COMMENT ?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914332" y="2674578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Rapport de 30 pages maximum, hors 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annexes,</a:t>
            </a:r>
            <a:r>
              <a:rPr kumimoji="0" lang="fr-FR" sz="18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lang="fr-FR" b="1" kern="0" dirty="0" smtClean="0">
                <a:solidFill>
                  <a:srgbClr val="002060"/>
                </a:solidFill>
              </a:rPr>
              <a:t>sous </a:t>
            </a:r>
            <a:r>
              <a:rPr lang="fr-FR" b="1" kern="0" dirty="0">
                <a:solidFill>
                  <a:srgbClr val="002060"/>
                </a:solidFill>
              </a:rPr>
              <a:t>forme numérique, pour l’enrichir si besoin.</a:t>
            </a: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Voir </a:t>
            </a:r>
            <a:r>
              <a:rPr kumimoji="0" lang="fr-FR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livret de stage 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page 11</a:t>
            </a:r>
            <a:r>
              <a:rPr kumimoji="0" lang="fr-FR" sz="18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quant au contenu exigé.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      Dont 2 pages </a:t>
            </a:r>
            <a:r>
              <a:rPr kumimoji="0" lang="fr-FR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rédigées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en langue anglaise</a:t>
            </a:r>
          </a:p>
        </p:txBody>
      </p:sp>
      <p:cxnSp>
        <p:nvCxnSpPr>
          <p:cNvPr id="14" name="Connecteur droit avec flèche 13"/>
          <p:cNvCxnSpPr/>
          <p:nvPr/>
        </p:nvCxnSpPr>
        <p:spPr>
          <a:xfrm flipH="1">
            <a:off x="2123728" y="3874907"/>
            <a:ext cx="612068" cy="465084"/>
          </a:xfrm>
          <a:prstGeom prst="straightConnector1">
            <a:avLst/>
          </a:prstGeom>
          <a:noFill/>
          <a:ln w="20000" cap="flat" cmpd="sng" algn="ctr">
            <a:solidFill>
              <a:srgbClr val="0000FF"/>
            </a:solidFill>
            <a:prstDash val="solid"/>
            <a:tailEnd type="arrow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rgbClr val="8CADAE">
                <a:shade val="70000"/>
                <a:satMod val="105000"/>
              </a:srgbClr>
            </a:contourClr>
          </a:sp3d>
        </p:spPr>
      </p:cxnSp>
      <p:sp>
        <p:nvSpPr>
          <p:cNvPr id="15" name="ZoneTexte 14"/>
          <p:cNvSpPr txBox="1"/>
          <p:nvPr/>
        </p:nvSpPr>
        <p:spPr>
          <a:xfrm>
            <a:off x="5862479" y="4547741"/>
            <a:ext cx="2980535" cy="175432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Courrier / mail  en anglais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Bilan de l’étude de cas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Bilan du stage / de l’alternance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205004" y="4339991"/>
            <a:ext cx="3557061" cy="216982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Synthèse de recherches effectuées en anglais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Démarche de travail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Commentaires aux clients ou fournisseurs étrangers</a:t>
            </a:r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6084168" y="3874907"/>
            <a:ext cx="792088" cy="602609"/>
          </a:xfrm>
          <a:prstGeom prst="straightConnector1">
            <a:avLst/>
          </a:prstGeom>
          <a:noFill/>
          <a:ln w="20000" cap="flat" cmpd="sng" algn="ctr">
            <a:solidFill>
              <a:srgbClr val="0000FF"/>
            </a:solidFill>
            <a:prstDash val="solid"/>
            <a:tailEnd type="arrow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rgbClr val="8CADAE">
                <a:shade val="70000"/>
                <a:satMod val="105000"/>
              </a:srgbClr>
            </a:contourClr>
          </a:sp3d>
        </p:spPr>
      </p:cxnSp>
      <p:sp>
        <p:nvSpPr>
          <p:cNvPr id="18" name="ZoneTexte 17"/>
          <p:cNvSpPr txBox="1"/>
          <p:nvPr/>
        </p:nvSpPr>
        <p:spPr>
          <a:xfrm>
            <a:off x="4211960" y="4868235"/>
            <a:ext cx="1368152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2 pages non retraduites en français</a:t>
            </a:r>
          </a:p>
        </p:txBody>
      </p:sp>
      <p:cxnSp>
        <p:nvCxnSpPr>
          <p:cNvPr id="27" name="Connecteur droit avec flèche 26"/>
          <p:cNvCxnSpPr/>
          <p:nvPr/>
        </p:nvCxnSpPr>
        <p:spPr>
          <a:xfrm>
            <a:off x="4211960" y="3874907"/>
            <a:ext cx="216024" cy="850237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205004" y="3970659"/>
            <a:ext cx="1270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Exemples</a:t>
            </a:r>
            <a:endParaRPr lang="fr-FR" dirty="0"/>
          </a:p>
        </p:txBody>
      </p:sp>
      <p:sp>
        <p:nvSpPr>
          <p:cNvPr id="31" name="ZoneTexte 30"/>
          <p:cNvSpPr txBox="1"/>
          <p:nvPr/>
        </p:nvSpPr>
        <p:spPr>
          <a:xfrm>
            <a:off x="7549104" y="4156760"/>
            <a:ext cx="1270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Exemples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0511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r>
              <a:rPr lang="fr-FR" b="1" dirty="0" smtClean="0"/>
              <a:t>5 décembre 2013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04920" y="6487051"/>
            <a:ext cx="539080" cy="365125"/>
          </a:xfrm>
        </p:spPr>
        <p:txBody>
          <a:bodyPr/>
          <a:lstStyle/>
          <a:p>
            <a:fld id="{49A423E5-2E14-4DDF-8AEA-E79CC11D99BB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7" name="Titre 4"/>
          <p:cNvSpPr txBox="1">
            <a:spLocks/>
          </p:cNvSpPr>
          <p:nvPr/>
        </p:nvSpPr>
        <p:spPr>
          <a:xfrm>
            <a:off x="1623510" y="692696"/>
            <a:ext cx="7236533" cy="5493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b">
            <a:normAutofit fontScale="92500" lnSpcReduction="1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solidFill>
                  <a:schemeClr val="bg1"/>
                </a:solidFill>
                <a:latin typeface="+mn-lt"/>
              </a:rPr>
              <a:t>7 . EXEMPLES de RAPPORT D’ACTIVITÉ(S)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355976" y="1257174"/>
            <a:ext cx="3456384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EXTRAIT</a:t>
            </a:r>
            <a:endParaRPr lang="fr-FR" sz="28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-36512" y="1502688"/>
            <a:ext cx="36004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u="sng" dirty="0" smtClean="0">
                <a:solidFill>
                  <a:srgbClr val="FF0000"/>
                </a:solidFill>
              </a:rPr>
              <a:t>Exemple de sommaire</a:t>
            </a:r>
            <a:r>
              <a:rPr lang="fr-FR" i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fr-FR" b="1" dirty="0" smtClean="0"/>
              <a:t>L’entreprise</a:t>
            </a:r>
            <a:r>
              <a:rPr lang="fr-FR" sz="1400" dirty="0" smtClean="0"/>
              <a:t>……………….………………….page 1</a:t>
            </a:r>
            <a:endParaRPr lang="fr-FR" dirty="0" smtClean="0"/>
          </a:p>
          <a:p>
            <a:pPr lvl="1"/>
            <a:r>
              <a:rPr lang="fr-FR" sz="1400" dirty="0" smtClean="0"/>
              <a:t>Historique</a:t>
            </a:r>
          </a:p>
          <a:p>
            <a:pPr lvl="1"/>
            <a:r>
              <a:rPr lang="fr-FR" sz="1400" dirty="0" smtClean="0"/>
              <a:t>Activités -Spécificités – clients</a:t>
            </a:r>
          </a:p>
          <a:p>
            <a:pPr lvl="1"/>
            <a:r>
              <a:rPr lang="fr-FR" sz="1400" dirty="0" smtClean="0"/>
              <a:t>Chiffres clés</a:t>
            </a:r>
          </a:p>
          <a:p>
            <a:pPr lvl="1"/>
            <a:r>
              <a:rPr lang="fr-FR" sz="1400" dirty="0" smtClean="0"/>
              <a:t>Situation géographique</a:t>
            </a:r>
          </a:p>
          <a:p>
            <a:pPr lvl="1"/>
            <a:r>
              <a:rPr lang="fr-FR" sz="1400" dirty="0" smtClean="0"/>
              <a:t>Organigramme- Services</a:t>
            </a:r>
          </a:p>
          <a:p>
            <a:r>
              <a:rPr lang="fr-FR" b="1" dirty="0" smtClean="0"/>
              <a:t>Les activités menées</a:t>
            </a:r>
            <a:r>
              <a:rPr lang="fr-FR" sz="1400" dirty="0" smtClean="0"/>
              <a:t>……………….…page 4</a:t>
            </a:r>
          </a:p>
          <a:p>
            <a:pPr lvl="1"/>
            <a:r>
              <a:rPr lang="fr-FR" sz="1400" dirty="0" smtClean="0"/>
              <a:t>Contexte et synthèse des activités menées</a:t>
            </a:r>
          </a:p>
          <a:p>
            <a:r>
              <a:rPr lang="fr-FR" b="1" dirty="0" smtClean="0"/>
              <a:t>L’étude de cas - définition</a:t>
            </a:r>
            <a:r>
              <a:rPr lang="fr-FR" sz="1400" dirty="0" smtClean="0"/>
              <a:t>……….page 6</a:t>
            </a:r>
            <a:endParaRPr lang="fr-FR" b="1" dirty="0" smtClean="0"/>
          </a:p>
          <a:p>
            <a:pPr lvl="1"/>
            <a:r>
              <a:rPr lang="fr-FR" sz="1400" dirty="0" smtClean="0"/>
              <a:t>Définition – Contexte- Conditions de réalisation</a:t>
            </a:r>
          </a:p>
          <a:p>
            <a:r>
              <a:rPr lang="fr-FR" b="1" dirty="0" smtClean="0"/>
              <a:t>L’étude de cas – Résolution</a:t>
            </a:r>
            <a:r>
              <a:rPr lang="fr-FR" sz="1400" dirty="0" smtClean="0"/>
              <a:t>……page 7</a:t>
            </a:r>
          </a:p>
          <a:p>
            <a:pPr lvl="1"/>
            <a:r>
              <a:rPr lang="fr-FR" sz="1400" dirty="0" smtClean="0"/>
              <a:t>Démarche de travail</a:t>
            </a:r>
          </a:p>
          <a:p>
            <a:pPr lvl="1"/>
            <a:r>
              <a:rPr lang="fr-FR" sz="1400" dirty="0" smtClean="0"/>
              <a:t>Développement de l’étude</a:t>
            </a:r>
          </a:p>
          <a:p>
            <a:pPr lvl="1"/>
            <a:r>
              <a:rPr lang="fr-FR" sz="1400" dirty="0" smtClean="0"/>
              <a:t>Résultat(s) - Solutions</a:t>
            </a:r>
          </a:p>
          <a:p>
            <a:pPr lvl="1"/>
            <a:r>
              <a:rPr lang="fr-FR" sz="1400" dirty="0" smtClean="0"/>
              <a:t>Analyse(s )</a:t>
            </a:r>
          </a:p>
          <a:p>
            <a:pPr lvl="1"/>
            <a:r>
              <a:rPr lang="fr-FR" sz="1400" dirty="0" smtClean="0"/>
              <a:t>Bilan de l’étude en anglais……..page 27</a:t>
            </a:r>
          </a:p>
          <a:p>
            <a:r>
              <a:rPr lang="fr-FR" b="1" dirty="0" smtClean="0"/>
              <a:t>Conclusion </a:t>
            </a:r>
            <a:r>
              <a:rPr lang="fr-FR" sz="1400" dirty="0" smtClean="0"/>
              <a:t>………………………………….page 29</a:t>
            </a:r>
            <a:endParaRPr lang="fr-FR" sz="1400" b="1" dirty="0"/>
          </a:p>
          <a:p>
            <a:r>
              <a:rPr lang="fr-FR" b="1" dirty="0"/>
              <a:t>Annexes</a:t>
            </a:r>
            <a:r>
              <a:rPr lang="fr-FR" sz="1400" dirty="0"/>
              <a:t>…………………………. ……..Pages30 à 40</a:t>
            </a:r>
          </a:p>
          <a:p>
            <a:pPr lvl="2"/>
            <a:endParaRPr lang="fr-FR" dirty="0" smtClean="0"/>
          </a:p>
          <a:p>
            <a:pPr lvl="2"/>
            <a:endParaRPr lang="fr-FR" dirty="0" smtClean="0"/>
          </a:p>
          <a:p>
            <a:pPr lvl="1"/>
            <a:endParaRPr lang="fr-FR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421" y="1945234"/>
            <a:ext cx="3621979" cy="47085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12" name="Connecteur droit avec flèche 11"/>
          <p:cNvCxnSpPr/>
          <p:nvPr/>
        </p:nvCxnSpPr>
        <p:spPr>
          <a:xfrm>
            <a:off x="2843808" y="2636912"/>
            <a:ext cx="1512168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43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r>
              <a:rPr lang="fr-FR" b="1" dirty="0" smtClean="0"/>
              <a:t>5 décembre 2013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04920" y="6487051"/>
            <a:ext cx="539080" cy="365125"/>
          </a:xfrm>
        </p:spPr>
        <p:txBody>
          <a:bodyPr/>
          <a:lstStyle/>
          <a:p>
            <a:fld id="{49A423E5-2E14-4DDF-8AEA-E79CC11D99BB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7" name="Titre 4"/>
          <p:cNvSpPr txBox="1">
            <a:spLocks/>
          </p:cNvSpPr>
          <p:nvPr/>
        </p:nvSpPr>
        <p:spPr>
          <a:xfrm>
            <a:off x="1623510" y="692696"/>
            <a:ext cx="7236533" cy="5493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b">
            <a:normAutofit fontScale="92500" lnSpcReduction="1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solidFill>
                  <a:schemeClr val="bg1"/>
                </a:solidFill>
                <a:latin typeface="+mn-lt"/>
              </a:rPr>
              <a:t>7 . EXEMPLES de RAPPORT D’ACTIVITÉ(S)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-36512" y="1502688"/>
            <a:ext cx="36004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u="sng" dirty="0" smtClean="0">
                <a:solidFill>
                  <a:srgbClr val="FF0000"/>
                </a:solidFill>
              </a:rPr>
              <a:t>Exemple de sommaire</a:t>
            </a:r>
            <a:r>
              <a:rPr lang="fr-FR" i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fr-FR" b="1" dirty="0" smtClean="0"/>
              <a:t>L’entreprise</a:t>
            </a:r>
            <a:r>
              <a:rPr lang="fr-FR" sz="1400" dirty="0" smtClean="0"/>
              <a:t>……………….………………….page 1</a:t>
            </a:r>
            <a:endParaRPr lang="fr-FR" dirty="0" smtClean="0"/>
          </a:p>
          <a:p>
            <a:pPr lvl="1"/>
            <a:r>
              <a:rPr lang="fr-FR" sz="1400" dirty="0" smtClean="0"/>
              <a:t>Historique</a:t>
            </a:r>
          </a:p>
          <a:p>
            <a:pPr lvl="1"/>
            <a:r>
              <a:rPr lang="fr-FR" sz="1400" dirty="0" smtClean="0"/>
              <a:t>Activités -Spécificités – clients</a:t>
            </a:r>
          </a:p>
          <a:p>
            <a:pPr lvl="1"/>
            <a:r>
              <a:rPr lang="fr-FR" sz="1400" dirty="0" smtClean="0"/>
              <a:t>Chiffres clés</a:t>
            </a:r>
          </a:p>
          <a:p>
            <a:pPr lvl="1"/>
            <a:r>
              <a:rPr lang="fr-FR" sz="1400" dirty="0" smtClean="0"/>
              <a:t>Situation géographique</a:t>
            </a:r>
          </a:p>
          <a:p>
            <a:pPr lvl="1"/>
            <a:r>
              <a:rPr lang="fr-FR" sz="1400" dirty="0" smtClean="0"/>
              <a:t>Organigramme- Services</a:t>
            </a:r>
          </a:p>
          <a:p>
            <a:r>
              <a:rPr lang="fr-FR" b="1" dirty="0" smtClean="0"/>
              <a:t>Les activités menées</a:t>
            </a:r>
            <a:r>
              <a:rPr lang="fr-FR" sz="1400" dirty="0" smtClean="0"/>
              <a:t>……………….…page 4</a:t>
            </a:r>
          </a:p>
          <a:p>
            <a:pPr lvl="1"/>
            <a:r>
              <a:rPr lang="fr-FR" sz="1400" dirty="0" smtClean="0"/>
              <a:t>Contexte et synthèse des activités menées</a:t>
            </a:r>
          </a:p>
          <a:p>
            <a:r>
              <a:rPr lang="fr-FR" b="1" dirty="0" smtClean="0"/>
              <a:t>L’étude de cas - définition</a:t>
            </a:r>
            <a:r>
              <a:rPr lang="fr-FR" sz="1400" dirty="0" smtClean="0"/>
              <a:t>……….page 6</a:t>
            </a:r>
            <a:endParaRPr lang="fr-FR" b="1" dirty="0" smtClean="0"/>
          </a:p>
          <a:p>
            <a:pPr lvl="1"/>
            <a:r>
              <a:rPr lang="fr-FR" sz="1400" dirty="0" smtClean="0"/>
              <a:t>Définition – Contexte- Conditions de réalisation</a:t>
            </a:r>
          </a:p>
          <a:p>
            <a:r>
              <a:rPr lang="fr-FR" b="1" dirty="0" smtClean="0"/>
              <a:t>L’étude de cas – Résolution</a:t>
            </a:r>
            <a:r>
              <a:rPr lang="fr-FR" sz="1400" dirty="0" smtClean="0"/>
              <a:t>……page 7</a:t>
            </a:r>
          </a:p>
          <a:p>
            <a:pPr lvl="1"/>
            <a:r>
              <a:rPr lang="fr-FR" sz="1400" dirty="0" smtClean="0"/>
              <a:t>Démarche de travail</a:t>
            </a:r>
          </a:p>
          <a:p>
            <a:pPr lvl="1"/>
            <a:r>
              <a:rPr lang="fr-FR" sz="1400" dirty="0" smtClean="0"/>
              <a:t>Développement de l’étude</a:t>
            </a:r>
          </a:p>
          <a:p>
            <a:pPr lvl="1"/>
            <a:r>
              <a:rPr lang="fr-FR" sz="1400" dirty="0" smtClean="0"/>
              <a:t>Résultat(s) - Solutions</a:t>
            </a:r>
          </a:p>
          <a:p>
            <a:pPr lvl="1"/>
            <a:r>
              <a:rPr lang="fr-FR" sz="1400" dirty="0" smtClean="0"/>
              <a:t>Analyse(s )</a:t>
            </a:r>
          </a:p>
          <a:p>
            <a:pPr lvl="1"/>
            <a:r>
              <a:rPr lang="fr-FR" sz="1400" dirty="0" smtClean="0"/>
              <a:t>Bilan de l’étude en anglais……..page 27</a:t>
            </a:r>
          </a:p>
          <a:p>
            <a:r>
              <a:rPr lang="fr-FR" b="1" dirty="0" smtClean="0"/>
              <a:t>Conclusion </a:t>
            </a:r>
            <a:r>
              <a:rPr lang="fr-FR" sz="1400" dirty="0" smtClean="0"/>
              <a:t>………………………………….page 29</a:t>
            </a:r>
          </a:p>
          <a:p>
            <a:pPr lvl="0"/>
            <a:r>
              <a:rPr lang="fr-FR" b="1" dirty="0">
                <a:solidFill>
                  <a:prstClr val="black"/>
                </a:solidFill>
              </a:rPr>
              <a:t>Annexes</a:t>
            </a:r>
            <a:r>
              <a:rPr lang="fr-FR" sz="1400" dirty="0">
                <a:solidFill>
                  <a:prstClr val="black"/>
                </a:solidFill>
              </a:rPr>
              <a:t>…………………………. ……..Pages30 à 40</a:t>
            </a:r>
          </a:p>
          <a:p>
            <a:endParaRPr lang="fr-FR" sz="1400" b="1" dirty="0"/>
          </a:p>
          <a:p>
            <a:pPr lvl="2"/>
            <a:endParaRPr lang="fr-FR" dirty="0" smtClean="0"/>
          </a:p>
          <a:p>
            <a:pPr lvl="2"/>
            <a:endParaRPr lang="fr-FR" dirty="0" smtClean="0"/>
          </a:p>
          <a:p>
            <a:pPr lvl="1"/>
            <a:endParaRPr lang="fr-FR" dirty="0"/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3059832" y="2360741"/>
            <a:ext cx="1302896" cy="1212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4362728" y="1682224"/>
            <a:ext cx="3672408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/>
              <a:t>Situer</a:t>
            </a:r>
            <a:r>
              <a:rPr lang="fr-FR" dirty="0" smtClean="0"/>
              <a:t> dans quels services ont eu lieu les activités et </a:t>
            </a:r>
            <a:r>
              <a:rPr lang="fr-FR" b="1" dirty="0" smtClean="0"/>
              <a:t>présenter  </a:t>
            </a:r>
            <a:r>
              <a:rPr lang="fr-FR" b="1" dirty="0"/>
              <a:t>u</a:t>
            </a:r>
            <a:r>
              <a:rPr lang="fr-FR" b="1" dirty="0" smtClean="0"/>
              <a:t>ne synthèse des activités s</a:t>
            </a:r>
            <a:r>
              <a:rPr lang="fr-FR" dirty="0" smtClean="0"/>
              <a:t>’il y en a eu plusieurs en mettant en évidence les connaissances acquises</a:t>
            </a:r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728" y="4221088"/>
            <a:ext cx="4032448" cy="21802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4" name="ZoneTexte 13"/>
          <p:cNvSpPr txBox="1"/>
          <p:nvPr/>
        </p:nvSpPr>
        <p:spPr>
          <a:xfrm>
            <a:off x="3923928" y="3922395"/>
            <a:ext cx="4687272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EXTRAITS : </a:t>
            </a:r>
            <a:r>
              <a:rPr lang="fr-FR" sz="1600" b="1" dirty="0"/>
              <a:t>tâ</a:t>
            </a:r>
            <a:r>
              <a:rPr lang="fr-FR" sz="1600" b="1" dirty="0" smtClean="0"/>
              <a:t>ches confiées en alternance</a:t>
            </a:r>
            <a:endParaRPr lang="fr-FR" sz="1600" b="1" dirty="0"/>
          </a:p>
        </p:txBody>
      </p:sp>
      <p:sp>
        <p:nvSpPr>
          <p:cNvPr id="12" name="Flèche vers le bas 11"/>
          <p:cNvSpPr/>
          <p:nvPr/>
        </p:nvSpPr>
        <p:spPr>
          <a:xfrm>
            <a:off x="6166304" y="3284984"/>
            <a:ext cx="425296" cy="637411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3059832" y="3573016"/>
            <a:ext cx="864096" cy="3493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6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r>
              <a:rPr lang="fr-FR" b="1" dirty="0" smtClean="0"/>
              <a:t>5 décembre 2013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04920" y="6487051"/>
            <a:ext cx="539080" cy="365125"/>
          </a:xfrm>
        </p:spPr>
        <p:txBody>
          <a:bodyPr/>
          <a:lstStyle/>
          <a:p>
            <a:fld id="{49A423E5-2E14-4DDF-8AEA-E79CC11D99BB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7" name="Titre 4"/>
          <p:cNvSpPr txBox="1">
            <a:spLocks/>
          </p:cNvSpPr>
          <p:nvPr/>
        </p:nvSpPr>
        <p:spPr>
          <a:xfrm>
            <a:off x="1623510" y="692696"/>
            <a:ext cx="7236533" cy="5493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b">
            <a:normAutofit fontScale="92500" lnSpcReduction="1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solidFill>
                  <a:schemeClr val="bg1"/>
                </a:solidFill>
                <a:latin typeface="+mn-lt"/>
              </a:rPr>
              <a:t>7 . EXEMPLES de RAPPORT D’ACTIVITÉ(S)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-36512" y="1502688"/>
            <a:ext cx="36004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u="sng" dirty="0" smtClean="0">
                <a:solidFill>
                  <a:srgbClr val="FF0000"/>
                </a:solidFill>
              </a:rPr>
              <a:t>Exemple de sommaire</a:t>
            </a:r>
            <a:r>
              <a:rPr lang="fr-FR" i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fr-FR" b="1" dirty="0" smtClean="0"/>
              <a:t>L’entreprise</a:t>
            </a:r>
            <a:r>
              <a:rPr lang="fr-FR" sz="1400" dirty="0" smtClean="0"/>
              <a:t>……………….………………….page 1</a:t>
            </a:r>
            <a:endParaRPr lang="fr-FR" dirty="0" smtClean="0"/>
          </a:p>
          <a:p>
            <a:pPr lvl="1"/>
            <a:r>
              <a:rPr lang="fr-FR" sz="1400" dirty="0" smtClean="0"/>
              <a:t>Historique</a:t>
            </a:r>
          </a:p>
          <a:p>
            <a:pPr lvl="1"/>
            <a:r>
              <a:rPr lang="fr-FR" sz="1400" dirty="0" smtClean="0"/>
              <a:t>Activités -Spécificités – clients</a:t>
            </a:r>
          </a:p>
          <a:p>
            <a:pPr lvl="1"/>
            <a:r>
              <a:rPr lang="fr-FR" sz="1400" dirty="0" smtClean="0"/>
              <a:t>Chiffres clés</a:t>
            </a:r>
          </a:p>
          <a:p>
            <a:pPr lvl="1"/>
            <a:r>
              <a:rPr lang="fr-FR" sz="1400" dirty="0" smtClean="0"/>
              <a:t>Situation géographique</a:t>
            </a:r>
          </a:p>
          <a:p>
            <a:pPr lvl="1"/>
            <a:r>
              <a:rPr lang="fr-FR" sz="1400" dirty="0" smtClean="0"/>
              <a:t>Organigramme- Services</a:t>
            </a:r>
          </a:p>
          <a:p>
            <a:r>
              <a:rPr lang="fr-FR" b="1" dirty="0" smtClean="0"/>
              <a:t>Les activités menées</a:t>
            </a:r>
            <a:r>
              <a:rPr lang="fr-FR" sz="1400" dirty="0" smtClean="0"/>
              <a:t>……………….…page 4</a:t>
            </a:r>
          </a:p>
          <a:p>
            <a:pPr lvl="1"/>
            <a:r>
              <a:rPr lang="fr-FR" sz="1400" dirty="0" smtClean="0"/>
              <a:t>Contexte et synthèse des activités menées</a:t>
            </a:r>
          </a:p>
          <a:p>
            <a:r>
              <a:rPr lang="fr-FR" b="1" dirty="0" smtClean="0"/>
              <a:t>L’étude de cas - définition</a:t>
            </a:r>
            <a:r>
              <a:rPr lang="fr-FR" sz="1400" dirty="0" smtClean="0"/>
              <a:t>……….page 6</a:t>
            </a:r>
            <a:endParaRPr lang="fr-FR" b="1" dirty="0" smtClean="0"/>
          </a:p>
          <a:p>
            <a:pPr lvl="1"/>
            <a:r>
              <a:rPr lang="fr-FR" sz="1400" dirty="0" smtClean="0"/>
              <a:t>Définition – Contexte- Conditions de réalisation</a:t>
            </a:r>
          </a:p>
          <a:p>
            <a:r>
              <a:rPr lang="fr-FR" b="1" dirty="0" smtClean="0"/>
              <a:t>L’étude de cas – Résolution</a:t>
            </a:r>
            <a:r>
              <a:rPr lang="fr-FR" sz="1400" dirty="0" smtClean="0"/>
              <a:t>……page 7</a:t>
            </a:r>
          </a:p>
          <a:p>
            <a:pPr lvl="1"/>
            <a:r>
              <a:rPr lang="fr-FR" sz="1400" dirty="0" smtClean="0"/>
              <a:t>Démarche de travail</a:t>
            </a:r>
          </a:p>
          <a:p>
            <a:pPr lvl="1"/>
            <a:r>
              <a:rPr lang="fr-FR" sz="1400" dirty="0" smtClean="0"/>
              <a:t>Développement de l’étude</a:t>
            </a:r>
          </a:p>
          <a:p>
            <a:pPr lvl="1"/>
            <a:r>
              <a:rPr lang="fr-FR" sz="1400" dirty="0" smtClean="0"/>
              <a:t>Résultat(s) - Solutions</a:t>
            </a:r>
          </a:p>
          <a:p>
            <a:pPr lvl="1"/>
            <a:r>
              <a:rPr lang="fr-FR" sz="1400" dirty="0" smtClean="0"/>
              <a:t>Analyse(s )</a:t>
            </a:r>
          </a:p>
          <a:p>
            <a:pPr lvl="1"/>
            <a:r>
              <a:rPr lang="fr-FR" sz="1400" dirty="0" smtClean="0"/>
              <a:t>Bilan de l’étude en anglais……..page 27</a:t>
            </a:r>
          </a:p>
          <a:p>
            <a:r>
              <a:rPr lang="fr-FR" b="1" dirty="0" smtClean="0"/>
              <a:t>Conclusion </a:t>
            </a:r>
            <a:r>
              <a:rPr lang="fr-FR" sz="1400" dirty="0" smtClean="0"/>
              <a:t>………………………………….page 29</a:t>
            </a:r>
          </a:p>
          <a:p>
            <a:r>
              <a:rPr lang="fr-FR" b="1" dirty="0" smtClean="0"/>
              <a:t>Annexes</a:t>
            </a:r>
            <a:r>
              <a:rPr lang="fr-FR" sz="1400" dirty="0" smtClean="0"/>
              <a:t>…………………………. ……..Pages30 à 40</a:t>
            </a:r>
            <a:endParaRPr lang="fr-FR" sz="1400" dirty="0"/>
          </a:p>
          <a:p>
            <a:pPr lvl="2"/>
            <a:endParaRPr lang="fr-FR" dirty="0" smtClean="0"/>
          </a:p>
          <a:p>
            <a:pPr lvl="2"/>
            <a:endParaRPr lang="fr-FR" dirty="0" smtClean="0"/>
          </a:p>
          <a:p>
            <a:pPr lvl="1"/>
            <a:endParaRPr lang="fr-FR" dirty="0"/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3347864" y="3501008"/>
            <a:ext cx="115212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082644"/>
              </p:ext>
            </p:extLst>
          </p:nvPr>
        </p:nvGraphicFramePr>
        <p:xfrm>
          <a:off x="4499992" y="1664804"/>
          <a:ext cx="3905053" cy="4824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Document" r:id="rId3" imgW="7075621" imgH="8740971" progId="Word.Document.12">
                  <p:embed/>
                </p:oleObj>
              </mc:Choice>
              <mc:Fallback>
                <p:oleObj name="Document" r:id="rId3" imgW="7075621" imgH="8740971" progId="Word.Document.12">
                  <p:embed/>
                  <p:pic>
                    <p:nvPicPr>
                      <p:cNvPr id="0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1664804"/>
                        <a:ext cx="3905053" cy="4824536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5796136" y="3212976"/>
            <a:ext cx="3168352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Document qui sera complété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281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r>
              <a:rPr lang="fr-FR" b="1" dirty="0" smtClean="0"/>
              <a:t>5 décembre 2013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04920" y="6487051"/>
            <a:ext cx="539080" cy="365125"/>
          </a:xfrm>
        </p:spPr>
        <p:txBody>
          <a:bodyPr/>
          <a:lstStyle/>
          <a:p>
            <a:fld id="{49A423E5-2E14-4DDF-8AEA-E79CC11D99BB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7" name="Titre 4"/>
          <p:cNvSpPr txBox="1">
            <a:spLocks/>
          </p:cNvSpPr>
          <p:nvPr/>
        </p:nvSpPr>
        <p:spPr>
          <a:xfrm>
            <a:off x="1623510" y="692696"/>
            <a:ext cx="7236533" cy="5493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b">
            <a:normAutofit fontScale="92500" lnSpcReduction="1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solidFill>
                  <a:schemeClr val="bg1"/>
                </a:solidFill>
                <a:latin typeface="+mn-lt"/>
              </a:rPr>
              <a:t>7 . EXEMPLES de RAPPORT D’ACTIVITÉ(S)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076056" y="1257174"/>
            <a:ext cx="2736304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EXTRAITS</a:t>
            </a:r>
            <a:endParaRPr lang="fr-FR" sz="28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-36512" y="1502688"/>
            <a:ext cx="36004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u="sng" dirty="0" smtClean="0">
                <a:solidFill>
                  <a:srgbClr val="FF0000"/>
                </a:solidFill>
              </a:rPr>
              <a:t>Exemple de sommaire</a:t>
            </a:r>
            <a:r>
              <a:rPr lang="fr-FR" i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fr-FR" b="1" dirty="0" smtClean="0"/>
              <a:t>L’entreprise</a:t>
            </a:r>
            <a:r>
              <a:rPr lang="fr-FR" sz="1400" dirty="0" smtClean="0"/>
              <a:t>……………….………………….page 1</a:t>
            </a:r>
            <a:endParaRPr lang="fr-FR" dirty="0" smtClean="0"/>
          </a:p>
          <a:p>
            <a:pPr lvl="1"/>
            <a:r>
              <a:rPr lang="fr-FR" sz="1400" dirty="0" smtClean="0"/>
              <a:t>Historique</a:t>
            </a:r>
          </a:p>
          <a:p>
            <a:pPr lvl="1"/>
            <a:r>
              <a:rPr lang="fr-FR" sz="1400" dirty="0" smtClean="0"/>
              <a:t>Activités -Spécificités – clients</a:t>
            </a:r>
          </a:p>
          <a:p>
            <a:pPr lvl="1"/>
            <a:r>
              <a:rPr lang="fr-FR" sz="1400" dirty="0" smtClean="0"/>
              <a:t>Chiffres clés</a:t>
            </a:r>
          </a:p>
          <a:p>
            <a:pPr lvl="1"/>
            <a:r>
              <a:rPr lang="fr-FR" sz="1400" dirty="0" smtClean="0"/>
              <a:t>Situation géographique</a:t>
            </a:r>
          </a:p>
          <a:p>
            <a:pPr lvl="1"/>
            <a:r>
              <a:rPr lang="fr-FR" sz="1400" dirty="0" smtClean="0"/>
              <a:t>Organigramme- Services</a:t>
            </a:r>
          </a:p>
          <a:p>
            <a:r>
              <a:rPr lang="fr-FR" b="1" dirty="0" smtClean="0"/>
              <a:t>Les activités menées</a:t>
            </a:r>
            <a:r>
              <a:rPr lang="fr-FR" sz="1400" dirty="0" smtClean="0"/>
              <a:t>……………….…page 4</a:t>
            </a:r>
          </a:p>
          <a:p>
            <a:pPr lvl="1"/>
            <a:r>
              <a:rPr lang="fr-FR" sz="1400" dirty="0" smtClean="0"/>
              <a:t>Contexte et synthèse des activités menées</a:t>
            </a:r>
          </a:p>
          <a:p>
            <a:r>
              <a:rPr lang="fr-FR" b="1" dirty="0" smtClean="0"/>
              <a:t>L’étude de cas - définition</a:t>
            </a:r>
            <a:r>
              <a:rPr lang="fr-FR" sz="1400" dirty="0" smtClean="0"/>
              <a:t>……….page 6</a:t>
            </a:r>
            <a:endParaRPr lang="fr-FR" b="1" dirty="0" smtClean="0"/>
          </a:p>
          <a:p>
            <a:pPr lvl="1"/>
            <a:r>
              <a:rPr lang="fr-FR" sz="1400" dirty="0" smtClean="0"/>
              <a:t>Définition – Contexte- Conditions de réalisation</a:t>
            </a:r>
          </a:p>
          <a:p>
            <a:r>
              <a:rPr lang="fr-FR" b="1" dirty="0" smtClean="0"/>
              <a:t>L’étude de cas – Résolution</a:t>
            </a:r>
            <a:r>
              <a:rPr lang="fr-FR" sz="1400" dirty="0" smtClean="0"/>
              <a:t>……page 7</a:t>
            </a:r>
          </a:p>
          <a:p>
            <a:pPr lvl="1"/>
            <a:r>
              <a:rPr lang="fr-FR" sz="1400" dirty="0" smtClean="0"/>
              <a:t>Démarche de travail</a:t>
            </a:r>
          </a:p>
          <a:p>
            <a:pPr lvl="1"/>
            <a:r>
              <a:rPr lang="fr-FR" sz="1400" dirty="0" smtClean="0"/>
              <a:t>Développement de l’étude</a:t>
            </a:r>
          </a:p>
          <a:p>
            <a:pPr lvl="1"/>
            <a:r>
              <a:rPr lang="fr-FR" sz="1400" dirty="0" smtClean="0"/>
              <a:t>Résultat(s) - Solutions</a:t>
            </a:r>
          </a:p>
          <a:p>
            <a:pPr lvl="1"/>
            <a:r>
              <a:rPr lang="fr-FR" sz="1400" dirty="0" smtClean="0"/>
              <a:t>Analyse(s )</a:t>
            </a:r>
          </a:p>
          <a:p>
            <a:pPr lvl="1"/>
            <a:r>
              <a:rPr lang="fr-FR" sz="1400" dirty="0" smtClean="0"/>
              <a:t>Bilan de l’étude en anglais……..page 27</a:t>
            </a:r>
          </a:p>
          <a:p>
            <a:r>
              <a:rPr lang="fr-FR" b="1" dirty="0" smtClean="0"/>
              <a:t>Conclusion </a:t>
            </a:r>
            <a:r>
              <a:rPr lang="fr-FR" sz="1400" dirty="0" smtClean="0"/>
              <a:t>………………………………….page 29</a:t>
            </a:r>
          </a:p>
          <a:p>
            <a:r>
              <a:rPr lang="fr-FR" b="1" dirty="0" smtClean="0"/>
              <a:t>Annexes</a:t>
            </a:r>
            <a:r>
              <a:rPr lang="fr-FR" sz="1400" dirty="0" smtClean="0"/>
              <a:t>…………………………. …..Pages 30 à 40</a:t>
            </a:r>
            <a:endParaRPr lang="fr-FR" sz="1400" dirty="0"/>
          </a:p>
          <a:p>
            <a:pPr lvl="2"/>
            <a:endParaRPr lang="fr-FR" dirty="0" smtClean="0"/>
          </a:p>
          <a:p>
            <a:pPr lvl="2"/>
            <a:endParaRPr lang="fr-FR" dirty="0" smtClean="0"/>
          </a:p>
          <a:p>
            <a:pPr lvl="1"/>
            <a:endParaRPr lang="fr-FR" dirty="0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2195736" y="5361676"/>
            <a:ext cx="27363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272" y="1794596"/>
            <a:ext cx="4382680" cy="21495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89040"/>
            <a:ext cx="3975146" cy="27701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3719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r>
              <a:rPr lang="fr-FR" b="1" dirty="0" smtClean="0"/>
              <a:t>5 décembre 2013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04920" y="6487051"/>
            <a:ext cx="539080" cy="365125"/>
          </a:xfrm>
        </p:spPr>
        <p:txBody>
          <a:bodyPr/>
          <a:lstStyle/>
          <a:p>
            <a:fld id="{49A423E5-2E14-4DDF-8AEA-E79CC11D99BB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7" name="Titre 4"/>
          <p:cNvSpPr txBox="1">
            <a:spLocks/>
          </p:cNvSpPr>
          <p:nvPr/>
        </p:nvSpPr>
        <p:spPr>
          <a:xfrm>
            <a:off x="1623510" y="692696"/>
            <a:ext cx="7236533" cy="5493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b">
            <a:normAutofit fontScale="92500" lnSpcReduction="1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solidFill>
                  <a:schemeClr val="bg1"/>
                </a:solidFill>
                <a:latin typeface="+mn-lt"/>
              </a:rPr>
              <a:t>7 . EXEMPLES de RAPPORT D’ACTIVITÉ(S)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241775" y="1502688"/>
            <a:ext cx="2210545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EXTRAITS</a:t>
            </a:r>
            <a:endParaRPr lang="fr-FR" sz="28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-36512" y="1502688"/>
            <a:ext cx="36004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u="sng" dirty="0" smtClean="0">
                <a:solidFill>
                  <a:srgbClr val="FF0000"/>
                </a:solidFill>
              </a:rPr>
              <a:t>Exemple de sommaire</a:t>
            </a:r>
            <a:r>
              <a:rPr lang="fr-FR" i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fr-FR" b="1" dirty="0" smtClean="0"/>
              <a:t>L’entreprise</a:t>
            </a:r>
            <a:r>
              <a:rPr lang="fr-FR" sz="1400" dirty="0" smtClean="0"/>
              <a:t>……………….………………….page 1</a:t>
            </a:r>
            <a:endParaRPr lang="fr-FR" dirty="0" smtClean="0"/>
          </a:p>
          <a:p>
            <a:pPr lvl="1"/>
            <a:r>
              <a:rPr lang="fr-FR" sz="1400" dirty="0" smtClean="0"/>
              <a:t>Historique</a:t>
            </a:r>
          </a:p>
          <a:p>
            <a:pPr lvl="1"/>
            <a:r>
              <a:rPr lang="fr-FR" sz="1400" dirty="0" smtClean="0"/>
              <a:t>Activités -Spécificités – clients</a:t>
            </a:r>
          </a:p>
          <a:p>
            <a:pPr lvl="1"/>
            <a:r>
              <a:rPr lang="fr-FR" sz="1400" dirty="0" smtClean="0"/>
              <a:t>Chiffres clés</a:t>
            </a:r>
          </a:p>
          <a:p>
            <a:pPr lvl="1"/>
            <a:r>
              <a:rPr lang="fr-FR" sz="1400" dirty="0" smtClean="0"/>
              <a:t>Situation géographique</a:t>
            </a:r>
          </a:p>
          <a:p>
            <a:pPr lvl="1"/>
            <a:r>
              <a:rPr lang="fr-FR" sz="1400" dirty="0" smtClean="0"/>
              <a:t>Organigramme- Services</a:t>
            </a:r>
          </a:p>
          <a:p>
            <a:r>
              <a:rPr lang="fr-FR" b="1" dirty="0" smtClean="0"/>
              <a:t>Les activités menées</a:t>
            </a:r>
            <a:r>
              <a:rPr lang="fr-FR" sz="1400" dirty="0" smtClean="0"/>
              <a:t>……………….…page 4</a:t>
            </a:r>
          </a:p>
          <a:p>
            <a:pPr lvl="1"/>
            <a:r>
              <a:rPr lang="fr-FR" sz="1400" dirty="0" smtClean="0"/>
              <a:t>Contexte et synthèse des activités menées</a:t>
            </a:r>
          </a:p>
          <a:p>
            <a:r>
              <a:rPr lang="fr-FR" b="1" dirty="0" smtClean="0"/>
              <a:t>L’étude de cas - définition</a:t>
            </a:r>
            <a:r>
              <a:rPr lang="fr-FR" sz="1400" dirty="0" smtClean="0"/>
              <a:t>……….page 6</a:t>
            </a:r>
            <a:endParaRPr lang="fr-FR" b="1" dirty="0" smtClean="0"/>
          </a:p>
          <a:p>
            <a:pPr lvl="1"/>
            <a:r>
              <a:rPr lang="fr-FR" sz="1400" dirty="0" smtClean="0"/>
              <a:t>Définition – Contexte- Conditions de réalisation</a:t>
            </a:r>
          </a:p>
          <a:p>
            <a:r>
              <a:rPr lang="fr-FR" b="1" dirty="0" smtClean="0"/>
              <a:t>L’étude de cas – Résolution</a:t>
            </a:r>
            <a:r>
              <a:rPr lang="fr-FR" sz="1400" dirty="0" smtClean="0"/>
              <a:t>……page 7</a:t>
            </a:r>
          </a:p>
          <a:p>
            <a:pPr lvl="1"/>
            <a:r>
              <a:rPr lang="fr-FR" sz="1400" dirty="0" smtClean="0"/>
              <a:t>Démarche de travail</a:t>
            </a:r>
          </a:p>
          <a:p>
            <a:pPr lvl="1"/>
            <a:r>
              <a:rPr lang="fr-FR" sz="1400" dirty="0" smtClean="0"/>
              <a:t>Développement de l’étude</a:t>
            </a:r>
          </a:p>
          <a:p>
            <a:pPr lvl="1"/>
            <a:r>
              <a:rPr lang="fr-FR" sz="1400" dirty="0" smtClean="0"/>
              <a:t>Résultat(s) - Solutions</a:t>
            </a:r>
          </a:p>
          <a:p>
            <a:pPr lvl="1"/>
            <a:r>
              <a:rPr lang="fr-FR" sz="1400" dirty="0" smtClean="0"/>
              <a:t>Analyse(s )</a:t>
            </a:r>
          </a:p>
          <a:p>
            <a:pPr lvl="1"/>
            <a:r>
              <a:rPr lang="fr-FR" sz="1400" dirty="0" smtClean="0"/>
              <a:t>Bilan de l’étude en anglais……..page 27</a:t>
            </a:r>
          </a:p>
          <a:p>
            <a:r>
              <a:rPr lang="fr-FR" b="1" dirty="0" smtClean="0"/>
              <a:t>Conclusion </a:t>
            </a:r>
            <a:r>
              <a:rPr lang="fr-FR" sz="1400" dirty="0" smtClean="0"/>
              <a:t>………………………………….page 29</a:t>
            </a:r>
          </a:p>
          <a:p>
            <a:r>
              <a:rPr lang="fr-FR" b="1" dirty="0" smtClean="0"/>
              <a:t>Annexes</a:t>
            </a:r>
            <a:r>
              <a:rPr lang="fr-FR" sz="1400" dirty="0" smtClean="0"/>
              <a:t>………………………….……..Pages 30 à 40</a:t>
            </a:r>
            <a:endParaRPr lang="fr-FR" sz="1400" dirty="0"/>
          </a:p>
          <a:p>
            <a:pPr lvl="2"/>
            <a:endParaRPr lang="fr-FR" dirty="0" smtClean="0"/>
          </a:p>
          <a:p>
            <a:pPr lvl="2"/>
            <a:endParaRPr lang="fr-FR" dirty="0" smtClean="0"/>
          </a:p>
          <a:p>
            <a:pPr lvl="1"/>
            <a:endParaRPr lang="fr-FR" dirty="0"/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2771800" y="5157192"/>
            <a:ext cx="108012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222" y="2179413"/>
            <a:ext cx="2290804" cy="31313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637" y="2251421"/>
            <a:ext cx="2686368" cy="29873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ZoneTexte 15"/>
          <p:cNvSpPr txBox="1"/>
          <p:nvPr/>
        </p:nvSpPr>
        <p:spPr>
          <a:xfrm>
            <a:off x="4572000" y="5517232"/>
            <a:ext cx="3960440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u="sng" dirty="0" smtClean="0"/>
              <a:t>Niveau visé en BTS</a:t>
            </a:r>
            <a:r>
              <a:rPr lang="fr-FR" dirty="0" smtClean="0"/>
              <a:t>:</a:t>
            </a:r>
          </a:p>
          <a:p>
            <a:endParaRPr lang="fr-FR" dirty="0"/>
          </a:p>
          <a:p>
            <a:r>
              <a:rPr lang="fr-FR" b="1" dirty="0" smtClean="0"/>
              <a:t>B2 du CECRL </a:t>
            </a:r>
            <a:r>
              <a:rPr lang="fr-FR" dirty="0" smtClean="0"/>
              <a:t>(Cadre Européen Commun de Référence en Langues</a:t>
            </a:r>
            <a:endParaRPr lang="fr-FR" dirty="0"/>
          </a:p>
        </p:txBody>
      </p:sp>
      <p:cxnSp>
        <p:nvCxnSpPr>
          <p:cNvPr id="11" name="Connecteur droit avec flèche 10"/>
          <p:cNvCxnSpPr/>
          <p:nvPr/>
        </p:nvCxnSpPr>
        <p:spPr>
          <a:xfrm flipV="1">
            <a:off x="2771800" y="4797152"/>
            <a:ext cx="3700422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15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r>
              <a:rPr lang="fr-FR" b="1" dirty="0" smtClean="0"/>
              <a:t>5 décembre 2013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04920" y="6487051"/>
            <a:ext cx="539080" cy="365125"/>
          </a:xfrm>
        </p:spPr>
        <p:txBody>
          <a:bodyPr/>
          <a:lstStyle/>
          <a:p>
            <a:fld id="{49A423E5-2E14-4DDF-8AEA-E79CC11D99BB}" type="slidenum">
              <a:rPr lang="fr-FR" smtClean="0"/>
              <a:pPr/>
              <a:t>2</a:t>
            </a:fld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24018"/>
              </p:ext>
            </p:extLst>
          </p:nvPr>
        </p:nvGraphicFramePr>
        <p:xfrm>
          <a:off x="683568" y="1318458"/>
          <a:ext cx="8080576" cy="5425009"/>
        </p:xfrm>
        <a:graphic>
          <a:graphicData uri="http://schemas.openxmlformats.org/drawingml/2006/table">
            <a:tbl>
              <a:tblPr firstRow="1" bandRow="1"/>
              <a:tblGrid>
                <a:gridCol w="8080576"/>
              </a:tblGrid>
              <a:tr h="5450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fr-FR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ÉTUDE</a:t>
                      </a:r>
                      <a:r>
                        <a:rPr lang="fr-FR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 de CAS en milieu professionnel</a:t>
                      </a:r>
                      <a:endParaRPr lang="fr-FR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8CADAE"/>
                      </a:solidFill>
                    </a:lnL>
                    <a:lnR w="12700" cmpd="sng">
                      <a:solidFill>
                        <a:srgbClr val="8CADAE"/>
                      </a:solidFill>
                    </a:lnR>
                    <a:lnT w="12700" cmpd="sng">
                      <a:solidFill>
                        <a:srgbClr val="8CADAE"/>
                      </a:solidFill>
                    </a:lnT>
                    <a:lnB w="25400" cmpd="sng">
                      <a:solidFill>
                        <a:srgbClr val="8CADA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11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"/>
                          <a:cs typeface=""/>
                        </a:defRPr>
                      </a:lvl9pPr>
                    </a:lstStyle>
                    <a:p>
                      <a:pPr marL="0" indent="0">
                        <a:buFont typeface="+mj-lt"/>
                        <a:buNone/>
                      </a:pPr>
                      <a:r>
                        <a:rPr lang="fr-FR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1. Contexte</a:t>
                      </a:r>
                      <a:r>
                        <a:rPr lang="fr-FR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 des </a:t>
                      </a:r>
                      <a:r>
                        <a:rPr lang="fr-FR" baseline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activités  (rappel – cf livret de stage)</a:t>
                      </a:r>
                      <a:endParaRPr lang="fr-FR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8CADAE"/>
                      </a:solidFill>
                    </a:lnL>
                    <a:lnR w="12700" cmpd="sng">
                      <a:solidFill>
                        <a:srgbClr val="8CADAE"/>
                      </a:solidFill>
                    </a:lnR>
                    <a:lnT w="25400" cmpd="sng">
                      <a:solidFill>
                        <a:srgbClr val="8CADAE"/>
                      </a:solidFill>
                    </a:lnT>
                    <a:lnB w="12700" cmpd="sng">
                      <a:solidFill>
                        <a:srgbClr val="8CADA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ADAE">
                        <a:alpha val="20000"/>
                      </a:srgbClr>
                    </a:solidFill>
                  </a:tcPr>
                </a:tc>
              </a:tr>
              <a:tr h="6921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fr-FR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2. Compétences à évaluer  pour 1/3 de la note  </a:t>
                      </a:r>
                      <a:endParaRPr lang="fr-FR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fr-FR" dirty="0"/>
                    </a:p>
                  </a:txBody>
                  <a:tcPr>
                    <a:lnL w="12700" cmpd="sng">
                      <a:solidFill>
                        <a:srgbClr val="8CADAE"/>
                      </a:solidFill>
                    </a:lnL>
                    <a:lnR w="12700" cmpd="sng">
                      <a:solidFill>
                        <a:srgbClr val="8CADAE"/>
                      </a:solidFill>
                    </a:lnR>
                    <a:lnT w="12700" cmpd="sng">
                      <a:solidFill>
                        <a:srgbClr val="8CADAE"/>
                      </a:solidFill>
                    </a:lnT>
                    <a:lnB w="12700" cmpd="sng">
                      <a:solidFill>
                        <a:srgbClr val="8CADA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921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3. L</a:t>
                      </a:r>
                      <a:r>
                        <a:rPr lang="fr-FR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’étude de cas – document support à sa définition -</a:t>
                      </a:r>
                      <a:endParaRPr lang="fr-FR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  <a:p>
                      <a:endParaRPr lang="fr-FR" dirty="0"/>
                    </a:p>
                  </a:txBody>
                  <a:tcPr>
                    <a:lnL w="12700" cmpd="sng">
                      <a:solidFill>
                        <a:srgbClr val="8CADAE"/>
                      </a:solidFill>
                    </a:lnL>
                    <a:lnR w="12700" cmpd="sng">
                      <a:solidFill>
                        <a:srgbClr val="8CADAE"/>
                      </a:solidFill>
                    </a:lnR>
                    <a:lnT w="12700" cmpd="sng">
                      <a:solidFill>
                        <a:srgbClr val="8CADAE"/>
                      </a:solidFill>
                    </a:lnT>
                    <a:lnB w="12700" cmpd="sng">
                      <a:solidFill>
                        <a:srgbClr val="8CADA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ADAE">
                        <a:alpha val="20000"/>
                      </a:srgbClr>
                    </a:solidFill>
                  </a:tcPr>
                </a:tc>
              </a:tr>
              <a:tr h="5711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"/>
                          <a:cs typeface=""/>
                        </a:defRPr>
                      </a:lvl9pPr>
                    </a:lstStyle>
                    <a:p>
                      <a:pPr marL="0" indent="0">
                        <a:buFont typeface="+mj-lt"/>
                        <a:buNone/>
                      </a:pPr>
                      <a:r>
                        <a:rPr lang="fr-FR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4 . Exemples</a:t>
                      </a:r>
                      <a:r>
                        <a:rPr lang="fr-FR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 d’études de cas</a:t>
                      </a:r>
                      <a:endParaRPr lang="fr-FR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8CADAE"/>
                      </a:solidFill>
                    </a:lnL>
                    <a:lnR w="12700" cmpd="sng">
                      <a:solidFill>
                        <a:srgbClr val="8CADAE"/>
                      </a:solidFill>
                    </a:lnR>
                    <a:lnT w="12700" cmpd="sng">
                      <a:solidFill>
                        <a:srgbClr val="8CADAE"/>
                      </a:solidFill>
                    </a:lnT>
                    <a:lnB w="12700" cmpd="sng">
                      <a:solidFill>
                        <a:srgbClr val="8CADA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99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5.</a:t>
                      </a:r>
                      <a:r>
                        <a:rPr lang="fr-FR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 Suivi de l’étude</a:t>
                      </a:r>
                      <a:endParaRPr lang="fr-FR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fr-FR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8CADAE"/>
                      </a:solidFill>
                    </a:lnL>
                    <a:lnR w="12700" cmpd="sng">
                      <a:solidFill>
                        <a:srgbClr val="8CADAE"/>
                      </a:solidFill>
                    </a:lnR>
                    <a:lnT w="12700" cmpd="sng">
                      <a:solidFill>
                        <a:srgbClr val="8CADAE"/>
                      </a:solidFill>
                    </a:lnT>
                    <a:lnB w="12700" cmpd="sng">
                      <a:solidFill>
                        <a:srgbClr val="8CADA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ADAE">
                        <a:alpha val="20000"/>
                      </a:srgbClr>
                    </a:solidFill>
                  </a:tcPr>
                </a:tc>
              </a:tr>
              <a:tr h="5711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"/>
                          <a:cs typeface=""/>
                        </a:defRPr>
                      </a:lvl9pPr>
                    </a:lstStyle>
                    <a:p>
                      <a:pPr marL="0" indent="0">
                        <a:buFont typeface="+mj-lt"/>
                        <a:buNone/>
                      </a:pPr>
                      <a:r>
                        <a:rPr lang="fr-FR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6 . Rédaction du rapport</a:t>
                      </a:r>
                      <a:r>
                        <a:rPr lang="fr-FR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 d’activité(s) dont 2 pages en anglais </a:t>
                      </a:r>
                      <a:endParaRPr lang="fr-FR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8CADAE"/>
                      </a:solidFill>
                    </a:lnL>
                    <a:lnR w="12700" cmpd="sng">
                      <a:solidFill>
                        <a:srgbClr val="8CADAE"/>
                      </a:solidFill>
                    </a:lnR>
                    <a:lnT w="12700" cmpd="sng">
                      <a:solidFill>
                        <a:srgbClr val="8CADAE"/>
                      </a:solidFill>
                    </a:lnT>
                    <a:lnB w="12700" cmpd="sng">
                      <a:solidFill>
                        <a:srgbClr val="8CADA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1107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fr-FR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7. Exemples de rapport et des «2 pages » en anglais</a:t>
                      </a:r>
                      <a:endParaRPr lang="fr-FR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8CADAE"/>
                      </a:solidFill>
                    </a:lnL>
                    <a:lnR w="12700" cmpd="sng">
                      <a:solidFill>
                        <a:srgbClr val="8CADAE"/>
                      </a:solidFill>
                    </a:lnR>
                    <a:lnT w="12700" cmpd="sng">
                      <a:solidFill>
                        <a:srgbClr val="8CADAE"/>
                      </a:solidFill>
                    </a:lnT>
                    <a:lnB w="12700" cap="flat" cmpd="sng" algn="ctr">
                      <a:solidFill>
                        <a:srgbClr val="8CA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ADAE">
                        <a:alpha val="20000"/>
                      </a:srgbClr>
                    </a:solidFill>
                  </a:tcPr>
                </a:tc>
              </a:tr>
              <a:tr h="5711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"/>
                          <a:cs typeface=""/>
                        </a:defRPr>
                      </a:lvl9pPr>
                    </a:lstStyle>
                    <a:p>
                      <a:pPr marL="0" indent="0">
                        <a:buFont typeface="+mj-lt"/>
                        <a:buNone/>
                      </a:pPr>
                      <a:r>
                        <a:rPr lang="fr-FR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8 . Compétences à évaluer lors du jury final pour 2/3 de la note</a:t>
                      </a:r>
                      <a:endParaRPr lang="fr-FR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8CADAE"/>
                      </a:solidFill>
                    </a:lnL>
                    <a:lnR w="12700" cmpd="sng">
                      <a:solidFill>
                        <a:srgbClr val="8CADAE"/>
                      </a:solidFill>
                    </a:lnR>
                    <a:lnT w="12700" cmpd="sng">
                      <a:solidFill>
                        <a:srgbClr val="8CADAE"/>
                      </a:solidFill>
                    </a:lnT>
                    <a:lnB w="12700" cmpd="sng">
                      <a:solidFill>
                        <a:srgbClr val="8CADA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ADAE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" name="Titre 1"/>
          <p:cNvSpPr txBox="1">
            <a:spLocks/>
          </p:cNvSpPr>
          <p:nvPr/>
        </p:nvSpPr>
        <p:spPr>
          <a:xfrm>
            <a:off x="1547664" y="548680"/>
            <a:ext cx="7288488" cy="7589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PLAN de la PRESENTATION</a:t>
            </a:r>
            <a:endParaRPr lang="fr-FR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5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r>
              <a:rPr lang="fr-FR" b="1" dirty="0" smtClean="0"/>
              <a:t>5 décembre 2013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04920" y="6487051"/>
            <a:ext cx="539080" cy="365125"/>
          </a:xfrm>
        </p:spPr>
        <p:txBody>
          <a:bodyPr/>
          <a:lstStyle/>
          <a:p>
            <a:fld id="{49A423E5-2E14-4DDF-8AEA-E79CC11D99BB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7" name="Titre 4"/>
          <p:cNvSpPr txBox="1">
            <a:spLocks/>
          </p:cNvSpPr>
          <p:nvPr/>
        </p:nvSpPr>
        <p:spPr>
          <a:xfrm>
            <a:off x="1623510" y="692696"/>
            <a:ext cx="7236533" cy="5493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b">
            <a:normAutofit fontScale="92500" lnSpcReduction="1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solidFill>
                  <a:schemeClr val="bg1"/>
                </a:solidFill>
                <a:latin typeface="+mn-lt"/>
              </a:rPr>
              <a:t>7 . EXEMPLES de RAPPORT D’ACTIVITÉ(S)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508104" y="1786579"/>
            <a:ext cx="2016224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EXTRAIT</a:t>
            </a:r>
            <a:endParaRPr lang="fr-FR" sz="28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-36512" y="1502688"/>
            <a:ext cx="36004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u="sng" dirty="0" smtClean="0">
                <a:solidFill>
                  <a:srgbClr val="FF0000"/>
                </a:solidFill>
              </a:rPr>
              <a:t>Exemple de sommaire</a:t>
            </a:r>
            <a:r>
              <a:rPr lang="fr-FR" i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fr-FR" b="1" dirty="0" smtClean="0"/>
              <a:t>L’entreprise</a:t>
            </a:r>
            <a:r>
              <a:rPr lang="fr-FR" sz="1400" dirty="0" smtClean="0"/>
              <a:t>……………….………………….page 1</a:t>
            </a:r>
            <a:endParaRPr lang="fr-FR" dirty="0" smtClean="0"/>
          </a:p>
          <a:p>
            <a:pPr lvl="1"/>
            <a:r>
              <a:rPr lang="fr-FR" sz="1400" dirty="0" smtClean="0"/>
              <a:t>Historique</a:t>
            </a:r>
          </a:p>
          <a:p>
            <a:pPr lvl="1"/>
            <a:r>
              <a:rPr lang="fr-FR" sz="1400" dirty="0" smtClean="0"/>
              <a:t>Activités -Spécificités – clients</a:t>
            </a:r>
          </a:p>
          <a:p>
            <a:pPr lvl="1"/>
            <a:r>
              <a:rPr lang="fr-FR" sz="1400" dirty="0" smtClean="0"/>
              <a:t>Chiffres clés</a:t>
            </a:r>
          </a:p>
          <a:p>
            <a:pPr lvl="1"/>
            <a:r>
              <a:rPr lang="fr-FR" sz="1400" dirty="0" smtClean="0"/>
              <a:t>Situation géographique</a:t>
            </a:r>
          </a:p>
          <a:p>
            <a:pPr lvl="1"/>
            <a:r>
              <a:rPr lang="fr-FR" sz="1400" dirty="0" smtClean="0"/>
              <a:t>Organigramme- Services</a:t>
            </a:r>
          </a:p>
          <a:p>
            <a:r>
              <a:rPr lang="fr-FR" b="1" dirty="0" smtClean="0"/>
              <a:t>Les activités menées</a:t>
            </a:r>
            <a:r>
              <a:rPr lang="fr-FR" sz="1400" dirty="0" smtClean="0"/>
              <a:t>……………….…page 4</a:t>
            </a:r>
          </a:p>
          <a:p>
            <a:pPr lvl="1"/>
            <a:r>
              <a:rPr lang="fr-FR" sz="1400" dirty="0" smtClean="0"/>
              <a:t>Contexte et synthèse des activités menées</a:t>
            </a:r>
          </a:p>
          <a:p>
            <a:r>
              <a:rPr lang="fr-FR" b="1" dirty="0" smtClean="0"/>
              <a:t>L’étude de cas - définition</a:t>
            </a:r>
            <a:r>
              <a:rPr lang="fr-FR" sz="1400" dirty="0" smtClean="0"/>
              <a:t>……….page 6</a:t>
            </a:r>
            <a:endParaRPr lang="fr-FR" b="1" dirty="0" smtClean="0"/>
          </a:p>
          <a:p>
            <a:pPr lvl="1"/>
            <a:r>
              <a:rPr lang="fr-FR" sz="1400" dirty="0" smtClean="0"/>
              <a:t>Définition – Contexte- Conditions de réalisation</a:t>
            </a:r>
          </a:p>
          <a:p>
            <a:r>
              <a:rPr lang="fr-FR" b="1" dirty="0" smtClean="0"/>
              <a:t>L’étude de cas – Résolution</a:t>
            </a:r>
            <a:r>
              <a:rPr lang="fr-FR" sz="1400" dirty="0" smtClean="0"/>
              <a:t>……page 7</a:t>
            </a:r>
          </a:p>
          <a:p>
            <a:pPr lvl="1"/>
            <a:r>
              <a:rPr lang="fr-FR" sz="1400" dirty="0" smtClean="0"/>
              <a:t>Démarche de travail</a:t>
            </a:r>
          </a:p>
          <a:p>
            <a:pPr lvl="1"/>
            <a:r>
              <a:rPr lang="fr-FR" sz="1400" dirty="0" smtClean="0"/>
              <a:t>Développement de l’étude</a:t>
            </a:r>
          </a:p>
          <a:p>
            <a:pPr lvl="1"/>
            <a:r>
              <a:rPr lang="fr-FR" sz="1400" dirty="0" smtClean="0"/>
              <a:t>Résultat(s) - Solutions</a:t>
            </a:r>
          </a:p>
          <a:p>
            <a:pPr lvl="1"/>
            <a:r>
              <a:rPr lang="fr-FR" sz="1400" dirty="0" smtClean="0"/>
              <a:t>Analyse(s )</a:t>
            </a:r>
          </a:p>
          <a:p>
            <a:pPr lvl="1"/>
            <a:r>
              <a:rPr lang="fr-FR" sz="1400" dirty="0" smtClean="0"/>
              <a:t>Bilan de l’étude en anglais……..page 27</a:t>
            </a:r>
          </a:p>
          <a:p>
            <a:r>
              <a:rPr lang="fr-FR" b="1" dirty="0" smtClean="0"/>
              <a:t>Conclusion </a:t>
            </a:r>
            <a:r>
              <a:rPr lang="fr-FR" sz="1400" dirty="0" smtClean="0"/>
              <a:t>………………………………….page 29</a:t>
            </a:r>
          </a:p>
          <a:p>
            <a:pPr lvl="0"/>
            <a:r>
              <a:rPr lang="fr-FR" b="1" dirty="0">
                <a:solidFill>
                  <a:prstClr val="black"/>
                </a:solidFill>
              </a:rPr>
              <a:t>Annexes</a:t>
            </a:r>
            <a:r>
              <a:rPr lang="fr-FR" sz="1400" dirty="0" smtClean="0">
                <a:solidFill>
                  <a:prstClr val="black"/>
                </a:solidFill>
              </a:rPr>
              <a:t>………………………….…..Pages 30 </a:t>
            </a:r>
            <a:r>
              <a:rPr lang="fr-FR" sz="1400" dirty="0">
                <a:solidFill>
                  <a:prstClr val="black"/>
                </a:solidFill>
              </a:rPr>
              <a:t>à 40</a:t>
            </a:r>
          </a:p>
          <a:p>
            <a:endParaRPr lang="fr-FR" sz="1400" b="1" dirty="0"/>
          </a:p>
          <a:p>
            <a:pPr lvl="2"/>
            <a:endParaRPr lang="fr-FR" dirty="0" smtClean="0"/>
          </a:p>
          <a:p>
            <a:pPr lvl="2"/>
            <a:endParaRPr lang="fr-FR" dirty="0" smtClean="0"/>
          </a:p>
          <a:p>
            <a:pPr lvl="1"/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905" y="2631433"/>
            <a:ext cx="4222601" cy="35594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9" name="Connecteur droit avec flèche 8"/>
          <p:cNvCxnSpPr/>
          <p:nvPr/>
        </p:nvCxnSpPr>
        <p:spPr>
          <a:xfrm flipV="1">
            <a:off x="3563888" y="5733256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205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r>
              <a:rPr lang="fr-FR" b="1" dirty="0" smtClean="0"/>
              <a:t>5 décembre 2013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04920" y="6487051"/>
            <a:ext cx="539080" cy="365125"/>
          </a:xfrm>
        </p:spPr>
        <p:txBody>
          <a:bodyPr/>
          <a:lstStyle/>
          <a:p>
            <a:fld id="{49A423E5-2E14-4DDF-8AEA-E79CC11D99BB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16" name="Titre 4"/>
          <p:cNvSpPr txBox="1">
            <a:spLocks/>
          </p:cNvSpPr>
          <p:nvPr/>
        </p:nvSpPr>
        <p:spPr>
          <a:xfrm>
            <a:off x="1573156" y="657456"/>
            <a:ext cx="7205494" cy="7200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b">
            <a:normAutofit fontScale="92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solidFill>
                  <a:schemeClr val="bg1"/>
                </a:solidFill>
                <a:latin typeface="+mn-lt"/>
              </a:rPr>
              <a:t>8 . DEROULEMENT de l’ÉPREUVE ORALE E6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05004" y="1809584"/>
            <a:ext cx="1368152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QUAND ?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903811" y="1809584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rgbClr val="002060"/>
                </a:solidFill>
              </a:rPr>
              <a:t>Fin de la 2</a:t>
            </a:r>
            <a:r>
              <a:rPr lang="fr-FR" b="1" kern="0" baseline="30000" dirty="0" smtClean="0">
                <a:solidFill>
                  <a:srgbClr val="002060"/>
                </a:solidFill>
              </a:rPr>
              <a:t>e</a:t>
            </a:r>
            <a:r>
              <a:rPr lang="fr-FR" b="1" kern="0" dirty="0" smtClean="0">
                <a:solidFill>
                  <a:srgbClr val="002060"/>
                </a:solidFill>
              </a:rPr>
              <a:t> année du BTS</a:t>
            </a:r>
            <a:endParaRPr kumimoji="0" lang="fr-FR" sz="1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95394" y="2836633"/>
            <a:ext cx="1368152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QUI ?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205004" y="4194962"/>
            <a:ext cx="1558684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COMMENT ?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1930589" y="2827912"/>
            <a:ext cx="2522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Jury inter-académique : </a:t>
            </a:r>
            <a:endParaRPr kumimoji="0" lang="fr-FR" sz="1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4788024" y="2561998"/>
            <a:ext cx="367240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Un professeur de STI 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Un professeur d’économie –gestion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Un professeur d’anglais ou un professeur certifié en langue anglaise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Un professionnel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3911" y="5058567"/>
            <a:ext cx="8324739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Phase 1 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– Présentation des activités conduites, </a:t>
            </a: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20 min.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Phase 2 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– Entretien avec le jury, </a:t>
            </a:r>
            <a:r>
              <a:rPr kumimoji="0" lang="fr-FR" sz="1800" b="1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20 min.</a:t>
            </a:r>
            <a:endParaRPr kumimoji="0" lang="fr-FR" sz="1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Phase 3 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– Dialogue en langue anglaise, </a:t>
            </a: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5 min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, à partir des pages rédigées en anglais.</a:t>
            </a:r>
          </a:p>
        </p:txBody>
      </p:sp>
      <p:sp>
        <p:nvSpPr>
          <p:cNvPr id="24" name="Accolade fermante 23"/>
          <p:cNvSpPr/>
          <p:nvPr/>
        </p:nvSpPr>
        <p:spPr>
          <a:xfrm>
            <a:off x="4355976" y="2561998"/>
            <a:ext cx="432048" cy="1227042"/>
          </a:xfrm>
          <a:prstGeom prst="rightBrace">
            <a:avLst/>
          </a:prstGeom>
          <a:noFill/>
          <a:ln w="20000" cap="flat" cmpd="sng" algn="ctr">
            <a:solidFill>
              <a:srgbClr val="8CADAE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rgbClr val="8CADAE">
                <a:shade val="70000"/>
                <a:satMod val="105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1977247" y="4194962"/>
            <a:ext cx="6483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Grille d’évaluation de l’épreuve E6 </a:t>
            </a: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pour 2/3 de la note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 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compétences C1.21, C1.22, C3.2 et C3.3</a:t>
            </a:r>
          </a:p>
        </p:txBody>
      </p:sp>
      <p:sp>
        <p:nvSpPr>
          <p:cNvPr id="26" name="Espace réservé du pied de page 11"/>
          <p:cNvSpPr txBox="1">
            <a:spLocks/>
          </p:cNvSpPr>
          <p:nvPr/>
        </p:nvSpPr>
        <p:spPr>
          <a:xfrm>
            <a:off x="304800" y="6663640"/>
            <a:ext cx="3581400" cy="365760"/>
          </a:xfrm>
          <a:prstGeom prst="rect">
            <a:avLst/>
          </a:prstGeom>
        </p:spPr>
        <p:txBody>
          <a:bodyPr vert="horz"/>
          <a:lstStyle>
            <a:defPPr>
              <a:defRPr lang="fr-FR"/>
            </a:defPPr>
            <a:lvl1pPr marL="0" algn="l" defTabSz="914400" rtl="0" eaLnBrk="1" latinLnBrk="0" hangingPunct="1">
              <a:defRPr kumimoji="0"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mtClean="0"/>
              <a:t>5 décembre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125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r>
              <a:rPr lang="fr-FR" b="1" dirty="0" smtClean="0"/>
              <a:t>5 décembre 2013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04920" y="6487051"/>
            <a:ext cx="539080" cy="365125"/>
          </a:xfrm>
        </p:spPr>
        <p:txBody>
          <a:bodyPr/>
          <a:lstStyle/>
          <a:p>
            <a:fld id="{49A423E5-2E14-4DDF-8AEA-E79CC11D99BB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Titre 4"/>
          <p:cNvSpPr txBox="1">
            <a:spLocks/>
          </p:cNvSpPr>
          <p:nvPr/>
        </p:nvSpPr>
        <p:spPr>
          <a:xfrm>
            <a:off x="1619672" y="905353"/>
            <a:ext cx="6971028" cy="5794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solidFill>
                  <a:schemeClr val="bg1"/>
                </a:solidFill>
                <a:latin typeface="+mn-lt"/>
              </a:rPr>
              <a:t>1 . CONTEXTE des activités (rappel – </a:t>
            </a:r>
            <a:r>
              <a:rPr lang="fr-FR" sz="3200" b="1" dirty="0" err="1" smtClean="0">
                <a:solidFill>
                  <a:schemeClr val="bg1"/>
                </a:solidFill>
                <a:latin typeface="+mn-lt"/>
              </a:rPr>
              <a:t>cf</a:t>
            </a:r>
            <a:r>
              <a:rPr lang="fr-FR" sz="3200" b="1" dirty="0" smtClean="0">
                <a:solidFill>
                  <a:schemeClr val="bg1"/>
                </a:solidFill>
                <a:latin typeface="+mn-lt"/>
              </a:rPr>
              <a:t> livret)</a:t>
            </a:r>
            <a:endParaRPr lang="fr-FR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2235" y="1697515"/>
            <a:ext cx="7659140" cy="214930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Times New Roman"/>
              </a:rPr>
              <a:t>Les activités menées conduisent </a:t>
            </a:r>
            <a:r>
              <a:rPr lang="fr-FR" u="sng" kern="0" dirty="0" smtClean="0">
                <a:solidFill>
                  <a:srgbClr val="002060"/>
                </a:solidFill>
                <a:ea typeface="Times New Roman"/>
              </a:rPr>
              <a:t>:</a:t>
            </a: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Times New Roman"/>
            </a:endParaRPr>
          </a:p>
          <a:p>
            <a:pPr marL="342900" marR="0" lvl="0" indent="-342900" defTabSz="914400" eaLnBrk="1" fontAlgn="auto" latinLnBrk="0" hangingPunct="1"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Times New Roman"/>
              </a:rPr>
              <a:t>à </a:t>
            </a: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Times New Roman"/>
              </a:rPr>
              <a:t>appréhender le fonctionnement </a:t>
            </a:r>
            <a:r>
              <a:rPr kumimoji="0" lang="fr-FR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Times New Roman"/>
              </a:rPr>
              <a:t>de tout ou partie d’une unité d’étude et développement de produits ;</a:t>
            </a:r>
            <a:endParaRPr kumimoji="0" lang="fr-FR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Times New Roman"/>
              </a:rPr>
              <a:t>à participer au </a:t>
            </a: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Times New Roman"/>
              </a:rPr>
              <a:t>développement et à l’industrialisation </a:t>
            </a:r>
            <a:r>
              <a:rPr kumimoji="0" lang="fr-FR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Times New Roman"/>
              </a:rPr>
              <a:t>d’un produit ;</a:t>
            </a:r>
            <a:endParaRPr kumimoji="0" lang="fr-FR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spcBef>
                <a:spcPts val="0"/>
              </a:spcBef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Times New Roman"/>
              </a:rPr>
              <a:t>à proposer et à apporter des </a:t>
            </a: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Times New Roman"/>
              </a:rPr>
              <a:t>améliorations aux procédés et processus </a:t>
            </a:r>
            <a:r>
              <a:rPr kumimoji="0" lang="fr-FR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Times New Roman"/>
              </a:rPr>
              <a:t>de production envisagés.</a:t>
            </a:r>
            <a:endParaRPr kumimoji="0" lang="fr-FR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4342" y="4149080"/>
            <a:ext cx="8334926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fr-FR" u="sng" dirty="0">
                <a:solidFill>
                  <a:srgbClr val="002060"/>
                </a:solidFill>
                <a:ea typeface="Times New Roman"/>
              </a:rPr>
              <a:t>Après une période d’observation et de participation </a:t>
            </a:r>
            <a:r>
              <a:rPr lang="fr-FR" dirty="0">
                <a:solidFill>
                  <a:srgbClr val="002060"/>
                </a:solidFill>
                <a:ea typeface="Times New Roman"/>
              </a:rPr>
              <a:t>aux activités de l’entreprise : </a:t>
            </a:r>
          </a:p>
          <a:p>
            <a:pPr lvl="0"/>
            <a:r>
              <a:rPr lang="fr-FR" dirty="0">
                <a:solidFill>
                  <a:srgbClr val="002060"/>
                </a:solidFill>
                <a:ea typeface="Times New Roman"/>
              </a:rPr>
              <a:t> </a:t>
            </a:r>
          </a:p>
          <a:p>
            <a:pPr lvl="0" algn="just">
              <a:lnSpc>
                <a:spcPct val="150000"/>
              </a:lnSpc>
            </a:pPr>
            <a:r>
              <a:rPr lang="fr-FR" dirty="0">
                <a:solidFill>
                  <a:srgbClr val="002060"/>
                </a:solidFill>
                <a:ea typeface="Times New Roman"/>
                <a:sym typeface="Wingdings" panose="05000000000000000000" pitchFamily="2" charset="2"/>
              </a:rPr>
              <a:t> </a:t>
            </a:r>
            <a:r>
              <a:rPr lang="fr-FR" dirty="0" smtClean="0">
                <a:solidFill>
                  <a:srgbClr val="002060"/>
                </a:solidFill>
                <a:ea typeface="Times New Roman"/>
                <a:sym typeface="Wingdings" panose="05000000000000000000" pitchFamily="2" charset="2"/>
              </a:rPr>
              <a:t>mettre </a:t>
            </a:r>
            <a:r>
              <a:rPr lang="fr-FR" dirty="0">
                <a:solidFill>
                  <a:srgbClr val="002060"/>
                </a:solidFill>
                <a:ea typeface="Times New Roman"/>
              </a:rPr>
              <a:t>en application </a:t>
            </a:r>
            <a:r>
              <a:rPr lang="fr-FR" dirty="0" smtClean="0">
                <a:solidFill>
                  <a:srgbClr val="002060"/>
                </a:solidFill>
                <a:ea typeface="Times New Roman"/>
              </a:rPr>
              <a:t>les </a:t>
            </a:r>
            <a:r>
              <a:rPr lang="fr-FR" dirty="0">
                <a:solidFill>
                  <a:srgbClr val="002060"/>
                </a:solidFill>
                <a:ea typeface="Times New Roman"/>
              </a:rPr>
              <a:t>connaissances acquises </a:t>
            </a:r>
            <a:r>
              <a:rPr lang="fr-FR" dirty="0" smtClean="0">
                <a:solidFill>
                  <a:srgbClr val="002060"/>
                </a:solidFill>
                <a:ea typeface="Times New Roman"/>
              </a:rPr>
              <a:t>pour </a:t>
            </a:r>
            <a:r>
              <a:rPr lang="fr-FR" sz="2400" b="1" dirty="0">
                <a:solidFill>
                  <a:srgbClr val="002060"/>
                </a:solidFill>
                <a:ea typeface="Times New Roman"/>
              </a:rPr>
              <a:t>conduire une </a:t>
            </a:r>
            <a:r>
              <a:rPr lang="fr-FR" sz="2400" b="1" dirty="0" smtClean="0">
                <a:solidFill>
                  <a:srgbClr val="002060"/>
                </a:solidFill>
                <a:ea typeface="Times New Roman"/>
              </a:rPr>
              <a:t>ÉTUDE de CAS portant </a:t>
            </a:r>
            <a:r>
              <a:rPr lang="fr-FR" sz="2400" b="1" dirty="0">
                <a:solidFill>
                  <a:srgbClr val="002060"/>
                </a:solidFill>
                <a:ea typeface="Times New Roman"/>
              </a:rPr>
              <a:t>sur </a:t>
            </a:r>
            <a:r>
              <a:rPr lang="fr-FR" sz="2400" b="1" dirty="0">
                <a:solidFill>
                  <a:srgbClr val="FF0000"/>
                </a:solidFill>
                <a:ea typeface="Times New Roman"/>
              </a:rPr>
              <a:t>1</a:t>
            </a:r>
            <a:r>
              <a:rPr lang="fr-FR" sz="2400" b="1" dirty="0" smtClean="0">
                <a:solidFill>
                  <a:srgbClr val="FF0000"/>
                </a:solidFill>
                <a:ea typeface="Times New Roman"/>
              </a:rPr>
              <a:t> à 2 </a:t>
            </a:r>
            <a:r>
              <a:rPr lang="fr-FR" sz="2400" b="1" dirty="0">
                <a:solidFill>
                  <a:srgbClr val="FF0000"/>
                </a:solidFill>
                <a:ea typeface="Times New Roman"/>
              </a:rPr>
              <a:t>activités </a:t>
            </a:r>
            <a:r>
              <a:rPr lang="fr-FR" sz="2400" b="1" dirty="0" smtClean="0">
                <a:solidFill>
                  <a:srgbClr val="FF0000"/>
                </a:solidFill>
                <a:ea typeface="Times New Roman"/>
              </a:rPr>
              <a:t>pertinentes permettant de valider les compétences suivantes.</a:t>
            </a:r>
            <a:endParaRPr lang="fr-FR" sz="2400" dirty="0">
              <a:solidFill>
                <a:srgbClr val="FF0000"/>
              </a:solidFill>
              <a:ea typeface="Times New Roman"/>
            </a:endParaRPr>
          </a:p>
        </p:txBody>
      </p:sp>
      <p:sp>
        <p:nvSpPr>
          <p:cNvPr id="9" name="Flèche vers le bas 8"/>
          <p:cNvSpPr/>
          <p:nvPr/>
        </p:nvSpPr>
        <p:spPr>
          <a:xfrm>
            <a:off x="4175368" y="3850114"/>
            <a:ext cx="481114" cy="298966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578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r>
              <a:rPr lang="fr-FR" b="1" dirty="0" smtClean="0"/>
              <a:t>5 décembre 2013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04920" y="6487051"/>
            <a:ext cx="539080" cy="365125"/>
          </a:xfrm>
        </p:spPr>
        <p:txBody>
          <a:bodyPr/>
          <a:lstStyle/>
          <a:p>
            <a:fld id="{49A423E5-2E14-4DDF-8AEA-E79CC11D99BB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Espace réservé du numéro de diapositive 5"/>
          <p:cNvSpPr txBox="1">
            <a:spLocks/>
          </p:cNvSpPr>
          <p:nvPr/>
        </p:nvSpPr>
        <p:spPr>
          <a:xfrm>
            <a:off x="8244408" y="6356350"/>
            <a:ext cx="442392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513" y="1255720"/>
            <a:ext cx="4680519" cy="378565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Times New Roman"/>
              </a:rPr>
              <a:t>C1.21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Times New Roman"/>
              </a:rPr>
              <a:t>	Identifier et caractériser une entreprise </a:t>
            </a: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Times New Roman"/>
              </a:rPr>
              <a:t>C1.22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Times New Roman"/>
              </a:rPr>
              <a:t>	Identifier les éléments clés de la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kern="0" dirty="0">
                <a:solidFill>
                  <a:srgbClr val="002060"/>
                </a:solidFill>
                <a:latin typeface="Arial"/>
                <a:ea typeface="Times New Roman"/>
              </a:rPr>
              <a:t>	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Times New Roman"/>
              </a:rPr>
              <a:t>mercatique</a:t>
            </a:r>
          </a:p>
          <a:p>
            <a:pPr lvl="0"/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/>
              </a:rPr>
              <a:t>C3.11	 </a:t>
            </a:r>
            <a:r>
              <a:rPr lang="fr-FR" sz="1600" kern="0" dirty="0">
                <a:solidFill>
                  <a:srgbClr val="FF0000"/>
                </a:solidFill>
                <a:latin typeface="Arial"/>
                <a:ea typeface="Times New Roman"/>
              </a:rPr>
              <a:t>Participer à la veille technologique</a:t>
            </a:r>
            <a:endParaRPr kumimoji="0" lang="fr-FR" sz="16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Times New Roman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/>
              </a:rPr>
              <a:t>C3.12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/>
              </a:rPr>
              <a:t>	</a:t>
            </a:r>
          </a:p>
          <a:p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Times New Roman"/>
              </a:rPr>
              <a:t>C3.21	</a:t>
            </a:r>
            <a:r>
              <a:rPr lang="fr-FR" sz="1600" kern="0" dirty="0" smtClean="0">
                <a:solidFill>
                  <a:srgbClr val="002060"/>
                </a:solidFill>
                <a:latin typeface="Arial"/>
                <a:ea typeface="Times New Roman"/>
              </a:rPr>
              <a:t>Argumenter  </a:t>
            </a:r>
            <a:r>
              <a:rPr lang="fr-FR" sz="1600" kern="0" dirty="0">
                <a:solidFill>
                  <a:srgbClr val="002060"/>
                </a:solidFill>
                <a:latin typeface="Arial"/>
                <a:ea typeface="Times New Roman"/>
              </a:rPr>
              <a:t>au sein d’une équipe en</a:t>
            </a:r>
          </a:p>
          <a:p>
            <a:pPr>
              <a:defRPr/>
            </a:pP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Times New Roman"/>
              </a:rPr>
              <a:t>C3.22 	</a:t>
            </a:r>
            <a:r>
              <a:rPr lang="fr-FR" sz="1600" kern="0" dirty="0" smtClean="0">
                <a:solidFill>
                  <a:srgbClr val="002060"/>
                </a:solidFill>
                <a:latin typeface="Arial"/>
                <a:ea typeface="Times New Roman"/>
              </a:rPr>
              <a:t>vue </a:t>
            </a:r>
            <a:r>
              <a:rPr lang="fr-FR" sz="1600" kern="0" dirty="0">
                <a:solidFill>
                  <a:srgbClr val="002060"/>
                </a:solidFill>
                <a:latin typeface="Arial"/>
                <a:ea typeface="Times New Roman"/>
              </a:rPr>
              <a:t>de valider une étude</a:t>
            </a:r>
          </a:p>
          <a:p>
            <a:pPr>
              <a:defRPr/>
            </a:pPr>
            <a:r>
              <a:rPr lang="fr-FR" sz="1600" b="1" kern="0" dirty="0" smtClean="0">
                <a:solidFill>
                  <a:srgbClr val="002060"/>
                </a:solidFill>
                <a:latin typeface="Arial"/>
                <a:ea typeface="Times New Roman"/>
              </a:rPr>
              <a:t>C3.23</a:t>
            </a:r>
            <a:r>
              <a:rPr lang="fr-FR" sz="1600" kern="0" dirty="0">
                <a:solidFill>
                  <a:srgbClr val="002060"/>
                </a:solidFill>
                <a:latin typeface="Arial"/>
                <a:ea typeface="Times New Roman"/>
              </a:rPr>
              <a:t>	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Times New Roman"/>
              </a:rPr>
              <a:t>Transmettre les informations en </a:t>
            </a:r>
          </a:p>
          <a:p>
            <a:pPr>
              <a:defRPr/>
            </a:pPr>
            <a:r>
              <a:rPr lang="fr-FR" sz="1600" b="1" kern="0" dirty="0" smtClean="0">
                <a:solidFill>
                  <a:srgbClr val="002060"/>
                </a:solidFill>
                <a:latin typeface="Arial"/>
                <a:ea typeface="Times New Roman"/>
              </a:rPr>
              <a:t>C3.32	</a:t>
            </a:r>
            <a:r>
              <a:rPr lang="fr-FR" sz="1600" kern="0" dirty="0" smtClean="0">
                <a:solidFill>
                  <a:srgbClr val="002060"/>
                </a:solidFill>
                <a:latin typeface="Arial"/>
                <a:ea typeface="Times New Roman"/>
              </a:rPr>
              <a:t>français et en </a:t>
            </a:r>
            <a:r>
              <a:rPr lang="fr-FR" sz="1600" kern="0" dirty="0">
                <a:solidFill>
                  <a:srgbClr val="002060"/>
                </a:solidFill>
                <a:latin typeface="Arial"/>
                <a:ea typeface="Times New Roman"/>
              </a:rPr>
              <a:t>anglais</a:t>
            </a:r>
          </a:p>
          <a:p>
            <a:pPr lvl="0"/>
            <a:endParaRPr kumimoji="0" lang="fr-FR" sz="16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Times New Roman"/>
            </a:endParaRPr>
          </a:p>
          <a:p>
            <a:pPr lvl="0"/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/>
              </a:rPr>
              <a:t>C3.41</a:t>
            </a:r>
          </a:p>
          <a:p>
            <a:pPr lvl="0"/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/>
              </a:rPr>
              <a:t>C3.42</a:t>
            </a:r>
            <a:r>
              <a:rPr lang="fr-FR" sz="1600" kern="0" dirty="0">
                <a:solidFill>
                  <a:srgbClr val="FF0000"/>
                </a:solidFill>
                <a:latin typeface="Arial"/>
                <a:ea typeface="Times New Roman"/>
              </a:rPr>
              <a:t> </a:t>
            </a:r>
            <a:r>
              <a:rPr lang="fr-FR" sz="1600" kern="0" dirty="0" smtClean="0">
                <a:solidFill>
                  <a:srgbClr val="FF0000"/>
                </a:solidFill>
                <a:latin typeface="Arial"/>
                <a:ea typeface="Times New Roman"/>
              </a:rPr>
              <a:t>	  Établir </a:t>
            </a:r>
            <a:r>
              <a:rPr lang="fr-FR" sz="1600" kern="0" dirty="0">
                <a:solidFill>
                  <a:srgbClr val="FF0000"/>
                </a:solidFill>
                <a:latin typeface="Arial"/>
                <a:ea typeface="Times New Roman"/>
              </a:rPr>
              <a:t>la traçabilité du produit </a:t>
            </a:r>
            <a:r>
              <a:rPr lang="fr-FR" sz="1600" kern="0" dirty="0" smtClean="0">
                <a:solidFill>
                  <a:srgbClr val="FF0000"/>
                </a:solidFill>
                <a:latin typeface="Arial"/>
                <a:ea typeface="Times New Roman"/>
              </a:rPr>
              <a:t>dans</a:t>
            </a:r>
            <a:endParaRPr kumimoji="0" lang="fr-FR" sz="16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Times New Roman"/>
            </a:endParaRPr>
          </a:p>
          <a:p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/>
              </a:rPr>
              <a:t>C3.43</a:t>
            </a:r>
            <a:r>
              <a:rPr lang="fr-FR" sz="1600" kern="0" dirty="0">
                <a:solidFill>
                  <a:srgbClr val="FF0000"/>
                </a:solidFill>
                <a:latin typeface="Arial"/>
                <a:ea typeface="Times New Roman"/>
              </a:rPr>
              <a:t> </a:t>
            </a:r>
            <a:r>
              <a:rPr lang="fr-FR" sz="1600" kern="0" dirty="0" smtClean="0">
                <a:solidFill>
                  <a:srgbClr val="FF0000"/>
                </a:solidFill>
                <a:latin typeface="Arial"/>
                <a:ea typeface="Times New Roman"/>
              </a:rPr>
              <a:t>     un </a:t>
            </a:r>
            <a:r>
              <a:rPr lang="fr-FR" sz="1600" kern="0" dirty="0">
                <a:solidFill>
                  <a:srgbClr val="FF0000"/>
                </a:solidFill>
                <a:latin typeface="Arial"/>
                <a:ea typeface="Times New Roman"/>
              </a:rPr>
              <a:t>contexte de développement durable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/>
              </a:rPr>
              <a:t>C3.44</a:t>
            </a:r>
            <a:endParaRPr kumimoji="0" lang="fr-FR" sz="160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Times New Roman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81954" y="5119588"/>
            <a:ext cx="8304846" cy="133882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/>
              </a:rPr>
              <a:t>Au minimum 3 compétences sur</a:t>
            </a:r>
            <a:r>
              <a:rPr kumimoji="0" lang="fr-FR" sz="1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/>
              </a:rPr>
              <a:t> 6 </a:t>
            </a: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/>
              </a:rPr>
              <a:t> doivent être évaluées</a:t>
            </a:r>
            <a:endParaRPr kumimoji="0" lang="fr-FR" sz="180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/>
              </a:rPr>
              <a:t>C3.11, C3.41 et C3.43 </a:t>
            </a: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Times New Roman"/>
              </a:rPr>
              <a:t>semblent les plus communément évaluables et ce quel que soit le type d’entreprise </a:t>
            </a:r>
          </a:p>
        </p:txBody>
      </p:sp>
      <p:sp>
        <p:nvSpPr>
          <p:cNvPr id="9" name="Accolade fermante 8"/>
          <p:cNvSpPr/>
          <p:nvPr/>
        </p:nvSpPr>
        <p:spPr>
          <a:xfrm>
            <a:off x="827584" y="2787545"/>
            <a:ext cx="360040" cy="86481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Accolade fermante 9"/>
          <p:cNvSpPr/>
          <p:nvPr/>
        </p:nvSpPr>
        <p:spPr>
          <a:xfrm>
            <a:off x="850969" y="2079948"/>
            <a:ext cx="354026" cy="50405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Accolade fermante 10"/>
          <p:cNvSpPr/>
          <p:nvPr/>
        </p:nvSpPr>
        <p:spPr>
          <a:xfrm>
            <a:off x="831984" y="3891285"/>
            <a:ext cx="360040" cy="10801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5323216" y="2068674"/>
            <a:ext cx="3363583" cy="258532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fr-FR" sz="1800" b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/>
              </a:rPr>
              <a:t>En rouge 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Times New Roman"/>
              </a:rPr>
              <a:t>les compétences à évaluer </a:t>
            </a: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Times New Roman"/>
              </a:rPr>
              <a:t>en fin de stage</a:t>
            </a:r>
            <a:r>
              <a:rPr lang="fr-FR" b="1" kern="0" dirty="0">
                <a:solidFill>
                  <a:srgbClr val="002060"/>
                </a:solidFill>
                <a:latin typeface="Arial"/>
                <a:ea typeface="Times New Roman"/>
              </a:rPr>
              <a:t> ou en fin de </a:t>
            </a:r>
            <a:r>
              <a:rPr lang="fr-FR" b="1" kern="0" dirty="0" smtClean="0">
                <a:solidFill>
                  <a:srgbClr val="002060"/>
                </a:solidFill>
                <a:latin typeface="Arial"/>
                <a:ea typeface="Times New Roman"/>
              </a:rPr>
              <a:t>1</a:t>
            </a:r>
            <a:r>
              <a:rPr lang="fr-FR" b="1" kern="0" baseline="30000" dirty="0" smtClean="0">
                <a:solidFill>
                  <a:srgbClr val="002060"/>
                </a:solidFill>
                <a:latin typeface="Arial"/>
                <a:ea typeface="Times New Roman"/>
              </a:rPr>
              <a:t>re</a:t>
            </a:r>
            <a:r>
              <a:rPr lang="fr-FR" b="1" kern="0" dirty="0" smtClean="0">
                <a:solidFill>
                  <a:srgbClr val="002060"/>
                </a:solidFill>
                <a:latin typeface="Arial"/>
                <a:ea typeface="Times New Roman"/>
              </a:rPr>
              <a:t> </a:t>
            </a:r>
            <a:r>
              <a:rPr lang="fr-FR" b="1" kern="0" dirty="0">
                <a:solidFill>
                  <a:srgbClr val="002060"/>
                </a:solidFill>
                <a:latin typeface="Arial"/>
                <a:ea typeface="Times New Roman"/>
              </a:rPr>
              <a:t>année d’alternance</a:t>
            </a:r>
            <a:r>
              <a:rPr kumimoji="0" lang="fr-FR" sz="18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Times New Roman"/>
              </a:rPr>
              <a:t> </a:t>
            </a:r>
            <a:r>
              <a:rPr lang="fr-FR" b="1" kern="0" dirty="0" smtClean="0">
                <a:solidFill>
                  <a:srgbClr val="002060"/>
                </a:solidFill>
                <a:latin typeface="Arial"/>
                <a:ea typeface="Times New Roman"/>
              </a:rPr>
              <a:t> </a:t>
            </a:r>
            <a:r>
              <a:rPr lang="fr-FR" kern="0" dirty="0">
                <a:solidFill>
                  <a:srgbClr val="002060"/>
                </a:solidFill>
                <a:latin typeface="Arial"/>
                <a:ea typeface="Times New Roman"/>
                <a:sym typeface="Wingdings" panose="05000000000000000000" pitchFamily="2" charset="2"/>
              </a:rPr>
              <a:t> </a:t>
            </a:r>
            <a:r>
              <a:rPr lang="fr-FR" b="1" kern="0" dirty="0">
                <a:solidFill>
                  <a:srgbClr val="002060"/>
                </a:solidFill>
                <a:latin typeface="Arial"/>
                <a:ea typeface="Times New Roman"/>
              </a:rPr>
              <a:t>par le tuteur entreprise et le tuteur enseignant 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Times New Roman"/>
              </a:rPr>
              <a:t>= </a:t>
            </a: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/>
              </a:rPr>
              <a:t>1/3  note de l’épreuve E6</a:t>
            </a:r>
          </a:p>
        </p:txBody>
      </p:sp>
      <p:sp>
        <p:nvSpPr>
          <p:cNvPr id="13" name="Flèche droite 12"/>
          <p:cNvSpPr/>
          <p:nvPr/>
        </p:nvSpPr>
        <p:spPr>
          <a:xfrm>
            <a:off x="4860032" y="3113467"/>
            <a:ext cx="488589" cy="45954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vers le bas 13"/>
          <p:cNvSpPr/>
          <p:nvPr/>
        </p:nvSpPr>
        <p:spPr>
          <a:xfrm>
            <a:off x="6948264" y="4700575"/>
            <a:ext cx="576064" cy="373816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5323217" y="1255720"/>
            <a:ext cx="336358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En bleu </a:t>
            </a:r>
            <a:r>
              <a:rPr lang="fr-FR" dirty="0" smtClean="0">
                <a:solidFill>
                  <a:schemeClr val="tx2"/>
                </a:solidFill>
              </a:rPr>
              <a:t>celles validées lors de </a:t>
            </a:r>
            <a:r>
              <a:rPr lang="fr-FR" b="1" dirty="0" smtClean="0">
                <a:solidFill>
                  <a:schemeClr val="tx2"/>
                </a:solidFill>
              </a:rPr>
              <a:t>l’épreuve E6 en fin de 2</a:t>
            </a:r>
            <a:r>
              <a:rPr lang="fr-FR" b="1" baseline="30000" dirty="0" smtClean="0">
                <a:solidFill>
                  <a:schemeClr val="tx2"/>
                </a:solidFill>
              </a:rPr>
              <a:t>e</a:t>
            </a:r>
            <a:r>
              <a:rPr lang="fr-FR" b="1" dirty="0" smtClean="0">
                <a:solidFill>
                  <a:schemeClr val="tx2"/>
                </a:solidFill>
              </a:rPr>
              <a:t> année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16" name="Titre 4"/>
          <p:cNvSpPr txBox="1">
            <a:spLocks/>
          </p:cNvSpPr>
          <p:nvPr/>
        </p:nvSpPr>
        <p:spPr>
          <a:xfrm>
            <a:off x="1691679" y="620688"/>
            <a:ext cx="7135301" cy="5760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b">
            <a:normAutofit lnSpcReduction="1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chemeClr val="bg1"/>
                </a:solidFill>
                <a:latin typeface="Calibri" panose="020F0502020204030204" pitchFamily="34" charset="0"/>
              </a:rPr>
              <a:t>2</a:t>
            </a:r>
            <a:r>
              <a:rPr lang="fr-FR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. COMPÉTENCES à ÉVALUER</a:t>
            </a:r>
            <a:endParaRPr lang="fr-FR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77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r>
              <a:rPr lang="fr-FR" b="1" dirty="0" smtClean="0"/>
              <a:t>5 décembre 2013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04920" y="6487051"/>
            <a:ext cx="539080" cy="365125"/>
          </a:xfrm>
        </p:spPr>
        <p:txBody>
          <a:bodyPr/>
          <a:lstStyle/>
          <a:p>
            <a:fld id="{49A423E5-2E14-4DDF-8AEA-E79CC11D99BB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27" y="1382927"/>
            <a:ext cx="8749753" cy="1786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87231" y="3429000"/>
            <a:ext cx="8749753" cy="27392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u="sng" dirty="0" smtClean="0">
                <a:latin typeface="Calibri" panose="020F0502020204030204" pitchFamily="34" charset="0"/>
              </a:rPr>
              <a:t>Commentaires liées à l’interprétation de ces 2 compétences:</a:t>
            </a:r>
          </a:p>
          <a:p>
            <a:endParaRPr lang="fr-FR" sz="1400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C 3.11 permet de valider, </a:t>
            </a:r>
            <a:r>
              <a:rPr lang="fr-FR" b="1" i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de manière plus générale</a:t>
            </a:r>
            <a:r>
              <a:rPr lang="fr-FR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, le degré d’ouverture  du stagiaire ou de l’alternant aux nouveautés de son secteur industriel et de sa capacité à rechercher (</a:t>
            </a:r>
            <a:r>
              <a:rPr lang="fr-FR" b="1" i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en interne comme en externe</a:t>
            </a:r>
            <a:r>
              <a:rPr lang="fr-FR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)  des informations judicieuses.</a:t>
            </a:r>
          </a:p>
          <a:p>
            <a:endParaRPr lang="fr-FR" dirty="0" smtClean="0">
              <a:latin typeface="Calibri" panose="020F0502020204030204" pitchFamily="34" charset="0"/>
            </a:endParaRPr>
          </a:p>
          <a:p>
            <a:pPr lvl="1"/>
            <a:endParaRPr lang="fr-FR" dirty="0" smtClean="0">
              <a:latin typeface="Calibri" panose="020F050202020403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2060"/>
                </a:solidFill>
                <a:latin typeface="Calibri" panose="020F0502020204030204" pitchFamily="34" charset="0"/>
              </a:rPr>
              <a:t>C</a:t>
            </a:r>
            <a:r>
              <a:rPr lang="fr-FR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3.12 si le stagiaire ou l’alternant est impliqué ou associé à des actions de </a:t>
            </a:r>
            <a:r>
              <a:rPr lang="fr-FR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sourcing</a:t>
            </a:r>
            <a:r>
              <a:rPr lang="fr-FR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fr-FR" sz="1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(sous-traitance/ délocalisation…) </a:t>
            </a:r>
            <a:r>
              <a:rPr lang="fr-FR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cette compétence mesure la qualité des informations fournies </a:t>
            </a:r>
          </a:p>
          <a:p>
            <a:pPr marL="0" lvl="1"/>
            <a:r>
              <a:rPr lang="fr-FR" b="1" dirty="0">
                <a:solidFill>
                  <a:srgbClr val="00206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	</a:t>
            </a:r>
            <a:r>
              <a:rPr lang="fr-FR" b="1" dirty="0" smtClean="0">
                <a:solidFill>
                  <a:srgbClr val="00206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	</a:t>
            </a:r>
            <a:r>
              <a:rPr lang="fr-FR" b="1" dirty="0" smtClean="0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fr-FR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Repérer </a:t>
            </a:r>
            <a:r>
              <a:rPr lang="fr-FR" b="1" dirty="0">
                <a:solidFill>
                  <a:srgbClr val="FF0000"/>
                </a:solidFill>
                <a:latin typeface="Calibri" panose="020F0502020204030204" pitchFamily="34" charset="0"/>
              </a:rPr>
              <a:t>Non si non </a:t>
            </a:r>
            <a:r>
              <a:rPr lang="fr-FR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évalué</a:t>
            </a:r>
            <a:endParaRPr lang="fr-FR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84367" y="2716426"/>
            <a:ext cx="144017" cy="4528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8028385" y="270892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X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Flèche à angle droit 10"/>
          <p:cNvSpPr/>
          <p:nvPr/>
        </p:nvSpPr>
        <p:spPr>
          <a:xfrm>
            <a:off x="4953482" y="3169264"/>
            <a:ext cx="3816424" cy="2934592"/>
          </a:xfrm>
          <a:prstGeom prst="bentUpArrow">
            <a:avLst>
              <a:gd name="adj1" fmla="val 6294"/>
              <a:gd name="adj2" fmla="val 21543"/>
              <a:gd name="adj3" fmla="val 3313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4"/>
          <p:cNvSpPr txBox="1">
            <a:spLocks/>
          </p:cNvSpPr>
          <p:nvPr/>
        </p:nvSpPr>
        <p:spPr>
          <a:xfrm>
            <a:off x="1619671" y="692696"/>
            <a:ext cx="7207309" cy="5429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b">
            <a:normAutofit fontScale="92500" lnSpcReduction="1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chemeClr val="bg1"/>
                </a:solidFill>
                <a:latin typeface="Calibri" panose="020F0502020204030204" pitchFamily="34" charset="0"/>
              </a:rPr>
              <a:t>2</a:t>
            </a:r>
            <a:r>
              <a:rPr lang="fr-FR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. COMPÉTENCES  C3.11 et 12</a:t>
            </a:r>
            <a:endParaRPr lang="fr-FR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69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r>
              <a:rPr lang="fr-FR" b="1" dirty="0" smtClean="0"/>
              <a:t>5 décembre 2013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04920" y="6487051"/>
            <a:ext cx="539080" cy="365125"/>
          </a:xfrm>
        </p:spPr>
        <p:txBody>
          <a:bodyPr/>
          <a:lstStyle/>
          <a:p>
            <a:fld id="{49A423E5-2E14-4DDF-8AEA-E79CC11D99BB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69" y="1340768"/>
            <a:ext cx="8928992" cy="1795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05039" y="3280420"/>
            <a:ext cx="89314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fr-FR" dirty="0">
                <a:solidFill>
                  <a:schemeClr val="dk1"/>
                </a:solidFill>
                <a:latin typeface="Calibri" panose="020F0502020204030204" pitchFamily="34" charset="0"/>
              </a:rPr>
              <a:t>validation de </a:t>
            </a:r>
            <a:r>
              <a:rPr lang="fr-FR" dirty="0" smtClean="0">
                <a:solidFill>
                  <a:schemeClr val="dk1"/>
                </a:solidFill>
                <a:latin typeface="Calibri" panose="020F0502020204030204" pitchFamily="34" charset="0"/>
              </a:rPr>
              <a:t>la compétence </a:t>
            </a:r>
            <a:r>
              <a:rPr lang="fr-FR" b="1" dirty="0" smtClean="0">
                <a:solidFill>
                  <a:schemeClr val="dk1"/>
                </a:solidFill>
                <a:latin typeface="Calibri" panose="020F0502020204030204" pitchFamily="34" charset="0"/>
              </a:rPr>
              <a:t>C3.4</a:t>
            </a:r>
            <a:r>
              <a:rPr lang="fr-FR" dirty="0" smtClean="0">
                <a:solidFill>
                  <a:schemeClr val="dk1"/>
                </a:solidFill>
                <a:latin typeface="Calibri" panose="020F0502020204030204" pitchFamily="34" charset="0"/>
              </a:rPr>
              <a:t>  </a:t>
            </a:r>
            <a:r>
              <a:rPr lang="fr-FR" dirty="0">
                <a:solidFill>
                  <a:schemeClr val="dk1"/>
                </a:solidFill>
                <a:latin typeface="Calibri" panose="020F0502020204030204" pitchFamily="34" charset="0"/>
              </a:rPr>
              <a:t>directement liée aux types d’activité de l’entreprise et à </a:t>
            </a:r>
            <a:r>
              <a:rPr lang="fr-FR" dirty="0" smtClean="0">
                <a:solidFill>
                  <a:schemeClr val="dk1"/>
                </a:solidFill>
                <a:latin typeface="Calibri" panose="020F0502020204030204" pitchFamily="34" charset="0"/>
              </a:rPr>
              <a:t>l’engagement </a:t>
            </a:r>
            <a:r>
              <a:rPr lang="fr-FR" dirty="0">
                <a:solidFill>
                  <a:schemeClr val="dk1"/>
                </a:solidFill>
                <a:latin typeface="Calibri" panose="020F0502020204030204" pitchFamily="34" charset="0"/>
              </a:rPr>
              <a:t>de celle-ci sur des actions  de réduction des impacts environnementaux et sociétaux. </a:t>
            </a:r>
            <a:r>
              <a:rPr lang="fr-FR" dirty="0" smtClean="0">
                <a:solidFill>
                  <a:schemeClr val="dk1"/>
                </a:solidFill>
                <a:latin typeface="Calibri" panose="020F0502020204030204" pitchFamily="34" charset="0"/>
              </a:rPr>
              <a:t> Se référer aux savoirs associés S5.4 et S11du référentiel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dk1"/>
                </a:solidFill>
                <a:latin typeface="Calibri" panose="020F0502020204030204" pitchFamily="34" charset="0"/>
              </a:rPr>
              <a:t>contraintes environnementales sur le choix d’une solution 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dk1"/>
                </a:solidFill>
                <a:latin typeface="Calibri" panose="020F0502020204030204" pitchFamily="34" charset="0"/>
              </a:rPr>
              <a:t>indicateurs d’impact environnemental (voir A.C.V) 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dk1"/>
                </a:solidFill>
                <a:latin typeface="Calibri" panose="020F0502020204030204" pitchFamily="34" charset="0"/>
              </a:rPr>
              <a:t>eco-conception</a:t>
            </a:r>
            <a:r>
              <a:rPr lang="fr-FR" dirty="0" smtClean="0">
                <a:solidFill>
                  <a:schemeClr val="dk1"/>
                </a:solidFill>
                <a:latin typeface="Calibri" panose="020F0502020204030204" pitchFamily="34" charset="0"/>
              </a:rPr>
              <a:t> S11.2 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dk1"/>
                </a:solidFill>
                <a:latin typeface="Calibri" panose="020F0502020204030204" pitchFamily="34" charset="0"/>
              </a:rPr>
              <a:t>traçabilité S11.3.</a:t>
            </a:r>
          </a:p>
        </p:txBody>
      </p:sp>
      <p:sp>
        <p:nvSpPr>
          <p:cNvPr id="9" name="Titre 4"/>
          <p:cNvSpPr txBox="1">
            <a:spLocks/>
          </p:cNvSpPr>
          <p:nvPr/>
        </p:nvSpPr>
        <p:spPr>
          <a:xfrm>
            <a:off x="1591071" y="692696"/>
            <a:ext cx="7207309" cy="5429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b">
            <a:normAutofit fontScale="92500" lnSpcReduction="1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chemeClr val="bg1"/>
                </a:solidFill>
                <a:latin typeface="Calibri" panose="020F0502020204030204" pitchFamily="34" charset="0"/>
              </a:rPr>
              <a:t>2</a:t>
            </a:r>
            <a:r>
              <a:rPr lang="fr-FR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. COMPÉTENCES  C3.41, 42, 43 et 44</a:t>
            </a:r>
            <a:endParaRPr lang="fr-FR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7509" y="5560389"/>
            <a:ext cx="828092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latin typeface="Calibri" panose="020F0502020204030204" pitchFamily="34" charset="0"/>
              </a:rPr>
              <a:t>À </a:t>
            </a:r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</a:rPr>
              <a:t>défaut d’actions concrètes dans l’entreprise, le stagiaire ou alternant procède à une réflexion sur les actions envisageables favorables au développement durable</a:t>
            </a:r>
          </a:p>
        </p:txBody>
      </p:sp>
    </p:spTree>
    <p:extLst>
      <p:ext uri="{BB962C8B-B14F-4D97-AF65-F5344CB8AC3E}">
        <p14:creationId xmlns:p14="http://schemas.microsoft.com/office/powerpoint/2010/main" val="44771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r>
              <a:rPr lang="fr-FR" b="1" dirty="0" smtClean="0"/>
              <a:t>5 décembre 2013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04920" y="6487051"/>
            <a:ext cx="539080" cy="365125"/>
          </a:xfrm>
        </p:spPr>
        <p:txBody>
          <a:bodyPr/>
          <a:lstStyle/>
          <a:p>
            <a:fld id="{49A423E5-2E14-4DDF-8AEA-E79CC11D99BB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17" name="Titre 4"/>
          <p:cNvSpPr txBox="1">
            <a:spLocks/>
          </p:cNvSpPr>
          <p:nvPr/>
        </p:nvSpPr>
        <p:spPr>
          <a:xfrm>
            <a:off x="1759665" y="908720"/>
            <a:ext cx="7130350" cy="5888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b">
            <a:normAutofit lnSpcReduction="1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chemeClr val="bg1"/>
                </a:solidFill>
                <a:latin typeface="Calibri" panose="020F0502020204030204" pitchFamily="34" charset="0"/>
              </a:rPr>
              <a:t>3</a:t>
            </a:r>
            <a:r>
              <a:rPr lang="fr-FR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. DÉFINITION de l’ÉTUDE de CAS</a:t>
            </a:r>
            <a:endParaRPr lang="fr-FR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28262" y="1988840"/>
            <a:ext cx="1368152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QUAND ?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1979712" y="1844824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À définir</a:t>
            </a:r>
            <a:r>
              <a:rPr kumimoji="0" lang="fr-FR" sz="18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s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i possible en semaine 2 (</a:t>
            </a: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S2) de stage 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ou </a:t>
            </a: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courant 1</a:t>
            </a:r>
            <a:r>
              <a:rPr kumimoji="0" lang="fr-FR" sz="18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re</a:t>
            </a: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année  de l’alternance, 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après 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la phase d’ observation et participation aux tâches de l’entreprise.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205004" y="2978580"/>
            <a:ext cx="1368152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QUI ?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205003" y="3858630"/>
            <a:ext cx="1554661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COMMENT ?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1977247" y="2855790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Soit sur </a:t>
            </a: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proposition 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du tuteur entreprise, du stagiaire ou du tuteur enseignant soit par</a:t>
            </a: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concertation 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des 3 parties prenantes.</a:t>
            </a:r>
            <a:endParaRPr kumimoji="0" lang="fr-FR" sz="1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979712" y="3734533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1 ou 2 études 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à définir lors d’une </a:t>
            </a: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rencontre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ou d’un </a:t>
            </a:r>
            <a:r>
              <a:rPr kumimoji="0" lang="fr-FR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échange téléphonique ou appel </a:t>
            </a:r>
            <a:r>
              <a:rPr kumimoji="0" lang="fr-FR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visio</a:t>
            </a:r>
            <a:r>
              <a:rPr kumimoji="0" lang="fr-FR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pour les stages lointains.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611560" y="5560220"/>
            <a:ext cx="7632848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À l’aide de la fiche DÉFINITION de l’ÉTUDE de CAS jointe au livret de stage</a:t>
            </a:r>
          </a:p>
        </p:txBody>
      </p:sp>
      <p:sp>
        <p:nvSpPr>
          <p:cNvPr id="25" name="Flèche vers le bas 24"/>
          <p:cNvSpPr/>
          <p:nvPr/>
        </p:nvSpPr>
        <p:spPr>
          <a:xfrm>
            <a:off x="4358575" y="4558275"/>
            <a:ext cx="642874" cy="790932"/>
          </a:xfrm>
          <a:prstGeom prst="down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43777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r>
              <a:rPr lang="fr-FR" b="1" dirty="0" smtClean="0"/>
              <a:t>5 décembre 2013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04920" y="6487051"/>
            <a:ext cx="539080" cy="365125"/>
          </a:xfrm>
        </p:spPr>
        <p:txBody>
          <a:bodyPr/>
          <a:lstStyle/>
          <a:p>
            <a:fld id="{49A423E5-2E14-4DDF-8AEA-E79CC11D99BB}" type="slidenum">
              <a:rPr lang="fr-FR" smtClean="0"/>
              <a:pPr/>
              <a:t>8</a:t>
            </a:fld>
            <a:endParaRPr lang="fr-FR" dirty="0"/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999782"/>
              </p:ext>
            </p:extLst>
          </p:nvPr>
        </p:nvGraphicFramePr>
        <p:xfrm>
          <a:off x="251520" y="1946821"/>
          <a:ext cx="3384376" cy="418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Document" r:id="rId3" imgW="7075621" imgH="8740971" progId="Word.Document.12">
                  <p:embed/>
                </p:oleObj>
              </mc:Choice>
              <mc:Fallback>
                <p:oleObj name="Document" r:id="rId3" imgW="7075621" imgH="8740971" progId="Word.Document.12">
                  <p:embed/>
                  <p:pic>
                    <p:nvPicPr>
                      <p:cNvPr id="0" name="Obje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946821"/>
                        <a:ext cx="3384376" cy="41816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re 4"/>
          <p:cNvSpPr txBox="1">
            <a:spLocks/>
          </p:cNvSpPr>
          <p:nvPr/>
        </p:nvSpPr>
        <p:spPr>
          <a:xfrm>
            <a:off x="3419872" y="692696"/>
            <a:ext cx="4860032" cy="102092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chemeClr val="bg1"/>
                </a:solidFill>
                <a:latin typeface="Calibri" panose="020F0502020204030204" pitchFamily="34" charset="0"/>
              </a:rPr>
              <a:t>3</a:t>
            </a:r>
            <a:r>
              <a:rPr lang="fr-FR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. DOCUMENT SUPPORT </a:t>
            </a:r>
          </a:p>
          <a:p>
            <a:r>
              <a:rPr lang="fr-FR" sz="19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à la DÉFINITION de l’ÉTUDE de CAS</a:t>
            </a:r>
            <a:endParaRPr lang="fr-FR" sz="19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848637" y="2232485"/>
            <a:ext cx="352839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Définition de la problématique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053486" y="2924546"/>
            <a:ext cx="123063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Contexte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4064624" y="3599813"/>
            <a:ext cx="309641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Ressources à disposition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4208544" y="4268563"/>
            <a:ext cx="303516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Contraintes de réalisation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3921407" y="4992851"/>
            <a:ext cx="339327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Démarche de travail envisagée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4502983" y="5651956"/>
            <a:ext cx="95340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Suivi</a:t>
            </a:r>
            <a:endParaRPr lang="fr-FR" dirty="0"/>
          </a:p>
        </p:txBody>
      </p:sp>
      <p:sp>
        <p:nvSpPr>
          <p:cNvPr id="14" name="Ellipse 13"/>
          <p:cNvSpPr/>
          <p:nvPr/>
        </p:nvSpPr>
        <p:spPr>
          <a:xfrm>
            <a:off x="249449" y="2921642"/>
            <a:ext cx="1728192" cy="4121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avec flèche 15"/>
          <p:cNvCxnSpPr>
            <a:endCxn id="5" idx="1"/>
          </p:cNvCxnSpPr>
          <p:nvPr/>
        </p:nvCxnSpPr>
        <p:spPr>
          <a:xfrm flipV="1">
            <a:off x="1619805" y="2417151"/>
            <a:ext cx="2228832" cy="639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385861" y="3612983"/>
            <a:ext cx="1728192" cy="34299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1865535" y="4149080"/>
            <a:ext cx="1728192" cy="3646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137343" y="4149080"/>
            <a:ext cx="1728192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179512" y="4828510"/>
            <a:ext cx="1728192" cy="3286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2028266" y="5045884"/>
            <a:ext cx="1175582" cy="9754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avec flèche 22"/>
          <p:cNvCxnSpPr>
            <a:endCxn id="9" idx="1"/>
          </p:cNvCxnSpPr>
          <p:nvPr/>
        </p:nvCxnSpPr>
        <p:spPr>
          <a:xfrm flipV="1">
            <a:off x="1631703" y="3109212"/>
            <a:ext cx="2421783" cy="6353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>
            <a:endCxn id="11" idx="1"/>
          </p:cNvCxnSpPr>
          <p:nvPr/>
        </p:nvCxnSpPr>
        <p:spPr>
          <a:xfrm>
            <a:off x="3097082" y="4349863"/>
            <a:ext cx="1111462" cy="1033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endCxn id="10" idx="1"/>
          </p:cNvCxnSpPr>
          <p:nvPr/>
        </p:nvCxnSpPr>
        <p:spPr>
          <a:xfrm flipV="1">
            <a:off x="1466030" y="3784479"/>
            <a:ext cx="2598594" cy="3777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>
            <a:stCxn id="20" idx="7"/>
            <a:endCxn id="12" idx="1"/>
          </p:cNvCxnSpPr>
          <p:nvPr/>
        </p:nvCxnSpPr>
        <p:spPr>
          <a:xfrm>
            <a:off x="1654616" y="4876644"/>
            <a:ext cx="2266791" cy="3008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>
            <a:stCxn id="21" idx="6"/>
            <a:endCxn id="13" idx="1"/>
          </p:cNvCxnSpPr>
          <p:nvPr/>
        </p:nvCxnSpPr>
        <p:spPr>
          <a:xfrm>
            <a:off x="3203848" y="5533586"/>
            <a:ext cx="1299135" cy="3030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7393266" y="2990701"/>
            <a:ext cx="1640870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L’étudiant ou l’alternant complète cette fiche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539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r>
              <a:rPr lang="fr-FR" b="1" dirty="0" smtClean="0"/>
              <a:t>5 décembre 2013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04920" y="6487051"/>
            <a:ext cx="539080" cy="365125"/>
          </a:xfrm>
        </p:spPr>
        <p:txBody>
          <a:bodyPr/>
          <a:lstStyle/>
          <a:p>
            <a:fld id="{49A423E5-2E14-4DDF-8AEA-E79CC11D99BB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619672" y="680354"/>
            <a:ext cx="7226915" cy="6001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4. EXEMPLES:   ÉTUDE de CAS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8905" y="1610941"/>
            <a:ext cx="35022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Définition de la problématique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fr-FR" sz="1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(que veut-on étudier ?)</a:t>
            </a: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58317" y="1472442"/>
            <a:ext cx="33625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Contexte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fr-FR" sz="1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(pourquoi cette problématique dans cette entreprise ?)</a:t>
            </a: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6258" y="2480554"/>
            <a:ext cx="4078340" cy="64633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Projet de conception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d’un vêtement de travail intégrant un harnais de sécurité.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58207" y="2480554"/>
            <a:ext cx="4350634" cy="646331"/>
          </a:xfrm>
          <a:prstGeom prst="rect">
            <a:avLst/>
          </a:prstGeom>
          <a:solidFill>
            <a:sysClr val="window" lastClr="FFFFFF"/>
          </a:solidFill>
          <a:ln w="11429" cap="flat" cmpd="sng" algn="ctr">
            <a:solidFill>
              <a:srgbClr val="8CADAE"/>
            </a:solidFill>
            <a:prstDash val="sysDash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Un client a sollicité l’entreprise pour ce concept</a:t>
            </a:r>
          </a:p>
        </p:txBody>
      </p:sp>
      <p:sp>
        <p:nvSpPr>
          <p:cNvPr id="17" name="Flèche droite 16"/>
          <p:cNvSpPr/>
          <p:nvPr/>
        </p:nvSpPr>
        <p:spPr>
          <a:xfrm>
            <a:off x="4067944" y="1688466"/>
            <a:ext cx="709684" cy="245641"/>
          </a:xfrm>
          <a:prstGeom prst="righ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683" y="4500989"/>
            <a:ext cx="322321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Démarche de travail envisagée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fr-FR" sz="1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(quelles sont les étapes qui vont permettre de répondre à la question ?)</a:t>
            </a:r>
            <a:endParaRPr kumimoji="0" lang="fr-FR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28839" y="3596531"/>
            <a:ext cx="5183416" cy="3000821"/>
          </a:xfrm>
          <a:prstGeom prst="rect">
            <a:avLst/>
          </a:prstGeom>
          <a:solidFill>
            <a:sysClr val="window" lastClr="FFFFFF"/>
          </a:solidFill>
          <a:ln w="11429" cap="flat" cmpd="sng" algn="ctr">
            <a:solidFill>
              <a:srgbClr val="8CADAE"/>
            </a:solidFill>
            <a:prstDash val="sysDash"/>
          </a:ln>
          <a:effectLst/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État de l’art : harnais/vêtement</a:t>
            </a: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Recherche des produits déjà existants ou non</a:t>
            </a: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Établir le cahier des charges</a:t>
            </a: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Solutionner le cahier des charges</a:t>
            </a: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Propositions de produits intégrés</a:t>
            </a: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Dessins techniques et solutions technologiques des propositions de produits intégrés</a:t>
            </a:r>
          </a:p>
        </p:txBody>
      </p:sp>
      <p:sp>
        <p:nvSpPr>
          <p:cNvPr id="3" name="Ellipse 2"/>
          <p:cNvSpPr/>
          <p:nvPr/>
        </p:nvSpPr>
        <p:spPr>
          <a:xfrm>
            <a:off x="3428840" y="3596530"/>
            <a:ext cx="4887576" cy="900247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683567" y="3596530"/>
            <a:ext cx="2088233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/>
              <a:t>C3.11</a:t>
            </a:r>
            <a:r>
              <a:rPr lang="fr-FR" dirty="0" smtClean="0"/>
              <a:t> s’informer en permanence…)</a:t>
            </a:r>
            <a:endParaRPr lang="fr-FR" dirty="0"/>
          </a:p>
        </p:txBody>
      </p:sp>
      <p:sp>
        <p:nvSpPr>
          <p:cNvPr id="24" name="Ellipse 23"/>
          <p:cNvSpPr/>
          <p:nvPr/>
        </p:nvSpPr>
        <p:spPr>
          <a:xfrm>
            <a:off x="3491880" y="4472969"/>
            <a:ext cx="4887576" cy="900247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cxnSp>
        <p:nvCxnSpPr>
          <p:cNvPr id="26" name="Connecteur droit avec flèche 25"/>
          <p:cNvCxnSpPr>
            <a:stCxn id="3" idx="2"/>
            <a:endCxn id="20" idx="3"/>
          </p:cNvCxnSpPr>
          <p:nvPr/>
        </p:nvCxnSpPr>
        <p:spPr>
          <a:xfrm flipH="1" flipV="1">
            <a:off x="2771800" y="3919696"/>
            <a:ext cx="657040" cy="12695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H="1">
            <a:off x="3176520" y="5031390"/>
            <a:ext cx="404722" cy="3418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683567" y="5373216"/>
            <a:ext cx="2479400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/>
              <a:t>C3.41, 42 </a:t>
            </a:r>
            <a:r>
              <a:rPr lang="fr-FR" dirty="0" smtClean="0"/>
              <a:t>s’informer des normes et législations, participer à l’ACV…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826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1604</TotalTime>
  <Words>1939</Words>
  <Application>Microsoft Office PowerPoint</Application>
  <PresentationFormat>Affichage à l'écran (4:3)</PresentationFormat>
  <Paragraphs>357</Paragraphs>
  <Slides>21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3" baseType="lpstr">
      <vt:lpstr>Thème Office</vt:lpstr>
      <vt:lpstr>Document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MEN</dc:creator>
  <cp:lastModifiedBy>Annie</cp:lastModifiedBy>
  <cp:revision>44</cp:revision>
  <dcterms:created xsi:type="dcterms:W3CDTF">2013-11-26T18:08:28Z</dcterms:created>
  <dcterms:modified xsi:type="dcterms:W3CDTF">2013-12-04T13:57:08Z</dcterms:modified>
</cp:coreProperties>
</file>