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9" r:id="rId2"/>
    <p:sldId id="256" r:id="rId3"/>
    <p:sldId id="263" r:id="rId4"/>
    <p:sldId id="264" r:id="rId5"/>
    <p:sldId id="257" r:id="rId6"/>
    <p:sldId id="267" r:id="rId7"/>
    <p:sldId id="265" r:id="rId8"/>
    <p:sldId id="266" r:id="rId9"/>
    <p:sldId id="275" r:id="rId10"/>
    <p:sldId id="268" r:id="rId11"/>
    <p:sldId id="273" r:id="rId12"/>
    <p:sldId id="280" r:id="rId13"/>
    <p:sldId id="269" r:id="rId14"/>
    <p:sldId id="274" r:id="rId15"/>
    <p:sldId id="270" r:id="rId16"/>
    <p:sldId id="271" r:id="rId17"/>
    <p:sldId id="285" r:id="rId18"/>
    <p:sldId id="272" r:id="rId19"/>
    <p:sldId id="276" r:id="rId20"/>
    <p:sldId id="278" r:id="rId21"/>
    <p:sldId id="287" r:id="rId22"/>
    <p:sldId id="279" r:id="rId23"/>
    <p:sldId id="281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CE768"/>
    <a:srgbClr val="85DF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480" y="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75998-6ACD-40BC-B43A-0968B9B09C53}" type="datetimeFigureOut">
              <a:rPr lang="fr-FR" smtClean="0"/>
              <a:pPr/>
              <a:t>11/12/2013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46BDE-3880-4FC8-9BB1-682F250EFD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691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46BDE-3880-4FC8-9BB1-682F250EFD8D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C917-7275-4CF5-8D3F-565E3FEFAFC1}" type="datetimeFigureOut">
              <a:rPr lang="fr-FR" smtClean="0"/>
              <a:pPr/>
              <a:t>11/12/2013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5929-BF7E-4DD2-BD2F-37B88E2F2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C917-7275-4CF5-8D3F-565E3FEFAFC1}" type="datetimeFigureOut">
              <a:rPr lang="fr-FR" smtClean="0"/>
              <a:pPr/>
              <a:t>11/12/2013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5929-BF7E-4DD2-BD2F-37B88E2F2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C917-7275-4CF5-8D3F-565E3FEFAFC1}" type="datetimeFigureOut">
              <a:rPr lang="fr-FR" smtClean="0"/>
              <a:pPr/>
              <a:t>11/12/2013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5929-BF7E-4DD2-BD2F-37B88E2F2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C917-7275-4CF5-8D3F-565E3FEFAFC1}" type="datetimeFigureOut">
              <a:rPr lang="fr-FR" smtClean="0"/>
              <a:pPr/>
              <a:t>11/12/2013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5929-BF7E-4DD2-BD2F-37B88E2F2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C917-7275-4CF5-8D3F-565E3FEFAFC1}" type="datetimeFigureOut">
              <a:rPr lang="fr-FR" smtClean="0"/>
              <a:pPr/>
              <a:t>11/12/2013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5929-BF7E-4DD2-BD2F-37B88E2F2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C917-7275-4CF5-8D3F-565E3FEFAFC1}" type="datetimeFigureOut">
              <a:rPr lang="fr-FR" smtClean="0"/>
              <a:pPr/>
              <a:t>11/12/2013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5929-BF7E-4DD2-BD2F-37B88E2F2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C917-7275-4CF5-8D3F-565E3FEFAFC1}" type="datetimeFigureOut">
              <a:rPr lang="fr-FR" smtClean="0"/>
              <a:pPr/>
              <a:t>11/12/2013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5929-BF7E-4DD2-BD2F-37B88E2F2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C917-7275-4CF5-8D3F-565E3FEFAFC1}" type="datetimeFigureOut">
              <a:rPr lang="fr-FR" smtClean="0"/>
              <a:pPr/>
              <a:t>11/12/2013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5929-BF7E-4DD2-BD2F-37B88E2F2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C917-7275-4CF5-8D3F-565E3FEFAFC1}" type="datetimeFigureOut">
              <a:rPr lang="fr-FR" smtClean="0"/>
              <a:pPr/>
              <a:t>11/12/2013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5929-BF7E-4DD2-BD2F-37B88E2F2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C917-7275-4CF5-8D3F-565E3FEFAFC1}" type="datetimeFigureOut">
              <a:rPr lang="fr-FR" smtClean="0"/>
              <a:pPr/>
              <a:t>11/12/2013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5929-BF7E-4DD2-BD2F-37B88E2F2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C917-7275-4CF5-8D3F-565E3FEFAFC1}" type="datetimeFigureOut">
              <a:rPr lang="fr-FR" smtClean="0"/>
              <a:pPr/>
              <a:t>11/12/2013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5929-BF7E-4DD2-BD2F-37B88E2F2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EC917-7275-4CF5-8D3F-565E3FEFAFC1}" type="datetimeFigureOut">
              <a:rPr lang="fr-FR" smtClean="0"/>
              <a:pPr/>
              <a:t>11/12/2013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65929-BF7E-4DD2-BD2F-37B88E2F21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276600"/>
            <a:ext cx="7467600" cy="2960712"/>
          </a:xfrm>
        </p:spPr>
        <p:txBody>
          <a:bodyPr>
            <a:normAutofit/>
          </a:bodyPr>
          <a:lstStyle/>
          <a:p>
            <a:pPr eaLnBrk="1" hangingPunct="1"/>
            <a:r>
              <a:rPr lang="fr-FR" b="1" dirty="0" smtClean="0">
                <a:solidFill>
                  <a:schemeClr val="tx1"/>
                </a:solidFill>
              </a:rPr>
              <a:t>C’est quoi ?</a:t>
            </a:r>
          </a:p>
          <a:p>
            <a:pPr eaLnBrk="1" hangingPunct="1"/>
            <a:r>
              <a:rPr lang="fr-FR" b="1" dirty="0" smtClean="0">
                <a:solidFill>
                  <a:schemeClr val="tx1"/>
                </a:solidFill>
              </a:rPr>
              <a:t>Pourquoi ?</a:t>
            </a:r>
          </a:p>
          <a:p>
            <a:pPr eaLnBrk="1" hangingPunct="1"/>
            <a:r>
              <a:rPr lang="fr-FR" b="1" dirty="0" smtClean="0">
                <a:solidFill>
                  <a:schemeClr val="tx1"/>
                </a:solidFill>
              </a:rPr>
              <a:t>Comment ça marche ?</a:t>
            </a:r>
          </a:p>
          <a:p>
            <a:pPr eaLnBrk="1" hangingPunct="1"/>
            <a:r>
              <a:rPr lang="fr-FR" b="1" dirty="0" smtClean="0">
                <a:solidFill>
                  <a:schemeClr val="tx1"/>
                </a:solidFill>
              </a:rPr>
              <a:t>Comment évaluer ?</a:t>
            </a:r>
          </a:p>
          <a:p>
            <a:pPr eaLnBrk="1" hangingPunct="1"/>
            <a:r>
              <a:rPr lang="fr-FR" b="1" dirty="0" smtClean="0">
                <a:solidFill>
                  <a:schemeClr val="tx1"/>
                </a:solidFill>
              </a:rPr>
              <a:t>Quelques questions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27584" y="980728"/>
            <a:ext cx="7271022" cy="2460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fr-FR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CE76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Contrôle en cours de formation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012160" y="630932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  </a:t>
            </a:r>
            <a:r>
              <a:rPr lang="fr-FR" sz="1600" dirty="0" smtClean="0"/>
              <a:t>Christel IZAC  IA-IPR STI</a:t>
            </a: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548680"/>
            <a:ext cx="3600400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Comment évaluer?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23528" y="1412776"/>
            <a:ext cx="36004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1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259632" y="429309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899592" y="1844824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Les situations d’évaluation peuvent prendre des formes diverses - </a:t>
            </a:r>
            <a:r>
              <a:rPr lang="fr-FR" sz="2400" dirty="0" smtClean="0"/>
              <a:t>TD, TP, Projet - et doivent s’appuyer sur des activités professionnelles authentiques et cohérentes.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899592" y="3789040"/>
            <a:ext cx="784887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hangingPunct="0"/>
            <a:r>
              <a:rPr lang="fr-FR" sz="2800" dirty="0" smtClean="0"/>
              <a:t>Le nombre de situations d’évaluation défini dans le référentiel doit être respecté</a:t>
            </a:r>
            <a:r>
              <a:rPr lang="fr-FR" dirty="0" smtClean="0"/>
              <a:t>. </a:t>
            </a:r>
          </a:p>
          <a:p>
            <a:pPr algn="just" eaLnBrk="0" hangingPunct="0"/>
            <a:r>
              <a:rPr lang="fr-FR" sz="2400" dirty="0" smtClean="0"/>
              <a:t>On n’évalue pas des compétences intermédiaires, ni une même compétence dans des contextes </a:t>
            </a:r>
            <a:r>
              <a:rPr lang="fr-FR" sz="2400" dirty="0" smtClean="0"/>
              <a:t>différents.</a:t>
            </a:r>
            <a:endParaRPr lang="fr-FR" sz="2400" dirty="0" smtClean="0"/>
          </a:p>
          <a:p>
            <a:pPr algn="just" eaLnBrk="0" hangingPunct="0"/>
            <a:r>
              <a:rPr lang="fr-FR" sz="2400" dirty="0" smtClean="0">
                <a:solidFill>
                  <a:srgbClr val="000000"/>
                </a:solidFill>
              </a:rPr>
              <a:t>Les compétences </a:t>
            </a:r>
            <a:r>
              <a:rPr lang="fr-FR" sz="2400" dirty="0" smtClean="0">
                <a:solidFill>
                  <a:srgbClr val="000000"/>
                </a:solidFill>
              </a:rPr>
              <a:t>certifiées </a:t>
            </a:r>
            <a:r>
              <a:rPr lang="fr-FR" sz="2400" dirty="0" smtClean="0">
                <a:solidFill>
                  <a:srgbClr val="000000"/>
                </a:solidFill>
              </a:rPr>
              <a:t>le sont à un niveau d’exigence terminal dans le cadre d’une approche globale.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971600" y="1340768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La forme et le nombre des situations d’évaluation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548680"/>
            <a:ext cx="3600400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Comment évaluer?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1520" y="1340768"/>
            <a:ext cx="36004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2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259632" y="429309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755576" y="2708920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Une même compétence n’est évaluée qu’une fois même s’il y a plusieurs situations d’évaluation.</a:t>
            </a:r>
          </a:p>
          <a:p>
            <a:pPr algn="just"/>
            <a:endParaRPr lang="fr-FR" sz="2800" dirty="0" smtClean="0"/>
          </a:p>
          <a:p>
            <a:pPr algn="just"/>
            <a:r>
              <a:rPr kumimoji="0" lang="fr-FR" sz="2800" b="0" dirty="0" smtClean="0">
                <a:solidFill>
                  <a:schemeClr val="tx1"/>
                </a:solidFill>
              </a:rPr>
              <a:t>Une compétence peut être mise en œuvre dans plusieurs situations d’évaluation mais elle n’est évaluée que dans une seule.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 smtClean="0"/>
              <a:t>Cette compétence, éventuellement non acquise, ne peut et ne doit en aucun cas pénaliser ou bloquer l’élève lors de cette nouvelle situation d’évaluation.</a:t>
            </a:r>
            <a:endParaRPr lang="fr-FR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755576" y="1772816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Attention à  évaluer  les compétences visées et non des connaissances.</a:t>
            </a:r>
            <a:endParaRPr lang="fr-FR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899592" y="1268760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Qu’évalue-t-on ?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620688"/>
            <a:ext cx="3600400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Comment évaluer?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1520" y="1484784"/>
            <a:ext cx="36004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3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259632" y="429309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683568" y="1916832"/>
            <a:ext cx="820891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 typeface="Monotype Sorts" pitchFamily="2" charset="2"/>
              <a:buNone/>
            </a:pPr>
            <a:r>
              <a:rPr lang="fr-FR" sz="2800" b="0" dirty="0" smtClean="0">
                <a:solidFill>
                  <a:schemeClr val="tx1"/>
                </a:solidFill>
              </a:rPr>
              <a:t>Le </a:t>
            </a:r>
            <a:r>
              <a:rPr lang="fr-FR" sz="2800" b="0" dirty="0" smtClean="0">
                <a:solidFill>
                  <a:schemeClr val="tx1"/>
                </a:solidFill>
              </a:rPr>
              <a:t>formateur, </a:t>
            </a:r>
            <a:r>
              <a:rPr lang="fr-FR" sz="2800" b="0" dirty="0" smtClean="0">
                <a:solidFill>
                  <a:schemeClr val="tx1"/>
                </a:solidFill>
              </a:rPr>
              <a:t>qui devient examinateur pendant la durée de la situation de CCF, interviendra donc pour permettre au candidat de poursuivre son travail.</a:t>
            </a:r>
          </a:p>
          <a:p>
            <a:pPr algn="just">
              <a:spcBef>
                <a:spcPct val="50000"/>
              </a:spcBef>
              <a:buFont typeface="Monotype Sorts" pitchFamily="2" charset="2"/>
              <a:buNone/>
            </a:pPr>
            <a:r>
              <a:rPr lang="fr-FR" sz="2800" b="0" dirty="0" smtClean="0">
                <a:solidFill>
                  <a:schemeClr val="tx1"/>
                </a:solidFill>
              </a:rPr>
              <a:t>De manière générale, les situations de CCF autorisent le déblocage d’un candidat afin de conduire au mieux l’évaluation des compétences visées. Il appartiendra à l’examinateur qui assure cette évaluation d’apprécier le niveau d’acquisition des compétences évaluées en relation avec son intervention (si celle-ci relève d’une des compétences évaluées).</a:t>
            </a:r>
            <a:endParaRPr lang="fr-FR" sz="2800" b="0" dirty="0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83568" y="1412776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Rôle du formateur-examinateur pendant la situation d’évaluation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548680"/>
            <a:ext cx="3600400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Comment évaluer?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1520" y="1484784"/>
            <a:ext cx="36004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259632" y="429309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899592" y="1412776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Construction d’une situation d’évaluation</a:t>
            </a:r>
            <a:endParaRPr lang="fr-FR" sz="2400" b="1" dirty="0"/>
          </a:p>
        </p:txBody>
      </p:sp>
      <p:sp>
        <p:nvSpPr>
          <p:cNvPr id="13" name="Rectangle 12"/>
          <p:cNvSpPr/>
          <p:nvPr/>
        </p:nvSpPr>
        <p:spPr>
          <a:xfrm>
            <a:off x="323528" y="2276872"/>
            <a:ext cx="84249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fr-FR" sz="2800" dirty="0"/>
              <a:t>L’évaluation doit se faire par </a:t>
            </a:r>
            <a:r>
              <a:rPr lang="fr-FR" sz="2800" b="1" dirty="0">
                <a:solidFill>
                  <a:srgbClr val="FCE768"/>
                </a:solidFill>
              </a:rPr>
              <a:t>sondage</a:t>
            </a:r>
            <a:r>
              <a:rPr lang="fr-FR" sz="2800" dirty="0"/>
              <a:t> </a:t>
            </a:r>
            <a:r>
              <a:rPr lang="fr-FR" dirty="0" smtClean="0"/>
              <a:t>: </a:t>
            </a:r>
            <a:r>
              <a:rPr lang="fr-FR" sz="2800" dirty="0" smtClean="0"/>
              <a:t>de même que les épreuves ponctuelles terminales, le CCF ne cherche pas à évaluer de manière exhaustive toutes les compétences d'une unité, mais </a:t>
            </a:r>
            <a:r>
              <a:rPr lang="fr-FR" sz="2800" b="1" dirty="0" smtClean="0"/>
              <a:t>un ensemble pertinent de compétences caractéristiques </a:t>
            </a:r>
            <a:r>
              <a:rPr lang="fr-FR" sz="2800" dirty="0" smtClean="0"/>
              <a:t>de cette unité. La sélection des compétences évaluées est laissée à l'initiative des équipes pédagogiques, dans le cadre du règlement de l'examen.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548680"/>
            <a:ext cx="3600400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Comment évaluer?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1520" y="1268760"/>
            <a:ext cx="36004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259632" y="429309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115616" y="1844825"/>
            <a:ext cx="77768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Pour chaque compétence terminale, des indicateurs de performances attendues accompagnés de critères d’évaluation observables et mesurables sont définis dans les référentiels ou  sont à définir par les examinateurs.</a:t>
            </a:r>
          </a:p>
          <a:p>
            <a:pPr algn="just"/>
            <a:r>
              <a:rPr lang="fr-FR" sz="2800" dirty="0" smtClean="0"/>
              <a:t>Une grille d’évaluation est à utiliser.</a:t>
            </a:r>
          </a:p>
          <a:p>
            <a:pPr algn="just"/>
            <a:endParaRPr lang="fr-FR" sz="2800" dirty="0" smtClean="0"/>
          </a:p>
          <a:p>
            <a:pPr algn="just"/>
            <a:r>
              <a:rPr lang="fr-FR" sz="2800" dirty="0" smtClean="0"/>
              <a:t>L’existence de plusieurs indicateurs d’évaluation permet de moduler la note.</a:t>
            </a:r>
            <a:endParaRPr lang="fr-FR" sz="2800" dirty="0"/>
          </a:p>
        </p:txBody>
      </p:sp>
      <p:sp>
        <p:nvSpPr>
          <p:cNvPr id="11" name="ZoneTexte 10"/>
          <p:cNvSpPr txBox="1"/>
          <p:nvPr/>
        </p:nvSpPr>
        <p:spPr>
          <a:xfrm>
            <a:off x="1043608" y="1196752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Les indicateurs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476672"/>
            <a:ext cx="3600400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Comment évaluer?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1520" y="1268760"/>
            <a:ext cx="36004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259632" y="429309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755576" y="1916832"/>
            <a:ext cx="8028384" cy="4290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4288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fr-FR" sz="2800" dirty="0" smtClean="0"/>
              <a:t>Un dossier d’évaluation est remis au candidat au début de la séance</a:t>
            </a:r>
            <a:r>
              <a:rPr lang="fr-FR" sz="2400" dirty="0" smtClean="0"/>
              <a:t>. </a:t>
            </a:r>
            <a:endParaRPr lang="fr-FR" sz="2400" dirty="0" smtClean="0"/>
          </a:p>
          <a:p>
            <a:pPr indent="14288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fr-FR" sz="2400" dirty="0" smtClean="0"/>
              <a:t> </a:t>
            </a:r>
            <a:r>
              <a:rPr lang="fr-FR" sz="2400" dirty="0" smtClean="0"/>
              <a:t>Il pourra comporter </a:t>
            </a:r>
            <a:r>
              <a:rPr lang="fr-FR" sz="2400" dirty="0" smtClean="0"/>
              <a:t>:</a:t>
            </a:r>
            <a:endParaRPr lang="fr-FR" sz="2000" dirty="0"/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r-FR" sz="2000" dirty="0" smtClean="0"/>
              <a:t>   - la </a:t>
            </a:r>
            <a:r>
              <a:rPr lang="fr-FR" sz="2000" dirty="0" smtClean="0"/>
              <a:t>date </a:t>
            </a:r>
            <a:r>
              <a:rPr lang="fr-FR" sz="2000" dirty="0" smtClean="0"/>
              <a:t>;</a:t>
            </a: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r-FR" sz="2000" dirty="0" smtClean="0"/>
              <a:t>   - ses </a:t>
            </a:r>
            <a:r>
              <a:rPr lang="fr-FR" sz="2000" dirty="0" smtClean="0"/>
              <a:t>nom, prénom et classe </a:t>
            </a:r>
            <a:r>
              <a:rPr lang="fr-FR" sz="2000" dirty="0" smtClean="0"/>
              <a:t>;</a:t>
            </a: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r-FR" sz="2000" dirty="0" smtClean="0"/>
              <a:t>   - l’intitulé </a:t>
            </a:r>
            <a:r>
              <a:rPr lang="fr-FR" sz="2000" dirty="0" smtClean="0"/>
              <a:t>de l’épreuve et le numéro de la situation d’évaluation </a:t>
            </a:r>
            <a:r>
              <a:rPr lang="fr-FR" sz="2000" dirty="0" smtClean="0"/>
              <a:t>;</a:t>
            </a: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r-FR" sz="2000" dirty="0" smtClean="0"/>
              <a:t>   - les </a:t>
            </a:r>
            <a:r>
              <a:rPr lang="fr-FR" sz="2000" dirty="0" smtClean="0"/>
              <a:t>conditions de déroulement </a:t>
            </a:r>
            <a:r>
              <a:rPr lang="fr-FR" sz="2000" dirty="0" smtClean="0"/>
              <a:t>- </a:t>
            </a:r>
            <a:r>
              <a:rPr lang="fr-FR" sz="2000" dirty="0" smtClean="0"/>
              <a:t>durée, matériel et matériaux mis à disposition, dossier technique, ressources numériques… </a:t>
            </a:r>
            <a:r>
              <a:rPr lang="fr-FR" sz="2000" dirty="0" smtClean="0"/>
              <a:t>;</a:t>
            </a:r>
            <a:endParaRPr lang="fr-FR" sz="2000" dirty="0"/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r-FR" sz="2000" dirty="0" smtClean="0"/>
              <a:t>   - les </a:t>
            </a:r>
            <a:r>
              <a:rPr lang="fr-FR" sz="2000" dirty="0" smtClean="0"/>
              <a:t>activités à réaliser, tâches à exécuter, compétences mises en jeu et comportement attendu dans le respect de la définition de l’épreuve et de la situation concernée </a:t>
            </a:r>
            <a:r>
              <a:rPr lang="fr-FR" sz="2000" dirty="0" smtClean="0"/>
              <a:t>;</a:t>
            </a: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r-FR" sz="2000" dirty="0" smtClean="0"/>
              <a:t>   - les </a:t>
            </a:r>
            <a:r>
              <a:rPr lang="fr-FR" sz="2000" dirty="0" smtClean="0"/>
              <a:t>indicateurs des performances attendues accompagnés de critères d’évaluation observables et </a:t>
            </a:r>
            <a:r>
              <a:rPr lang="fr-FR" sz="2000" dirty="0" smtClean="0"/>
              <a:t>mesurables ;</a:t>
            </a: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fr-FR" sz="2000" dirty="0" smtClean="0"/>
              <a:t>un </a:t>
            </a:r>
            <a:r>
              <a:rPr lang="fr-FR" sz="2000" dirty="0" smtClean="0"/>
              <a:t>barème( qui pourra être exprimé en %).</a:t>
            </a:r>
            <a:endParaRPr lang="fr-FR" sz="2000" dirty="0"/>
          </a:p>
        </p:txBody>
      </p:sp>
      <p:sp>
        <p:nvSpPr>
          <p:cNvPr id="11" name="ZoneTexte 10"/>
          <p:cNvSpPr txBox="1"/>
          <p:nvPr/>
        </p:nvSpPr>
        <p:spPr>
          <a:xfrm>
            <a:off x="827584" y="1196752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Documents à remettre à l’élève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548680"/>
            <a:ext cx="3600400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Comment évaluer?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1520" y="1340768"/>
            <a:ext cx="36004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7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259632" y="429309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827584" y="1772816"/>
            <a:ext cx="78488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dirty="0" smtClean="0"/>
              <a:t>L’examinateur évalue le candidat à l’aide d’une grille d’évaluation. </a:t>
            </a:r>
          </a:p>
          <a:p>
            <a:pPr algn="just"/>
            <a:r>
              <a:rPr lang="fr-FR" sz="2800" dirty="0" smtClean="0"/>
              <a:t>Il complète une fiche d’analyse du travail et </a:t>
            </a:r>
            <a:r>
              <a:rPr lang="fr-FR" sz="2800" smtClean="0"/>
              <a:t>précise les </a:t>
            </a:r>
            <a:r>
              <a:rPr lang="fr-FR" sz="2800" dirty="0" smtClean="0"/>
              <a:t>points sur lesquels il interroge le candidat. </a:t>
            </a:r>
            <a:endParaRPr lang="fr-FR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827584" y="1268760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Pendant l’épreuve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548680"/>
            <a:ext cx="3600400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Comment évaluer?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1520" y="1340768"/>
            <a:ext cx="36004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7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259632" y="429309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827584" y="1772816"/>
            <a:ext cx="7992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dirty="0" smtClean="0"/>
              <a:t>À l’issue de la  séance, un bilan est réalisé avec le candidat par le professeur responsable de l’évaluation. Ce bilan reste uniquement qualitatif. </a:t>
            </a:r>
          </a:p>
          <a:p>
            <a:pPr algn="just"/>
            <a:r>
              <a:rPr lang="fr-FR" sz="2800" dirty="0" smtClean="0"/>
              <a:t>Une copie de la fiche d’analyse du travail est transmise au candidat.</a:t>
            </a:r>
            <a:endParaRPr lang="fr-FR" sz="2800" dirty="0"/>
          </a:p>
        </p:txBody>
      </p:sp>
      <p:sp>
        <p:nvSpPr>
          <p:cNvPr id="11" name="Rectangle 10"/>
          <p:cNvSpPr/>
          <p:nvPr/>
        </p:nvSpPr>
        <p:spPr>
          <a:xfrm>
            <a:off x="755576" y="4293096"/>
            <a:ext cx="82089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dirty="0" smtClean="0"/>
              <a:t>L’évaluateur procède ensuite à la notation en fonction du barème et porte une appréciation sur le déroulement de la situation .</a:t>
            </a:r>
          </a:p>
          <a:p>
            <a:pPr algn="just"/>
            <a:r>
              <a:rPr lang="fr-FR" sz="2800" b="1" dirty="0" smtClean="0"/>
              <a:t>La note et l’appréciation ne sont pas communiquées au candidat.</a:t>
            </a:r>
            <a:endParaRPr lang="fr-FR" sz="28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827584" y="1268760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/>
              <a:t>Résultat de l’évaluation</a:t>
            </a:r>
            <a:endParaRPr lang="fr-FR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548680"/>
            <a:ext cx="3600400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Comment évaluer?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1520" y="1412776"/>
            <a:ext cx="36004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8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259632" y="429309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755576" y="2276872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dirty="0" smtClean="0"/>
              <a:t>La transmission des propositions de notes au jury se fait après la fin de la période d’évaluation.</a:t>
            </a:r>
            <a:endParaRPr lang="fr-FR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899592" y="1412776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Transmission des notes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620688"/>
            <a:ext cx="3600400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Comment évaluer?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1520" y="1556792"/>
            <a:ext cx="36004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9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259632" y="429309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539552" y="1844824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dirty="0"/>
              <a:t>Les documents probants, relatifs au CCF, se limitent </a:t>
            </a:r>
            <a:r>
              <a:rPr lang="fr-FR" sz="2800" dirty="0" smtClean="0"/>
              <a:t>à </a:t>
            </a:r>
            <a:r>
              <a:rPr lang="fr-FR" sz="2800" dirty="0"/>
              <a:t>: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   - la fiche descriptive </a:t>
            </a:r>
            <a:r>
              <a:rPr lang="fr-FR" sz="2800" dirty="0"/>
              <a:t>du travail demandé aux </a:t>
            </a:r>
            <a:r>
              <a:rPr lang="fr-FR" sz="2800" dirty="0" smtClean="0"/>
              <a:t>candidats lors de la </a:t>
            </a:r>
            <a:r>
              <a:rPr lang="fr-FR" sz="2800" dirty="0"/>
              <a:t>situation </a:t>
            </a:r>
            <a:r>
              <a:rPr lang="fr-FR" sz="2800" dirty="0" smtClean="0"/>
              <a:t>d'évaluation ;</a:t>
            </a:r>
          </a:p>
          <a:p>
            <a:r>
              <a:rPr lang="fr-FR" sz="2800" dirty="0" smtClean="0">
                <a:latin typeface="+mj-lt"/>
              </a:rPr>
              <a:t>   -</a:t>
            </a:r>
            <a:r>
              <a:rPr lang="fr-FR" sz="2800" b="0" dirty="0" smtClean="0">
                <a:solidFill>
                  <a:schemeClr val="tx1"/>
                </a:solidFill>
                <a:latin typeface="+mj-lt"/>
              </a:rPr>
              <a:t> la copie du candidat et tous documents élaborés par le candidat et faisant l’objet d’évaluation (mise en plan, vue en perspective d’une maquette numérique, arbre de construction, document réponse, </a:t>
            </a:r>
            <a:r>
              <a:rPr lang="fr-FR" sz="2800" b="0" dirty="0" smtClean="0">
                <a:solidFill>
                  <a:schemeClr val="tx1"/>
                </a:solidFill>
                <a:latin typeface="+mj-lt"/>
              </a:rPr>
              <a:t>…) ; 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   - la grille </a:t>
            </a:r>
            <a:r>
              <a:rPr lang="fr-FR" sz="2800" dirty="0"/>
              <a:t>d'évaluation </a:t>
            </a:r>
            <a:r>
              <a:rPr lang="fr-FR" sz="2800" dirty="0" smtClean="0"/>
              <a:t>de la situation </a:t>
            </a:r>
            <a:r>
              <a:rPr lang="fr-FR" sz="2800" dirty="0" smtClean="0"/>
              <a:t>d'évaluation ; 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   - </a:t>
            </a:r>
            <a:r>
              <a:rPr lang="fr-FR" sz="2800" dirty="0"/>
              <a:t>la fiche </a:t>
            </a:r>
            <a:r>
              <a:rPr lang="fr-FR" sz="2800" dirty="0" smtClean="0"/>
              <a:t>d’analyse du travail réalisé.   </a:t>
            </a:r>
            <a:endParaRPr lang="fr-FR" sz="28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899592" y="1268760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Documents à conserver dans le centre de formation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11560" y="620688"/>
            <a:ext cx="1979712" cy="52322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C’est quoi ?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1412776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 smtClean="0"/>
              <a:t>C’est </a:t>
            </a:r>
            <a:r>
              <a:rPr lang="fr-FR" sz="3600" dirty="0"/>
              <a:t>une </a:t>
            </a:r>
            <a:r>
              <a:rPr lang="fr-FR" sz="3600" dirty="0" smtClean="0"/>
              <a:t>modalité </a:t>
            </a:r>
            <a:r>
              <a:rPr lang="fr-FR" sz="3600" dirty="0" smtClean="0">
                <a:solidFill>
                  <a:srgbClr val="FFFF00"/>
                </a:solidFill>
              </a:rPr>
              <a:t>d’évaluation certificative</a:t>
            </a:r>
            <a:r>
              <a:rPr lang="fr-FR" sz="3600" dirty="0" smtClean="0"/>
              <a:t>, </a:t>
            </a:r>
            <a:r>
              <a:rPr lang="fr-FR" sz="3600" dirty="0" smtClean="0"/>
              <a:t>c'est-à-dire </a:t>
            </a:r>
            <a:r>
              <a:rPr lang="fr-FR" sz="3600" dirty="0"/>
              <a:t>une évaluation réalisée en vue de la délivrance d'un diplôme</a:t>
            </a:r>
            <a:r>
              <a:rPr lang="fr-FR" sz="3600" dirty="0" smtClean="0"/>
              <a:t>. </a:t>
            </a:r>
          </a:p>
          <a:p>
            <a:r>
              <a:rPr lang="fr-FR" sz="3600" dirty="0" smtClean="0"/>
              <a:t>La note obtenue est une note d’examen.</a:t>
            </a:r>
          </a:p>
          <a:p>
            <a:r>
              <a:rPr lang="fr-FR" sz="3600" dirty="0" smtClean="0"/>
              <a:t>Ce sont les compétences terminales définies dans le référentiel qui sont évaluées.</a:t>
            </a:r>
          </a:p>
          <a:p>
            <a:endParaRPr lang="fr-F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251520" y="620688"/>
            <a:ext cx="3600400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Quelques questions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628800"/>
            <a:ext cx="8604448" cy="3978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indent="3175">
              <a:lnSpc>
                <a:spcPct val="80000"/>
              </a:lnSpc>
            </a:pPr>
            <a:r>
              <a:rPr lang="fr-FR" sz="2800" b="1" dirty="0" smtClean="0">
                <a:solidFill>
                  <a:srgbClr val="A4006D"/>
                </a:solidFill>
              </a:rPr>
              <a:t>Comment transcrire un concept binaire (compétence atteinte au niveau de maitrise requis ou non) en note ? </a:t>
            </a:r>
            <a:endParaRPr lang="fr-FR" sz="1200" dirty="0" smtClean="0"/>
          </a:p>
          <a:p>
            <a:pPr marL="176213" indent="3175" algn="just">
              <a:lnSpc>
                <a:spcPct val="80000"/>
              </a:lnSpc>
              <a:spcBef>
                <a:spcPct val="50000"/>
              </a:spcBef>
            </a:pPr>
            <a:r>
              <a:rPr lang="fr-FR" sz="2800" dirty="0" smtClean="0"/>
              <a:t>Les </a:t>
            </a:r>
            <a:r>
              <a:rPr lang="fr-FR" sz="2800" dirty="0" smtClean="0"/>
              <a:t>indicateurs associés à chaque compétence sont un minimum requis, mais la présence de plusieurs indicateurs permet de moduler la performance observée.</a:t>
            </a:r>
          </a:p>
          <a:p>
            <a:pPr marL="176213" lvl="1" indent="3175" algn="just">
              <a:lnSpc>
                <a:spcPct val="80000"/>
              </a:lnSpc>
              <a:spcBef>
                <a:spcPct val="50000"/>
              </a:spcBef>
            </a:pPr>
            <a:r>
              <a:rPr lang="fr-FR" sz="2800" dirty="0" smtClean="0"/>
              <a:t> Lorsque la compétence est globalement maitrisée, la note devrait se situer entre 10+ et 20. Lorsqu’elle n’est pas suffisamment maitrisée, la note devrait se situer en dessous de 10.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251520" y="620688"/>
            <a:ext cx="3600400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Quelques questions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844824"/>
            <a:ext cx="9144000" cy="790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80000"/>
              </a:lnSpc>
            </a:pPr>
            <a:r>
              <a:rPr lang="fr-FR" sz="2800" b="1" dirty="0" smtClean="0">
                <a:solidFill>
                  <a:srgbClr val="A4006D"/>
                </a:solidFill>
              </a:rPr>
              <a:t>	Pour les apprentis, une situation d’évaluation peut-elle avoir lieu en entreprise?</a:t>
            </a:r>
            <a:r>
              <a:rPr lang="fr-FR" sz="2400" dirty="0" smtClean="0"/>
              <a:t>	</a:t>
            </a:r>
            <a:endParaRPr lang="fr-FR" sz="2800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323528" y="2996952"/>
            <a:ext cx="78843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OUI</a:t>
            </a:r>
          </a:p>
          <a:p>
            <a:pPr algn="just"/>
            <a:r>
              <a:rPr lang="fr-FR" sz="2800" dirty="0" smtClean="0"/>
              <a:t>Lorsque les évaluations ont lieu durant la période de formation en milieu professionnel, la proposition de note émane conjointement des enseignants et des tuteurs. </a:t>
            </a:r>
          </a:p>
          <a:p>
            <a:pPr algn="just"/>
            <a:r>
              <a:rPr lang="fr-FR" sz="2800" dirty="0" smtClean="0"/>
              <a:t>Il est recommandé de passer un peu de temps auprès des tuteurs-entreprise afin de leur expliquer le principe du CCF.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251520" y="476672"/>
            <a:ext cx="3600400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Quelques questions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844824"/>
            <a:ext cx="9144000" cy="91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80000"/>
              </a:lnSpc>
            </a:pPr>
            <a:r>
              <a:rPr lang="fr-FR" sz="2800" b="1" dirty="0" smtClean="0">
                <a:solidFill>
                  <a:srgbClr val="A4006D"/>
                </a:solidFill>
              </a:rPr>
              <a:t>	Que fait </a:t>
            </a:r>
            <a:r>
              <a:rPr lang="fr-FR" sz="2800" b="1" smtClean="0">
                <a:solidFill>
                  <a:srgbClr val="A4006D"/>
                </a:solidFill>
              </a:rPr>
              <a:t>l’étudiant après </a:t>
            </a:r>
            <a:r>
              <a:rPr lang="fr-FR" sz="2800" b="1" dirty="0" smtClean="0">
                <a:solidFill>
                  <a:srgbClr val="A4006D"/>
                </a:solidFill>
              </a:rPr>
              <a:t>son évaluation ?</a:t>
            </a:r>
            <a:endParaRPr lang="fr-FR" sz="1200" dirty="0" smtClean="0"/>
          </a:p>
          <a:p>
            <a:pPr marL="533400" indent="-533400">
              <a:lnSpc>
                <a:spcPct val="80000"/>
              </a:lnSpc>
              <a:spcBef>
                <a:spcPct val="50000"/>
              </a:spcBef>
            </a:pPr>
            <a:r>
              <a:rPr lang="fr-FR" sz="2400" dirty="0" smtClean="0"/>
              <a:t>	</a:t>
            </a:r>
            <a:endParaRPr lang="fr-FR" sz="2800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323528" y="2636912"/>
            <a:ext cx="7884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Après l’évaluation, l’étudiant améliore son niveau de perfectionnement car le référentiel est un minimum requis.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251520" y="620688"/>
            <a:ext cx="2232248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Conclusion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1997839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Monotype Sorts" pitchFamily="2" charset="2"/>
              <a:buNone/>
            </a:pPr>
            <a:r>
              <a:rPr lang="fr-FR" sz="2800" b="0" dirty="0" smtClean="0">
                <a:solidFill>
                  <a:schemeClr val="tx1"/>
                </a:solidFill>
              </a:rPr>
              <a:t>Pour </a:t>
            </a:r>
            <a:r>
              <a:rPr lang="fr-FR" sz="2800" b="0" dirty="0" smtClean="0">
                <a:solidFill>
                  <a:schemeClr val="tx1"/>
                </a:solidFill>
              </a:rPr>
              <a:t>être cohérente, l’intégration  des situations d’évaluations dans le processus de formation à des périodes bien définies, impose </a:t>
            </a:r>
            <a:r>
              <a:rPr lang="fr-FR" sz="2800" b="1" dirty="0" smtClean="0">
                <a:solidFill>
                  <a:schemeClr val="tx1"/>
                </a:solidFill>
              </a:rPr>
              <a:t>l’élaboration en équipe d’un véritable plan de formation </a:t>
            </a:r>
            <a:r>
              <a:rPr lang="fr-FR" sz="2800" b="0" dirty="0" smtClean="0">
                <a:solidFill>
                  <a:schemeClr val="tx1"/>
                </a:solidFill>
              </a:rPr>
              <a:t>des étudiants.  </a:t>
            </a:r>
          </a:p>
          <a:p>
            <a:pPr algn="just">
              <a:buFont typeface="Monotype Sorts" pitchFamily="2" charset="2"/>
              <a:buNone/>
            </a:pPr>
            <a:endParaRPr lang="fr-FR" sz="2800" b="0" dirty="0" smtClean="0">
              <a:solidFill>
                <a:schemeClr val="tx1"/>
              </a:solidFill>
            </a:endParaRPr>
          </a:p>
          <a:p>
            <a:pPr algn="just">
              <a:buFont typeface="Monotype Sorts" pitchFamily="2" charset="2"/>
              <a:buNone/>
            </a:pPr>
            <a:r>
              <a:rPr lang="fr-FR" sz="2800" b="1" smtClean="0">
                <a:solidFill>
                  <a:schemeClr val="tx1"/>
                </a:solidFill>
              </a:rPr>
              <a:t>Une </a:t>
            </a:r>
            <a:r>
              <a:rPr lang="fr-FR" sz="2800" b="1" dirty="0" smtClean="0">
                <a:solidFill>
                  <a:schemeClr val="tx1"/>
                </a:solidFill>
              </a:rPr>
              <a:t>progression précise et bien réfléchie</a:t>
            </a:r>
            <a:r>
              <a:rPr lang="fr-FR" sz="2800" b="0" dirty="0" smtClean="0">
                <a:solidFill>
                  <a:schemeClr val="tx1"/>
                </a:solidFill>
              </a:rPr>
              <a:t>, permettra l’acquisition dans les temps, des compétences à évaluer lors des différentes  périodes précisées par le référentiel ou la circulaire d’organisation.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11560" y="548680"/>
            <a:ext cx="1979712" cy="52322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Pourquoi ?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03648" y="1340768"/>
            <a:ext cx="774035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/>
              <a:t>Adapter l'évaluation à la diversité des situations de formation :</a:t>
            </a:r>
          </a:p>
          <a:p>
            <a:r>
              <a:rPr lang="fr-FR" sz="3200" dirty="0" smtClean="0"/>
              <a:t>   - s</a:t>
            </a:r>
            <a:r>
              <a:rPr lang="fr-FR" sz="2800" dirty="0" smtClean="0"/>
              <a:t>ur </a:t>
            </a:r>
            <a:r>
              <a:rPr lang="fr-FR" sz="2800" dirty="0" smtClean="0"/>
              <a:t>le lieu de </a:t>
            </a:r>
            <a:r>
              <a:rPr lang="fr-FR" sz="2800" dirty="0" smtClean="0"/>
              <a:t>formation ;</a:t>
            </a:r>
            <a:endParaRPr lang="fr-FR" sz="2800" dirty="0" smtClean="0"/>
          </a:p>
          <a:p>
            <a:r>
              <a:rPr lang="fr-FR" sz="2800" dirty="0" smtClean="0"/>
              <a:t>   - en </a:t>
            </a:r>
            <a:r>
              <a:rPr lang="fr-FR" sz="2800" dirty="0" smtClean="0"/>
              <a:t>utilisant les équipements </a:t>
            </a:r>
            <a:r>
              <a:rPr lang="fr-FR" sz="2800" dirty="0" smtClean="0"/>
              <a:t>habituels ;</a:t>
            </a:r>
            <a:endParaRPr lang="fr-FR" sz="2800" dirty="0" smtClean="0"/>
          </a:p>
          <a:p>
            <a:r>
              <a:rPr lang="fr-FR" sz="2800" dirty="0" smtClean="0"/>
              <a:t>   - par </a:t>
            </a:r>
            <a:r>
              <a:rPr lang="fr-FR" sz="2800" dirty="0" smtClean="0"/>
              <a:t>les </a:t>
            </a:r>
            <a:r>
              <a:rPr lang="fr-FR" sz="2800" dirty="0" smtClean="0"/>
              <a:t>formateurs ;</a:t>
            </a:r>
            <a:endParaRPr lang="fr-FR" sz="2800" dirty="0" smtClean="0"/>
          </a:p>
          <a:p>
            <a:r>
              <a:rPr lang="fr-FR" sz="2800" dirty="0" smtClean="0"/>
              <a:t>   - en </a:t>
            </a:r>
            <a:r>
              <a:rPr lang="fr-FR" sz="2800" dirty="0" smtClean="0"/>
              <a:t>tenant compte des spécificités du contexte locale (ex: coloration d’un BTS en fonction du tissu industriel local).</a:t>
            </a:r>
          </a:p>
        </p:txBody>
      </p:sp>
      <p:sp>
        <p:nvSpPr>
          <p:cNvPr id="9" name="Flèche droite 8"/>
          <p:cNvSpPr/>
          <p:nvPr/>
        </p:nvSpPr>
        <p:spPr>
          <a:xfrm>
            <a:off x="467544" y="1484784"/>
            <a:ext cx="648072" cy="432048"/>
          </a:xfrm>
          <a:prstGeom prst="rightArrow">
            <a:avLst/>
          </a:prstGeom>
          <a:solidFill>
            <a:srgbClr val="000000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11560" y="548680"/>
            <a:ext cx="1979712" cy="523220"/>
          </a:xfrm>
          <a:prstGeom prst="rect">
            <a:avLst/>
          </a:prstGeom>
          <a:solidFill>
            <a:srgbClr val="000000"/>
          </a:solidFill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Pourquoi ?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3608" y="1340768"/>
            <a:ext cx="81003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/>
              <a:t>Rapprocher l'évaluation </a:t>
            </a:r>
            <a:r>
              <a:rPr lang="fr-FR" sz="3200" dirty="0"/>
              <a:t>de l'acte de </a:t>
            </a:r>
            <a:r>
              <a:rPr lang="fr-FR" sz="3200" dirty="0" smtClean="0"/>
              <a:t>formation :</a:t>
            </a:r>
            <a:endParaRPr lang="fr-FR" sz="3200" dirty="0"/>
          </a:p>
        </p:txBody>
      </p:sp>
      <p:sp>
        <p:nvSpPr>
          <p:cNvPr id="9" name="Flèche droite 8"/>
          <p:cNvSpPr/>
          <p:nvPr/>
        </p:nvSpPr>
        <p:spPr>
          <a:xfrm>
            <a:off x="287524" y="1458532"/>
            <a:ext cx="648072" cy="432048"/>
          </a:xfrm>
          <a:prstGeom prst="rightArrow">
            <a:avLst/>
          </a:prstGeom>
          <a:solidFill>
            <a:srgbClr val="000000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467544" y="2060848"/>
            <a:ext cx="84969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   - pendant </a:t>
            </a:r>
            <a:r>
              <a:rPr lang="fr-FR" sz="2800" dirty="0" smtClean="0"/>
              <a:t>la formation et non à l’issue de </a:t>
            </a:r>
            <a:r>
              <a:rPr lang="fr-FR" sz="2800" dirty="0" smtClean="0"/>
              <a:t>celle-ci ;</a:t>
            </a:r>
            <a:endParaRPr lang="fr-FR" sz="2800" dirty="0" smtClean="0"/>
          </a:p>
          <a:p>
            <a:r>
              <a:rPr lang="fr-FR" sz="2800" dirty="0" smtClean="0"/>
              <a:t>   - sans </a:t>
            </a:r>
            <a:r>
              <a:rPr lang="fr-FR" sz="2800" dirty="0" smtClean="0"/>
              <a:t>interrompre la formation des autres </a:t>
            </a:r>
            <a:r>
              <a:rPr lang="fr-FR" sz="2800" dirty="0" smtClean="0"/>
              <a:t>élèves ;</a:t>
            </a:r>
            <a:endParaRPr lang="fr-FR" sz="2800" dirty="0" smtClean="0"/>
          </a:p>
          <a:p>
            <a:pPr algn="just"/>
            <a:r>
              <a:rPr lang="fr-FR" sz="2800" dirty="0" smtClean="0"/>
              <a:t>   - permet </a:t>
            </a:r>
            <a:r>
              <a:rPr lang="fr-FR" sz="2800" dirty="0"/>
              <a:t>de rétroagir sur la </a:t>
            </a:r>
            <a:r>
              <a:rPr lang="fr-FR" sz="2800" dirty="0" smtClean="0"/>
              <a:t>formation car  les </a:t>
            </a:r>
            <a:r>
              <a:rPr lang="fr-FR" sz="2800" dirty="0"/>
              <a:t>situations d'évaluation peuvent donner lieu à </a:t>
            </a:r>
            <a:r>
              <a:rPr lang="fr-FR" sz="2800" b="1" dirty="0"/>
              <a:t>des synthèses</a:t>
            </a:r>
            <a:r>
              <a:rPr lang="fr-FR" sz="2800" dirty="0"/>
              <a:t> qui aident le candidat à se situer dans sa formation et constituent pour lui un </a:t>
            </a:r>
            <a:r>
              <a:rPr lang="fr-FR" sz="2800" b="1" dirty="0"/>
              <a:t>élément de </a:t>
            </a:r>
            <a:r>
              <a:rPr lang="fr-FR" sz="2800" b="1" dirty="0" smtClean="0"/>
              <a:t>motivation</a:t>
            </a:r>
            <a:r>
              <a:rPr lang="fr-FR" sz="2800" dirty="0" smtClean="0"/>
              <a:t>. </a:t>
            </a:r>
          </a:p>
          <a:p>
            <a:endParaRPr lang="fr-F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548680"/>
            <a:ext cx="3600400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Comment ça marche?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1520" y="1412776"/>
            <a:ext cx="36004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1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83568" y="1844824"/>
            <a:ext cx="80283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Les circulaires d’examens, les référentiels, ou les autorités rectorales fixent généralement les périodes pendant lesquels les situations d’évaluation doivent être proposées (Ex : la 2</a:t>
            </a:r>
            <a:r>
              <a:rPr lang="fr-FR" sz="2800" baseline="30000" dirty="0" smtClean="0"/>
              <a:t>e</a:t>
            </a:r>
            <a:r>
              <a:rPr lang="fr-FR" sz="2800" dirty="0" smtClean="0"/>
              <a:t> année)</a:t>
            </a:r>
            <a:endParaRPr lang="fr-FR" sz="2800" dirty="0"/>
          </a:p>
        </p:txBody>
      </p:sp>
      <p:sp>
        <p:nvSpPr>
          <p:cNvPr id="14" name="Rectangle 13"/>
          <p:cNvSpPr/>
          <p:nvPr/>
        </p:nvSpPr>
        <p:spPr>
          <a:xfrm>
            <a:off x="611560" y="4293096"/>
            <a:ext cx="8208912" cy="1824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buSzPct val="65000"/>
            </a:pPr>
            <a:r>
              <a:rPr 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 candidat est informé en début de formation, par le formateur  :</a:t>
            </a:r>
          </a:p>
          <a:p>
            <a:pPr lvl="1" algn="just">
              <a:lnSpc>
                <a:spcPct val="80000"/>
              </a:lnSpc>
              <a:buSzPct val="65000"/>
            </a:pPr>
            <a:r>
              <a:rPr 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 du nombre de situations d’évaluation  et de leurs objectifs ;</a:t>
            </a:r>
          </a:p>
          <a:p>
            <a:pPr lvl="1" algn="just">
              <a:lnSpc>
                <a:spcPct val="80000"/>
              </a:lnSpc>
              <a:buSzPct val="65000"/>
            </a:pPr>
            <a:r>
              <a:rPr lang="fr-F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 du calendrier de ces situations d’évaluation.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115616" y="1340768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Les périodes d’évaluation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548680"/>
            <a:ext cx="3600400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Comment ça marche?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79512" y="1340768"/>
            <a:ext cx="36004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83568" y="1718131"/>
            <a:ext cx="82089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Quand le formateur constate que </a:t>
            </a:r>
            <a:r>
              <a:rPr lang="fr-FR" sz="2800" b="1" dirty="0" smtClean="0"/>
              <a:t>l’étudiant est prêt </a:t>
            </a:r>
            <a:r>
              <a:rPr lang="fr-FR" sz="2800" dirty="0" smtClean="0"/>
              <a:t>à être évalué sur les compétences </a:t>
            </a:r>
            <a:r>
              <a:rPr lang="fr-FR" sz="2800" dirty="0" smtClean="0"/>
              <a:t>visées, </a:t>
            </a:r>
            <a:r>
              <a:rPr lang="fr-FR" sz="2800" dirty="0" smtClean="0"/>
              <a:t>il lui propose la situation de CCF.</a:t>
            </a:r>
          </a:p>
          <a:p>
            <a:pPr algn="just"/>
            <a:r>
              <a:rPr lang="fr-FR" sz="2800" dirty="0" smtClean="0"/>
              <a:t>L’étudiant est prêt quand les contenus de la formation sont significativement acquis.</a:t>
            </a:r>
          </a:p>
          <a:p>
            <a:pPr algn="just"/>
            <a:endParaRPr lang="fr-FR" sz="2800" dirty="0" smtClean="0"/>
          </a:p>
          <a:p>
            <a:pPr algn="just"/>
            <a:r>
              <a:rPr lang="fr-FR" sz="2800" dirty="0" smtClean="0"/>
              <a:t>Le dialogue avec l’étudiant est de rigueur, mais c’est </a:t>
            </a:r>
            <a:r>
              <a:rPr lang="fr-FR" sz="2800" b="1" dirty="0" smtClean="0"/>
              <a:t>l’enseignant qui décide.</a:t>
            </a:r>
            <a:endParaRPr lang="fr-FR" sz="2800" u="sng" dirty="0" smtClean="0"/>
          </a:p>
          <a:p>
            <a:pPr algn="just"/>
            <a:r>
              <a:rPr lang="fr-FR" sz="2800" dirty="0" smtClean="0"/>
              <a:t>Ceux </a:t>
            </a:r>
            <a:r>
              <a:rPr lang="fr-FR" sz="2800" dirty="0" smtClean="0"/>
              <a:t>qui, </a:t>
            </a:r>
            <a:r>
              <a:rPr lang="fr-FR" sz="2800" dirty="0" smtClean="0"/>
              <a:t>ne sont pas prêts, seront évalués plus tard, avant la date limite fixée dans chaque regroupement d’académies.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1115616" y="1340768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Choix de la date d’évaluation d’un élève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548680"/>
            <a:ext cx="3600400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Comment ça marche?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23528" y="1340768"/>
            <a:ext cx="36004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259632" y="429309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899592" y="1772816"/>
            <a:ext cx="82444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Pour chacune des situations d'évaluation, l'information orale, concernant la semaine dans laquelle se déroulera l'évaluation, est confirmée par </a:t>
            </a:r>
            <a:r>
              <a:rPr lang="fr-FR" sz="2800" dirty="0" smtClean="0"/>
              <a:t>:</a:t>
            </a:r>
          </a:p>
          <a:p>
            <a:r>
              <a:rPr lang="fr-FR" sz="2800" dirty="0" smtClean="0"/>
              <a:t>   - </a:t>
            </a:r>
            <a:r>
              <a:rPr lang="fr-FR" sz="2800" dirty="0" smtClean="0"/>
              <a:t>une </a:t>
            </a:r>
            <a:r>
              <a:rPr lang="fr-FR" sz="2800" dirty="0"/>
              <a:t>inscription dans le carnet de </a:t>
            </a:r>
            <a:r>
              <a:rPr lang="fr-FR" sz="2800" dirty="0" smtClean="0"/>
              <a:t>correspondance ;</a:t>
            </a:r>
          </a:p>
          <a:p>
            <a:r>
              <a:rPr lang="fr-FR" sz="2800" dirty="0" smtClean="0"/>
              <a:t>   - </a:t>
            </a:r>
            <a:r>
              <a:rPr lang="fr-FR" sz="2800" dirty="0" smtClean="0"/>
              <a:t>ou une inscription dans </a:t>
            </a:r>
            <a:r>
              <a:rPr lang="fr-FR" sz="2800" dirty="0"/>
              <a:t>le livret d'apprentissage pour les </a:t>
            </a:r>
            <a:r>
              <a:rPr lang="fr-FR" sz="2800" dirty="0" smtClean="0"/>
              <a:t>apprentis ;</a:t>
            </a:r>
          </a:p>
          <a:p>
            <a:r>
              <a:rPr lang="fr-FR" sz="2800" dirty="0" smtClean="0"/>
              <a:t>   - </a:t>
            </a:r>
            <a:r>
              <a:rPr lang="fr-FR" sz="2800" dirty="0" smtClean="0"/>
              <a:t>ou une convocation </a:t>
            </a:r>
            <a:r>
              <a:rPr lang="fr-FR" sz="2800" dirty="0" smtClean="0"/>
              <a:t>interne ;</a:t>
            </a:r>
            <a:endParaRPr lang="fr-FR" sz="2800" dirty="0" smtClean="0"/>
          </a:p>
        </p:txBody>
      </p:sp>
      <p:sp>
        <p:nvSpPr>
          <p:cNvPr id="15" name="ZoneTexte 14"/>
          <p:cNvSpPr txBox="1"/>
          <p:nvPr/>
        </p:nvSpPr>
        <p:spPr>
          <a:xfrm>
            <a:off x="325974" y="5013176"/>
            <a:ext cx="85665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b="1" dirty="0" smtClean="0"/>
              <a:t>qui sera signée par l’étudiant et dont le centre de formation gardera une copie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115616" y="1340768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Information écrite de la date d’évaluation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548680"/>
            <a:ext cx="3600400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Comment ça marche?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1520" y="1340768"/>
            <a:ext cx="36004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4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259632" y="429309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755576" y="1988840"/>
            <a:ext cx="79208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Un élève ne repasse pas une situation de CCF, même s’il n’a pas été autant performant que dans les évaluations formatives.</a:t>
            </a:r>
          </a:p>
          <a:p>
            <a:pPr algn="just"/>
            <a:r>
              <a:rPr lang="fr-FR" sz="2800" dirty="0" smtClean="0"/>
              <a:t>Le jour de la situation d’évaluation, il émargera la feuille de présence conservée dans le centre de formation.</a:t>
            </a:r>
            <a:endParaRPr lang="fr-FR" sz="28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115616" y="1340768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Situation d’évaluation = Situation certificative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98000" r="-9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548680"/>
            <a:ext cx="3600400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Comment ça marche?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79512" y="1268760"/>
            <a:ext cx="36004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5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259632" y="429309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632140" y="4508027"/>
            <a:ext cx="7992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Si le candidat est absent avec justificatif :</a:t>
            </a:r>
          </a:p>
          <a:p>
            <a:pPr algn="just"/>
            <a:r>
              <a:rPr lang="fr-FR" sz="2400" dirty="0"/>
              <a:t> </a:t>
            </a:r>
            <a:r>
              <a:rPr lang="fr-FR" sz="2400" dirty="0" smtClean="0"/>
              <a:t>  - </a:t>
            </a:r>
            <a:r>
              <a:rPr lang="fr-FR" sz="2400" dirty="0" smtClean="0"/>
              <a:t>une </a:t>
            </a:r>
            <a:r>
              <a:rPr lang="fr-FR" sz="2400" dirty="0" smtClean="0"/>
              <a:t>autre date lui est proposée ;</a:t>
            </a:r>
          </a:p>
          <a:p>
            <a:pPr algn="just"/>
            <a:r>
              <a:rPr lang="fr-FR" sz="2400" dirty="0"/>
              <a:t> </a:t>
            </a:r>
            <a:r>
              <a:rPr lang="fr-FR" sz="2400" dirty="0" smtClean="0"/>
              <a:t>  - </a:t>
            </a:r>
            <a:r>
              <a:rPr lang="fr-FR" sz="2400" dirty="0" smtClean="0"/>
              <a:t>pour une </a:t>
            </a:r>
            <a:r>
              <a:rPr lang="fr-FR" sz="2400" dirty="0" smtClean="0"/>
              <a:t>absence longue, la note zéro </a:t>
            </a:r>
            <a:r>
              <a:rPr lang="fr-FR" sz="2400" dirty="0" smtClean="0"/>
              <a:t>lui est attribuée, </a:t>
            </a:r>
            <a:r>
              <a:rPr lang="fr-FR" sz="2400" dirty="0" smtClean="0"/>
              <a:t>mais le candidat peut obtenir son diplôme par compensation ;</a:t>
            </a:r>
          </a:p>
          <a:p>
            <a:pPr algn="just"/>
            <a:r>
              <a:rPr lang="fr-FR" sz="2400" dirty="0"/>
              <a:t> </a:t>
            </a:r>
            <a:r>
              <a:rPr lang="fr-FR" sz="2400" dirty="0" smtClean="0"/>
              <a:t>  - une </a:t>
            </a:r>
            <a:r>
              <a:rPr lang="fr-FR" sz="2400" dirty="0" smtClean="0"/>
              <a:t>dérogation peut être accordée par </a:t>
            </a:r>
            <a:r>
              <a:rPr lang="fr-FR" sz="2400" dirty="0" smtClean="0"/>
              <a:t>le Recteur pour passer en épreuve </a:t>
            </a:r>
            <a:r>
              <a:rPr lang="fr-FR" sz="2400" dirty="0" smtClean="0"/>
              <a:t>ponctuelle (</a:t>
            </a:r>
            <a:r>
              <a:rPr lang="fr-FR" sz="2400" dirty="0" err="1" smtClean="0"/>
              <a:t>cf</a:t>
            </a:r>
            <a:r>
              <a:rPr lang="fr-FR" sz="2400" dirty="0" smtClean="0"/>
              <a:t> </a:t>
            </a:r>
            <a:r>
              <a:rPr lang="fr-FR" sz="2400" dirty="0" smtClean="0"/>
              <a:t>: </a:t>
            </a:r>
            <a:r>
              <a:rPr lang="fr-FR" sz="2400" dirty="0" smtClean="0"/>
              <a:t>site </a:t>
            </a:r>
            <a:r>
              <a:rPr lang="fr-FR" sz="2400" dirty="0" err="1" smtClean="0"/>
              <a:t>Eduscol</a:t>
            </a:r>
            <a:r>
              <a:rPr lang="fr-FR" sz="2400" dirty="0" smtClean="0"/>
              <a:t>).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611560" y="1484784"/>
            <a:ext cx="77048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Si </a:t>
            </a:r>
            <a:r>
              <a:rPr lang="fr-FR" sz="2400" dirty="0" smtClean="0"/>
              <a:t>un </a:t>
            </a:r>
            <a:r>
              <a:rPr lang="fr-FR" sz="2400" dirty="0" smtClean="0"/>
              <a:t>candidat est absent sans justificatif </a:t>
            </a:r>
            <a:r>
              <a:rPr lang="fr-FR" sz="2400" dirty="0" smtClean="0"/>
              <a:t> pour une situation d’évaluation, alors il est indiqué absent et obtient la note zéro : </a:t>
            </a:r>
            <a:endParaRPr lang="fr-FR" sz="2400" dirty="0" smtClean="0"/>
          </a:p>
          <a:p>
            <a:pPr algn="just"/>
            <a:r>
              <a:rPr lang="fr-FR" sz="2400" dirty="0" smtClean="0"/>
              <a:t>   - le </a:t>
            </a:r>
            <a:r>
              <a:rPr lang="fr-FR" sz="2400" dirty="0" smtClean="0"/>
              <a:t>diplôme ne peut être </a:t>
            </a:r>
            <a:r>
              <a:rPr lang="fr-FR" sz="2400" dirty="0" smtClean="0"/>
              <a:t>lui être </a:t>
            </a:r>
            <a:r>
              <a:rPr lang="fr-FR" sz="2400" dirty="0" smtClean="0"/>
              <a:t>délivré si </a:t>
            </a:r>
            <a:r>
              <a:rPr lang="fr-FR" sz="2400" dirty="0"/>
              <a:t>une seule situation d’évaluation est prévue </a:t>
            </a:r>
            <a:r>
              <a:rPr lang="fr-FR" sz="2400" dirty="0" smtClean="0"/>
              <a:t>;</a:t>
            </a:r>
            <a:endParaRPr lang="fr-FR" sz="2400" dirty="0" smtClean="0"/>
          </a:p>
          <a:p>
            <a:pPr algn="just"/>
            <a:r>
              <a:rPr lang="fr-FR" sz="2400" dirty="0"/>
              <a:t> </a:t>
            </a:r>
            <a:r>
              <a:rPr lang="fr-FR" sz="2400" dirty="0" smtClean="0"/>
              <a:t>  - le </a:t>
            </a:r>
            <a:r>
              <a:rPr lang="fr-FR" sz="2400" dirty="0"/>
              <a:t>candidat pourra augmenter la moyenne de ses notes lors </a:t>
            </a:r>
            <a:r>
              <a:rPr lang="fr-FR" sz="2400" dirty="0" smtClean="0"/>
              <a:t>des situation d’évaluation suivantes si </a:t>
            </a:r>
            <a:r>
              <a:rPr lang="fr-FR" sz="2400" dirty="0" smtClean="0"/>
              <a:t>plusieurs situations d’évaluation </a:t>
            </a:r>
            <a:r>
              <a:rPr lang="fr-FR" sz="2400" dirty="0" smtClean="0"/>
              <a:t>sont prévues.</a:t>
            </a:r>
            <a:endParaRPr lang="fr-FR" sz="2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683568" y="1124744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Absence d’un élève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1374</Words>
  <Application>Microsoft Office PowerPoint</Application>
  <PresentationFormat>Affichage à l'écran (4:3)</PresentationFormat>
  <Paragraphs>141</Paragraphs>
  <Slides>23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BTS Maintenance Industrielle</dc:title>
  <dc:creator>Christel</dc:creator>
  <cp:lastModifiedBy>MEN</cp:lastModifiedBy>
  <cp:revision>99</cp:revision>
  <dcterms:created xsi:type="dcterms:W3CDTF">2011-11-30T17:16:33Z</dcterms:created>
  <dcterms:modified xsi:type="dcterms:W3CDTF">2013-12-11T06:38:49Z</dcterms:modified>
</cp:coreProperties>
</file>