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268" r:id="rId2"/>
    <p:sldId id="285" r:id="rId3"/>
    <p:sldId id="269" r:id="rId4"/>
    <p:sldId id="270" r:id="rId5"/>
    <p:sldId id="271" r:id="rId6"/>
    <p:sldId id="272" r:id="rId7"/>
    <p:sldId id="273" r:id="rId8"/>
    <p:sldId id="274" r:id="rId9"/>
    <p:sldId id="275" r:id="rId10"/>
    <p:sldId id="290" r:id="rId11"/>
    <p:sldId id="276" r:id="rId12"/>
    <p:sldId id="277" r:id="rId13"/>
    <p:sldId id="279" r:id="rId14"/>
    <p:sldId id="278" r:id="rId15"/>
    <p:sldId id="319" r:id="rId16"/>
    <p:sldId id="322" r:id="rId17"/>
    <p:sldId id="324" r:id="rId18"/>
    <p:sldId id="256" r:id="rId19"/>
    <p:sldId id="298" r:id="rId20"/>
    <p:sldId id="291" r:id="rId21"/>
    <p:sldId id="288" r:id="rId22"/>
    <p:sldId id="299" r:id="rId23"/>
    <p:sldId id="293" r:id="rId24"/>
    <p:sldId id="289" r:id="rId25"/>
    <p:sldId id="297" r:id="rId26"/>
    <p:sldId id="292" r:id="rId27"/>
    <p:sldId id="294" r:id="rId28"/>
    <p:sldId id="300" r:id="rId29"/>
    <p:sldId id="295" r:id="rId30"/>
    <p:sldId id="301" r:id="rId31"/>
    <p:sldId id="283" r:id="rId32"/>
    <p:sldId id="280" r:id="rId33"/>
    <p:sldId id="281" r:id="rId34"/>
    <p:sldId id="282" r:id="rId35"/>
    <p:sldId id="325" r:id="rId36"/>
    <p:sldId id="326" r:id="rId37"/>
    <p:sldId id="327" r:id="rId38"/>
    <p:sldId id="303" r:id="rId39"/>
    <p:sldId id="304" r:id="rId40"/>
    <p:sldId id="305" r:id="rId41"/>
    <p:sldId id="306" r:id="rId42"/>
    <p:sldId id="307" r:id="rId43"/>
    <p:sldId id="308" r:id="rId44"/>
    <p:sldId id="310" r:id="rId45"/>
    <p:sldId id="309" r:id="rId46"/>
    <p:sldId id="311" r:id="rId47"/>
    <p:sldId id="312" r:id="rId48"/>
    <p:sldId id="313" r:id="rId49"/>
    <p:sldId id="314" r:id="rId50"/>
    <p:sldId id="315" r:id="rId51"/>
    <p:sldId id="316" r:id="rId52"/>
    <p:sldId id="317" r:id="rId53"/>
    <p:sldId id="318" r:id="rId54"/>
    <p:sldId id="302" r:id="rId55"/>
    <p:sldId id="328" r:id="rId56"/>
    <p:sldId id="329" r:id="rId57"/>
    <p:sldId id="330" r:id="rId58"/>
    <p:sldId id="286" r:id="rId59"/>
    <p:sldId id="331" r:id="rId60"/>
    <p:sldId id="332" r:id="rId61"/>
    <p:sldId id="334" r:id="rId62"/>
    <p:sldId id="336" r:id="rId63"/>
    <p:sldId id="337" r:id="rId64"/>
    <p:sldId id="338" r:id="rId65"/>
    <p:sldId id="341" r:id="rId66"/>
    <p:sldId id="342" r:id="rId67"/>
    <p:sldId id="340" r:id="rId68"/>
    <p:sldId id="344" r:id="rId69"/>
    <p:sldId id="345" r:id="rId70"/>
    <p:sldId id="346" r:id="rId71"/>
    <p:sldId id="347" r:id="rId72"/>
    <p:sldId id="257" r:id="rId73"/>
    <p:sldId id="348" r:id="rId7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4163"/>
    <a:srgbClr val="53FD2F"/>
    <a:srgbClr val="92D050"/>
    <a:srgbClr val="00B0F0"/>
    <a:srgbClr val="FF0066"/>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501" autoAdjust="0"/>
  </p:normalViewPr>
  <p:slideViewPr>
    <p:cSldViewPr>
      <p:cViewPr varScale="1">
        <p:scale>
          <a:sx n="118" d="100"/>
          <a:sy n="118" d="100"/>
        </p:scale>
        <p:origin x="-1368" y="-10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A86EBB-1DD4-EC41-8DC1-FCD44D9D3C29}" type="datetime1">
              <a:rPr lang="fr-FR" smtClean="0"/>
              <a:t>26/11/13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E165F2-C5FB-9143-A4D3-21E64B3B1CE5}" type="slidenum">
              <a:rPr lang="fr-FR" smtClean="0"/>
              <a:t>‹#›</a:t>
            </a:fld>
            <a:endParaRPr lang="fr-FR"/>
          </a:p>
        </p:txBody>
      </p:sp>
    </p:spTree>
    <p:extLst>
      <p:ext uri="{BB962C8B-B14F-4D97-AF65-F5344CB8AC3E}">
        <p14:creationId xmlns:p14="http://schemas.microsoft.com/office/powerpoint/2010/main" val="2186879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CA7D0C-C35E-D14E-BF65-C6904409A150}" type="datetime1">
              <a:rPr lang="fr-FR" smtClean="0"/>
              <a:t>26/11/13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AC4F17-E353-6F48-A2A6-C3B454619201}" type="slidenum">
              <a:rPr lang="fr-FR" smtClean="0"/>
              <a:t>‹#›</a:t>
            </a:fld>
            <a:endParaRPr lang="fr-FR"/>
          </a:p>
        </p:txBody>
      </p:sp>
    </p:spTree>
    <p:extLst>
      <p:ext uri="{BB962C8B-B14F-4D97-AF65-F5344CB8AC3E}">
        <p14:creationId xmlns:p14="http://schemas.microsoft.com/office/powerpoint/2010/main" val="283603526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1</a:t>
            </a:fld>
            <a:endParaRPr lang="fr-FR"/>
          </a:p>
        </p:txBody>
      </p:sp>
    </p:spTree>
    <p:extLst>
      <p:ext uri="{BB962C8B-B14F-4D97-AF65-F5344CB8AC3E}">
        <p14:creationId xmlns:p14="http://schemas.microsoft.com/office/powerpoint/2010/main" val="2766010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26</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27</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28</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29</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38</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39</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40</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41</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42</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43</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18</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44</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45</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46</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47</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48</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49</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50</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51</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52</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53</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19</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54</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55</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56</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58</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59</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60</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20</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21</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22</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23</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24</a:t>
            </a:fld>
            <a:endParaRPr lang="fr-FR"/>
          </a:p>
        </p:txBody>
      </p:sp>
    </p:spTree>
    <p:extLst>
      <p:ext uri="{BB962C8B-B14F-4D97-AF65-F5344CB8AC3E}">
        <p14:creationId xmlns:p14="http://schemas.microsoft.com/office/powerpoint/2010/main" val="3110014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C4F17-E353-6F48-A2A6-C3B454619201}" type="slidenum">
              <a:rPr lang="fr-FR" smtClean="0"/>
              <a:t>25</a:t>
            </a:fld>
            <a:endParaRPr lang="fr-FR"/>
          </a:p>
        </p:txBody>
      </p:sp>
    </p:spTree>
    <p:extLst>
      <p:ext uri="{BB962C8B-B14F-4D97-AF65-F5344CB8AC3E}">
        <p14:creationId xmlns:p14="http://schemas.microsoft.com/office/powerpoint/2010/main" val="3110014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C485B63-7B87-7348-8524-5CBFCCCC664E}" type="datetime1">
              <a:rPr lang="fr-FR" smtClean="0"/>
              <a:t>26/11/13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DDA7FA-2A20-44FE-B285-C2990E32D552}" type="slidenum">
              <a:rPr lang="fr-FR" smtClean="0"/>
              <a:t>‹#›</a:t>
            </a:fld>
            <a:endParaRPr lang="fr-FR"/>
          </a:p>
        </p:txBody>
      </p:sp>
    </p:spTree>
    <p:extLst>
      <p:ext uri="{BB962C8B-B14F-4D97-AF65-F5344CB8AC3E}">
        <p14:creationId xmlns:p14="http://schemas.microsoft.com/office/powerpoint/2010/main" val="3778176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7511D8-0719-DE45-AD75-A68102A86688}" type="datetime1">
              <a:rPr lang="fr-FR" smtClean="0"/>
              <a:t>26/11/13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DDA7FA-2A20-44FE-B285-C2990E32D552}" type="slidenum">
              <a:rPr lang="fr-FR" smtClean="0"/>
              <a:t>‹#›</a:t>
            </a:fld>
            <a:endParaRPr lang="fr-FR"/>
          </a:p>
        </p:txBody>
      </p:sp>
    </p:spTree>
    <p:extLst>
      <p:ext uri="{BB962C8B-B14F-4D97-AF65-F5344CB8AC3E}">
        <p14:creationId xmlns:p14="http://schemas.microsoft.com/office/powerpoint/2010/main" val="781279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ADC771-0E74-5542-B72C-205DB0C0AD0F}" type="datetime1">
              <a:rPr lang="fr-FR" smtClean="0"/>
              <a:t>26/11/13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DDA7FA-2A20-44FE-B285-C2990E32D552}" type="slidenum">
              <a:rPr lang="fr-FR" smtClean="0"/>
              <a:t>‹#›</a:t>
            </a:fld>
            <a:endParaRPr lang="fr-FR"/>
          </a:p>
        </p:txBody>
      </p:sp>
    </p:spTree>
    <p:extLst>
      <p:ext uri="{BB962C8B-B14F-4D97-AF65-F5344CB8AC3E}">
        <p14:creationId xmlns:p14="http://schemas.microsoft.com/office/powerpoint/2010/main" val="185012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758DBA-8B1E-CA40-964E-A71BB5DBD7A4}" type="datetime1">
              <a:rPr lang="fr-FR" smtClean="0"/>
              <a:t>26/11/13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DDA7FA-2A20-44FE-B285-C2990E32D552}" type="slidenum">
              <a:rPr lang="fr-FR" smtClean="0"/>
              <a:t>‹#›</a:t>
            </a:fld>
            <a:endParaRPr lang="fr-FR"/>
          </a:p>
        </p:txBody>
      </p:sp>
    </p:spTree>
    <p:extLst>
      <p:ext uri="{BB962C8B-B14F-4D97-AF65-F5344CB8AC3E}">
        <p14:creationId xmlns:p14="http://schemas.microsoft.com/office/powerpoint/2010/main" val="343714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517EFE3-4742-4E4F-9E5B-15CCC2D93509}" type="datetime1">
              <a:rPr lang="fr-FR" smtClean="0"/>
              <a:t>26/11/13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DDA7FA-2A20-44FE-B285-C2990E32D552}" type="slidenum">
              <a:rPr lang="fr-FR" smtClean="0"/>
              <a:t>‹#›</a:t>
            </a:fld>
            <a:endParaRPr lang="fr-FR"/>
          </a:p>
        </p:txBody>
      </p:sp>
    </p:spTree>
    <p:extLst>
      <p:ext uri="{BB962C8B-B14F-4D97-AF65-F5344CB8AC3E}">
        <p14:creationId xmlns:p14="http://schemas.microsoft.com/office/powerpoint/2010/main" val="2723317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6729ADE-B7EE-F54D-80D1-5A490B6076B0}" type="datetime1">
              <a:rPr lang="fr-FR" smtClean="0"/>
              <a:t>26/11/13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DDA7FA-2A20-44FE-B285-C2990E32D552}" type="slidenum">
              <a:rPr lang="fr-FR" smtClean="0"/>
              <a:t>‹#›</a:t>
            </a:fld>
            <a:endParaRPr lang="fr-FR"/>
          </a:p>
        </p:txBody>
      </p:sp>
    </p:spTree>
    <p:extLst>
      <p:ext uri="{BB962C8B-B14F-4D97-AF65-F5344CB8AC3E}">
        <p14:creationId xmlns:p14="http://schemas.microsoft.com/office/powerpoint/2010/main" val="184595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967DA8C-D1C1-2D42-ABB2-A707FE91DBEF}" type="datetime1">
              <a:rPr lang="fr-FR" smtClean="0"/>
              <a:t>26/11/13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ADDA7FA-2A20-44FE-B285-C2990E32D552}" type="slidenum">
              <a:rPr lang="fr-FR" smtClean="0"/>
              <a:t>‹#›</a:t>
            </a:fld>
            <a:endParaRPr lang="fr-FR"/>
          </a:p>
        </p:txBody>
      </p:sp>
    </p:spTree>
    <p:extLst>
      <p:ext uri="{BB962C8B-B14F-4D97-AF65-F5344CB8AC3E}">
        <p14:creationId xmlns:p14="http://schemas.microsoft.com/office/powerpoint/2010/main" val="352024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9AA798D-51DE-1749-8243-FC90D0974DC5}" type="datetime1">
              <a:rPr lang="fr-FR" smtClean="0"/>
              <a:t>26/11/13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ADDA7FA-2A20-44FE-B285-C2990E32D552}" type="slidenum">
              <a:rPr lang="fr-FR" smtClean="0"/>
              <a:t>‹#›</a:t>
            </a:fld>
            <a:endParaRPr lang="fr-FR"/>
          </a:p>
        </p:txBody>
      </p:sp>
    </p:spTree>
    <p:extLst>
      <p:ext uri="{BB962C8B-B14F-4D97-AF65-F5344CB8AC3E}">
        <p14:creationId xmlns:p14="http://schemas.microsoft.com/office/powerpoint/2010/main" val="2592078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1EFE6B8-B4E6-2E42-8ADC-F1FDAA0E46C8}" type="datetime1">
              <a:rPr lang="fr-FR" smtClean="0"/>
              <a:t>26/11/13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ADDA7FA-2A20-44FE-B285-C2990E32D552}" type="slidenum">
              <a:rPr lang="fr-FR" smtClean="0"/>
              <a:t>‹#›</a:t>
            </a:fld>
            <a:endParaRPr lang="fr-FR"/>
          </a:p>
        </p:txBody>
      </p:sp>
    </p:spTree>
    <p:extLst>
      <p:ext uri="{BB962C8B-B14F-4D97-AF65-F5344CB8AC3E}">
        <p14:creationId xmlns:p14="http://schemas.microsoft.com/office/powerpoint/2010/main" val="242089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A1DBB8E-BDC3-FF4D-A19B-CE5C63DD080B}" type="datetime1">
              <a:rPr lang="fr-FR" smtClean="0"/>
              <a:t>26/11/13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DDA7FA-2A20-44FE-B285-C2990E32D552}" type="slidenum">
              <a:rPr lang="fr-FR" smtClean="0"/>
              <a:t>‹#›</a:t>
            </a:fld>
            <a:endParaRPr lang="fr-FR"/>
          </a:p>
        </p:txBody>
      </p:sp>
    </p:spTree>
    <p:extLst>
      <p:ext uri="{BB962C8B-B14F-4D97-AF65-F5344CB8AC3E}">
        <p14:creationId xmlns:p14="http://schemas.microsoft.com/office/powerpoint/2010/main" val="1131931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81BD535-CE8F-464B-BB8E-E981F47DF854}" type="datetime1">
              <a:rPr lang="fr-FR" smtClean="0"/>
              <a:t>26/11/13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DDA7FA-2A20-44FE-B285-C2990E32D552}" type="slidenum">
              <a:rPr lang="fr-FR" smtClean="0"/>
              <a:t>‹#›</a:t>
            </a:fld>
            <a:endParaRPr lang="fr-FR"/>
          </a:p>
        </p:txBody>
      </p:sp>
    </p:spTree>
    <p:extLst>
      <p:ext uri="{BB962C8B-B14F-4D97-AF65-F5344CB8AC3E}">
        <p14:creationId xmlns:p14="http://schemas.microsoft.com/office/powerpoint/2010/main" val="12649248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8AA70-FE0D-AB48-87D2-AAB1970F3DE5}" type="datetime1">
              <a:rPr lang="fr-FR" smtClean="0"/>
              <a:t>26/11/13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DA7FA-2A20-44FE-B285-C2990E32D552}" type="slidenum">
              <a:rPr lang="fr-FR" smtClean="0"/>
              <a:t>‹#›</a:t>
            </a:fld>
            <a:endParaRPr lang="fr-FR"/>
          </a:p>
        </p:txBody>
      </p:sp>
    </p:spTree>
    <p:extLst>
      <p:ext uri="{BB962C8B-B14F-4D97-AF65-F5344CB8AC3E}">
        <p14:creationId xmlns:p14="http://schemas.microsoft.com/office/powerpoint/2010/main" val="1067173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package" Target="../embeddings/Document_Microsoft_Word8.docx"/><Relationship Id="rId9" Type="http://schemas.openxmlformats.org/officeDocument/2006/relationships/image" Target="../media/image11.pn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package" Target="../embeddings/Document_Microsoft_Word9.docx"/><Relationship Id="rId9" Type="http://schemas.openxmlformats.org/officeDocument/2006/relationships/image" Target="../media/image12.png"/><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package" Target="../embeddings/Document_Microsoft_Word10.docx"/><Relationship Id="rId9" Type="http://schemas.openxmlformats.org/officeDocument/2006/relationships/image" Target="../media/image13.png"/><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package" Target="../embeddings/Document_Microsoft_Word11.docx"/><Relationship Id="rId9" Type="http://schemas.openxmlformats.org/officeDocument/2006/relationships/image" Target="../media/image14.png"/><Relationship Id="rId10" Type="http://schemas.openxmlformats.org/officeDocument/2006/relationships/image" Target="../media/image15.png"/><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16.emf"/><Relationship Id="rId8"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package" Target="../embeddings/Document_Microsoft_Word1.docx"/><Relationship Id="rId9"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package" Target="../embeddings/Document_Microsoft_Word2.docx"/><Relationship Id="rId9" Type="http://schemas.openxmlformats.org/officeDocument/2006/relationships/image" Target="../media/image7.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package" Target="../embeddings/Document_Microsoft_Word12.docx"/><Relationship Id="rId9" Type="http://schemas.openxmlformats.org/officeDocument/2006/relationships/image" Target="../media/image19.png"/><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package" Target="../embeddings/Document_Microsoft_Word13.docx"/><Relationship Id="rId9" Type="http://schemas.openxmlformats.org/officeDocument/2006/relationships/image" Target="../media/image20.png"/><Relationship Id="rId1" Type="http://schemas.openxmlformats.org/officeDocument/2006/relationships/vmlDrawing" Target="../drawings/vmlDrawing13.vml"/><Relationship Id="rId2"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package" Target="../embeddings/Document_Microsoft_Word14.docx"/><Relationship Id="rId9" Type="http://schemas.openxmlformats.org/officeDocument/2006/relationships/image" Target="../media/image21.png"/><Relationship Id="rId1" Type="http://schemas.openxmlformats.org/officeDocument/2006/relationships/vmlDrawing" Target="../drawings/vmlDrawing14.vml"/><Relationship Id="rId2"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package" Target="../embeddings/Document_Microsoft_Word15.docx"/><Relationship Id="rId9" Type="http://schemas.openxmlformats.org/officeDocument/2006/relationships/image" Target="../media/image22.png"/><Relationship Id="rId1" Type="http://schemas.openxmlformats.org/officeDocument/2006/relationships/vmlDrawing" Target="../drawings/vmlDrawing15.vml"/><Relationship Id="rId2"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23.em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24.em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package" Target="../embeddings/Document_Microsoft_Word3.docx"/><Relationship Id="rId9" Type="http://schemas.openxmlformats.org/officeDocument/2006/relationships/image" Target="../media/image8.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package" Target="../embeddings/Document_Microsoft_Word4.docx"/><Relationship Id="rId9" Type="http://schemas.openxmlformats.org/officeDocument/2006/relationships/image" Target="../media/image8.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6.xml.rels><?xml version="1.0" encoding="UTF-8" standalone="yes"?>
<Relationships xmlns="http://schemas.openxmlformats.org/package/2006/relationships"><Relationship Id="rId3" Type="http://schemas.openxmlformats.org/officeDocument/2006/relationships/package" Target="../embeddings/Document_Microsoft_Word5.docx"/><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5.jpe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package" Target="../embeddings/Document_Microsoft_Word6.docx"/><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5.jpe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package" Target="../embeddings/Document_Microsoft_Word7.docx"/><Relationship Id="rId9" Type="http://schemas.openxmlformats.org/officeDocument/2006/relationships/image" Target="../media/image10.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24744"/>
            <a:ext cx="7772400" cy="5328591"/>
          </a:xfrm>
        </p:spPr>
        <p:txBody>
          <a:bodyPr/>
          <a:lstStyle/>
          <a:p>
            <a:r>
              <a:rPr lang="fr-FR" i="1" dirty="0"/>
              <a:t>Du référentiel à l’évaluation </a:t>
            </a:r>
            <a:r>
              <a:rPr lang="fr-FR" i="1" dirty="0" smtClean="0"/>
              <a:t>certificative en :</a:t>
            </a:r>
            <a:r>
              <a:rPr lang="fr-FR" i="1" dirty="0"/>
              <a:t/>
            </a:r>
            <a:br>
              <a:rPr lang="fr-FR" i="1" dirty="0"/>
            </a:br>
            <a:r>
              <a:rPr lang="fr-FR" sz="3200" i="1" dirty="0" smtClean="0"/>
              <a:t> </a:t>
            </a:r>
            <a:br>
              <a:rPr lang="fr-FR" sz="3200" i="1" dirty="0" smtClean="0"/>
            </a:br>
            <a:r>
              <a:rPr lang="fr-FR" sz="3200" i="1" dirty="0" smtClean="0"/>
              <a:t> CAP aéronautique</a:t>
            </a:r>
            <a:br>
              <a:rPr lang="fr-FR" sz="3200" i="1" dirty="0" smtClean="0"/>
            </a:br>
            <a:r>
              <a:rPr lang="fr-FR" sz="3200" i="1" dirty="0" smtClean="0"/>
              <a:t>et </a:t>
            </a:r>
            <a:br>
              <a:rPr lang="fr-FR" sz="3200" i="1" dirty="0" smtClean="0"/>
            </a:br>
            <a:r>
              <a:rPr lang="fr-FR" sz="3200" i="1" dirty="0" smtClean="0"/>
              <a:t>Baccalauréat professionnel aéronautique</a:t>
            </a:r>
            <a:r>
              <a:rPr lang="fr-FR" sz="3200" i="1" dirty="0">
                <a:solidFill>
                  <a:srgbClr val="FF0000"/>
                </a:solidFill>
              </a:rPr>
              <a:t/>
            </a:r>
            <a:br>
              <a:rPr lang="fr-FR" sz="3200" i="1" dirty="0">
                <a:solidFill>
                  <a:srgbClr val="FF0000"/>
                </a:solidFill>
              </a:rPr>
            </a:br>
            <a:endParaRPr lang="fr-FR" sz="3200" dirty="0"/>
          </a:p>
        </p:txBody>
      </p:sp>
      <p:sp>
        <p:nvSpPr>
          <p:cNvPr id="4" name="ZoneTexte 3"/>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Du référentiel à l’évaluation certificative</a:t>
            </a:r>
            <a:endParaRPr lang="fr-FR" i="1" dirty="0">
              <a:solidFill>
                <a:srgbClr val="FF0000"/>
              </a:solidFill>
            </a:endParaRPr>
          </a:p>
        </p:txBody>
      </p:sp>
      <p:sp>
        <p:nvSpPr>
          <p:cNvPr id="5" name="Rectangle 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dirty="0" smtClean="0">
                <a:solidFill>
                  <a:srgbClr val="262699"/>
                </a:solidFill>
                <a:latin typeface="Arial Black" charset="0"/>
                <a:cs typeface="Arial" charset="0"/>
              </a:rPr>
              <a:t>Rénovation </a:t>
            </a:r>
            <a:r>
              <a:rPr lang="fr-FR" sz="1100" b="1" i="1" dirty="0" smtClean="0">
                <a:solidFill>
                  <a:schemeClr val="bg1"/>
                </a:solidFill>
                <a:latin typeface="Arial Black" charset="0"/>
                <a:cs typeface="Arial" charset="0"/>
              </a:rPr>
              <a:t>de la filière  de formation en Aéronautique</a:t>
            </a:r>
          </a:p>
        </p:txBody>
      </p: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2"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numéro de diapositive 12"/>
          <p:cNvSpPr>
            <a:spLocks noGrp="1"/>
          </p:cNvSpPr>
          <p:nvPr>
            <p:ph type="sldNum" sz="quarter" idx="12"/>
          </p:nvPr>
        </p:nvSpPr>
        <p:spPr/>
        <p:txBody>
          <a:bodyPr/>
          <a:lstStyle/>
          <a:p>
            <a:fld id="{9ADDA7FA-2A20-44FE-B285-C2990E32D552}" type="slidenum">
              <a:rPr lang="fr-FR" smtClean="0"/>
              <a:t>1</a:t>
            </a:fld>
            <a:endParaRPr lang="fr-FR"/>
          </a:p>
        </p:txBody>
      </p:sp>
    </p:spTree>
    <p:extLst>
      <p:ext uri="{BB962C8B-B14F-4D97-AF65-F5344CB8AC3E}">
        <p14:creationId xmlns:p14="http://schemas.microsoft.com/office/powerpoint/2010/main" val="30195732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85800" y="1124744"/>
            <a:ext cx="7772400" cy="532859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i="1" dirty="0" smtClean="0"/>
              <a:t>Les Règlements d’examens</a:t>
            </a:r>
            <a:r>
              <a:rPr lang="fr-FR" sz="3200" i="1" dirty="0" smtClean="0"/>
              <a:t> </a:t>
            </a:r>
            <a:br>
              <a:rPr lang="fr-FR" sz="3200" i="1" dirty="0" smtClean="0"/>
            </a:br>
            <a:r>
              <a:rPr lang="fr-FR" sz="3200" i="1" dirty="0" smtClean="0"/>
              <a:t> </a:t>
            </a:r>
            <a:br>
              <a:rPr lang="fr-FR" sz="3200" i="1" dirty="0" smtClean="0"/>
            </a:br>
            <a:r>
              <a:rPr lang="fr-FR" sz="3200" i="1" dirty="0" smtClean="0"/>
              <a:t>CAP aéronautique</a:t>
            </a:r>
            <a:br>
              <a:rPr lang="fr-FR" sz="3200" i="1" dirty="0" smtClean="0"/>
            </a:br>
            <a:endParaRPr lang="fr-FR" sz="3200" dirty="0"/>
          </a:p>
        </p:txBody>
      </p:sp>
      <p:sp>
        <p:nvSpPr>
          <p:cNvPr id="5" name="ZoneTexte 4"/>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Du référentiel à l’évaluation certificative</a:t>
            </a:r>
            <a:endParaRPr lang="fr-FR" i="1" dirty="0">
              <a:solidFill>
                <a:srgbClr val="FF0000"/>
              </a:solidFill>
            </a:endParaRPr>
          </a:p>
        </p:txBody>
      </p:sp>
      <p:sp>
        <p:nvSpPr>
          <p:cNvPr id="6" name="Rectangle 5"/>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Image 9" descr="bannierehélic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0" descr="banniereav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Documents and Settings\All Users\Documents\IA IPR Aéro\Rénovation du bac pro Aéronautique\Séminaire Toulouse nov 2013\Ressources\téléchargement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12" name="ZoneTexte 11"/>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3" name="Picture 11" descr="C:\Users\JJD\Desktop\Trait rou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9ADDA7FA-2A20-44FE-B285-C2990E32D552}" type="slidenum">
              <a:rPr lang="fr-FR" smtClean="0"/>
              <a:t>10</a:t>
            </a:fld>
            <a:endParaRPr lang="fr-FR"/>
          </a:p>
        </p:txBody>
      </p:sp>
    </p:spTree>
    <p:extLst>
      <p:ext uri="{BB962C8B-B14F-4D97-AF65-F5344CB8AC3E}">
        <p14:creationId xmlns:p14="http://schemas.microsoft.com/office/powerpoint/2010/main" val="16871283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24744"/>
            <a:ext cx="7772400" cy="5328591"/>
          </a:xfrm>
        </p:spPr>
        <p:txBody>
          <a:bodyPr/>
          <a:lstStyle/>
          <a:p>
            <a:r>
              <a:rPr lang="fr-FR" sz="3200" i="1" dirty="0">
                <a:solidFill>
                  <a:srgbClr val="FF0000"/>
                </a:solidFill>
              </a:rPr>
              <a:t/>
            </a:r>
            <a:br>
              <a:rPr lang="fr-FR" sz="3200" i="1" dirty="0">
                <a:solidFill>
                  <a:srgbClr val="FF0000"/>
                </a:solidFill>
              </a:rPr>
            </a:br>
            <a:endParaRPr lang="fr-FR" sz="3200" dirty="0"/>
          </a:p>
        </p:txBody>
      </p:sp>
      <p:sp>
        <p:nvSpPr>
          <p:cNvPr id="4" name="ZoneTexte 3"/>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Du référentiel à l’évaluation certificative</a:t>
            </a:r>
            <a:endParaRPr lang="fr-FR" i="1" dirty="0">
              <a:solidFill>
                <a:srgbClr val="FF0000"/>
              </a:solidFill>
            </a:endParaRPr>
          </a:p>
        </p:txBody>
      </p:sp>
      <p:sp>
        <p:nvSpPr>
          <p:cNvPr id="5" name="Rectangle 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2"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t 2"/>
          <p:cNvGraphicFramePr>
            <a:graphicFrameLocks noChangeAspect="1"/>
          </p:cNvGraphicFramePr>
          <p:nvPr>
            <p:extLst>
              <p:ext uri="{D42A27DB-BD31-4B8C-83A1-F6EECF244321}">
                <p14:modId xmlns:p14="http://schemas.microsoft.com/office/powerpoint/2010/main" val="3493337927"/>
              </p:ext>
            </p:extLst>
          </p:nvPr>
        </p:nvGraphicFramePr>
        <p:xfrm>
          <a:off x="2771800" y="1063234"/>
          <a:ext cx="4265911" cy="5606126"/>
        </p:xfrm>
        <a:graphic>
          <a:graphicData uri="http://schemas.openxmlformats.org/presentationml/2006/ole">
            <mc:AlternateContent xmlns:mc="http://schemas.openxmlformats.org/markup-compatibility/2006">
              <mc:Choice xmlns:v="urn:schemas-microsoft-com:vml" Requires="v">
                <p:oleObj spid="_x0000_s9383" name="Document" r:id="rId8" imgW="6223000" imgH="8178800" progId="Word.Document.12">
                  <p:embed/>
                </p:oleObj>
              </mc:Choice>
              <mc:Fallback>
                <p:oleObj name="Document" r:id="rId8" imgW="6223000" imgH="8178800" progId="Word.Document.12">
                  <p:embed/>
                  <p:pic>
                    <p:nvPicPr>
                      <p:cNvPr id="0" name=""/>
                      <p:cNvPicPr/>
                      <p:nvPr/>
                    </p:nvPicPr>
                    <p:blipFill>
                      <a:blip r:embed="rId9"/>
                      <a:stretch>
                        <a:fillRect/>
                      </a:stretch>
                    </p:blipFill>
                    <p:spPr>
                      <a:xfrm>
                        <a:off x="2771800" y="1063234"/>
                        <a:ext cx="4265911" cy="5606126"/>
                      </a:xfrm>
                      <a:prstGeom prst="rect">
                        <a:avLst/>
                      </a:prstGeom>
                    </p:spPr>
                  </p:pic>
                </p:oleObj>
              </mc:Fallback>
            </mc:AlternateContent>
          </a:graphicData>
        </a:graphic>
      </p:graphicFrame>
      <p:sp>
        <p:nvSpPr>
          <p:cNvPr id="13" name="Ellipse 12"/>
          <p:cNvSpPr/>
          <p:nvPr/>
        </p:nvSpPr>
        <p:spPr>
          <a:xfrm>
            <a:off x="1979712" y="1268760"/>
            <a:ext cx="5544616" cy="2952328"/>
          </a:xfrm>
          <a:prstGeom prst="ellipse">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space réservé du numéro de diapositive 13"/>
          <p:cNvSpPr>
            <a:spLocks noGrp="1"/>
          </p:cNvSpPr>
          <p:nvPr>
            <p:ph type="sldNum" sz="quarter" idx="12"/>
          </p:nvPr>
        </p:nvSpPr>
        <p:spPr/>
        <p:txBody>
          <a:bodyPr/>
          <a:lstStyle/>
          <a:p>
            <a:fld id="{9ADDA7FA-2A20-44FE-B285-C2990E32D552}" type="slidenum">
              <a:rPr lang="fr-FR" smtClean="0"/>
              <a:t>11</a:t>
            </a:fld>
            <a:endParaRPr lang="fr-FR"/>
          </a:p>
        </p:txBody>
      </p:sp>
    </p:spTree>
    <p:extLst>
      <p:ext uri="{BB962C8B-B14F-4D97-AF65-F5344CB8AC3E}">
        <p14:creationId xmlns:p14="http://schemas.microsoft.com/office/powerpoint/2010/main" val="3001218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24744"/>
            <a:ext cx="7772400" cy="5328591"/>
          </a:xfrm>
        </p:spPr>
        <p:txBody>
          <a:bodyPr/>
          <a:lstStyle/>
          <a:p>
            <a:r>
              <a:rPr lang="fr-FR" sz="3200" i="1" dirty="0">
                <a:solidFill>
                  <a:srgbClr val="FF0000"/>
                </a:solidFill>
              </a:rPr>
              <a:t/>
            </a:r>
            <a:br>
              <a:rPr lang="fr-FR" sz="3200" i="1" dirty="0">
                <a:solidFill>
                  <a:srgbClr val="FF0000"/>
                </a:solidFill>
              </a:rPr>
            </a:br>
            <a:endParaRPr lang="fr-FR" sz="3200" dirty="0"/>
          </a:p>
        </p:txBody>
      </p:sp>
      <p:sp>
        <p:nvSpPr>
          <p:cNvPr id="4" name="ZoneTexte 3"/>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Du référentiel à l’évaluation certificative</a:t>
            </a:r>
            <a:endParaRPr lang="fr-FR" i="1" dirty="0">
              <a:solidFill>
                <a:srgbClr val="FF0000"/>
              </a:solidFill>
            </a:endParaRPr>
          </a:p>
        </p:txBody>
      </p:sp>
      <p:sp>
        <p:nvSpPr>
          <p:cNvPr id="5" name="Rectangle 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2"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Objet 13"/>
          <p:cNvGraphicFramePr>
            <a:graphicFrameLocks noChangeAspect="1"/>
          </p:cNvGraphicFramePr>
          <p:nvPr>
            <p:extLst>
              <p:ext uri="{D42A27DB-BD31-4B8C-83A1-F6EECF244321}">
                <p14:modId xmlns:p14="http://schemas.microsoft.com/office/powerpoint/2010/main" val="1673901642"/>
              </p:ext>
            </p:extLst>
          </p:nvPr>
        </p:nvGraphicFramePr>
        <p:xfrm>
          <a:off x="755576" y="1556792"/>
          <a:ext cx="7819762" cy="5250412"/>
        </p:xfrm>
        <a:graphic>
          <a:graphicData uri="http://schemas.openxmlformats.org/presentationml/2006/ole">
            <mc:AlternateContent xmlns:mc="http://schemas.openxmlformats.org/markup-compatibility/2006">
              <mc:Choice xmlns:v="urn:schemas-microsoft-com:vml" Requires="v">
                <p:oleObj spid="_x0000_s10407" name="Document" r:id="rId8" imgW="6223000" imgH="4178300" progId="Word.Document.12">
                  <p:embed/>
                </p:oleObj>
              </mc:Choice>
              <mc:Fallback>
                <p:oleObj name="Document" r:id="rId8" imgW="6223000" imgH="4178300" progId="Word.Document.12">
                  <p:embed/>
                  <p:pic>
                    <p:nvPicPr>
                      <p:cNvPr id="0" name=""/>
                      <p:cNvPicPr/>
                      <p:nvPr/>
                    </p:nvPicPr>
                    <p:blipFill>
                      <a:blip r:embed="rId9"/>
                      <a:stretch>
                        <a:fillRect/>
                      </a:stretch>
                    </p:blipFill>
                    <p:spPr>
                      <a:xfrm>
                        <a:off x="755576" y="1556792"/>
                        <a:ext cx="7819762" cy="5250412"/>
                      </a:xfrm>
                      <a:prstGeom prst="rect">
                        <a:avLst/>
                      </a:prstGeom>
                    </p:spPr>
                  </p:pic>
                </p:oleObj>
              </mc:Fallback>
            </mc:AlternateContent>
          </a:graphicData>
        </a:graphic>
      </p:graphicFrame>
      <p:sp>
        <p:nvSpPr>
          <p:cNvPr id="15" name="ZoneTexte 14"/>
          <p:cNvSpPr txBox="1"/>
          <p:nvPr/>
        </p:nvSpPr>
        <p:spPr>
          <a:xfrm>
            <a:off x="755576" y="980728"/>
            <a:ext cx="7776864" cy="369332"/>
          </a:xfrm>
          <a:prstGeom prst="rect">
            <a:avLst/>
          </a:prstGeom>
          <a:noFill/>
        </p:spPr>
        <p:txBody>
          <a:bodyPr wrap="square" rtlCol="0">
            <a:spAutoFit/>
          </a:bodyPr>
          <a:lstStyle/>
          <a:p>
            <a:pPr algn="ctr"/>
            <a:r>
              <a:rPr lang="fr-FR" dirty="0" smtClean="0"/>
              <a:t>REGLEMENT d’EXAMEN du  CAP AERONAUTIQUE Option avionique</a:t>
            </a:r>
            <a:endParaRPr lang="fr-FR" dirty="0"/>
          </a:p>
        </p:txBody>
      </p:sp>
      <p:sp>
        <p:nvSpPr>
          <p:cNvPr id="16" name="Ellipse 15"/>
          <p:cNvSpPr/>
          <p:nvPr/>
        </p:nvSpPr>
        <p:spPr>
          <a:xfrm>
            <a:off x="1835696" y="2780928"/>
            <a:ext cx="2232248" cy="792088"/>
          </a:xfrm>
          <a:prstGeom prst="ellipse">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2"/>
          </p:nvPr>
        </p:nvSpPr>
        <p:spPr>
          <a:xfrm>
            <a:off x="7030562" y="6492875"/>
            <a:ext cx="2133600" cy="365125"/>
          </a:xfrm>
        </p:spPr>
        <p:txBody>
          <a:bodyPr/>
          <a:lstStyle/>
          <a:p>
            <a:fld id="{9ADDA7FA-2A20-44FE-B285-C2990E32D552}" type="slidenum">
              <a:rPr lang="fr-FR" smtClean="0"/>
              <a:t>12</a:t>
            </a:fld>
            <a:endParaRPr lang="fr-FR" dirty="0"/>
          </a:p>
        </p:txBody>
      </p:sp>
    </p:spTree>
    <p:extLst>
      <p:ext uri="{BB962C8B-B14F-4D97-AF65-F5344CB8AC3E}">
        <p14:creationId xmlns:p14="http://schemas.microsoft.com/office/powerpoint/2010/main" val="37225205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24744"/>
            <a:ext cx="7772400" cy="5328591"/>
          </a:xfrm>
        </p:spPr>
        <p:txBody>
          <a:bodyPr/>
          <a:lstStyle/>
          <a:p>
            <a:r>
              <a:rPr lang="fr-FR" sz="3200" i="1" dirty="0">
                <a:solidFill>
                  <a:srgbClr val="FF0000"/>
                </a:solidFill>
              </a:rPr>
              <a:t/>
            </a:r>
            <a:br>
              <a:rPr lang="fr-FR" sz="3200" i="1" dirty="0">
                <a:solidFill>
                  <a:srgbClr val="FF0000"/>
                </a:solidFill>
              </a:rPr>
            </a:br>
            <a:endParaRPr lang="fr-FR" sz="3200" dirty="0"/>
          </a:p>
        </p:txBody>
      </p:sp>
      <p:sp>
        <p:nvSpPr>
          <p:cNvPr id="4" name="ZoneTexte 3"/>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Du référentiel à l’évaluation certificative</a:t>
            </a:r>
            <a:endParaRPr lang="fr-FR" i="1" dirty="0">
              <a:solidFill>
                <a:srgbClr val="FF0000"/>
              </a:solidFill>
            </a:endParaRPr>
          </a:p>
        </p:txBody>
      </p:sp>
      <p:sp>
        <p:nvSpPr>
          <p:cNvPr id="5" name="Rectangle 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2"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t 2"/>
          <p:cNvGraphicFramePr>
            <a:graphicFrameLocks noChangeAspect="1"/>
          </p:cNvGraphicFramePr>
          <p:nvPr>
            <p:extLst>
              <p:ext uri="{D42A27DB-BD31-4B8C-83A1-F6EECF244321}">
                <p14:modId xmlns:p14="http://schemas.microsoft.com/office/powerpoint/2010/main" val="2739686037"/>
              </p:ext>
            </p:extLst>
          </p:nvPr>
        </p:nvGraphicFramePr>
        <p:xfrm>
          <a:off x="755575" y="1556792"/>
          <a:ext cx="7895416" cy="5301208"/>
        </p:xfrm>
        <a:graphic>
          <a:graphicData uri="http://schemas.openxmlformats.org/presentationml/2006/ole">
            <mc:AlternateContent xmlns:mc="http://schemas.openxmlformats.org/markup-compatibility/2006">
              <mc:Choice xmlns:v="urn:schemas-microsoft-com:vml" Requires="v">
                <p:oleObj spid="_x0000_s12455" name="Document" r:id="rId8" imgW="6223000" imgH="4178300" progId="Word.Document.12">
                  <p:embed/>
                </p:oleObj>
              </mc:Choice>
              <mc:Fallback>
                <p:oleObj name="Document" r:id="rId8" imgW="6223000" imgH="4178300" progId="Word.Document.12">
                  <p:embed/>
                  <p:pic>
                    <p:nvPicPr>
                      <p:cNvPr id="0" name=""/>
                      <p:cNvPicPr/>
                      <p:nvPr/>
                    </p:nvPicPr>
                    <p:blipFill>
                      <a:blip r:embed="rId9"/>
                      <a:stretch>
                        <a:fillRect/>
                      </a:stretch>
                    </p:blipFill>
                    <p:spPr>
                      <a:xfrm>
                        <a:off x="755575" y="1556792"/>
                        <a:ext cx="7895416" cy="5301208"/>
                      </a:xfrm>
                      <a:prstGeom prst="rect">
                        <a:avLst/>
                      </a:prstGeom>
                    </p:spPr>
                  </p:pic>
                </p:oleObj>
              </mc:Fallback>
            </mc:AlternateContent>
          </a:graphicData>
        </a:graphic>
      </p:graphicFrame>
      <p:sp>
        <p:nvSpPr>
          <p:cNvPr id="15" name="ZoneTexte 14"/>
          <p:cNvSpPr txBox="1"/>
          <p:nvPr/>
        </p:nvSpPr>
        <p:spPr>
          <a:xfrm>
            <a:off x="755576" y="980728"/>
            <a:ext cx="7776864" cy="369332"/>
          </a:xfrm>
          <a:prstGeom prst="rect">
            <a:avLst/>
          </a:prstGeom>
          <a:noFill/>
        </p:spPr>
        <p:txBody>
          <a:bodyPr wrap="square" rtlCol="0">
            <a:spAutoFit/>
          </a:bodyPr>
          <a:lstStyle/>
          <a:p>
            <a:pPr algn="ctr"/>
            <a:r>
              <a:rPr lang="fr-FR" dirty="0" smtClean="0"/>
              <a:t>REGLEMENT d’EXAMEN du  CAP AERONAUTIQUE Option structure</a:t>
            </a:r>
            <a:endParaRPr lang="fr-FR" dirty="0"/>
          </a:p>
        </p:txBody>
      </p:sp>
      <p:sp>
        <p:nvSpPr>
          <p:cNvPr id="14" name="Ellipse 13"/>
          <p:cNvSpPr/>
          <p:nvPr/>
        </p:nvSpPr>
        <p:spPr>
          <a:xfrm>
            <a:off x="1835696" y="2780928"/>
            <a:ext cx="2232248" cy="792088"/>
          </a:xfrm>
          <a:prstGeom prst="ellipse">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Espace réservé du numéro de diapositive 12"/>
          <p:cNvSpPr>
            <a:spLocks noGrp="1"/>
          </p:cNvSpPr>
          <p:nvPr>
            <p:ph type="sldNum" sz="quarter" idx="12"/>
          </p:nvPr>
        </p:nvSpPr>
        <p:spPr>
          <a:xfrm>
            <a:off x="7010037" y="6492875"/>
            <a:ext cx="2133600" cy="365125"/>
          </a:xfrm>
        </p:spPr>
        <p:txBody>
          <a:bodyPr/>
          <a:lstStyle/>
          <a:p>
            <a:fld id="{9ADDA7FA-2A20-44FE-B285-C2990E32D552}" type="slidenum">
              <a:rPr lang="fr-FR" smtClean="0"/>
              <a:t>13</a:t>
            </a:fld>
            <a:endParaRPr lang="fr-FR" dirty="0"/>
          </a:p>
        </p:txBody>
      </p:sp>
    </p:spTree>
    <p:extLst>
      <p:ext uri="{BB962C8B-B14F-4D97-AF65-F5344CB8AC3E}">
        <p14:creationId xmlns:p14="http://schemas.microsoft.com/office/powerpoint/2010/main" val="30815488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24744"/>
            <a:ext cx="7772400" cy="5328591"/>
          </a:xfrm>
        </p:spPr>
        <p:txBody>
          <a:bodyPr/>
          <a:lstStyle/>
          <a:p>
            <a:r>
              <a:rPr lang="fr-FR" sz="3200" i="1" dirty="0">
                <a:solidFill>
                  <a:srgbClr val="FF0000"/>
                </a:solidFill>
              </a:rPr>
              <a:t/>
            </a:r>
            <a:br>
              <a:rPr lang="fr-FR" sz="3200" i="1" dirty="0">
                <a:solidFill>
                  <a:srgbClr val="FF0000"/>
                </a:solidFill>
              </a:rPr>
            </a:br>
            <a:endParaRPr lang="fr-FR" sz="3200" dirty="0"/>
          </a:p>
        </p:txBody>
      </p:sp>
      <p:sp>
        <p:nvSpPr>
          <p:cNvPr id="4" name="ZoneTexte 3"/>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Du référentiel à l’évaluation certificative</a:t>
            </a:r>
            <a:endParaRPr lang="fr-FR" i="1" dirty="0">
              <a:solidFill>
                <a:srgbClr val="FF0000"/>
              </a:solidFill>
            </a:endParaRPr>
          </a:p>
        </p:txBody>
      </p:sp>
      <p:sp>
        <p:nvSpPr>
          <p:cNvPr id="5" name="Rectangle 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2"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t 2"/>
          <p:cNvGraphicFramePr>
            <a:graphicFrameLocks noChangeAspect="1"/>
          </p:cNvGraphicFramePr>
          <p:nvPr>
            <p:extLst>
              <p:ext uri="{D42A27DB-BD31-4B8C-83A1-F6EECF244321}">
                <p14:modId xmlns:p14="http://schemas.microsoft.com/office/powerpoint/2010/main" val="1241985100"/>
              </p:ext>
            </p:extLst>
          </p:nvPr>
        </p:nvGraphicFramePr>
        <p:xfrm>
          <a:off x="755576" y="1556792"/>
          <a:ext cx="7848872" cy="5269957"/>
        </p:xfrm>
        <a:graphic>
          <a:graphicData uri="http://schemas.openxmlformats.org/presentationml/2006/ole">
            <mc:AlternateContent xmlns:mc="http://schemas.openxmlformats.org/markup-compatibility/2006">
              <mc:Choice xmlns:v="urn:schemas-microsoft-com:vml" Requires="v">
                <p:oleObj spid="_x0000_s11437" name="Document" r:id="rId8" imgW="6223000" imgH="4178300" progId="Word.Document.12">
                  <p:embed/>
                </p:oleObj>
              </mc:Choice>
              <mc:Fallback>
                <p:oleObj name="Document" r:id="rId8" imgW="6223000" imgH="4178300" progId="Word.Document.12">
                  <p:embed/>
                  <p:pic>
                    <p:nvPicPr>
                      <p:cNvPr id="0" name=""/>
                      <p:cNvPicPr/>
                      <p:nvPr/>
                    </p:nvPicPr>
                    <p:blipFill>
                      <a:blip r:embed="rId9"/>
                      <a:stretch>
                        <a:fillRect/>
                      </a:stretch>
                    </p:blipFill>
                    <p:spPr>
                      <a:xfrm>
                        <a:off x="755576" y="1556792"/>
                        <a:ext cx="7848872" cy="5269957"/>
                      </a:xfrm>
                      <a:prstGeom prst="rect">
                        <a:avLst/>
                      </a:prstGeom>
                    </p:spPr>
                  </p:pic>
                </p:oleObj>
              </mc:Fallback>
            </mc:AlternateContent>
          </a:graphicData>
        </a:graphic>
      </p:graphicFrame>
      <p:sp>
        <p:nvSpPr>
          <p:cNvPr id="15" name="ZoneTexte 14"/>
          <p:cNvSpPr txBox="1"/>
          <p:nvPr/>
        </p:nvSpPr>
        <p:spPr>
          <a:xfrm>
            <a:off x="755576" y="980728"/>
            <a:ext cx="7776864" cy="369332"/>
          </a:xfrm>
          <a:prstGeom prst="rect">
            <a:avLst/>
          </a:prstGeom>
          <a:noFill/>
        </p:spPr>
        <p:txBody>
          <a:bodyPr wrap="square" rtlCol="0">
            <a:spAutoFit/>
          </a:bodyPr>
          <a:lstStyle/>
          <a:p>
            <a:pPr algn="ctr"/>
            <a:r>
              <a:rPr lang="fr-FR" dirty="0" smtClean="0"/>
              <a:t>REGLEMENT d’EXAMEN du  CAP AERONAUTIQUE Option Systèmes</a:t>
            </a:r>
            <a:endParaRPr lang="fr-FR" dirty="0"/>
          </a:p>
        </p:txBody>
      </p:sp>
      <p:sp>
        <p:nvSpPr>
          <p:cNvPr id="14" name="Ellipse 13"/>
          <p:cNvSpPr/>
          <p:nvPr/>
        </p:nvSpPr>
        <p:spPr>
          <a:xfrm>
            <a:off x="683568" y="5805264"/>
            <a:ext cx="4608512" cy="864096"/>
          </a:xfrm>
          <a:prstGeom prst="ellipse">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Bulle ronde 15"/>
          <p:cNvSpPr/>
          <p:nvPr/>
        </p:nvSpPr>
        <p:spPr>
          <a:xfrm>
            <a:off x="3599384" y="3789040"/>
            <a:ext cx="5544616" cy="1944216"/>
          </a:xfrm>
          <a:prstGeom prst="wedgeEllipseCallout">
            <a:avLst>
              <a:gd name="adj1" fmla="val -33843"/>
              <a:gd name="adj2" fmla="val 67203"/>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ZoneTexte 12"/>
          <p:cNvSpPr txBox="1"/>
          <p:nvPr/>
        </p:nvSpPr>
        <p:spPr>
          <a:xfrm>
            <a:off x="4355976" y="4365104"/>
            <a:ext cx="4032448" cy="646331"/>
          </a:xfrm>
          <a:prstGeom prst="rect">
            <a:avLst/>
          </a:prstGeom>
          <a:noFill/>
        </p:spPr>
        <p:txBody>
          <a:bodyPr wrap="square" rtlCol="0">
            <a:spAutoFit/>
          </a:bodyPr>
          <a:lstStyle/>
          <a:p>
            <a:r>
              <a:rPr lang="fr-FR" dirty="0" smtClean="0">
                <a:solidFill>
                  <a:srgbClr val="FF0000"/>
                </a:solidFill>
              </a:rPr>
              <a:t>L’option </a:t>
            </a:r>
            <a:r>
              <a:rPr lang="fr-FR" b="1" dirty="0" smtClean="0">
                <a:solidFill>
                  <a:srgbClr val="FF0000"/>
                </a:solidFill>
              </a:rPr>
              <a:t>Systèmes</a:t>
            </a:r>
            <a:r>
              <a:rPr lang="fr-FR" dirty="0" smtClean="0">
                <a:solidFill>
                  <a:srgbClr val="FF0000"/>
                </a:solidFill>
              </a:rPr>
              <a:t> </a:t>
            </a:r>
            <a:r>
              <a:rPr lang="fr-FR" dirty="0">
                <a:solidFill>
                  <a:srgbClr val="FF0000"/>
                </a:solidFill>
              </a:rPr>
              <a:t>a</a:t>
            </a:r>
            <a:r>
              <a:rPr lang="fr-FR" dirty="0" smtClean="0">
                <a:solidFill>
                  <a:srgbClr val="FF0000"/>
                </a:solidFill>
              </a:rPr>
              <a:t> un libellé différent pour l’épreuve </a:t>
            </a:r>
            <a:r>
              <a:rPr lang="fr-FR" b="1" dirty="0" smtClean="0">
                <a:solidFill>
                  <a:srgbClr val="FF0000"/>
                </a:solidFill>
              </a:rPr>
              <a:t>EP3</a:t>
            </a:r>
            <a:endParaRPr lang="fr-FR" b="1" dirty="0">
              <a:solidFill>
                <a:srgbClr val="FF0000"/>
              </a:solidFill>
            </a:endParaRPr>
          </a:p>
        </p:txBody>
      </p:sp>
      <p:sp>
        <p:nvSpPr>
          <p:cNvPr id="17" name="Ellipse 16"/>
          <p:cNvSpPr/>
          <p:nvPr/>
        </p:nvSpPr>
        <p:spPr>
          <a:xfrm>
            <a:off x="1835696" y="2780928"/>
            <a:ext cx="2232248" cy="792088"/>
          </a:xfrm>
          <a:prstGeom prst="ellipse">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8" name="Image 17"/>
          <p:cNvPicPr>
            <a:picLocks noChangeAspect="1"/>
          </p:cNvPicPr>
          <p:nvPr/>
        </p:nvPicPr>
        <p:blipFill>
          <a:blip r:embed="rId10"/>
          <a:stretch>
            <a:fillRect/>
          </a:stretch>
        </p:blipFill>
        <p:spPr>
          <a:xfrm>
            <a:off x="107504" y="6021288"/>
            <a:ext cx="576064" cy="508377"/>
          </a:xfrm>
          <a:prstGeom prst="rect">
            <a:avLst/>
          </a:prstGeom>
        </p:spPr>
      </p:pic>
      <p:sp>
        <p:nvSpPr>
          <p:cNvPr id="19" name="Espace réservé du numéro de diapositive 18"/>
          <p:cNvSpPr>
            <a:spLocks noGrp="1"/>
          </p:cNvSpPr>
          <p:nvPr>
            <p:ph type="sldNum" sz="quarter" idx="12"/>
          </p:nvPr>
        </p:nvSpPr>
        <p:spPr>
          <a:xfrm>
            <a:off x="7010400" y="6492875"/>
            <a:ext cx="2133600" cy="365125"/>
          </a:xfrm>
        </p:spPr>
        <p:txBody>
          <a:bodyPr/>
          <a:lstStyle/>
          <a:p>
            <a:fld id="{9ADDA7FA-2A20-44FE-B285-C2990E32D552}" type="slidenum">
              <a:rPr lang="fr-FR" smtClean="0"/>
              <a:t>14</a:t>
            </a:fld>
            <a:endParaRPr lang="fr-FR" dirty="0"/>
          </a:p>
        </p:txBody>
      </p:sp>
    </p:spTree>
    <p:extLst>
      <p:ext uri="{BB962C8B-B14F-4D97-AF65-F5344CB8AC3E}">
        <p14:creationId xmlns:p14="http://schemas.microsoft.com/office/powerpoint/2010/main" val="30815488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9" presetClass="entr" presetSubtype="1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0" fill="hold"/>
                                        <p:tgtEl>
                                          <p:spTgt spid="18"/>
                                        </p:tgtEl>
                                        <p:attrNameLst>
                                          <p:attrName>ppt_w</p:attrName>
                                        </p:attrNameLst>
                                      </p:cBhvr>
                                      <p:tavLst>
                                        <p:tav tm="0" fmla="#ppt_w*sin(2.5*pi*$)">
                                          <p:val>
                                            <p:fltVal val="0"/>
                                          </p:val>
                                        </p:tav>
                                        <p:tav tm="100000">
                                          <p:val>
                                            <p:fltVal val="1"/>
                                          </p:val>
                                        </p:tav>
                                      </p:tavLst>
                                    </p:anim>
                                    <p:anim calcmode="lin" valueType="num">
                                      <p:cBhvr>
                                        <p:cTn id="12" dur="5000" fill="hold"/>
                                        <p:tgtEl>
                                          <p:spTgt spid="18"/>
                                        </p:tgtEl>
                                        <p:attrNameLst>
                                          <p:attrName>ppt_h</p:attrName>
                                        </p:attrNameLst>
                                      </p:cBhvr>
                                      <p:tavLst>
                                        <p:tav tm="0">
                                          <p:val>
                                            <p:strVal val="#ppt_h"/>
                                          </p:val>
                                        </p:tav>
                                        <p:tav tm="100000">
                                          <p:val>
                                            <p:strVal val="#ppt_h"/>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85800" y="1124744"/>
            <a:ext cx="7772400" cy="532859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i="1" dirty="0" smtClean="0"/>
              <a:t>La Définition des épreuves</a:t>
            </a:r>
            <a:r>
              <a:rPr lang="fr-FR" sz="3200" i="1" dirty="0" smtClean="0"/>
              <a:t> </a:t>
            </a:r>
            <a:br>
              <a:rPr lang="fr-FR" sz="3200" i="1" dirty="0" smtClean="0"/>
            </a:br>
            <a:r>
              <a:rPr lang="fr-FR" sz="3200" i="1" dirty="0" smtClean="0"/>
              <a:t> </a:t>
            </a:r>
            <a:br>
              <a:rPr lang="fr-FR" sz="3200" i="1" dirty="0" smtClean="0"/>
            </a:br>
            <a:r>
              <a:rPr lang="fr-FR" sz="3200" i="1" dirty="0" smtClean="0"/>
              <a:t>CAP aéronautique</a:t>
            </a:r>
            <a:br>
              <a:rPr lang="fr-FR" sz="3200" i="1" dirty="0" smtClean="0"/>
            </a:br>
            <a:endParaRPr lang="fr-FR" sz="3200" dirty="0"/>
          </a:p>
        </p:txBody>
      </p:sp>
      <p:sp>
        <p:nvSpPr>
          <p:cNvPr id="5" name="ZoneTexte 4"/>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Du référentiel à l’évaluation certificative</a:t>
            </a:r>
            <a:endParaRPr lang="fr-FR" i="1" dirty="0">
              <a:solidFill>
                <a:srgbClr val="FF0000"/>
              </a:solidFill>
            </a:endParaRPr>
          </a:p>
        </p:txBody>
      </p:sp>
      <p:sp>
        <p:nvSpPr>
          <p:cNvPr id="6" name="Rectangle 5"/>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Image 9" descr="bannierehélic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0" descr="banniereav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Documents and Settings\All Users\Documents\IA IPR Aéro\Rénovation du bac pro Aéronautique\Séminaire Toulouse nov 2013\Ressources\téléchargement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12" name="ZoneTexte 11"/>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3" name="Picture 11" descr="C:\Users\JJD\Desktop\Trait rou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9ADDA7FA-2A20-44FE-B285-C2990E32D552}" type="slidenum">
              <a:rPr lang="fr-FR" smtClean="0"/>
              <a:t>15</a:t>
            </a:fld>
            <a:endParaRPr lang="fr-FR"/>
          </a:p>
        </p:txBody>
      </p:sp>
    </p:spTree>
    <p:extLst>
      <p:ext uri="{BB962C8B-B14F-4D97-AF65-F5344CB8AC3E}">
        <p14:creationId xmlns:p14="http://schemas.microsoft.com/office/powerpoint/2010/main" val="22324537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Du référentiel à l’évaluation certificative</a:t>
            </a:r>
            <a:endParaRPr lang="fr-FR" i="1" dirty="0">
              <a:solidFill>
                <a:srgbClr val="FF0000"/>
              </a:solidFill>
            </a:endParaRPr>
          </a:p>
        </p:txBody>
      </p:sp>
      <p:sp>
        <p:nvSpPr>
          <p:cNvPr id="6" name="Rectangle 5"/>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Image 9" descr="bannierehélic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0" descr="banniereav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Documents and Settings\All Users\Documents\IA IPR Aéro\Rénovation du bac pro Aéronautique\Séminaire Toulouse nov 2013\Ressources\téléchargement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12" name="ZoneTexte 11"/>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3" name="Picture 11" descr="C:\Users\JJD\Desktop\Trait rou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7"/>
          <a:stretch>
            <a:fillRect/>
          </a:stretch>
        </p:blipFill>
        <p:spPr>
          <a:xfrm>
            <a:off x="1187624" y="548680"/>
            <a:ext cx="6800850" cy="9624060"/>
          </a:xfrm>
          <a:prstGeom prst="rect">
            <a:avLst/>
          </a:prstGeom>
        </p:spPr>
      </p:pic>
      <p:pic>
        <p:nvPicPr>
          <p:cNvPr id="14" name="Image 13"/>
          <p:cNvPicPr>
            <a:picLocks noChangeAspect="1"/>
          </p:cNvPicPr>
          <p:nvPr/>
        </p:nvPicPr>
        <p:blipFill>
          <a:blip r:embed="rId8"/>
          <a:stretch>
            <a:fillRect/>
          </a:stretch>
        </p:blipFill>
        <p:spPr>
          <a:xfrm>
            <a:off x="1187624" y="3284984"/>
            <a:ext cx="6800850" cy="9624060"/>
          </a:xfrm>
          <a:prstGeom prst="rect">
            <a:avLst/>
          </a:prstGeom>
        </p:spPr>
      </p:pic>
      <p:sp>
        <p:nvSpPr>
          <p:cNvPr id="2" name="Espace réservé du numéro de diapositive 1"/>
          <p:cNvSpPr>
            <a:spLocks noGrp="1"/>
          </p:cNvSpPr>
          <p:nvPr>
            <p:ph type="sldNum" sz="quarter" idx="12"/>
          </p:nvPr>
        </p:nvSpPr>
        <p:spPr/>
        <p:txBody>
          <a:bodyPr/>
          <a:lstStyle/>
          <a:p>
            <a:fld id="{9ADDA7FA-2A20-44FE-B285-C2990E32D552}" type="slidenum">
              <a:rPr lang="fr-FR" smtClean="0"/>
              <a:t>16</a:t>
            </a:fld>
            <a:endParaRPr lang="fr-FR"/>
          </a:p>
        </p:txBody>
      </p:sp>
    </p:spTree>
    <p:extLst>
      <p:ext uri="{BB962C8B-B14F-4D97-AF65-F5344CB8AC3E}">
        <p14:creationId xmlns:p14="http://schemas.microsoft.com/office/powerpoint/2010/main" val="1585782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Du référentiel à l’évaluation certificative</a:t>
            </a:r>
            <a:endParaRPr lang="fr-FR" i="1" dirty="0">
              <a:solidFill>
                <a:srgbClr val="FF0000"/>
              </a:solidFill>
            </a:endParaRPr>
          </a:p>
        </p:txBody>
      </p:sp>
      <p:sp>
        <p:nvSpPr>
          <p:cNvPr id="6" name="Rectangle 5"/>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Image 9" descr="bannierehélic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0" descr="banniereav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Documents and Settings\All Users\Documents\IA IPR Aéro\Rénovation du bac pro Aéronautique\Séminaire Toulouse nov 2013\Ressources\téléchargement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12" name="ZoneTexte 11"/>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3" name="Picture 11" descr="C:\Users\JJD\Desktop\Trait rou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7"/>
          <a:stretch>
            <a:fillRect/>
          </a:stretch>
        </p:blipFill>
        <p:spPr>
          <a:xfrm>
            <a:off x="971600" y="188640"/>
            <a:ext cx="6800850" cy="9624060"/>
          </a:xfrm>
          <a:prstGeom prst="rect">
            <a:avLst/>
          </a:prstGeom>
        </p:spPr>
      </p:pic>
      <p:sp>
        <p:nvSpPr>
          <p:cNvPr id="3" name="Espace réservé du numéro de diapositive 2"/>
          <p:cNvSpPr>
            <a:spLocks noGrp="1"/>
          </p:cNvSpPr>
          <p:nvPr>
            <p:ph type="sldNum" sz="quarter" idx="12"/>
          </p:nvPr>
        </p:nvSpPr>
        <p:spPr/>
        <p:txBody>
          <a:bodyPr/>
          <a:lstStyle/>
          <a:p>
            <a:fld id="{9ADDA7FA-2A20-44FE-B285-C2990E32D552}" type="slidenum">
              <a:rPr lang="fr-FR" smtClean="0"/>
              <a:t>17</a:t>
            </a:fld>
            <a:endParaRPr lang="fr-FR"/>
          </a:p>
        </p:txBody>
      </p:sp>
    </p:spTree>
    <p:extLst>
      <p:ext uri="{BB962C8B-B14F-4D97-AF65-F5344CB8AC3E}">
        <p14:creationId xmlns:p14="http://schemas.microsoft.com/office/powerpoint/2010/main" val="11321263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257995" y="4026554"/>
            <a:ext cx="5040560" cy="0"/>
          </a:xfrm>
          <a:prstGeom prst="straightConnector1">
            <a:avLst/>
          </a:prstGeom>
          <a:ln w="508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3138315"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smtClean="0"/>
          </a:p>
          <a:p>
            <a:pPr algn="ctr"/>
            <a:r>
              <a:rPr lang="fr-FR" b="1" dirty="0" smtClean="0"/>
              <a:t>UP1</a:t>
            </a:r>
          </a:p>
          <a:p>
            <a:pPr algn="ctr"/>
            <a:r>
              <a:rPr lang="fr-FR" b="1" dirty="0" smtClean="0">
                <a:solidFill>
                  <a:schemeClr val="tx1"/>
                </a:solidFill>
              </a:rPr>
              <a:t>EP1</a:t>
            </a:r>
            <a:endParaRPr lang="fr-FR" b="1" dirty="0">
              <a:solidFill>
                <a:schemeClr val="tx1"/>
              </a:solidFill>
            </a:endParaRPr>
          </a:p>
          <a:p>
            <a:pPr algn="ctr"/>
            <a:endParaRPr lang="fr-FR" b="1" u="sng" dirty="0" smtClean="0"/>
          </a:p>
          <a:p>
            <a:pPr algn="ctr"/>
            <a:endParaRPr lang="fr-FR" b="1" u="sng" dirty="0"/>
          </a:p>
          <a:p>
            <a:pPr algn="ctr"/>
            <a:endParaRPr lang="fr-FR" b="1" u="sng" dirty="0"/>
          </a:p>
        </p:txBody>
      </p:sp>
      <p:sp>
        <p:nvSpPr>
          <p:cNvPr id="38" name="ZoneTexte 37"/>
          <p:cNvSpPr txBox="1"/>
          <p:nvPr/>
        </p:nvSpPr>
        <p:spPr>
          <a:xfrm>
            <a:off x="192829" y="3679274"/>
            <a:ext cx="3032088" cy="369332"/>
          </a:xfrm>
          <a:prstGeom prst="rect">
            <a:avLst/>
          </a:prstGeom>
          <a:noFill/>
        </p:spPr>
        <p:txBody>
          <a:bodyPr wrap="none" rtlCol="0">
            <a:spAutoFit/>
          </a:bodyPr>
          <a:lstStyle/>
          <a:p>
            <a:r>
              <a:rPr lang="fr-FR" dirty="0" smtClean="0"/>
              <a:t>CAP </a:t>
            </a:r>
            <a:r>
              <a:rPr lang="fr-FR" dirty="0" err="1" smtClean="0"/>
              <a:t>Aéro</a:t>
            </a:r>
            <a:r>
              <a:rPr lang="fr-FR" dirty="0" smtClean="0"/>
              <a:t> Options Av, Sys et St</a:t>
            </a:r>
            <a:endParaRPr lang="fr-FR" dirty="0"/>
          </a:p>
        </p:txBody>
      </p:sp>
      <p:sp>
        <p:nvSpPr>
          <p:cNvPr id="32" name="ZoneTexte 31"/>
          <p:cNvSpPr txBox="1"/>
          <p:nvPr/>
        </p:nvSpPr>
        <p:spPr>
          <a:xfrm>
            <a:off x="323528" y="5301208"/>
            <a:ext cx="2376264" cy="338554"/>
          </a:xfrm>
          <a:prstGeom prst="rect">
            <a:avLst/>
          </a:prstGeom>
          <a:solidFill>
            <a:srgbClr val="92D050"/>
          </a:solidFill>
        </p:spPr>
        <p:txBody>
          <a:bodyPr wrap="square" rtlCol="0">
            <a:spAutoFit/>
          </a:bodyPr>
          <a:lstStyle/>
          <a:p>
            <a:pPr algn="ctr"/>
            <a:r>
              <a:rPr lang="fr-FR" sz="1600" dirty="0" smtClean="0"/>
              <a:t>Première </a:t>
            </a:r>
            <a:endParaRPr lang="fr-FR" sz="1600" dirty="0"/>
          </a:p>
        </p:txBody>
      </p:sp>
      <p:sp>
        <p:nvSpPr>
          <p:cNvPr id="37" name="ZoneTexte 36"/>
          <p:cNvSpPr txBox="1"/>
          <p:nvPr/>
        </p:nvSpPr>
        <p:spPr>
          <a:xfrm>
            <a:off x="2915816" y="5301208"/>
            <a:ext cx="2232248" cy="338554"/>
          </a:xfrm>
          <a:prstGeom prst="rect">
            <a:avLst/>
          </a:prstGeom>
          <a:solidFill>
            <a:srgbClr val="92D050"/>
          </a:solidFill>
        </p:spPr>
        <p:txBody>
          <a:bodyPr wrap="square" rtlCol="0">
            <a:spAutoFit/>
          </a:bodyPr>
          <a:lstStyle/>
          <a:p>
            <a:pPr algn="ctr"/>
            <a:r>
              <a:rPr lang="fr-FR" sz="1600" dirty="0" smtClean="0"/>
              <a:t>Terminale</a:t>
            </a:r>
            <a:endParaRPr lang="fr-FR" sz="1600" dirty="0"/>
          </a:p>
        </p:txBody>
      </p:sp>
      <p:sp>
        <p:nvSpPr>
          <p:cNvPr id="40" name="Rectangle 39"/>
          <p:cNvSpPr/>
          <p:nvPr/>
        </p:nvSpPr>
        <p:spPr>
          <a:xfrm>
            <a:off x="4283968" y="980728"/>
            <a:ext cx="4572000" cy="1200329"/>
          </a:xfrm>
          <a:prstGeom prst="rect">
            <a:avLst/>
          </a:prstGeom>
          <a:solidFill>
            <a:srgbClr val="CCFFCC"/>
          </a:solidFill>
          <a:ln>
            <a:solidFill>
              <a:srgbClr val="00B0F0"/>
            </a:solidFill>
          </a:ln>
        </p:spPr>
        <p:txBody>
          <a:bodyPr>
            <a:spAutoFit/>
          </a:bodyPr>
          <a:lstStyle/>
          <a:p>
            <a:r>
              <a:rPr lang="fr-FR" b="1" dirty="0" smtClean="0">
                <a:solidFill>
                  <a:srgbClr val="FF0000"/>
                </a:solidFill>
              </a:rPr>
              <a:t>A1 </a:t>
            </a:r>
            <a:r>
              <a:rPr lang="fr-FR" b="1" dirty="0">
                <a:solidFill>
                  <a:srgbClr val="FF0000"/>
                </a:solidFill>
              </a:rPr>
              <a:t>- </a:t>
            </a:r>
            <a:r>
              <a:rPr lang="fr-FR" dirty="0">
                <a:solidFill>
                  <a:srgbClr val="FF0000"/>
                </a:solidFill>
              </a:rPr>
              <a:t>Préparation </a:t>
            </a:r>
            <a:r>
              <a:rPr lang="fr-FR" b="1" dirty="0">
                <a:solidFill>
                  <a:srgbClr val="FF0000"/>
                </a:solidFill>
              </a:rPr>
              <a:t>de l’opération</a:t>
            </a:r>
            <a:r>
              <a:rPr lang="fr-FR" dirty="0">
                <a:solidFill>
                  <a:srgbClr val="FF0000"/>
                </a:solidFill>
              </a:rPr>
              <a:t> pour </a:t>
            </a:r>
            <a:r>
              <a:rPr lang="fr-FR" b="1" dirty="0">
                <a:solidFill>
                  <a:srgbClr val="FF0000"/>
                </a:solidFill>
              </a:rPr>
              <a:t>T1.1</a:t>
            </a:r>
            <a:r>
              <a:rPr lang="fr-FR" dirty="0">
                <a:solidFill>
                  <a:srgbClr val="FF0000"/>
                </a:solidFill>
              </a:rPr>
              <a:t> Utiliser la documentation technique, pouvant être rédigée en anglais, spécifique </a:t>
            </a:r>
            <a:r>
              <a:rPr lang="fr-FR" b="1" dirty="0">
                <a:solidFill>
                  <a:srgbClr val="FF0000"/>
                </a:solidFill>
              </a:rPr>
              <a:t>à son opération.</a:t>
            </a:r>
            <a:r>
              <a:rPr lang="fr-FR" dirty="0">
                <a:solidFill>
                  <a:srgbClr val="FF0000"/>
                </a:solidFill>
              </a:rPr>
              <a:t> </a:t>
            </a:r>
          </a:p>
        </p:txBody>
      </p:sp>
      <p:sp>
        <p:nvSpPr>
          <p:cNvPr id="4" name="ZoneTexte 3"/>
          <p:cNvSpPr txBox="1"/>
          <p:nvPr/>
        </p:nvSpPr>
        <p:spPr>
          <a:xfrm>
            <a:off x="1403648" y="5805264"/>
            <a:ext cx="6552728" cy="369332"/>
          </a:xfrm>
          <a:prstGeom prst="rect">
            <a:avLst/>
          </a:prstGeom>
          <a:noFill/>
        </p:spPr>
        <p:txBody>
          <a:bodyPr wrap="square" rtlCol="0">
            <a:spAutoFit/>
          </a:bodyPr>
          <a:lstStyle/>
          <a:p>
            <a:endParaRPr lang="fr-FR" dirty="0"/>
          </a:p>
        </p:txBody>
      </p:sp>
      <p:sp>
        <p:nvSpPr>
          <p:cNvPr id="7" name="Rectangle 6"/>
          <p:cNvSpPr/>
          <p:nvPr/>
        </p:nvSpPr>
        <p:spPr>
          <a:xfrm>
            <a:off x="1547664" y="5949280"/>
            <a:ext cx="6048672" cy="369332"/>
          </a:xfrm>
          <a:prstGeom prst="rect">
            <a:avLst/>
          </a:prstGeom>
          <a:solidFill>
            <a:srgbClr val="CCFFCC"/>
          </a:solidFill>
          <a:ln>
            <a:solidFill>
              <a:srgbClr val="00B0F0"/>
            </a:solidFill>
          </a:ln>
        </p:spPr>
        <p:txBody>
          <a:bodyPr wrap="square">
            <a:spAutoFit/>
          </a:bodyPr>
          <a:lstStyle/>
          <a:p>
            <a:pPr algn="ctr"/>
            <a:r>
              <a:rPr lang="nl-NL" b="1" dirty="0" smtClean="0">
                <a:solidFill>
                  <a:srgbClr val="FF0000"/>
                </a:solidFill>
              </a:rPr>
              <a:t>EP1</a:t>
            </a:r>
            <a:r>
              <a:rPr lang="nl-NL" dirty="0">
                <a:solidFill>
                  <a:srgbClr val="FF0000"/>
                </a:solidFill>
              </a:rPr>
              <a:t> : </a:t>
            </a:r>
            <a:r>
              <a:rPr lang="fr-FR" dirty="0">
                <a:solidFill>
                  <a:srgbClr val="FF0000"/>
                </a:solidFill>
              </a:rPr>
              <a:t>Utilisation de la documentation </a:t>
            </a:r>
            <a:r>
              <a:rPr lang="fr-FR" dirty="0" smtClean="0">
                <a:solidFill>
                  <a:srgbClr val="FF0000"/>
                </a:solidFill>
              </a:rPr>
              <a:t>technique </a:t>
            </a:r>
            <a:r>
              <a:rPr lang="fr-FR" dirty="0">
                <a:solidFill>
                  <a:srgbClr val="FF0000"/>
                </a:solidFill>
              </a:rPr>
              <a:t>(coefficient </a:t>
            </a:r>
            <a:r>
              <a:rPr lang="fr-FR" dirty="0" smtClean="0">
                <a:solidFill>
                  <a:srgbClr val="FF0000"/>
                </a:solidFill>
              </a:rPr>
              <a:t>2)  </a:t>
            </a:r>
            <a:endParaRPr lang="fr-FR" dirty="0">
              <a:solidFill>
                <a:srgbClr val="FF0000"/>
              </a:solidFill>
            </a:endParaRPr>
          </a:p>
        </p:txBody>
      </p:sp>
      <p:sp>
        <p:nvSpPr>
          <p:cNvPr id="41" name="Rectangle 40"/>
          <p:cNvSpPr/>
          <p:nvPr/>
        </p:nvSpPr>
        <p:spPr>
          <a:xfrm>
            <a:off x="179512" y="980728"/>
            <a:ext cx="3960440" cy="646331"/>
          </a:xfrm>
          <a:prstGeom prst="rect">
            <a:avLst/>
          </a:prstGeom>
          <a:solidFill>
            <a:srgbClr val="CCFFCC"/>
          </a:solidFill>
          <a:ln>
            <a:solidFill>
              <a:srgbClr val="00B0F0"/>
            </a:solidFill>
          </a:ln>
        </p:spPr>
        <p:txBody>
          <a:bodyPr wrap="square">
            <a:spAutoFit/>
          </a:bodyPr>
          <a:lstStyle/>
          <a:p>
            <a:r>
              <a:rPr lang="fr-FR" b="1" dirty="0">
                <a:solidFill>
                  <a:srgbClr val="FF0000"/>
                </a:solidFill>
              </a:rPr>
              <a:t>C01 -</a:t>
            </a:r>
            <a:r>
              <a:rPr lang="fr-FR" dirty="0">
                <a:solidFill>
                  <a:srgbClr val="FF0000"/>
                </a:solidFill>
              </a:rPr>
              <a:t> Utiliser des documents techniques relatifs à la réalisation de </a:t>
            </a:r>
            <a:r>
              <a:rPr lang="fr-FR" b="1" dirty="0">
                <a:solidFill>
                  <a:srgbClr val="FF0000"/>
                </a:solidFill>
              </a:rPr>
              <a:t>son opération</a:t>
            </a:r>
            <a:r>
              <a:rPr lang="fr-FR" dirty="0">
                <a:solidFill>
                  <a:srgbClr val="FF0000"/>
                </a:solidFill>
              </a:rPr>
              <a:t> </a:t>
            </a:r>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9ADDA7FA-2A20-44FE-B285-C2990E32D552}" type="slidenum">
              <a:rPr lang="fr-FR" smtClean="0"/>
              <a:t>18</a:t>
            </a:fld>
            <a:endParaRPr lang="fr-FR"/>
          </a:p>
        </p:txBody>
      </p:sp>
    </p:spTree>
    <p:extLst>
      <p:ext uri="{BB962C8B-B14F-4D97-AF65-F5344CB8AC3E}">
        <p14:creationId xmlns:p14="http://schemas.microsoft.com/office/powerpoint/2010/main" val="1594903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4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8" grpId="0"/>
      <p:bldP spid="32" grpId="0" animBg="1"/>
      <p:bldP spid="37" grpId="0" animBg="1"/>
      <p:bldP spid="40" grpId="0" animBg="1"/>
      <p:bldP spid="40" grpId="1" animBg="1"/>
      <p:bldP spid="7" grpId="0" animBg="1"/>
      <p:bldP spid="41" grpId="0" animBg="1"/>
      <p:bldP spid="4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257995" y="4026554"/>
            <a:ext cx="5040560" cy="0"/>
          </a:xfrm>
          <a:prstGeom prst="straightConnector1">
            <a:avLst/>
          </a:prstGeom>
          <a:ln w="508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3138315"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smtClean="0"/>
          </a:p>
          <a:p>
            <a:pPr algn="ctr"/>
            <a:r>
              <a:rPr lang="fr-FR" b="1" dirty="0" smtClean="0"/>
              <a:t>UP1</a:t>
            </a:r>
          </a:p>
          <a:p>
            <a:pPr algn="ctr"/>
            <a:r>
              <a:rPr lang="fr-FR" b="1" dirty="0" smtClean="0">
                <a:solidFill>
                  <a:schemeClr val="tx1"/>
                </a:solidFill>
              </a:rPr>
              <a:t>EP1</a:t>
            </a:r>
            <a:endParaRPr lang="fr-FR" b="1" dirty="0">
              <a:solidFill>
                <a:schemeClr val="tx1"/>
              </a:solidFill>
            </a:endParaRPr>
          </a:p>
          <a:p>
            <a:pPr algn="ctr"/>
            <a:endParaRPr lang="fr-FR" b="1" u="sng" dirty="0" smtClean="0"/>
          </a:p>
          <a:p>
            <a:pPr algn="ctr"/>
            <a:endParaRPr lang="fr-FR" b="1" u="sng" dirty="0"/>
          </a:p>
          <a:p>
            <a:pPr algn="ctr"/>
            <a:endParaRPr lang="fr-FR" b="1" u="sng" dirty="0"/>
          </a:p>
        </p:txBody>
      </p:sp>
      <p:sp>
        <p:nvSpPr>
          <p:cNvPr id="38" name="ZoneTexte 37"/>
          <p:cNvSpPr txBox="1"/>
          <p:nvPr/>
        </p:nvSpPr>
        <p:spPr>
          <a:xfrm>
            <a:off x="192829" y="3679274"/>
            <a:ext cx="3032088" cy="369332"/>
          </a:xfrm>
          <a:prstGeom prst="rect">
            <a:avLst/>
          </a:prstGeom>
          <a:noFill/>
        </p:spPr>
        <p:txBody>
          <a:bodyPr wrap="none" rtlCol="0">
            <a:spAutoFit/>
          </a:bodyPr>
          <a:lstStyle/>
          <a:p>
            <a:r>
              <a:rPr lang="fr-FR" dirty="0" smtClean="0"/>
              <a:t>CAP </a:t>
            </a:r>
            <a:r>
              <a:rPr lang="fr-FR" dirty="0" err="1" smtClean="0"/>
              <a:t>Aéro</a:t>
            </a:r>
            <a:r>
              <a:rPr lang="fr-FR" dirty="0" smtClean="0"/>
              <a:t> Options Av, St et Sys</a:t>
            </a:r>
            <a:endParaRPr lang="fr-FR" dirty="0"/>
          </a:p>
        </p:txBody>
      </p:sp>
      <p:sp>
        <p:nvSpPr>
          <p:cNvPr id="32" name="ZoneTexte 31"/>
          <p:cNvSpPr txBox="1"/>
          <p:nvPr/>
        </p:nvSpPr>
        <p:spPr>
          <a:xfrm>
            <a:off x="323528" y="5301208"/>
            <a:ext cx="2376264" cy="338554"/>
          </a:xfrm>
          <a:prstGeom prst="rect">
            <a:avLst/>
          </a:prstGeom>
          <a:solidFill>
            <a:srgbClr val="92D050"/>
          </a:solidFill>
        </p:spPr>
        <p:txBody>
          <a:bodyPr wrap="square" rtlCol="0">
            <a:spAutoFit/>
          </a:bodyPr>
          <a:lstStyle/>
          <a:p>
            <a:pPr algn="ctr"/>
            <a:r>
              <a:rPr lang="fr-FR" sz="1600" dirty="0" smtClean="0"/>
              <a:t>Première </a:t>
            </a:r>
            <a:endParaRPr lang="fr-FR" sz="1600" dirty="0"/>
          </a:p>
        </p:txBody>
      </p:sp>
      <p:sp>
        <p:nvSpPr>
          <p:cNvPr id="37" name="ZoneTexte 36"/>
          <p:cNvSpPr txBox="1"/>
          <p:nvPr/>
        </p:nvSpPr>
        <p:spPr>
          <a:xfrm>
            <a:off x="2915816" y="5301208"/>
            <a:ext cx="2232248" cy="338554"/>
          </a:xfrm>
          <a:prstGeom prst="rect">
            <a:avLst/>
          </a:prstGeom>
          <a:solidFill>
            <a:srgbClr val="92D050"/>
          </a:solidFill>
        </p:spPr>
        <p:txBody>
          <a:bodyPr wrap="square" rtlCol="0">
            <a:spAutoFit/>
          </a:bodyPr>
          <a:lstStyle/>
          <a:p>
            <a:pPr algn="ctr"/>
            <a:r>
              <a:rPr lang="fr-FR" sz="1600" dirty="0" smtClean="0"/>
              <a:t>Terminale</a:t>
            </a:r>
            <a:endParaRPr lang="fr-FR" sz="1600" dirty="0"/>
          </a:p>
        </p:txBody>
      </p:sp>
      <p:sp>
        <p:nvSpPr>
          <p:cNvPr id="4" name="ZoneTexte 3"/>
          <p:cNvSpPr txBox="1"/>
          <p:nvPr/>
        </p:nvSpPr>
        <p:spPr>
          <a:xfrm>
            <a:off x="1403648" y="5805264"/>
            <a:ext cx="6552728" cy="369332"/>
          </a:xfrm>
          <a:prstGeom prst="rect">
            <a:avLst/>
          </a:prstGeom>
          <a:noFill/>
        </p:spPr>
        <p:txBody>
          <a:bodyPr wrap="square" rtlCol="0">
            <a:spAutoFit/>
          </a:bodyPr>
          <a:lstStyle/>
          <a:p>
            <a:endParaRPr lang="fr-FR" dirty="0"/>
          </a:p>
        </p:txBody>
      </p:sp>
      <p:pic>
        <p:nvPicPr>
          <p:cNvPr id="46" name="Image 45"/>
          <p:cNvPicPr>
            <a:picLocks noChangeAspect="1"/>
          </p:cNvPicPr>
          <p:nvPr/>
        </p:nvPicPr>
        <p:blipFill>
          <a:blip r:embed="rId3"/>
          <a:stretch>
            <a:fillRect/>
          </a:stretch>
        </p:blipFill>
        <p:spPr>
          <a:xfrm>
            <a:off x="683568" y="2924944"/>
            <a:ext cx="576064" cy="508377"/>
          </a:xfrm>
          <a:prstGeom prst="rect">
            <a:avLst/>
          </a:prstGeom>
        </p:spPr>
      </p:pic>
      <p:sp>
        <p:nvSpPr>
          <p:cNvPr id="43" name="Ellipse 42"/>
          <p:cNvSpPr/>
          <p:nvPr/>
        </p:nvSpPr>
        <p:spPr>
          <a:xfrm>
            <a:off x="395536" y="1052736"/>
            <a:ext cx="8136904" cy="4968552"/>
          </a:xfrm>
          <a:prstGeom prst="ellipse">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ZoneTexte 9"/>
          <p:cNvSpPr txBox="1"/>
          <p:nvPr/>
        </p:nvSpPr>
        <p:spPr>
          <a:xfrm>
            <a:off x="1547664" y="1700808"/>
            <a:ext cx="6192688" cy="1569660"/>
          </a:xfrm>
          <a:prstGeom prst="rect">
            <a:avLst/>
          </a:prstGeom>
          <a:noFill/>
        </p:spPr>
        <p:txBody>
          <a:bodyPr wrap="square" rtlCol="0">
            <a:spAutoFit/>
          </a:bodyPr>
          <a:lstStyle/>
          <a:p>
            <a:r>
              <a:rPr lang="fr-FR" sz="1600" dirty="0" smtClean="0">
                <a:solidFill>
                  <a:srgbClr val="FF0000"/>
                </a:solidFill>
              </a:rPr>
              <a:t>Pour cette épreuve , la compétence à valider, l’activité qui permet sa mise en œuvre et le contenu de l’épreuve  sont transversaux  à chacune des options : « utilisation </a:t>
            </a:r>
            <a:r>
              <a:rPr lang="fr-FR" sz="1600" dirty="0">
                <a:solidFill>
                  <a:srgbClr val="FF0000"/>
                </a:solidFill>
              </a:rPr>
              <a:t>de la documentation technique spécifique à</a:t>
            </a:r>
            <a:r>
              <a:rPr lang="fr-FR" sz="1600" dirty="0" smtClean="0">
                <a:solidFill>
                  <a:srgbClr val="FF0000"/>
                </a:solidFill>
              </a:rPr>
              <a:t> une opération, … </a:t>
            </a:r>
            <a:r>
              <a:rPr lang="fr-FR" sz="1600" dirty="0">
                <a:solidFill>
                  <a:srgbClr val="FF0000"/>
                </a:solidFill>
              </a:rPr>
              <a:t>repérer et </a:t>
            </a:r>
            <a:r>
              <a:rPr lang="fr-FR" sz="1600" dirty="0" smtClean="0">
                <a:solidFill>
                  <a:srgbClr val="FF0000"/>
                </a:solidFill>
              </a:rPr>
              <a:t>décoder les informations …»  </a:t>
            </a:r>
          </a:p>
          <a:p>
            <a:r>
              <a:rPr lang="fr-FR" sz="1600" dirty="0" smtClean="0">
                <a:solidFill>
                  <a:srgbClr val="FF0000"/>
                </a:solidFill>
              </a:rPr>
              <a:t>Cependant, </a:t>
            </a:r>
            <a:r>
              <a:rPr lang="fr-FR" sz="1600" b="1" dirty="0" smtClean="0">
                <a:solidFill>
                  <a:srgbClr val="FF0000"/>
                </a:solidFill>
              </a:rPr>
              <a:t>le contexte professionnel est spécifique </a:t>
            </a:r>
            <a:r>
              <a:rPr lang="fr-FR" sz="1600" dirty="0">
                <a:solidFill>
                  <a:srgbClr val="FF0000"/>
                </a:solidFill>
              </a:rPr>
              <a:t>à chacune des options :</a:t>
            </a:r>
          </a:p>
        </p:txBody>
      </p:sp>
      <p:sp>
        <p:nvSpPr>
          <p:cNvPr id="44" name="ZoneTexte 43"/>
          <p:cNvSpPr txBox="1"/>
          <p:nvPr/>
        </p:nvSpPr>
        <p:spPr>
          <a:xfrm>
            <a:off x="3707904" y="2996952"/>
            <a:ext cx="4680520" cy="2369880"/>
          </a:xfrm>
          <a:prstGeom prst="rect">
            <a:avLst/>
          </a:prstGeom>
          <a:noFill/>
        </p:spPr>
        <p:txBody>
          <a:bodyPr wrap="square" rtlCol="0">
            <a:spAutoFit/>
          </a:bodyPr>
          <a:lstStyle/>
          <a:p>
            <a:r>
              <a:rPr lang="fr-FR" sz="1600" b="1" dirty="0" smtClean="0">
                <a:solidFill>
                  <a:srgbClr val="FF0000"/>
                </a:solidFill>
              </a:rPr>
              <a:t>Avionique : </a:t>
            </a:r>
            <a:r>
              <a:rPr lang="fr-FR" sz="1600" dirty="0" smtClean="0">
                <a:solidFill>
                  <a:srgbClr val="FF0000"/>
                </a:solidFill>
              </a:rPr>
              <a:t>lié à « une </a:t>
            </a:r>
            <a:r>
              <a:rPr lang="fr-FR" sz="1600" dirty="0">
                <a:solidFill>
                  <a:srgbClr val="FF0000"/>
                </a:solidFill>
              </a:rPr>
              <a:t>opération sur une partie avionique d’un </a:t>
            </a:r>
            <a:r>
              <a:rPr lang="fr-FR" sz="1600" dirty="0" smtClean="0">
                <a:solidFill>
                  <a:srgbClr val="FF0000"/>
                </a:solidFill>
              </a:rPr>
              <a:t>aéronef ». </a:t>
            </a:r>
          </a:p>
          <a:p>
            <a:r>
              <a:rPr lang="fr-FR" sz="1600" b="1" dirty="0" smtClean="0">
                <a:solidFill>
                  <a:srgbClr val="FF0000"/>
                </a:solidFill>
              </a:rPr>
              <a:t>Systèmes : </a:t>
            </a:r>
            <a:r>
              <a:rPr lang="fr-FR" sz="1600" dirty="0" smtClean="0">
                <a:solidFill>
                  <a:srgbClr val="FF0000"/>
                </a:solidFill>
              </a:rPr>
              <a:t>lié à «  </a:t>
            </a:r>
            <a:r>
              <a:rPr lang="fr-FR" sz="1600" dirty="0">
                <a:solidFill>
                  <a:srgbClr val="FF0000"/>
                </a:solidFill>
              </a:rPr>
              <a:t>une opération sur un </a:t>
            </a:r>
            <a:r>
              <a:rPr lang="fr-FR" sz="1600" dirty="0" smtClean="0">
                <a:solidFill>
                  <a:srgbClr val="FF0000"/>
                </a:solidFill>
              </a:rPr>
              <a:t>système </a:t>
            </a:r>
            <a:r>
              <a:rPr lang="fr-FR" sz="1600" dirty="0">
                <a:solidFill>
                  <a:srgbClr val="FF0000"/>
                </a:solidFill>
              </a:rPr>
              <a:t>qui génère ou qui distribue ou qui utilise les différentes énergies embarquées (mécanique, électrique, hydraulique, pneumatique …) assurant les différentes fonctions de l’aéronef (cellule et moteur). </a:t>
            </a:r>
            <a:endParaRPr lang="fr-FR" sz="1600" dirty="0" smtClean="0">
              <a:solidFill>
                <a:srgbClr val="FF0000"/>
              </a:solidFill>
            </a:endParaRPr>
          </a:p>
          <a:p>
            <a:r>
              <a:rPr lang="fr-FR" sz="1600" b="1" dirty="0" smtClean="0">
                <a:solidFill>
                  <a:srgbClr val="FF0000"/>
                </a:solidFill>
              </a:rPr>
              <a:t>Structure : </a:t>
            </a:r>
            <a:r>
              <a:rPr lang="fr-FR" sz="1600" dirty="0">
                <a:solidFill>
                  <a:srgbClr val="FF0000"/>
                </a:solidFill>
              </a:rPr>
              <a:t>une opération sur une partie de la structure d’un aéronef </a:t>
            </a:r>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1547664" y="5949280"/>
            <a:ext cx="6048672" cy="369332"/>
          </a:xfrm>
          <a:prstGeom prst="rect">
            <a:avLst/>
          </a:prstGeom>
          <a:solidFill>
            <a:srgbClr val="CCFFCC"/>
          </a:solidFill>
          <a:ln>
            <a:solidFill>
              <a:srgbClr val="00B0F0"/>
            </a:solidFill>
          </a:ln>
        </p:spPr>
        <p:txBody>
          <a:bodyPr wrap="square">
            <a:spAutoFit/>
          </a:bodyPr>
          <a:lstStyle/>
          <a:p>
            <a:pPr algn="ctr"/>
            <a:r>
              <a:rPr lang="nl-NL" b="1" dirty="0" smtClean="0">
                <a:solidFill>
                  <a:srgbClr val="FF0000"/>
                </a:solidFill>
              </a:rPr>
              <a:t>EP1</a:t>
            </a:r>
            <a:r>
              <a:rPr lang="nl-NL" dirty="0">
                <a:solidFill>
                  <a:srgbClr val="FF0000"/>
                </a:solidFill>
              </a:rPr>
              <a:t> : </a:t>
            </a:r>
            <a:r>
              <a:rPr lang="fr-FR" dirty="0">
                <a:solidFill>
                  <a:srgbClr val="FF0000"/>
                </a:solidFill>
              </a:rPr>
              <a:t>Utilisation de la documentation </a:t>
            </a:r>
            <a:r>
              <a:rPr lang="fr-FR" dirty="0" smtClean="0">
                <a:solidFill>
                  <a:srgbClr val="FF0000"/>
                </a:solidFill>
              </a:rPr>
              <a:t>technique </a:t>
            </a:r>
            <a:r>
              <a:rPr lang="fr-FR" dirty="0">
                <a:solidFill>
                  <a:srgbClr val="FF0000"/>
                </a:solidFill>
              </a:rPr>
              <a:t>(coefficient </a:t>
            </a:r>
            <a:r>
              <a:rPr lang="fr-FR" dirty="0" smtClean="0">
                <a:solidFill>
                  <a:srgbClr val="FF0000"/>
                </a:solidFill>
              </a:rPr>
              <a:t>2)  </a:t>
            </a:r>
            <a:endParaRPr lang="fr-FR" dirty="0">
              <a:solidFill>
                <a:srgbClr val="FF0000"/>
              </a:solidFill>
            </a:endParaRPr>
          </a:p>
        </p:txBody>
      </p:sp>
      <p:sp>
        <p:nvSpPr>
          <p:cNvPr id="3" name="Espace réservé du numéro de diapositive 2"/>
          <p:cNvSpPr>
            <a:spLocks noGrp="1"/>
          </p:cNvSpPr>
          <p:nvPr>
            <p:ph type="sldNum" sz="quarter" idx="12"/>
          </p:nvPr>
        </p:nvSpPr>
        <p:spPr/>
        <p:txBody>
          <a:bodyPr/>
          <a:lstStyle/>
          <a:p>
            <a:fld id="{9ADDA7FA-2A20-44FE-B285-C2990E32D552}" type="slidenum">
              <a:rPr lang="fr-FR" smtClean="0"/>
              <a:t>19</a:t>
            </a:fld>
            <a:endParaRPr lang="fr-FR"/>
          </a:p>
        </p:txBody>
      </p:sp>
    </p:spTree>
    <p:extLst>
      <p:ext uri="{BB962C8B-B14F-4D97-AF65-F5344CB8AC3E}">
        <p14:creationId xmlns:p14="http://schemas.microsoft.com/office/powerpoint/2010/main" val="1410131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9" presetClass="entr" presetSubtype="1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anim calcmode="lin" valueType="num">
                                      <p:cBhvr>
                                        <p:cTn id="9" dur="5000" fill="hold"/>
                                        <p:tgtEl>
                                          <p:spTgt spid="46"/>
                                        </p:tgtEl>
                                        <p:attrNameLst>
                                          <p:attrName>ppt_w</p:attrName>
                                        </p:attrNameLst>
                                      </p:cBhvr>
                                      <p:tavLst>
                                        <p:tav tm="0" fmla="#ppt_w*sin(2.5*pi*$)">
                                          <p:val>
                                            <p:fltVal val="0"/>
                                          </p:val>
                                        </p:tav>
                                        <p:tav tm="100000">
                                          <p:val>
                                            <p:fltVal val="1"/>
                                          </p:val>
                                        </p:tav>
                                      </p:tavLst>
                                    </p:anim>
                                    <p:anim calcmode="lin" valueType="num">
                                      <p:cBhvr>
                                        <p:cTn id="10" dur="50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4"/>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0" grpId="0"/>
      <p:bldP spid="10" grpId="1"/>
      <p:bldP spid="44" grpId="0"/>
      <p:bldP spid="4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24744"/>
            <a:ext cx="7772400" cy="5328591"/>
          </a:xfrm>
        </p:spPr>
        <p:txBody>
          <a:bodyPr/>
          <a:lstStyle/>
          <a:p>
            <a:r>
              <a:rPr lang="fr-FR" sz="3200" i="1" dirty="0">
                <a:solidFill>
                  <a:srgbClr val="FF0000"/>
                </a:solidFill>
              </a:rPr>
              <a:t/>
            </a:r>
            <a:br>
              <a:rPr lang="fr-FR" sz="3200" i="1" dirty="0">
                <a:solidFill>
                  <a:srgbClr val="FF0000"/>
                </a:solidFill>
              </a:rPr>
            </a:br>
            <a:endParaRPr lang="fr-FR" sz="3200" dirty="0"/>
          </a:p>
        </p:txBody>
      </p:sp>
      <p:sp>
        <p:nvSpPr>
          <p:cNvPr id="4" name="ZoneTexte 3"/>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Du référentiel à l’évaluation certificative</a:t>
            </a:r>
            <a:endParaRPr lang="fr-FR" i="1" dirty="0">
              <a:solidFill>
                <a:srgbClr val="FF0000"/>
              </a:solidFill>
            </a:endParaRPr>
          </a:p>
        </p:txBody>
      </p:sp>
      <p:sp>
        <p:nvSpPr>
          <p:cNvPr id="5" name="Rectangle 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dirty="0" smtClean="0">
                <a:solidFill>
                  <a:srgbClr val="262699"/>
                </a:solidFill>
                <a:latin typeface="Arial Black" charset="0"/>
                <a:cs typeface="Arial" charset="0"/>
              </a:rPr>
              <a:t>Rénovation </a:t>
            </a:r>
            <a:r>
              <a:rPr lang="fr-FR" sz="1100" b="1" i="1" dirty="0" smtClean="0">
                <a:solidFill>
                  <a:schemeClr val="bg1"/>
                </a:solidFill>
                <a:latin typeface="Arial Black" charset="0"/>
                <a:cs typeface="Arial" charset="0"/>
              </a:rPr>
              <a:t>de la filière  de formation en Aéronautique</a:t>
            </a:r>
          </a:p>
        </p:txBody>
      </p: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2"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t 12"/>
          <p:cNvGraphicFramePr>
            <a:graphicFrameLocks noChangeAspect="1"/>
          </p:cNvGraphicFramePr>
          <p:nvPr>
            <p:extLst>
              <p:ext uri="{D42A27DB-BD31-4B8C-83A1-F6EECF244321}">
                <p14:modId xmlns:p14="http://schemas.microsoft.com/office/powerpoint/2010/main" val="1491317047"/>
              </p:ext>
            </p:extLst>
          </p:nvPr>
        </p:nvGraphicFramePr>
        <p:xfrm>
          <a:off x="2879999" y="899999"/>
          <a:ext cx="4068265" cy="5697354"/>
        </p:xfrm>
        <a:graphic>
          <a:graphicData uri="http://schemas.openxmlformats.org/presentationml/2006/ole">
            <mc:AlternateContent xmlns:mc="http://schemas.openxmlformats.org/markup-compatibility/2006">
              <mc:Choice xmlns:v="urn:schemas-microsoft-com:vml" Requires="v">
                <p:oleObj spid="_x0000_s17570" name="Document" r:id="rId8" imgW="6438900" imgH="8978900" progId="Word.Document.12">
                  <p:embed/>
                </p:oleObj>
              </mc:Choice>
              <mc:Fallback>
                <p:oleObj name="Document" r:id="rId8" imgW="6438900" imgH="8978900" progId="Word.Document.12">
                  <p:embed/>
                  <p:pic>
                    <p:nvPicPr>
                      <p:cNvPr id="0" name=""/>
                      <p:cNvPicPr/>
                      <p:nvPr/>
                    </p:nvPicPr>
                    <p:blipFill>
                      <a:blip r:embed="rId9"/>
                      <a:stretch>
                        <a:fillRect/>
                      </a:stretch>
                    </p:blipFill>
                    <p:spPr>
                      <a:xfrm>
                        <a:off x="2879999" y="899999"/>
                        <a:ext cx="4068265" cy="5697354"/>
                      </a:xfrm>
                      <a:prstGeom prst="rect">
                        <a:avLst/>
                      </a:prstGeom>
                    </p:spPr>
                  </p:pic>
                </p:oleObj>
              </mc:Fallback>
            </mc:AlternateContent>
          </a:graphicData>
        </a:graphic>
      </p:graphicFrame>
      <p:sp>
        <p:nvSpPr>
          <p:cNvPr id="19" name="ZoneTexte 18"/>
          <p:cNvSpPr txBox="1"/>
          <p:nvPr/>
        </p:nvSpPr>
        <p:spPr>
          <a:xfrm>
            <a:off x="1043608" y="3068960"/>
            <a:ext cx="5112568" cy="830997"/>
          </a:xfrm>
          <a:prstGeom prst="rect">
            <a:avLst/>
          </a:prstGeom>
          <a:solidFill>
            <a:srgbClr val="FFFF00"/>
          </a:solidFill>
          <a:ln>
            <a:solidFill>
              <a:schemeClr val="tx1"/>
            </a:solidFill>
          </a:ln>
        </p:spPr>
        <p:txBody>
          <a:bodyPr wrap="square" rtlCol="0">
            <a:spAutoFit/>
          </a:bodyPr>
          <a:lstStyle/>
          <a:p>
            <a:r>
              <a:rPr lang="fr-FR" sz="2400" b="1" dirty="0" smtClean="0">
                <a:solidFill>
                  <a:srgbClr val="FF0000"/>
                </a:solidFill>
              </a:rPr>
              <a:t>Le tableau de relation entre les tâches et les compétences</a:t>
            </a:r>
            <a:endParaRPr lang="fr-FR" sz="2400" b="1" dirty="0">
              <a:solidFill>
                <a:srgbClr val="FF0000"/>
              </a:solidFill>
            </a:endParaRPr>
          </a:p>
        </p:txBody>
      </p:sp>
      <p:sp>
        <p:nvSpPr>
          <p:cNvPr id="3" name="Espace réservé du numéro de diapositive 2"/>
          <p:cNvSpPr>
            <a:spLocks noGrp="1"/>
          </p:cNvSpPr>
          <p:nvPr>
            <p:ph type="sldNum" sz="quarter" idx="12"/>
          </p:nvPr>
        </p:nvSpPr>
        <p:spPr/>
        <p:txBody>
          <a:bodyPr/>
          <a:lstStyle/>
          <a:p>
            <a:fld id="{9ADDA7FA-2A20-44FE-B285-C2990E32D552}" type="slidenum">
              <a:rPr lang="fr-FR" smtClean="0"/>
              <a:t>2</a:t>
            </a:fld>
            <a:endParaRPr lang="fr-FR"/>
          </a:p>
        </p:txBody>
      </p:sp>
    </p:spTree>
    <p:extLst>
      <p:ext uri="{BB962C8B-B14F-4D97-AF65-F5344CB8AC3E}">
        <p14:creationId xmlns:p14="http://schemas.microsoft.com/office/powerpoint/2010/main" val="73027778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257995" y="4026554"/>
            <a:ext cx="5040560" cy="0"/>
          </a:xfrm>
          <a:prstGeom prst="straightConnector1">
            <a:avLst/>
          </a:prstGeom>
          <a:ln w="508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3138315"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smtClean="0"/>
          </a:p>
          <a:p>
            <a:pPr algn="ctr"/>
            <a:r>
              <a:rPr lang="fr-FR" b="1" dirty="0" smtClean="0"/>
              <a:t>UP1</a:t>
            </a:r>
          </a:p>
          <a:p>
            <a:pPr algn="ctr"/>
            <a:r>
              <a:rPr lang="fr-FR" b="1" dirty="0" smtClean="0">
                <a:solidFill>
                  <a:schemeClr val="tx1"/>
                </a:solidFill>
              </a:rPr>
              <a:t>EP1</a:t>
            </a:r>
            <a:endParaRPr lang="fr-FR" b="1" dirty="0">
              <a:solidFill>
                <a:schemeClr val="tx1"/>
              </a:solidFill>
            </a:endParaRPr>
          </a:p>
          <a:p>
            <a:pPr algn="ctr"/>
            <a:endParaRPr lang="fr-FR" b="1" u="sng" dirty="0" smtClean="0"/>
          </a:p>
          <a:p>
            <a:pPr algn="ctr"/>
            <a:endParaRPr lang="fr-FR" b="1" u="sng" dirty="0"/>
          </a:p>
          <a:p>
            <a:pPr algn="ctr"/>
            <a:endParaRPr lang="fr-FR" b="1" u="sng" dirty="0"/>
          </a:p>
        </p:txBody>
      </p:sp>
      <p:sp>
        <p:nvSpPr>
          <p:cNvPr id="38" name="ZoneTexte 37"/>
          <p:cNvSpPr txBox="1"/>
          <p:nvPr/>
        </p:nvSpPr>
        <p:spPr>
          <a:xfrm>
            <a:off x="192829" y="3679274"/>
            <a:ext cx="3032088" cy="369332"/>
          </a:xfrm>
          <a:prstGeom prst="rect">
            <a:avLst/>
          </a:prstGeom>
          <a:noFill/>
        </p:spPr>
        <p:txBody>
          <a:bodyPr wrap="none" rtlCol="0">
            <a:spAutoFit/>
          </a:bodyPr>
          <a:lstStyle/>
          <a:p>
            <a:r>
              <a:rPr lang="fr-FR" dirty="0" smtClean="0"/>
              <a:t>CAP </a:t>
            </a:r>
            <a:r>
              <a:rPr lang="fr-FR" dirty="0" err="1" smtClean="0"/>
              <a:t>Aéro</a:t>
            </a:r>
            <a:r>
              <a:rPr lang="fr-FR" dirty="0" smtClean="0"/>
              <a:t> Options Av, St et Sys</a:t>
            </a:r>
            <a:endParaRPr lang="fr-FR" dirty="0"/>
          </a:p>
        </p:txBody>
      </p:sp>
      <p:sp>
        <p:nvSpPr>
          <p:cNvPr id="32" name="ZoneTexte 31"/>
          <p:cNvSpPr txBox="1"/>
          <p:nvPr/>
        </p:nvSpPr>
        <p:spPr>
          <a:xfrm>
            <a:off x="323528" y="5301208"/>
            <a:ext cx="2376264" cy="338554"/>
          </a:xfrm>
          <a:prstGeom prst="rect">
            <a:avLst/>
          </a:prstGeom>
          <a:solidFill>
            <a:srgbClr val="92D050"/>
          </a:solidFill>
        </p:spPr>
        <p:txBody>
          <a:bodyPr wrap="square" rtlCol="0">
            <a:spAutoFit/>
          </a:bodyPr>
          <a:lstStyle/>
          <a:p>
            <a:pPr algn="ctr"/>
            <a:r>
              <a:rPr lang="fr-FR" sz="1600" dirty="0" smtClean="0"/>
              <a:t>Première </a:t>
            </a:r>
            <a:endParaRPr lang="fr-FR" sz="1600" dirty="0"/>
          </a:p>
        </p:txBody>
      </p:sp>
      <p:sp>
        <p:nvSpPr>
          <p:cNvPr id="37" name="ZoneTexte 36"/>
          <p:cNvSpPr txBox="1"/>
          <p:nvPr/>
        </p:nvSpPr>
        <p:spPr>
          <a:xfrm>
            <a:off x="2915816" y="5301208"/>
            <a:ext cx="2232248" cy="338554"/>
          </a:xfrm>
          <a:prstGeom prst="rect">
            <a:avLst/>
          </a:prstGeom>
          <a:solidFill>
            <a:srgbClr val="92D050"/>
          </a:solidFill>
        </p:spPr>
        <p:txBody>
          <a:bodyPr wrap="square" rtlCol="0">
            <a:spAutoFit/>
          </a:bodyPr>
          <a:lstStyle/>
          <a:p>
            <a:pPr algn="ctr"/>
            <a:r>
              <a:rPr lang="fr-FR" sz="1600" dirty="0" smtClean="0"/>
              <a:t>Terminale</a:t>
            </a:r>
            <a:endParaRPr lang="fr-FR" sz="1600" dirty="0"/>
          </a:p>
        </p:txBody>
      </p:sp>
      <p:sp>
        <p:nvSpPr>
          <p:cNvPr id="4" name="ZoneTexte 3"/>
          <p:cNvSpPr txBox="1"/>
          <p:nvPr/>
        </p:nvSpPr>
        <p:spPr>
          <a:xfrm>
            <a:off x="1403648" y="5805264"/>
            <a:ext cx="6552728" cy="369332"/>
          </a:xfrm>
          <a:prstGeom prst="rect">
            <a:avLst/>
          </a:prstGeom>
          <a:noFill/>
        </p:spPr>
        <p:txBody>
          <a:bodyPr wrap="square" rtlCol="0">
            <a:spAutoFit/>
          </a:bodyPr>
          <a:lstStyle/>
          <a:p>
            <a:endParaRPr lang="fr-FR" dirty="0"/>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139952" y="1340768"/>
            <a:ext cx="4572000" cy="2308324"/>
          </a:xfrm>
          <a:prstGeom prst="rect">
            <a:avLst/>
          </a:prstGeom>
          <a:solidFill>
            <a:srgbClr val="CCFFCC"/>
          </a:solidFill>
          <a:ln>
            <a:solidFill>
              <a:srgbClr val="3366FF"/>
            </a:solidFill>
          </a:ln>
        </p:spPr>
        <p:txBody>
          <a:bodyPr>
            <a:spAutoFit/>
          </a:bodyPr>
          <a:lstStyle/>
          <a:p>
            <a:pPr lvl="1"/>
            <a:r>
              <a:rPr lang="fr-FR" sz="1600" b="1" cap="small" dirty="0"/>
              <a:t>Mode d’évaluation</a:t>
            </a:r>
            <a:endParaRPr lang="fr-FR" sz="1600" dirty="0"/>
          </a:p>
          <a:p>
            <a:pPr marL="285750" indent="-285750">
              <a:buFont typeface="Arial"/>
              <a:buChar char="•"/>
            </a:pPr>
            <a:r>
              <a:rPr lang="fr-FR" sz="1600" b="1" i="1" dirty="0" smtClean="0"/>
              <a:t>Ponctuel :</a:t>
            </a:r>
            <a:r>
              <a:rPr lang="fr-FR" sz="1600" b="1" i="1" dirty="0"/>
              <a:t> </a:t>
            </a:r>
            <a:r>
              <a:rPr lang="fr-FR" sz="1600" b="1" i="1" dirty="0" smtClean="0"/>
              <a:t>forme écrite, </a:t>
            </a:r>
            <a:r>
              <a:rPr lang="fr-FR" sz="1600" b="1" i="1" dirty="0"/>
              <a:t>durée : </a:t>
            </a:r>
            <a:r>
              <a:rPr lang="fr-FR" sz="1600" b="1" i="1" dirty="0" smtClean="0"/>
              <a:t>2 heures</a:t>
            </a:r>
            <a:endParaRPr lang="fr-FR" sz="1600" dirty="0"/>
          </a:p>
          <a:p>
            <a:pPr lvl="1"/>
            <a:endParaRPr lang="fr-FR" sz="1600" b="1" i="1" dirty="0" smtClean="0"/>
          </a:p>
          <a:p>
            <a:pPr marL="285750" indent="-285750">
              <a:buFont typeface="Arial"/>
              <a:buChar char="•"/>
            </a:pPr>
            <a:r>
              <a:rPr lang="fr-FR" sz="1600" b="1" i="1" dirty="0" smtClean="0"/>
              <a:t>Contrôle </a:t>
            </a:r>
            <a:r>
              <a:rPr lang="fr-FR" sz="1600" b="1" i="1" dirty="0"/>
              <a:t>en cours de </a:t>
            </a:r>
            <a:r>
              <a:rPr lang="fr-FR" sz="1600" b="1" i="1" dirty="0" smtClean="0"/>
              <a:t>formation :</a:t>
            </a:r>
            <a:r>
              <a:rPr lang="fr-FR" sz="1600" dirty="0"/>
              <a:t> </a:t>
            </a:r>
            <a:r>
              <a:rPr lang="fr-FR" sz="1600" dirty="0" smtClean="0"/>
              <a:t>organisé </a:t>
            </a:r>
            <a:r>
              <a:rPr lang="fr-FR" sz="1600" dirty="0"/>
              <a:t>par les professeurs chargés des enseignements professionnels </a:t>
            </a:r>
            <a:r>
              <a:rPr lang="fr-FR" sz="1600" dirty="0" smtClean="0"/>
              <a:t>durée </a:t>
            </a:r>
            <a:r>
              <a:rPr lang="fr-FR" sz="1600" dirty="0"/>
              <a:t>maximale de </a:t>
            </a:r>
            <a:r>
              <a:rPr lang="fr-FR" sz="1600" dirty="0" smtClean="0"/>
              <a:t>2 heures, avec la </a:t>
            </a:r>
            <a:r>
              <a:rPr lang="fr-FR" sz="1600" b="1" dirty="0" smtClean="0"/>
              <a:t> recommandation </a:t>
            </a:r>
            <a:r>
              <a:rPr lang="fr-FR" sz="1600" b="1" dirty="0"/>
              <a:t>de </a:t>
            </a:r>
            <a:r>
              <a:rPr lang="fr-FR" sz="1600" b="1" dirty="0" smtClean="0"/>
              <a:t>le </a:t>
            </a:r>
            <a:r>
              <a:rPr lang="fr-FR" sz="1600" b="1" dirty="0"/>
              <a:t>situer au cours de l’année civile de la session </a:t>
            </a:r>
            <a:r>
              <a:rPr lang="fr-FR" sz="1600" b="1" dirty="0" smtClean="0"/>
              <a:t>d’examen</a:t>
            </a:r>
            <a:endParaRPr lang="fr-FR" sz="2800" dirty="0"/>
          </a:p>
          <a:p>
            <a:pPr lvl="1"/>
            <a:endParaRPr lang="fr-FR" sz="1600" dirty="0"/>
          </a:p>
        </p:txBody>
      </p:sp>
      <p:sp>
        <p:nvSpPr>
          <p:cNvPr id="24" name="Rectangle 23"/>
          <p:cNvSpPr/>
          <p:nvPr/>
        </p:nvSpPr>
        <p:spPr>
          <a:xfrm>
            <a:off x="1547664" y="5949280"/>
            <a:ext cx="6048672" cy="369332"/>
          </a:xfrm>
          <a:prstGeom prst="rect">
            <a:avLst/>
          </a:prstGeom>
          <a:solidFill>
            <a:srgbClr val="CCFFCC"/>
          </a:solidFill>
          <a:ln>
            <a:solidFill>
              <a:srgbClr val="00B0F0"/>
            </a:solidFill>
          </a:ln>
        </p:spPr>
        <p:txBody>
          <a:bodyPr wrap="square">
            <a:spAutoFit/>
          </a:bodyPr>
          <a:lstStyle/>
          <a:p>
            <a:pPr algn="ctr"/>
            <a:r>
              <a:rPr lang="nl-NL" b="1" dirty="0" smtClean="0">
                <a:solidFill>
                  <a:srgbClr val="FF0000"/>
                </a:solidFill>
              </a:rPr>
              <a:t>EP1</a:t>
            </a:r>
            <a:r>
              <a:rPr lang="nl-NL" dirty="0">
                <a:solidFill>
                  <a:srgbClr val="FF0000"/>
                </a:solidFill>
              </a:rPr>
              <a:t> : </a:t>
            </a:r>
            <a:r>
              <a:rPr lang="fr-FR" dirty="0">
                <a:solidFill>
                  <a:srgbClr val="FF0000"/>
                </a:solidFill>
              </a:rPr>
              <a:t>Utilisation de la documentation </a:t>
            </a:r>
            <a:r>
              <a:rPr lang="fr-FR" dirty="0" smtClean="0">
                <a:solidFill>
                  <a:srgbClr val="FF0000"/>
                </a:solidFill>
              </a:rPr>
              <a:t>technique </a:t>
            </a:r>
            <a:r>
              <a:rPr lang="fr-FR" dirty="0">
                <a:solidFill>
                  <a:srgbClr val="FF0000"/>
                </a:solidFill>
              </a:rPr>
              <a:t>(coefficient </a:t>
            </a:r>
            <a:r>
              <a:rPr lang="fr-FR" dirty="0" smtClean="0">
                <a:solidFill>
                  <a:srgbClr val="FF0000"/>
                </a:solidFill>
              </a:rPr>
              <a:t>2)  </a:t>
            </a:r>
            <a:endParaRPr lang="fr-FR" dirty="0">
              <a:solidFill>
                <a:srgbClr val="FF0000"/>
              </a:solidFill>
            </a:endParaRPr>
          </a:p>
        </p:txBody>
      </p:sp>
      <p:sp>
        <p:nvSpPr>
          <p:cNvPr id="3" name="Espace réservé du numéro de diapositive 2"/>
          <p:cNvSpPr>
            <a:spLocks noGrp="1"/>
          </p:cNvSpPr>
          <p:nvPr>
            <p:ph type="sldNum" sz="quarter" idx="12"/>
          </p:nvPr>
        </p:nvSpPr>
        <p:spPr/>
        <p:txBody>
          <a:bodyPr/>
          <a:lstStyle/>
          <a:p>
            <a:fld id="{9ADDA7FA-2A20-44FE-B285-C2990E32D552}" type="slidenum">
              <a:rPr lang="fr-FR" smtClean="0"/>
              <a:t>20</a:t>
            </a:fld>
            <a:endParaRPr lang="fr-FR"/>
          </a:p>
        </p:txBody>
      </p:sp>
    </p:spTree>
    <p:extLst>
      <p:ext uri="{BB962C8B-B14F-4D97-AF65-F5344CB8AC3E}">
        <p14:creationId xmlns:p14="http://schemas.microsoft.com/office/powerpoint/2010/main" val="469118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5">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257995" y="4026554"/>
            <a:ext cx="5040560" cy="0"/>
          </a:xfrm>
          <a:prstGeom prst="straightConnector1">
            <a:avLst/>
          </a:prstGeom>
          <a:ln w="508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3138315"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UP1</a:t>
            </a:r>
          </a:p>
          <a:p>
            <a:pPr algn="ctr"/>
            <a:r>
              <a:rPr lang="fr-FR" b="1" dirty="0" smtClean="0">
                <a:solidFill>
                  <a:schemeClr val="tx1"/>
                </a:solidFill>
              </a:rPr>
              <a:t>EP1</a:t>
            </a:r>
            <a:endParaRPr lang="fr-FR" b="1" dirty="0">
              <a:solidFill>
                <a:schemeClr val="tx1"/>
              </a:solidFill>
            </a:endParaRPr>
          </a:p>
          <a:p>
            <a:pPr algn="ctr"/>
            <a:endParaRPr lang="fr-FR" b="1" u="sng" dirty="0" smtClean="0"/>
          </a:p>
          <a:p>
            <a:pPr algn="ctr"/>
            <a:endParaRPr lang="fr-FR" b="1" u="sng" dirty="0"/>
          </a:p>
          <a:p>
            <a:pPr algn="ctr"/>
            <a:endParaRPr lang="fr-FR" b="1" u="sng" dirty="0"/>
          </a:p>
        </p:txBody>
      </p:sp>
      <p:sp>
        <p:nvSpPr>
          <p:cNvPr id="22" name="Ellipse 21"/>
          <p:cNvSpPr/>
          <p:nvPr/>
        </p:nvSpPr>
        <p:spPr>
          <a:xfrm>
            <a:off x="3780720"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UP2</a:t>
            </a:r>
          </a:p>
          <a:p>
            <a:pPr algn="ctr"/>
            <a:r>
              <a:rPr lang="fr-FR" b="1" dirty="0" smtClean="0">
                <a:solidFill>
                  <a:schemeClr val="tx1"/>
                </a:solidFill>
              </a:rPr>
              <a:t>EP2</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38" name="ZoneTexte 37"/>
          <p:cNvSpPr txBox="1"/>
          <p:nvPr/>
        </p:nvSpPr>
        <p:spPr>
          <a:xfrm>
            <a:off x="192829" y="3679274"/>
            <a:ext cx="3032088" cy="369332"/>
          </a:xfrm>
          <a:prstGeom prst="rect">
            <a:avLst/>
          </a:prstGeom>
          <a:noFill/>
        </p:spPr>
        <p:txBody>
          <a:bodyPr wrap="none" rtlCol="0">
            <a:spAutoFit/>
          </a:bodyPr>
          <a:lstStyle/>
          <a:p>
            <a:r>
              <a:rPr lang="fr-FR" dirty="0" smtClean="0"/>
              <a:t>CAP </a:t>
            </a:r>
            <a:r>
              <a:rPr lang="fr-FR" dirty="0" err="1" smtClean="0"/>
              <a:t>Aéro</a:t>
            </a:r>
            <a:r>
              <a:rPr lang="fr-FR" dirty="0" smtClean="0"/>
              <a:t> Options Av, St et Sys</a:t>
            </a:r>
            <a:endParaRPr lang="fr-FR" dirty="0"/>
          </a:p>
        </p:txBody>
      </p:sp>
      <p:sp>
        <p:nvSpPr>
          <p:cNvPr id="32" name="ZoneTexte 31"/>
          <p:cNvSpPr txBox="1"/>
          <p:nvPr/>
        </p:nvSpPr>
        <p:spPr>
          <a:xfrm>
            <a:off x="323528" y="5301208"/>
            <a:ext cx="2376264" cy="338554"/>
          </a:xfrm>
          <a:prstGeom prst="rect">
            <a:avLst/>
          </a:prstGeom>
          <a:solidFill>
            <a:srgbClr val="92D050"/>
          </a:solidFill>
        </p:spPr>
        <p:txBody>
          <a:bodyPr wrap="square" rtlCol="0">
            <a:spAutoFit/>
          </a:bodyPr>
          <a:lstStyle/>
          <a:p>
            <a:pPr algn="ctr"/>
            <a:r>
              <a:rPr lang="fr-FR" sz="1600" dirty="0" smtClean="0"/>
              <a:t>Première </a:t>
            </a:r>
            <a:endParaRPr lang="fr-FR" sz="1600" dirty="0"/>
          </a:p>
        </p:txBody>
      </p:sp>
      <p:sp>
        <p:nvSpPr>
          <p:cNvPr id="37" name="ZoneTexte 36"/>
          <p:cNvSpPr txBox="1"/>
          <p:nvPr/>
        </p:nvSpPr>
        <p:spPr>
          <a:xfrm>
            <a:off x="2915816" y="5301208"/>
            <a:ext cx="2232248" cy="338554"/>
          </a:xfrm>
          <a:prstGeom prst="rect">
            <a:avLst/>
          </a:prstGeom>
          <a:solidFill>
            <a:srgbClr val="92D050"/>
          </a:solidFill>
        </p:spPr>
        <p:txBody>
          <a:bodyPr wrap="square" rtlCol="0">
            <a:spAutoFit/>
          </a:bodyPr>
          <a:lstStyle/>
          <a:p>
            <a:pPr algn="ctr"/>
            <a:r>
              <a:rPr lang="fr-FR" sz="1600" dirty="0" smtClean="0"/>
              <a:t>Terminale</a:t>
            </a:r>
            <a:endParaRPr lang="fr-FR" sz="1600" dirty="0"/>
          </a:p>
        </p:txBody>
      </p:sp>
      <p:sp>
        <p:nvSpPr>
          <p:cNvPr id="36" name="Rectangle 35"/>
          <p:cNvSpPr/>
          <p:nvPr/>
        </p:nvSpPr>
        <p:spPr>
          <a:xfrm>
            <a:off x="251520" y="5949280"/>
            <a:ext cx="8568952" cy="369332"/>
          </a:xfrm>
          <a:prstGeom prst="rect">
            <a:avLst/>
          </a:prstGeom>
          <a:solidFill>
            <a:srgbClr val="CCFFCC"/>
          </a:solidFill>
          <a:ln>
            <a:solidFill>
              <a:srgbClr val="00B0F0"/>
            </a:solidFill>
          </a:ln>
        </p:spPr>
        <p:txBody>
          <a:bodyPr wrap="square">
            <a:spAutoFit/>
          </a:bodyPr>
          <a:lstStyle/>
          <a:p>
            <a:pPr algn="ctr"/>
            <a:r>
              <a:rPr lang="nl-NL" b="1" dirty="0" smtClean="0">
                <a:solidFill>
                  <a:srgbClr val="FF0000"/>
                </a:solidFill>
              </a:rPr>
              <a:t>EP2</a:t>
            </a:r>
            <a:r>
              <a:rPr lang="nl-NL" dirty="0">
                <a:solidFill>
                  <a:srgbClr val="FF0000"/>
                </a:solidFill>
              </a:rPr>
              <a:t> : </a:t>
            </a:r>
            <a:r>
              <a:rPr lang="fr-FR" dirty="0">
                <a:solidFill>
                  <a:srgbClr val="FF0000"/>
                </a:solidFill>
              </a:rPr>
              <a:t>Préparation et réalisation d’une opération de montage ou </a:t>
            </a:r>
            <a:r>
              <a:rPr lang="fr-FR" dirty="0" smtClean="0">
                <a:solidFill>
                  <a:srgbClr val="FF0000"/>
                </a:solidFill>
              </a:rPr>
              <a:t>démontage (</a:t>
            </a:r>
            <a:r>
              <a:rPr lang="fr-FR" dirty="0">
                <a:solidFill>
                  <a:srgbClr val="FF0000"/>
                </a:solidFill>
              </a:rPr>
              <a:t>coefficient </a:t>
            </a:r>
            <a:r>
              <a:rPr lang="fr-FR" dirty="0" smtClean="0">
                <a:solidFill>
                  <a:srgbClr val="FF0000"/>
                </a:solidFill>
              </a:rPr>
              <a:t>3)</a:t>
            </a:r>
            <a:endParaRPr lang="fr-FR" dirty="0">
              <a:solidFill>
                <a:srgbClr val="FF0000"/>
              </a:solidFill>
            </a:endParaRPr>
          </a:p>
        </p:txBody>
      </p:sp>
      <p:sp>
        <p:nvSpPr>
          <p:cNvPr id="41" name="Rectangle 40"/>
          <p:cNvSpPr/>
          <p:nvPr/>
        </p:nvSpPr>
        <p:spPr>
          <a:xfrm>
            <a:off x="179512" y="980728"/>
            <a:ext cx="3600400" cy="1200329"/>
          </a:xfrm>
          <a:prstGeom prst="rect">
            <a:avLst/>
          </a:prstGeom>
          <a:solidFill>
            <a:srgbClr val="CCFFCC"/>
          </a:solidFill>
          <a:ln>
            <a:solidFill>
              <a:srgbClr val="00B0F0"/>
            </a:solidFill>
          </a:ln>
        </p:spPr>
        <p:txBody>
          <a:bodyPr wrap="square">
            <a:spAutoFit/>
          </a:bodyPr>
          <a:lstStyle/>
          <a:p>
            <a:r>
              <a:rPr lang="fr-FR" b="1" dirty="0">
                <a:solidFill>
                  <a:srgbClr val="FF0000"/>
                </a:solidFill>
              </a:rPr>
              <a:t>C02 -</a:t>
            </a:r>
            <a:r>
              <a:rPr lang="fr-FR" dirty="0">
                <a:solidFill>
                  <a:srgbClr val="FF0000"/>
                </a:solidFill>
              </a:rPr>
              <a:t> Préparer son opération </a:t>
            </a:r>
          </a:p>
          <a:p>
            <a:r>
              <a:rPr lang="fr-FR" b="1" dirty="0">
                <a:solidFill>
                  <a:srgbClr val="FF0000"/>
                </a:solidFill>
              </a:rPr>
              <a:t>C03 - </a:t>
            </a:r>
            <a:r>
              <a:rPr lang="fr-FR" dirty="0">
                <a:solidFill>
                  <a:srgbClr val="FF0000"/>
                </a:solidFill>
              </a:rPr>
              <a:t>Poser, déposer, assembler et désassembler des sous ensembles d’aéronefs</a:t>
            </a:r>
          </a:p>
        </p:txBody>
      </p:sp>
      <p:sp>
        <p:nvSpPr>
          <p:cNvPr id="43" name="Rectangle 42"/>
          <p:cNvSpPr/>
          <p:nvPr/>
        </p:nvSpPr>
        <p:spPr>
          <a:xfrm>
            <a:off x="4355976" y="980728"/>
            <a:ext cx="4536504" cy="2031325"/>
          </a:xfrm>
          <a:prstGeom prst="rect">
            <a:avLst/>
          </a:prstGeom>
          <a:solidFill>
            <a:srgbClr val="CCFFCC"/>
          </a:solidFill>
          <a:ln>
            <a:solidFill>
              <a:srgbClr val="00B0F0"/>
            </a:solidFill>
          </a:ln>
        </p:spPr>
        <p:txBody>
          <a:bodyPr wrap="square">
            <a:spAutoFit/>
          </a:bodyPr>
          <a:lstStyle/>
          <a:p>
            <a:r>
              <a:rPr lang="fr-FR" b="1" dirty="0">
                <a:solidFill>
                  <a:srgbClr val="FF0000"/>
                </a:solidFill>
              </a:rPr>
              <a:t>A1 </a:t>
            </a:r>
            <a:r>
              <a:rPr lang="fr-FR" b="1" dirty="0" smtClean="0">
                <a:solidFill>
                  <a:srgbClr val="FF0000"/>
                </a:solidFill>
              </a:rPr>
              <a:t>- </a:t>
            </a:r>
            <a:r>
              <a:rPr lang="fr-FR" dirty="0" smtClean="0">
                <a:solidFill>
                  <a:srgbClr val="FF0000"/>
                </a:solidFill>
              </a:rPr>
              <a:t>Préparation </a:t>
            </a:r>
            <a:r>
              <a:rPr lang="fr-FR" b="1" dirty="0" smtClean="0">
                <a:solidFill>
                  <a:srgbClr val="FF0000"/>
                </a:solidFill>
              </a:rPr>
              <a:t>de l’opération</a:t>
            </a:r>
            <a:r>
              <a:rPr lang="fr-FR" dirty="0" smtClean="0">
                <a:solidFill>
                  <a:srgbClr val="FF0000"/>
                </a:solidFill>
              </a:rPr>
              <a:t> pour </a:t>
            </a:r>
            <a:r>
              <a:rPr lang="fr-FR" b="1" dirty="0">
                <a:solidFill>
                  <a:srgbClr val="FF0000"/>
                </a:solidFill>
              </a:rPr>
              <a:t>T1.2 </a:t>
            </a:r>
            <a:r>
              <a:rPr lang="fr-FR" dirty="0">
                <a:solidFill>
                  <a:srgbClr val="FF0000"/>
                </a:solidFill>
              </a:rPr>
              <a:t> Vérifier la présence, la référence et l’état des ensembles, sous-ensembles, éléments, composants, kits, consommables et des moyens (outillages, appareils de mesure …).et </a:t>
            </a:r>
            <a:r>
              <a:rPr lang="fr-FR" b="1" dirty="0">
                <a:solidFill>
                  <a:srgbClr val="FF0000"/>
                </a:solidFill>
              </a:rPr>
              <a:t>T1.3 </a:t>
            </a:r>
            <a:r>
              <a:rPr lang="fr-FR" dirty="0">
                <a:solidFill>
                  <a:srgbClr val="FF0000"/>
                </a:solidFill>
              </a:rPr>
              <a:t>Configurer l’environnement et le poste de travail en vue de l’opération. </a:t>
            </a:r>
          </a:p>
        </p:txBody>
      </p:sp>
      <p:sp>
        <p:nvSpPr>
          <p:cNvPr id="44" name="Rectangle 43"/>
          <p:cNvSpPr/>
          <p:nvPr/>
        </p:nvSpPr>
        <p:spPr>
          <a:xfrm>
            <a:off x="4355976" y="4797152"/>
            <a:ext cx="4536504" cy="646331"/>
          </a:xfrm>
          <a:prstGeom prst="rect">
            <a:avLst/>
          </a:prstGeom>
          <a:solidFill>
            <a:srgbClr val="CCFFCC"/>
          </a:solidFill>
          <a:ln>
            <a:solidFill>
              <a:srgbClr val="00B0F0"/>
            </a:solidFill>
          </a:ln>
        </p:spPr>
        <p:txBody>
          <a:bodyPr wrap="square">
            <a:spAutoFit/>
          </a:bodyPr>
          <a:lstStyle/>
          <a:p>
            <a:r>
              <a:rPr lang="fr-FR" b="1" dirty="0" smtClean="0">
                <a:solidFill>
                  <a:srgbClr val="FF0000"/>
                </a:solidFill>
              </a:rPr>
              <a:t>T2.2</a:t>
            </a:r>
            <a:r>
              <a:rPr lang="fr-FR" dirty="0" smtClean="0">
                <a:solidFill>
                  <a:srgbClr val="FF0000"/>
                </a:solidFill>
              </a:rPr>
              <a:t> </a:t>
            </a:r>
            <a:r>
              <a:rPr lang="fr-FR" dirty="0">
                <a:solidFill>
                  <a:srgbClr val="FF0000"/>
                </a:solidFill>
              </a:rPr>
              <a:t>Effectuer des opérations liées à la continuité électrique (métallisation).</a:t>
            </a:r>
          </a:p>
        </p:txBody>
      </p:sp>
      <p:sp>
        <p:nvSpPr>
          <p:cNvPr id="46" name="Rectangle 45"/>
          <p:cNvSpPr/>
          <p:nvPr/>
        </p:nvSpPr>
        <p:spPr>
          <a:xfrm>
            <a:off x="4355976" y="3140968"/>
            <a:ext cx="4536504" cy="369332"/>
          </a:xfrm>
          <a:prstGeom prst="rect">
            <a:avLst/>
          </a:prstGeom>
          <a:solidFill>
            <a:srgbClr val="CCFFCC"/>
          </a:solidFill>
          <a:ln>
            <a:solidFill>
              <a:srgbClr val="00B0F0"/>
            </a:solidFill>
          </a:ln>
        </p:spPr>
        <p:txBody>
          <a:bodyPr wrap="square">
            <a:spAutoFit/>
          </a:bodyPr>
          <a:lstStyle/>
          <a:p>
            <a:r>
              <a:rPr lang="fr-FR" b="1" dirty="0" smtClean="0">
                <a:solidFill>
                  <a:srgbClr val="FF0000"/>
                </a:solidFill>
              </a:rPr>
              <a:t>A2 - </a:t>
            </a:r>
            <a:r>
              <a:rPr lang="fr-FR" dirty="0" smtClean="0">
                <a:solidFill>
                  <a:srgbClr val="FF0000"/>
                </a:solidFill>
              </a:rPr>
              <a:t>Pose, dépose</a:t>
            </a:r>
          </a:p>
        </p:txBody>
      </p:sp>
      <p:sp>
        <p:nvSpPr>
          <p:cNvPr id="47" name="Rectangle 46"/>
          <p:cNvSpPr/>
          <p:nvPr/>
        </p:nvSpPr>
        <p:spPr>
          <a:xfrm>
            <a:off x="4355976" y="3501008"/>
            <a:ext cx="4536504" cy="1200329"/>
          </a:xfrm>
          <a:prstGeom prst="rect">
            <a:avLst/>
          </a:prstGeom>
          <a:solidFill>
            <a:srgbClr val="CCFFCC"/>
          </a:solidFill>
          <a:ln>
            <a:solidFill>
              <a:srgbClr val="00B0F0"/>
            </a:solidFill>
          </a:ln>
        </p:spPr>
        <p:txBody>
          <a:bodyPr wrap="square">
            <a:spAutoFit/>
          </a:bodyPr>
          <a:lstStyle/>
          <a:p>
            <a:r>
              <a:rPr lang="fr-FR" b="1" dirty="0" smtClean="0">
                <a:solidFill>
                  <a:srgbClr val="0000FF"/>
                </a:solidFill>
              </a:rPr>
              <a:t>T2.1</a:t>
            </a:r>
            <a:r>
              <a:rPr lang="fr-FR" b="1" baseline="-25000" dirty="0" smtClean="0">
                <a:solidFill>
                  <a:srgbClr val="0000FF"/>
                </a:solidFill>
              </a:rPr>
              <a:t>Av et Sys</a:t>
            </a:r>
            <a:r>
              <a:rPr lang="fr-FR" dirty="0" smtClean="0">
                <a:solidFill>
                  <a:srgbClr val="0000FF"/>
                </a:solidFill>
              </a:rPr>
              <a:t> Poser et déposer des parties d’aéronef (éléments d’accessibilité, systèmes, équipements, supports, harnais, composants, aménagements commerciaux…).</a:t>
            </a:r>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47"/>
          <p:cNvSpPr/>
          <p:nvPr/>
        </p:nvSpPr>
        <p:spPr>
          <a:xfrm>
            <a:off x="4499992" y="3573016"/>
            <a:ext cx="4464496" cy="1200329"/>
          </a:xfrm>
          <a:prstGeom prst="rect">
            <a:avLst/>
          </a:prstGeom>
          <a:solidFill>
            <a:srgbClr val="CCFFCC"/>
          </a:solidFill>
          <a:ln>
            <a:solidFill>
              <a:srgbClr val="00B0F0"/>
            </a:solidFill>
          </a:ln>
        </p:spPr>
        <p:txBody>
          <a:bodyPr wrap="square">
            <a:spAutoFit/>
          </a:bodyPr>
          <a:lstStyle/>
          <a:p>
            <a:r>
              <a:rPr lang="fr-FR" b="1" dirty="0" smtClean="0">
                <a:solidFill>
                  <a:srgbClr val="0000FF"/>
                </a:solidFill>
              </a:rPr>
              <a:t>T2.1</a:t>
            </a:r>
            <a:r>
              <a:rPr lang="fr-FR" b="1" baseline="-25000" dirty="0" smtClean="0">
                <a:solidFill>
                  <a:srgbClr val="0000FF"/>
                </a:solidFill>
              </a:rPr>
              <a:t>St</a:t>
            </a:r>
            <a:r>
              <a:rPr lang="fr-FR" dirty="0" smtClean="0">
                <a:solidFill>
                  <a:srgbClr val="0000FF"/>
                </a:solidFill>
              </a:rPr>
              <a:t> </a:t>
            </a:r>
            <a:r>
              <a:rPr lang="fr-FR" dirty="0">
                <a:solidFill>
                  <a:srgbClr val="0000FF"/>
                </a:solidFill>
              </a:rPr>
              <a:t>Poser et déposer des éléments d’accessibilité (équipements, composants, aménagements commerciaux…) ou des ensembles ou sous-ensembles structuraux</a:t>
            </a:r>
            <a:r>
              <a:rPr lang="fr-FR" dirty="0" smtClean="0">
                <a:solidFill>
                  <a:srgbClr val="0000FF"/>
                </a:solidFill>
              </a:rPr>
              <a:t>.</a:t>
            </a:r>
          </a:p>
        </p:txBody>
      </p:sp>
      <p:sp>
        <p:nvSpPr>
          <p:cNvPr id="3" name="Espace réservé du numéro de diapositive 2"/>
          <p:cNvSpPr>
            <a:spLocks noGrp="1"/>
          </p:cNvSpPr>
          <p:nvPr>
            <p:ph type="sldNum" sz="quarter" idx="12"/>
          </p:nvPr>
        </p:nvSpPr>
        <p:spPr/>
        <p:txBody>
          <a:bodyPr/>
          <a:lstStyle/>
          <a:p>
            <a:fld id="{9ADDA7FA-2A20-44FE-B285-C2990E32D552}" type="slidenum">
              <a:rPr lang="fr-FR" smtClean="0"/>
              <a:t>21</a:t>
            </a:fld>
            <a:endParaRPr lang="fr-FR"/>
          </a:p>
        </p:txBody>
      </p:sp>
    </p:spTree>
    <p:extLst>
      <p:ext uri="{BB962C8B-B14F-4D97-AF65-F5344CB8AC3E}">
        <p14:creationId xmlns:p14="http://schemas.microsoft.com/office/powerpoint/2010/main" val="3896720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1"/>
                                        </p:tgtEl>
                                        <p:attrNameLst>
                                          <p:attrName>style.opacity</p:attrName>
                                        </p:attrNameLst>
                                      </p:cBhvr>
                                      <p:to>
                                        <p:strVal val="0.5"/>
                                      </p:to>
                                    </p:set>
                                    <p:animEffect filter="image" prLst="opacity: 0.5">
                                      <p:cBhvr rctx="IE">
                                        <p:cTn id="7" dur="indefinite"/>
                                        <p:tgtEl>
                                          <p:spTgt spid="2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41"/>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43"/>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46"/>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48"/>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44"/>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6" grpId="0" animBg="1"/>
      <p:bldP spid="41" grpId="0" animBg="1"/>
      <p:bldP spid="41" grpId="1" animBg="1"/>
      <p:bldP spid="43" grpId="0" animBg="1"/>
      <p:bldP spid="43" grpId="1" animBg="1"/>
      <p:bldP spid="44" grpId="0" animBg="1"/>
      <p:bldP spid="44" grpId="1" animBg="1"/>
      <p:bldP spid="46" grpId="0" animBg="1"/>
      <p:bldP spid="46" grpId="1" animBg="1"/>
      <p:bldP spid="47" grpId="0" animBg="1"/>
      <p:bldP spid="47" grpId="1" animBg="1"/>
      <p:bldP spid="48" grpId="0" animBg="1"/>
      <p:bldP spid="4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257995" y="4026554"/>
            <a:ext cx="5040560" cy="0"/>
          </a:xfrm>
          <a:prstGeom prst="straightConnector1">
            <a:avLst/>
          </a:prstGeom>
          <a:ln w="508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3138315"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UP1</a:t>
            </a:r>
          </a:p>
          <a:p>
            <a:pPr algn="ctr"/>
            <a:r>
              <a:rPr lang="fr-FR" b="1" dirty="0" smtClean="0">
                <a:solidFill>
                  <a:schemeClr val="tx1"/>
                </a:solidFill>
              </a:rPr>
              <a:t>EP1</a:t>
            </a:r>
            <a:endParaRPr lang="fr-FR" b="1" dirty="0">
              <a:solidFill>
                <a:schemeClr val="tx1"/>
              </a:solidFill>
            </a:endParaRPr>
          </a:p>
          <a:p>
            <a:pPr algn="ctr"/>
            <a:endParaRPr lang="fr-FR" b="1" u="sng" dirty="0" smtClean="0"/>
          </a:p>
          <a:p>
            <a:pPr algn="ctr"/>
            <a:endParaRPr lang="fr-FR" b="1" u="sng" dirty="0"/>
          </a:p>
          <a:p>
            <a:pPr algn="ctr"/>
            <a:endParaRPr lang="fr-FR" b="1" u="sng" dirty="0"/>
          </a:p>
        </p:txBody>
      </p:sp>
      <p:sp>
        <p:nvSpPr>
          <p:cNvPr id="22" name="Ellipse 21"/>
          <p:cNvSpPr/>
          <p:nvPr/>
        </p:nvSpPr>
        <p:spPr>
          <a:xfrm>
            <a:off x="3780720"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UP2</a:t>
            </a:r>
          </a:p>
          <a:p>
            <a:pPr algn="ctr"/>
            <a:r>
              <a:rPr lang="fr-FR" b="1" dirty="0" smtClean="0">
                <a:solidFill>
                  <a:schemeClr val="tx1"/>
                </a:solidFill>
              </a:rPr>
              <a:t>EP2</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38" name="ZoneTexte 37"/>
          <p:cNvSpPr txBox="1"/>
          <p:nvPr/>
        </p:nvSpPr>
        <p:spPr>
          <a:xfrm>
            <a:off x="192829" y="3679274"/>
            <a:ext cx="3032088" cy="369332"/>
          </a:xfrm>
          <a:prstGeom prst="rect">
            <a:avLst/>
          </a:prstGeom>
          <a:noFill/>
        </p:spPr>
        <p:txBody>
          <a:bodyPr wrap="none" rtlCol="0">
            <a:spAutoFit/>
          </a:bodyPr>
          <a:lstStyle/>
          <a:p>
            <a:r>
              <a:rPr lang="fr-FR" dirty="0" smtClean="0"/>
              <a:t>CAP </a:t>
            </a:r>
            <a:r>
              <a:rPr lang="fr-FR" dirty="0" err="1" smtClean="0"/>
              <a:t>Aéro</a:t>
            </a:r>
            <a:r>
              <a:rPr lang="fr-FR" dirty="0" smtClean="0"/>
              <a:t> Options Av, St et Sys</a:t>
            </a:r>
            <a:endParaRPr lang="fr-FR" dirty="0"/>
          </a:p>
        </p:txBody>
      </p:sp>
      <p:sp>
        <p:nvSpPr>
          <p:cNvPr id="32" name="ZoneTexte 31"/>
          <p:cNvSpPr txBox="1"/>
          <p:nvPr/>
        </p:nvSpPr>
        <p:spPr>
          <a:xfrm>
            <a:off x="323528" y="5301208"/>
            <a:ext cx="2376264" cy="338554"/>
          </a:xfrm>
          <a:prstGeom prst="rect">
            <a:avLst/>
          </a:prstGeom>
          <a:solidFill>
            <a:srgbClr val="92D050"/>
          </a:solidFill>
        </p:spPr>
        <p:txBody>
          <a:bodyPr wrap="square" rtlCol="0">
            <a:spAutoFit/>
          </a:bodyPr>
          <a:lstStyle/>
          <a:p>
            <a:pPr algn="ctr"/>
            <a:r>
              <a:rPr lang="fr-FR" sz="1600" dirty="0" smtClean="0"/>
              <a:t>Première </a:t>
            </a:r>
            <a:endParaRPr lang="fr-FR" sz="1600" dirty="0"/>
          </a:p>
        </p:txBody>
      </p:sp>
      <p:sp>
        <p:nvSpPr>
          <p:cNvPr id="37" name="ZoneTexte 36"/>
          <p:cNvSpPr txBox="1"/>
          <p:nvPr/>
        </p:nvSpPr>
        <p:spPr>
          <a:xfrm>
            <a:off x="2915816" y="5301208"/>
            <a:ext cx="2232248" cy="338554"/>
          </a:xfrm>
          <a:prstGeom prst="rect">
            <a:avLst/>
          </a:prstGeom>
          <a:solidFill>
            <a:srgbClr val="92D050"/>
          </a:solidFill>
        </p:spPr>
        <p:txBody>
          <a:bodyPr wrap="square" rtlCol="0">
            <a:spAutoFit/>
          </a:bodyPr>
          <a:lstStyle/>
          <a:p>
            <a:pPr algn="ctr"/>
            <a:r>
              <a:rPr lang="fr-FR" sz="1600" dirty="0" smtClean="0"/>
              <a:t>Terminale</a:t>
            </a:r>
            <a:endParaRPr lang="fr-FR" sz="1600" dirty="0"/>
          </a:p>
        </p:txBody>
      </p:sp>
      <p:pic>
        <p:nvPicPr>
          <p:cNvPr id="52" name="Image 51"/>
          <p:cNvPicPr>
            <a:picLocks noChangeAspect="1"/>
          </p:cNvPicPr>
          <p:nvPr/>
        </p:nvPicPr>
        <p:blipFill>
          <a:blip r:embed="rId3"/>
          <a:stretch>
            <a:fillRect/>
          </a:stretch>
        </p:blipFill>
        <p:spPr>
          <a:xfrm>
            <a:off x="827584" y="2852936"/>
            <a:ext cx="576064" cy="508377"/>
          </a:xfrm>
          <a:prstGeom prst="rect">
            <a:avLst/>
          </a:prstGeom>
        </p:spPr>
      </p:pic>
      <p:sp>
        <p:nvSpPr>
          <p:cNvPr id="49" name="Ellipse 48"/>
          <p:cNvSpPr/>
          <p:nvPr/>
        </p:nvSpPr>
        <p:spPr>
          <a:xfrm>
            <a:off x="323528" y="908720"/>
            <a:ext cx="8424936" cy="4896544"/>
          </a:xfrm>
          <a:prstGeom prst="ellipse">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0" name="ZoneTexte 49"/>
          <p:cNvSpPr txBox="1"/>
          <p:nvPr/>
        </p:nvSpPr>
        <p:spPr>
          <a:xfrm>
            <a:off x="1619672" y="1412776"/>
            <a:ext cx="6192688" cy="1569660"/>
          </a:xfrm>
          <a:prstGeom prst="rect">
            <a:avLst/>
          </a:prstGeom>
          <a:noFill/>
        </p:spPr>
        <p:txBody>
          <a:bodyPr wrap="square" rtlCol="0">
            <a:spAutoFit/>
          </a:bodyPr>
          <a:lstStyle/>
          <a:p>
            <a:r>
              <a:rPr lang="fr-FR" sz="1600" dirty="0" smtClean="0">
                <a:solidFill>
                  <a:srgbClr val="FF0000"/>
                </a:solidFill>
              </a:rPr>
              <a:t>Dans cette épreuve , pour les options </a:t>
            </a:r>
            <a:r>
              <a:rPr lang="fr-FR" sz="1600" b="1" dirty="0">
                <a:solidFill>
                  <a:srgbClr val="FF0000"/>
                </a:solidFill>
              </a:rPr>
              <a:t>A</a:t>
            </a:r>
            <a:r>
              <a:rPr lang="fr-FR" sz="1600" b="1" dirty="0" smtClean="0">
                <a:solidFill>
                  <a:srgbClr val="FF0000"/>
                </a:solidFill>
              </a:rPr>
              <a:t>vionique </a:t>
            </a:r>
            <a:r>
              <a:rPr lang="fr-FR" sz="1600" dirty="0" smtClean="0">
                <a:solidFill>
                  <a:srgbClr val="FF0000"/>
                </a:solidFill>
              </a:rPr>
              <a:t>et </a:t>
            </a:r>
            <a:r>
              <a:rPr lang="fr-FR" sz="1600" b="1" dirty="0" smtClean="0">
                <a:solidFill>
                  <a:srgbClr val="FF0000"/>
                </a:solidFill>
              </a:rPr>
              <a:t>Systèmes</a:t>
            </a:r>
            <a:r>
              <a:rPr lang="fr-FR" sz="1600" dirty="0" smtClean="0">
                <a:solidFill>
                  <a:srgbClr val="FF0000"/>
                </a:solidFill>
              </a:rPr>
              <a:t>, les compétences à valider, les activités qui permettent leur mises en œuvre et le contenu sont transversaux : « Préparer et réaliser une </a:t>
            </a:r>
            <a:r>
              <a:rPr lang="fr-FR" sz="1600" dirty="0">
                <a:solidFill>
                  <a:srgbClr val="FF0000"/>
                </a:solidFill>
              </a:rPr>
              <a:t>opération dans le </a:t>
            </a:r>
            <a:r>
              <a:rPr lang="fr-FR" sz="1600" dirty="0" smtClean="0">
                <a:solidFill>
                  <a:srgbClr val="FF0000"/>
                </a:solidFill>
              </a:rPr>
              <a:t>cadre d’une </a:t>
            </a:r>
            <a:r>
              <a:rPr lang="fr-FR" sz="1600" dirty="0">
                <a:solidFill>
                  <a:srgbClr val="FF0000"/>
                </a:solidFill>
              </a:rPr>
              <a:t>intervention de pose et/ou de dépose de parties d’un aéronef (éléments d’accessibilité, </a:t>
            </a:r>
            <a:r>
              <a:rPr lang="fr-FR" sz="1600" dirty="0" smtClean="0">
                <a:solidFill>
                  <a:srgbClr val="FF0000"/>
                </a:solidFill>
              </a:rPr>
              <a:t>systèmes, </a:t>
            </a:r>
            <a:r>
              <a:rPr lang="fr-FR" sz="1600" dirty="0">
                <a:solidFill>
                  <a:srgbClr val="FF0000"/>
                </a:solidFill>
              </a:rPr>
              <a:t>équipements, supports, harnais, composants, aménagements commerciaux …). </a:t>
            </a:r>
            <a:r>
              <a:rPr lang="fr-FR" sz="1600" dirty="0" smtClean="0">
                <a:solidFill>
                  <a:srgbClr val="FF0000"/>
                </a:solidFill>
              </a:rPr>
              <a:t> »  </a:t>
            </a:r>
          </a:p>
        </p:txBody>
      </p:sp>
      <p:sp>
        <p:nvSpPr>
          <p:cNvPr id="51" name="ZoneTexte 50"/>
          <p:cNvSpPr txBox="1"/>
          <p:nvPr/>
        </p:nvSpPr>
        <p:spPr>
          <a:xfrm>
            <a:off x="4283968" y="2996952"/>
            <a:ext cx="3888432" cy="2308324"/>
          </a:xfrm>
          <a:prstGeom prst="rect">
            <a:avLst/>
          </a:prstGeom>
          <a:noFill/>
        </p:spPr>
        <p:txBody>
          <a:bodyPr wrap="square" rtlCol="0">
            <a:spAutoFit/>
          </a:bodyPr>
          <a:lstStyle/>
          <a:p>
            <a:r>
              <a:rPr lang="fr-FR" sz="1600" dirty="0" smtClean="0">
                <a:solidFill>
                  <a:srgbClr val="FF0000"/>
                </a:solidFill>
              </a:rPr>
              <a:t>Pour l’option </a:t>
            </a:r>
            <a:r>
              <a:rPr lang="fr-FR" sz="1600" b="1" dirty="0" smtClean="0">
                <a:solidFill>
                  <a:srgbClr val="FF0000"/>
                </a:solidFill>
              </a:rPr>
              <a:t>Structure : </a:t>
            </a:r>
            <a:r>
              <a:rPr lang="fr-FR" sz="1600" dirty="0" smtClean="0">
                <a:solidFill>
                  <a:srgbClr val="FF0000"/>
                </a:solidFill>
              </a:rPr>
              <a:t>le contexte professionnel et l’activité « pose, dépose » sont spécifiques : </a:t>
            </a:r>
            <a:r>
              <a:rPr lang="fr-FR" sz="1600" b="1" dirty="0" smtClean="0">
                <a:solidFill>
                  <a:srgbClr val="FF0000"/>
                </a:solidFill>
              </a:rPr>
              <a:t>« </a:t>
            </a:r>
            <a:r>
              <a:rPr lang="fr-FR" sz="1600" dirty="0" smtClean="0">
                <a:solidFill>
                  <a:srgbClr val="FF0000"/>
                </a:solidFill>
              </a:rPr>
              <a:t>Préparer </a:t>
            </a:r>
            <a:r>
              <a:rPr lang="fr-FR" sz="1600" dirty="0">
                <a:solidFill>
                  <a:srgbClr val="FF0000"/>
                </a:solidFill>
              </a:rPr>
              <a:t>et réaliser </a:t>
            </a:r>
            <a:r>
              <a:rPr lang="fr-FR" sz="1600" b="1" dirty="0" smtClean="0">
                <a:solidFill>
                  <a:srgbClr val="FF0000"/>
                </a:solidFill>
              </a:rPr>
              <a:t> </a:t>
            </a:r>
            <a:r>
              <a:rPr lang="fr-FR" sz="1600" dirty="0">
                <a:solidFill>
                  <a:srgbClr val="FF0000"/>
                </a:solidFill>
              </a:rPr>
              <a:t>une opération dans le cadre d’une intervention </a:t>
            </a:r>
            <a:r>
              <a:rPr lang="fr-FR" sz="1600" dirty="0" smtClean="0">
                <a:solidFill>
                  <a:srgbClr val="FF0000"/>
                </a:solidFill>
              </a:rPr>
              <a:t>de </a:t>
            </a:r>
            <a:r>
              <a:rPr lang="fr-FR" sz="1600" dirty="0">
                <a:solidFill>
                  <a:srgbClr val="FF0000"/>
                </a:solidFill>
              </a:rPr>
              <a:t>pose et/ou de dépose d’éléments (éléments d’accessibilité, équipements, composants, aménagements commerciaux …) ou d’ensembles ou sous-ensembles </a:t>
            </a:r>
            <a:r>
              <a:rPr lang="fr-FR" sz="1600" dirty="0" smtClean="0">
                <a:solidFill>
                  <a:srgbClr val="FF0000"/>
                </a:solidFill>
              </a:rPr>
              <a:t>structuraux «  </a:t>
            </a:r>
            <a:endParaRPr lang="fr-FR" sz="1600" dirty="0">
              <a:solidFill>
                <a:srgbClr val="FF0000"/>
              </a:solidFill>
            </a:endParaRPr>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251520" y="5949280"/>
            <a:ext cx="8568952" cy="369332"/>
          </a:xfrm>
          <a:prstGeom prst="rect">
            <a:avLst/>
          </a:prstGeom>
          <a:solidFill>
            <a:srgbClr val="CCFFCC"/>
          </a:solidFill>
          <a:ln>
            <a:solidFill>
              <a:srgbClr val="00B0F0"/>
            </a:solidFill>
          </a:ln>
        </p:spPr>
        <p:txBody>
          <a:bodyPr wrap="square">
            <a:spAutoFit/>
          </a:bodyPr>
          <a:lstStyle/>
          <a:p>
            <a:pPr algn="ctr"/>
            <a:r>
              <a:rPr lang="nl-NL" b="1" dirty="0" smtClean="0">
                <a:solidFill>
                  <a:srgbClr val="FF0000"/>
                </a:solidFill>
              </a:rPr>
              <a:t>EP2</a:t>
            </a:r>
            <a:r>
              <a:rPr lang="nl-NL" dirty="0">
                <a:solidFill>
                  <a:srgbClr val="FF0000"/>
                </a:solidFill>
              </a:rPr>
              <a:t> : </a:t>
            </a:r>
            <a:r>
              <a:rPr lang="fr-FR" dirty="0">
                <a:solidFill>
                  <a:srgbClr val="FF0000"/>
                </a:solidFill>
              </a:rPr>
              <a:t>Préparation et réalisation d’une opération de montage ou </a:t>
            </a:r>
            <a:r>
              <a:rPr lang="fr-FR" dirty="0" smtClean="0">
                <a:solidFill>
                  <a:srgbClr val="FF0000"/>
                </a:solidFill>
              </a:rPr>
              <a:t>démontage (</a:t>
            </a:r>
            <a:r>
              <a:rPr lang="fr-FR" dirty="0">
                <a:solidFill>
                  <a:srgbClr val="FF0000"/>
                </a:solidFill>
              </a:rPr>
              <a:t>coefficient </a:t>
            </a:r>
            <a:r>
              <a:rPr lang="fr-FR" dirty="0" smtClean="0">
                <a:solidFill>
                  <a:srgbClr val="FF0000"/>
                </a:solidFill>
              </a:rPr>
              <a:t>3)</a:t>
            </a:r>
            <a:endParaRPr lang="fr-FR" dirty="0">
              <a:solidFill>
                <a:srgbClr val="FF0000"/>
              </a:solidFill>
            </a:endParaRPr>
          </a:p>
        </p:txBody>
      </p:sp>
      <p:sp>
        <p:nvSpPr>
          <p:cNvPr id="3" name="Espace réservé du numéro de diapositive 2"/>
          <p:cNvSpPr>
            <a:spLocks noGrp="1"/>
          </p:cNvSpPr>
          <p:nvPr>
            <p:ph type="sldNum" sz="quarter" idx="12"/>
          </p:nvPr>
        </p:nvSpPr>
        <p:spPr/>
        <p:txBody>
          <a:bodyPr/>
          <a:lstStyle/>
          <a:p>
            <a:fld id="{9ADDA7FA-2A20-44FE-B285-C2990E32D552}" type="slidenum">
              <a:rPr lang="fr-FR" smtClean="0"/>
              <a:t>22</a:t>
            </a:fld>
            <a:endParaRPr lang="fr-FR"/>
          </a:p>
        </p:txBody>
      </p:sp>
    </p:spTree>
    <p:extLst>
      <p:ext uri="{BB962C8B-B14F-4D97-AF65-F5344CB8AC3E}">
        <p14:creationId xmlns:p14="http://schemas.microsoft.com/office/powerpoint/2010/main" val="3667510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1"/>
                                        </p:tgtEl>
                                        <p:attrNameLst>
                                          <p:attrName>style.opacity</p:attrName>
                                        </p:attrNameLst>
                                      </p:cBhvr>
                                      <p:to>
                                        <p:strVal val="0.5"/>
                                      </p:to>
                                    </p:set>
                                    <p:animEffect filter="image" prLst="opacity: 0.5">
                                      <p:cBhvr rctx="IE">
                                        <p:cTn id="7" dur="indefinite"/>
                                        <p:tgtEl>
                                          <p:spTgt spid="2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childTnLst>
                                </p:cTn>
                              </p:par>
                              <p:par>
                                <p:cTn id="10" presetID="19" presetClass="entr" presetSubtype="10" fill="hold" nodeType="with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0" fill="hold"/>
                                        <p:tgtEl>
                                          <p:spTgt spid="52"/>
                                        </p:tgtEl>
                                        <p:attrNameLst>
                                          <p:attrName>ppt_w</p:attrName>
                                        </p:attrNameLst>
                                      </p:cBhvr>
                                      <p:tavLst>
                                        <p:tav tm="0" fmla="#ppt_w*sin(2.5*pi*$)">
                                          <p:val>
                                            <p:fltVal val="0"/>
                                          </p:val>
                                        </p:tav>
                                        <p:tav tm="100000">
                                          <p:val>
                                            <p:fltVal val="1"/>
                                          </p:val>
                                        </p:tav>
                                      </p:tavLst>
                                    </p:anim>
                                    <p:anim calcmode="lin" valueType="num">
                                      <p:cBhvr>
                                        <p:cTn id="13" dur="5000" fill="hold"/>
                                        <p:tgtEl>
                                          <p:spTgt spid="52"/>
                                        </p:tgtEl>
                                        <p:attrNameLst>
                                          <p:attrName>ppt_h</p:attrName>
                                        </p:attrNameLst>
                                      </p:cBhvr>
                                      <p:tavLst>
                                        <p:tav tm="0">
                                          <p:val>
                                            <p:strVal val="#ppt_h"/>
                                          </p:val>
                                        </p:tav>
                                        <p:tav tm="100000">
                                          <p:val>
                                            <p:strVal val="#ppt_h"/>
                                          </p:val>
                                        </p:tav>
                                      </p:tavLst>
                                    </p:anim>
                                  </p:childTnLst>
                                </p:cTn>
                              </p:par>
                              <p:par>
                                <p:cTn id="14" presetID="1"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49"/>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50"/>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51"/>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9" grpId="0" animBg="1"/>
      <p:bldP spid="49" grpId="1" animBg="1"/>
      <p:bldP spid="50" grpId="0"/>
      <p:bldP spid="50" grpId="1"/>
      <p:bldP spid="51" grpId="0"/>
      <p:bldP spid="51"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257995" y="4026554"/>
            <a:ext cx="5040560" cy="0"/>
          </a:xfrm>
          <a:prstGeom prst="straightConnector1">
            <a:avLst/>
          </a:prstGeom>
          <a:ln w="508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3138315"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UP1</a:t>
            </a:r>
          </a:p>
          <a:p>
            <a:pPr algn="ctr"/>
            <a:r>
              <a:rPr lang="fr-FR" b="1" dirty="0" smtClean="0">
                <a:solidFill>
                  <a:schemeClr val="tx1"/>
                </a:solidFill>
              </a:rPr>
              <a:t>EP1</a:t>
            </a:r>
            <a:endParaRPr lang="fr-FR" b="1" dirty="0">
              <a:solidFill>
                <a:schemeClr val="tx1"/>
              </a:solidFill>
            </a:endParaRPr>
          </a:p>
          <a:p>
            <a:pPr algn="ctr"/>
            <a:endParaRPr lang="fr-FR" b="1" u="sng" dirty="0" smtClean="0"/>
          </a:p>
          <a:p>
            <a:pPr algn="ctr"/>
            <a:endParaRPr lang="fr-FR" b="1" u="sng" dirty="0"/>
          </a:p>
          <a:p>
            <a:pPr algn="ctr"/>
            <a:endParaRPr lang="fr-FR" b="1" u="sng" dirty="0"/>
          </a:p>
        </p:txBody>
      </p:sp>
      <p:sp>
        <p:nvSpPr>
          <p:cNvPr id="22" name="Ellipse 21"/>
          <p:cNvSpPr/>
          <p:nvPr/>
        </p:nvSpPr>
        <p:spPr>
          <a:xfrm>
            <a:off x="3780720"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UP2</a:t>
            </a:r>
          </a:p>
          <a:p>
            <a:pPr algn="ctr"/>
            <a:r>
              <a:rPr lang="fr-FR" b="1" dirty="0" smtClean="0">
                <a:solidFill>
                  <a:schemeClr val="tx1"/>
                </a:solidFill>
              </a:rPr>
              <a:t>EP2</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38" name="ZoneTexte 37"/>
          <p:cNvSpPr txBox="1"/>
          <p:nvPr/>
        </p:nvSpPr>
        <p:spPr>
          <a:xfrm>
            <a:off x="192829" y="3679274"/>
            <a:ext cx="3032088" cy="369332"/>
          </a:xfrm>
          <a:prstGeom prst="rect">
            <a:avLst/>
          </a:prstGeom>
          <a:noFill/>
        </p:spPr>
        <p:txBody>
          <a:bodyPr wrap="none" rtlCol="0">
            <a:spAutoFit/>
          </a:bodyPr>
          <a:lstStyle/>
          <a:p>
            <a:r>
              <a:rPr lang="fr-FR" dirty="0" smtClean="0"/>
              <a:t>CAP </a:t>
            </a:r>
            <a:r>
              <a:rPr lang="fr-FR" dirty="0" err="1" smtClean="0"/>
              <a:t>Aéro</a:t>
            </a:r>
            <a:r>
              <a:rPr lang="fr-FR" dirty="0" smtClean="0"/>
              <a:t> Options Av, St et Sys</a:t>
            </a:r>
            <a:endParaRPr lang="fr-FR" dirty="0"/>
          </a:p>
        </p:txBody>
      </p:sp>
      <p:sp>
        <p:nvSpPr>
          <p:cNvPr id="32" name="ZoneTexte 31"/>
          <p:cNvSpPr txBox="1"/>
          <p:nvPr/>
        </p:nvSpPr>
        <p:spPr>
          <a:xfrm>
            <a:off x="323528" y="5301208"/>
            <a:ext cx="2376264" cy="338554"/>
          </a:xfrm>
          <a:prstGeom prst="rect">
            <a:avLst/>
          </a:prstGeom>
          <a:solidFill>
            <a:srgbClr val="92D050"/>
          </a:solidFill>
        </p:spPr>
        <p:txBody>
          <a:bodyPr wrap="square" rtlCol="0">
            <a:spAutoFit/>
          </a:bodyPr>
          <a:lstStyle/>
          <a:p>
            <a:pPr algn="ctr"/>
            <a:r>
              <a:rPr lang="fr-FR" sz="1600" dirty="0" smtClean="0"/>
              <a:t>Première </a:t>
            </a:r>
            <a:endParaRPr lang="fr-FR" sz="1600" dirty="0"/>
          </a:p>
        </p:txBody>
      </p:sp>
      <p:sp>
        <p:nvSpPr>
          <p:cNvPr id="37" name="ZoneTexte 36"/>
          <p:cNvSpPr txBox="1"/>
          <p:nvPr/>
        </p:nvSpPr>
        <p:spPr>
          <a:xfrm>
            <a:off x="2915816" y="5301208"/>
            <a:ext cx="2232248" cy="338554"/>
          </a:xfrm>
          <a:prstGeom prst="rect">
            <a:avLst/>
          </a:prstGeom>
          <a:solidFill>
            <a:srgbClr val="92D050"/>
          </a:solidFill>
        </p:spPr>
        <p:txBody>
          <a:bodyPr wrap="square" rtlCol="0">
            <a:spAutoFit/>
          </a:bodyPr>
          <a:lstStyle/>
          <a:p>
            <a:pPr algn="ctr"/>
            <a:r>
              <a:rPr lang="fr-FR" sz="1600" dirty="0" smtClean="0"/>
              <a:t>Terminale</a:t>
            </a:r>
            <a:endParaRPr lang="fr-FR" sz="1600" dirty="0"/>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p:nvPr/>
        </p:nvSpPr>
        <p:spPr>
          <a:xfrm>
            <a:off x="4427984" y="1340768"/>
            <a:ext cx="4572000" cy="2554545"/>
          </a:xfrm>
          <a:prstGeom prst="rect">
            <a:avLst/>
          </a:prstGeom>
          <a:solidFill>
            <a:srgbClr val="CCFFCC"/>
          </a:solidFill>
          <a:ln>
            <a:solidFill>
              <a:srgbClr val="3366FF"/>
            </a:solidFill>
          </a:ln>
        </p:spPr>
        <p:txBody>
          <a:bodyPr>
            <a:spAutoFit/>
          </a:bodyPr>
          <a:lstStyle/>
          <a:p>
            <a:pPr lvl="1"/>
            <a:r>
              <a:rPr lang="fr-FR" sz="1600" b="1" cap="small" dirty="0"/>
              <a:t>Mode d’évaluation</a:t>
            </a:r>
            <a:endParaRPr lang="fr-FR" sz="1600" dirty="0"/>
          </a:p>
          <a:p>
            <a:pPr marL="285750" indent="-285750">
              <a:buFont typeface="Arial"/>
              <a:buChar char="•"/>
            </a:pPr>
            <a:r>
              <a:rPr lang="fr-FR" sz="1600" b="1" i="1" dirty="0" smtClean="0"/>
              <a:t>Ponctuel :</a:t>
            </a:r>
            <a:r>
              <a:rPr lang="fr-FR" sz="1600" b="1" i="1" dirty="0"/>
              <a:t> </a:t>
            </a:r>
            <a:r>
              <a:rPr lang="fr-FR" sz="1600" b="1" i="1" dirty="0" smtClean="0"/>
              <a:t>forme pratique, </a:t>
            </a:r>
            <a:r>
              <a:rPr lang="fr-FR" sz="1600" b="1" i="1" dirty="0"/>
              <a:t>durée : </a:t>
            </a:r>
            <a:r>
              <a:rPr lang="fr-FR" sz="1600" b="1" i="1" dirty="0" smtClean="0"/>
              <a:t>3 heures</a:t>
            </a:r>
            <a:endParaRPr lang="fr-FR" sz="1600" dirty="0"/>
          </a:p>
          <a:p>
            <a:pPr lvl="1"/>
            <a:endParaRPr lang="fr-FR" sz="1600" b="1" i="1" dirty="0" smtClean="0"/>
          </a:p>
          <a:p>
            <a:pPr marL="285750" indent="-285750">
              <a:buFont typeface="Arial"/>
              <a:buChar char="•"/>
            </a:pPr>
            <a:r>
              <a:rPr lang="fr-FR" sz="1600" b="1" i="1" dirty="0" smtClean="0"/>
              <a:t>Contrôle </a:t>
            </a:r>
            <a:r>
              <a:rPr lang="fr-FR" sz="1600" b="1" i="1" dirty="0"/>
              <a:t>en cours de </a:t>
            </a:r>
            <a:r>
              <a:rPr lang="fr-FR" sz="1600" b="1" i="1" dirty="0" smtClean="0"/>
              <a:t>formation :</a:t>
            </a:r>
            <a:r>
              <a:rPr lang="fr-FR" sz="1600" dirty="0"/>
              <a:t> </a:t>
            </a:r>
            <a:r>
              <a:rPr lang="fr-FR" sz="1600" dirty="0" smtClean="0"/>
              <a:t>organisé </a:t>
            </a:r>
            <a:r>
              <a:rPr lang="fr-FR" sz="1600" dirty="0"/>
              <a:t>par les professeurs chargés des enseignements professionnels </a:t>
            </a:r>
            <a:r>
              <a:rPr lang="fr-FR" sz="1600" dirty="0" smtClean="0"/>
              <a:t>durée </a:t>
            </a:r>
            <a:r>
              <a:rPr lang="fr-FR" sz="1600" dirty="0"/>
              <a:t>maximale de 3</a:t>
            </a:r>
            <a:r>
              <a:rPr lang="fr-FR" sz="1600" dirty="0" smtClean="0"/>
              <a:t> heures, avec la </a:t>
            </a:r>
            <a:r>
              <a:rPr lang="fr-FR" sz="1600" b="1" dirty="0" smtClean="0"/>
              <a:t> recommandation </a:t>
            </a:r>
            <a:r>
              <a:rPr lang="fr-FR" sz="1600" b="1" dirty="0"/>
              <a:t>de </a:t>
            </a:r>
            <a:r>
              <a:rPr lang="fr-FR" sz="1600" b="1" dirty="0" smtClean="0"/>
              <a:t>le </a:t>
            </a:r>
            <a:r>
              <a:rPr lang="fr-FR" sz="1600" b="1" dirty="0"/>
              <a:t>situer au cours de l’année civile de la session </a:t>
            </a:r>
            <a:r>
              <a:rPr lang="fr-FR" sz="1600" b="1" dirty="0" smtClean="0"/>
              <a:t>d’examen, </a:t>
            </a:r>
            <a:r>
              <a:rPr lang="fr-FR" sz="1600" dirty="0" smtClean="0"/>
              <a:t>soit </a:t>
            </a:r>
            <a:r>
              <a:rPr lang="fr-FR" sz="1600" dirty="0"/>
              <a:t>en établissement de formation, soit en entreprise </a:t>
            </a:r>
          </a:p>
          <a:p>
            <a:pPr lvl="1"/>
            <a:endParaRPr lang="fr-FR" sz="1600" dirty="0"/>
          </a:p>
        </p:txBody>
      </p:sp>
      <p:sp>
        <p:nvSpPr>
          <p:cNvPr id="24" name="Rectangle 23"/>
          <p:cNvSpPr/>
          <p:nvPr/>
        </p:nvSpPr>
        <p:spPr>
          <a:xfrm>
            <a:off x="251520" y="5949280"/>
            <a:ext cx="8568952" cy="369332"/>
          </a:xfrm>
          <a:prstGeom prst="rect">
            <a:avLst/>
          </a:prstGeom>
          <a:solidFill>
            <a:srgbClr val="CCFFCC"/>
          </a:solidFill>
          <a:ln>
            <a:solidFill>
              <a:srgbClr val="00B0F0"/>
            </a:solidFill>
          </a:ln>
        </p:spPr>
        <p:txBody>
          <a:bodyPr wrap="square">
            <a:spAutoFit/>
          </a:bodyPr>
          <a:lstStyle/>
          <a:p>
            <a:pPr algn="ctr"/>
            <a:r>
              <a:rPr lang="nl-NL" b="1" dirty="0" smtClean="0">
                <a:solidFill>
                  <a:srgbClr val="FF0000"/>
                </a:solidFill>
              </a:rPr>
              <a:t>EP2</a:t>
            </a:r>
            <a:r>
              <a:rPr lang="nl-NL" dirty="0">
                <a:solidFill>
                  <a:srgbClr val="FF0000"/>
                </a:solidFill>
              </a:rPr>
              <a:t> : </a:t>
            </a:r>
            <a:r>
              <a:rPr lang="fr-FR" dirty="0">
                <a:solidFill>
                  <a:srgbClr val="FF0000"/>
                </a:solidFill>
              </a:rPr>
              <a:t>Préparation et réalisation d’une opération de montage ou </a:t>
            </a:r>
            <a:r>
              <a:rPr lang="fr-FR" dirty="0" smtClean="0">
                <a:solidFill>
                  <a:srgbClr val="FF0000"/>
                </a:solidFill>
              </a:rPr>
              <a:t>démontage (</a:t>
            </a:r>
            <a:r>
              <a:rPr lang="fr-FR" dirty="0">
                <a:solidFill>
                  <a:srgbClr val="FF0000"/>
                </a:solidFill>
              </a:rPr>
              <a:t>coefficient </a:t>
            </a:r>
            <a:r>
              <a:rPr lang="fr-FR" dirty="0" smtClean="0">
                <a:solidFill>
                  <a:srgbClr val="FF0000"/>
                </a:solidFill>
              </a:rPr>
              <a:t>3)</a:t>
            </a:r>
            <a:endParaRPr lang="fr-FR" dirty="0">
              <a:solidFill>
                <a:srgbClr val="FF0000"/>
              </a:solidFill>
            </a:endParaRPr>
          </a:p>
        </p:txBody>
      </p:sp>
      <p:sp>
        <p:nvSpPr>
          <p:cNvPr id="3" name="Espace réservé du numéro de diapositive 2"/>
          <p:cNvSpPr>
            <a:spLocks noGrp="1"/>
          </p:cNvSpPr>
          <p:nvPr>
            <p:ph type="sldNum" sz="quarter" idx="12"/>
          </p:nvPr>
        </p:nvSpPr>
        <p:spPr/>
        <p:txBody>
          <a:bodyPr/>
          <a:lstStyle/>
          <a:p>
            <a:fld id="{9ADDA7FA-2A20-44FE-B285-C2990E32D552}" type="slidenum">
              <a:rPr lang="fr-FR" smtClean="0"/>
              <a:t>23</a:t>
            </a:fld>
            <a:endParaRPr lang="fr-FR"/>
          </a:p>
        </p:txBody>
      </p:sp>
    </p:spTree>
    <p:extLst>
      <p:ext uri="{BB962C8B-B14F-4D97-AF65-F5344CB8AC3E}">
        <p14:creationId xmlns:p14="http://schemas.microsoft.com/office/powerpoint/2010/main" val="2529740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1"/>
                                        </p:tgtEl>
                                        <p:attrNameLst>
                                          <p:attrName>style.opacity</p:attrName>
                                        </p:attrNameLst>
                                      </p:cBhvr>
                                      <p:to>
                                        <p:strVal val="0.5"/>
                                      </p:to>
                                    </p:set>
                                    <p:animEffect filter="image" prLst="opacity: 0.5">
                                      <p:cBhvr rctx="IE">
                                        <p:cTn id="7" dur="indefinite"/>
                                        <p:tgtEl>
                                          <p:spTgt spid="21"/>
                                        </p:tgtEl>
                                      </p:cBhvr>
                                    </p:animEffect>
                                  </p:childTnLst>
                                </p:cTn>
                              </p:par>
                              <p:par>
                                <p:cTn id="8" presetID="1" presetClass="entr" presetSubtype="0" fill="hold" nodeType="withEffect">
                                  <p:stCondLst>
                                    <p:cond delay="0"/>
                                  </p:stCondLst>
                                  <p:childTnLst>
                                    <p:set>
                                      <p:cBhvr>
                                        <p:cTn id="9"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9">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39">
                                            <p:txEl>
                                              <p:pRg st="0" end="0"/>
                                            </p:txEl>
                                          </p:spTgt>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39">
                                            <p:txEl>
                                              <p:pRg st="1" end="1"/>
                                            </p:txEl>
                                          </p:spTgt>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39">
                                            <p:txEl>
                                              <p:pRg st="3" end="3"/>
                                            </p:txEl>
                                          </p:spTgt>
                                        </p:tgtEl>
                                        <p:attrNameLst>
                                          <p:attrName>style.visibility</p:attrName>
                                        </p:attrNameLst>
                                      </p:cBhvr>
                                      <p:to>
                                        <p:strVal val="hidden"/>
                                      </p:to>
                                    </p:set>
                                  </p:childTnLst>
                                </p:cTn>
                              </p:par>
                              <p:par>
                                <p:cTn id="26" presetID="1" presetClass="exit" presetSubtype="0" fill="hold" grpId="0" nodeType="withEffect">
                                  <p:stCondLst>
                                    <p:cond delay="0"/>
                                  </p:stCondLst>
                                  <p:childTnLst>
                                    <p:set>
                                      <p:cBhvr>
                                        <p:cTn id="27" dur="1" fill="hold">
                                          <p:stCondLst>
                                            <p:cond delay="0"/>
                                          </p:stCondLst>
                                        </p:cTn>
                                        <p:tgtEl>
                                          <p:spTgt spid="39">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9"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7812360" y="1700808"/>
            <a:ext cx="72008"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257995" y="4026554"/>
            <a:ext cx="5040560" cy="0"/>
          </a:xfrm>
          <a:prstGeom prst="straightConnector1">
            <a:avLst/>
          </a:prstGeom>
          <a:ln w="508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3138315"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UP1</a:t>
            </a:r>
          </a:p>
          <a:p>
            <a:pPr algn="ctr"/>
            <a:r>
              <a:rPr lang="fr-FR" b="1" dirty="0" smtClean="0">
                <a:solidFill>
                  <a:schemeClr val="tx1"/>
                </a:solidFill>
              </a:rPr>
              <a:t>EP1</a:t>
            </a:r>
            <a:endParaRPr lang="fr-FR" b="1" dirty="0">
              <a:solidFill>
                <a:schemeClr val="tx1"/>
              </a:solidFill>
            </a:endParaRPr>
          </a:p>
          <a:p>
            <a:pPr algn="ctr"/>
            <a:endParaRPr lang="fr-FR" b="1" u="sng" dirty="0" smtClean="0"/>
          </a:p>
          <a:p>
            <a:pPr algn="ctr"/>
            <a:endParaRPr lang="fr-FR" b="1" u="sng" dirty="0"/>
          </a:p>
          <a:p>
            <a:pPr algn="ctr"/>
            <a:endParaRPr lang="fr-FR" b="1" u="sng" dirty="0"/>
          </a:p>
        </p:txBody>
      </p:sp>
      <p:sp>
        <p:nvSpPr>
          <p:cNvPr id="22" name="Ellipse 21"/>
          <p:cNvSpPr/>
          <p:nvPr/>
        </p:nvSpPr>
        <p:spPr>
          <a:xfrm>
            <a:off x="3780720"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UP2</a:t>
            </a:r>
          </a:p>
          <a:p>
            <a:pPr algn="ctr"/>
            <a:r>
              <a:rPr lang="fr-FR" b="1" dirty="0" smtClean="0">
                <a:solidFill>
                  <a:schemeClr val="tx1"/>
                </a:solidFill>
              </a:rPr>
              <a:t>EP2</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38" name="ZoneTexte 37"/>
          <p:cNvSpPr txBox="1"/>
          <p:nvPr/>
        </p:nvSpPr>
        <p:spPr>
          <a:xfrm>
            <a:off x="192829" y="3679274"/>
            <a:ext cx="2661719" cy="369332"/>
          </a:xfrm>
          <a:prstGeom prst="rect">
            <a:avLst/>
          </a:prstGeom>
          <a:noFill/>
        </p:spPr>
        <p:txBody>
          <a:bodyPr wrap="none" rtlCol="0">
            <a:spAutoFit/>
          </a:bodyPr>
          <a:lstStyle/>
          <a:p>
            <a:r>
              <a:rPr lang="fr-FR" b="1" dirty="0" smtClean="0"/>
              <a:t>CAP </a:t>
            </a:r>
            <a:r>
              <a:rPr lang="fr-FR" b="1" dirty="0" err="1" smtClean="0"/>
              <a:t>Aéro</a:t>
            </a:r>
            <a:r>
              <a:rPr lang="fr-FR" b="1" dirty="0" smtClean="0"/>
              <a:t> </a:t>
            </a:r>
            <a:r>
              <a:rPr lang="fr-FR" b="1" dirty="0" smtClean="0">
                <a:solidFill>
                  <a:srgbClr val="FF0000"/>
                </a:solidFill>
              </a:rPr>
              <a:t>Options Av et St</a:t>
            </a:r>
            <a:endParaRPr lang="fr-FR" b="1" dirty="0">
              <a:solidFill>
                <a:srgbClr val="FF0000"/>
              </a:solidFill>
            </a:endParaRPr>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32" name="ZoneTexte 31"/>
          <p:cNvSpPr txBox="1"/>
          <p:nvPr/>
        </p:nvSpPr>
        <p:spPr>
          <a:xfrm>
            <a:off x="323528" y="5301208"/>
            <a:ext cx="2376264" cy="338554"/>
          </a:xfrm>
          <a:prstGeom prst="rect">
            <a:avLst/>
          </a:prstGeom>
          <a:solidFill>
            <a:srgbClr val="92D050"/>
          </a:solidFill>
        </p:spPr>
        <p:txBody>
          <a:bodyPr wrap="square" rtlCol="0">
            <a:spAutoFit/>
          </a:bodyPr>
          <a:lstStyle/>
          <a:p>
            <a:pPr algn="ctr"/>
            <a:r>
              <a:rPr lang="fr-FR" sz="1600" dirty="0" smtClean="0"/>
              <a:t>Première </a:t>
            </a:r>
            <a:endParaRPr lang="fr-FR" sz="1600" dirty="0"/>
          </a:p>
        </p:txBody>
      </p:sp>
      <p:sp>
        <p:nvSpPr>
          <p:cNvPr id="37" name="ZoneTexte 36"/>
          <p:cNvSpPr txBox="1"/>
          <p:nvPr/>
        </p:nvSpPr>
        <p:spPr>
          <a:xfrm>
            <a:off x="2915816" y="5301208"/>
            <a:ext cx="2232248" cy="338554"/>
          </a:xfrm>
          <a:prstGeom prst="rect">
            <a:avLst/>
          </a:prstGeom>
          <a:solidFill>
            <a:srgbClr val="92D050"/>
          </a:solidFill>
        </p:spPr>
        <p:txBody>
          <a:bodyPr wrap="square" rtlCol="0">
            <a:spAutoFit/>
          </a:bodyPr>
          <a:lstStyle/>
          <a:p>
            <a:pPr algn="ctr"/>
            <a:r>
              <a:rPr lang="fr-FR" sz="1600" dirty="0" smtClean="0"/>
              <a:t>Terminale</a:t>
            </a:r>
            <a:endParaRPr lang="fr-FR" sz="1600" dirty="0"/>
          </a:p>
        </p:txBody>
      </p:sp>
      <p:sp>
        <p:nvSpPr>
          <p:cNvPr id="42" name="Ellipse 41"/>
          <p:cNvSpPr/>
          <p:nvPr/>
        </p:nvSpPr>
        <p:spPr>
          <a:xfrm>
            <a:off x="4427984" y="321297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UP3</a:t>
            </a:r>
          </a:p>
          <a:p>
            <a:pPr algn="ctr"/>
            <a:r>
              <a:rPr lang="fr-FR" b="1" dirty="0" smtClean="0">
                <a:solidFill>
                  <a:schemeClr val="tx1"/>
                </a:solidFill>
              </a:rPr>
              <a:t>EP3</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p:nvPr/>
        </p:nvSpPr>
        <p:spPr>
          <a:xfrm>
            <a:off x="395536" y="5805264"/>
            <a:ext cx="4392488" cy="646331"/>
          </a:xfrm>
          <a:prstGeom prst="rect">
            <a:avLst/>
          </a:prstGeom>
          <a:solidFill>
            <a:srgbClr val="CCFFCC"/>
          </a:solidFill>
          <a:ln>
            <a:solidFill>
              <a:srgbClr val="00B0F0"/>
            </a:solidFill>
          </a:ln>
        </p:spPr>
        <p:txBody>
          <a:bodyPr wrap="square">
            <a:spAutoFit/>
          </a:bodyPr>
          <a:lstStyle/>
          <a:p>
            <a:pPr algn="ctr"/>
            <a:r>
              <a:rPr lang="fr-FR" b="1" dirty="0">
                <a:solidFill>
                  <a:srgbClr val="FF0000"/>
                </a:solidFill>
              </a:rPr>
              <a:t>EP3 </a:t>
            </a:r>
            <a:r>
              <a:rPr lang="fr-FR" dirty="0">
                <a:solidFill>
                  <a:srgbClr val="FF0000"/>
                </a:solidFill>
              </a:rPr>
              <a:t>: Réalisation et contrôle d’une opération de </a:t>
            </a:r>
            <a:r>
              <a:rPr lang="fr-FR" dirty="0" smtClean="0">
                <a:solidFill>
                  <a:srgbClr val="FF0000"/>
                </a:solidFill>
              </a:rPr>
              <a:t>production (coefficient 8) </a:t>
            </a:r>
            <a:endParaRPr lang="fr-FR" dirty="0">
              <a:solidFill>
                <a:srgbClr val="FF0000"/>
              </a:solidFill>
            </a:endParaRPr>
          </a:p>
        </p:txBody>
      </p:sp>
      <p:sp>
        <p:nvSpPr>
          <p:cNvPr id="39" name="Rectangle 38"/>
          <p:cNvSpPr/>
          <p:nvPr/>
        </p:nvSpPr>
        <p:spPr>
          <a:xfrm>
            <a:off x="179512" y="980728"/>
            <a:ext cx="3600400" cy="2585323"/>
          </a:xfrm>
          <a:prstGeom prst="rect">
            <a:avLst/>
          </a:prstGeom>
          <a:solidFill>
            <a:srgbClr val="CCFFCC"/>
          </a:solidFill>
          <a:ln>
            <a:solidFill>
              <a:srgbClr val="00B0F0"/>
            </a:solidFill>
          </a:ln>
        </p:spPr>
        <p:txBody>
          <a:bodyPr wrap="square">
            <a:spAutoFit/>
          </a:bodyPr>
          <a:lstStyle/>
          <a:p>
            <a:r>
              <a:rPr lang="fr-FR" b="1" dirty="0" smtClean="0">
                <a:solidFill>
                  <a:srgbClr val="0000FF"/>
                </a:solidFill>
              </a:rPr>
              <a:t>C04</a:t>
            </a:r>
            <a:r>
              <a:rPr lang="fr-FR" dirty="0" smtClean="0">
                <a:solidFill>
                  <a:srgbClr val="0000FF"/>
                </a:solidFill>
              </a:rPr>
              <a:t> </a:t>
            </a:r>
            <a:r>
              <a:rPr lang="fr-FR" dirty="0">
                <a:solidFill>
                  <a:srgbClr val="0000FF"/>
                </a:solidFill>
              </a:rPr>
              <a:t>- Fabriquer des éléments</a:t>
            </a:r>
          </a:p>
          <a:p>
            <a:r>
              <a:rPr lang="fr-FR" b="1" dirty="0" smtClean="0">
                <a:solidFill>
                  <a:srgbClr val="0000FF"/>
                </a:solidFill>
              </a:rPr>
              <a:t>C05 </a:t>
            </a:r>
            <a:r>
              <a:rPr lang="fr-FR" dirty="0" smtClean="0">
                <a:solidFill>
                  <a:srgbClr val="0000FF"/>
                </a:solidFill>
              </a:rPr>
              <a:t>- </a:t>
            </a:r>
            <a:r>
              <a:rPr lang="fr-FR" dirty="0">
                <a:solidFill>
                  <a:srgbClr val="0000FF"/>
                </a:solidFill>
              </a:rPr>
              <a:t>Réparer des éléments</a:t>
            </a:r>
          </a:p>
          <a:p>
            <a:r>
              <a:rPr lang="fr-FR" b="1" dirty="0">
                <a:solidFill>
                  <a:srgbClr val="FF0000"/>
                </a:solidFill>
              </a:rPr>
              <a:t>C06</a:t>
            </a:r>
            <a:r>
              <a:rPr lang="fr-FR" dirty="0">
                <a:solidFill>
                  <a:srgbClr val="FF0000"/>
                </a:solidFill>
              </a:rPr>
              <a:t> - Effectuer des contrôles de son opération</a:t>
            </a:r>
          </a:p>
          <a:p>
            <a:r>
              <a:rPr lang="fr-FR" b="1" dirty="0">
                <a:solidFill>
                  <a:srgbClr val="FF0000"/>
                </a:solidFill>
              </a:rPr>
              <a:t>C07</a:t>
            </a:r>
            <a:r>
              <a:rPr lang="fr-FR" dirty="0">
                <a:solidFill>
                  <a:srgbClr val="FF0000"/>
                </a:solidFill>
              </a:rPr>
              <a:t> - Appliquer la démarche qualité de l’entreprise</a:t>
            </a:r>
          </a:p>
          <a:p>
            <a:r>
              <a:rPr lang="fr-FR" b="1" dirty="0">
                <a:solidFill>
                  <a:srgbClr val="FF0000"/>
                </a:solidFill>
              </a:rPr>
              <a:t>C08</a:t>
            </a:r>
            <a:r>
              <a:rPr lang="fr-FR" dirty="0">
                <a:solidFill>
                  <a:srgbClr val="FF0000"/>
                </a:solidFill>
              </a:rPr>
              <a:t> - Communiquer des informations dans un contexte aéronautique</a:t>
            </a:r>
          </a:p>
        </p:txBody>
      </p:sp>
      <p:sp>
        <p:nvSpPr>
          <p:cNvPr id="40" name="Bulle ronde 39"/>
          <p:cNvSpPr/>
          <p:nvPr/>
        </p:nvSpPr>
        <p:spPr>
          <a:xfrm>
            <a:off x="4211960" y="692696"/>
            <a:ext cx="4536504" cy="1944216"/>
          </a:xfrm>
          <a:prstGeom prst="wedgeEllipseCallout">
            <a:avLst>
              <a:gd name="adj1" fmla="val -87459"/>
              <a:gd name="adj2" fmla="val -13274"/>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ZoneTexte 3"/>
          <p:cNvSpPr txBox="1"/>
          <p:nvPr/>
        </p:nvSpPr>
        <p:spPr>
          <a:xfrm>
            <a:off x="4283968" y="1268760"/>
            <a:ext cx="4320480" cy="646331"/>
          </a:xfrm>
          <a:prstGeom prst="rect">
            <a:avLst/>
          </a:prstGeom>
          <a:noFill/>
        </p:spPr>
        <p:txBody>
          <a:bodyPr wrap="square" rtlCol="0">
            <a:spAutoFit/>
          </a:bodyPr>
          <a:lstStyle/>
          <a:p>
            <a:pPr algn="ctr"/>
            <a:r>
              <a:rPr lang="fr-FR" dirty="0" smtClean="0">
                <a:solidFill>
                  <a:srgbClr val="FF0000"/>
                </a:solidFill>
              </a:rPr>
              <a:t>Les compétences détaillées pour C04 et C05 sont spécifiques à chacune des options   </a:t>
            </a:r>
            <a:endParaRPr lang="fr-FR" dirty="0">
              <a:solidFill>
                <a:srgbClr val="FF0000"/>
              </a:solidFill>
            </a:endParaRPr>
          </a:p>
        </p:txBody>
      </p:sp>
      <p:sp>
        <p:nvSpPr>
          <p:cNvPr id="41" name="Rectangle 40"/>
          <p:cNvSpPr/>
          <p:nvPr/>
        </p:nvSpPr>
        <p:spPr>
          <a:xfrm>
            <a:off x="4934600" y="4509120"/>
            <a:ext cx="4101896" cy="2062103"/>
          </a:xfrm>
          <a:prstGeom prst="rect">
            <a:avLst/>
          </a:prstGeom>
          <a:solidFill>
            <a:srgbClr val="CCFFCC"/>
          </a:solidFill>
          <a:ln>
            <a:solidFill>
              <a:srgbClr val="00B0F0"/>
            </a:solidFill>
          </a:ln>
        </p:spPr>
        <p:txBody>
          <a:bodyPr wrap="square">
            <a:spAutoFit/>
          </a:bodyPr>
          <a:lstStyle/>
          <a:p>
            <a:r>
              <a:rPr lang="fr-FR" sz="1600" b="1" dirty="0" smtClean="0">
                <a:solidFill>
                  <a:srgbClr val="FF0000"/>
                </a:solidFill>
              </a:rPr>
              <a:t>A5 - </a:t>
            </a:r>
            <a:r>
              <a:rPr lang="fr-FR" sz="1600" dirty="0" smtClean="0">
                <a:solidFill>
                  <a:srgbClr val="FF0000"/>
                </a:solidFill>
              </a:rPr>
              <a:t>Autocontrôle et qualité  </a:t>
            </a:r>
          </a:p>
          <a:p>
            <a:r>
              <a:rPr lang="fr-FR" sz="1600" b="1" dirty="0" smtClean="0">
                <a:solidFill>
                  <a:srgbClr val="FF0000"/>
                </a:solidFill>
              </a:rPr>
              <a:t>T5.1</a:t>
            </a:r>
            <a:r>
              <a:rPr lang="fr-FR" sz="1600" dirty="0" smtClean="0">
                <a:solidFill>
                  <a:srgbClr val="FF0000"/>
                </a:solidFill>
              </a:rPr>
              <a:t> </a:t>
            </a:r>
            <a:r>
              <a:rPr lang="fr-FR" sz="1600" dirty="0">
                <a:solidFill>
                  <a:srgbClr val="FF0000"/>
                </a:solidFill>
              </a:rPr>
              <a:t>Vérifier la conformité de sa réalisation.</a:t>
            </a:r>
          </a:p>
          <a:p>
            <a:r>
              <a:rPr lang="fr-FR" sz="1600" b="1" dirty="0">
                <a:solidFill>
                  <a:srgbClr val="FF0000"/>
                </a:solidFill>
              </a:rPr>
              <a:t>T5.2</a:t>
            </a:r>
            <a:r>
              <a:rPr lang="fr-FR" sz="1600" dirty="0">
                <a:solidFill>
                  <a:srgbClr val="FF0000"/>
                </a:solidFill>
              </a:rPr>
              <a:t> Assurer la traçabilité de son opération.</a:t>
            </a:r>
          </a:p>
          <a:p>
            <a:r>
              <a:rPr lang="fr-FR" sz="1600" b="1" dirty="0">
                <a:solidFill>
                  <a:srgbClr val="FF0000"/>
                </a:solidFill>
              </a:rPr>
              <a:t>T5.3</a:t>
            </a:r>
            <a:r>
              <a:rPr lang="fr-FR" sz="1600" dirty="0">
                <a:solidFill>
                  <a:srgbClr val="FF0000"/>
                </a:solidFill>
              </a:rPr>
              <a:t> Transmettre des informations techniques, oralement et par écrit, y compris en langue anglaise.</a:t>
            </a:r>
          </a:p>
          <a:p>
            <a:r>
              <a:rPr lang="fr-FR" sz="1600" b="1" dirty="0">
                <a:solidFill>
                  <a:srgbClr val="FF0000"/>
                </a:solidFill>
              </a:rPr>
              <a:t>T5.4</a:t>
            </a:r>
            <a:r>
              <a:rPr lang="fr-FR" sz="1600" dirty="0">
                <a:solidFill>
                  <a:srgbClr val="FF0000"/>
                </a:solidFill>
              </a:rPr>
              <a:t> Participer au plan d’amélioration continue de son secteur </a:t>
            </a:r>
            <a:r>
              <a:rPr lang="fr-FR" sz="1600" dirty="0" smtClean="0">
                <a:solidFill>
                  <a:srgbClr val="FF0000"/>
                </a:solidFill>
              </a:rPr>
              <a:t>d’activité. </a:t>
            </a:r>
            <a:endParaRPr lang="fr-FR" sz="1600" dirty="0">
              <a:solidFill>
                <a:srgbClr val="FF0000"/>
              </a:solidFill>
            </a:endParaRPr>
          </a:p>
        </p:txBody>
      </p:sp>
      <p:sp>
        <p:nvSpPr>
          <p:cNvPr id="43" name="Rectangle 42"/>
          <p:cNvSpPr/>
          <p:nvPr/>
        </p:nvSpPr>
        <p:spPr>
          <a:xfrm>
            <a:off x="4932040" y="980728"/>
            <a:ext cx="4104456" cy="1569660"/>
          </a:xfrm>
          <a:prstGeom prst="rect">
            <a:avLst/>
          </a:prstGeom>
          <a:solidFill>
            <a:srgbClr val="CCFFCC"/>
          </a:solidFill>
          <a:ln>
            <a:solidFill>
              <a:srgbClr val="00B0F0"/>
            </a:solidFill>
          </a:ln>
        </p:spPr>
        <p:txBody>
          <a:bodyPr wrap="square">
            <a:spAutoFit/>
          </a:bodyPr>
          <a:lstStyle/>
          <a:p>
            <a:r>
              <a:rPr lang="fr-FR" sz="1600" b="1" dirty="0">
                <a:solidFill>
                  <a:srgbClr val="0000FF"/>
                </a:solidFill>
              </a:rPr>
              <a:t>A3</a:t>
            </a:r>
            <a:r>
              <a:rPr lang="fr-FR" sz="1600" b="1" baseline="-25000" dirty="0">
                <a:solidFill>
                  <a:srgbClr val="0000FF"/>
                </a:solidFill>
              </a:rPr>
              <a:t>Av</a:t>
            </a:r>
            <a:r>
              <a:rPr lang="fr-FR" sz="1600" b="1" dirty="0">
                <a:solidFill>
                  <a:srgbClr val="0000FF"/>
                </a:solidFill>
              </a:rPr>
              <a:t> - </a:t>
            </a:r>
            <a:r>
              <a:rPr lang="fr-FR" sz="1600" dirty="0">
                <a:solidFill>
                  <a:srgbClr val="0000FF"/>
                </a:solidFill>
              </a:rPr>
              <a:t>Modification et réparation </a:t>
            </a:r>
          </a:p>
          <a:p>
            <a:r>
              <a:rPr lang="fr-FR" sz="1600" b="1" dirty="0">
                <a:solidFill>
                  <a:srgbClr val="0000FF"/>
                </a:solidFill>
              </a:rPr>
              <a:t>T3.1</a:t>
            </a:r>
            <a:r>
              <a:rPr lang="fr-FR" sz="1600" dirty="0">
                <a:solidFill>
                  <a:srgbClr val="0000FF"/>
                </a:solidFill>
              </a:rPr>
              <a:t> Réaliser une opération de réparation ou de modification de </a:t>
            </a:r>
            <a:r>
              <a:rPr lang="fr-FR" sz="1600" dirty="0" smtClean="0">
                <a:solidFill>
                  <a:srgbClr val="0000FF"/>
                </a:solidFill>
              </a:rPr>
              <a:t>systèmes </a:t>
            </a:r>
            <a:r>
              <a:rPr lang="fr-FR" sz="1600" dirty="0">
                <a:solidFill>
                  <a:srgbClr val="0000FF"/>
                </a:solidFill>
              </a:rPr>
              <a:t>avioniques ou électriques.</a:t>
            </a:r>
          </a:p>
          <a:p>
            <a:r>
              <a:rPr lang="fr-FR" sz="1600" b="1" dirty="0">
                <a:solidFill>
                  <a:srgbClr val="0000FF"/>
                </a:solidFill>
              </a:rPr>
              <a:t>T3.2</a:t>
            </a:r>
            <a:r>
              <a:rPr lang="fr-FR" sz="1600" dirty="0">
                <a:solidFill>
                  <a:srgbClr val="0000FF"/>
                </a:solidFill>
              </a:rPr>
              <a:t> Réaliser une opération de test d’une réalisation</a:t>
            </a:r>
            <a:r>
              <a:rPr lang="fr-FR" sz="1600" dirty="0" smtClean="0">
                <a:solidFill>
                  <a:srgbClr val="0000FF"/>
                </a:solidFill>
              </a:rPr>
              <a:t>.</a:t>
            </a:r>
            <a:endParaRPr lang="fr-FR" sz="1600" dirty="0">
              <a:solidFill>
                <a:srgbClr val="0000FF"/>
              </a:solidFill>
            </a:endParaRPr>
          </a:p>
        </p:txBody>
      </p:sp>
      <p:sp>
        <p:nvSpPr>
          <p:cNvPr id="44" name="Rectangle 43"/>
          <p:cNvSpPr/>
          <p:nvPr/>
        </p:nvSpPr>
        <p:spPr>
          <a:xfrm>
            <a:off x="4932040" y="2636912"/>
            <a:ext cx="4104456" cy="1815882"/>
          </a:xfrm>
          <a:prstGeom prst="rect">
            <a:avLst/>
          </a:prstGeom>
          <a:solidFill>
            <a:srgbClr val="CCFFCC"/>
          </a:solidFill>
          <a:ln>
            <a:solidFill>
              <a:srgbClr val="00B0F0"/>
            </a:solidFill>
          </a:ln>
        </p:spPr>
        <p:txBody>
          <a:bodyPr wrap="square">
            <a:spAutoFit/>
          </a:bodyPr>
          <a:lstStyle/>
          <a:p>
            <a:r>
              <a:rPr lang="fr-FR" sz="1600" b="1" dirty="0" smtClean="0">
                <a:solidFill>
                  <a:srgbClr val="0000FF"/>
                </a:solidFill>
              </a:rPr>
              <a:t>A4</a:t>
            </a:r>
            <a:r>
              <a:rPr lang="fr-FR" sz="1600" b="1" baseline="-25000" dirty="0" smtClean="0">
                <a:solidFill>
                  <a:srgbClr val="0000FF"/>
                </a:solidFill>
              </a:rPr>
              <a:t>Av </a:t>
            </a:r>
            <a:r>
              <a:rPr lang="fr-FR" sz="1600" b="1" dirty="0">
                <a:solidFill>
                  <a:srgbClr val="0000FF"/>
                </a:solidFill>
              </a:rPr>
              <a:t>-</a:t>
            </a:r>
            <a:r>
              <a:rPr lang="fr-FR" sz="1600" dirty="0">
                <a:solidFill>
                  <a:srgbClr val="0000FF"/>
                </a:solidFill>
              </a:rPr>
              <a:t> Fabrication</a:t>
            </a:r>
          </a:p>
          <a:p>
            <a:r>
              <a:rPr lang="fr-FR" sz="1600" b="1" dirty="0">
                <a:solidFill>
                  <a:srgbClr val="0000FF"/>
                </a:solidFill>
              </a:rPr>
              <a:t>T4.1</a:t>
            </a:r>
            <a:r>
              <a:rPr lang="fr-FR" sz="1600" dirty="0">
                <a:solidFill>
                  <a:srgbClr val="0000FF"/>
                </a:solidFill>
              </a:rPr>
              <a:t> Réaliser des faisceaux, des harnais, des baies, la connectique sur câble électrique et fibre optique (dénuder, sertir, brancher, connecter, souder...).</a:t>
            </a:r>
          </a:p>
          <a:p>
            <a:r>
              <a:rPr lang="fr-FR" sz="1600" b="1" dirty="0">
                <a:solidFill>
                  <a:srgbClr val="0000FF"/>
                </a:solidFill>
              </a:rPr>
              <a:t>T4.2</a:t>
            </a:r>
            <a:r>
              <a:rPr lang="fr-FR" sz="1600" dirty="0">
                <a:solidFill>
                  <a:srgbClr val="0000FF"/>
                </a:solidFill>
              </a:rPr>
              <a:t> Réaliser des cartes et des équipements électroniques</a:t>
            </a:r>
            <a:endParaRPr lang="fr-FR" sz="1600" dirty="0" smtClean="0">
              <a:solidFill>
                <a:srgbClr val="0000FF"/>
              </a:solidFill>
            </a:endParaRPr>
          </a:p>
        </p:txBody>
      </p:sp>
      <p:pic>
        <p:nvPicPr>
          <p:cNvPr id="47" name="Image 46"/>
          <p:cNvPicPr>
            <a:picLocks noChangeAspect="1"/>
          </p:cNvPicPr>
          <p:nvPr/>
        </p:nvPicPr>
        <p:blipFill>
          <a:blip r:embed="rId8"/>
          <a:stretch>
            <a:fillRect/>
          </a:stretch>
        </p:blipFill>
        <p:spPr>
          <a:xfrm>
            <a:off x="899592" y="4221088"/>
            <a:ext cx="720080" cy="635471"/>
          </a:xfrm>
          <a:prstGeom prst="rect">
            <a:avLst/>
          </a:prstGeom>
        </p:spPr>
      </p:pic>
      <p:sp>
        <p:nvSpPr>
          <p:cNvPr id="45" name="Rectangle 44"/>
          <p:cNvSpPr/>
          <p:nvPr/>
        </p:nvSpPr>
        <p:spPr>
          <a:xfrm>
            <a:off x="5039544" y="836712"/>
            <a:ext cx="4104456" cy="1569660"/>
          </a:xfrm>
          <a:prstGeom prst="rect">
            <a:avLst/>
          </a:prstGeom>
          <a:solidFill>
            <a:srgbClr val="CCFFCC"/>
          </a:solidFill>
          <a:ln>
            <a:solidFill>
              <a:srgbClr val="00B0F0"/>
            </a:solidFill>
          </a:ln>
        </p:spPr>
        <p:txBody>
          <a:bodyPr wrap="square">
            <a:spAutoFit/>
          </a:bodyPr>
          <a:lstStyle/>
          <a:p>
            <a:r>
              <a:rPr lang="fr-FR" sz="1600" b="1" dirty="0" smtClean="0">
                <a:solidFill>
                  <a:srgbClr val="0000FF"/>
                </a:solidFill>
              </a:rPr>
              <a:t>A3</a:t>
            </a:r>
            <a:r>
              <a:rPr lang="fr-FR" sz="1600" b="1" baseline="-25000" dirty="0" smtClean="0">
                <a:solidFill>
                  <a:srgbClr val="0000FF"/>
                </a:solidFill>
              </a:rPr>
              <a:t>St</a:t>
            </a:r>
            <a:r>
              <a:rPr lang="fr-FR" sz="1600" b="1" dirty="0" smtClean="0">
                <a:solidFill>
                  <a:srgbClr val="0000FF"/>
                </a:solidFill>
              </a:rPr>
              <a:t> </a:t>
            </a:r>
            <a:r>
              <a:rPr lang="fr-FR" sz="1600" b="1" dirty="0">
                <a:solidFill>
                  <a:srgbClr val="0000FF"/>
                </a:solidFill>
              </a:rPr>
              <a:t>- </a:t>
            </a:r>
            <a:r>
              <a:rPr lang="fr-FR" sz="1600" dirty="0">
                <a:solidFill>
                  <a:srgbClr val="0000FF"/>
                </a:solidFill>
              </a:rPr>
              <a:t>Modification et </a:t>
            </a:r>
            <a:r>
              <a:rPr lang="fr-FR" sz="1600" dirty="0" smtClean="0">
                <a:solidFill>
                  <a:srgbClr val="0000FF"/>
                </a:solidFill>
              </a:rPr>
              <a:t>réparation</a:t>
            </a:r>
          </a:p>
          <a:p>
            <a:r>
              <a:rPr lang="fr-FR" sz="1600" b="1" dirty="0">
                <a:solidFill>
                  <a:srgbClr val="0000FF"/>
                </a:solidFill>
              </a:rPr>
              <a:t>T3.1</a:t>
            </a:r>
            <a:r>
              <a:rPr lang="fr-FR" sz="1600" dirty="0">
                <a:solidFill>
                  <a:srgbClr val="0000FF"/>
                </a:solidFill>
              </a:rPr>
              <a:t> Réaliser des pièces de réparation structurale.</a:t>
            </a:r>
          </a:p>
          <a:p>
            <a:r>
              <a:rPr lang="fr-FR" sz="1600" b="1" dirty="0">
                <a:solidFill>
                  <a:srgbClr val="0000FF"/>
                </a:solidFill>
              </a:rPr>
              <a:t>T3.2</a:t>
            </a:r>
            <a:r>
              <a:rPr lang="fr-FR" sz="1600" dirty="0">
                <a:solidFill>
                  <a:srgbClr val="0000FF"/>
                </a:solidFill>
              </a:rPr>
              <a:t> Réaliser une opération de réparation ou de modification d’une structure sur aéronef et hors aéronef </a:t>
            </a:r>
            <a:r>
              <a:rPr lang="fr-FR" sz="1600" dirty="0" smtClean="0">
                <a:solidFill>
                  <a:srgbClr val="0000FF"/>
                </a:solidFill>
              </a:rPr>
              <a:t> </a:t>
            </a:r>
            <a:endParaRPr lang="fr-FR" sz="1600" dirty="0">
              <a:solidFill>
                <a:srgbClr val="0000FF"/>
              </a:solidFill>
            </a:endParaRPr>
          </a:p>
        </p:txBody>
      </p:sp>
      <p:sp>
        <p:nvSpPr>
          <p:cNvPr id="46" name="Rectangle 45"/>
          <p:cNvSpPr/>
          <p:nvPr/>
        </p:nvSpPr>
        <p:spPr>
          <a:xfrm>
            <a:off x="5050780" y="2492896"/>
            <a:ext cx="4104456" cy="1815882"/>
          </a:xfrm>
          <a:prstGeom prst="rect">
            <a:avLst/>
          </a:prstGeom>
          <a:solidFill>
            <a:srgbClr val="CCFFCC"/>
          </a:solidFill>
          <a:ln>
            <a:solidFill>
              <a:srgbClr val="00B0F0"/>
            </a:solidFill>
          </a:ln>
        </p:spPr>
        <p:txBody>
          <a:bodyPr wrap="square">
            <a:spAutoFit/>
          </a:bodyPr>
          <a:lstStyle/>
          <a:p>
            <a:r>
              <a:rPr lang="fr-FR" sz="1600" b="1" dirty="0" smtClean="0">
                <a:solidFill>
                  <a:srgbClr val="0000FF"/>
                </a:solidFill>
              </a:rPr>
              <a:t>A4</a:t>
            </a:r>
            <a:r>
              <a:rPr lang="fr-FR" sz="1600" b="1" baseline="-25000" dirty="0" smtClean="0">
                <a:solidFill>
                  <a:srgbClr val="0000FF"/>
                </a:solidFill>
              </a:rPr>
              <a:t>St </a:t>
            </a:r>
            <a:r>
              <a:rPr lang="fr-FR" sz="1600" b="1" dirty="0">
                <a:solidFill>
                  <a:srgbClr val="0000FF"/>
                </a:solidFill>
              </a:rPr>
              <a:t>-</a:t>
            </a:r>
            <a:r>
              <a:rPr lang="fr-FR" sz="1600" dirty="0">
                <a:solidFill>
                  <a:srgbClr val="0000FF"/>
                </a:solidFill>
              </a:rPr>
              <a:t> </a:t>
            </a:r>
            <a:r>
              <a:rPr lang="fr-FR" sz="1600" dirty="0" smtClean="0">
                <a:solidFill>
                  <a:srgbClr val="0000FF"/>
                </a:solidFill>
              </a:rPr>
              <a:t>Assemblage, désassemblage </a:t>
            </a:r>
          </a:p>
          <a:p>
            <a:r>
              <a:rPr lang="fr-FR" sz="1600" b="1" dirty="0">
                <a:solidFill>
                  <a:srgbClr val="0000FF"/>
                </a:solidFill>
              </a:rPr>
              <a:t>T4.1</a:t>
            </a:r>
            <a:r>
              <a:rPr lang="fr-FR" sz="1600" dirty="0">
                <a:solidFill>
                  <a:srgbClr val="0000FF"/>
                </a:solidFill>
              </a:rPr>
              <a:t> Mettre en œuvre des peintures et des produits d’interposition et d’étanchéité.</a:t>
            </a:r>
          </a:p>
          <a:p>
            <a:r>
              <a:rPr lang="fr-FR" sz="1600" b="1" dirty="0">
                <a:solidFill>
                  <a:srgbClr val="0000FF"/>
                </a:solidFill>
              </a:rPr>
              <a:t>T4.2</a:t>
            </a:r>
            <a:r>
              <a:rPr lang="fr-FR" sz="1600" dirty="0">
                <a:solidFill>
                  <a:srgbClr val="0000FF"/>
                </a:solidFill>
              </a:rPr>
              <a:t> Assembler ou désassembler des éléments structuraux.</a:t>
            </a:r>
          </a:p>
          <a:p>
            <a:r>
              <a:rPr lang="fr-FR" sz="1600" b="1" dirty="0">
                <a:solidFill>
                  <a:srgbClr val="0000FF"/>
                </a:solidFill>
              </a:rPr>
              <a:t>T4.3</a:t>
            </a:r>
            <a:r>
              <a:rPr lang="fr-FR" sz="1600" dirty="0">
                <a:solidFill>
                  <a:srgbClr val="0000FF"/>
                </a:solidFill>
              </a:rPr>
              <a:t> Présenter, positionner et ajuster des éléments structuraux</a:t>
            </a:r>
            <a:r>
              <a:rPr lang="fr-FR" sz="1600" dirty="0" smtClean="0">
                <a:solidFill>
                  <a:srgbClr val="0000FF"/>
                </a:solidFill>
              </a:rPr>
              <a:t>.</a:t>
            </a:r>
            <a:endParaRPr lang="fr-FR" sz="1600" dirty="0">
              <a:solidFill>
                <a:srgbClr val="0000FF"/>
              </a:solidFill>
            </a:endParaRPr>
          </a:p>
        </p:txBody>
      </p:sp>
      <p:sp>
        <p:nvSpPr>
          <p:cNvPr id="3" name="Espace réservé du numéro de diapositive 2"/>
          <p:cNvSpPr>
            <a:spLocks noGrp="1"/>
          </p:cNvSpPr>
          <p:nvPr>
            <p:ph type="sldNum" sz="quarter" idx="12"/>
          </p:nvPr>
        </p:nvSpPr>
        <p:spPr>
          <a:xfrm>
            <a:off x="7010400" y="6492875"/>
            <a:ext cx="2133600" cy="365125"/>
          </a:xfrm>
        </p:spPr>
        <p:txBody>
          <a:bodyPr/>
          <a:lstStyle/>
          <a:p>
            <a:fld id="{9ADDA7FA-2A20-44FE-B285-C2990E32D552}" type="slidenum">
              <a:rPr lang="fr-FR" smtClean="0"/>
              <a:t>24</a:t>
            </a:fld>
            <a:endParaRPr lang="fr-FR"/>
          </a:p>
        </p:txBody>
      </p:sp>
      <p:sp>
        <p:nvSpPr>
          <p:cNvPr id="5" name="ZoneTexte 4"/>
          <p:cNvSpPr txBox="1"/>
          <p:nvPr/>
        </p:nvSpPr>
        <p:spPr>
          <a:xfrm>
            <a:off x="395536" y="6488995"/>
            <a:ext cx="4320480" cy="369332"/>
          </a:xfrm>
          <a:prstGeom prst="rect">
            <a:avLst/>
          </a:prstGeom>
          <a:noFill/>
        </p:spPr>
        <p:txBody>
          <a:bodyPr wrap="square" rtlCol="0">
            <a:spAutoFit/>
          </a:bodyPr>
          <a:lstStyle/>
          <a:p>
            <a:pPr algn="ctr"/>
            <a:r>
              <a:rPr lang="fr-FR" dirty="0" smtClean="0"/>
              <a:t>Cette </a:t>
            </a:r>
            <a:r>
              <a:rPr lang="fr-FR" dirty="0"/>
              <a:t>épreuve </a:t>
            </a:r>
            <a:r>
              <a:rPr lang="fr-FR" b="1" dirty="0"/>
              <a:t>intègre la PFMP </a:t>
            </a:r>
            <a:endParaRPr lang="fr-FR" dirty="0"/>
          </a:p>
        </p:txBody>
      </p:sp>
    </p:spTree>
    <p:extLst>
      <p:ext uri="{BB962C8B-B14F-4D97-AF65-F5344CB8AC3E}">
        <p14:creationId xmlns:p14="http://schemas.microsoft.com/office/powerpoint/2010/main" val="13995401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1"/>
                                        </p:tgtEl>
                                        <p:attrNameLst>
                                          <p:attrName>style.opacity</p:attrName>
                                        </p:attrNameLst>
                                      </p:cBhvr>
                                      <p:to>
                                        <p:strVal val="0.5"/>
                                      </p:to>
                                    </p:set>
                                    <p:animEffect filter="image" prLst="opacity: 0.5">
                                      <p:cBhvr rctx="IE">
                                        <p:cTn id="7" dur="indefinite"/>
                                        <p:tgtEl>
                                          <p:spTgt spid="21"/>
                                        </p:tgtEl>
                                      </p:cBhvr>
                                    </p:animEffect>
                                  </p:childTnLst>
                                </p:cTn>
                              </p:par>
                              <p:par>
                                <p:cTn id="8" presetID="9" presetClass="emph" presetSubtype="0" grpId="0" nodeType="withEffect">
                                  <p:stCondLst>
                                    <p:cond delay="0"/>
                                  </p:stCondLst>
                                  <p:childTnLst>
                                    <p:set>
                                      <p:cBhvr rctx="PPT">
                                        <p:cTn id="9" dur="indefinite"/>
                                        <p:tgtEl>
                                          <p:spTgt spid="22"/>
                                        </p:tgtEl>
                                        <p:attrNameLst>
                                          <p:attrName>style.opacity</p:attrName>
                                        </p:attrNameLst>
                                      </p:cBhvr>
                                      <p:to>
                                        <p:strVal val="0.5"/>
                                      </p:to>
                                    </p:set>
                                    <p:animEffect filter="image" prLst="opacity: 0.5">
                                      <p:cBhvr rctx="IE">
                                        <p:cTn id="10" dur="indefinite"/>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9" presetClass="entr" presetSubtype="1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0" fill="hold"/>
                                        <p:tgtEl>
                                          <p:spTgt spid="47"/>
                                        </p:tgtEl>
                                        <p:attrNameLst>
                                          <p:attrName>ppt_w</p:attrName>
                                        </p:attrNameLst>
                                      </p:cBhvr>
                                      <p:tavLst>
                                        <p:tav tm="0" fmla="#ppt_w*sin(2.5*pi*$)">
                                          <p:val>
                                            <p:fltVal val="0"/>
                                          </p:val>
                                        </p:tav>
                                        <p:tav tm="100000">
                                          <p:val>
                                            <p:fltVal val="1"/>
                                          </p:val>
                                        </p:tav>
                                      </p:tavLst>
                                    </p:anim>
                                    <p:anim calcmode="lin" valueType="num">
                                      <p:cBhvr>
                                        <p:cTn id="18" dur="5000" fill="hold"/>
                                        <p:tgtEl>
                                          <p:spTgt spid="47"/>
                                        </p:tgtEl>
                                        <p:attrNameLst>
                                          <p:attrName>ppt_h</p:attrName>
                                        </p:attrNameLst>
                                      </p:cBhvr>
                                      <p:tavLst>
                                        <p:tav tm="0">
                                          <p:val>
                                            <p:strVal val="#ppt_h"/>
                                          </p:val>
                                        </p:tav>
                                        <p:tav tm="100000">
                                          <p:val>
                                            <p:strVal val="#ppt_h"/>
                                          </p:val>
                                        </p:tav>
                                      </p:tavLst>
                                    </p:anim>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4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42" grpId="0" animBg="1"/>
      <p:bldP spid="36" grpId="0" animBg="1"/>
      <p:bldP spid="39" grpId="0" animBg="1"/>
      <p:bldP spid="40" grpId="0" animBg="1"/>
      <p:bldP spid="40" grpId="1" animBg="1"/>
      <p:bldP spid="4" grpId="0"/>
      <p:bldP spid="4" grpId="1"/>
      <p:bldP spid="41" grpId="0" animBg="1"/>
      <p:bldP spid="43" grpId="0" animBg="1"/>
      <p:bldP spid="44" grpId="0" animBg="1"/>
      <p:bldP spid="45" grpId="0" animBg="1"/>
      <p:bldP spid="46"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257995" y="4026554"/>
            <a:ext cx="5040560" cy="0"/>
          </a:xfrm>
          <a:prstGeom prst="straightConnector1">
            <a:avLst/>
          </a:prstGeom>
          <a:ln w="508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3138315"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UP1</a:t>
            </a:r>
          </a:p>
          <a:p>
            <a:pPr algn="ctr"/>
            <a:r>
              <a:rPr lang="fr-FR" b="1" dirty="0" smtClean="0">
                <a:solidFill>
                  <a:schemeClr val="tx1"/>
                </a:solidFill>
              </a:rPr>
              <a:t>EP1</a:t>
            </a:r>
            <a:endParaRPr lang="fr-FR" b="1" dirty="0">
              <a:solidFill>
                <a:schemeClr val="tx1"/>
              </a:solidFill>
            </a:endParaRPr>
          </a:p>
          <a:p>
            <a:pPr algn="ctr"/>
            <a:endParaRPr lang="fr-FR" b="1" u="sng" dirty="0" smtClean="0"/>
          </a:p>
          <a:p>
            <a:pPr algn="ctr"/>
            <a:endParaRPr lang="fr-FR" b="1" u="sng" dirty="0"/>
          </a:p>
          <a:p>
            <a:pPr algn="ctr"/>
            <a:endParaRPr lang="fr-FR" b="1" u="sng" dirty="0"/>
          </a:p>
        </p:txBody>
      </p:sp>
      <p:sp>
        <p:nvSpPr>
          <p:cNvPr id="22" name="Ellipse 21"/>
          <p:cNvSpPr/>
          <p:nvPr/>
        </p:nvSpPr>
        <p:spPr>
          <a:xfrm>
            <a:off x="3780720"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UP2</a:t>
            </a:r>
          </a:p>
          <a:p>
            <a:pPr algn="ctr"/>
            <a:r>
              <a:rPr lang="fr-FR" b="1" dirty="0" smtClean="0">
                <a:solidFill>
                  <a:schemeClr val="tx1"/>
                </a:solidFill>
              </a:rPr>
              <a:t>EP2</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38" name="ZoneTexte 37"/>
          <p:cNvSpPr txBox="1"/>
          <p:nvPr/>
        </p:nvSpPr>
        <p:spPr>
          <a:xfrm>
            <a:off x="192829" y="3679274"/>
            <a:ext cx="2661719" cy="369332"/>
          </a:xfrm>
          <a:prstGeom prst="rect">
            <a:avLst/>
          </a:prstGeom>
          <a:noFill/>
        </p:spPr>
        <p:txBody>
          <a:bodyPr wrap="none" rtlCol="0">
            <a:spAutoFit/>
          </a:bodyPr>
          <a:lstStyle/>
          <a:p>
            <a:r>
              <a:rPr lang="fr-FR" b="1" dirty="0" smtClean="0"/>
              <a:t>CAP </a:t>
            </a:r>
            <a:r>
              <a:rPr lang="fr-FR" b="1" dirty="0" err="1" smtClean="0"/>
              <a:t>Aéro</a:t>
            </a:r>
            <a:r>
              <a:rPr lang="fr-FR" b="1" dirty="0" smtClean="0"/>
              <a:t> </a:t>
            </a:r>
            <a:r>
              <a:rPr lang="fr-FR" b="1" dirty="0" smtClean="0">
                <a:solidFill>
                  <a:srgbClr val="FF0000"/>
                </a:solidFill>
              </a:rPr>
              <a:t>Options Av et St</a:t>
            </a:r>
            <a:endParaRPr lang="fr-FR" b="1" dirty="0">
              <a:solidFill>
                <a:srgbClr val="FF0000"/>
              </a:solidFill>
            </a:endParaRPr>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32" name="ZoneTexte 31"/>
          <p:cNvSpPr txBox="1"/>
          <p:nvPr/>
        </p:nvSpPr>
        <p:spPr>
          <a:xfrm>
            <a:off x="323528" y="5301208"/>
            <a:ext cx="2376264" cy="338554"/>
          </a:xfrm>
          <a:prstGeom prst="rect">
            <a:avLst/>
          </a:prstGeom>
          <a:solidFill>
            <a:srgbClr val="92D050"/>
          </a:solidFill>
        </p:spPr>
        <p:txBody>
          <a:bodyPr wrap="square" rtlCol="0">
            <a:spAutoFit/>
          </a:bodyPr>
          <a:lstStyle/>
          <a:p>
            <a:pPr algn="ctr"/>
            <a:r>
              <a:rPr lang="fr-FR" sz="1600" dirty="0" smtClean="0"/>
              <a:t>Première </a:t>
            </a:r>
            <a:endParaRPr lang="fr-FR" sz="1600" dirty="0"/>
          </a:p>
        </p:txBody>
      </p:sp>
      <p:sp>
        <p:nvSpPr>
          <p:cNvPr id="37" name="ZoneTexte 36"/>
          <p:cNvSpPr txBox="1"/>
          <p:nvPr/>
        </p:nvSpPr>
        <p:spPr>
          <a:xfrm>
            <a:off x="2915816" y="5301208"/>
            <a:ext cx="2232248" cy="338554"/>
          </a:xfrm>
          <a:prstGeom prst="rect">
            <a:avLst/>
          </a:prstGeom>
          <a:solidFill>
            <a:srgbClr val="92D050"/>
          </a:solidFill>
        </p:spPr>
        <p:txBody>
          <a:bodyPr wrap="square" rtlCol="0">
            <a:spAutoFit/>
          </a:bodyPr>
          <a:lstStyle/>
          <a:p>
            <a:pPr algn="ctr"/>
            <a:r>
              <a:rPr lang="fr-FR" sz="1600" dirty="0" smtClean="0"/>
              <a:t>Terminale</a:t>
            </a:r>
            <a:endParaRPr lang="fr-FR" sz="1600" dirty="0"/>
          </a:p>
        </p:txBody>
      </p:sp>
      <p:sp>
        <p:nvSpPr>
          <p:cNvPr id="42" name="Ellipse 41"/>
          <p:cNvSpPr/>
          <p:nvPr/>
        </p:nvSpPr>
        <p:spPr>
          <a:xfrm>
            <a:off x="4427984" y="321297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UP3</a:t>
            </a:r>
          </a:p>
          <a:p>
            <a:pPr algn="ctr"/>
            <a:r>
              <a:rPr lang="fr-FR" b="1" dirty="0" smtClean="0">
                <a:solidFill>
                  <a:schemeClr val="tx1"/>
                </a:solidFill>
              </a:rPr>
              <a:t>EP3</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Image 46"/>
          <p:cNvPicPr>
            <a:picLocks noChangeAspect="1"/>
          </p:cNvPicPr>
          <p:nvPr/>
        </p:nvPicPr>
        <p:blipFill>
          <a:blip r:embed="rId8"/>
          <a:stretch>
            <a:fillRect/>
          </a:stretch>
        </p:blipFill>
        <p:spPr>
          <a:xfrm>
            <a:off x="899592" y="4221088"/>
            <a:ext cx="720080" cy="635471"/>
          </a:xfrm>
          <a:prstGeom prst="rect">
            <a:avLst/>
          </a:prstGeom>
        </p:spPr>
      </p:pic>
      <p:sp>
        <p:nvSpPr>
          <p:cNvPr id="48" name="Ellipse 47"/>
          <p:cNvSpPr/>
          <p:nvPr/>
        </p:nvSpPr>
        <p:spPr>
          <a:xfrm>
            <a:off x="395536" y="476672"/>
            <a:ext cx="8568952" cy="6192688"/>
          </a:xfrm>
          <a:prstGeom prst="ellipse">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p:cNvSpPr/>
          <p:nvPr/>
        </p:nvSpPr>
        <p:spPr>
          <a:xfrm>
            <a:off x="1547664" y="1412776"/>
            <a:ext cx="6552728" cy="1323439"/>
          </a:xfrm>
          <a:prstGeom prst="rect">
            <a:avLst/>
          </a:prstGeom>
        </p:spPr>
        <p:txBody>
          <a:bodyPr wrap="square">
            <a:spAutoFit/>
          </a:bodyPr>
          <a:lstStyle/>
          <a:p>
            <a:r>
              <a:rPr lang="fr-FR" sz="1600" dirty="0">
                <a:solidFill>
                  <a:srgbClr val="FF0000"/>
                </a:solidFill>
              </a:rPr>
              <a:t>Dans cette épreuve , si </a:t>
            </a:r>
            <a:r>
              <a:rPr lang="fr-FR" sz="1600" dirty="0" smtClean="0">
                <a:solidFill>
                  <a:srgbClr val="FF0000"/>
                </a:solidFill>
              </a:rPr>
              <a:t>le contenu </a:t>
            </a:r>
            <a:r>
              <a:rPr lang="fr-FR" sz="1600" dirty="0">
                <a:solidFill>
                  <a:srgbClr val="FF0000"/>
                </a:solidFill>
              </a:rPr>
              <a:t>est transversal « réalisation et contrôle d’une opération dans le cadre d’une production » , les compétences détaillées des compétences CO4 et C05 à valider, les activités qui permettent leur </a:t>
            </a:r>
            <a:r>
              <a:rPr lang="fr-FR" sz="1600" dirty="0" smtClean="0">
                <a:solidFill>
                  <a:srgbClr val="FF0000"/>
                </a:solidFill>
              </a:rPr>
              <a:t>mise </a:t>
            </a:r>
            <a:r>
              <a:rPr lang="fr-FR" sz="1600" dirty="0">
                <a:solidFill>
                  <a:srgbClr val="FF0000"/>
                </a:solidFill>
              </a:rPr>
              <a:t>en œuvre, ainsi que le contexte professionnel sont spécifiques à chacune des </a:t>
            </a:r>
            <a:r>
              <a:rPr lang="fr-FR" sz="1600" dirty="0" smtClean="0">
                <a:solidFill>
                  <a:srgbClr val="FF0000"/>
                </a:solidFill>
              </a:rPr>
              <a:t>options </a:t>
            </a:r>
            <a:r>
              <a:rPr lang="fr-FR" sz="1600" b="1" dirty="0" smtClean="0">
                <a:solidFill>
                  <a:srgbClr val="FF0000"/>
                </a:solidFill>
              </a:rPr>
              <a:t>avionique</a:t>
            </a:r>
            <a:r>
              <a:rPr lang="fr-FR" sz="1600" dirty="0" smtClean="0">
                <a:solidFill>
                  <a:srgbClr val="FF0000"/>
                </a:solidFill>
              </a:rPr>
              <a:t> et </a:t>
            </a:r>
            <a:r>
              <a:rPr lang="fr-FR" sz="1600" b="1" dirty="0" smtClean="0">
                <a:solidFill>
                  <a:srgbClr val="FF0000"/>
                </a:solidFill>
              </a:rPr>
              <a:t>structure</a:t>
            </a:r>
            <a:r>
              <a:rPr lang="fr-FR" sz="1600" dirty="0" smtClean="0">
                <a:solidFill>
                  <a:srgbClr val="FF0000"/>
                </a:solidFill>
              </a:rPr>
              <a:t> :</a:t>
            </a:r>
            <a:endParaRPr lang="fr-FR" sz="1600" dirty="0">
              <a:solidFill>
                <a:srgbClr val="FF0000"/>
              </a:solidFill>
            </a:endParaRPr>
          </a:p>
        </p:txBody>
      </p:sp>
      <p:sp>
        <p:nvSpPr>
          <p:cNvPr id="49" name="ZoneTexte 48"/>
          <p:cNvSpPr txBox="1"/>
          <p:nvPr/>
        </p:nvSpPr>
        <p:spPr>
          <a:xfrm>
            <a:off x="5148064" y="2636912"/>
            <a:ext cx="3528392" cy="3046988"/>
          </a:xfrm>
          <a:prstGeom prst="rect">
            <a:avLst/>
          </a:prstGeom>
          <a:noFill/>
        </p:spPr>
        <p:txBody>
          <a:bodyPr wrap="square" rtlCol="0">
            <a:spAutoFit/>
          </a:bodyPr>
          <a:lstStyle/>
          <a:p>
            <a:r>
              <a:rPr lang="fr-FR" sz="1600" b="1" dirty="0" smtClean="0">
                <a:solidFill>
                  <a:srgbClr val="FF0000"/>
                </a:solidFill>
              </a:rPr>
              <a:t>Avionique : </a:t>
            </a:r>
            <a:r>
              <a:rPr lang="fr-FR" sz="1600" dirty="0" smtClean="0">
                <a:solidFill>
                  <a:srgbClr val="FF0000"/>
                </a:solidFill>
              </a:rPr>
              <a:t>liés à « </a:t>
            </a:r>
            <a:r>
              <a:rPr lang="fr-FR" sz="1600" dirty="0">
                <a:solidFill>
                  <a:srgbClr val="FF0000"/>
                </a:solidFill>
              </a:rPr>
              <a:t>soit </a:t>
            </a:r>
            <a:r>
              <a:rPr lang="fr-FR" sz="1600" dirty="0" smtClean="0">
                <a:solidFill>
                  <a:srgbClr val="FF0000"/>
                </a:solidFill>
              </a:rPr>
              <a:t>à une </a:t>
            </a:r>
            <a:r>
              <a:rPr lang="fr-FR" sz="1600" dirty="0">
                <a:solidFill>
                  <a:srgbClr val="FF0000"/>
                </a:solidFill>
              </a:rPr>
              <a:t>modification ou </a:t>
            </a:r>
            <a:r>
              <a:rPr lang="fr-FR" sz="1600" dirty="0" smtClean="0">
                <a:solidFill>
                  <a:srgbClr val="FF0000"/>
                </a:solidFill>
              </a:rPr>
              <a:t>à une </a:t>
            </a:r>
            <a:r>
              <a:rPr lang="fr-FR" sz="1600" dirty="0">
                <a:solidFill>
                  <a:srgbClr val="FF0000"/>
                </a:solidFill>
              </a:rPr>
              <a:t>réparation d’éléments de </a:t>
            </a:r>
            <a:r>
              <a:rPr lang="fr-FR" sz="1600" dirty="0" smtClean="0">
                <a:solidFill>
                  <a:srgbClr val="FF0000"/>
                </a:solidFill>
              </a:rPr>
              <a:t>systèmes </a:t>
            </a:r>
            <a:r>
              <a:rPr lang="fr-FR" sz="1600" dirty="0">
                <a:solidFill>
                  <a:srgbClr val="FF0000"/>
                </a:solidFill>
              </a:rPr>
              <a:t>avioniques ou électriques, soit </a:t>
            </a:r>
            <a:r>
              <a:rPr lang="fr-FR" sz="1600" dirty="0" smtClean="0">
                <a:solidFill>
                  <a:srgbClr val="FF0000"/>
                </a:solidFill>
              </a:rPr>
              <a:t>à une </a:t>
            </a:r>
            <a:r>
              <a:rPr lang="fr-FR" sz="1600" dirty="0">
                <a:solidFill>
                  <a:srgbClr val="FF0000"/>
                </a:solidFill>
              </a:rPr>
              <a:t>fabrication de harnais, faisceaux, baies, connectique, cartes et équipements électroniques </a:t>
            </a:r>
            <a:r>
              <a:rPr lang="fr-FR" sz="1600" dirty="0" smtClean="0">
                <a:solidFill>
                  <a:srgbClr val="FF0000"/>
                </a:solidFill>
              </a:rPr>
              <a:t>»</a:t>
            </a:r>
          </a:p>
          <a:p>
            <a:r>
              <a:rPr lang="fr-FR" sz="1600" b="1" dirty="0" smtClean="0">
                <a:solidFill>
                  <a:srgbClr val="FF0000"/>
                </a:solidFill>
              </a:rPr>
              <a:t>Structure : </a:t>
            </a:r>
            <a:r>
              <a:rPr lang="fr-FR" sz="1600" dirty="0" smtClean="0">
                <a:solidFill>
                  <a:srgbClr val="FF0000"/>
                </a:solidFill>
              </a:rPr>
              <a:t>liés à « </a:t>
            </a:r>
            <a:r>
              <a:rPr lang="fr-FR" sz="1600" dirty="0">
                <a:solidFill>
                  <a:srgbClr val="FF0000"/>
                </a:solidFill>
              </a:rPr>
              <a:t>soit </a:t>
            </a:r>
            <a:r>
              <a:rPr lang="fr-FR" sz="1600" dirty="0" smtClean="0">
                <a:solidFill>
                  <a:srgbClr val="FF0000"/>
                </a:solidFill>
              </a:rPr>
              <a:t>à une </a:t>
            </a:r>
            <a:r>
              <a:rPr lang="fr-FR" sz="1600" dirty="0">
                <a:solidFill>
                  <a:srgbClr val="FF0000"/>
                </a:solidFill>
              </a:rPr>
              <a:t>fabrication de pièces de réparation, soit </a:t>
            </a:r>
            <a:r>
              <a:rPr lang="fr-FR" sz="1600" dirty="0" smtClean="0">
                <a:solidFill>
                  <a:srgbClr val="FF0000"/>
                </a:solidFill>
              </a:rPr>
              <a:t>à une </a:t>
            </a:r>
            <a:r>
              <a:rPr lang="fr-FR" sz="1600" dirty="0">
                <a:solidFill>
                  <a:srgbClr val="FF0000"/>
                </a:solidFill>
              </a:rPr>
              <a:t>modification ou </a:t>
            </a:r>
            <a:r>
              <a:rPr lang="fr-FR" sz="1600" dirty="0" smtClean="0">
                <a:solidFill>
                  <a:srgbClr val="FF0000"/>
                </a:solidFill>
              </a:rPr>
              <a:t>à une </a:t>
            </a:r>
            <a:r>
              <a:rPr lang="fr-FR" sz="1600" dirty="0">
                <a:solidFill>
                  <a:srgbClr val="FF0000"/>
                </a:solidFill>
              </a:rPr>
              <a:t>réparation d’une structure sur aéronef et hors aéronef, soit d’assemblage, désassemblage d’éléments </a:t>
            </a:r>
            <a:r>
              <a:rPr lang="fr-FR" sz="1600" dirty="0" smtClean="0">
                <a:solidFill>
                  <a:srgbClr val="FF0000"/>
                </a:solidFill>
              </a:rPr>
              <a:t>structuraux » </a:t>
            </a:r>
            <a:endParaRPr lang="fr-FR" sz="1600" dirty="0">
              <a:solidFill>
                <a:srgbClr val="FF0000"/>
              </a:solidFill>
            </a:endParaRPr>
          </a:p>
        </p:txBody>
      </p:sp>
      <p:sp>
        <p:nvSpPr>
          <p:cNvPr id="30" name="Rectangle 29"/>
          <p:cNvSpPr/>
          <p:nvPr/>
        </p:nvSpPr>
        <p:spPr>
          <a:xfrm>
            <a:off x="395536" y="5805264"/>
            <a:ext cx="4392488" cy="646331"/>
          </a:xfrm>
          <a:prstGeom prst="rect">
            <a:avLst/>
          </a:prstGeom>
          <a:solidFill>
            <a:srgbClr val="CCFFCC"/>
          </a:solidFill>
          <a:ln>
            <a:solidFill>
              <a:srgbClr val="00B0F0"/>
            </a:solidFill>
          </a:ln>
        </p:spPr>
        <p:txBody>
          <a:bodyPr wrap="square">
            <a:spAutoFit/>
          </a:bodyPr>
          <a:lstStyle/>
          <a:p>
            <a:pPr algn="ctr"/>
            <a:r>
              <a:rPr lang="fr-FR" b="1" dirty="0">
                <a:solidFill>
                  <a:srgbClr val="FF0000"/>
                </a:solidFill>
              </a:rPr>
              <a:t>EP3 </a:t>
            </a:r>
            <a:r>
              <a:rPr lang="fr-FR" dirty="0">
                <a:solidFill>
                  <a:srgbClr val="FF0000"/>
                </a:solidFill>
              </a:rPr>
              <a:t>: Réalisation et contrôle d’une opération de </a:t>
            </a:r>
            <a:r>
              <a:rPr lang="fr-FR" dirty="0" smtClean="0">
                <a:solidFill>
                  <a:srgbClr val="FF0000"/>
                </a:solidFill>
              </a:rPr>
              <a:t>production (coefficient 8) </a:t>
            </a:r>
            <a:endParaRPr lang="fr-FR" dirty="0">
              <a:solidFill>
                <a:srgbClr val="FF0000"/>
              </a:solidFill>
            </a:endParaRPr>
          </a:p>
        </p:txBody>
      </p:sp>
      <p:sp>
        <p:nvSpPr>
          <p:cNvPr id="4" name="Espace réservé du numéro de diapositive 3"/>
          <p:cNvSpPr>
            <a:spLocks noGrp="1"/>
          </p:cNvSpPr>
          <p:nvPr>
            <p:ph type="sldNum" sz="quarter" idx="12"/>
          </p:nvPr>
        </p:nvSpPr>
        <p:spPr/>
        <p:txBody>
          <a:bodyPr/>
          <a:lstStyle/>
          <a:p>
            <a:fld id="{9ADDA7FA-2A20-44FE-B285-C2990E32D552}" type="slidenum">
              <a:rPr lang="fr-FR" smtClean="0"/>
              <a:t>25</a:t>
            </a:fld>
            <a:endParaRPr lang="fr-FR"/>
          </a:p>
        </p:txBody>
      </p:sp>
      <p:sp>
        <p:nvSpPr>
          <p:cNvPr id="31" name="ZoneTexte 30"/>
          <p:cNvSpPr txBox="1"/>
          <p:nvPr/>
        </p:nvSpPr>
        <p:spPr>
          <a:xfrm>
            <a:off x="395536" y="6488995"/>
            <a:ext cx="4320480" cy="369332"/>
          </a:xfrm>
          <a:prstGeom prst="rect">
            <a:avLst/>
          </a:prstGeom>
          <a:noFill/>
        </p:spPr>
        <p:txBody>
          <a:bodyPr wrap="square" rtlCol="0">
            <a:spAutoFit/>
          </a:bodyPr>
          <a:lstStyle/>
          <a:p>
            <a:pPr algn="ctr"/>
            <a:r>
              <a:rPr lang="fr-FR" dirty="0" smtClean="0"/>
              <a:t>Cette </a:t>
            </a:r>
            <a:r>
              <a:rPr lang="fr-FR" dirty="0"/>
              <a:t>épreuve </a:t>
            </a:r>
            <a:r>
              <a:rPr lang="fr-FR" b="1" dirty="0"/>
              <a:t>intègre la PFMP </a:t>
            </a:r>
            <a:endParaRPr lang="fr-FR" dirty="0"/>
          </a:p>
        </p:txBody>
      </p:sp>
    </p:spTree>
    <p:extLst>
      <p:ext uri="{BB962C8B-B14F-4D97-AF65-F5344CB8AC3E}">
        <p14:creationId xmlns:p14="http://schemas.microsoft.com/office/powerpoint/2010/main" val="599850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1"/>
                                        </p:tgtEl>
                                        <p:attrNameLst>
                                          <p:attrName>style.opacity</p:attrName>
                                        </p:attrNameLst>
                                      </p:cBhvr>
                                      <p:to>
                                        <p:strVal val="0.5"/>
                                      </p:to>
                                    </p:set>
                                    <p:animEffect filter="image" prLst="opacity: 0.5">
                                      <p:cBhvr rctx="IE">
                                        <p:cTn id="7" dur="indefinite"/>
                                        <p:tgtEl>
                                          <p:spTgt spid="21"/>
                                        </p:tgtEl>
                                      </p:cBhvr>
                                    </p:animEffect>
                                  </p:childTnLst>
                                </p:cTn>
                              </p:par>
                              <p:par>
                                <p:cTn id="8" presetID="9" presetClass="emph" presetSubtype="0" grpId="0" nodeType="withEffect">
                                  <p:stCondLst>
                                    <p:cond delay="0"/>
                                  </p:stCondLst>
                                  <p:childTnLst>
                                    <p:set>
                                      <p:cBhvr rctx="PPT">
                                        <p:cTn id="9" dur="indefinite"/>
                                        <p:tgtEl>
                                          <p:spTgt spid="22"/>
                                        </p:tgtEl>
                                        <p:attrNameLst>
                                          <p:attrName>style.opacity</p:attrName>
                                        </p:attrNameLst>
                                      </p:cBhvr>
                                      <p:to>
                                        <p:strVal val="0.5"/>
                                      </p:to>
                                    </p:set>
                                    <p:animEffect filter="image" prLst="opacity: 0.5">
                                      <p:cBhvr rctx="IE">
                                        <p:cTn id="10" dur="indefinite"/>
                                        <p:tgtEl>
                                          <p:spTgt spid="22"/>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48" grpId="0" animBg="1"/>
      <p:bldP spid="48" grpId="1" animBg="1"/>
      <p:bldP spid="3" grpId="0"/>
      <p:bldP spid="3" grpId="1"/>
      <p:bldP spid="49" grpId="0"/>
      <p:bldP spid="49"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257995" y="4026554"/>
            <a:ext cx="5040560" cy="0"/>
          </a:xfrm>
          <a:prstGeom prst="straightConnector1">
            <a:avLst/>
          </a:prstGeom>
          <a:ln w="508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3138315"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UP1</a:t>
            </a:r>
          </a:p>
          <a:p>
            <a:pPr algn="ctr"/>
            <a:r>
              <a:rPr lang="fr-FR" b="1" dirty="0" smtClean="0">
                <a:solidFill>
                  <a:schemeClr val="tx1"/>
                </a:solidFill>
              </a:rPr>
              <a:t>EP1</a:t>
            </a:r>
            <a:endParaRPr lang="fr-FR" b="1" dirty="0">
              <a:solidFill>
                <a:schemeClr val="tx1"/>
              </a:solidFill>
            </a:endParaRPr>
          </a:p>
          <a:p>
            <a:pPr algn="ctr"/>
            <a:endParaRPr lang="fr-FR" b="1" u="sng" dirty="0" smtClean="0"/>
          </a:p>
          <a:p>
            <a:pPr algn="ctr"/>
            <a:endParaRPr lang="fr-FR" b="1" u="sng" dirty="0"/>
          </a:p>
          <a:p>
            <a:pPr algn="ctr"/>
            <a:endParaRPr lang="fr-FR" b="1" u="sng" dirty="0"/>
          </a:p>
        </p:txBody>
      </p:sp>
      <p:sp>
        <p:nvSpPr>
          <p:cNvPr id="22" name="Ellipse 21"/>
          <p:cNvSpPr/>
          <p:nvPr/>
        </p:nvSpPr>
        <p:spPr>
          <a:xfrm>
            <a:off x="3780720"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UP2</a:t>
            </a:r>
          </a:p>
          <a:p>
            <a:pPr algn="ctr"/>
            <a:r>
              <a:rPr lang="fr-FR" b="1" dirty="0" smtClean="0">
                <a:solidFill>
                  <a:schemeClr val="tx1"/>
                </a:solidFill>
              </a:rPr>
              <a:t>EP2</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38" name="ZoneTexte 37"/>
          <p:cNvSpPr txBox="1"/>
          <p:nvPr/>
        </p:nvSpPr>
        <p:spPr>
          <a:xfrm>
            <a:off x="192829" y="3679274"/>
            <a:ext cx="2661719" cy="369332"/>
          </a:xfrm>
          <a:prstGeom prst="rect">
            <a:avLst/>
          </a:prstGeom>
          <a:noFill/>
        </p:spPr>
        <p:txBody>
          <a:bodyPr wrap="none" rtlCol="0">
            <a:spAutoFit/>
          </a:bodyPr>
          <a:lstStyle/>
          <a:p>
            <a:r>
              <a:rPr lang="fr-FR" b="1" dirty="0" smtClean="0"/>
              <a:t>CAP </a:t>
            </a:r>
            <a:r>
              <a:rPr lang="fr-FR" b="1" dirty="0" err="1" smtClean="0"/>
              <a:t>Aéro</a:t>
            </a:r>
            <a:r>
              <a:rPr lang="fr-FR" b="1" dirty="0" smtClean="0"/>
              <a:t> </a:t>
            </a:r>
            <a:r>
              <a:rPr lang="fr-FR" b="1" dirty="0" smtClean="0">
                <a:solidFill>
                  <a:srgbClr val="FF0000"/>
                </a:solidFill>
              </a:rPr>
              <a:t>Options Av et St</a:t>
            </a:r>
            <a:endParaRPr lang="fr-FR" b="1" dirty="0">
              <a:solidFill>
                <a:srgbClr val="FF0000"/>
              </a:solidFill>
            </a:endParaRPr>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32" name="ZoneTexte 31"/>
          <p:cNvSpPr txBox="1"/>
          <p:nvPr/>
        </p:nvSpPr>
        <p:spPr>
          <a:xfrm>
            <a:off x="323528" y="5301208"/>
            <a:ext cx="2376264" cy="338554"/>
          </a:xfrm>
          <a:prstGeom prst="rect">
            <a:avLst/>
          </a:prstGeom>
          <a:solidFill>
            <a:srgbClr val="92D050"/>
          </a:solidFill>
        </p:spPr>
        <p:txBody>
          <a:bodyPr wrap="square" rtlCol="0">
            <a:spAutoFit/>
          </a:bodyPr>
          <a:lstStyle/>
          <a:p>
            <a:pPr algn="ctr"/>
            <a:r>
              <a:rPr lang="fr-FR" sz="1600" dirty="0" smtClean="0"/>
              <a:t>Première </a:t>
            </a:r>
            <a:endParaRPr lang="fr-FR" sz="1600" dirty="0"/>
          </a:p>
        </p:txBody>
      </p:sp>
      <p:sp>
        <p:nvSpPr>
          <p:cNvPr id="37" name="ZoneTexte 36"/>
          <p:cNvSpPr txBox="1"/>
          <p:nvPr/>
        </p:nvSpPr>
        <p:spPr>
          <a:xfrm>
            <a:off x="2915816" y="5301208"/>
            <a:ext cx="2232248" cy="338554"/>
          </a:xfrm>
          <a:prstGeom prst="rect">
            <a:avLst/>
          </a:prstGeom>
          <a:solidFill>
            <a:srgbClr val="92D050"/>
          </a:solidFill>
        </p:spPr>
        <p:txBody>
          <a:bodyPr wrap="square" rtlCol="0">
            <a:spAutoFit/>
          </a:bodyPr>
          <a:lstStyle/>
          <a:p>
            <a:pPr algn="ctr"/>
            <a:r>
              <a:rPr lang="fr-FR" sz="1600" dirty="0" smtClean="0"/>
              <a:t>Terminale</a:t>
            </a:r>
            <a:endParaRPr lang="fr-FR" sz="1600" dirty="0"/>
          </a:p>
        </p:txBody>
      </p:sp>
      <p:sp>
        <p:nvSpPr>
          <p:cNvPr id="42" name="Ellipse 41"/>
          <p:cNvSpPr/>
          <p:nvPr/>
        </p:nvSpPr>
        <p:spPr>
          <a:xfrm>
            <a:off x="4427984" y="321297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UP3</a:t>
            </a:r>
          </a:p>
          <a:p>
            <a:pPr algn="ctr"/>
            <a:r>
              <a:rPr lang="fr-FR" b="1" dirty="0" smtClean="0">
                <a:solidFill>
                  <a:schemeClr val="tx1"/>
                </a:solidFill>
              </a:rPr>
              <a:t>EP3</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Image 46"/>
          <p:cNvPicPr>
            <a:picLocks noChangeAspect="1"/>
          </p:cNvPicPr>
          <p:nvPr/>
        </p:nvPicPr>
        <p:blipFill>
          <a:blip r:embed="rId8"/>
          <a:stretch>
            <a:fillRect/>
          </a:stretch>
        </p:blipFill>
        <p:spPr>
          <a:xfrm>
            <a:off x="899592" y="4221088"/>
            <a:ext cx="720080" cy="635471"/>
          </a:xfrm>
          <a:prstGeom prst="rect">
            <a:avLst/>
          </a:prstGeom>
        </p:spPr>
      </p:pic>
      <p:sp>
        <p:nvSpPr>
          <p:cNvPr id="48" name="Rectangle 47"/>
          <p:cNvSpPr/>
          <p:nvPr/>
        </p:nvSpPr>
        <p:spPr>
          <a:xfrm>
            <a:off x="5004048" y="990361"/>
            <a:ext cx="3995936" cy="5339924"/>
          </a:xfrm>
          <a:prstGeom prst="rect">
            <a:avLst/>
          </a:prstGeom>
          <a:solidFill>
            <a:srgbClr val="CCFFCC"/>
          </a:solidFill>
          <a:ln>
            <a:solidFill>
              <a:srgbClr val="3366FF"/>
            </a:solidFill>
          </a:ln>
        </p:spPr>
        <p:txBody>
          <a:bodyPr wrap="square">
            <a:spAutoFit/>
          </a:bodyPr>
          <a:lstStyle/>
          <a:p>
            <a:pPr lvl="1"/>
            <a:r>
              <a:rPr lang="fr-FR" sz="1600" b="1" cap="small" dirty="0"/>
              <a:t>Mode d’évaluation</a:t>
            </a:r>
            <a:endParaRPr lang="fr-FR" sz="1600" dirty="0"/>
          </a:p>
          <a:p>
            <a:pPr marL="285750" indent="-285750">
              <a:buFont typeface="Arial"/>
              <a:buChar char="•"/>
            </a:pPr>
            <a:r>
              <a:rPr lang="fr-FR" sz="1600" b="1" i="1" dirty="0" smtClean="0"/>
              <a:t>Ponctuel :</a:t>
            </a:r>
            <a:r>
              <a:rPr lang="fr-FR" sz="1600" b="1" i="1" dirty="0"/>
              <a:t> </a:t>
            </a:r>
            <a:r>
              <a:rPr lang="fr-FR" sz="1600" b="1" i="1" dirty="0" smtClean="0"/>
              <a:t>forme pratique, </a:t>
            </a:r>
            <a:r>
              <a:rPr lang="fr-FR" sz="1600" b="1" i="1" dirty="0"/>
              <a:t>durée : 4</a:t>
            </a:r>
            <a:r>
              <a:rPr lang="fr-FR" sz="1600" b="1" i="1" dirty="0" smtClean="0"/>
              <a:t> heures</a:t>
            </a:r>
          </a:p>
          <a:p>
            <a:pPr marL="285750" indent="-285750">
              <a:spcBef>
                <a:spcPts val="600"/>
              </a:spcBef>
              <a:buFont typeface="Arial"/>
              <a:buChar char="•"/>
            </a:pPr>
            <a:r>
              <a:rPr lang="fr-FR" sz="1600" b="1" i="1" dirty="0" smtClean="0"/>
              <a:t>Contrôle </a:t>
            </a:r>
            <a:r>
              <a:rPr lang="fr-FR" sz="1600" b="1" i="1" dirty="0"/>
              <a:t>en cours de </a:t>
            </a:r>
            <a:r>
              <a:rPr lang="fr-FR" sz="1600" b="1" i="1" dirty="0" smtClean="0"/>
              <a:t>formation :</a:t>
            </a:r>
            <a:endParaRPr lang="fr-FR" sz="1600" dirty="0"/>
          </a:p>
          <a:p>
            <a:r>
              <a:rPr lang="fr-FR" sz="1600" b="1" u="sng" dirty="0" smtClean="0">
                <a:solidFill>
                  <a:srgbClr val="FF0000"/>
                </a:solidFill>
              </a:rPr>
              <a:t>Deux </a:t>
            </a:r>
            <a:r>
              <a:rPr lang="fr-FR" sz="1600" b="1" u="sng" dirty="0">
                <a:solidFill>
                  <a:srgbClr val="FF0000"/>
                </a:solidFill>
              </a:rPr>
              <a:t>situations </a:t>
            </a:r>
            <a:r>
              <a:rPr lang="fr-FR" sz="1600" b="1" u="sng" dirty="0" smtClean="0">
                <a:solidFill>
                  <a:srgbClr val="FF0000"/>
                </a:solidFill>
              </a:rPr>
              <a:t>d’évaluation</a:t>
            </a:r>
          </a:p>
          <a:p>
            <a:pPr marL="342900" indent="-342900">
              <a:buFont typeface="+mj-lt"/>
              <a:buAutoNum type="arabicPeriod"/>
            </a:pPr>
            <a:r>
              <a:rPr lang="fr-FR" sz="1600" b="1" dirty="0" smtClean="0"/>
              <a:t>Situation </a:t>
            </a:r>
            <a:r>
              <a:rPr lang="fr-FR" sz="1600" b="1" dirty="0"/>
              <a:t>d'évaluation en centre de formation (coefficient 6</a:t>
            </a:r>
            <a:r>
              <a:rPr lang="fr-FR" sz="1600" b="1" dirty="0" smtClean="0"/>
              <a:t>)</a:t>
            </a:r>
            <a:r>
              <a:rPr lang="fr-FR" sz="1600" dirty="0"/>
              <a:t> </a:t>
            </a:r>
            <a:r>
              <a:rPr lang="fr-FR" sz="1600" dirty="0" smtClean="0"/>
              <a:t>organisée </a:t>
            </a:r>
            <a:r>
              <a:rPr lang="fr-FR" sz="1600" dirty="0"/>
              <a:t>par les professeurs chargés des enseignements professionnels </a:t>
            </a:r>
            <a:r>
              <a:rPr lang="fr-FR" sz="1600" dirty="0" smtClean="0"/>
              <a:t>durée </a:t>
            </a:r>
            <a:r>
              <a:rPr lang="fr-FR" sz="1600" dirty="0"/>
              <a:t>maximale de </a:t>
            </a:r>
            <a:r>
              <a:rPr lang="fr-FR" sz="1600" dirty="0" smtClean="0"/>
              <a:t>4 heures, avec la </a:t>
            </a:r>
            <a:r>
              <a:rPr lang="fr-FR" sz="1600" b="1" dirty="0" smtClean="0"/>
              <a:t> recommandation </a:t>
            </a:r>
            <a:r>
              <a:rPr lang="fr-FR" sz="1600" b="1" dirty="0"/>
              <a:t>de </a:t>
            </a:r>
            <a:r>
              <a:rPr lang="fr-FR" sz="1600" b="1" dirty="0" smtClean="0"/>
              <a:t>la </a:t>
            </a:r>
            <a:r>
              <a:rPr lang="fr-FR" sz="1600" b="1" dirty="0"/>
              <a:t>situer au cours de l’année civile de la session </a:t>
            </a:r>
            <a:r>
              <a:rPr lang="fr-FR" sz="1600" b="1" dirty="0" smtClean="0"/>
              <a:t>d’examen</a:t>
            </a:r>
          </a:p>
          <a:p>
            <a:pPr marL="342900" indent="-342900">
              <a:buFont typeface="+mj-lt"/>
              <a:buAutoNum type="arabicPeriod"/>
            </a:pPr>
            <a:r>
              <a:rPr lang="fr-FR" sz="1600" b="1" dirty="0" smtClean="0"/>
              <a:t>Situation </a:t>
            </a:r>
            <a:r>
              <a:rPr lang="fr-FR" sz="1600" b="1" dirty="0"/>
              <a:t>d'évaluation au cours de la période de formation en milieu professionnel (</a:t>
            </a:r>
            <a:r>
              <a:rPr lang="fr-FR" sz="1600" b="1" dirty="0" smtClean="0"/>
              <a:t>coefficient 2)  </a:t>
            </a:r>
            <a:r>
              <a:rPr lang="fr-FR" sz="1600" dirty="0" smtClean="0"/>
              <a:t>organisée </a:t>
            </a:r>
            <a:r>
              <a:rPr lang="fr-FR" sz="1600" dirty="0"/>
              <a:t>au cours de la </a:t>
            </a:r>
            <a:r>
              <a:rPr lang="fr-FR" sz="1600" dirty="0" smtClean="0"/>
              <a:t>PFMP s’appuie </a:t>
            </a:r>
            <a:r>
              <a:rPr lang="fr-FR" sz="1600" dirty="0"/>
              <a:t>sur plusieurs situations de travail de </a:t>
            </a:r>
            <a:r>
              <a:rPr lang="fr-FR" sz="1600" dirty="0" smtClean="0"/>
              <a:t>l’entreprise. La </a:t>
            </a:r>
            <a:r>
              <a:rPr lang="fr-FR" sz="1600" dirty="0"/>
              <a:t>synthèse de l'évaluation est effectuée par le formateur de l'entreprise d'accueil et un enseignant du domaine professionnel</a:t>
            </a:r>
            <a:r>
              <a:rPr lang="fr-FR" sz="1600" dirty="0" smtClean="0"/>
              <a:t>.</a:t>
            </a:r>
            <a:r>
              <a:rPr lang="fr-FR" sz="1600" b="1" dirty="0" smtClean="0"/>
              <a:t> </a:t>
            </a:r>
            <a:endParaRPr lang="fr-FR" sz="1600" dirty="0"/>
          </a:p>
        </p:txBody>
      </p:sp>
      <p:sp>
        <p:nvSpPr>
          <p:cNvPr id="30" name="Rectangle 29"/>
          <p:cNvSpPr/>
          <p:nvPr/>
        </p:nvSpPr>
        <p:spPr>
          <a:xfrm>
            <a:off x="395536" y="5805264"/>
            <a:ext cx="4392488" cy="646331"/>
          </a:xfrm>
          <a:prstGeom prst="rect">
            <a:avLst/>
          </a:prstGeom>
          <a:solidFill>
            <a:srgbClr val="CCFFCC"/>
          </a:solidFill>
          <a:ln>
            <a:solidFill>
              <a:srgbClr val="00B0F0"/>
            </a:solidFill>
          </a:ln>
        </p:spPr>
        <p:txBody>
          <a:bodyPr wrap="square">
            <a:spAutoFit/>
          </a:bodyPr>
          <a:lstStyle/>
          <a:p>
            <a:pPr algn="ctr"/>
            <a:r>
              <a:rPr lang="fr-FR" b="1" dirty="0">
                <a:solidFill>
                  <a:srgbClr val="FF0000"/>
                </a:solidFill>
              </a:rPr>
              <a:t>EP3 </a:t>
            </a:r>
            <a:r>
              <a:rPr lang="fr-FR" dirty="0">
                <a:solidFill>
                  <a:srgbClr val="FF0000"/>
                </a:solidFill>
              </a:rPr>
              <a:t>: Réalisation et contrôle d’une opération de </a:t>
            </a:r>
            <a:r>
              <a:rPr lang="fr-FR" dirty="0" smtClean="0">
                <a:solidFill>
                  <a:srgbClr val="FF0000"/>
                </a:solidFill>
              </a:rPr>
              <a:t>production (coefficient 8) </a:t>
            </a:r>
            <a:endParaRPr lang="fr-FR" dirty="0">
              <a:solidFill>
                <a:srgbClr val="FF0000"/>
              </a:solidFill>
            </a:endParaRPr>
          </a:p>
        </p:txBody>
      </p:sp>
      <p:sp>
        <p:nvSpPr>
          <p:cNvPr id="3" name="Espace réservé du numéro de diapositive 2"/>
          <p:cNvSpPr>
            <a:spLocks noGrp="1"/>
          </p:cNvSpPr>
          <p:nvPr>
            <p:ph type="sldNum" sz="quarter" idx="12"/>
          </p:nvPr>
        </p:nvSpPr>
        <p:spPr/>
        <p:txBody>
          <a:bodyPr/>
          <a:lstStyle/>
          <a:p>
            <a:fld id="{9ADDA7FA-2A20-44FE-B285-C2990E32D552}" type="slidenum">
              <a:rPr lang="fr-FR" smtClean="0"/>
              <a:t>26</a:t>
            </a:fld>
            <a:endParaRPr lang="fr-FR"/>
          </a:p>
        </p:txBody>
      </p:sp>
      <p:sp>
        <p:nvSpPr>
          <p:cNvPr id="31" name="ZoneTexte 30"/>
          <p:cNvSpPr txBox="1"/>
          <p:nvPr/>
        </p:nvSpPr>
        <p:spPr>
          <a:xfrm>
            <a:off x="395536" y="6488995"/>
            <a:ext cx="4320480" cy="369332"/>
          </a:xfrm>
          <a:prstGeom prst="rect">
            <a:avLst/>
          </a:prstGeom>
          <a:noFill/>
        </p:spPr>
        <p:txBody>
          <a:bodyPr wrap="square" rtlCol="0">
            <a:spAutoFit/>
          </a:bodyPr>
          <a:lstStyle/>
          <a:p>
            <a:pPr algn="ctr"/>
            <a:r>
              <a:rPr lang="fr-FR" dirty="0" smtClean="0"/>
              <a:t>Cette </a:t>
            </a:r>
            <a:r>
              <a:rPr lang="fr-FR" dirty="0"/>
              <a:t>épreuve </a:t>
            </a:r>
            <a:r>
              <a:rPr lang="fr-FR" b="1" dirty="0"/>
              <a:t>intègre la PFMP </a:t>
            </a:r>
            <a:endParaRPr lang="fr-FR" dirty="0"/>
          </a:p>
        </p:txBody>
      </p:sp>
    </p:spTree>
    <p:extLst>
      <p:ext uri="{BB962C8B-B14F-4D97-AF65-F5344CB8AC3E}">
        <p14:creationId xmlns:p14="http://schemas.microsoft.com/office/powerpoint/2010/main" val="4237114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1"/>
                                        </p:tgtEl>
                                        <p:attrNameLst>
                                          <p:attrName>style.opacity</p:attrName>
                                        </p:attrNameLst>
                                      </p:cBhvr>
                                      <p:to>
                                        <p:strVal val="0.5"/>
                                      </p:to>
                                    </p:set>
                                    <p:animEffect filter="image" prLst="opacity: 0.5">
                                      <p:cBhvr rctx="IE">
                                        <p:cTn id="7" dur="indefinite"/>
                                        <p:tgtEl>
                                          <p:spTgt spid="21"/>
                                        </p:tgtEl>
                                      </p:cBhvr>
                                    </p:animEffect>
                                  </p:childTnLst>
                                </p:cTn>
                              </p:par>
                              <p:par>
                                <p:cTn id="8" presetID="9" presetClass="emph" presetSubtype="0" grpId="0" nodeType="withEffect">
                                  <p:stCondLst>
                                    <p:cond delay="0"/>
                                  </p:stCondLst>
                                  <p:childTnLst>
                                    <p:set>
                                      <p:cBhvr rctx="PPT">
                                        <p:cTn id="9" dur="indefinite"/>
                                        <p:tgtEl>
                                          <p:spTgt spid="22"/>
                                        </p:tgtEl>
                                        <p:attrNameLst>
                                          <p:attrName>style.opacity</p:attrName>
                                        </p:attrNameLst>
                                      </p:cBhvr>
                                      <p:to>
                                        <p:strVal val="0.5"/>
                                      </p:to>
                                    </p:set>
                                    <p:animEffect filter="image" prLst="opacity: 0.5">
                                      <p:cBhvr rctx="IE">
                                        <p:cTn id="10" dur="indefinite"/>
                                        <p:tgtEl>
                                          <p:spTgt spid="22"/>
                                        </p:tgtEl>
                                      </p:cBhvr>
                                    </p:animEffect>
                                  </p:childTnLst>
                                </p:cTn>
                              </p:par>
                              <p:par>
                                <p:cTn id="11" presetID="1" presetClass="entr" presetSubtype="0" fill="hold" nodeType="withEffect">
                                  <p:stCondLst>
                                    <p:cond delay="0"/>
                                  </p:stCondLst>
                                  <p:childTnLst>
                                    <p:set>
                                      <p:cBhvr>
                                        <p:cTn id="12"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8">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48">
                                            <p:txEl>
                                              <p:pRg st="0" end="0"/>
                                            </p:txEl>
                                          </p:spTgt>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48">
                                            <p:txEl>
                                              <p:pRg st="1" end="1"/>
                                            </p:txEl>
                                          </p:spTgt>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48">
                                            <p:txEl>
                                              <p:pRg st="2" end="2"/>
                                            </p:txEl>
                                          </p:spTgt>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48">
                                            <p:txEl>
                                              <p:pRg st="3" end="3"/>
                                            </p:txEl>
                                          </p:spTgt>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48">
                                            <p:txEl>
                                              <p:pRg st="4" end="4"/>
                                            </p:txEl>
                                          </p:spTgt>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48">
                                            <p:txEl>
                                              <p:pRg st="5" end="5"/>
                                            </p:txEl>
                                          </p:spTgt>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48">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48"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257995" y="4026554"/>
            <a:ext cx="5040560" cy="0"/>
          </a:xfrm>
          <a:prstGeom prst="straightConnector1">
            <a:avLst/>
          </a:prstGeom>
          <a:ln w="508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3138315"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UP1</a:t>
            </a:r>
          </a:p>
          <a:p>
            <a:pPr algn="ctr"/>
            <a:r>
              <a:rPr lang="fr-FR" b="1" dirty="0" smtClean="0">
                <a:solidFill>
                  <a:schemeClr val="tx1"/>
                </a:solidFill>
              </a:rPr>
              <a:t>EP1</a:t>
            </a:r>
            <a:endParaRPr lang="fr-FR" b="1" dirty="0">
              <a:solidFill>
                <a:schemeClr val="tx1"/>
              </a:solidFill>
            </a:endParaRPr>
          </a:p>
          <a:p>
            <a:pPr algn="ctr"/>
            <a:endParaRPr lang="fr-FR" b="1" u="sng" dirty="0" smtClean="0"/>
          </a:p>
          <a:p>
            <a:pPr algn="ctr"/>
            <a:endParaRPr lang="fr-FR" b="1" u="sng" dirty="0"/>
          </a:p>
          <a:p>
            <a:pPr algn="ctr"/>
            <a:endParaRPr lang="fr-FR" b="1" u="sng" dirty="0"/>
          </a:p>
        </p:txBody>
      </p:sp>
      <p:sp>
        <p:nvSpPr>
          <p:cNvPr id="22" name="Ellipse 21"/>
          <p:cNvSpPr/>
          <p:nvPr/>
        </p:nvSpPr>
        <p:spPr>
          <a:xfrm>
            <a:off x="3780720"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UP2</a:t>
            </a:r>
          </a:p>
          <a:p>
            <a:pPr algn="ctr"/>
            <a:r>
              <a:rPr lang="fr-FR" b="1" dirty="0" smtClean="0">
                <a:solidFill>
                  <a:schemeClr val="tx1"/>
                </a:solidFill>
              </a:rPr>
              <a:t>EP2</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38" name="ZoneTexte 37"/>
          <p:cNvSpPr txBox="1"/>
          <p:nvPr/>
        </p:nvSpPr>
        <p:spPr>
          <a:xfrm>
            <a:off x="192829" y="3679274"/>
            <a:ext cx="2846340" cy="369332"/>
          </a:xfrm>
          <a:prstGeom prst="rect">
            <a:avLst/>
          </a:prstGeom>
          <a:noFill/>
        </p:spPr>
        <p:txBody>
          <a:bodyPr wrap="none" rtlCol="0">
            <a:spAutoFit/>
          </a:bodyPr>
          <a:lstStyle/>
          <a:p>
            <a:r>
              <a:rPr lang="fr-FR" b="1" dirty="0" smtClean="0"/>
              <a:t>CAP </a:t>
            </a:r>
            <a:r>
              <a:rPr lang="fr-FR" b="1" dirty="0" err="1" smtClean="0"/>
              <a:t>Aéro</a:t>
            </a:r>
            <a:r>
              <a:rPr lang="fr-FR" b="1" dirty="0" smtClean="0"/>
              <a:t> </a:t>
            </a:r>
            <a:r>
              <a:rPr lang="fr-FR" b="1" dirty="0" smtClean="0">
                <a:solidFill>
                  <a:srgbClr val="FF0000"/>
                </a:solidFill>
              </a:rPr>
              <a:t>Option Systèmes</a:t>
            </a:r>
            <a:endParaRPr lang="fr-FR" b="1" dirty="0">
              <a:solidFill>
                <a:srgbClr val="FF0000"/>
              </a:solidFill>
            </a:endParaRPr>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32" name="ZoneTexte 31"/>
          <p:cNvSpPr txBox="1"/>
          <p:nvPr/>
        </p:nvSpPr>
        <p:spPr>
          <a:xfrm>
            <a:off x="323528" y="5301208"/>
            <a:ext cx="2376264" cy="338554"/>
          </a:xfrm>
          <a:prstGeom prst="rect">
            <a:avLst/>
          </a:prstGeom>
          <a:solidFill>
            <a:srgbClr val="92D050"/>
          </a:solidFill>
        </p:spPr>
        <p:txBody>
          <a:bodyPr wrap="square" rtlCol="0">
            <a:spAutoFit/>
          </a:bodyPr>
          <a:lstStyle/>
          <a:p>
            <a:pPr algn="ctr"/>
            <a:r>
              <a:rPr lang="fr-FR" sz="1600" dirty="0" smtClean="0"/>
              <a:t>Première </a:t>
            </a:r>
            <a:endParaRPr lang="fr-FR" sz="1600" dirty="0"/>
          </a:p>
        </p:txBody>
      </p:sp>
      <p:sp>
        <p:nvSpPr>
          <p:cNvPr id="37" name="ZoneTexte 36"/>
          <p:cNvSpPr txBox="1"/>
          <p:nvPr/>
        </p:nvSpPr>
        <p:spPr>
          <a:xfrm>
            <a:off x="2915816" y="5301208"/>
            <a:ext cx="2232248" cy="338554"/>
          </a:xfrm>
          <a:prstGeom prst="rect">
            <a:avLst/>
          </a:prstGeom>
          <a:solidFill>
            <a:srgbClr val="92D050"/>
          </a:solidFill>
        </p:spPr>
        <p:txBody>
          <a:bodyPr wrap="square" rtlCol="0">
            <a:spAutoFit/>
          </a:bodyPr>
          <a:lstStyle/>
          <a:p>
            <a:pPr algn="ctr"/>
            <a:r>
              <a:rPr lang="fr-FR" sz="1600" dirty="0" smtClean="0"/>
              <a:t>Terminale</a:t>
            </a:r>
            <a:endParaRPr lang="fr-FR" sz="1600" dirty="0"/>
          </a:p>
        </p:txBody>
      </p:sp>
      <p:sp>
        <p:nvSpPr>
          <p:cNvPr id="42" name="Ellipse 41"/>
          <p:cNvSpPr/>
          <p:nvPr/>
        </p:nvSpPr>
        <p:spPr>
          <a:xfrm>
            <a:off x="4427984" y="321297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UP3</a:t>
            </a:r>
          </a:p>
          <a:p>
            <a:pPr algn="ctr"/>
            <a:r>
              <a:rPr lang="fr-FR" b="1" dirty="0" smtClean="0">
                <a:solidFill>
                  <a:schemeClr val="tx1"/>
                </a:solidFill>
              </a:rPr>
              <a:t>EP3</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p:nvPr/>
        </p:nvSpPr>
        <p:spPr>
          <a:xfrm>
            <a:off x="179512" y="980728"/>
            <a:ext cx="4176464" cy="2585323"/>
          </a:xfrm>
          <a:prstGeom prst="rect">
            <a:avLst/>
          </a:prstGeom>
          <a:solidFill>
            <a:srgbClr val="CCFFCC"/>
          </a:solidFill>
          <a:ln>
            <a:solidFill>
              <a:srgbClr val="00B0F0"/>
            </a:solidFill>
          </a:ln>
        </p:spPr>
        <p:txBody>
          <a:bodyPr wrap="square">
            <a:spAutoFit/>
          </a:bodyPr>
          <a:lstStyle/>
          <a:p>
            <a:r>
              <a:rPr lang="fr-FR" b="1" dirty="0">
                <a:solidFill>
                  <a:srgbClr val="0000FF"/>
                </a:solidFill>
              </a:rPr>
              <a:t>C04</a:t>
            </a:r>
            <a:r>
              <a:rPr lang="fr-FR" b="1" baseline="-25000" dirty="0">
                <a:solidFill>
                  <a:srgbClr val="0000FF"/>
                </a:solidFill>
              </a:rPr>
              <a:t>Sys</a:t>
            </a:r>
            <a:r>
              <a:rPr lang="fr-FR" dirty="0">
                <a:solidFill>
                  <a:srgbClr val="0000FF"/>
                </a:solidFill>
              </a:rPr>
              <a:t> - Réaliser des opérations d’assistance en piste</a:t>
            </a:r>
          </a:p>
          <a:p>
            <a:r>
              <a:rPr lang="fr-FR" b="1" dirty="0">
                <a:solidFill>
                  <a:srgbClr val="0000FF"/>
                </a:solidFill>
              </a:rPr>
              <a:t>C05</a:t>
            </a:r>
            <a:r>
              <a:rPr lang="fr-FR" b="1" baseline="-25000" dirty="0">
                <a:solidFill>
                  <a:srgbClr val="0000FF"/>
                </a:solidFill>
              </a:rPr>
              <a:t>Sys</a:t>
            </a:r>
            <a:r>
              <a:rPr lang="fr-FR" dirty="0">
                <a:solidFill>
                  <a:srgbClr val="0000FF"/>
                </a:solidFill>
              </a:rPr>
              <a:t> - Réparer des éléments</a:t>
            </a:r>
          </a:p>
          <a:p>
            <a:r>
              <a:rPr lang="fr-FR" b="1" dirty="0">
                <a:solidFill>
                  <a:srgbClr val="FF0000"/>
                </a:solidFill>
              </a:rPr>
              <a:t>C06</a:t>
            </a:r>
            <a:r>
              <a:rPr lang="fr-FR" dirty="0">
                <a:solidFill>
                  <a:srgbClr val="FF0000"/>
                </a:solidFill>
              </a:rPr>
              <a:t> - Effectuer des contrôles de son opération</a:t>
            </a:r>
          </a:p>
          <a:p>
            <a:r>
              <a:rPr lang="fr-FR" b="1" dirty="0">
                <a:solidFill>
                  <a:srgbClr val="FF0000"/>
                </a:solidFill>
              </a:rPr>
              <a:t>C07</a:t>
            </a:r>
            <a:r>
              <a:rPr lang="fr-FR" dirty="0">
                <a:solidFill>
                  <a:srgbClr val="FF0000"/>
                </a:solidFill>
              </a:rPr>
              <a:t> - Appliquer la démarche qualité de l’entreprise</a:t>
            </a:r>
          </a:p>
          <a:p>
            <a:r>
              <a:rPr lang="fr-FR" b="1" dirty="0">
                <a:solidFill>
                  <a:srgbClr val="FF0000"/>
                </a:solidFill>
              </a:rPr>
              <a:t>C08</a:t>
            </a:r>
            <a:r>
              <a:rPr lang="fr-FR" dirty="0">
                <a:solidFill>
                  <a:srgbClr val="FF0000"/>
                </a:solidFill>
              </a:rPr>
              <a:t> - Communiquer des informations dans un contexte aéronautique</a:t>
            </a:r>
          </a:p>
        </p:txBody>
      </p:sp>
      <p:sp>
        <p:nvSpPr>
          <p:cNvPr id="40" name="Bulle ronde 39"/>
          <p:cNvSpPr/>
          <p:nvPr/>
        </p:nvSpPr>
        <p:spPr>
          <a:xfrm>
            <a:off x="4211960" y="692696"/>
            <a:ext cx="4536504" cy="1944216"/>
          </a:xfrm>
          <a:prstGeom prst="wedgeEllipseCallout">
            <a:avLst>
              <a:gd name="adj1" fmla="val -87459"/>
              <a:gd name="adj2" fmla="val -13274"/>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ZoneTexte 3"/>
          <p:cNvSpPr txBox="1"/>
          <p:nvPr/>
        </p:nvSpPr>
        <p:spPr>
          <a:xfrm>
            <a:off x="4355976" y="1340768"/>
            <a:ext cx="4320480" cy="646331"/>
          </a:xfrm>
          <a:prstGeom prst="rect">
            <a:avLst/>
          </a:prstGeom>
          <a:noFill/>
        </p:spPr>
        <p:txBody>
          <a:bodyPr wrap="square" rtlCol="0">
            <a:spAutoFit/>
          </a:bodyPr>
          <a:lstStyle/>
          <a:p>
            <a:pPr algn="ctr"/>
            <a:r>
              <a:rPr lang="fr-FR" dirty="0" smtClean="0">
                <a:solidFill>
                  <a:srgbClr val="FF0000"/>
                </a:solidFill>
              </a:rPr>
              <a:t>Les compétences C04 et C05 sont spécifiques à l’option systèmes   </a:t>
            </a:r>
            <a:endParaRPr lang="fr-FR" dirty="0">
              <a:solidFill>
                <a:srgbClr val="FF0000"/>
              </a:solidFill>
            </a:endParaRPr>
          </a:p>
        </p:txBody>
      </p:sp>
      <p:sp>
        <p:nvSpPr>
          <p:cNvPr id="41" name="Rectangle 40"/>
          <p:cNvSpPr/>
          <p:nvPr/>
        </p:nvSpPr>
        <p:spPr>
          <a:xfrm>
            <a:off x="4934600" y="4509120"/>
            <a:ext cx="4101896" cy="2062103"/>
          </a:xfrm>
          <a:prstGeom prst="rect">
            <a:avLst/>
          </a:prstGeom>
          <a:solidFill>
            <a:srgbClr val="CCFFCC"/>
          </a:solidFill>
          <a:ln>
            <a:solidFill>
              <a:srgbClr val="00B0F0"/>
            </a:solidFill>
          </a:ln>
        </p:spPr>
        <p:txBody>
          <a:bodyPr wrap="square">
            <a:spAutoFit/>
          </a:bodyPr>
          <a:lstStyle/>
          <a:p>
            <a:r>
              <a:rPr lang="fr-FR" sz="1600" b="1" dirty="0" smtClean="0">
                <a:solidFill>
                  <a:srgbClr val="FF0000"/>
                </a:solidFill>
              </a:rPr>
              <a:t>A5 - </a:t>
            </a:r>
            <a:r>
              <a:rPr lang="fr-FR" sz="1600" dirty="0" smtClean="0">
                <a:solidFill>
                  <a:srgbClr val="FF0000"/>
                </a:solidFill>
              </a:rPr>
              <a:t>Autocontrôle et qualité  </a:t>
            </a:r>
          </a:p>
          <a:p>
            <a:r>
              <a:rPr lang="fr-FR" sz="1600" b="1" dirty="0" smtClean="0">
                <a:solidFill>
                  <a:srgbClr val="FF0000"/>
                </a:solidFill>
              </a:rPr>
              <a:t>T5.1</a:t>
            </a:r>
            <a:r>
              <a:rPr lang="fr-FR" sz="1600" dirty="0" smtClean="0">
                <a:solidFill>
                  <a:srgbClr val="FF0000"/>
                </a:solidFill>
              </a:rPr>
              <a:t> </a:t>
            </a:r>
            <a:r>
              <a:rPr lang="fr-FR" sz="1600" dirty="0">
                <a:solidFill>
                  <a:srgbClr val="FF0000"/>
                </a:solidFill>
              </a:rPr>
              <a:t>Vérifier la conformité de sa réalisation.</a:t>
            </a:r>
          </a:p>
          <a:p>
            <a:r>
              <a:rPr lang="fr-FR" sz="1600" b="1" dirty="0">
                <a:solidFill>
                  <a:srgbClr val="FF0000"/>
                </a:solidFill>
              </a:rPr>
              <a:t>T5.2</a:t>
            </a:r>
            <a:r>
              <a:rPr lang="fr-FR" sz="1600" dirty="0">
                <a:solidFill>
                  <a:srgbClr val="FF0000"/>
                </a:solidFill>
              </a:rPr>
              <a:t> Assurer la traçabilité de son opération.</a:t>
            </a:r>
          </a:p>
          <a:p>
            <a:r>
              <a:rPr lang="fr-FR" sz="1600" b="1" dirty="0">
                <a:solidFill>
                  <a:srgbClr val="FF0000"/>
                </a:solidFill>
              </a:rPr>
              <a:t>T5.3</a:t>
            </a:r>
            <a:r>
              <a:rPr lang="fr-FR" sz="1600" dirty="0">
                <a:solidFill>
                  <a:srgbClr val="FF0000"/>
                </a:solidFill>
              </a:rPr>
              <a:t> Transmettre des informations techniques, oralement et par écrit, y compris en langue anglaise.</a:t>
            </a:r>
          </a:p>
          <a:p>
            <a:r>
              <a:rPr lang="fr-FR" sz="1600" b="1" dirty="0">
                <a:solidFill>
                  <a:srgbClr val="FF0000"/>
                </a:solidFill>
              </a:rPr>
              <a:t>T5.4</a:t>
            </a:r>
            <a:r>
              <a:rPr lang="fr-FR" sz="1600" dirty="0">
                <a:solidFill>
                  <a:srgbClr val="FF0000"/>
                </a:solidFill>
              </a:rPr>
              <a:t> Participer au plan d’amélioration continue de son secteur </a:t>
            </a:r>
            <a:r>
              <a:rPr lang="fr-FR" sz="1600" dirty="0" smtClean="0">
                <a:solidFill>
                  <a:srgbClr val="FF0000"/>
                </a:solidFill>
              </a:rPr>
              <a:t>d’activité. </a:t>
            </a:r>
            <a:endParaRPr lang="fr-FR" sz="1600" dirty="0">
              <a:solidFill>
                <a:srgbClr val="FF0000"/>
              </a:solidFill>
            </a:endParaRPr>
          </a:p>
        </p:txBody>
      </p:sp>
      <p:sp>
        <p:nvSpPr>
          <p:cNvPr id="43" name="Rectangle 42"/>
          <p:cNvSpPr/>
          <p:nvPr/>
        </p:nvSpPr>
        <p:spPr>
          <a:xfrm>
            <a:off x="4932040" y="980728"/>
            <a:ext cx="4104456" cy="1631216"/>
          </a:xfrm>
          <a:prstGeom prst="rect">
            <a:avLst/>
          </a:prstGeom>
          <a:solidFill>
            <a:srgbClr val="CCFFCC"/>
          </a:solidFill>
          <a:ln>
            <a:solidFill>
              <a:srgbClr val="00B0F0"/>
            </a:solidFill>
          </a:ln>
        </p:spPr>
        <p:txBody>
          <a:bodyPr wrap="square">
            <a:spAutoFit/>
          </a:bodyPr>
          <a:lstStyle/>
          <a:p>
            <a:r>
              <a:rPr lang="fr-FR" sz="1600" b="1" dirty="0" smtClean="0">
                <a:solidFill>
                  <a:srgbClr val="0000FF"/>
                </a:solidFill>
              </a:rPr>
              <a:t>A3</a:t>
            </a:r>
            <a:r>
              <a:rPr lang="fr-FR" sz="1600" b="1" baseline="-25000" dirty="0" smtClean="0">
                <a:solidFill>
                  <a:srgbClr val="0000FF"/>
                </a:solidFill>
              </a:rPr>
              <a:t>Sys</a:t>
            </a:r>
            <a:r>
              <a:rPr lang="fr-FR" sz="1600" b="1" dirty="0" smtClean="0">
                <a:solidFill>
                  <a:srgbClr val="0000FF"/>
                </a:solidFill>
              </a:rPr>
              <a:t> – </a:t>
            </a:r>
            <a:r>
              <a:rPr lang="fr-FR" sz="1600" dirty="0">
                <a:solidFill>
                  <a:srgbClr val="0000FF"/>
                </a:solidFill>
              </a:rPr>
              <a:t>R</a:t>
            </a:r>
            <a:r>
              <a:rPr lang="fr-FR" sz="1600" dirty="0" smtClean="0">
                <a:solidFill>
                  <a:srgbClr val="0000FF"/>
                </a:solidFill>
              </a:rPr>
              <a:t>éparation </a:t>
            </a:r>
            <a:endParaRPr lang="fr-FR" sz="1600" dirty="0">
              <a:solidFill>
                <a:srgbClr val="0000FF"/>
              </a:solidFill>
            </a:endParaRPr>
          </a:p>
          <a:p>
            <a:r>
              <a:rPr lang="fr-FR" sz="1600" b="1" dirty="0">
                <a:solidFill>
                  <a:srgbClr val="0000FF"/>
                </a:solidFill>
              </a:rPr>
              <a:t>T3.1</a:t>
            </a:r>
            <a:r>
              <a:rPr lang="fr-FR" sz="1600" dirty="0">
                <a:solidFill>
                  <a:srgbClr val="0000FF"/>
                </a:solidFill>
              </a:rPr>
              <a:t> Réaliser une opération de réparation d’équipements d’aéronefs et de leurs éléments de liaison.</a:t>
            </a:r>
          </a:p>
          <a:p>
            <a:r>
              <a:rPr lang="fr-FR" sz="1600" b="1" dirty="0">
                <a:solidFill>
                  <a:srgbClr val="0000FF"/>
                </a:solidFill>
              </a:rPr>
              <a:t>T3.2</a:t>
            </a:r>
            <a:r>
              <a:rPr lang="fr-FR" sz="1600" dirty="0">
                <a:solidFill>
                  <a:srgbClr val="0000FF"/>
                </a:solidFill>
              </a:rPr>
              <a:t> Réaliser une opération de test d’une réalisation.</a:t>
            </a:r>
          </a:p>
        </p:txBody>
      </p:sp>
      <p:sp>
        <p:nvSpPr>
          <p:cNvPr id="44" name="Rectangle 43"/>
          <p:cNvSpPr/>
          <p:nvPr/>
        </p:nvSpPr>
        <p:spPr>
          <a:xfrm>
            <a:off x="4932040" y="2636912"/>
            <a:ext cx="4104456" cy="1846659"/>
          </a:xfrm>
          <a:prstGeom prst="rect">
            <a:avLst/>
          </a:prstGeom>
          <a:solidFill>
            <a:srgbClr val="CCFFCC"/>
          </a:solidFill>
          <a:ln>
            <a:solidFill>
              <a:srgbClr val="00B0F0"/>
            </a:solidFill>
          </a:ln>
        </p:spPr>
        <p:txBody>
          <a:bodyPr wrap="square">
            <a:spAutoFit/>
          </a:bodyPr>
          <a:lstStyle/>
          <a:p>
            <a:r>
              <a:rPr lang="fr-FR" sz="1600" b="1" dirty="0" smtClean="0">
                <a:solidFill>
                  <a:srgbClr val="0000FF"/>
                </a:solidFill>
              </a:rPr>
              <a:t>A4</a:t>
            </a:r>
            <a:r>
              <a:rPr lang="fr-FR" sz="1600" b="1" baseline="-25000" dirty="0" smtClean="0">
                <a:solidFill>
                  <a:srgbClr val="0000FF"/>
                </a:solidFill>
              </a:rPr>
              <a:t>Sys </a:t>
            </a:r>
            <a:r>
              <a:rPr lang="fr-FR" sz="1600" b="1" dirty="0">
                <a:solidFill>
                  <a:srgbClr val="0000FF"/>
                </a:solidFill>
              </a:rPr>
              <a:t>-</a:t>
            </a:r>
            <a:r>
              <a:rPr lang="fr-FR" sz="1600" dirty="0">
                <a:solidFill>
                  <a:srgbClr val="0000FF"/>
                </a:solidFill>
              </a:rPr>
              <a:t> Assistance en piste </a:t>
            </a:r>
            <a:endParaRPr lang="fr-FR" sz="1600" dirty="0" smtClean="0">
              <a:solidFill>
                <a:srgbClr val="0000FF"/>
              </a:solidFill>
            </a:endParaRPr>
          </a:p>
          <a:p>
            <a:r>
              <a:rPr lang="fr-FR" sz="1600" b="1" dirty="0" smtClean="0">
                <a:solidFill>
                  <a:srgbClr val="0000FF"/>
                </a:solidFill>
              </a:rPr>
              <a:t>T4.1</a:t>
            </a:r>
            <a:r>
              <a:rPr lang="fr-FR" sz="1600" dirty="0" smtClean="0">
                <a:solidFill>
                  <a:srgbClr val="0000FF"/>
                </a:solidFill>
              </a:rPr>
              <a:t> </a:t>
            </a:r>
            <a:r>
              <a:rPr lang="fr-FR" sz="1600" dirty="0">
                <a:solidFill>
                  <a:srgbClr val="0000FF"/>
                </a:solidFill>
              </a:rPr>
              <a:t>Mettre en œuvre le matériel de servitudes pré et post vol d’un aéronef.</a:t>
            </a:r>
          </a:p>
          <a:p>
            <a:r>
              <a:rPr lang="fr-FR" sz="1600" b="1" dirty="0">
                <a:solidFill>
                  <a:srgbClr val="0000FF"/>
                </a:solidFill>
              </a:rPr>
              <a:t>T4.2</a:t>
            </a:r>
            <a:r>
              <a:rPr lang="fr-FR" sz="1600" dirty="0">
                <a:solidFill>
                  <a:srgbClr val="0000FF"/>
                </a:solidFill>
              </a:rPr>
              <a:t> Transmettre des informations à l’équipage et au personnel technique d’escale, oralement et par gestes.</a:t>
            </a:r>
          </a:p>
          <a:p>
            <a:r>
              <a:rPr lang="fr-FR" sz="1600" b="1" dirty="0">
                <a:solidFill>
                  <a:srgbClr val="0000FF"/>
                </a:solidFill>
              </a:rPr>
              <a:t>T4.3</a:t>
            </a:r>
            <a:r>
              <a:rPr lang="fr-FR" sz="1600" dirty="0">
                <a:solidFill>
                  <a:srgbClr val="0000FF"/>
                </a:solidFill>
              </a:rPr>
              <a:t> Effectuer les opérations de </a:t>
            </a:r>
            <a:r>
              <a:rPr lang="fr-FR" sz="1600" dirty="0" err="1">
                <a:solidFill>
                  <a:srgbClr val="0000FF"/>
                </a:solidFill>
              </a:rPr>
              <a:t>servicing</a:t>
            </a:r>
            <a:r>
              <a:rPr lang="fr-FR" sz="1600" dirty="0">
                <a:solidFill>
                  <a:srgbClr val="0000FF"/>
                </a:solidFill>
              </a:rPr>
              <a:t>.</a:t>
            </a:r>
          </a:p>
        </p:txBody>
      </p:sp>
      <p:pic>
        <p:nvPicPr>
          <p:cNvPr id="47" name="Image 46"/>
          <p:cNvPicPr>
            <a:picLocks noChangeAspect="1"/>
          </p:cNvPicPr>
          <p:nvPr/>
        </p:nvPicPr>
        <p:blipFill>
          <a:blip r:embed="rId8"/>
          <a:stretch>
            <a:fillRect/>
          </a:stretch>
        </p:blipFill>
        <p:spPr>
          <a:xfrm>
            <a:off x="899592" y="4221088"/>
            <a:ext cx="720080" cy="635471"/>
          </a:xfrm>
          <a:prstGeom prst="rect">
            <a:avLst/>
          </a:prstGeom>
        </p:spPr>
      </p:pic>
      <p:sp>
        <p:nvSpPr>
          <p:cNvPr id="30" name="Rectangle 29"/>
          <p:cNvSpPr/>
          <p:nvPr/>
        </p:nvSpPr>
        <p:spPr>
          <a:xfrm>
            <a:off x="395536" y="5805264"/>
            <a:ext cx="4392488" cy="646331"/>
          </a:xfrm>
          <a:prstGeom prst="rect">
            <a:avLst/>
          </a:prstGeom>
          <a:solidFill>
            <a:srgbClr val="CCFFCC"/>
          </a:solidFill>
          <a:ln>
            <a:solidFill>
              <a:srgbClr val="00B0F0"/>
            </a:solidFill>
          </a:ln>
        </p:spPr>
        <p:txBody>
          <a:bodyPr wrap="square">
            <a:spAutoFit/>
          </a:bodyPr>
          <a:lstStyle/>
          <a:p>
            <a:pPr algn="ctr"/>
            <a:r>
              <a:rPr lang="fr-FR" b="1" dirty="0">
                <a:solidFill>
                  <a:srgbClr val="FF0000"/>
                </a:solidFill>
              </a:rPr>
              <a:t>EP3 </a:t>
            </a:r>
            <a:r>
              <a:rPr lang="fr-FR" dirty="0">
                <a:solidFill>
                  <a:srgbClr val="FF0000"/>
                </a:solidFill>
              </a:rPr>
              <a:t>: Assistance en piste et réparation d’aéronef </a:t>
            </a:r>
            <a:r>
              <a:rPr lang="fr-FR" dirty="0" smtClean="0">
                <a:solidFill>
                  <a:srgbClr val="FF0000"/>
                </a:solidFill>
              </a:rPr>
              <a:t>(coefficient 8) </a:t>
            </a:r>
            <a:endParaRPr lang="fr-FR" dirty="0">
              <a:solidFill>
                <a:srgbClr val="FF0000"/>
              </a:solidFill>
            </a:endParaRPr>
          </a:p>
        </p:txBody>
      </p:sp>
      <p:sp>
        <p:nvSpPr>
          <p:cNvPr id="3" name="Espace réservé du numéro de diapositive 2"/>
          <p:cNvSpPr>
            <a:spLocks noGrp="1"/>
          </p:cNvSpPr>
          <p:nvPr>
            <p:ph type="sldNum" sz="quarter" idx="12"/>
          </p:nvPr>
        </p:nvSpPr>
        <p:spPr>
          <a:xfrm>
            <a:off x="7010400" y="6518838"/>
            <a:ext cx="2133600" cy="365125"/>
          </a:xfrm>
        </p:spPr>
        <p:txBody>
          <a:bodyPr/>
          <a:lstStyle/>
          <a:p>
            <a:fld id="{9ADDA7FA-2A20-44FE-B285-C2990E32D552}" type="slidenum">
              <a:rPr lang="fr-FR" smtClean="0"/>
              <a:t>27</a:t>
            </a:fld>
            <a:endParaRPr lang="fr-FR"/>
          </a:p>
        </p:txBody>
      </p:sp>
      <p:sp>
        <p:nvSpPr>
          <p:cNvPr id="31" name="ZoneTexte 30"/>
          <p:cNvSpPr txBox="1"/>
          <p:nvPr/>
        </p:nvSpPr>
        <p:spPr>
          <a:xfrm>
            <a:off x="395536" y="6488995"/>
            <a:ext cx="4320480" cy="369332"/>
          </a:xfrm>
          <a:prstGeom prst="rect">
            <a:avLst/>
          </a:prstGeom>
          <a:noFill/>
        </p:spPr>
        <p:txBody>
          <a:bodyPr wrap="square" rtlCol="0">
            <a:spAutoFit/>
          </a:bodyPr>
          <a:lstStyle/>
          <a:p>
            <a:pPr algn="ctr"/>
            <a:r>
              <a:rPr lang="fr-FR" dirty="0" smtClean="0"/>
              <a:t>Cette </a:t>
            </a:r>
            <a:r>
              <a:rPr lang="fr-FR" dirty="0"/>
              <a:t>épreuve </a:t>
            </a:r>
            <a:r>
              <a:rPr lang="fr-FR" b="1" dirty="0"/>
              <a:t>intègre la PFMP </a:t>
            </a:r>
            <a:endParaRPr lang="fr-FR" dirty="0"/>
          </a:p>
        </p:txBody>
      </p:sp>
    </p:spTree>
    <p:extLst>
      <p:ext uri="{BB962C8B-B14F-4D97-AF65-F5344CB8AC3E}">
        <p14:creationId xmlns:p14="http://schemas.microsoft.com/office/powerpoint/2010/main" val="2936477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1"/>
                                        </p:tgtEl>
                                        <p:attrNameLst>
                                          <p:attrName>style.opacity</p:attrName>
                                        </p:attrNameLst>
                                      </p:cBhvr>
                                      <p:to>
                                        <p:strVal val="0.5"/>
                                      </p:to>
                                    </p:set>
                                    <p:animEffect filter="image" prLst="opacity: 0.5">
                                      <p:cBhvr rctx="IE">
                                        <p:cTn id="7" dur="indefinite"/>
                                        <p:tgtEl>
                                          <p:spTgt spid="21"/>
                                        </p:tgtEl>
                                      </p:cBhvr>
                                    </p:animEffect>
                                  </p:childTnLst>
                                </p:cTn>
                              </p:par>
                              <p:par>
                                <p:cTn id="8" presetID="9" presetClass="emph" presetSubtype="0" grpId="0" nodeType="withEffect">
                                  <p:stCondLst>
                                    <p:cond delay="0"/>
                                  </p:stCondLst>
                                  <p:childTnLst>
                                    <p:set>
                                      <p:cBhvr rctx="PPT">
                                        <p:cTn id="9" dur="indefinite"/>
                                        <p:tgtEl>
                                          <p:spTgt spid="22"/>
                                        </p:tgtEl>
                                        <p:attrNameLst>
                                          <p:attrName>style.opacity</p:attrName>
                                        </p:attrNameLst>
                                      </p:cBhvr>
                                      <p:to>
                                        <p:strVal val="0.5"/>
                                      </p:to>
                                    </p:set>
                                    <p:animEffect filter="image" prLst="opacity: 0.5">
                                      <p:cBhvr rctx="IE">
                                        <p:cTn id="10" dur="indefinite"/>
                                        <p:tgtEl>
                                          <p:spTgt spid="22"/>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9" presetClass="entr" presetSubtype="1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0" fill="hold"/>
                                        <p:tgtEl>
                                          <p:spTgt spid="47"/>
                                        </p:tgtEl>
                                        <p:attrNameLst>
                                          <p:attrName>ppt_w</p:attrName>
                                        </p:attrNameLst>
                                      </p:cBhvr>
                                      <p:tavLst>
                                        <p:tav tm="0" fmla="#ppt_w*sin(2.5*pi*$)">
                                          <p:val>
                                            <p:fltVal val="0"/>
                                          </p:val>
                                        </p:tav>
                                        <p:tav tm="100000">
                                          <p:val>
                                            <p:fltVal val="1"/>
                                          </p:val>
                                        </p:tav>
                                      </p:tavLst>
                                    </p:anim>
                                    <p:anim calcmode="lin" valueType="num">
                                      <p:cBhvr>
                                        <p:cTn id="16" dur="5000" fill="hold"/>
                                        <p:tgtEl>
                                          <p:spTgt spid="4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4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4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4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9"/>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43"/>
                                        </p:tgtEl>
                                        <p:attrNameLst>
                                          <p:attrName>style.visibility</p:attrName>
                                        </p:attrNameLst>
                                      </p:cBhvr>
                                      <p:to>
                                        <p:strVal val="hidden"/>
                                      </p:to>
                                    </p:set>
                                  </p:childTnLst>
                                </p:cTn>
                              </p:par>
                              <p:par>
                                <p:cTn id="51" presetID="1" presetClass="exit" presetSubtype="0" fill="hold" grpId="2" nodeType="withEffect">
                                  <p:stCondLst>
                                    <p:cond delay="0"/>
                                  </p:stCondLst>
                                  <p:childTnLst>
                                    <p:set>
                                      <p:cBhvr>
                                        <p:cTn id="52" dur="1" fill="hold">
                                          <p:stCondLst>
                                            <p:cond delay="0"/>
                                          </p:stCondLst>
                                        </p:cTn>
                                        <p:tgtEl>
                                          <p:spTgt spid="44"/>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42" grpId="0" animBg="1"/>
      <p:bldP spid="39" grpId="0" animBg="1"/>
      <p:bldP spid="39" grpId="1" animBg="1"/>
      <p:bldP spid="40" grpId="0" animBg="1"/>
      <p:bldP spid="40" grpId="1" animBg="1"/>
      <p:bldP spid="4" grpId="0"/>
      <p:bldP spid="4" grpId="1"/>
      <p:bldP spid="41" grpId="0" animBg="1"/>
      <p:bldP spid="41" grpId="1" animBg="1"/>
      <p:bldP spid="43" grpId="0" animBg="1"/>
      <p:bldP spid="43" grpId="1" animBg="1"/>
      <p:bldP spid="43" grpId="2" animBg="1"/>
      <p:bldP spid="44" grpId="0" animBg="1"/>
      <p:bldP spid="44" grpId="1" animBg="1"/>
      <p:bldP spid="44" grpId="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llipse 29"/>
          <p:cNvSpPr/>
          <p:nvPr/>
        </p:nvSpPr>
        <p:spPr>
          <a:xfrm>
            <a:off x="395536" y="836712"/>
            <a:ext cx="8568952" cy="5040560"/>
          </a:xfrm>
          <a:prstGeom prst="ellipse">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257995" y="4026554"/>
            <a:ext cx="5040560" cy="0"/>
          </a:xfrm>
          <a:prstGeom prst="straightConnector1">
            <a:avLst/>
          </a:prstGeom>
          <a:ln w="508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3138315"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UP1</a:t>
            </a:r>
          </a:p>
          <a:p>
            <a:pPr algn="ctr"/>
            <a:r>
              <a:rPr lang="fr-FR" b="1" dirty="0" smtClean="0">
                <a:solidFill>
                  <a:schemeClr val="tx1"/>
                </a:solidFill>
              </a:rPr>
              <a:t>EP1</a:t>
            </a:r>
            <a:endParaRPr lang="fr-FR" b="1" dirty="0">
              <a:solidFill>
                <a:schemeClr val="tx1"/>
              </a:solidFill>
            </a:endParaRPr>
          </a:p>
          <a:p>
            <a:pPr algn="ctr"/>
            <a:endParaRPr lang="fr-FR" b="1" u="sng" dirty="0" smtClean="0"/>
          </a:p>
          <a:p>
            <a:pPr algn="ctr"/>
            <a:endParaRPr lang="fr-FR" b="1" u="sng" dirty="0"/>
          </a:p>
          <a:p>
            <a:pPr algn="ctr"/>
            <a:endParaRPr lang="fr-FR" b="1" u="sng" dirty="0"/>
          </a:p>
        </p:txBody>
      </p:sp>
      <p:sp>
        <p:nvSpPr>
          <p:cNvPr id="22" name="Ellipse 21"/>
          <p:cNvSpPr/>
          <p:nvPr/>
        </p:nvSpPr>
        <p:spPr>
          <a:xfrm>
            <a:off x="3780720"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UP2</a:t>
            </a:r>
          </a:p>
          <a:p>
            <a:pPr algn="ctr"/>
            <a:r>
              <a:rPr lang="fr-FR" b="1" dirty="0" smtClean="0">
                <a:solidFill>
                  <a:schemeClr val="tx1"/>
                </a:solidFill>
              </a:rPr>
              <a:t>EP2</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38" name="ZoneTexte 37"/>
          <p:cNvSpPr txBox="1"/>
          <p:nvPr/>
        </p:nvSpPr>
        <p:spPr>
          <a:xfrm>
            <a:off x="192829" y="3679274"/>
            <a:ext cx="2846340" cy="369332"/>
          </a:xfrm>
          <a:prstGeom prst="rect">
            <a:avLst/>
          </a:prstGeom>
          <a:noFill/>
        </p:spPr>
        <p:txBody>
          <a:bodyPr wrap="none" rtlCol="0">
            <a:spAutoFit/>
          </a:bodyPr>
          <a:lstStyle/>
          <a:p>
            <a:r>
              <a:rPr lang="fr-FR" b="1" dirty="0" smtClean="0"/>
              <a:t>CAP </a:t>
            </a:r>
            <a:r>
              <a:rPr lang="fr-FR" b="1" dirty="0" err="1" smtClean="0"/>
              <a:t>Aéro</a:t>
            </a:r>
            <a:r>
              <a:rPr lang="fr-FR" b="1" dirty="0" smtClean="0"/>
              <a:t> </a:t>
            </a:r>
            <a:r>
              <a:rPr lang="fr-FR" b="1" dirty="0" smtClean="0">
                <a:solidFill>
                  <a:srgbClr val="FF0000"/>
                </a:solidFill>
              </a:rPr>
              <a:t>Option Systèmes</a:t>
            </a:r>
            <a:endParaRPr lang="fr-FR" b="1" dirty="0">
              <a:solidFill>
                <a:srgbClr val="FF0000"/>
              </a:solidFill>
            </a:endParaRPr>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32" name="ZoneTexte 31"/>
          <p:cNvSpPr txBox="1"/>
          <p:nvPr/>
        </p:nvSpPr>
        <p:spPr>
          <a:xfrm>
            <a:off x="323528" y="5301208"/>
            <a:ext cx="2376264" cy="338554"/>
          </a:xfrm>
          <a:prstGeom prst="rect">
            <a:avLst/>
          </a:prstGeom>
          <a:solidFill>
            <a:srgbClr val="92D050"/>
          </a:solidFill>
        </p:spPr>
        <p:txBody>
          <a:bodyPr wrap="square" rtlCol="0">
            <a:spAutoFit/>
          </a:bodyPr>
          <a:lstStyle/>
          <a:p>
            <a:pPr algn="ctr"/>
            <a:r>
              <a:rPr lang="fr-FR" sz="1600" dirty="0" smtClean="0"/>
              <a:t>Première </a:t>
            </a:r>
            <a:endParaRPr lang="fr-FR" sz="1600" dirty="0"/>
          </a:p>
        </p:txBody>
      </p:sp>
      <p:sp>
        <p:nvSpPr>
          <p:cNvPr id="37" name="ZoneTexte 36"/>
          <p:cNvSpPr txBox="1"/>
          <p:nvPr/>
        </p:nvSpPr>
        <p:spPr>
          <a:xfrm>
            <a:off x="2915816" y="5301208"/>
            <a:ext cx="2232248" cy="338554"/>
          </a:xfrm>
          <a:prstGeom prst="rect">
            <a:avLst/>
          </a:prstGeom>
          <a:solidFill>
            <a:srgbClr val="92D050"/>
          </a:solidFill>
        </p:spPr>
        <p:txBody>
          <a:bodyPr wrap="square" rtlCol="0">
            <a:spAutoFit/>
          </a:bodyPr>
          <a:lstStyle/>
          <a:p>
            <a:pPr algn="ctr"/>
            <a:r>
              <a:rPr lang="fr-FR" sz="1600" dirty="0" smtClean="0"/>
              <a:t>Terminale</a:t>
            </a:r>
            <a:endParaRPr lang="fr-FR" sz="1600" dirty="0"/>
          </a:p>
        </p:txBody>
      </p:sp>
      <p:sp>
        <p:nvSpPr>
          <p:cNvPr id="42" name="Ellipse 41"/>
          <p:cNvSpPr/>
          <p:nvPr/>
        </p:nvSpPr>
        <p:spPr>
          <a:xfrm>
            <a:off x="4427984" y="321297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UP3</a:t>
            </a:r>
          </a:p>
          <a:p>
            <a:pPr algn="ctr"/>
            <a:r>
              <a:rPr lang="fr-FR" b="1" dirty="0" smtClean="0">
                <a:solidFill>
                  <a:schemeClr val="tx1"/>
                </a:solidFill>
              </a:rPr>
              <a:t>EP3</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Image 46"/>
          <p:cNvPicPr>
            <a:picLocks noChangeAspect="1"/>
          </p:cNvPicPr>
          <p:nvPr/>
        </p:nvPicPr>
        <p:blipFill>
          <a:blip r:embed="rId8"/>
          <a:stretch>
            <a:fillRect/>
          </a:stretch>
        </p:blipFill>
        <p:spPr>
          <a:xfrm>
            <a:off x="899592" y="4221088"/>
            <a:ext cx="720080" cy="635471"/>
          </a:xfrm>
          <a:prstGeom prst="rect">
            <a:avLst/>
          </a:prstGeom>
        </p:spPr>
      </p:pic>
      <p:sp>
        <p:nvSpPr>
          <p:cNvPr id="31" name="Rectangle 30"/>
          <p:cNvSpPr/>
          <p:nvPr/>
        </p:nvSpPr>
        <p:spPr>
          <a:xfrm>
            <a:off x="1547664" y="1556792"/>
            <a:ext cx="6552728" cy="338554"/>
          </a:xfrm>
          <a:prstGeom prst="rect">
            <a:avLst/>
          </a:prstGeom>
        </p:spPr>
        <p:txBody>
          <a:bodyPr wrap="square">
            <a:spAutoFit/>
          </a:bodyPr>
          <a:lstStyle/>
          <a:p>
            <a:r>
              <a:rPr lang="fr-FR" sz="1600" dirty="0" smtClean="0">
                <a:solidFill>
                  <a:srgbClr val="FF0000"/>
                </a:solidFill>
              </a:rPr>
              <a:t>Cette épreuve est spécifique à l’option Systèmes, et comporte deux  parties :</a:t>
            </a:r>
            <a:endParaRPr lang="fr-FR" sz="1600" dirty="0">
              <a:solidFill>
                <a:srgbClr val="FF0000"/>
              </a:solidFill>
            </a:endParaRPr>
          </a:p>
        </p:txBody>
      </p:sp>
      <p:sp>
        <p:nvSpPr>
          <p:cNvPr id="45" name="ZoneTexte 44"/>
          <p:cNvSpPr txBox="1"/>
          <p:nvPr/>
        </p:nvSpPr>
        <p:spPr>
          <a:xfrm>
            <a:off x="5220072" y="1844824"/>
            <a:ext cx="3528392" cy="3046988"/>
          </a:xfrm>
          <a:prstGeom prst="rect">
            <a:avLst/>
          </a:prstGeom>
          <a:noFill/>
        </p:spPr>
        <p:txBody>
          <a:bodyPr wrap="square" rtlCol="0">
            <a:spAutoFit/>
          </a:bodyPr>
          <a:lstStyle/>
          <a:p>
            <a:pPr lvl="0"/>
            <a:r>
              <a:rPr lang="fr-FR" sz="1600" b="1" dirty="0">
                <a:solidFill>
                  <a:srgbClr val="FF0000"/>
                </a:solidFill>
              </a:rPr>
              <a:t>Partie 1 –</a:t>
            </a:r>
            <a:r>
              <a:rPr lang="fr-FR" sz="1600" dirty="0">
                <a:solidFill>
                  <a:srgbClr val="FF0000"/>
                </a:solidFill>
              </a:rPr>
              <a:t> </a:t>
            </a:r>
            <a:r>
              <a:rPr lang="fr-FR" sz="1600" b="1" dirty="0">
                <a:solidFill>
                  <a:srgbClr val="FF0000"/>
                </a:solidFill>
              </a:rPr>
              <a:t>Réparation d’aéronef</a:t>
            </a:r>
            <a:endParaRPr lang="fr-FR" sz="1600" dirty="0">
              <a:solidFill>
                <a:srgbClr val="FF0000"/>
              </a:solidFill>
            </a:endParaRPr>
          </a:p>
          <a:p>
            <a:r>
              <a:rPr lang="fr-FR" sz="1600" dirty="0" smtClean="0">
                <a:solidFill>
                  <a:srgbClr val="FF0000"/>
                </a:solidFill>
              </a:rPr>
              <a:t>L’évaluation a pour support, dans </a:t>
            </a:r>
            <a:r>
              <a:rPr lang="fr-FR" sz="1600" dirty="0">
                <a:solidFill>
                  <a:srgbClr val="FF0000"/>
                </a:solidFill>
              </a:rPr>
              <a:t>des conditions d’environnement réel de travail, la réalisation et le contrôle d’une opération de réparation d’équipements d’aéronefs et de leurs éléments de liaison. </a:t>
            </a:r>
          </a:p>
          <a:p>
            <a:pPr lvl="0"/>
            <a:r>
              <a:rPr lang="fr-FR" sz="1600" b="1" dirty="0">
                <a:solidFill>
                  <a:srgbClr val="FF0000"/>
                </a:solidFill>
              </a:rPr>
              <a:t>Partie 2 – Assistance en piste</a:t>
            </a:r>
            <a:endParaRPr lang="fr-FR" sz="1600" dirty="0">
              <a:solidFill>
                <a:srgbClr val="FF0000"/>
              </a:solidFill>
            </a:endParaRPr>
          </a:p>
          <a:p>
            <a:r>
              <a:rPr lang="fr-FR" sz="1600" dirty="0">
                <a:solidFill>
                  <a:srgbClr val="FF0000"/>
                </a:solidFill>
              </a:rPr>
              <a:t>L’évaluation a pour support, dans des conditions d’environnement réel de travail, la réalisation d’une opération d’assistance en piste.</a:t>
            </a:r>
          </a:p>
        </p:txBody>
      </p:sp>
      <p:sp>
        <p:nvSpPr>
          <p:cNvPr id="39" name="Rectangle 38"/>
          <p:cNvSpPr/>
          <p:nvPr/>
        </p:nvSpPr>
        <p:spPr>
          <a:xfrm>
            <a:off x="395536" y="5805264"/>
            <a:ext cx="4392488" cy="646331"/>
          </a:xfrm>
          <a:prstGeom prst="rect">
            <a:avLst/>
          </a:prstGeom>
          <a:solidFill>
            <a:srgbClr val="CCFFCC"/>
          </a:solidFill>
          <a:ln>
            <a:solidFill>
              <a:srgbClr val="00B0F0"/>
            </a:solidFill>
          </a:ln>
        </p:spPr>
        <p:txBody>
          <a:bodyPr wrap="square">
            <a:spAutoFit/>
          </a:bodyPr>
          <a:lstStyle/>
          <a:p>
            <a:pPr algn="ctr"/>
            <a:r>
              <a:rPr lang="fr-FR" b="1" dirty="0">
                <a:solidFill>
                  <a:srgbClr val="FF0000"/>
                </a:solidFill>
              </a:rPr>
              <a:t>EP3 </a:t>
            </a:r>
            <a:r>
              <a:rPr lang="fr-FR" dirty="0">
                <a:solidFill>
                  <a:srgbClr val="FF0000"/>
                </a:solidFill>
              </a:rPr>
              <a:t>: Assistance en piste et réparation d’aéronef </a:t>
            </a:r>
            <a:r>
              <a:rPr lang="fr-FR" dirty="0" smtClean="0">
                <a:solidFill>
                  <a:srgbClr val="FF0000"/>
                </a:solidFill>
              </a:rPr>
              <a:t>(coefficient 8) </a:t>
            </a:r>
            <a:endParaRPr lang="fr-FR" dirty="0">
              <a:solidFill>
                <a:srgbClr val="FF0000"/>
              </a:solidFill>
            </a:endParaRPr>
          </a:p>
        </p:txBody>
      </p:sp>
      <p:sp>
        <p:nvSpPr>
          <p:cNvPr id="3" name="Espace réservé du numéro de diapositive 2"/>
          <p:cNvSpPr>
            <a:spLocks noGrp="1"/>
          </p:cNvSpPr>
          <p:nvPr>
            <p:ph type="sldNum" sz="quarter" idx="12"/>
          </p:nvPr>
        </p:nvSpPr>
        <p:spPr/>
        <p:txBody>
          <a:bodyPr/>
          <a:lstStyle/>
          <a:p>
            <a:fld id="{9ADDA7FA-2A20-44FE-B285-C2990E32D552}" type="slidenum">
              <a:rPr lang="fr-FR" smtClean="0"/>
              <a:t>28</a:t>
            </a:fld>
            <a:endParaRPr lang="fr-FR"/>
          </a:p>
        </p:txBody>
      </p:sp>
      <p:sp>
        <p:nvSpPr>
          <p:cNvPr id="36" name="ZoneTexte 35"/>
          <p:cNvSpPr txBox="1"/>
          <p:nvPr/>
        </p:nvSpPr>
        <p:spPr>
          <a:xfrm>
            <a:off x="395536" y="6488995"/>
            <a:ext cx="4320480" cy="369332"/>
          </a:xfrm>
          <a:prstGeom prst="rect">
            <a:avLst/>
          </a:prstGeom>
          <a:noFill/>
        </p:spPr>
        <p:txBody>
          <a:bodyPr wrap="square" rtlCol="0">
            <a:spAutoFit/>
          </a:bodyPr>
          <a:lstStyle/>
          <a:p>
            <a:pPr algn="ctr"/>
            <a:r>
              <a:rPr lang="fr-FR" dirty="0" smtClean="0"/>
              <a:t>Cette </a:t>
            </a:r>
            <a:r>
              <a:rPr lang="fr-FR" dirty="0"/>
              <a:t>épreuve </a:t>
            </a:r>
            <a:r>
              <a:rPr lang="fr-FR" b="1" dirty="0"/>
              <a:t>intègre la PFMP </a:t>
            </a:r>
            <a:endParaRPr lang="fr-FR" dirty="0"/>
          </a:p>
        </p:txBody>
      </p:sp>
    </p:spTree>
    <p:extLst>
      <p:ext uri="{BB962C8B-B14F-4D97-AF65-F5344CB8AC3E}">
        <p14:creationId xmlns:p14="http://schemas.microsoft.com/office/powerpoint/2010/main" val="3868576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1"/>
                                        </p:tgtEl>
                                        <p:attrNameLst>
                                          <p:attrName>style.opacity</p:attrName>
                                        </p:attrNameLst>
                                      </p:cBhvr>
                                      <p:to>
                                        <p:strVal val="0.5"/>
                                      </p:to>
                                    </p:set>
                                    <p:animEffect filter="image" prLst="opacity: 0.5">
                                      <p:cBhvr rctx="IE">
                                        <p:cTn id="7" dur="indefinite"/>
                                        <p:tgtEl>
                                          <p:spTgt spid="21"/>
                                        </p:tgtEl>
                                      </p:cBhvr>
                                    </p:animEffect>
                                  </p:childTnLst>
                                </p:cTn>
                              </p:par>
                              <p:par>
                                <p:cTn id="8" presetID="9" presetClass="emph" presetSubtype="0" grpId="0" nodeType="withEffect">
                                  <p:stCondLst>
                                    <p:cond delay="0"/>
                                  </p:stCondLst>
                                  <p:childTnLst>
                                    <p:set>
                                      <p:cBhvr rctx="PPT">
                                        <p:cTn id="9" dur="indefinite"/>
                                        <p:tgtEl>
                                          <p:spTgt spid="22"/>
                                        </p:tgtEl>
                                        <p:attrNameLst>
                                          <p:attrName>style.opacity</p:attrName>
                                        </p:attrNameLst>
                                      </p:cBhvr>
                                      <p:to>
                                        <p:strVal val="0.5"/>
                                      </p:to>
                                    </p:set>
                                    <p:animEffect filter="image" prLst="opacity: 0.5">
                                      <p:cBhvr rctx="IE">
                                        <p:cTn id="10" dur="indefinite"/>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257995" y="4026554"/>
            <a:ext cx="5040560" cy="0"/>
          </a:xfrm>
          <a:prstGeom prst="straightConnector1">
            <a:avLst/>
          </a:prstGeom>
          <a:ln w="508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3138315"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UP1</a:t>
            </a:r>
          </a:p>
          <a:p>
            <a:pPr algn="ctr"/>
            <a:r>
              <a:rPr lang="fr-FR" b="1" dirty="0" smtClean="0">
                <a:solidFill>
                  <a:schemeClr val="tx1"/>
                </a:solidFill>
              </a:rPr>
              <a:t>EP1</a:t>
            </a:r>
            <a:endParaRPr lang="fr-FR" b="1" dirty="0">
              <a:solidFill>
                <a:schemeClr val="tx1"/>
              </a:solidFill>
            </a:endParaRPr>
          </a:p>
          <a:p>
            <a:pPr algn="ctr"/>
            <a:endParaRPr lang="fr-FR" b="1" u="sng" dirty="0" smtClean="0"/>
          </a:p>
          <a:p>
            <a:pPr algn="ctr"/>
            <a:endParaRPr lang="fr-FR" b="1" u="sng" dirty="0"/>
          </a:p>
          <a:p>
            <a:pPr algn="ctr"/>
            <a:endParaRPr lang="fr-FR" b="1" u="sng" dirty="0"/>
          </a:p>
        </p:txBody>
      </p:sp>
      <p:sp>
        <p:nvSpPr>
          <p:cNvPr id="22" name="Ellipse 21"/>
          <p:cNvSpPr/>
          <p:nvPr/>
        </p:nvSpPr>
        <p:spPr>
          <a:xfrm>
            <a:off x="3780720"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UP2</a:t>
            </a:r>
          </a:p>
          <a:p>
            <a:pPr algn="ctr"/>
            <a:r>
              <a:rPr lang="fr-FR" b="1" dirty="0" smtClean="0">
                <a:solidFill>
                  <a:schemeClr val="tx1"/>
                </a:solidFill>
              </a:rPr>
              <a:t>EP2</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38" name="ZoneTexte 37"/>
          <p:cNvSpPr txBox="1"/>
          <p:nvPr/>
        </p:nvSpPr>
        <p:spPr>
          <a:xfrm>
            <a:off x="192829" y="3679274"/>
            <a:ext cx="2846340" cy="369332"/>
          </a:xfrm>
          <a:prstGeom prst="rect">
            <a:avLst/>
          </a:prstGeom>
          <a:noFill/>
        </p:spPr>
        <p:txBody>
          <a:bodyPr wrap="none" rtlCol="0">
            <a:spAutoFit/>
          </a:bodyPr>
          <a:lstStyle/>
          <a:p>
            <a:r>
              <a:rPr lang="fr-FR" b="1" dirty="0" smtClean="0"/>
              <a:t>CAP </a:t>
            </a:r>
            <a:r>
              <a:rPr lang="fr-FR" b="1" dirty="0" err="1" smtClean="0"/>
              <a:t>Aéro</a:t>
            </a:r>
            <a:r>
              <a:rPr lang="fr-FR" b="1" dirty="0" smtClean="0"/>
              <a:t> </a:t>
            </a:r>
            <a:r>
              <a:rPr lang="fr-FR" b="1" dirty="0" smtClean="0">
                <a:solidFill>
                  <a:srgbClr val="FF0000"/>
                </a:solidFill>
              </a:rPr>
              <a:t>Option Systèmes</a:t>
            </a:r>
            <a:endParaRPr lang="fr-FR" b="1" dirty="0">
              <a:solidFill>
                <a:srgbClr val="FF0000"/>
              </a:solidFill>
            </a:endParaRPr>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32" name="ZoneTexte 31"/>
          <p:cNvSpPr txBox="1"/>
          <p:nvPr/>
        </p:nvSpPr>
        <p:spPr>
          <a:xfrm>
            <a:off x="323528" y="5301208"/>
            <a:ext cx="2376264" cy="338554"/>
          </a:xfrm>
          <a:prstGeom prst="rect">
            <a:avLst/>
          </a:prstGeom>
          <a:solidFill>
            <a:srgbClr val="92D050"/>
          </a:solidFill>
        </p:spPr>
        <p:txBody>
          <a:bodyPr wrap="square" rtlCol="0">
            <a:spAutoFit/>
          </a:bodyPr>
          <a:lstStyle/>
          <a:p>
            <a:pPr algn="ctr"/>
            <a:r>
              <a:rPr lang="fr-FR" sz="1600" dirty="0" smtClean="0"/>
              <a:t>Première </a:t>
            </a:r>
            <a:endParaRPr lang="fr-FR" sz="1600" dirty="0"/>
          </a:p>
        </p:txBody>
      </p:sp>
      <p:sp>
        <p:nvSpPr>
          <p:cNvPr id="37" name="ZoneTexte 36"/>
          <p:cNvSpPr txBox="1"/>
          <p:nvPr/>
        </p:nvSpPr>
        <p:spPr>
          <a:xfrm>
            <a:off x="2915816" y="5301208"/>
            <a:ext cx="2232248" cy="338554"/>
          </a:xfrm>
          <a:prstGeom prst="rect">
            <a:avLst/>
          </a:prstGeom>
          <a:solidFill>
            <a:srgbClr val="92D050"/>
          </a:solidFill>
        </p:spPr>
        <p:txBody>
          <a:bodyPr wrap="square" rtlCol="0">
            <a:spAutoFit/>
          </a:bodyPr>
          <a:lstStyle/>
          <a:p>
            <a:pPr algn="ctr"/>
            <a:r>
              <a:rPr lang="fr-FR" sz="1600" dirty="0" smtClean="0"/>
              <a:t>Terminale</a:t>
            </a:r>
            <a:endParaRPr lang="fr-FR" sz="1600" dirty="0"/>
          </a:p>
        </p:txBody>
      </p:sp>
      <p:sp>
        <p:nvSpPr>
          <p:cNvPr id="42" name="Ellipse 41"/>
          <p:cNvSpPr/>
          <p:nvPr/>
        </p:nvSpPr>
        <p:spPr>
          <a:xfrm>
            <a:off x="4427984" y="321297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UP3</a:t>
            </a:r>
          </a:p>
          <a:p>
            <a:pPr algn="ctr"/>
            <a:r>
              <a:rPr lang="fr-FR" b="1" dirty="0" smtClean="0">
                <a:solidFill>
                  <a:schemeClr val="tx1"/>
                </a:solidFill>
              </a:rPr>
              <a:t>EP3</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Image 46"/>
          <p:cNvPicPr>
            <a:picLocks noChangeAspect="1"/>
          </p:cNvPicPr>
          <p:nvPr/>
        </p:nvPicPr>
        <p:blipFill>
          <a:blip r:embed="rId8"/>
          <a:stretch>
            <a:fillRect/>
          </a:stretch>
        </p:blipFill>
        <p:spPr>
          <a:xfrm>
            <a:off x="899592" y="4221088"/>
            <a:ext cx="720080" cy="635471"/>
          </a:xfrm>
          <a:prstGeom prst="rect">
            <a:avLst/>
          </a:prstGeom>
        </p:spPr>
      </p:pic>
      <p:sp>
        <p:nvSpPr>
          <p:cNvPr id="30" name="Rectangle 29"/>
          <p:cNvSpPr/>
          <p:nvPr/>
        </p:nvSpPr>
        <p:spPr>
          <a:xfrm>
            <a:off x="4932040" y="1052736"/>
            <a:ext cx="4104456" cy="5539977"/>
          </a:xfrm>
          <a:prstGeom prst="rect">
            <a:avLst/>
          </a:prstGeom>
          <a:solidFill>
            <a:srgbClr val="CCFFCC"/>
          </a:solidFill>
          <a:ln>
            <a:solidFill>
              <a:srgbClr val="3366FF"/>
            </a:solidFill>
          </a:ln>
        </p:spPr>
        <p:txBody>
          <a:bodyPr wrap="square">
            <a:spAutoFit/>
          </a:bodyPr>
          <a:lstStyle/>
          <a:p>
            <a:pPr marL="285750" indent="-285750">
              <a:spcBef>
                <a:spcPts val="600"/>
              </a:spcBef>
              <a:buFont typeface="Arial"/>
              <a:buChar char="•"/>
            </a:pPr>
            <a:r>
              <a:rPr lang="fr-FR" sz="1600" b="1" i="1" dirty="0" smtClean="0"/>
              <a:t>Contrôle </a:t>
            </a:r>
            <a:r>
              <a:rPr lang="fr-FR" sz="1600" b="1" i="1" dirty="0"/>
              <a:t>en cours de </a:t>
            </a:r>
            <a:r>
              <a:rPr lang="fr-FR" sz="1600" b="1" i="1" dirty="0" smtClean="0"/>
              <a:t>formation en </a:t>
            </a:r>
            <a:r>
              <a:rPr lang="fr-FR" sz="1600" b="1" i="1" dirty="0"/>
              <a:t>2 parties  </a:t>
            </a:r>
            <a:r>
              <a:rPr lang="fr-FR" sz="1600" b="1" i="1" dirty="0" smtClean="0"/>
              <a:t>:</a:t>
            </a:r>
          </a:p>
          <a:p>
            <a:r>
              <a:rPr lang="fr-FR" sz="1400" b="1" dirty="0">
                <a:solidFill>
                  <a:srgbClr val="FF0066"/>
                </a:solidFill>
              </a:rPr>
              <a:t>Partie 1 </a:t>
            </a:r>
            <a:r>
              <a:rPr lang="fr-FR" sz="1400" b="1" dirty="0"/>
              <a:t>– Réparation d’aéronef (coefficient </a:t>
            </a:r>
            <a:r>
              <a:rPr lang="fr-FR" sz="1400" b="1" dirty="0" smtClean="0"/>
              <a:t>5) </a:t>
            </a:r>
          </a:p>
          <a:p>
            <a:pPr lvl="1"/>
            <a:r>
              <a:rPr lang="fr-FR" sz="1400" b="1" u="sng" dirty="0" smtClean="0">
                <a:solidFill>
                  <a:srgbClr val="FF0066"/>
                </a:solidFill>
              </a:rPr>
              <a:t>Deux </a:t>
            </a:r>
            <a:r>
              <a:rPr lang="fr-FR" sz="1400" b="1" u="sng" dirty="0">
                <a:solidFill>
                  <a:srgbClr val="FF0066"/>
                </a:solidFill>
              </a:rPr>
              <a:t>situations d’évaluation</a:t>
            </a:r>
          </a:p>
          <a:p>
            <a:pPr marL="800100" lvl="1" indent="-342900">
              <a:buFont typeface="+mj-lt"/>
              <a:buAutoNum type="arabicPeriod"/>
            </a:pPr>
            <a:r>
              <a:rPr lang="fr-FR" sz="1400" b="1" dirty="0"/>
              <a:t>Situation d'évaluation en centre de formation (coefficient </a:t>
            </a:r>
            <a:r>
              <a:rPr lang="fr-FR" sz="1400" b="1" dirty="0" smtClean="0"/>
              <a:t>3)</a:t>
            </a:r>
            <a:r>
              <a:rPr lang="fr-FR" sz="1400" dirty="0" smtClean="0"/>
              <a:t> </a:t>
            </a:r>
            <a:r>
              <a:rPr lang="fr-FR" sz="1400" dirty="0"/>
              <a:t>organisée par les professeurs chargés des enseignements professionnels durée maximale de 4 heures, avec la </a:t>
            </a:r>
            <a:r>
              <a:rPr lang="fr-FR" sz="1400" b="1" dirty="0"/>
              <a:t> recommandation de la situer au cours de l’année civile de la session d’examen</a:t>
            </a:r>
          </a:p>
          <a:p>
            <a:pPr marL="800100" lvl="1" indent="-342900">
              <a:buFont typeface="+mj-lt"/>
              <a:buAutoNum type="arabicPeriod"/>
            </a:pPr>
            <a:r>
              <a:rPr lang="fr-FR" sz="1400" b="1" dirty="0"/>
              <a:t>Situation d'évaluation au cours de la période de formation en milieu professionnel (coefficient 2)  </a:t>
            </a:r>
            <a:r>
              <a:rPr lang="fr-FR" sz="1400" dirty="0"/>
              <a:t>organisée au cours de la PFMP s’appuie sur plusieurs situations de travail de l’entreprise. La synthèse de l'évaluation est effectuée par le formateur de l'entreprise d'accueil et un enseignant du domaine professionnel.</a:t>
            </a:r>
            <a:r>
              <a:rPr lang="fr-FR" sz="1400" b="1" dirty="0"/>
              <a:t> </a:t>
            </a:r>
            <a:endParaRPr lang="fr-FR" sz="1400" dirty="0"/>
          </a:p>
          <a:p>
            <a:r>
              <a:rPr lang="fr-FR" sz="1400" b="1" dirty="0">
                <a:solidFill>
                  <a:srgbClr val="FF0066"/>
                </a:solidFill>
              </a:rPr>
              <a:t>Partie 2 </a:t>
            </a:r>
            <a:r>
              <a:rPr lang="fr-FR" sz="1400" b="1" dirty="0"/>
              <a:t>– Assistance en piste (coefficient </a:t>
            </a:r>
            <a:r>
              <a:rPr lang="fr-FR" sz="1400" b="1" dirty="0" smtClean="0"/>
              <a:t>3)</a:t>
            </a:r>
            <a:r>
              <a:rPr lang="fr-FR" sz="1400" dirty="0"/>
              <a:t> organisé par les professeurs chargés des enseignements professionnels durée maximale de </a:t>
            </a:r>
            <a:r>
              <a:rPr lang="fr-FR" sz="1400" dirty="0" smtClean="0"/>
              <a:t>2 </a:t>
            </a:r>
            <a:r>
              <a:rPr lang="fr-FR" sz="1400" dirty="0"/>
              <a:t>heures, avec la </a:t>
            </a:r>
            <a:r>
              <a:rPr lang="fr-FR" sz="1400" b="1" dirty="0"/>
              <a:t> recommandation de le situer au cours de l’année civile de la session d’examen, </a:t>
            </a:r>
            <a:r>
              <a:rPr lang="fr-FR" sz="1400" dirty="0"/>
              <a:t>soit en établissement de formation, soit en entreprise </a:t>
            </a:r>
            <a:endParaRPr lang="fr-FR" sz="1600" b="1" i="1" dirty="0"/>
          </a:p>
        </p:txBody>
      </p:sp>
      <p:sp>
        <p:nvSpPr>
          <p:cNvPr id="31" name="Rectangle 30"/>
          <p:cNvSpPr/>
          <p:nvPr/>
        </p:nvSpPr>
        <p:spPr>
          <a:xfrm>
            <a:off x="179512" y="1052736"/>
            <a:ext cx="4752528" cy="1200328"/>
          </a:xfrm>
          <a:prstGeom prst="rect">
            <a:avLst/>
          </a:prstGeom>
          <a:solidFill>
            <a:srgbClr val="CCFFCC"/>
          </a:solidFill>
          <a:ln>
            <a:solidFill>
              <a:srgbClr val="3366FF"/>
            </a:solidFill>
          </a:ln>
        </p:spPr>
        <p:txBody>
          <a:bodyPr wrap="square">
            <a:spAutoFit/>
          </a:bodyPr>
          <a:lstStyle/>
          <a:p>
            <a:pPr marL="285750" indent="-285750">
              <a:buFont typeface="Arial"/>
              <a:buChar char="•"/>
            </a:pPr>
            <a:r>
              <a:rPr lang="fr-FR" sz="1600" b="1" i="1" dirty="0" smtClean="0"/>
              <a:t>Ponctuel  en 2 parties :</a:t>
            </a:r>
            <a:endParaRPr lang="fr-FR" sz="1600" dirty="0"/>
          </a:p>
          <a:p>
            <a:r>
              <a:rPr lang="fr-FR" sz="1400" b="1" dirty="0" smtClean="0">
                <a:solidFill>
                  <a:srgbClr val="FF0066"/>
                </a:solidFill>
              </a:rPr>
              <a:t>Partie </a:t>
            </a:r>
            <a:r>
              <a:rPr lang="fr-FR" sz="1400" b="1" dirty="0">
                <a:solidFill>
                  <a:srgbClr val="FF0066"/>
                </a:solidFill>
              </a:rPr>
              <a:t>1 </a:t>
            </a:r>
            <a:r>
              <a:rPr lang="fr-FR" sz="1400" b="1" dirty="0"/>
              <a:t>– Réparation d’aéronef (coefficient 5, forme pratique, durée : 4 heures) </a:t>
            </a:r>
            <a:endParaRPr lang="fr-FR" sz="1400" dirty="0"/>
          </a:p>
          <a:p>
            <a:r>
              <a:rPr lang="fr-FR" sz="1400" b="1" dirty="0" smtClean="0">
                <a:solidFill>
                  <a:srgbClr val="FF0066"/>
                </a:solidFill>
              </a:rPr>
              <a:t>Partie </a:t>
            </a:r>
            <a:r>
              <a:rPr lang="fr-FR" sz="1400" b="1" dirty="0">
                <a:solidFill>
                  <a:srgbClr val="FF0066"/>
                </a:solidFill>
              </a:rPr>
              <a:t>2 </a:t>
            </a:r>
            <a:r>
              <a:rPr lang="fr-FR" sz="1400" b="1" dirty="0"/>
              <a:t>– Assistance en piste (coefficient 3, forme pratique, durée : 2 heures</a:t>
            </a:r>
            <a:r>
              <a:rPr lang="fr-FR" sz="1400" b="1" dirty="0" smtClean="0"/>
              <a:t>)</a:t>
            </a:r>
            <a:endParaRPr lang="fr-FR" sz="1400" dirty="0"/>
          </a:p>
        </p:txBody>
      </p:sp>
      <p:sp>
        <p:nvSpPr>
          <p:cNvPr id="45" name="Rectangle 44"/>
          <p:cNvSpPr/>
          <p:nvPr/>
        </p:nvSpPr>
        <p:spPr>
          <a:xfrm>
            <a:off x="179512" y="692696"/>
            <a:ext cx="8856984" cy="338554"/>
          </a:xfrm>
          <a:prstGeom prst="rect">
            <a:avLst/>
          </a:prstGeom>
          <a:solidFill>
            <a:srgbClr val="CCFFCC"/>
          </a:solidFill>
          <a:ln>
            <a:solidFill>
              <a:srgbClr val="3366FF"/>
            </a:solidFill>
          </a:ln>
        </p:spPr>
        <p:txBody>
          <a:bodyPr wrap="square">
            <a:spAutoFit/>
          </a:bodyPr>
          <a:lstStyle/>
          <a:p>
            <a:pPr lvl="1" algn="ctr"/>
            <a:r>
              <a:rPr lang="fr-FR" sz="1600" b="1" cap="small" dirty="0"/>
              <a:t>Mode </a:t>
            </a:r>
            <a:r>
              <a:rPr lang="fr-FR" sz="1600" b="1" cap="small" dirty="0" smtClean="0"/>
              <a:t>d’évaluation</a:t>
            </a:r>
          </a:p>
        </p:txBody>
      </p:sp>
      <p:sp>
        <p:nvSpPr>
          <p:cNvPr id="39" name="Rectangle 38"/>
          <p:cNvSpPr/>
          <p:nvPr/>
        </p:nvSpPr>
        <p:spPr>
          <a:xfrm>
            <a:off x="395536" y="5805264"/>
            <a:ext cx="4392488" cy="646331"/>
          </a:xfrm>
          <a:prstGeom prst="rect">
            <a:avLst/>
          </a:prstGeom>
          <a:solidFill>
            <a:srgbClr val="CCFFCC"/>
          </a:solidFill>
          <a:ln>
            <a:solidFill>
              <a:srgbClr val="00B0F0"/>
            </a:solidFill>
          </a:ln>
        </p:spPr>
        <p:txBody>
          <a:bodyPr wrap="square">
            <a:spAutoFit/>
          </a:bodyPr>
          <a:lstStyle/>
          <a:p>
            <a:pPr algn="ctr"/>
            <a:r>
              <a:rPr lang="fr-FR" b="1" dirty="0">
                <a:solidFill>
                  <a:srgbClr val="FF0000"/>
                </a:solidFill>
              </a:rPr>
              <a:t>EP3 </a:t>
            </a:r>
            <a:r>
              <a:rPr lang="fr-FR" dirty="0">
                <a:solidFill>
                  <a:srgbClr val="FF0000"/>
                </a:solidFill>
              </a:rPr>
              <a:t>: Assistance en piste et réparation d’aéronef </a:t>
            </a:r>
            <a:r>
              <a:rPr lang="fr-FR" dirty="0" smtClean="0">
                <a:solidFill>
                  <a:srgbClr val="FF0000"/>
                </a:solidFill>
              </a:rPr>
              <a:t>(coefficient 8) </a:t>
            </a:r>
            <a:endParaRPr lang="fr-FR" dirty="0">
              <a:solidFill>
                <a:srgbClr val="FF0000"/>
              </a:solidFill>
            </a:endParaRPr>
          </a:p>
        </p:txBody>
      </p:sp>
      <p:sp>
        <p:nvSpPr>
          <p:cNvPr id="3" name="Espace réservé du numéro de diapositive 2"/>
          <p:cNvSpPr>
            <a:spLocks noGrp="1"/>
          </p:cNvSpPr>
          <p:nvPr>
            <p:ph type="sldNum" sz="quarter" idx="12"/>
          </p:nvPr>
        </p:nvSpPr>
        <p:spPr>
          <a:xfrm>
            <a:off x="7010400" y="6486552"/>
            <a:ext cx="2133600" cy="365125"/>
          </a:xfrm>
        </p:spPr>
        <p:txBody>
          <a:bodyPr/>
          <a:lstStyle/>
          <a:p>
            <a:fld id="{9ADDA7FA-2A20-44FE-B285-C2990E32D552}" type="slidenum">
              <a:rPr lang="fr-FR" smtClean="0"/>
              <a:t>29</a:t>
            </a:fld>
            <a:endParaRPr lang="fr-FR"/>
          </a:p>
        </p:txBody>
      </p:sp>
      <p:sp>
        <p:nvSpPr>
          <p:cNvPr id="36" name="ZoneTexte 35"/>
          <p:cNvSpPr txBox="1"/>
          <p:nvPr/>
        </p:nvSpPr>
        <p:spPr>
          <a:xfrm>
            <a:off x="395536" y="6488995"/>
            <a:ext cx="4320480" cy="369332"/>
          </a:xfrm>
          <a:prstGeom prst="rect">
            <a:avLst/>
          </a:prstGeom>
          <a:noFill/>
        </p:spPr>
        <p:txBody>
          <a:bodyPr wrap="square" rtlCol="0">
            <a:spAutoFit/>
          </a:bodyPr>
          <a:lstStyle/>
          <a:p>
            <a:pPr algn="ctr"/>
            <a:r>
              <a:rPr lang="fr-FR" dirty="0" smtClean="0"/>
              <a:t>Cette </a:t>
            </a:r>
            <a:r>
              <a:rPr lang="fr-FR" dirty="0"/>
              <a:t>épreuve </a:t>
            </a:r>
            <a:r>
              <a:rPr lang="fr-FR" b="1" dirty="0"/>
              <a:t>intègre la PFMP </a:t>
            </a:r>
            <a:endParaRPr lang="fr-FR" dirty="0"/>
          </a:p>
        </p:txBody>
      </p:sp>
    </p:spTree>
    <p:extLst>
      <p:ext uri="{BB962C8B-B14F-4D97-AF65-F5344CB8AC3E}">
        <p14:creationId xmlns:p14="http://schemas.microsoft.com/office/powerpoint/2010/main" val="452643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1"/>
                                        </p:tgtEl>
                                        <p:attrNameLst>
                                          <p:attrName>style.opacity</p:attrName>
                                        </p:attrNameLst>
                                      </p:cBhvr>
                                      <p:to>
                                        <p:strVal val="0.5"/>
                                      </p:to>
                                    </p:set>
                                    <p:animEffect filter="image" prLst="opacity: 0.5">
                                      <p:cBhvr rctx="IE">
                                        <p:cTn id="7" dur="indefinite"/>
                                        <p:tgtEl>
                                          <p:spTgt spid="21"/>
                                        </p:tgtEl>
                                      </p:cBhvr>
                                    </p:animEffect>
                                  </p:childTnLst>
                                </p:cTn>
                              </p:par>
                              <p:par>
                                <p:cTn id="8" presetID="9" presetClass="emph" presetSubtype="0" grpId="0" nodeType="withEffect">
                                  <p:stCondLst>
                                    <p:cond delay="0"/>
                                  </p:stCondLst>
                                  <p:childTnLst>
                                    <p:set>
                                      <p:cBhvr rctx="PPT">
                                        <p:cTn id="9" dur="indefinite"/>
                                        <p:tgtEl>
                                          <p:spTgt spid="22"/>
                                        </p:tgtEl>
                                        <p:attrNameLst>
                                          <p:attrName>style.opacity</p:attrName>
                                        </p:attrNameLst>
                                      </p:cBhvr>
                                      <p:to>
                                        <p:strVal val="0.5"/>
                                      </p:to>
                                    </p:set>
                                    <p:animEffect filter="image" prLst="opacity: 0.5">
                                      <p:cBhvr rctx="IE">
                                        <p:cTn id="10" dur="indefinite"/>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30" grpId="0" animBg="1"/>
      <p:bldP spid="31" grpId="0" animBg="1"/>
      <p:bldP spid="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24744"/>
            <a:ext cx="7772400" cy="5328591"/>
          </a:xfrm>
        </p:spPr>
        <p:txBody>
          <a:bodyPr/>
          <a:lstStyle/>
          <a:p>
            <a:r>
              <a:rPr lang="fr-FR" sz="3200" i="1" dirty="0">
                <a:solidFill>
                  <a:srgbClr val="FF0000"/>
                </a:solidFill>
              </a:rPr>
              <a:t/>
            </a:r>
            <a:br>
              <a:rPr lang="fr-FR" sz="3200" i="1" dirty="0">
                <a:solidFill>
                  <a:srgbClr val="FF0000"/>
                </a:solidFill>
              </a:rPr>
            </a:br>
            <a:endParaRPr lang="fr-FR" sz="3200" dirty="0"/>
          </a:p>
        </p:txBody>
      </p:sp>
      <p:sp>
        <p:nvSpPr>
          <p:cNvPr id="4" name="ZoneTexte 3"/>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Du référentiel à l’évaluation certificative</a:t>
            </a:r>
            <a:endParaRPr lang="fr-FR" i="1" dirty="0">
              <a:solidFill>
                <a:srgbClr val="FF0000"/>
              </a:solidFill>
            </a:endParaRPr>
          </a:p>
        </p:txBody>
      </p:sp>
      <p:sp>
        <p:nvSpPr>
          <p:cNvPr id="5" name="Rectangle 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dirty="0" smtClean="0">
                <a:solidFill>
                  <a:srgbClr val="262699"/>
                </a:solidFill>
                <a:latin typeface="Arial Black" charset="0"/>
                <a:cs typeface="Arial" charset="0"/>
              </a:rPr>
              <a:t>Rénovation </a:t>
            </a:r>
            <a:r>
              <a:rPr lang="fr-FR" sz="1100" b="1" i="1" dirty="0" smtClean="0">
                <a:solidFill>
                  <a:schemeClr val="bg1"/>
                </a:solidFill>
                <a:latin typeface="Arial Black" charset="0"/>
                <a:cs typeface="Arial" charset="0"/>
              </a:rPr>
              <a:t>de la filière  de formation en Aéronautique</a:t>
            </a:r>
          </a:p>
        </p:txBody>
      </p: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2"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 name="Objet 19"/>
          <p:cNvGraphicFramePr>
            <a:graphicFrameLocks noChangeAspect="1"/>
          </p:cNvGraphicFramePr>
          <p:nvPr>
            <p:extLst>
              <p:ext uri="{D42A27DB-BD31-4B8C-83A1-F6EECF244321}">
                <p14:modId xmlns:p14="http://schemas.microsoft.com/office/powerpoint/2010/main" val="223901745"/>
              </p:ext>
            </p:extLst>
          </p:nvPr>
        </p:nvGraphicFramePr>
        <p:xfrm>
          <a:off x="2880000" y="900001"/>
          <a:ext cx="4068264" cy="5724398"/>
        </p:xfrm>
        <a:graphic>
          <a:graphicData uri="http://schemas.openxmlformats.org/presentationml/2006/ole">
            <mc:AlternateContent xmlns:mc="http://schemas.openxmlformats.org/markup-compatibility/2006">
              <mc:Choice xmlns:v="urn:schemas-microsoft-com:vml" Requires="v">
                <p:oleObj spid="_x0000_s1211" name="Document" r:id="rId8" imgW="6083300" imgH="9232900" progId="Word.Document.12">
                  <p:embed/>
                </p:oleObj>
              </mc:Choice>
              <mc:Fallback>
                <p:oleObj name="Document" r:id="rId8" imgW="6083300" imgH="9232900" progId="Word.Document.12">
                  <p:embed/>
                  <p:pic>
                    <p:nvPicPr>
                      <p:cNvPr id="0" name=""/>
                      <p:cNvPicPr/>
                      <p:nvPr/>
                    </p:nvPicPr>
                    <p:blipFill>
                      <a:blip r:embed="rId9"/>
                      <a:stretch>
                        <a:fillRect/>
                      </a:stretch>
                    </p:blipFill>
                    <p:spPr>
                      <a:xfrm>
                        <a:off x="2880000" y="900001"/>
                        <a:ext cx="4068264" cy="5724398"/>
                      </a:xfrm>
                      <a:prstGeom prst="rect">
                        <a:avLst/>
                      </a:prstGeom>
                    </p:spPr>
                  </p:pic>
                </p:oleObj>
              </mc:Fallback>
            </mc:AlternateContent>
          </a:graphicData>
        </a:graphic>
      </p:graphicFrame>
      <p:sp>
        <p:nvSpPr>
          <p:cNvPr id="3" name="Ellipse 2"/>
          <p:cNvSpPr/>
          <p:nvPr/>
        </p:nvSpPr>
        <p:spPr>
          <a:xfrm>
            <a:off x="2555776" y="908720"/>
            <a:ext cx="4536504" cy="2448272"/>
          </a:xfrm>
          <a:prstGeom prst="ellipse">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3" name="Espace réservé du numéro de diapositive 12"/>
          <p:cNvSpPr>
            <a:spLocks noGrp="1"/>
          </p:cNvSpPr>
          <p:nvPr>
            <p:ph type="sldNum" sz="quarter" idx="12"/>
          </p:nvPr>
        </p:nvSpPr>
        <p:spPr/>
        <p:txBody>
          <a:bodyPr/>
          <a:lstStyle/>
          <a:p>
            <a:fld id="{9ADDA7FA-2A20-44FE-B285-C2990E32D552}" type="slidenum">
              <a:rPr lang="fr-FR" smtClean="0"/>
              <a:t>3</a:t>
            </a:fld>
            <a:endParaRPr lang="fr-FR"/>
          </a:p>
        </p:txBody>
      </p:sp>
    </p:spTree>
    <p:extLst>
      <p:ext uri="{BB962C8B-B14F-4D97-AF65-F5344CB8AC3E}">
        <p14:creationId xmlns:p14="http://schemas.microsoft.com/office/powerpoint/2010/main" val="2019021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24744"/>
            <a:ext cx="7772400" cy="5328591"/>
          </a:xfrm>
        </p:spPr>
        <p:txBody>
          <a:bodyPr/>
          <a:lstStyle/>
          <a:p>
            <a:r>
              <a:rPr lang="fr-FR" i="1" dirty="0" smtClean="0"/>
              <a:t>Les Règlements d’examens</a:t>
            </a:r>
            <a:r>
              <a:rPr lang="fr-FR" sz="3200" i="1" dirty="0" smtClean="0"/>
              <a:t> </a:t>
            </a:r>
            <a:br>
              <a:rPr lang="fr-FR" sz="3200" i="1" dirty="0" smtClean="0"/>
            </a:br>
            <a:r>
              <a:rPr lang="fr-FR" sz="3200" i="1" dirty="0" smtClean="0"/>
              <a:t> </a:t>
            </a:r>
            <a:br>
              <a:rPr lang="fr-FR" sz="3200" i="1" dirty="0" smtClean="0"/>
            </a:br>
            <a:r>
              <a:rPr lang="fr-FR" sz="3200" i="1" dirty="0" smtClean="0"/>
              <a:t>Baccalauréat professionnel aéronautique</a:t>
            </a:r>
            <a:r>
              <a:rPr lang="fr-FR" sz="3200" i="1" dirty="0">
                <a:solidFill>
                  <a:srgbClr val="FF0000"/>
                </a:solidFill>
              </a:rPr>
              <a:t/>
            </a:r>
            <a:br>
              <a:rPr lang="fr-FR" sz="3200" i="1" dirty="0">
                <a:solidFill>
                  <a:srgbClr val="FF0000"/>
                </a:solidFill>
              </a:rPr>
            </a:br>
            <a:endParaRPr lang="fr-FR" sz="3200" dirty="0"/>
          </a:p>
        </p:txBody>
      </p:sp>
      <p:sp>
        <p:nvSpPr>
          <p:cNvPr id="4" name="ZoneTexte 3"/>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Du référentiel à l’évaluation certificative</a:t>
            </a:r>
            <a:endParaRPr lang="fr-FR" i="1" dirty="0">
              <a:solidFill>
                <a:srgbClr val="FF0000"/>
              </a:solidFill>
            </a:endParaRPr>
          </a:p>
        </p:txBody>
      </p:sp>
      <p:sp>
        <p:nvSpPr>
          <p:cNvPr id="5" name="Rectangle 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Image 9" descr="bannierehélic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descr="banniereav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Documents and Settings\All Users\Documents\IA IPR Aéro\Rénovation du bac pro Aéronautique\Séminaire Toulouse nov 2013\Ressources\téléchargement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2" name="Picture 11" descr="C:\Users\JJD\Desktop\Trait rou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9ADDA7FA-2A20-44FE-B285-C2990E32D552}" type="slidenum">
              <a:rPr lang="fr-FR" smtClean="0"/>
              <a:t>30</a:t>
            </a:fld>
            <a:endParaRPr lang="fr-FR"/>
          </a:p>
        </p:txBody>
      </p:sp>
    </p:spTree>
    <p:extLst>
      <p:ext uri="{BB962C8B-B14F-4D97-AF65-F5344CB8AC3E}">
        <p14:creationId xmlns:p14="http://schemas.microsoft.com/office/powerpoint/2010/main" val="349400898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24744"/>
            <a:ext cx="7772400" cy="5328591"/>
          </a:xfrm>
        </p:spPr>
        <p:txBody>
          <a:bodyPr/>
          <a:lstStyle/>
          <a:p>
            <a:r>
              <a:rPr lang="fr-FR" sz="3200" i="1" dirty="0">
                <a:solidFill>
                  <a:srgbClr val="FF0000"/>
                </a:solidFill>
              </a:rPr>
              <a:t/>
            </a:r>
            <a:br>
              <a:rPr lang="fr-FR" sz="3200" i="1" dirty="0">
                <a:solidFill>
                  <a:srgbClr val="FF0000"/>
                </a:solidFill>
              </a:rPr>
            </a:br>
            <a:endParaRPr lang="fr-FR" sz="3200" dirty="0"/>
          </a:p>
        </p:txBody>
      </p:sp>
      <p:sp>
        <p:nvSpPr>
          <p:cNvPr id="4" name="ZoneTexte 3"/>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Du référentiel à l’évaluation certificative</a:t>
            </a:r>
            <a:endParaRPr lang="fr-FR" i="1" dirty="0">
              <a:solidFill>
                <a:srgbClr val="FF0000"/>
              </a:solidFill>
            </a:endParaRPr>
          </a:p>
        </p:txBody>
      </p:sp>
      <p:sp>
        <p:nvSpPr>
          <p:cNvPr id="5" name="Rectangle 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2"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t 2"/>
          <p:cNvGraphicFramePr>
            <a:graphicFrameLocks noChangeAspect="1"/>
          </p:cNvGraphicFramePr>
          <p:nvPr>
            <p:extLst>
              <p:ext uri="{D42A27DB-BD31-4B8C-83A1-F6EECF244321}">
                <p14:modId xmlns:p14="http://schemas.microsoft.com/office/powerpoint/2010/main" val="2716716850"/>
              </p:ext>
            </p:extLst>
          </p:nvPr>
        </p:nvGraphicFramePr>
        <p:xfrm>
          <a:off x="2915817" y="966593"/>
          <a:ext cx="3744416" cy="5569847"/>
        </p:xfrm>
        <a:graphic>
          <a:graphicData uri="http://schemas.openxmlformats.org/presentationml/2006/ole">
            <mc:AlternateContent xmlns:mc="http://schemas.openxmlformats.org/markup-compatibility/2006">
              <mc:Choice xmlns:v="urn:schemas-microsoft-com:vml" Requires="v">
                <p:oleObj spid="_x0000_s16550" name="Document" r:id="rId8" imgW="6223000" imgH="9258300" progId="Word.Document.12">
                  <p:embed/>
                </p:oleObj>
              </mc:Choice>
              <mc:Fallback>
                <p:oleObj name="Document" r:id="rId8" imgW="6223000" imgH="9258300" progId="Word.Document.12">
                  <p:embed/>
                  <p:pic>
                    <p:nvPicPr>
                      <p:cNvPr id="0" name=""/>
                      <p:cNvPicPr/>
                      <p:nvPr/>
                    </p:nvPicPr>
                    <p:blipFill>
                      <a:blip r:embed="rId9"/>
                      <a:stretch>
                        <a:fillRect/>
                      </a:stretch>
                    </p:blipFill>
                    <p:spPr>
                      <a:xfrm>
                        <a:off x="2915817" y="966593"/>
                        <a:ext cx="3744416" cy="5569847"/>
                      </a:xfrm>
                      <a:prstGeom prst="rect">
                        <a:avLst/>
                      </a:prstGeom>
                    </p:spPr>
                  </p:pic>
                </p:oleObj>
              </mc:Fallback>
            </mc:AlternateContent>
          </a:graphicData>
        </a:graphic>
      </p:graphicFrame>
      <p:sp>
        <p:nvSpPr>
          <p:cNvPr id="14" name="Ellipse 13"/>
          <p:cNvSpPr/>
          <p:nvPr/>
        </p:nvSpPr>
        <p:spPr>
          <a:xfrm>
            <a:off x="1835696" y="1124744"/>
            <a:ext cx="6120680" cy="3960440"/>
          </a:xfrm>
          <a:prstGeom prst="ellipse">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Espace réservé du numéro de diapositive 12"/>
          <p:cNvSpPr>
            <a:spLocks noGrp="1"/>
          </p:cNvSpPr>
          <p:nvPr>
            <p:ph type="sldNum" sz="quarter" idx="12"/>
          </p:nvPr>
        </p:nvSpPr>
        <p:spPr/>
        <p:txBody>
          <a:bodyPr/>
          <a:lstStyle/>
          <a:p>
            <a:fld id="{9ADDA7FA-2A20-44FE-B285-C2990E32D552}" type="slidenum">
              <a:rPr lang="fr-FR" smtClean="0"/>
              <a:t>31</a:t>
            </a:fld>
            <a:endParaRPr lang="fr-FR"/>
          </a:p>
        </p:txBody>
      </p:sp>
    </p:spTree>
    <p:extLst>
      <p:ext uri="{BB962C8B-B14F-4D97-AF65-F5344CB8AC3E}">
        <p14:creationId xmlns:p14="http://schemas.microsoft.com/office/powerpoint/2010/main" val="1956933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24744"/>
            <a:ext cx="7772400" cy="5328591"/>
          </a:xfrm>
        </p:spPr>
        <p:txBody>
          <a:bodyPr/>
          <a:lstStyle/>
          <a:p>
            <a:r>
              <a:rPr lang="fr-FR" sz="3200" i="1" dirty="0">
                <a:solidFill>
                  <a:srgbClr val="FF0000"/>
                </a:solidFill>
              </a:rPr>
              <a:t/>
            </a:r>
            <a:br>
              <a:rPr lang="fr-FR" sz="3200" i="1" dirty="0">
                <a:solidFill>
                  <a:srgbClr val="FF0000"/>
                </a:solidFill>
              </a:rPr>
            </a:br>
            <a:endParaRPr lang="fr-FR" sz="3200" dirty="0"/>
          </a:p>
        </p:txBody>
      </p:sp>
      <p:sp>
        <p:nvSpPr>
          <p:cNvPr id="4" name="ZoneTexte 3"/>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Du référentiel à l’évaluation certificative</a:t>
            </a:r>
            <a:endParaRPr lang="fr-FR" i="1" dirty="0">
              <a:solidFill>
                <a:srgbClr val="FF0000"/>
              </a:solidFill>
            </a:endParaRPr>
          </a:p>
        </p:txBody>
      </p:sp>
      <p:sp>
        <p:nvSpPr>
          <p:cNvPr id="5" name="Rectangle 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2"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Objet 13"/>
          <p:cNvGraphicFramePr>
            <a:graphicFrameLocks noChangeAspect="1"/>
          </p:cNvGraphicFramePr>
          <p:nvPr>
            <p:extLst>
              <p:ext uri="{D42A27DB-BD31-4B8C-83A1-F6EECF244321}">
                <p14:modId xmlns:p14="http://schemas.microsoft.com/office/powerpoint/2010/main" val="1423339273"/>
              </p:ext>
            </p:extLst>
          </p:nvPr>
        </p:nvGraphicFramePr>
        <p:xfrm>
          <a:off x="1475656" y="836712"/>
          <a:ext cx="6223000" cy="6197600"/>
        </p:xfrm>
        <a:graphic>
          <a:graphicData uri="http://schemas.openxmlformats.org/presentationml/2006/ole">
            <mc:AlternateContent xmlns:mc="http://schemas.openxmlformats.org/markup-compatibility/2006">
              <mc:Choice xmlns:v="urn:schemas-microsoft-com:vml" Requires="v">
                <p:oleObj spid="_x0000_s13478" name="Document" r:id="rId8" imgW="6223000" imgH="6197600" progId="Word.Document.12">
                  <p:embed/>
                </p:oleObj>
              </mc:Choice>
              <mc:Fallback>
                <p:oleObj name="Document" r:id="rId8" imgW="6223000" imgH="6197600" progId="Word.Document.12">
                  <p:embed/>
                  <p:pic>
                    <p:nvPicPr>
                      <p:cNvPr id="0" name=""/>
                      <p:cNvPicPr/>
                      <p:nvPr/>
                    </p:nvPicPr>
                    <p:blipFill>
                      <a:blip r:embed="rId9"/>
                      <a:stretch>
                        <a:fillRect/>
                      </a:stretch>
                    </p:blipFill>
                    <p:spPr>
                      <a:xfrm>
                        <a:off x="1475656" y="836712"/>
                        <a:ext cx="6223000" cy="6197600"/>
                      </a:xfrm>
                      <a:prstGeom prst="rect">
                        <a:avLst/>
                      </a:prstGeom>
                    </p:spPr>
                  </p:pic>
                </p:oleObj>
              </mc:Fallback>
            </mc:AlternateContent>
          </a:graphicData>
        </a:graphic>
      </p:graphicFrame>
      <p:sp>
        <p:nvSpPr>
          <p:cNvPr id="13" name="Ellipse 12"/>
          <p:cNvSpPr/>
          <p:nvPr/>
        </p:nvSpPr>
        <p:spPr>
          <a:xfrm>
            <a:off x="1763688" y="2420888"/>
            <a:ext cx="2232248" cy="576064"/>
          </a:xfrm>
          <a:prstGeom prst="ellipse">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9ADDA7FA-2A20-44FE-B285-C2990E32D552}" type="slidenum">
              <a:rPr lang="fr-FR" smtClean="0"/>
              <a:t>32</a:t>
            </a:fld>
            <a:endParaRPr lang="fr-FR"/>
          </a:p>
        </p:txBody>
      </p:sp>
    </p:spTree>
    <p:extLst>
      <p:ext uri="{BB962C8B-B14F-4D97-AF65-F5344CB8AC3E}">
        <p14:creationId xmlns:p14="http://schemas.microsoft.com/office/powerpoint/2010/main" val="234044773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24744"/>
            <a:ext cx="7772400" cy="5328591"/>
          </a:xfrm>
        </p:spPr>
        <p:txBody>
          <a:bodyPr/>
          <a:lstStyle/>
          <a:p>
            <a:r>
              <a:rPr lang="fr-FR" sz="3200" i="1" dirty="0">
                <a:solidFill>
                  <a:srgbClr val="FF0000"/>
                </a:solidFill>
              </a:rPr>
              <a:t/>
            </a:r>
            <a:br>
              <a:rPr lang="fr-FR" sz="3200" i="1" dirty="0">
                <a:solidFill>
                  <a:srgbClr val="FF0000"/>
                </a:solidFill>
              </a:rPr>
            </a:br>
            <a:endParaRPr lang="fr-FR" sz="3200" dirty="0"/>
          </a:p>
        </p:txBody>
      </p:sp>
      <p:sp>
        <p:nvSpPr>
          <p:cNvPr id="4" name="ZoneTexte 3"/>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Du référentiel à l’évaluation certificative</a:t>
            </a:r>
            <a:endParaRPr lang="fr-FR" i="1" dirty="0">
              <a:solidFill>
                <a:srgbClr val="FF0000"/>
              </a:solidFill>
            </a:endParaRPr>
          </a:p>
        </p:txBody>
      </p:sp>
      <p:sp>
        <p:nvSpPr>
          <p:cNvPr id="5" name="Rectangle 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2"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t 2"/>
          <p:cNvGraphicFramePr>
            <a:graphicFrameLocks noChangeAspect="1"/>
          </p:cNvGraphicFramePr>
          <p:nvPr>
            <p:extLst>
              <p:ext uri="{D42A27DB-BD31-4B8C-83A1-F6EECF244321}">
                <p14:modId xmlns:p14="http://schemas.microsoft.com/office/powerpoint/2010/main" val="3964463971"/>
              </p:ext>
            </p:extLst>
          </p:nvPr>
        </p:nvGraphicFramePr>
        <p:xfrm>
          <a:off x="1475656" y="836712"/>
          <a:ext cx="6223000" cy="6197600"/>
        </p:xfrm>
        <a:graphic>
          <a:graphicData uri="http://schemas.openxmlformats.org/presentationml/2006/ole">
            <mc:AlternateContent xmlns:mc="http://schemas.openxmlformats.org/markup-compatibility/2006">
              <mc:Choice xmlns:v="urn:schemas-microsoft-com:vml" Requires="v">
                <p:oleObj spid="_x0000_s14503" name="Document" r:id="rId8" imgW="6223000" imgH="6197600" progId="Word.Document.12">
                  <p:embed/>
                </p:oleObj>
              </mc:Choice>
              <mc:Fallback>
                <p:oleObj name="Document" r:id="rId8" imgW="6223000" imgH="6197600" progId="Word.Document.12">
                  <p:embed/>
                  <p:pic>
                    <p:nvPicPr>
                      <p:cNvPr id="0" name=""/>
                      <p:cNvPicPr/>
                      <p:nvPr/>
                    </p:nvPicPr>
                    <p:blipFill>
                      <a:blip r:embed="rId9"/>
                      <a:stretch>
                        <a:fillRect/>
                      </a:stretch>
                    </p:blipFill>
                    <p:spPr>
                      <a:xfrm>
                        <a:off x="1475656" y="836712"/>
                        <a:ext cx="6223000" cy="6197600"/>
                      </a:xfrm>
                      <a:prstGeom prst="rect">
                        <a:avLst/>
                      </a:prstGeom>
                    </p:spPr>
                  </p:pic>
                </p:oleObj>
              </mc:Fallback>
            </mc:AlternateContent>
          </a:graphicData>
        </a:graphic>
      </p:graphicFrame>
      <p:sp>
        <p:nvSpPr>
          <p:cNvPr id="13" name="Ellipse 12"/>
          <p:cNvSpPr/>
          <p:nvPr/>
        </p:nvSpPr>
        <p:spPr>
          <a:xfrm>
            <a:off x="1763688" y="2420888"/>
            <a:ext cx="2232248" cy="576064"/>
          </a:xfrm>
          <a:prstGeom prst="ellipse">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space réservé du numéro de diapositive 13"/>
          <p:cNvSpPr>
            <a:spLocks noGrp="1"/>
          </p:cNvSpPr>
          <p:nvPr>
            <p:ph type="sldNum" sz="quarter" idx="12"/>
          </p:nvPr>
        </p:nvSpPr>
        <p:spPr/>
        <p:txBody>
          <a:bodyPr/>
          <a:lstStyle/>
          <a:p>
            <a:fld id="{9ADDA7FA-2A20-44FE-B285-C2990E32D552}" type="slidenum">
              <a:rPr lang="fr-FR" smtClean="0"/>
              <a:t>33</a:t>
            </a:fld>
            <a:endParaRPr lang="fr-FR"/>
          </a:p>
        </p:txBody>
      </p:sp>
    </p:spTree>
    <p:extLst>
      <p:ext uri="{BB962C8B-B14F-4D97-AF65-F5344CB8AC3E}">
        <p14:creationId xmlns:p14="http://schemas.microsoft.com/office/powerpoint/2010/main" val="232350952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24744"/>
            <a:ext cx="7772400" cy="5328591"/>
          </a:xfrm>
        </p:spPr>
        <p:txBody>
          <a:bodyPr/>
          <a:lstStyle/>
          <a:p>
            <a:r>
              <a:rPr lang="fr-FR" sz="3200" i="1" dirty="0">
                <a:solidFill>
                  <a:srgbClr val="FF0000"/>
                </a:solidFill>
              </a:rPr>
              <a:t/>
            </a:r>
            <a:br>
              <a:rPr lang="fr-FR" sz="3200" i="1" dirty="0">
                <a:solidFill>
                  <a:srgbClr val="FF0000"/>
                </a:solidFill>
              </a:rPr>
            </a:br>
            <a:endParaRPr lang="fr-FR" sz="3200" dirty="0"/>
          </a:p>
        </p:txBody>
      </p:sp>
      <p:sp>
        <p:nvSpPr>
          <p:cNvPr id="4" name="ZoneTexte 3"/>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Du référentiel à l’évaluation certificative</a:t>
            </a:r>
            <a:endParaRPr lang="fr-FR" i="1" dirty="0">
              <a:solidFill>
                <a:srgbClr val="FF0000"/>
              </a:solidFill>
            </a:endParaRPr>
          </a:p>
        </p:txBody>
      </p:sp>
      <p:sp>
        <p:nvSpPr>
          <p:cNvPr id="5" name="Rectangle 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2"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t 2"/>
          <p:cNvGraphicFramePr>
            <a:graphicFrameLocks noChangeAspect="1"/>
          </p:cNvGraphicFramePr>
          <p:nvPr>
            <p:extLst>
              <p:ext uri="{D42A27DB-BD31-4B8C-83A1-F6EECF244321}">
                <p14:modId xmlns:p14="http://schemas.microsoft.com/office/powerpoint/2010/main" val="262761914"/>
              </p:ext>
            </p:extLst>
          </p:nvPr>
        </p:nvGraphicFramePr>
        <p:xfrm>
          <a:off x="1475656" y="836712"/>
          <a:ext cx="6223000" cy="6197600"/>
        </p:xfrm>
        <a:graphic>
          <a:graphicData uri="http://schemas.openxmlformats.org/presentationml/2006/ole">
            <mc:AlternateContent xmlns:mc="http://schemas.openxmlformats.org/markup-compatibility/2006">
              <mc:Choice xmlns:v="urn:schemas-microsoft-com:vml" Requires="v">
                <p:oleObj spid="_x0000_s15528" name="Document" r:id="rId8" imgW="6223000" imgH="6197600" progId="Word.Document.12">
                  <p:embed/>
                </p:oleObj>
              </mc:Choice>
              <mc:Fallback>
                <p:oleObj name="Document" r:id="rId8" imgW="6223000" imgH="6197600" progId="Word.Document.12">
                  <p:embed/>
                  <p:pic>
                    <p:nvPicPr>
                      <p:cNvPr id="0" name=""/>
                      <p:cNvPicPr/>
                      <p:nvPr/>
                    </p:nvPicPr>
                    <p:blipFill>
                      <a:blip r:embed="rId9"/>
                      <a:stretch>
                        <a:fillRect/>
                      </a:stretch>
                    </p:blipFill>
                    <p:spPr>
                      <a:xfrm>
                        <a:off x="1475656" y="836712"/>
                        <a:ext cx="6223000" cy="6197600"/>
                      </a:xfrm>
                      <a:prstGeom prst="rect">
                        <a:avLst/>
                      </a:prstGeom>
                    </p:spPr>
                  </p:pic>
                </p:oleObj>
              </mc:Fallback>
            </mc:AlternateContent>
          </a:graphicData>
        </a:graphic>
      </p:graphicFrame>
      <p:sp>
        <p:nvSpPr>
          <p:cNvPr id="13" name="Ellipse 12"/>
          <p:cNvSpPr/>
          <p:nvPr/>
        </p:nvSpPr>
        <p:spPr>
          <a:xfrm>
            <a:off x="1331640" y="5589240"/>
            <a:ext cx="3816424" cy="432048"/>
          </a:xfrm>
          <a:prstGeom prst="ellipse">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Bulle ronde 13"/>
          <p:cNvSpPr/>
          <p:nvPr/>
        </p:nvSpPr>
        <p:spPr>
          <a:xfrm>
            <a:off x="5148064" y="4005064"/>
            <a:ext cx="3960440" cy="1944216"/>
          </a:xfrm>
          <a:prstGeom prst="wedgeEllipseCallout">
            <a:avLst>
              <a:gd name="adj1" fmla="val -55648"/>
              <a:gd name="adj2" fmla="val 44209"/>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ZoneTexte 14"/>
          <p:cNvSpPr txBox="1"/>
          <p:nvPr/>
        </p:nvSpPr>
        <p:spPr>
          <a:xfrm>
            <a:off x="5364088" y="4653136"/>
            <a:ext cx="3528392" cy="646331"/>
          </a:xfrm>
          <a:prstGeom prst="rect">
            <a:avLst/>
          </a:prstGeom>
          <a:noFill/>
        </p:spPr>
        <p:txBody>
          <a:bodyPr wrap="square" rtlCol="0">
            <a:spAutoFit/>
          </a:bodyPr>
          <a:lstStyle/>
          <a:p>
            <a:r>
              <a:rPr lang="fr-FR" dirty="0" smtClean="0">
                <a:solidFill>
                  <a:srgbClr val="FF0000"/>
                </a:solidFill>
              </a:rPr>
              <a:t>L’option </a:t>
            </a:r>
            <a:r>
              <a:rPr lang="fr-FR" b="1" dirty="0" smtClean="0">
                <a:solidFill>
                  <a:srgbClr val="FF0000"/>
                </a:solidFill>
              </a:rPr>
              <a:t>Systèmes</a:t>
            </a:r>
            <a:r>
              <a:rPr lang="fr-FR" dirty="0" smtClean="0">
                <a:solidFill>
                  <a:srgbClr val="FF0000"/>
                </a:solidFill>
              </a:rPr>
              <a:t> </a:t>
            </a:r>
            <a:r>
              <a:rPr lang="fr-FR" dirty="0">
                <a:solidFill>
                  <a:srgbClr val="FF0000"/>
                </a:solidFill>
              </a:rPr>
              <a:t>a</a:t>
            </a:r>
            <a:r>
              <a:rPr lang="fr-FR" dirty="0" smtClean="0">
                <a:solidFill>
                  <a:srgbClr val="FF0000"/>
                </a:solidFill>
              </a:rPr>
              <a:t> un libellé différent pour la sous-épreuve </a:t>
            </a:r>
            <a:r>
              <a:rPr lang="fr-FR" b="1" dirty="0" smtClean="0">
                <a:solidFill>
                  <a:srgbClr val="FF0000"/>
                </a:solidFill>
              </a:rPr>
              <a:t>E33</a:t>
            </a:r>
            <a:endParaRPr lang="fr-FR" b="1" dirty="0">
              <a:solidFill>
                <a:srgbClr val="FF0000"/>
              </a:solidFill>
            </a:endParaRPr>
          </a:p>
        </p:txBody>
      </p:sp>
      <p:sp>
        <p:nvSpPr>
          <p:cNvPr id="16" name="Ellipse 15"/>
          <p:cNvSpPr/>
          <p:nvPr/>
        </p:nvSpPr>
        <p:spPr>
          <a:xfrm>
            <a:off x="1763688" y="2420888"/>
            <a:ext cx="2232248" cy="576064"/>
          </a:xfrm>
          <a:prstGeom prst="ellipse">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space réservé du numéro de diapositive 16"/>
          <p:cNvSpPr>
            <a:spLocks noGrp="1"/>
          </p:cNvSpPr>
          <p:nvPr>
            <p:ph type="sldNum" sz="quarter" idx="12"/>
          </p:nvPr>
        </p:nvSpPr>
        <p:spPr/>
        <p:txBody>
          <a:bodyPr/>
          <a:lstStyle/>
          <a:p>
            <a:fld id="{9ADDA7FA-2A20-44FE-B285-C2990E32D552}" type="slidenum">
              <a:rPr lang="fr-FR" smtClean="0"/>
              <a:t>34</a:t>
            </a:fld>
            <a:endParaRPr lang="fr-FR"/>
          </a:p>
        </p:txBody>
      </p:sp>
    </p:spTree>
    <p:extLst>
      <p:ext uri="{BB962C8B-B14F-4D97-AF65-F5344CB8AC3E}">
        <p14:creationId xmlns:p14="http://schemas.microsoft.com/office/powerpoint/2010/main" val="23235095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14" grpId="0" animBg="1"/>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24744"/>
            <a:ext cx="7772400" cy="5328591"/>
          </a:xfrm>
        </p:spPr>
        <p:txBody>
          <a:bodyPr/>
          <a:lstStyle/>
          <a:p>
            <a:r>
              <a:rPr lang="fr-FR" i="1" dirty="0"/>
              <a:t>La </a:t>
            </a:r>
            <a:r>
              <a:rPr lang="fr-FR" i="1" dirty="0" smtClean="0"/>
              <a:t>Définition </a:t>
            </a:r>
            <a:r>
              <a:rPr lang="fr-FR" i="1" dirty="0"/>
              <a:t>des épreuves</a:t>
            </a:r>
            <a:r>
              <a:rPr lang="fr-FR" sz="6600" i="1" dirty="0"/>
              <a:t> </a:t>
            </a:r>
            <a:r>
              <a:rPr lang="fr-FR" sz="3200" i="1" dirty="0" smtClean="0"/>
              <a:t/>
            </a:r>
            <a:br>
              <a:rPr lang="fr-FR" sz="3200" i="1" dirty="0" smtClean="0"/>
            </a:br>
            <a:r>
              <a:rPr lang="fr-FR" sz="3200" i="1" dirty="0" smtClean="0"/>
              <a:t> </a:t>
            </a:r>
            <a:br>
              <a:rPr lang="fr-FR" sz="3200" i="1" dirty="0" smtClean="0"/>
            </a:br>
            <a:r>
              <a:rPr lang="fr-FR" sz="3200" i="1" dirty="0" smtClean="0"/>
              <a:t>Baccalauréat professionnel aéronautique</a:t>
            </a:r>
            <a:r>
              <a:rPr lang="fr-FR" sz="3200" i="1" dirty="0">
                <a:solidFill>
                  <a:srgbClr val="FF0000"/>
                </a:solidFill>
              </a:rPr>
              <a:t/>
            </a:r>
            <a:br>
              <a:rPr lang="fr-FR" sz="3200" i="1" dirty="0">
                <a:solidFill>
                  <a:srgbClr val="FF0000"/>
                </a:solidFill>
              </a:rPr>
            </a:br>
            <a:endParaRPr lang="fr-FR" sz="3200" dirty="0"/>
          </a:p>
        </p:txBody>
      </p:sp>
      <p:sp>
        <p:nvSpPr>
          <p:cNvPr id="4" name="ZoneTexte 3"/>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Du référentiel à l’évaluation certificative</a:t>
            </a:r>
            <a:endParaRPr lang="fr-FR" i="1" dirty="0">
              <a:solidFill>
                <a:srgbClr val="FF0000"/>
              </a:solidFill>
            </a:endParaRPr>
          </a:p>
        </p:txBody>
      </p:sp>
      <p:sp>
        <p:nvSpPr>
          <p:cNvPr id="5" name="Rectangle 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Image 9" descr="bannierehélic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descr="banniereav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Documents and Settings\All Users\Documents\IA IPR Aéro\Rénovation du bac pro Aéronautique\Séminaire Toulouse nov 2013\Ressources\téléchargement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2" name="Picture 11" descr="C:\Users\JJD\Desktop\Trait rou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9ADDA7FA-2A20-44FE-B285-C2990E32D552}" type="slidenum">
              <a:rPr lang="fr-FR" smtClean="0"/>
              <a:t>35</a:t>
            </a:fld>
            <a:endParaRPr lang="fr-FR"/>
          </a:p>
        </p:txBody>
      </p:sp>
    </p:spTree>
    <p:extLst>
      <p:ext uri="{BB962C8B-B14F-4D97-AF65-F5344CB8AC3E}">
        <p14:creationId xmlns:p14="http://schemas.microsoft.com/office/powerpoint/2010/main" val="149358707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Du référentiel à l’évaluation certificative</a:t>
            </a:r>
            <a:endParaRPr lang="fr-FR" i="1" dirty="0">
              <a:solidFill>
                <a:srgbClr val="FF0000"/>
              </a:solidFill>
            </a:endParaRPr>
          </a:p>
        </p:txBody>
      </p:sp>
      <p:sp>
        <p:nvSpPr>
          <p:cNvPr id="5" name="Rectangle 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Image 9" descr="bannierehélic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descr="banniereav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Documents and Settings\All Users\Documents\IA IPR Aéro\Rénovation du bac pro Aéronautique\Séminaire Toulouse nov 2013\Ressources\téléchargement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2" name="Picture 11" descr="C:\Users\JJD\Desktop\Trait rou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2"/>
          <p:cNvPicPr>
            <a:picLocks noChangeAspect="1"/>
          </p:cNvPicPr>
          <p:nvPr/>
        </p:nvPicPr>
        <p:blipFill>
          <a:blip r:embed="rId7"/>
          <a:stretch>
            <a:fillRect/>
          </a:stretch>
        </p:blipFill>
        <p:spPr>
          <a:xfrm>
            <a:off x="1259632" y="260648"/>
            <a:ext cx="6800850" cy="9624060"/>
          </a:xfrm>
          <a:prstGeom prst="rect">
            <a:avLst/>
          </a:prstGeom>
        </p:spPr>
      </p:pic>
      <p:sp>
        <p:nvSpPr>
          <p:cNvPr id="2" name="Espace réservé du numéro de diapositive 1"/>
          <p:cNvSpPr>
            <a:spLocks noGrp="1"/>
          </p:cNvSpPr>
          <p:nvPr>
            <p:ph type="sldNum" sz="quarter" idx="12"/>
          </p:nvPr>
        </p:nvSpPr>
        <p:spPr/>
        <p:txBody>
          <a:bodyPr/>
          <a:lstStyle/>
          <a:p>
            <a:fld id="{9ADDA7FA-2A20-44FE-B285-C2990E32D552}" type="slidenum">
              <a:rPr lang="fr-FR" smtClean="0"/>
              <a:t>36</a:t>
            </a:fld>
            <a:endParaRPr lang="fr-FR"/>
          </a:p>
        </p:txBody>
      </p:sp>
    </p:spTree>
    <p:extLst>
      <p:ext uri="{BB962C8B-B14F-4D97-AF65-F5344CB8AC3E}">
        <p14:creationId xmlns:p14="http://schemas.microsoft.com/office/powerpoint/2010/main" val="307653281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Du référentiel à l’évaluation certificative</a:t>
            </a:r>
            <a:endParaRPr lang="fr-FR" i="1" dirty="0">
              <a:solidFill>
                <a:srgbClr val="FF0000"/>
              </a:solidFill>
            </a:endParaRPr>
          </a:p>
        </p:txBody>
      </p:sp>
      <p:sp>
        <p:nvSpPr>
          <p:cNvPr id="5" name="Rectangle 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Image 9" descr="bannierehélic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descr="banniereav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Documents and Settings\All Users\Documents\IA IPR Aéro\Rénovation du bac pro Aéronautique\Séminaire Toulouse nov 2013\Ressources\téléchargement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2" name="Picture 11" descr="C:\Users\JJD\Desktop\Trait rou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7"/>
          <a:stretch>
            <a:fillRect/>
          </a:stretch>
        </p:blipFill>
        <p:spPr>
          <a:xfrm>
            <a:off x="1259632" y="260648"/>
            <a:ext cx="6800850" cy="9624060"/>
          </a:xfrm>
          <a:prstGeom prst="rect">
            <a:avLst/>
          </a:prstGeom>
        </p:spPr>
      </p:pic>
      <p:sp>
        <p:nvSpPr>
          <p:cNvPr id="2" name="Espace réservé du numéro de diapositive 1"/>
          <p:cNvSpPr>
            <a:spLocks noGrp="1"/>
          </p:cNvSpPr>
          <p:nvPr>
            <p:ph type="sldNum" sz="quarter" idx="12"/>
          </p:nvPr>
        </p:nvSpPr>
        <p:spPr/>
        <p:txBody>
          <a:bodyPr/>
          <a:lstStyle/>
          <a:p>
            <a:fld id="{9ADDA7FA-2A20-44FE-B285-C2990E32D552}" type="slidenum">
              <a:rPr lang="fr-FR" smtClean="0"/>
              <a:t>37</a:t>
            </a:fld>
            <a:endParaRPr lang="fr-FR"/>
          </a:p>
        </p:txBody>
      </p:sp>
    </p:spTree>
    <p:extLst>
      <p:ext uri="{BB962C8B-B14F-4D97-AF65-F5344CB8AC3E}">
        <p14:creationId xmlns:p14="http://schemas.microsoft.com/office/powerpoint/2010/main" val="106466039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 41"/>
          <p:cNvPicPr>
            <a:picLocks noChangeAspect="1"/>
          </p:cNvPicPr>
          <p:nvPr/>
        </p:nvPicPr>
        <p:blipFill>
          <a:blip r:embed="rId3"/>
          <a:stretch>
            <a:fillRect/>
          </a:stretch>
        </p:blipFill>
        <p:spPr>
          <a:xfrm>
            <a:off x="4283968" y="3789040"/>
            <a:ext cx="720080" cy="635471"/>
          </a:xfrm>
          <a:prstGeom prst="rect">
            <a:avLst/>
          </a:prstGeom>
        </p:spPr>
      </p:pic>
      <p:sp>
        <p:nvSpPr>
          <p:cNvPr id="41" name="Bulle ronde 40"/>
          <p:cNvSpPr/>
          <p:nvPr/>
        </p:nvSpPr>
        <p:spPr>
          <a:xfrm>
            <a:off x="4139952" y="3212976"/>
            <a:ext cx="5004048" cy="1944216"/>
          </a:xfrm>
          <a:prstGeom prst="wedgeEllipseCallout">
            <a:avLst>
              <a:gd name="adj1" fmla="val -48960"/>
              <a:gd name="adj2" fmla="val -53642"/>
            </a:avLst>
          </a:prstGeom>
          <a:solidFill>
            <a:srgbClr val="CCFFCC">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5" name="Connecteur droit avec flèche 4"/>
          <p:cNvCxnSpPr/>
          <p:nvPr/>
        </p:nvCxnSpPr>
        <p:spPr>
          <a:xfrm>
            <a:off x="257995" y="3544550"/>
            <a:ext cx="7626373" cy="28466"/>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781236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Ellipse 16"/>
          <p:cNvSpPr/>
          <p:nvPr/>
        </p:nvSpPr>
        <p:spPr>
          <a:xfrm>
            <a:off x="565212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smtClean="0"/>
          </a:p>
          <a:p>
            <a:pPr algn="ctr"/>
            <a:r>
              <a:rPr lang="fr-FR" b="1" dirty="0" smtClean="0"/>
              <a:t>U2</a:t>
            </a:r>
          </a:p>
          <a:p>
            <a:pPr algn="ctr"/>
            <a:r>
              <a:rPr lang="fr-FR" b="1" dirty="0" smtClean="0">
                <a:solidFill>
                  <a:schemeClr val="tx1"/>
                </a:solidFill>
              </a:rPr>
              <a:t>E 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24" name="ZoneTexte 23"/>
          <p:cNvSpPr txBox="1"/>
          <p:nvPr/>
        </p:nvSpPr>
        <p:spPr>
          <a:xfrm>
            <a:off x="143007" y="3232712"/>
            <a:ext cx="3417447" cy="369332"/>
          </a:xfrm>
          <a:prstGeom prst="rect">
            <a:avLst/>
          </a:prstGeom>
          <a:noFill/>
        </p:spPr>
        <p:txBody>
          <a:bodyPr wrap="none" rtlCol="0">
            <a:spAutoFit/>
          </a:bodyPr>
          <a:lstStyle/>
          <a:p>
            <a:r>
              <a:rPr lang="fr-FR" dirty="0" smtClean="0"/>
              <a:t>Bac pro </a:t>
            </a:r>
            <a:r>
              <a:rPr lang="fr-FR" dirty="0" err="1" smtClean="0"/>
              <a:t>Aéro</a:t>
            </a:r>
            <a:r>
              <a:rPr lang="fr-FR" dirty="0" smtClean="0"/>
              <a:t> Options Av, Sys et St</a:t>
            </a:r>
            <a:endParaRPr lang="fr-FR" dirty="0"/>
          </a:p>
        </p:txBody>
      </p:sp>
      <p:sp>
        <p:nvSpPr>
          <p:cNvPr id="31" name="ZoneTexte 30"/>
          <p:cNvSpPr txBox="1"/>
          <p:nvPr/>
        </p:nvSpPr>
        <p:spPr>
          <a:xfrm>
            <a:off x="5364088" y="5301208"/>
            <a:ext cx="2376264" cy="338554"/>
          </a:xfrm>
          <a:prstGeom prst="rect">
            <a:avLst/>
          </a:prstGeom>
          <a:solidFill>
            <a:srgbClr val="00B0F0"/>
          </a:solidFill>
        </p:spPr>
        <p:txBody>
          <a:bodyPr wrap="square" rtlCol="0">
            <a:spAutoFit/>
          </a:bodyPr>
          <a:lstStyle/>
          <a:p>
            <a:pPr algn="ctr"/>
            <a:r>
              <a:rPr lang="fr-FR" sz="1600" dirty="0" smtClean="0"/>
              <a:t>Terminale professionnelle</a:t>
            </a:r>
            <a:endParaRPr lang="fr-FR" sz="1600" dirty="0"/>
          </a:p>
        </p:txBody>
      </p:sp>
      <p:sp>
        <p:nvSpPr>
          <p:cNvPr id="32" name="Rectangle 31"/>
          <p:cNvSpPr/>
          <p:nvPr/>
        </p:nvSpPr>
        <p:spPr>
          <a:xfrm>
            <a:off x="1475656" y="5805264"/>
            <a:ext cx="6048672" cy="369332"/>
          </a:xfrm>
          <a:prstGeom prst="rect">
            <a:avLst/>
          </a:prstGeom>
          <a:solidFill>
            <a:schemeClr val="accent5">
              <a:lumMod val="40000"/>
              <a:lumOff val="60000"/>
            </a:schemeClr>
          </a:solidFill>
          <a:ln>
            <a:solidFill>
              <a:srgbClr val="92D050"/>
            </a:solidFill>
          </a:ln>
        </p:spPr>
        <p:txBody>
          <a:bodyPr wrap="square">
            <a:spAutoFit/>
          </a:bodyPr>
          <a:lstStyle/>
          <a:p>
            <a:pPr algn="ctr"/>
            <a:r>
              <a:rPr lang="fr-FR" b="1" dirty="0" smtClean="0">
                <a:solidFill>
                  <a:srgbClr val="FF0000"/>
                </a:solidFill>
              </a:rPr>
              <a:t>E2</a:t>
            </a:r>
            <a:r>
              <a:rPr lang="fr-FR" b="1" dirty="0">
                <a:solidFill>
                  <a:srgbClr val="FF0000"/>
                </a:solidFill>
              </a:rPr>
              <a:t> : </a:t>
            </a:r>
            <a:r>
              <a:rPr lang="fr-FR" dirty="0">
                <a:solidFill>
                  <a:srgbClr val="FF0000"/>
                </a:solidFill>
              </a:rPr>
              <a:t>Exploitation de la documentation </a:t>
            </a:r>
            <a:r>
              <a:rPr lang="fr-FR" dirty="0" smtClean="0">
                <a:solidFill>
                  <a:srgbClr val="FF0000"/>
                </a:solidFill>
              </a:rPr>
              <a:t>technique (coefficient 4) </a:t>
            </a:r>
            <a:endParaRPr lang="fr-FR" dirty="0">
              <a:solidFill>
                <a:srgbClr val="FF0000"/>
              </a:solidFill>
            </a:endParaRPr>
          </a:p>
        </p:txBody>
      </p:sp>
      <p:sp>
        <p:nvSpPr>
          <p:cNvPr id="37" name="Rectangle 36"/>
          <p:cNvSpPr/>
          <p:nvPr/>
        </p:nvSpPr>
        <p:spPr>
          <a:xfrm>
            <a:off x="5292080" y="980728"/>
            <a:ext cx="3672408" cy="646331"/>
          </a:xfrm>
          <a:prstGeom prst="rect">
            <a:avLst/>
          </a:prstGeom>
          <a:solidFill>
            <a:srgbClr val="CCFFCC"/>
          </a:solidFill>
          <a:ln>
            <a:solidFill>
              <a:srgbClr val="00B0F0"/>
            </a:solidFill>
          </a:ln>
        </p:spPr>
        <p:txBody>
          <a:bodyPr wrap="square">
            <a:spAutoFit/>
          </a:bodyPr>
          <a:lstStyle/>
          <a:p>
            <a:r>
              <a:rPr lang="fr-FR" b="1" dirty="0">
                <a:solidFill>
                  <a:srgbClr val="FF0000"/>
                </a:solidFill>
              </a:rPr>
              <a:t>C01</a:t>
            </a:r>
            <a:r>
              <a:rPr lang="fr-FR" dirty="0">
                <a:solidFill>
                  <a:srgbClr val="FF0000"/>
                </a:solidFill>
              </a:rPr>
              <a:t> -</a:t>
            </a:r>
            <a:r>
              <a:rPr lang="fr-FR" b="1" dirty="0">
                <a:solidFill>
                  <a:srgbClr val="FF0000"/>
                </a:solidFill>
              </a:rPr>
              <a:t> </a:t>
            </a:r>
            <a:r>
              <a:rPr lang="fr-FR" dirty="0">
                <a:solidFill>
                  <a:srgbClr val="FF0000"/>
                </a:solidFill>
              </a:rPr>
              <a:t>Exploiter une documentation technique relative à </a:t>
            </a:r>
            <a:r>
              <a:rPr lang="fr-FR" b="1" dirty="0">
                <a:solidFill>
                  <a:srgbClr val="FF0000"/>
                </a:solidFill>
              </a:rPr>
              <a:t>une intervention</a:t>
            </a:r>
          </a:p>
        </p:txBody>
      </p:sp>
      <p:sp>
        <p:nvSpPr>
          <p:cNvPr id="38" name="Rectangle 37"/>
          <p:cNvSpPr/>
          <p:nvPr/>
        </p:nvSpPr>
        <p:spPr>
          <a:xfrm>
            <a:off x="251520" y="980728"/>
            <a:ext cx="4896544" cy="2308324"/>
          </a:xfrm>
          <a:prstGeom prst="rect">
            <a:avLst/>
          </a:prstGeom>
          <a:solidFill>
            <a:srgbClr val="CCFFCC"/>
          </a:solidFill>
          <a:ln>
            <a:solidFill>
              <a:srgbClr val="00B0F0"/>
            </a:solidFill>
          </a:ln>
        </p:spPr>
        <p:txBody>
          <a:bodyPr wrap="square">
            <a:spAutoFit/>
          </a:bodyPr>
          <a:lstStyle/>
          <a:p>
            <a:r>
              <a:rPr lang="fr-FR" b="1" dirty="0" smtClean="0">
                <a:solidFill>
                  <a:srgbClr val="FF0000"/>
                </a:solidFill>
              </a:rPr>
              <a:t>A1</a:t>
            </a:r>
            <a:r>
              <a:rPr lang="fr-FR" dirty="0" smtClean="0">
                <a:solidFill>
                  <a:srgbClr val="FF0000"/>
                </a:solidFill>
              </a:rPr>
              <a:t> </a:t>
            </a:r>
            <a:r>
              <a:rPr lang="fr-FR" dirty="0">
                <a:solidFill>
                  <a:srgbClr val="FF0000"/>
                </a:solidFill>
              </a:rPr>
              <a:t>– </a:t>
            </a:r>
            <a:r>
              <a:rPr lang="fr-FR" dirty="0" smtClean="0">
                <a:solidFill>
                  <a:srgbClr val="FF0000"/>
                </a:solidFill>
              </a:rPr>
              <a:t>Communication technique</a:t>
            </a:r>
          </a:p>
          <a:p>
            <a:r>
              <a:rPr lang="fr-FR" b="1" dirty="0" smtClean="0">
                <a:solidFill>
                  <a:srgbClr val="FF0000"/>
                </a:solidFill>
              </a:rPr>
              <a:t>T1.1</a:t>
            </a:r>
            <a:r>
              <a:rPr lang="fr-FR" dirty="0" smtClean="0">
                <a:solidFill>
                  <a:srgbClr val="FF0000"/>
                </a:solidFill>
              </a:rPr>
              <a:t> </a:t>
            </a:r>
            <a:r>
              <a:rPr lang="fr-FR" dirty="0">
                <a:solidFill>
                  <a:srgbClr val="FF0000"/>
                </a:solidFill>
              </a:rPr>
              <a:t>Exploiter la documentation technique, y compris en langue anglaise, pour préparer </a:t>
            </a:r>
            <a:r>
              <a:rPr lang="fr-FR" b="1" dirty="0">
                <a:solidFill>
                  <a:srgbClr val="FF0000"/>
                </a:solidFill>
              </a:rPr>
              <a:t>l’intervention </a:t>
            </a:r>
            <a:r>
              <a:rPr lang="fr-FR" dirty="0">
                <a:solidFill>
                  <a:srgbClr val="FF0000"/>
                </a:solidFill>
              </a:rPr>
              <a:t>(dossier de production, dossier de visite, procédures d’intervention, consignes de sécurité, …).</a:t>
            </a:r>
          </a:p>
          <a:p>
            <a:r>
              <a:rPr lang="fr-FR" b="1" dirty="0" smtClean="0">
                <a:solidFill>
                  <a:srgbClr val="0000FF"/>
                </a:solidFill>
              </a:rPr>
              <a:t>T1.3</a:t>
            </a:r>
            <a:r>
              <a:rPr lang="fr-FR" b="1" baseline="-25000" dirty="0" smtClean="0">
                <a:solidFill>
                  <a:srgbClr val="0000FF"/>
                </a:solidFill>
              </a:rPr>
              <a:t>Av</a:t>
            </a:r>
            <a:r>
              <a:rPr lang="fr-FR" b="1" baseline="-25000" dirty="0">
                <a:solidFill>
                  <a:srgbClr val="0000FF"/>
                </a:solidFill>
              </a:rPr>
              <a:t> </a:t>
            </a:r>
            <a:r>
              <a:rPr lang="fr-FR" b="1" baseline="-25000" dirty="0" smtClean="0">
                <a:solidFill>
                  <a:srgbClr val="0000FF"/>
                </a:solidFill>
              </a:rPr>
              <a:t>et</a:t>
            </a:r>
            <a:r>
              <a:rPr lang="fr-FR" b="1" dirty="0" smtClean="0">
                <a:solidFill>
                  <a:srgbClr val="0000FF"/>
                </a:solidFill>
              </a:rPr>
              <a:t> </a:t>
            </a:r>
            <a:r>
              <a:rPr lang="fr-FR" b="1" baseline="-25000" dirty="0" smtClean="0">
                <a:solidFill>
                  <a:srgbClr val="0000FF"/>
                </a:solidFill>
              </a:rPr>
              <a:t>Sys</a:t>
            </a:r>
            <a:r>
              <a:rPr lang="fr-FR" b="1" dirty="0" smtClean="0">
                <a:solidFill>
                  <a:srgbClr val="0000FF"/>
                </a:solidFill>
              </a:rPr>
              <a:t> </a:t>
            </a:r>
            <a:r>
              <a:rPr lang="fr-FR" dirty="0" smtClean="0">
                <a:solidFill>
                  <a:srgbClr val="0000FF"/>
                </a:solidFill>
              </a:rPr>
              <a:t>Exploiter </a:t>
            </a:r>
            <a:r>
              <a:rPr lang="fr-FR" dirty="0">
                <a:solidFill>
                  <a:srgbClr val="0000FF"/>
                </a:solidFill>
              </a:rPr>
              <a:t>les données issues des interfaces de maintenance ou des bancs de test.</a:t>
            </a:r>
          </a:p>
        </p:txBody>
      </p:sp>
      <p:sp>
        <p:nvSpPr>
          <p:cNvPr id="40" name="Ellipse 39"/>
          <p:cNvSpPr/>
          <p:nvPr/>
        </p:nvSpPr>
        <p:spPr>
          <a:xfrm>
            <a:off x="10468" y="2492896"/>
            <a:ext cx="5148064" cy="936104"/>
          </a:xfrm>
          <a:prstGeom prst="ellipse">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ZoneTexte 3"/>
          <p:cNvSpPr txBox="1"/>
          <p:nvPr/>
        </p:nvSpPr>
        <p:spPr>
          <a:xfrm>
            <a:off x="4787652" y="3789040"/>
            <a:ext cx="4320480" cy="646331"/>
          </a:xfrm>
          <a:prstGeom prst="rect">
            <a:avLst/>
          </a:prstGeom>
          <a:noFill/>
        </p:spPr>
        <p:txBody>
          <a:bodyPr wrap="square" rtlCol="0">
            <a:spAutoFit/>
          </a:bodyPr>
          <a:lstStyle/>
          <a:p>
            <a:pPr algn="ctr"/>
            <a:r>
              <a:rPr lang="fr-FR" dirty="0" smtClean="0">
                <a:solidFill>
                  <a:srgbClr val="FF0000"/>
                </a:solidFill>
              </a:rPr>
              <a:t>Cette tâche </a:t>
            </a:r>
            <a:r>
              <a:rPr lang="fr-FR" b="1" dirty="0" smtClean="0">
                <a:solidFill>
                  <a:srgbClr val="FF0000"/>
                </a:solidFill>
              </a:rPr>
              <a:t>T1.3 </a:t>
            </a:r>
            <a:r>
              <a:rPr lang="fr-FR" dirty="0" smtClean="0">
                <a:solidFill>
                  <a:srgbClr val="FF0000"/>
                </a:solidFill>
              </a:rPr>
              <a:t>ne concerne que les options </a:t>
            </a:r>
            <a:r>
              <a:rPr lang="fr-FR" dirty="0">
                <a:solidFill>
                  <a:srgbClr val="FF0000"/>
                </a:solidFill>
              </a:rPr>
              <a:t>A</a:t>
            </a:r>
            <a:r>
              <a:rPr lang="fr-FR" dirty="0" smtClean="0">
                <a:solidFill>
                  <a:srgbClr val="FF0000"/>
                </a:solidFill>
              </a:rPr>
              <a:t>vionique et Systèmes </a:t>
            </a:r>
            <a:endParaRPr lang="fr-FR" dirty="0">
              <a:solidFill>
                <a:srgbClr val="FF0000"/>
              </a:solidFill>
            </a:endParaRPr>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3" name="ZoneTexte 2"/>
          <p:cNvSpPr txBox="1"/>
          <p:nvPr/>
        </p:nvSpPr>
        <p:spPr>
          <a:xfrm>
            <a:off x="395536" y="5301208"/>
            <a:ext cx="2232248" cy="338554"/>
          </a:xfrm>
          <a:prstGeom prst="rect">
            <a:avLst/>
          </a:prstGeom>
          <a:solidFill>
            <a:srgbClr val="00B0F0"/>
          </a:solidFill>
        </p:spPr>
        <p:txBody>
          <a:bodyPr wrap="square" rtlCol="0">
            <a:spAutoFit/>
          </a:bodyPr>
          <a:lstStyle/>
          <a:p>
            <a:pPr algn="ctr"/>
            <a:r>
              <a:rPr lang="fr-FR" sz="1600" dirty="0" smtClean="0"/>
              <a:t>Seconde professionnelle</a:t>
            </a:r>
            <a:endParaRPr lang="fr-FR" sz="1600" dirty="0"/>
          </a:p>
        </p:txBody>
      </p:sp>
      <p:sp>
        <p:nvSpPr>
          <p:cNvPr id="30" name="ZoneTexte 29"/>
          <p:cNvSpPr txBox="1"/>
          <p:nvPr/>
        </p:nvSpPr>
        <p:spPr>
          <a:xfrm>
            <a:off x="2843808" y="5301208"/>
            <a:ext cx="2376264"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numéro de diapositive 6"/>
          <p:cNvSpPr>
            <a:spLocks noGrp="1"/>
          </p:cNvSpPr>
          <p:nvPr>
            <p:ph type="sldNum" sz="quarter" idx="12"/>
          </p:nvPr>
        </p:nvSpPr>
        <p:spPr/>
        <p:txBody>
          <a:bodyPr/>
          <a:lstStyle/>
          <a:p>
            <a:fld id="{9ADDA7FA-2A20-44FE-B285-C2990E32D552}" type="slidenum">
              <a:rPr lang="fr-FR" smtClean="0"/>
              <a:t>38</a:t>
            </a:fld>
            <a:endParaRPr lang="fr-FR"/>
          </a:p>
        </p:txBody>
      </p:sp>
    </p:spTree>
    <p:extLst>
      <p:ext uri="{BB962C8B-B14F-4D97-AF65-F5344CB8AC3E}">
        <p14:creationId xmlns:p14="http://schemas.microsoft.com/office/powerpoint/2010/main" val="155752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9" presetClass="entr" presetSubtype="1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0" fill="hold"/>
                                        <p:tgtEl>
                                          <p:spTgt spid="42"/>
                                        </p:tgtEl>
                                        <p:attrNameLst>
                                          <p:attrName>ppt_w</p:attrName>
                                        </p:attrNameLst>
                                      </p:cBhvr>
                                      <p:tavLst>
                                        <p:tav tm="0" fmla="#ppt_w*sin(2.5*pi*$)">
                                          <p:val>
                                            <p:fltVal val="0"/>
                                          </p:val>
                                        </p:tav>
                                        <p:tav tm="100000">
                                          <p:val>
                                            <p:fltVal val="1"/>
                                          </p:val>
                                        </p:tav>
                                      </p:tavLst>
                                    </p:anim>
                                    <p:anim calcmode="lin" valueType="num">
                                      <p:cBhvr>
                                        <p:cTn id="38" dur="5000" fill="hold"/>
                                        <p:tgtEl>
                                          <p:spTgt spid="42"/>
                                        </p:tgtEl>
                                        <p:attrNameLst>
                                          <p:attrName>ppt_h</p:attrName>
                                        </p:attrNameLst>
                                      </p:cBhvr>
                                      <p:tavLst>
                                        <p:tav tm="0">
                                          <p:val>
                                            <p:strVal val="#ppt_h"/>
                                          </p:val>
                                        </p:tav>
                                        <p:tav tm="100000">
                                          <p:val>
                                            <p:strVal val="#ppt_h"/>
                                          </p:val>
                                        </p:tav>
                                      </p:tavLst>
                                    </p:anim>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7" grpId="0" animBg="1"/>
      <p:bldP spid="24" grpId="0"/>
      <p:bldP spid="31" grpId="0" animBg="1"/>
      <p:bldP spid="32" grpId="0" animBg="1"/>
      <p:bldP spid="37" grpId="0" animBg="1"/>
      <p:bldP spid="38" grpId="0" animBg="1"/>
      <p:bldP spid="40" grpId="0" animBg="1"/>
      <p:bldP spid="4" grpId="0"/>
      <p:bldP spid="3" grpId="0" animBg="1"/>
      <p:bldP spid="3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p:cNvSpPr txBox="1"/>
          <p:nvPr/>
        </p:nvSpPr>
        <p:spPr>
          <a:xfrm>
            <a:off x="143007" y="3232712"/>
            <a:ext cx="3417447" cy="369332"/>
          </a:xfrm>
          <a:prstGeom prst="rect">
            <a:avLst/>
          </a:prstGeom>
          <a:noFill/>
        </p:spPr>
        <p:txBody>
          <a:bodyPr wrap="none" rtlCol="0">
            <a:spAutoFit/>
          </a:bodyPr>
          <a:lstStyle/>
          <a:p>
            <a:r>
              <a:rPr lang="fr-FR" dirty="0" smtClean="0"/>
              <a:t>Bac pro </a:t>
            </a:r>
            <a:r>
              <a:rPr lang="fr-FR" dirty="0" err="1" smtClean="0"/>
              <a:t>Aéro</a:t>
            </a:r>
            <a:r>
              <a:rPr lang="fr-FR" dirty="0" smtClean="0"/>
              <a:t> Options Av, Sys et St</a:t>
            </a:r>
            <a:endParaRPr lang="fr-FR" dirty="0"/>
          </a:p>
        </p:txBody>
      </p:sp>
      <p:cxnSp>
        <p:nvCxnSpPr>
          <p:cNvPr id="5" name="Connecteur droit avec flèche 4"/>
          <p:cNvCxnSpPr/>
          <p:nvPr/>
        </p:nvCxnSpPr>
        <p:spPr>
          <a:xfrm>
            <a:off x="257995" y="3544550"/>
            <a:ext cx="7626373" cy="28466"/>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Ellipse 16"/>
          <p:cNvSpPr/>
          <p:nvPr/>
        </p:nvSpPr>
        <p:spPr>
          <a:xfrm>
            <a:off x="565212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smtClean="0"/>
          </a:p>
          <a:p>
            <a:pPr algn="ctr"/>
            <a:r>
              <a:rPr lang="fr-FR" b="1" dirty="0" smtClean="0"/>
              <a:t>U2</a:t>
            </a:r>
          </a:p>
          <a:p>
            <a:pPr algn="ctr"/>
            <a:r>
              <a:rPr lang="fr-FR" b="1" dirty="0" smtClean="0">
                <a:solidFill>
                  <a:schemeClr val="tx1"/>
                </a:solidFill>
              </a:rPr>
              <a:t>E 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31" name="ZoneTexte 30"/>
          <p:cNvSpPr txBox="1"/>
          <p:nvPr/>
        </p:nvSpPr>
        <p:spPr>
          <a:xfrm>
            <a:off x="5364088" y="5301208"/>
            <a:ext cx="2376264" cy="338554"/>
          </a:xfrm>
          <a:prstGeom prst="rect">
            <a:avLst/>
          </a:prstGeom>
          <a:solidFill>
            <a:srgbClr val="00B0F0"/>
          </a:solidFill>
        </p:spPr>
        <p:txBody>
          <a:bodyPr wrap="square" rtlCol="0">
            <a:spAutoFit/>
          </a:bodyPr>
          <a:lstStyle/>
          <a:p>
            <a:pPr algn="ctr"/>
            <a:r>
              <a:rPr lang="fr-FR" sz="1600" dirty="0" smtClean="0"/>
              <a:t>Terminale professionnelle</a:t>
            </a:r>
            <a:endParaRPr lang="fr-FR" sz="1600" dirty="0"/>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3" name="ZoneTexte 2"/>
          <p:cNvSpPr txBox="1"/>
          <p:nvPr/>
        </p:nvSpPr>
        <p:spPr>
          <a:xfrm>
            <a:off x="395536" y="5301208"/>
            <a:ext cx="2232248" cy="338554"/>
          </a:xfrm>
          <a:prstGeom prst="rect">
            <a:avLst/>
          </a:prstGeom>
          <a:solidFill>
            <a:srgbClr val="00B0F0"/>
          </a:solidFill>
        </p:spPr>
        <p:txBody>
          <a:bodyPr wrap="square" rtlCol="0">
            <a:spAutoFit/>
          </a:bodyPr>
          <a:lstStyle/>
          <a:p>
            <a:pPr algn="ctr"/>
            <a:r>
              <a:rPr lang="fr-FR" sz="1600" dirty="0" smtClean="0"/>
              <a:t>Seconde professionnelle</a:t>
            </a:r>
            <a:endParaRPr lang="fr-FR" sz="1600" dirty="0"/>
          </a:p>
        </p:txBody>
      </p:sp>
      <p:sp>
        <p:nvSpPr>
          <p:cNvPr id="30" name="ZoneTexte 29"/>
          <p:cNvSpPr txBox="1"/>
          <p:nvPr/>
        </p:nvSpPr>
        <p:spPr>
          <a:xfrm>
            <a:off x="2843808" y="5301208"/>
            <a:ext cx="2376264"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Image 38"/>
          <p:cNvPicPr>
            <a:picLocks noChangeAspect="1"/>
          </p:cNvPicPr>
          <p:nvPr/>
        </p:nvPicPr>
        <p:blipFill>
          <a:blip r:embed="rId8"/>
          <a:stretch>
            <a:fillRect/>
          </a:stretch>
        </p:blipFill>
        <p:spPr>
          <a:xfrm>
            <a:off x="755576" y="1556792"/>
            <a:ext cx="576064" cy="508377"/>
          </a:xfrm>
          <a:prstGeom prst="rect">
            <a:avLst/>
          </a:prstGeom>
        </p:spPr>
      </p:pic>
      <p:sp>
        <p:nvSpPr>
          <p:cNvPr id="36" name="Ellipse 35"/>
          <p:cNvSpPr/>
          <p:nvPr/>
        </p:nvSpPr>
        <p:spPr>
          <a:xfrm>
            <a:off x="0" y="188640"/>
            <a:ext cx="9144000" cy="6669360"/>
          </a:xfrm>
          <a:prstGeom prst="ellipse">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4" name="ZoneTexte 43"/>
          <p:cNvSpPr txBox="1"/>
          <p:nvPr/>
        </p:nvSpPr>
        <p:spPr>
          <a:xfrm>
            <a:off x="1403648" y="908720"/>
            <a:ext cx="6408712" cy="1323439"/>
          </a:xfrm>
          <a:prstGeom prst="rect">
            <a:avLst/>
          </a:prstGeom>
          <a:noFill/>
        </p:spPr>
        <p:txBody>
          <a:bodyPr wrap="square" rtlCol="0">
            <a:spAutoFit/>
          </a:bodyPr>
          <a:lstStyle/>
          <a:p>
            <a:r>
              <a:rPr lang="fr-FR" sz="1600" dirty="0" smtClean="0">
                <a:solidFill>
                  <a:srgbClr val="FF0000"/>
                </a:solidFill>
              </a:rPr>
              <a:t>Pour cette épreuve , la compétence à valider</a:t>
            </a:r>
            <a:r>
              <a:rPr lang="fr-FR" sz="1600" dirty="0">
                <a:solidFill>
                  <a:srgbClr val="FF0000"/>
                </a:solidFill>
              </a:rPr>
              <a:t> </a:t>
            </a:r>
            <a:r>
              <a:rPr lang="fr-FR" sz="1600" dirty="0" smtClean="0">
                <a:solidFill>
                  <a:srgbClr val="FF0000"/>
                </a:solidFill>
              </a:rPr>
              <a:t>et le contenu sont transversaux  à chacune des options : « analyse </a:t>
            </a:r>
            <a:r>
              <a:rPr lang="fr-FR" sz="1600" dirty="0">
                <a:solidFill>
                  <a:srgbClr val="FF0000"/>
                </a:solidFill>
              </a:rPr>
              <a:t>et </a:t>
            </a:r>
            <a:r>
              <a:rPr lang="fr-FR" sz="1600" dirty="0" smtClean="0">
                <a:solidFill>
                  <a:srgbClr val="FF0000"/>
                </a:solidFill>
              </a:rPr>
              <a:t>exploitation </a:t>
            </a:r>
            <a:r>
              <a:rPr lang="fr-FR" sz="1600" dirty="0">
                <a:solidFill>
                  <a:srgbClr val="FF0000"/>
                </a:solidFill>
              </a:rPr>
              <a:t>d’un dossier ressource relatif à une </a:t>
            </a:r>
            <a:r>
              <a:rPr lang="fr-FR" sz="1600" dirty="0" smtClean="0">
                <a:solidFill>
                  <a:srgbClr val="FF0000"/>
                </a:solidFill>
              </a:rPr>
              <a:t>intervention, … afin d’identifier </a:t>
            </a:r>
            <a:r>
              <a:rPr lang="fr-FR" sz="1600" dirty="0">
                <a:solidFill>
                  <a:srgbClr val="FF0000"/>
                </a:solidFill>
              </a:rPr>
              <a:t>la ou les cause(s) possible(s) d’un </a:t>
            </a:r>
            <a:r>
              <a:rPr lang="fr-FR" sz="1600" dirty="0" smtClean="0">
                <a:solidFill>
                  <a:srgbClr val="FF0000"/>
                </a:solidFill>
              </a:rPr>
              <a:t>dysfonctionnement, par l’analyse de l’organisation fonctionnelle, structurelle et comportementale.  …»  </a:t>
            </a:r>
          </a:p>
        </p:txBody>
      </p:sp>
      <p:sp>
        <p:nvSpPr>
          <p:cNvPr id="6" name="ZoneTexte 5"/>
          <p:cNvSpPr txBox="1"/>
          <p:nvPr/>
        </p:nvSpPr>
        <p:spPr>
          <a:xfrm>
            <a:off x="251520" y="2132856"/>
            <a:ext cx="5616624" cy="1569660"/>
          </a:xfrm>
          <a:prstGeom prst="rect">
            <a:avLst/>
          </a:prstGeom>
          <a:noFill/>
        </p:spPr>
        <p:txBody>
          <a:bodyPr wrap="square" rtlCol="0">
            <a:spAutoFit/>
          </a:bodyPr>
          <a:lstStyle/>
          <a:p>
            <a:r>
              <a:rPr lang="fr-FR" sz="1600" dirty="0">
                <a:solidFill>
                  <a:srgbClr val="FF0000"/>
                </a:solidFill>
              </a:rPr>
              <a:t>Cependant, </a:t>
            </a:r>
            <a:r>
              <a:rPr lang="fr-FR" sz="1600" b="1" dirty="0">
                <a:solidFill>
                  <a:srgbClr val="FF0000"/>
                </a:solidFill>
              </a:rPr>
              <a:t>le contexte professionnel est spécifique </a:t>
            </a:r>
            <a:r>
              <a:rPr lang="fr-FR" sz="1600" dirty="0">
                <a:solidFill>
                  <a:srgbClr val="FF0000"/>
                </a:solidFill>
              </a:rPr>
              <a:t>à chacune des options </a:t>
            </a:r>
            <a:r>
              <a:rPr lang="fr-FR" sz="1600" dirty="0" smtClean="0">
                <a:solidFill>
                  <a:srgbClr val="FF0000"/>
                </a:solidFill>
              </a:rPr>
              <a:t>:</a:t>
            </a:r>
          </a:p>
          <a:p>
            <a:r>
              <a:rPr lang="fr-FR" sz="1600" b="1" dirty="0" smtClean="0">
                <a:solidFill>
                  <a:srgbClr val="FF0000"/>
                </a:solidFill>
              </a:rPr>
              <a:t>Avionique </a:t>
            </a:r>
            <a:r>
              <a:rPr lang="fr-FR" sz="1600" b="1" dirty="0">
                <a:solidFill>
                  <a:srgbClr val="FF0000"/>
                </a:solidFill>
              </a:rPr>
              <a:t>: </a:t>
            </a:r>
            <a:r>
              <a:rPr lang="fr-FR" sz="1600" dirty="0">
                <a:solidFill>
                  <a:srgbClr val="FF0000"/>
                </a:solidFill>
              </a:rPr>
              <a:t>lié à </a:t>
            </a:r>
            <a:r>
              <a:rPr lang="fr-FR" sz="1600" dirty="0" smtClean="0">
                <a:solidFill>
                  <a:srgbClr val="FF0000"/>
                </a:solidFill>
              </a:rPr>
              <a:t>« la partie </a:t>
            </a:r>
            <a:r>
              <a:rPr lang="fr-FR" sz="1600" dirty="0">
                <a:solidFill>
                  <a:srgbClr val="FF0000"/>
                </a:solidFill>
              </a:rPr>
              <a:t>avionique (équipements et liaisons électriques, électroniques, optiques et informatiques embarqués dans l’aéronef) d’un aéronef … ». </a:t>
            </a:r>
          </a:p>
          <a:p>
            <a:endParaRPr lang="fr-FR" sz="1600" dirty="0">
              <a:solidFill>
                <a:srgbClr val="FF0000"/>
              </a:solidFill>
            </a:endParaRPr>
          </a:p>
        </p:txBody>
      </p:sp>
      <p:sp>
        <p:nvSpPr>
          <p:cNvPr id="45" name="Espace réservé du contenu 3"/>
          <p:cNvSpPr txBox="1">
            <a:spLocks/>
          </p:cNvSpPr>
          <p:nvPr/>
        </p:nvSpPr>
        <p:spPr>
          <a:xfrm>
            <a:off x="611560" y="3573016"/>
            <a:ext cx="8064896" cy="1618905"/>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fr-FR" sz="1600" b="1" dirty="0" smtClean="0">
                <a:solidFill>
                  <a:srgbClr val="FF0000"/>
                </a:solidFill>
              </a:rPr>
              <a:t>Systèmes : </a:t>
            </a:r>
            <a:r>
              <a:rPr lang="fr-FR" sz="1600" dirty="0" smtClean="0">
                <a:solidFill>
                  <a:srgbClr val="FF0000"/>
                </a:solidFill>
              </a:rPr>
              <a:t>lié «aux systèmes (la génération, la distribution et l’utilisation des différentes énergies embarquées (mécanique, électrique, hydraulique, pneumatique…) assurant les différentes fonctions de l’aéronef (cellule et moteur)) d’un aéronef … »</a:t>
            </a:r>
          </a:p>
          <a:p>
            <a:pPr algn="l"/>
            <a:r>
              <a:rPr lang="fr-FR" sz="1600" b="1" dirty="0" smtClean="0">
                <a:solidFill>
                  <a:srgbClr val="FF0000"/>
                </a:solidFill>
              </a:rPr>
              <a:t>Structure :</a:t>
            </a:r>
            <a:r>
              <a:rPr lang="fr-FR" sz="1600" dirty="0" smtClean="0">
                <a:solidFill>
                  <a:srgbClr val="FF0000"/>
                </a:solidFill>
              </a:rPr>
              <a:t> lié </a:t>
            </a:r>
            <a:r>
              <a:rPr lang="fr-FR" sz="1600" b="1" dirty="0" smtClean="0">
                <a:solidFill>
                  <a:srgbClr val="FF0000"/>
                </a:solidFill>
              </a:rPr>
              <a:t>« </a:t>
            </a:r>
            <a:r>
              <a:rPr lang="fr-FR" sz="1600" dirty="0" smtClean="0">
                <a:solidFill>
                  <a:srgbClr val="FF0000"/>
                </a:solidFill>
              </a:rPr>
              <a:t>dans un contexte de production, à la structure (éléments métalliques et composites de l’aéronef constituant son ossature et son enveloppe et participant à son aérodynamique et à sa propulsion) d’un aéronef… »  </a:t>
            </a:r>
            <a:endParaRPr lang="fr-FR" sz="1600" dirty="0">
              <a:solidFill>
                <a:srgbClr val="FF0000"/>
              </a:solidFill>
            </a:endParaRPr>
          </a:p>
        </p:txBody>
      </p:sp>
      <p:sp>
        <p:nvSpPr>
          <p:cNvPr id="37" name="Rectangle 36"/>
          <p:cNvSpPr/>
          <p:nvPr/>
        </p:nvSpPr>
        <p:spPr>
          <a:xfrm>
            <a:off x="1475656" y="5805264"/>
            <a:ext cx="6048672" cy="369332"/>
          </a:xfrm>
          <a:prstGeom prst="rect">
            <a:avLst/>
          </a:prstGeom>
          <a:solidFill>
            <a:schemeClr val="accent5">
              <a:lumMod val="40000"/>
              <a:lumOff val="60000"/>
            </a:schemeClr>
          </a:solidFill>
          <a:ln>
            <a:solidFill>
              <a:srgbClr val="92D050"/>
            </a:solidFill>
          </a:ln>
        </p:spPr>
        <p:txBody>
          <a:bodyPr wrap="square">
            <a:spAutoFit/>
          </a:bodyPr>
          <a:lstStyle/>
          <a:p>
            <a:pPr algn="ctr"/>
            <a:r>
              <a:rPr lang="fr-FR" b="1" dirty="0" smtClean="0">
                <a:solidFill>
                  <a:srgbClr val="FF0000"/>
                </a:solidFill>
              </a:rPr>
              <a:t>E2</a:t>
            </a:r>
            <a:r>
              <a:rPr lang="fr-FR" b="1" dirty="0">
                <a:solidFill>
                  <a:srgbClr val="FF0000"/>
                </a:solidFill>
              </a:rPr>
              <a:t> : </a:t>
            </a:r>
            <a:r>
              <a:rPr lang="fr-FR" dirty="0">
                <a:solidFill>
                  <a:srgbClr val="FF0000"/>
                </a:solidFill>
              </a:rPr>
              <a:t>Exploitation de la documentation </a:t>
            </a:r>
            <a:r>
              <a:rPr lang="fr-FR" dirty="0" smtClean="0">
                <a:solidFill>
                  <a:srgbClr val="FF0000"/>
                </a:solidFill>
              </a:rPr>
              <a:t>technique (coefficient 4) </a:t>
            </a:r>
            <a:endParaRPr lang="fr-FR" dirty="0">
              <a:solidFill>
                <a:srgbClr val="FF0000"/>
              </a:solidFill>
            </a:endParaRPr>
          </a:p>
        </p:txBody>
      </p:sp>
      <p:cxnSp>
        <p:nvCxnSpPr>
          <p:cNvPr id="32" name="Connecteur droit 31"/>
          <p:cNvCxnSpPr/>
          <p:nvPr/>
        </p:nvCxnSpPr>
        <p:spPr>
          <a:xfrm>
            <a:off x="781236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p:cNvSpPr>
            <a:spLocks noGrp="1"/>
          </p:cNvSpPr>
          <p:nvPr>
            <p:ph type="sldNum" sz="quarter" idx="12"/>
          </p:nvPr>
        </p:nvSpPr>
        <p:spPr/>
        <p:txBody>
          <a:bodyPr/>
          <a:lstStyle/>
          <a:p>
            <a:fld id="{9ADDA7FA-2A20-44FE-B285-C2990E32D552}" type="slidenum">
              <a:rPr lang="fr-FR" smtClean="0"/>
              <a:t>39</a:t>
            </a:fld>
            <a:endParaRPr lang="fr-FR"/>
          </a:p>
        </p:txBody>
      </p:sp>
    </p:spTree>
    <p:extLst>
      <p:ext uri="{BB962C8B-B14F-4D97-AF65-F5344CB8AC3E}">
        <p14:creationId xmlns:p14="http://schemas.microsoft.com/office/powerpoint/2010/main" val="1572643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0" fill="hold"/>
                                        <p:tgtEl>
                                          <p:spTgt spid="39"/>
                                        </p:tgtEl>
                                        <p:attrNameLst>
                                          <p:attrName>ppt_w</p:attrName>
                                        </p:attrNameLst>
                                      </p:cBhvr>
                                      <p:tavLst>
                                        <p:tav tm="0" fmla="#ppt_w*sin(2.5*pi*$)">
                                          <p:val>
                                            <p:fltVal val="0"/>
                                          </p:val>
                                        </p:tav>
                                        <p:tav tm="100000">
                                          <p:val>
                                            <p:fltVal val="1"/>
                                          </p:val>
                                        </p:tav>
                                      </p:tavLst>
                                    </p:anim>
                                    <p:anim calcmode="lin" valueType="num">
                                      <p:cBhvr>
                                        <p:cTn id="8" dur="5000" fill="hold"/>
                                        <p:tgtEl>
                                          <p:spTgt spid="39"/>
                                        </p:tgtEl>
                                        <p:attrNameLst>
                                          <p:attrName>ppt_h</p:attrName>
                                        </p:attrNameLst>
                                      </p:cBhvr>
                                      <p:tavLst>
                                        <p:tav tm="0">
                                          <p:val>
                                            <p:strVal val="#ppt_h"/>
                                          </p:val>
                                        </p:tav>
                                        <p:tav tm="100000">
                                          <p:val>
                                            <p:strVal val="#ppt_h"/>
                                          </p:val>
                                        </p:tav>
                                      </p:tavLst>
                                    </p:anim>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hidden"/>
                                      </p:to>
                                    </p:set>
                                  </p:childTnLst>
                                </p:cTn>
                              </p:par>
                              <p:par>
                                <p:cTn id="21" presetID="9" presetClass="emph" presetSubtype="0" grpId="0" nodeType="withEffect">
                                  <p:stCondLst>
                                    <p:cond delay="0"/>
                                  </p:stCondLst>
                                  <p:childTnLst>
                                    <p:set>
                                      <p:cBhvr rctx="PPT">
                                        <p:cTn id="22" dur="indefinite"/>
                                        <p:tgtEl>
                                          <p:spTgt spid="17"/>
                                        </p:tgtEl>
                                        <p:attrNameLst>
                                          <p:attrName>style.opacity</p:attrName>
                                        </p:attrNameLst>
                                      </p:cBhvr>
                                      <p:to>
                                        <p:strVal val="0.5"/>
                                      </p:to>
                                    </p:set>
                                    <p:animEffect filter="image" prLst="opacity: 0.5">
                                      <p:cBhvr rctx="IE">
                                        <p:cTn id="23" dur="indefinite"/>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iterate type="lt">
                                    <p:tmAbs val="0"/>
                                  </p:iterate>
                                  <p:childTnLst>
                                    <p:set>
                                      <p:cBhvr>
                                        <p:cTn id="27"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iterate type="lt">
                                    <p:tmAbs val="0"/>
                                  </p:iterate>
                                  <p:childTnLst>
                                    <p:set>
                                      <p:cBhvr>
                                        <p:cTn id="31"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7" grpId="0" animBg="1"/>
      <p:bldP spid="36" grpId="0" animBg="1"/>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24744"/>
            <a:ext cx="7772400" cy="5328591"/>
          </a:xfrm>
        </p:spPr>
        <p:txBody>
          <a:bodyPr/>
          <a:lstStyle/>
          <a:p>
            <a:r>
              <a:rPr lang="fr-FR" sz="3200" i="1" dirty="0">
                <a:solidFill>
                  <a:srgbClr val="FF0000"/>
                </a:solidFill>
              </a:rPr>
              <a:t/>
            </a:r>
            <a:br>
              <a:rPr lang="fr-FR" sz="3200" i="1" dirty="0">
                <a:solidFill>
                  <a:srgbClr val="FF0000"/>
                </a:solidFill>
              </a:rPr>
            </a:br>
            <a:endParaRPr lang="fr-FR" sz="3200" dirty="0"/>
          </a:p>
        </p:txBody>
      </p:sp>
      <p:sp>
        <p:nvSpPr>
          <p:cNvPr id="4" name="ZoneTexte 3"/>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Du référentiel à l’évaluation certificative</a:t>
            </a:r>
            <a:endParaRPr lang="fr-FR" i="1" dirty="0">
              <a:solidFill>
                <a:srgbClr val="FF0000"/>
              </a:solidFill>
            </a:endParaRPr>
          </a:p>
        </p:txBody>
      </p:sp>
      <p:sp>
        <p:nvSpPr>
          <p:cNvPr id="5" name="Rectangle 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dirty="0" smtClean="0">
                <a:solidFill>
                  <a:srgbClr val="262699"/>
                </a:solidFill>
                <a:latin typeface="Arial Black" charset="0"/>
                <a:cs typeface="Arial" charset="0"/>
              </a:rPr>
              <a:t>Rénovation </a:t>
            </a:r>
            <a:r>
              <a:rPr lang="fr-FR" sz="1100" b="1" i="1" dirty="0" smtClean="0">
                <a:solidFill>
                  <a:schemeClr val="bg1"/>
                </a:solidFill>
                <a:latin typeface="Arial Black" charset="0"/>
                <a:cs typeface="Arial" charset="0"/>
              </a:rPr>
              <a:t>de la filière  de formation en Aéronautique</a:t>
            </a:r>
          </a:p>
        </p:txBody>
      </p: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2"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t 12"/>
          <p:cNvGraphicFramePr>
            <a:graphicFrameLocks noChangeAspect="1"/>
          </p:cNvGraphicFramePr>
          <p:nvPr>
            <p:extLst>
              <p:ext uri="{D42A27DB-BD31-4B8C-83A1-F6EECF244321}">
                <p14:modId xmlns:p14="http://schemas.microsoft.com/office/powerpoint/2010/main" val="2667941682"/>
              </p:ext>
            </p:extLst>
          </p:nvPr>
        </p:nvGraphicFramePr>
        <p:xfrm>
          <a:off x="395536" y="1268760"/>
          <a:ext cx="8536440" cy="5328592"/>
        </p:xfrm>
        <a:graphic>
          <a:graphicData uri="http://schemas.openxmlformats.org/presentationml/2006/ole">
            <mc:AlternateContent xmlns:mc="http://schemas.openxmlformats.org/markup-compatibility/2006">
              <mc:Choice xmlns:v="urn:schemas-microsoft-com:vml" Requires="v">
                <p:oleObj spid="_x0000_s2236" name="Document" r:id="rId8" imgW="6083300" imgH="3797300" progId="Word.Document.12">
                  <p:embed/>
                </p:oleObj>
              </mc:Choice>
              <mc:Fallback>
                <p:oleObj name="Document" r:id="rId8" imgW="6083300" imgH="3797300" progId="Word.Document.12">
                  <p:embed/>
                  <p:pic>
                    <p:nvPicPr>
                      <p:cNvPr id="0" name=""/>
                      <p:cNvPicPr/>
                      <p:nvPr/>
                    </p:nvPicPr>
                    <p:blipFill>
                      <a:blip r:embed="rId9"/>
                      <a:stretch>
                        <a:fillRect/>
                      </a:stretch>
                    </p:blipFill>
                    <p:spPr>
                      <a:xfrm>
                        <a:off x="395536" y="1268760"/>
                        <a:ext cx="8536440" cy="5328592"/>
                      </a:xfrm>
                      <a:prstGeom prst="rect">
                        <a:avLst/>
                      </a:prstGeom>
                    </p:spPr>
                  </p:pic>
                </p:oleObj>
              </mc:Fallback>
            </mc:AlternateContent>
          </a:graphicData>
        </a:graphic>
      </p:graphicFrame>
      <p:sp>
        <p:nvSpPr>
          <p:cNvPr id="15" name="Bulle ronde 14"/>
          <p:cNvSpPr/>
          <p:nvPr/>
        </p:nvSpPr>
        <p:spPr>
          <a:xfrm>
            <a:off x="539552" y="2060848"/>
            <a:ext cx="3600400" cy="1908792"/>
          </a:xfrm>
          <a:prstGeom prst="wedgeEllipseCallout">
            <a:avLst/>
          </a:prstGeom>
          <a:solidFill>
            <a:schemeClr val="tx2">
              <a:lumMod val="20000"/>
              <a:lumOff val="8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ZoneTexte 15"/>
          <p:cNvSpPr txBox="1"/>
          <p:nvPr/>
        </p:nvSpPr>
        <p:spPr>
          <a:xfrm>
            <a:off x="755576" y="2780928"/>
            <a:ext cx="3168352" cy="461665"/>
          </a:xfrm>
          <a:prstGeom prst="rect">
            <a:avLst/>
          </a:prstGeom>
          <a:noFill/>
        </p:spPr>
        <p:txBody>
          <a:bodyPr wrap="square" rtlCol="0">
            <a:spAutoFit/>
          </a:bodyPr>
          <a:lstStyle/>
          <a:p>
            <a:pPr algn="ctr"/>
            <a:r>
              <a:rPr lang="fr-FR" sz="2400" b="1" dirty="0" smtClean="0">
                <a:solidFill>
                  <a:srgbClr val="FF0000"/>
                </a:solidFill>
              </a:rPr>
              <a:t>Pour réaliser une tâche</a:t>
            </a:r>
            <a:endParaRPr lang="fr-FR" sz="2400" b="1" dirty="0">
              <a:solidFill>
                <a:srgbClr val="FF0000"/>
              </a:solidFill>
            </a:endParaRPr>
          </a:p>
        </p:txBody>
      </p:sp>
      <p:sp>
        <p:nvSpPr>
          <p:cNvPr id="18" name="Bulle ronde 17"/>
          <p:cNvSpPr/>
          <p:nvPr/>
        </p:nvSpPr>
        <p:spPr>
          <a:xfrm rot="10800000">
            <a:off x="4499992" y="1412776"/>
            <a:ext cx="3600400" cy="1908792"/>
          </a:xfrm>
          <a:prstGeom prst="wedgeEllipseCallout">
            <a:avLst>
              <a:gd name="adj1" fmla="val -60236"/>
              <a:gd name="adj2" fmla="val 12148"/>
            </a:avLst>
          </a:prstGeom>
          <a:solidFill>
            <a:schemeClr val="tx2">
              <a:lumMod val="20000"/>
              <a:lumOff val="8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ZoneTexte 18"/>
          <p:cNvSpPr txBox="1"/>
          <p:nvPr/>
        </p:nvSpPr>
        <p:spPr>
          <a:xfrm>
            <a:off x="4716016" y="1916832"/>
            <a:ext cx="3168352" cy="830997"/>
          </a:xfrm>
          <a:prstGeom prst="rect">
            <a:avLst/>
          </a:prstGeom>
          <a:noFill/>
        </p:spPr>
        <p:txBody>
          <a:bodyPr wrap="square" rtlCol="0">
            <a:spAutoFit/>
          </a:bodyPr>
          <a:lstStyle/>
          <a:p>
            <a:pPr algn="ctr"/>
            <a:r>
              <a:rPr lang="fr-FR" sz="2400" b="1" dirty="0" smtClean="0">
                <a:solidFill>
                  <a:srgbClr val="FF0000"/>
                </a:solidFill>
              </a:rPr>
              <a:t>On mets en œuvre les compétences  </a:t>
            </a:r>
            <a:endParaRPr lang="fr-FR" sz="2400" b="1" dirty="0">
              <a:solidFill>
                <a:srgbClr val="FF0000"/>
              </a:solidFill>
            </a:endParaRPr>
          </a:p>
        </p:txBody>
      </p:sp>
      <p:sp>
        <p:nvSpPr>
          <p:cNvPr id="22" name="Flèche à angle droit 21"/>
          <p:cNvSpPr/>
          <p:nvPr/>
        </p:nvSpPr>
        <p:spPr>
          <a:xfrm>
            <a:off x="4644008" y="3356992"/>
            <a:ext cx="4032448" cy="1224136"/>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 name="Espace réservé du numéro de diapositive 2"/>
          <p:cNvSpPr>
            <a:spLocks noGrp="1"/>
          </p:cNvSpPr>
          <p:nvPr>
            <p:ph type="sldNum" sz="quarter" idx="12"/>
          </p:nvPr>
        </p:nvSpPr>
        <p:spPr/>
        <p:txBody>
          <a:bodyPr/>
          <a:lstStyle/>
          <a:p>
            <a:fld id="{9ADDA7FA-2A20-44FE-B285-C2990E32D552}" type="slidenum">
              <a:rPr lang="fr-FR" smtClean="0"/>
              <a:t>4</a:t>
            </a:fld>
            <a:endParaRPr lang="fr-FR"/>
          </a:p>
        </p:txBody>
      </p:sp>
    </p:spTree>
    <p:extLst>
      <p:ext uri="{BB962C8B-B14F-4D97-AF65-F5344CB8AC3E}">
        <p14:creationId xmlns:p14="http://schemas.microsoft.com/office/powerpoint/2010/main" val="21911389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8" grpId="0" animBg="1"/>
      <p:bldP spid="19"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p:cNvSpPr txBox="1"/>
          <p:nvPr/>
        </p:nvSpPr>
        <p:spPr>
          <a:xfrm>
            <a:off x="143007" y="3232712"/>
            <a:ext cx="3417447" cy="369332"/>
          </a:xfrm>
          <a:prstGeom prst="rect">
            <a:avLst/>
          </a:prstGeom>
          <a:noFill/>
        </p:spPr>
        <p:txBody>
          <a:bodyPr wrap="none" rtlCol="0">
            <a:spAutoFit/>
          </a:bodyPr>
          <a:lstStyle/>
          <a:p>
            <a:r>
              <a:rPr lang="fr-FR" dirty="0" smtClean="0"/>
              <a:t>Bac pro </a:t>
            </a:r>
            <a:r>
              <a:rPr lang="fr-FR" dirty="0" err="1" smtClean="0"/>
              <a:t>Aéro</a:t>
            </a:r>
            <a:r>
              <a:rPr lang="fr-FR" dirty="0" smtClean="0"/>
              <a:t> Options Av, Sys et St</a:t>
            </a:r>
            <a:endParaRPr lang="fr-FR" dirty="0"/>
          </a:p>
        </p:txBody>
      </p:sp>
      <p:cxnSp>
        <p:nvCxnSpPr>
          <p:cNvPr id="5" name="Connecteur droit avec flèche 4"/>
          <p:cNvCxnSpPr/>
          <p:nvPr/>
        </p:nvCxnSpPr>
        <p:spPr>
          <a:xfrm>
            <a:off x="257995" y="3544550"/>
            <a:ext cx="7626373" cy="28466"/>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Ellipse 16"/>
          <p:cNvSpPr/>
          <p:nvPr/>
        </p:nvSpPr>
        <p:spPr>
          <a:xfrm>
            <a:off x="565212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smtClean="0"/>
          </a:p>
          <a:p>
            <a:pPr algn="ctr"/>
            <a:r>
              <a:rPr lang="fr-FR" b="1" dirty="0" smtClean="0"/>
              <a:t>U2</a:t>
            </a:r>
          </a:p>
          <a:p>
            <a:pPr algn="ctr"/>
            <a:r>
              <a:rPr lang="fr-FR" b="1" dirty="0" smtClean="0">
                <a:solidFill>
                  <a:schemeClr val="tx1"/>
                </a:solidFill>
              </a:rPr>
              <a:t>E 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31" name="ZoneTexte 30"/>
          <p:cNvSpPr txBox="1"/>
          <p:nvPr/>
        </p:nvSpPr>
        <p:spPr>
          <a:xfrm>
            <a:off x="5364088" y="5301208"/>
            <a:ext cx="2376264" cy="338554"/>
          </a:xfrm>
          <a:prstGeom prst="rect">
            <a:avLst/>
          </a:prstGeom>
          <a:solidFill>
            <a:srgbClr val="00B0F0"/>
          </a:solidFill>
        </p:spPr>
        <p:txBody>
          <a:bodyPr wrap="square" rtlCol="0">
            <a:spAutoFit/>
          </a:bodyPr>
          <a:lstStyle/>
          <a:p>
            <a:pPr algn="ctr"/>
            <a:r>
              <a:rPr lang="fr-FR" sz="1600" dirty="0" smtClean="0"/>
              <a:t>Terminale professionnelle</a:t>
            </a:r>
            <a:endParaRPr lang="fr-FR" sz="1600" dirty="0"/>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3" name="ZoneTexte 2"/>
          <p:cNvSpPr txBox="1"/>
          <p:nvPr/>
        </p:nvSpPr>
        <p:spPr>
          <a:xfrm>
            <a:off x="395536" y="5301208"/>
            <a:ext cx="2232248" cy="338554"/>
          </a:xfrm>
          <a:prstGeom prst="rect">
            <a:avLst/>
          </a:prstGeom>
          <a:solidFill>
            <a:srgbClr val="00B0F0"/>
          </a:solidFill>
        </p:spPr>
        <p:txBody>
          <a:bodyPr wrap="square" rtlCol="0">
            <a:spAutoFit/>
          </a:bodyPr>
          <a:lstStyle/>
          <a:p>
            <a:pPr algn="ctr"/>
            <a:r>
              <a:rPr lang="fr-FR" sz="1600" dirty="0" smtClean="0"/>
              <a:t>Seconde professionnelle</a:t>
            </a:r>
            <a:endParaRPr lang="fr-FR" sz="1600" dirty="0"/>
          </a:p>
        </p:txBody>
      </p:sp>
      <p:sp>
        <p:nvSpPr>
          <p:cNvPr id="30" name="ZoneTexte 29"/>
          <p:cNvSpPr txBox="1"/>
          <p:nvPr/>
        </p:nvSpPr>
        <p:spPr>
          <a:xfrm>
            <a:off x="2843808" y="5301208"/>
            <a:ext cx="2376264"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p:cNvSpPr/>
          <p:nvPr/>
        </p:nvSpPr>
        <p:spPr>
          <a:xfrm>
            <a:off x="467544" y="908720"/>
            <a:ext cx="5112568" cy="2062103"/>
          </a:xfrm>
          <a:prstGeom prst="rect">
            <a:avLst/>
          </a:prstGeom>
          <a:solidFill>
            <a:srgbClr val="CCFFCC">
              <a:alpha val="65000"/>
            </a:srgbClr>
          </a:solidFill>
          <a:ln>
            <a:solidFill>
              <a:srgbClr val="3366FF"/>
            </a:solidFill>
          </a:ln>
        </p:spPr>
        <p:txBody>
          <a:bodyPr wrap="square">
            <a:spAutoFit/>
          </a:bodyPr>
          <a:lstStyle/>
          <a:p>
            <a:pPr lvl="1"/>
            <a:r>
              <a:rPr lang="fr-FR" sz="1600" b="1" cap="small" dirty="0"/>
              <a:t>Mode d’évaluation</a:t>
            </a:r>
            <a:endParaRPr lang="fr-FR" sz="1600" dirty="0"/>
          </a:p>
          <a:p>
            <a:pPr marL="742950" lvl="1" indent="-285750">
              <a:buFont typeface="Arial"/>
              <a:buChar char="•"/>
            </a:pPr>
            <a:r>
              <a:rPr lang="fr-FR" sz="1600" b="1" i="1" dirty="0" smtClean="0"/>
              <a:t>Ponctuel :</a:t>
            </a:r>
            <a:r>
              <a:rPr lang="fr-FR" sz="1600" b="1" i="1" dirty="0"/>
              <a:t> </a:t>
            </a:r>
            <a:r>
              <a:rPr lang="fr-FR" sz="1600" b="1" i="1" dirty="0" smtClean="0"/>
              <a:t>forme écrite, </a:t>
            </a:r>
            <a:r>
              <a:rPr lang="fr-FR" sz="1600" b="1" i="1" dirty="0"/>
              <a:t>durée : 4</a:t>
            </a:r>
            <a:r>
              <a:rPr lang="fr-FR" sz="1600" b="1" i="1" dirty="0" smtClean="0"/>
              <a:t> heures</a:t>
            </a:r>
            <a:endParaRPr lang="fr-FR" sz="1600" dirty="0"/>
          </a:p>
          <a:p>
            <a:pPr lvl="1"/>
            <a:endParaRPr lang="fr-FR" sz="1600" b="1" i="1" dirty="0" smtClean="0"/>
          </a:p>
          <a:p>
            <a:pPr marL="742950" lvl="1" indent="-285750">
              <a:buFont typeface="Arial"/>
              <a:buChar char="•"/>
            </a:pPr>
            <a:r>
              <a:rPr lang="fr-FR" sz="1600" b="1" i="1" dirty="0" smtClean="0"/>
              <a:t>Contrôle </a:t>
            </a:r>
            <a:r>
              <a:rPr lang="fr-FR" sz="1600" b="1" i="1" dirty="0"/>
              <a:t>en cours de </a:t>
            </a:r>
            <a:r>
              <a:rPr lang="fr-FR" sz="1600" b="1" i="1" dirty="0" smtClean="0"/>
              <a:t>formation :</a:t>
            </a:r>
            <a:r>
              <a:rPr lang="fr-FR" sz="1600" dirty="0"/>
              <a:t> </a:t>
            </a:r>
            <a:r>
              <a:rPr lang="fr-FR" sz="1600" dirty="0" smtClean="0"/>
              <a:t>organisé </a:t>
            </a:r>
            <a:r>
              <a:rPr lang="fr-FR" sz="1600" dirty="0"/>
              <a:t>par les professeurs chargés des enseignements professionnels </a:t>
            </a:r>
            <a:r>
              <a:rPr lang="fr-FR" sz="1600" dirty="0" smtClean="0"/>
              <a:t>durée </a:t>
            </a:r>
            <a:r>
              <a:rPr lang="fr-FR" sz="1600" dirty="0"/>
              <a:t>maximale de 4</a:t>
            </a:r>
            <a:r>
              <a:rPr lang="fr-FR" sz="1600" dirty="0" smtClean="0"/>
              <a:t> heures, avec la </a:t>
            </a:r>
            <a:r>
              <a:rPr lang="fr-FR" sz="1600" b="1" dirty="0" smtClean="0"/>
              <a:t> recommandation </a:t>
            </a:r>
            <a:r>
              <a:rPr lang="fr-FR" sz="1600" b="1" dirty="0"/>
              <a:t>de </a:t>
            </a:r>
            <a:r>
              <a:rPr lang="fr-FR" sz="1600" b="1" dirty="0" smtClean="0"/>
              <a:t>le situer pendant </a:t>
            </a:r>
            <a:r>
              <a:rPr lang="fr-FR" sz="1600" b="1" dirty="0"/>
              <a:t>le deuxième semestre de la classe terminale</a:t>
            </a:r>
            <a:r>
              <a:rPr lang="fr-FR" sz="1600" dirty="0"/>
              <a:t>. </a:t>
            </a:r>
          </a:p>
        </p:txBody>
      </p:sp>
      <p:pic>
        <p:nvPicPr>
          <p:cNvPr id="38" name="Image 37"/>
          <p:cNvPicPr>
            <a:picLocks noChangeAspect="1"/>
          </p:cNvPicPr>
          <p:nvPr/>
        </p:nvPicPr>
        <p:blipFill>
          <a:blip r:embed="rId8"/>
          <a:stretch>
            <a:fillRect/>
          </a:stretch>
        </p:blipFill>
        <p:spPr>
          <a:xfrm>
            <a:off x="467544" y="3933056"/>
            <a:ext cx="720080" cy="635471"/>
          </a:xfrm>
          <a:prstGeom prst="rect">
            <a:avLst/>
          </a:prstGeom>
        </p:spPr>
      </p:pic>
      <p:sp>
        <p:nvSpPr>
          <p:cNvPr id="40" name="Bulle ronde 39"/>
          <p:cNvSpPr/>
          <p:nvPr/>
        </p:nvSpPr>
        <p:spPr>
          <a:xfrm>
            <a:off x="251520" y="3284984"/>
            <a:ext cx="5724128" cy="2160240"/>
          </a:xfrm>
          <a:prstGeom prst="wedgeEllipseCallout">
            <a:avLst>
              <a:gd name="adj1" fmla="val 1037"/>
              <a:gd name="adj2" fmla="val -72454"/>
            </a:avLst>
          </a:prstGeom>
          <a:solidFill>
            <a:srgbClr val="CCFFCC">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1" name="Ellipse 40"/>
          <p:cNvSpPr/>
          <p:nvPr/>
        </p:nvSpPr>
        <p:spPr>
          <a:xfrm>
            <a:off x="179512" y="1556792"/>
            <a:ext cx="6120680" cy="1584176"/>
          </a:xfrm>
          <a:prstGeom prst="ellipse">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a:off x="1115616" y="3789040"/>
            <a:ext cx="4896544" cy="1200329"/>
          </a:xfrm>
          <a:prstGeom prst="rect">
            <a:avLst/>
          </a:prstGeom>
        </p:spPr>
        <p:txBody>
          <a:bodyPr wrap="square">
            <a:spAutoFit/>
          </a:bodyPr>
          <a:lstStyle/>
          <a:p>
            <a:r>
              <a:rPr lang="fr-FR" dirty="0">
                <a:solidFill>
                  <a:srgbClr val="FF0000"/>
                </a:solidFill>
              </a:rPr>
              <a:t>Le CCF ne concerne </a:t>
            </a:r>
            <a:r>
              <a:rPr lang="fr-FR" dirty="0" smtClean="0">
                <a:solidFill>
                  <a:srgbClr val="FF0000"/>
                </a:solidFill>
              </a:rPr>
              <a:t>que la  </a:t>
            </a:r>
            <a:r>
              <a:rPr lang="fr-FR" b="1" dirty="0" smtClean="0">
                <a:solidFill>
                  <a:srgbClr val="FF0000"/>
                </a:solidFill>
              </a:rPr>
              <a:t>Formation </a:t>
            </a:r>
            <a:r>
              <a:rPr lang="fr-FR" b="1" dirty="0">
                <a:solidFill>
                  <a:srgbClr val="FF0000"/>
                </a:solidFill>
              </a:rPr>
              <a:t>professionnelle continue</a:t>
            </a:r>
            <a:r>
              <a:rPr lang="fr-FR" dirty="0">
                <a:solidFill>
                  <a:srgbClr val="FF0000"/>
                </a:solidFill>
              </a:rPr>
              <a:t> dans un établissement public </a:t>
            </a:r>
            <a:r>
              <a:rPr lang="fr-FR" dirty="0" smtClean="0">
                <a:solidFill>
                  <a:srgbClr val="FF0000"/>
                </a:solidFill>
              </a:rPr>
              <a:t>habilité. </a:t>
            </a:r>
            <a:r>
              <a:rPr lang="fr-FR" b="1" dirty="0" smtClean="0">
                <a:solidFill>
                  <a:srgbClr val="FF0000"/>
                </a:solidFill>
              </a:rPr>
              <a:t>Tous les autres candidats scolaires ou apprentis sont en examen ponctuel </a:t>
            </a:r>
            <a:endParaRPr lang="fr-FR" b="1" dirty="0">
              <a:solidFill>
                <a:srgbClr val="FF0000"/>
              </a:solidFill>
            </a:endParaRPr>
          </a:p>
        </p:txBody>
      </p:sp>
      <p:sp>
        <p:nvSpPr>
          <p:cNvPr id="36" name="Rectangle 35"/>
          <p:cNvSpPr/>
          <p:nvPr/>
        </p:nvSpPr>
        <p:spPr>
          <a:xfrm>
            <a:off x="1475656" y="5805264"/>
            <a:ext cx="6048672" cy="369332"/>
          </a:xfrm>
          <a:prstGeom prst="rect">
            <a:avLst/>
          </a:prstGeom>
          <a:solidFill>
            <a:schemeClr val="accent5">
              <a:lumMod val="40000"/>
              <a:lumOff val="60000"/>
            </a:schemeClr>
          </a:solidFill>
          <a:ln>
            <a:solidFill>
              <a:srgbClr val="92D050"/>
            </a:solidFill>
          </a:ln>
        </p:spPr>
        <p:txBody>
          <a:bodyPr wrap="square">
            <a:spAutoFit/>
          </a:bodyPr>
          <a:lstStyle/>
          <a:p>
            <a:pPr algn="ctr"/>
            <a:r>
              <a:rPr lang="fr-FR" b="1" dirty="0" smtClean="0">
                <a:solidFill>
                  <a:srgbClr val="FF0000"/>
                </a:solidFill>
              </a:rPr>
              <a:t>E2</a:t>
            </a:r>
            <a:r>
              <a:rPr lang="fr-FR" b="1" dirty="0">
                <a:solidFill>
                  <a:srgbClr val="FF0000"/>
                </a:solidFill>
              </a:rPr>
              <a:t> : </a:t>
            </a:r>
            <a:r>
              <a:rPr lang="fr-FR" dirty="0">
                <a:solidFill>
                  <a:srgbClr val="FF0000"/>
                </a:solidFill>
              </a:rPr>
              <a:t>Exploitation de la documentation </a:t>
            </a:r>
            <a:r>
              <a:rPr lang="fr-FR" dirty="0" smtClean="0">
                <a:solidFill>
                  <a:srgbClr val="FF0000"/>
                </a:solidFill>
              </a:rPr>
              <a:t>technique (coefficient 4) </a:t>
            </a:r>
            <a:endParaRPr lang="fr-FR" dirty="0">
              <a:solidFill>
                <a:srgbClr val="FF0000"/>
              </a:solidFill>
            </a:endParaRPr>
          </a:p>
        </p:txBody>
      </p:sp>
      <p:cxnSp>
        <p:nvCxnSpPr>
          <p:cNvPr id="32" name="Connecteur droit 31"/>
          <p:cNvCxnSpPr/>
          <p:nvPr/>
        </p:nvCxnSpPr>
        <p:spPr>
          <a:xfrm>
            <a:off x="781236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p:cNvSpPr>
            <a:spLocks noGrp="1"/>
          </p:cNvSpPr>
          <p:nvPr>
            <p:ph type="sldNum" sz="quarter" idx="12"/>
          </p:nvPr>
        </p:nvSpPr>
        <p:spPr/>
        <p:txBody>
          <a:bodyPr/>
          <a:lstStyle/>
          <a:p>
            <a:fld id="{9ADDA7FA-2A20-44FE-B285-C2990E32D552}" type="slidenum">
              <a:rPr lang="fr-FR" smtClean="0"/>
              <a:t>40</a:t>
            </a:fld>
            <a:endParaRPr lang="fr-FR"/>
          </a:p>
        </p:txBody>
      </p:sp>
    </p:spTree>
    <p:extLst>
      <p:ext uri="{BB962C8B-B14F-4D97-AF65-F5344CB8AC3E}">
        <p14:creationId xmlns:p14="http://schemas.microsoft.com/office/powerpoint/2010/main" val="51453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9" presetClass="entr" presetSubtype="1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0" fill="hold"/>
                                        <p:tgtEl>
                                          <p:spTgt spid="38"/>
                                        </p:tgtEl>
                                        <p:attrNameLst>
                                          <p:attrName>ppt_w</p:attrName>
                                        </p:attrNameLst>
                                      </p:cBhvr>
                                      <p:tavLst>
                                        <p:tav tm="0" fmla="#ppt_w*sin(2.5*pi*$)">
                                          <p:val>
                                            <p:fltVal val="0"/>
                                          </p:val>
                                        </p:tav>
                                        <p:tav tm="100000">
                                          <p:val>
                                            <p:fltVal val="1"/>
                                          </p:val>
                                        </p:tav>
                                      </p:tavLst>
                                    </p:anim>
                                    <p:anim calcmode="lin" valueType="num">
                                      <p:cBhvr>
                                        <p:cTn id="22" dur="5000" fill="hold"/>
                                        <p:tgtEl>
                                          <p:spTgt spid="38"/>
                                        </p:tgtEl>
                                        <p:attrNameLst>
                                          <p:attrName>ppt_h</p:attrName>
                                        </p:attrNameLst>
                                      </p:cBhvr>
                                      <p:tavLst>
                                        <p:tav tm="0">
                                          <p:val>
                                            <p:strVal val="#ppt_h"/>
                                          </p:val>
                                        </p:tav>
                                        <p:tav tm="100000">
                                          <p:val>
                                            <p:strVal val="#ppt_h"/>
                                          </p:val>
                                        </p:tav>
                                      </p:tavLst>
                                    </p:anim>
                                  </p:childTnLst>
                                </p:cTn>
                              </p:par>
                              <p:par>
                                <p:cTn id="23" presetID="1" presetClass="entr" presetSubtype="0" fill="hold" grpId="1"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1" animBg="1"/>
      <p:bldP spid="41" grpId="0" animBg="1"/>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p:cNvSpPr txBox="1"/>
          <p:nvPr/>
        </p:nvSpPr>
        <p:spPr>
          <a:xfrm>
            <a:off x="143007" y="3232712"/>
            <a:ext cx="3365600" cy="369332"/>
          </a:xfrm>
          <a:prstGeom prst="rect">
            <a:avLst/>
          </a:prstGeom>
          <a:noFill/>
        </p:spPr>
        <p:txBody>
          <a:bodyPr wrap="none" rtlCol="0">
            <a:spAutoFit/>
          </a:bodyPr>
          <a:lstStyle/>
          <a:p>
            <a:r>
              <a:rPr lang="fr-FR" dirty="0" smtClean="0"/>
              <a:t>Bac pro </a:t>
            </a:r>
            <a:r>
              <a:rPr lang="fr-FR" dirty="0" err="1" smtClean="0"/>
              <a:t>Aéro</a:t>
            </a:r>
            <a:r>
              <a:rPr lang="fr-FR" dirty="0" smtClean="0"/>
              <a:t> Options Av, Sys et St</a:t>
            </a:r>
            <a:endParaRPr lang="fr-FR" dirty="0"/>
          </a:p>
        </p:txBody>
      </p:sp>
      <p:cxnSp>
        <p:nvCxnSpPr>
          <p:cNvPr id="5" name="Connecteur droit avec flèche 4"/>
          <p:cNvCxnSpPr/>
          <p:nvPr/>
        </p:nvCxnSpPr>
        <p:spPr>
          <a:xfrm>
            <a:off x="257995" y="3544550"/>
            <a:ext cx="8568952" cy="36004"/>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781236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Ellipse 16"/>
          <p:cNvSpPr/>
          <p:nvPr/>
        </p:nvSpPr>
        <p:spPr>
          <a:xfrm>
            <a:off x="565212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smtClean="0"/>
          </a:p>
          <a:p>
            <a:pPr algn="ctr"/>
            <a:r>
              <a:rPr lang="fr-FR" b="1" dirty="0" smtClean="0"/>
              <a:t>U2</a:t>
            </a:r>
          </a:p>
          <a:p>
            <a:pPr algn="ctr"/>
            <a:r>
              <a:rPr lang="fr-FR" b="1" dirty="0" smtClean="0">
                <a:solidFill>
                  <a:schemeClr val="tx1"/>
                </a:solidFill>
              </a:rPr>
              <a:t>E 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8" name="Ellipse 17"/>
          <p:cNvSpPr/>
          <p:nvPr/>
        </p:nvSpPr>
        <p:spPr>
          <a:xfrm>
            <a:off x="637220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U31</a:t>
            </a:r>
          </a:p>
          <a:p>
            <a:pPr algn="ctr"/>
            <a:r>
              <a:rPr lang="fr-FR" b="1" dirty="0" smtClean="0">
                <a:solidFill>
                  <a:schemeClr val="tx1"/>
                </a:solidFill>
              </a:rPr>
              <a:t>E 31</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36" name="ZoneTexte 35"/>
          <p:cNvSpPr txBox="1"/>
          <p:nvPr/>
        </p:nvSpPr>
        <p:spPr>
          <a:xfrm>
            <a:off x="5364088" y="5301208"/>
            <a:ext cx="2376264" cy="338554"/>
          </a:xfrm>
          <a:prstGeom prst="rect">
            <a:avLst/>
          </a:prstGeom>
          <a:solidFill>
            <a:srgbClr val="00B0F0"/>
          </a:solidFill>
        </p:spPr>
        <p:txBody>
          <a:bodyPr wrap="square" rtlCol="0">
            <a:spAutoFit/>
          </a:bodyPr>
          <a:lstStyle/>
          <a:p>
            <a:pPr algn="ctr"/>
            <a:r>
              <a:rPr lang="fr-FR" sz="1600" dirty="0" smtClean="0"/>
              <a:t>Terminale professionnelle</a:t>
            </a:r>
            <a:endParaRPr lang="fr-FR" sz="1600" dirty="0"/>
          </a:p>
        </p:txBody>
      </p:sp>
      <p:sp>
        <p:nvSpPr>
          <p:cNvPr id="39" name="ZoneTexte 38"/>
          <p:cNvSpPr txBox="1"/>
          <p:nvPr/>
        </p:nvSpPr>
        <p:spPr>
          <a:xfrm>
            <a:off x="395536" y="5301208"/>
            <a:ext cx="2232248" cy="338554"/>
          </a:xfrm>
          <a:prstGeom prst="rect">
            <a:avLst/>
          </a:prstGeom>
          <a:solidFill>
            <a:srgbClr val="00B0F0"/>
          </a:solidFill>
        </p:spPr>
        <p:txBody>
          <a:bodyPr wrap="square" rtlCol="0">
            <a:spAutoFit/>
          </a:bodyPr>
          <a:lstStyle/>
          <a:p>
            <a:pPr algn="ctr"/>
            <a:r>
              <a:rPr lang="fr-FR" sz="1600" dirty="0" smtClean="0"/>
              <a:t>Seconde professionnelle</a:t>
            </a:r>
            <a:endParaRPr lang="fr-FR" sz="1600" dirty="0"/>
          </a:p>
        </p:txBody>
      </p:sp>
      <p:sp>
        <p:nvSpPr>
          <p:cNvPr id="40" name="ZoneTexte 39"/>
          <p:cNvSpPr txBox="1"/>
          <p:nvPr/>
        </p:nvSpPr>
        <p:spPr>
          <a:xfrm>
            <a:off x="2843808" y="5301208"/>
            <a:ext cx="2376264"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sp>
        <p:nvSpPr>
          <p:cNvPr id="30" name="Rectangle 29"/>
          <p:cNvSpPr/>
          <p:nvPr/>
        </p:nvSpPr>
        <p:spPr>
          <a:xfrm>
            <a:off x="899592" y="5805264"/>
            <a:ext cx="7272808" cy="369332"/>
          </a:xfrm>
          <a:prstGeom prst="rect">
            <a:avLst/>
          </a:prstGeom>
          <a:solidFill>
            <a:schemeClr val="accent5">
              <a:lumMod val="40000"/>
              <a:lumOff val="60000"/>
            </a:schemeClr>
          </a:solidFill>
          <a:ln>
            <a:solidFill>
              <a:srgbClr val="92D050"/>
            </a:solidFill>
          </a:ln>
        </p:spPr>
        <p:txBody>
          <a:bodyPr wrap="square">
            <a:spAutoFit/>
          </a:bodyPr>
          <a:lstStyle/>
          <a:p>
            <a:pPr algn="ctr"/>
            <a:r>
              <a:rPr lang="fr-FR" b="1" dirty="0" smtClean="0">
                <a:solidFill>
                  <a:srgbClr val="FF0000"/>
                </a:solidFill>
              </a:rPr>
              <a:t>E3 - Sous-épreuve E31 </a:t>
            </a:r>
            <a:r>
              <a:rPr lang="fr-FR" dirty="0">
                <a:solidFill>
                  <a:srgbClr val="FF0000"/>
                </a:solidFill>
              </a:rPr>
              <a:t>: Inspection et relation en </a:t>
            </a:r>
            <a:r>
              <a:rPr lang="fr-FR" dirty="0" smtClean="0">
                <a:solidFill>
                  <a:srgbClr val="FF0000"/>
                </a:solidFill>
              </a:rPr>
              <a:t>entreprise (coefficient 2) </a:t>
            </a:r>
            <a:endParaRPr lang="fr-FR" dirty="0">
              <a:solidFill>
                <a:srgbClr val="FF0000"/>
              </a:solidFill>
            </a:endParaRPr>
          </a:p>
        </p:txBody>
      </p:sp>
      <p:sp>
        <p:nvSpPr>
          <p:cNvPr id="32" name="Rectangle 31"/>
          <p:cNvSpPr/>
          <p:nvPr/>
        </p:nvSpPr>
        <p:spPr>
          <a:xfrm>
            <a:off x="251520" y="908720"/>
            <a:ext cx="7632848" cy="830997"/>
          </a:xfrm>
          <a:prstGeom prst="rect">
            <a:avLst/>
          </a:prstGeom>
          <a:solidFill>
            <a:srgbClr val="CCFFCC"/>
          </a:solidFill>
          <a:ln>
            <a:solidFill>
              <a:srgbClr val="00B0F0"/>
            </a:solidFill>
          </a:ln>
        </p:spPr>
        <p:txBody>
          <a:bodyPr wrap="square">
            <a:spAutoFit/>
          </a:bodyPr>
          <a:lstStyle/>
          <a:p>
            <a:r>
              <a:rPr lang="fr-FR" sz="1600" b="1" dirty="0">
                <a:solidFill>
                  <a:srgbClr val="FF0000"/>
                </a:solidFill>
              </a:rPr>
              <a:t>C09</a:t>
            </a:r>
            <a:r>
              <a:rPr lang="fr-FR" sz="1600" dirty="0">
                <a:solidFill>
                  <a:srgbClr val="FF0000"/>
                </a:solidFill>
              </a:rPr>
              <a:t> - Inspecter un aéronef ou une partie d’aéronef</a:t>
            </a:r>
          </a:p>
          <a:p>
            <a:r>
              <a:rPr lang="fr-FR" sz="1600" b="1" dirty="0">
                <a:solidFill>
                  <a:srgbClr val="FF0000"/>
                </a:solidFill>
              </a:rPr>
              <a:t>C10 </a:t>
            </a:r>
            <a:r>
              <a:rPr lang="fr-FR" sz="1600" dirty="0">
                <a:solidFill>
                  <a:srgbClr val="FF0000"/>
                </a:solidFill>
              </a:rPr>
              <a:t>- Adapter son attitude professionnelle aux exigences de l'entreprise aéronautique</a:t>
            </a:r>
          </a:p>
          <a:p>
            <a:r>
              <a:rPr lang="fr-FR" sz="1600" b="1" dirty="0">
                <a:solidFill>
                  <a:srgbClr val="FF0000"/>
                </a:solidFill>
              </a:rPr>
              <a:t>C11</a:t>
            </a:r>
            <a:r>
              <a:rPr lang="fr-FR" sz="1600" dirty="0">
                <a:solidFill>
                  <a:srgbClr val="FF0000"/>
                </a:solidFill>
              </a:rPr>
              <a:t> - Communiquer des informations dans un contexte aéronautique</a:t>
            </a:r>
          </a:p>
        </p:txBody>
      </p:sp>
      <p:sp>
        <p:nvSpPr>
          <p:cNvPr id="37" name="Rectangle 36"/>
          <p:cNvSpPr/>
          <p:nvPr/>
        </p:nvSpPr>
        <p:spPr>
          <a:xfrm>
            <a:off x="251520" y="1844824"/>
            <a:ext cx="5184576" cy="1077218"/>
          </a:xfrm>
          <a:prstGeom prst="rect">
            <a:avLst/>
          </a:prstGeom>
          <a:solidFill>
            <a:srgbClr val="CCFFCC"/>
          </a:solidFill>
          <a:ln>
            <a:solidFill>
              <a:srgbClr val="00B0F0"/>
            </a:solidFill>
          </a:ln>
        </p:spPr>
        <p:txBody>
          <a:bodyPr wrap="square">
            <a:spAutoFit/>
          </a:bodyPr>
          <a:lstStyle/>
          <a:p>
            <a:r>
              <a:rPr lang="fr-FR" sz="1600" b="1" dirty="0" smtClean="0">
                <a:solidFill>
                  <a:srgbClr val="FF0000"/>
                </a:solidFill>
              </a:rPr>
              <a:t>A1 </a:t>
            </a:r>
            <a:r>
              <a:rPr lang="fr-FR" sz="1600" dirty="0">
                <a:solidFill>
                  <a:srgbClr val="FF0000"/>
                </a:solidFill>
              </a:rPr>
              <a:t>– </a:t>
            </a:r>
            <a:r>
              <a:rPr lang="fr-FR" sz="1600" dirty="0" smtClean="0">
                <a:solidFill>
                  <a:srgbClr val="FF0000"/>
                </a:solidFill>
              </a:rPr>
              <a:t>Communication technique</a:t>
            </a:r>
          </a:p>
          <a:p>
            <a:r>
              <a:rPr lang="fr-FR" sz="1600" b="1" dirty="0" smtClean="0">
                <a:solidFill>
                  <a:srgbClr val="FF0000"/>
                </a:solidFill>
              </a:rPr>
              <a:t>T1.2</a:t>
            </a:r>
            <a:r>
              <a:rPr lang="fr-FR" sz="1600" dirty="0" smtClean="0">
                <a:solidFill>
                  <a:srgbClr val="FF0000"/>
                </a:solidFill>
              </a:rPr>
              <a:t> </a:t>
            </a:r>
            <a:r>
              <a:rPr lang="fr-FR" sz="1600" dirty="0">
                <a:solidFill>
                  <a:srgbClr val="FF0000"/>
                </a:solidFill>
              </a:rPr>
              <a:t>Transmettre des informations (techniques, qualité, réglementation, facteurs humains) oralement et par écrit, y compris en langue anglaise.</a:t>
            </a:r>
          </a:p>
        </p:txBody>
      </p:sp>
      <p:sp>
        <p:nvSpPr>
          <p:cNvPr id="38" name="Rectangle 37"/>
          <p:cNvSpPr/>
          <p:nvPr/>
        </p:nvSpPr>
        <p:spPr>
          <a:xfrm>
            <a:off x="251520" y="2996952"/>
            <a:ext cx="5184576" cy="338554"/>
          </a:xfrm>
          <a:prstGeom prst="rect">
            <a:avLst/>
          </a:prstGeom>
          <a:solidFill>
            <a:srgbClr val="CCFFCC"/>
          </a:solidFill>
          <a:ln>
            <a:solidFill>
              <a:srgbClr val="00B0F0"/>
            </a:solidFill>
          </a:ln>
        </p:spPr>
        <p:txBody>
          <a:bodyPr wrap="square">
            <a:spAutoFit/>
          </a:bodyPr>
          <a:lstStyle/>
          <a:p>
            <a:r>
              <a:rPr lang="fr-FR" sz="1600" b="1" dirty="0" smtClean="0">
                <a:solidFill>
                  <a:srgbClr val="FF0000"/>
                </a:solidFill>
              </a:rPr>
              <a:t>A6</a:t>
            </a:r>
            <a:r>
              <a:rPr lang="fr-FR" sz="1600" dirty="0" smtClean="0">
                <a:solidFill>
                  <a:srgbClr val="FF0000"/>
                </a:solidFill>
              </a:rPr>
              <a:t> </a:t>
            </a:r>
            <a:r>
              <a:rPr lang="fr-FR" sz="1600" dirty="0">
                <a:solidFill>
                  <a:srgbClr val="FF0000"/>
                </a:solidFill>
              </a:rPr>
              <a:t>– </a:t>
            </a:r>
            <a:r>
              <a:rPr lang="fr-FR" sz="1600" dirty="0" smtClean="0">
                <a:solidFill>
                  <a:srgbClr val="FF0000"/>
                </a:solidFill>
              </a:rPr>
              <a:t>Inspection, diagnostic, test et évaluation</a:t>
            </a:r>
            <a:endParaRPr lang="fr-FR" sz="1600" dirty="0">
              <a:solidFill>
                <a:srgbClr val="FF0000"/>
              </a:solidFill>
            </a:endParaRPr>
          </a:p>
        </p:txBody>
      </p:sp>
      <p:sp>
        <p:nvSpPr>
          <p:cNvPr id="41" name="Rectangle 40"/>
          <p:cNvSpPr/>
          <p:nvPr/>
        </p:nvSpPr>
        <p:spPr>
          <a:xfrm>
            <a:off x="251520" y="3356992"/>
            <a:ext cx="5184576" cy="1077218"/>
          </a:xfrm>
          <a:prstGeom prst="rect">
            <a:avLst/>
          </a:prstGeom>
          <a:solidFill>
            <a:srgbClr val="CCFFCC"/>
          </a:solidFill>
          <a:ln>
            <a:solidFill>
              <a:srgbClr val="00B0F0"/>
            </a:solidFill>
          </a:ln>
        </p:spPr>
        <p:txBody>
          <a:bodyPr wrap="square">
            <a:spAutoFit/>
          </a:bodyPr>
          <a:lstStyle/>
          <a:p>
            <a:endParaRPr lang="fr-FR" sz="1600" b="1" dirty="0" smtClean="0">
              <a:solidFill>
                <a:srgbClr val="0000FF"/>
              </a:solidFill>
            </a:endParaRPr>
          </a:p>
          <a:p>
            <a:r>
              <a:rPr lang="fr-FR" sz="1600" b="1" dirty="0" smtClean="0">
                <a:solidFill>
                  <a:srgbClr val="0000FF"/>
                </a:solidFill>
              </a:rPr>
              <a:t>T6.2</a:t>
            </a:r>
            <a:r>
              <a:rPr lang="fr-FR" sz="1600" b="1" baseline="-25000" dirty="0" smtClean="0">
                <a:solidFill>
                  <a:srgbClr val="0000FF"/>
                </a:solidFill>
              </a:rPr>
              <a:t>Av</a:t>
            </a:r>
            <a:r>
              <a:rPr lang="fr-FR" sz="1600" dirty="0" smtClean="0">
                <a:solidFill>
                  <a:srgbClr val="0000FF"/>
                </a:solidFill>
              </a:rPr>
              <a:t> </a:t>
            </a:r>
            <a:r>
              <a:rPr lang="fr-FR" sz="1600" dirty="0">
                <a:solidFill>
                  <a:srgbClr val="0000FF"/>
                </a:solidFill>
              </a:rPr>
              <a:t>Inspecter les installations</a:t>
            </a:r>
            <a:r>
              <a:rPr lang="fr-FR" sz="1600" dirty="0" smtClean="0">
                <a:solidFill>
                  <a:srgbClr val="0000FF"/>
                </a:solidFill>
              </a:rPr>
              <a:t>.</a:t>
            </a:r>
          </a:p>
          <a:p>
            <a:endParaRPr lang="fr-FR" sz="1600" dirty="0">
              <a:solidFill>
                <a:srgbClr val="0000FF"/>
              </a:solidFill>
            </a:endParaRPr>
          </a:p>
          <a:p>
            <a:endParaRPr lang="fr-FR" sz="1600" dirty="0">
              <a:solidFill>
                <a:srgbClr val="0000FF"/>
              </a:solidFill>
            </a:endParaRPr>
          </a:p>
        </p:txBody>
      </p:sp>
      <p:sp>
        <p:nvSpPr>
          <p:cNvPr id="42" name="Rectangle 41"/>
          <p:cNvSpPr/>
          <p:nvPr/>
        </p:nvSpPr>
        <p:spPr>
          <a:xfrm>
            <a:off x="395536" y="3429000"/>
            <a:ext cx="5040560" cy="1044000"/>
          </a:xfrm>
          <a:prstGeom prst="rect">
            <a:avLst/>
          </a:prstGeom>
          <a:solidFill>
            <a:srgbClr val="CCFFCC"/>
          </a:solidFill>
          <a:ln>
            <a:solidFill>
              <a:srgbClr val="00B0F0"/>
            </a:solidFill>
          </a:ln>
        </p:spPr>
        <p:txBody>
          <a:bodyPr wrap="square">
            <a:spAutoFit/>
          </a:bodyPr>
          <a:lstStyle/>
          <a:p>
            <a:r>
              <a:rPr lang="fr-FR" sz="1600" b="1" dirty="0" smtClean="0">
                <a:solidFill>
                  <a:srgbClr val="0000FF"/>
                </a:solidFill>
              </a:rPr>
              <a:t>T6.2</a:t>
            </a:r>
            <a:r>
              <a:rPr lang="fr-FR" sz="1600" b="1" baseline="-25000" dirty="0" smtClean="0">
                <a:solidFill>
                  <a:srgbClr val="0000FF"/>
                </a:solidFill>
              </a:rPr>
              <a:t>Sys</a:t>
            </a:r>
            <a:r>
              <a:rPr lang="fr-FR" sz="1600" dirty="0" smtClean="0">
                <a:solidFill>
                  <a:srgbClr val="0000FF"/>
                </a:solidFill>
              </a:rPr>
              <a:t> </a:t>
            </a:r>
            <a:r>
              <a:rPr lang="fr-FR" sz="1600" dirty="0">
                <a:solidFill>
                  <a:srgbClr val="0000FF"/>
                </a:solidFill>
              </a:rPr>
              <a:t>Inspecter les zones pour détecter les non-conformités</a:t>
            </a:r>
            <a:r>
              <a:rPr lang="fr-FR" sz="1600" dirty="0" smtClean="0">
                <a:solidFill>
                  <a:srgbClr val="0000FF"/>
                </a:solidFill>
              </a:rPr>
              <a:t>.</a:t>
            </a:r>
            <a:endParaRPr lang="fr-FR" sz="1600" dirty="0">
              <a:solidFill>
                <a:srgbClr val="0000FF"/>
              </a:solidFill>
            </a:endParaRPr>
          </a:p>
        </p:txBody>
      </p:sp>
      <p:sp>
        <p:nvSpPr>
          <p:cNvPr id="43" name="Rectangle 42"/>
          <p:cNvSpPr/>
          <p:nvPr/>
        </p:nvSpPr>
        <p:spPr>
          <a:xfrm>
            <a:off x="539552" y="3501008"/>
            <a:ext cx="4896544" cy="972000"/>
          </a:xfrm>
          <a:prstGeom prst="rect">
            <a:avLst/>
          </a:prstGeom>
          <a:solidFill>
            <a:srgbClr val="CCFFCC"/>
          </a:solidFill>
          <a:ln>
            <a:solidFill>
              <a:srgbClr val="00B0F0"/>
            </a:solidFill>
          </a:ln>
        </p:spPr>
        <p:txBody>
          <a:bodyPr wrap="square">
            <a:spAutoFit/>
          </a:bodyPr>
          <a:lstStyle/>
          <a:p>
            <a:r>
              <a:rPr lang="fr-FR" sz="1600" b="1" dirty="0" smtClean="0">
                <a:solidFill>
                  <a:srgbClr val="0000FF"/>
                </a:solidFill>
              </a:rPr>
              <a:t>T6.1</a:t>
            </a:r>
            <a:r>
              <a:rPr lang="fr-FR" sz="1600" b="1" baseline="-25000" dirty="0" smtClean="0">
                <a:solidFill>
                  <a:srgbClr val="0000FF"/>
                </a:solidFill>
              </a:rPr>
              <a:t>St</a:t>
            </a:r>
            <a:r>
              <a:rPr lang="fr-FR" sz="1600" dirty="0" smtClean="0">
                <a:solidFill>
                  <a:srgbClr val="0000FF"/>
                </a:solidFill>
              </a:rPr>
              <a:t> </a:t>
            </a:r>
            <a:r>
              <a:rPr lang="fr-FR" sz="1600" dirty="0">
                <a:solidFill>
                  <a:srgbClr val="0000FF"/>
                </a:solidFill>
              </a:rPr>
              <a:t>Inspecter des zones d’aéronef ou parties d’aéronef, visuellement ou par </a:t>
            </a:r>
            <a:r>
              <a:rPr lang="fr-FR" sz="1600" dirty="0" err="1">
                <a:solidFill>
                  <a:srgbClr val="0000FF"/>
                </a:solidFill>
              </a:rPr>
              <a:t>tap</a:t>
            </a:r>
            <a:r>
              <a:rPr lang="fr-FR" sz="1600" dirty="0">
                <a:solidFill>
                  <a:srgbClr val="0000FF"/>
                </a:solidFill>
              </a:rPr>
              <a:t> test.</a:t>
            </a:r>
          </a:p>
          <a:p>
            <a:r>
              <a:rPr lang="fr-FR" sz="1600" b="1" dirty="0" smtClean="0">
                <a:solidFill>
                  <a:srgbClr val="0000FF"/>
                </a:solidFill>
              </a:rPr>
              <a:t>T6.2</a:t>
            </a:r>
            <a:r>
              <a:rPr lang="fr-FR" sz="1600" b="1" baseline="-25000" dirty="0" smtClean="0">
                <a:solidFill>
                  <a:srgbClr val="0000FF"/>
                </a:solidFill>
              </a:rPr>
              <a:t>St</a:t>
            </a:r>
            <a:r>
              <a:rPr lang="fr-FR" sz="1600" dirty="0" smtClean="0">
                <a:solidFill>
                  <a:srgbClr val="0000FF"/>
                </a:solidFill>
              </a:rPr>
              <a:t> </a:t>
            </a:r>
            <a:r>
              <a:rPr lang="fr-FR" sz="1600" dirty="0">
                <a:solidFill>
                  <a:srgbClr val="0000FF"/>
                </a:solidFill>
              </a:rPr>
              <a:t>Caractériser les défauts.</a:t>
            </a:r>
          </a:p>
        </p:txBody>
      </p:sp>
      <p:sp>
        <p:nvSpPr>
          <p:cNvPr id="44" name="Rectangle 43"/>
          <p:cNvSpPr/>
          <p:nvPr/>
        </p:nvSpPr>
        <p:spPr>
          <a:xfrm>
            <a:off x="251520" y="4437112"/>
            <a:ext cx="5184576" cy="1323439"/>
          </a:xfrm>
          <a:prstGeom prst="rect">
            <a:avLst/>
          </a:prstGeom>
          <a:solidFill>
            <a:srgbClr val="CCFFCC"/>
          </a:solidFill>
          <a:ln>
            <a:solidFill>
              <a:srgbClr val="00B0F0"/>
            </a:solidFill>
          </a:ln>
        </p:spPr>
        <p:txBody>
          <a:bodyPr wrap="square">
            <a:spAutoFit/>
          </a:bodyPr>
          <a:lstStyle/>
          <a:p>
            <a:r>
              <a:rPr lang="fr-FR" sz="1600" b="1" dirty="0" smtClean="0">
                <a:solidFill>
                  <a:srgbClr val="FF0000"/>
                </a:solidFill>
              </a:rPr>
              <a:t>A8</a:t>
            </a:r>
            <a:r>
              <a:rPr lang="fr-FR" sz="1600" dirty="0" smtClean="0">
                <a:solidFill>
                  <a:srgbClr val="FF0000"/>
                </a:solidFill>
              </a:rPr>
              <a:t> </a:t>
            </a:r>
            <a:r>
              <a:rPr lang="fr-FR" sz="1600" dirty="0">
                <a:solidFill>
                  <a:srgbClr val="FF0000"/>
                </a:solidFill>
              </a:rPr>
              <a:t>– </a:t>
            </a:r>
            <a:r>
              <a:rPr lang="fr-FR" sz="1600" dirty="0" smtClean="0">
                <a:solidFill>
                  <a:srgbClr val="FF0000"/>
                </a:solidFill>
              </a:rPr>
              <a:t>Contrôle et qualité</a:t>
            </a:r>
          </a:p>
          <a:p>
            <a:r>
              <a:rPr lang="fr-FR" sz="1600" b="1" dirty="0" smtClean="0">
                <a:solidFill>
                  <a:srgbClr val="FF0000"/>
                </a:solidFill>
              </a:rPr>
              <a:t>T8.3</a:t>
            </a:r>
            <a:r>
              <a:rPr lang="fr-FR" sz="1600" dirty="0" smtClean="0">
                <a:solidFill>
                  <a:srgbClr val="FF0000"/>
                </a:solidFill>
              </a:rPr>
              <a:t> </a:t>
            </a:r>
            <a:r>
              <a:rPr lang="fr-FR" sz="1600" dirty="0">
                <a:solidFill>
                  <a:srgbClr val="FF0000"/>
                </a:solidFill>
              </a:rPr>
              <a:t>Identifier son niveau d’autonomie ou de qualification au regard de l’intervention.</a:t>
            </a:r>
          </a:p>
          <a:p>
            <a:r>
              <a:rPr lang="fr-FR" sz="1600" b="1" dirty="0">
                <a:solidFill>
                  <a:srgbClr val="FF0000"/>
                </a:solidFill>
              </a:rPr>
              <a:t>T8.4</a:t>
            </a:r>
            <a:r>
              <a:rPr lang="fr-FR" sz="1600" dirty="0">
                <a:solidFill>
                  <a:srgbClr val="FF0000"/>
                </a:solidFill>
              </a:rPr>
              <a:t> Participer au plan d’amélioration continue de son secteur d’activité.</a:t>
            </a:r>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p:cNvSpPr>
            <a:spLocks noGrp="1"/>
          </p:cNvSpPr>
          <p:nvPr>
            <p:ph type="sldNum" sz="quarter" idx="12"/>
          </p:nvPr>
        </p:nvSpPr>
        <p:spPr/>
        <p:txBody>
          <a:bodyPr/>
          <a:lstStyle/>
          <a:p>
            <a:fld id="{9ADDA7FA-2A20-44FE-B285-C2990E32D552}" type="slidenum">
              <a:rPr lang="fr-FR" smtClean="0"/>
              <a:t>41</a:t>
            </a:fld>
            <a:endParaRPr lang="fr-FR"/>
          </a:p>
        </p:txBody>
      </p:sp>
      <p:sp>
        <p:nvSpPr>
          <p:cNvPr id="45" name="ZoneTexte 44"/>
          <p:cNvSpPr txBox="1"/>
          <p:nvPr/>
        </p:nvSpPr>
        <p:spPr>
          <a:xfrm>
            <a:off x="395536" y="6488995"/>
            <a:ext cx="4320480" cy="369332"/>
          </a:xfrm>
          <a:prstGeom prst="rect">
            <a:avLst/>
          </a:prstGeom>
          <a:noFill/>
        </p:spPr>
        <p:txBody>
          <a:bodyPr wrap="square" rtlCol="0">
            <a:spAutoFit/>
          </a:bodyPr>
          <a:lstStyle/>
          <a:p>
            <a:pPr algn="ctr"/>
            <a:r>
              <a:rPr lang="fr-FR" dirty="0" smtClean="0"/>
              <a:t>Cette sous-épreuve </a:t>
            </a:r>
            <a:r>
              <a:rPr lang="fr-FR" b="1" dirty="0"/>
              <a:t>intègre la PFMP </a:t>
            </a:r>
            <a:endParaRPr lang="fr-FR" dirty="0"/>
          </a:p>
        </p:txBody>
      </p:sp>
    </p:spTree>
    <p:extLst>
      <p:ext uri="{BB962C8B-B14F-4D97-AF65-F5344CB8AC3E}">
        <p14:creationId xmlns:p14="http://schemas.microsoft.com/office/powerpoint/2010/main" val="466121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7"/>
                                        </p:tgtEl>
                                        <p:attrNameLst>
                                          <p:attrName>style.opacity</p:attrName>
                                        </p:attrNameLst>
                                      </p:cBhvr>
                                      <p:to>
                                        <p:strVal val="0.5"/>
                                      </p:to>
                                    </p:set>
                                    <p:animEffect filter="image" prLst="opacity: 0.5">
                                      <p:cBhvr rctx="IE">
                                        <p:cTn id="7" dur="indefinite"/>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30" grpId="0" animBg="1"/>
      <p:bldP spid="32" grpId="0" animBg="1"/>
      <p:bldP spid="37" grpId="0" animBg="1"/>
      <p:bldP spid="38" grpId="0" animBg="1"/>
      <p:bldP spid="41" grpId="0" animBg="1"/>
      <p:bldP spid="42" grpId="0" animBg="1"/>
      <p:bldP spid="43" grpId="0" animBg="1"/>
      <p:bldP spid="44" grpId="0" animBg="1"/>
      <p:bldP spid="4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p:cNvCxnSpPr/>
          <p:nvPr/>
        </p:nvCxnSpPr>
        <p:spPr>
          <a:xfrm>
            <a:off x="257995" y="3544550"/>
            <a:ext cx="8568952" cy="36004"/>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781236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Ellipse 16"/>
          <p:cNvSpPr/>
          <p:nvPr/>
        </p:nvSpPr>
        <p:spPr>
          <a:xfrm>
            <a:off x="565212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smtClean="0"/>
          </a:p>
          <a:p>
            <a:pPr algn="ctr"/>
            <a:r>
              <a:rPr lang="fr-FR" b="1" dirty="0" smtClean="0"/>
              <a:t>U2</a:t>
            </a:r>
          </a:p>
          <a:p>
            <a:pPr algn="ctr"/>
            <a:r>
              <a:rPr lang="fr-FR" b="1" dirty="0" smtClean="0">
                <a:solidFill>
                  <a:schemeClr val="tx1"/>
                </a:solidFill>
              </a:rPr>
              <a:t>E 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8" name="Ellipse 17"/>
          <p:cNvSpPr/>
          <p:nvPr/>
        </p:nvSpPr>
        <p:spPr>
          <a:xfrm>
            <a:off x="637220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U31</a:t>
            </a:r>
          </a:p>
          <a:p>
            <a:pPr algn="ctr"/>
            <a:r>
              <a:rPr lang="fr-FR" b="1" dirty="0" smtClean="0">
                <a:solidFill>
                  <a:schemeClr val="tx1"/>
                </a:solidFill>
              </a:rPr>
              <a:t>E 31</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24" name="ZoneTexte 23"/>
          <p:cNvSpPr txBox="1"/>
          <p:nvPr/>
        </p:nvSpPr>
        <p:spPr>
          <a:xfrm>
            <a:off x="143007" y="3232712"/>
            <a:ext cx="3365600" cy="369332"/>
          </a:xfrm>
          <a:prstGeom prst="rect">
            <a:avLst/>
          </a:prstGeom>
          <a:noFill/>
        </p:spPr>
        <p:txBody>
          <a:bodyPr wrap="none" rtlCol="0">
            <a:spAutoFit/>
          </a:bodyPr>
          <a:lstStyle/>
          <a:p>
            <a:r>
              <a:rPr lang="fr-FR" dirty="0" smtClean="0"/>
              <a:t>Bac pro </a:t>
            </a:r>
            <a:r>
              <a:rPr lang="fr-FR" dirty="0" err="1" smtClean="0"/>
              <a:t>Aéro</a:t>
            </a:r>
            <a:r>
              <a:rPr lang="fr-FR" dirty="0" smtClean="0"/>
              <a:t> Options Av, Sys et St</a:t>
            </a:r>
            <a:endParaRPr lang="fr-FR" dirty="0"/>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ZoneTexte 35"/>
          <p:cNvSpPr txBox="1"/>
          <p:nvPr/>
        </p:nvSpPr>
        <p:spPr>
          <a:xfrm>
            <a:off x="5364088" y="5301208"/>
            <a:ext cx="2376264" cy="338554"/>
          </a:xfrm>
          <a:prstGeom prst="rect">
            <a:avLst/>
          </a:prstGeom>
          <a:solidFill>
            <a:srgbClr val="00B0F0"/>
          </a:solidFill>
        </p:spPr>
        <p:txBody>
          <a:bodyPr wrap="square" rtlCol="0">
            <a:spAutoFit/>
          </a:bodyPr>
          <a:lstStyle/>
          <a:p>
            <a:pPr algn="ctr"/>
            <a:r>
              <a:rPr lang="fr-FR" sz="1600" dirty="0" smtClean="0"/>
              <a:t>Terminale professionnelle</a:t>
            </a:r>
            <a:endParaRPr lang="fr-FR" sz="1600" dirty="0"/>
          </a:p>
        </p:txBody>
      </p:sp>
      <p:sp>
        <p:nvSpPr>
          <p:cNvPr id="39" name="ZoneTexte 38"/>
          <p:cNvSpPr txBox="1"/>
          <p:nvPr/>
        </p:nvSpPr>
        <p:spPr>
          <a:xfrm>
            <a:off x="395536" y="5301208"/>
            <a:ext cx="2232248" cy="338554"/>
          </a:xfrm>
          <a:prstGeom prst="rect">
            <a:avLst/>
          </a:prstGeom>
          <a:solidFill>
            <a:srgbClr val="00B0F0"/>
          </a:solidFill>
        </p:spPr>
        <p:txBody>
          <a:bodyPr wrap="square" rtlCol="0">
            <a:spAutoFit/>
          </a:bodyPr>
          <a:lstStyle/>
          <a:p>
            <a:pPr algn="ctr"/>
            <a:r>
              <a:rPr lang="fr-FR" sz="1600" dirty="0" smtClean="0"/>
              <a:t>Seconde professionnelle</a:t>
            </a:r>
            <a:endParaRPr lang="fr-FR" sz="1600" dirty="0"/>
          </a:p>
        </p:txBody>
      </p:sp>
      <p:sp>
        <p:nvSpPr>
          <p:cNvPr id="40" name="ZoneTexte 39"/>
          <p:cNvSpPr txBox="1"/>
          <p:nvPr/>
        </p:nvSpPr>
        <p:spPr>
          <a:xfrm>
            <a:off x="2843808" y="5301208"/>
            <a:ext cx="2376264"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sp>
        <p:nvSpPr>
          <p:cNvPr id="31" name="Ellipse 30"/>
          <p:cNvSpPr/>
          <p:nvPr/>
        </p:nvSpPr>
        <p:spPr>
          <a:xfrm>
            <a:off x="0" y="188640"/>
            <a:ext cx="9144000" cy="6669360"/>
          </a:xfrm>
          <a:prstGeom prst="ellipse">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 </a:t>
            </a:r>
            <a:endParaRPr lang="fr-FR" dirty="0"/>
          </a:p>
        </p:txBody>
      </p:sp>
      <p:sp>
        <p:nvSpPr>
          <p:cNvPr id="45" name="ZoneTexte 44"/>
          <p:cNvSpPr txBox="1"/>
          <p:nvPr/>
        </p:nvSpPr>
        <p:spPr>
          <a:xfrm>
            <a:off x="1403648" y="1052736"/>
            <a:ext cx="6408712" cy="1077218"/>
          </a:xfrm>
          <a:prstGeom prst="rect">
            <a:avLst/>
          </a:prstGeom>
          <a:noFill/>
        </p:spPr>
        <p:txBody>
          <a:bodyPr wrap="square" rtlCol="0">
            <a:spAutoFit/>
          </a:bodyPr>
          <a:lstStyle/>
          <a:p>
            <a:r>
              <a:rPr lang="fr-FR" sz="1600" dirty="0" smtClean="0">
                <a:solidFill>
                  <a:srgbClr val="FF0000"/>
                </a:solidFill>
              </a:rPr>
              <a:t>Pour cette sous-épreuve , les compétences à </a:t>
            </a:r>
            <a:r>
              <a:rPr lang="fr-FR" sz="1600" dirty="0">
                <a:solidFill>
                  <a:srgbClr val="FF0000"/>
                </a:solidFill>
              </a:rPr>
              <a:t>valider, les tâches associées aux activités </a:t>
            </a:r>
            <a:r>
              <a:rPr lang="fr-FR" sz="1600" b="1" dirty="0">
                <a:solidFill>
                  <a:srgbClr val="FF0000"/>
                </a:solidFill>
              </a:rPr>
              <a:t>A1</a:t>
            </a:r>
            <a:r>
              <a:rPr lang="fr-FR" sz="1600" dirty="0">
                <a:solidFill>
                  <a:srgbClr val="FF0000"/>
                </a:solidFill>
              </a:rPr>
              <a:t> et </a:t>
            </a:r>
            <a:r>
              <a:rPr lang="fr-FR" sz="1600" b="1" dirty="0">
                <a:solidFill>
                  <a:srgbClr val="FF0000"/>
                </a:solidFill>
              </a:rPr>
              <a:t>A8</a:t>
            </a:r>
            <a:r>
              <a:rPr lang="fr-FR" sz="1600" dirty="0">
                <a:solidFill>
                  <a:srgbClr val="FF0000"/>
                </a:solidFill>
              </a:rPr>
              <a:t> </a:t>
            </a:r>
            <a:r>
              <a:rPr lang="fr-FR" sz="1600" dirty="0" smtClean="0">
                <a:solidFill>
                  <a:srgbClr val="FF0000"/>
                </a:solidFill>
              </a:rPr>
              <a:t>qui </a:t>
            </a:r>
            <a:r>
              <a:rPr lang="fr-FR" sz="1600" dirty="0">
                <a:solidFill>
                  <a:srgbClr val="FF0000"/>
                </a:solidFill>
              </a:rPr>
              <a:t>permettent leur </a:t>
            </a:r>
            <a:r>
              <a:rPr lang="fr-FR" sz="1600" dirty="0" smtClean="0">
                <a:solidFill>
                  <a:srgbClr val="FF0000"/>
                </a:solidFill>
              </a:rPr>
              <a:t>mise </a:t>
            </a:r>
            <a:r>
              <a:rPr lang="fr-FR" sz="1600" dirty="0">
                <a:solidFill>
                  <a:srgbClr val="FF0000"/>
                </a:solidFill>
              </a:rPr>
              <a:t>en œuvre </a:t>
            </a:r>
            <a:r>
              <a:rPr lang="fr-FR" sz="1600" dirty="0" smtClean="0">
                <a:solidFill>
                  <a:srgbClr val="FF0000"/>
                </a:solidFill>
              </a:rPr>
              <a:t>et le contenu sont transversaux  à chacune des options : «… activités </a:t>
            </a:r>
            <a:r>
              <a:rPr lang="fr-FR" sz="1600" dirty="0">
                <a:solidFill>
                  <a:srgbClr val="FF0000"/>
                </a:solidFill>
              </a:rPr>
              <a:t>d’inspection et de communication </a:t>
            </a:r>
            <a:r>
              <a:rPr lang="fr-FR" sz="1600" dirty="0" smtClean="0">
                <a:solidFill>
                  <a:srgbClr val="FF0000"/>
                </a:solidFill>
              </a:rPr>
              <a:t>d’informations… ».</a:t>
            </a:r>
          </a:p>
        </p:txBody>
      </p:sp>
      <p:sp>
        <p:nvSpPr>
          <p:cNvPr id="46" name="ZoneTexte 45"/>
          <p:cNvSpPr txBox="1"/>
          <p:nvPr/>
        </p:nvSpPr>
        <p:spPr>
          <a:xfrm>
            <a:off x="467544" y="2204864"/>
            <a:ext cx="5400600" cy="830997"/>
          </a:xfrm>
          <a:prstGeom prst="rect">
            <a:avLst/>
          </a:prstGeom>
          <a:noFill/>
        </p:spPr>
        <p:txBody>
          <a:bodyPr wrap="square" rtlCol="0">
            <a:spAutoFit/>
          </a:bodyPr>
          <a:lstStyle/>
          <a:p>
            <a:r>
              <a:rPr lang="fr-FR" sz="1600" dirty="0">
                <a:solidFill>
                  <a:srgbClr val="FF0000"/>
                </a:solidFill>
              </a:rPr>
              <a:t>Cependant, </a:t>
            </a:r>
            <a:r>
              <a:rPr lang="fr-FR" sz="1600" b="1" dirty="0">
                <a:solidFill>
                  <a:srgbClr val="FF0000"/>
                </a:solidFill>
              </a:rPr>
              <a:t>le contexte professionnel est </a:t>
            </a:r>
            <a:r>
              <a:rPr lang="fr-FR" sz="1600" b="1" dirty="0" smtClean="0">
                <a:solidFill>
                  <a:srgbClr val="FF0000"/>
                </a:solidFill>
              </a:rPr>
              <a:t>spécifique</a:t>
            </a:r>
            <a:r>
              <a:rPr lang="fr-FR" sz="1600" dirty="0">
                <a:solidFill>
                  <a:srgbClr val="FF0000"/>
                </a:solidFill>
              </a:rPr>
              <a:t> </a:t>
            </a:r>
            <a:r>
              <a:rPr lang="fr-FR" sz="1600" dirty="0" smtClean="0">
                <a:solidFill>
                  <a:srgbClr val="FF0000"/>
                </a:solidFill>
              </a:rPr>
              <a:t>et plus particulièrement pour les tâches associées à l’activité </a:t>
            </a:r>
            <a:r>
              <a:rPr lang="fr-FR" sz="1600" b="1" dirty="0" smtClean="0">
                <a:solidFill>
                  <a:srgbClr val="FF0000"/>
                </a:solidFill>
              </a:rPr>
              <a:t>A6</a:t>
            </a:r>
            <a:r>
              <a:rPr lang="fr-FR" sz="1600" dirty="0" smtClean="0">
                <a:solidFill>
                  <a:srgbClr val="FF0000"/>
                </a:solidFill>
              </a:rPr>
              <a:t> pour la partie inspection. </a:t>
            </a:r>
            <a:endParaRPr lang="fr-FR" sz="1600" dirty="0">
              <a:solidFill>
                <a:srgbClr val="FF0000"/>
              </a:solidFill>
            </a:endParaRPr>
          </a:p>
        </p:txBody>
      </p:sp>
      <p:sp>
        <p:nvSpPr>
          <p:cNvPr id="51" name="ZoneTexte 50"/>
          <p:cNvSpPr txBox="1"/>
          <p:nvPr/>
        </p:nvSpPr>
        <p:spPr>
          <a:xfrm>
            <a:off x="395536" y="3645024"/>
            <a:ext cx="5400600" cy="1569660"/>
          </a:xfrm>
          <a:prstGeom prst="rect">
            <a:avLst/>
          </a:prstGeom>
          <a:noFill/>
        </p:spPr>
        <p:txBody>
          <a:bodyPr wrap="square" rtlCol="0">
            <a:spAutoFit/>
          </a:bodyPr>
          <a:lstStyle/>
          <a:p>
            <a:r>
              <a:rPr lang="fr-FR" sz="1600" dirty="0" smtClean="0">
                <a:solidFill>
                  <a:srgbClr val="FF0000"/>
                </a:solidFill>
              </a:rPr>
              <a:t>Cette sous-épreuve comporte deux  parties qui s’appuient sur la période de formation en entreprise </a:t>
            </a:r>
            <a:r>
              <a:rPr lang="fr-FR" sz="1600" b="1" dirty="0" smtClean="0">
                <a:solidFill>
                  <a:srgbClr val="FF0000"/>
                </a:solidFill>
              </a:rPr>
              <a:t>(PFMP) </a:t>
            </a:r>
            <a:r>
              <a:rPr lang="fr-FR" sz="1600" dirty="0" smtClean="0">
                <a:solidFill>
                  <a:srgbClr val="FF0000"/>
                </a:solidFill>
              </a:rPr>
              <a:t>:</a:t>
            </a:r>
          </a:p>
          <a:p>
            <a:pPr lvl="0"/>
            <a:r>
              <a:rPr lang="fr-FR" sz="1600" dirty="0" smtClean="0">
                <a:solidFill>
                  <a:srgbClr val="FF0000"/>
                </a:solidFill>
              </a:rPr>
              <a:t>- </a:t>
            </a:r>
            <a:r>
              <a:rPr lang="fr-FR" sz="1600" b="1" dirty="0" smtClean="0">
                <a:solidFill>
                  <a:srgbClr val="FF0000"/>
                </a:solidFill>
              </a:rPr>
              <a:t>Partie </a:t>
            </a:r>
            <a:r>
              <a:rPr lang="fr-FR" sz="1600" b="1" dirty="0">
                <a:solidFill>
                  <a:srgbClr val="FF0000"/>
                </a:solidFill>
              </a:rPr>
              <a:t>1 –</a:t>
            </a:r>
            <a:r>
              <a:rPr lang="fr-FR" sz="1600" dirty="0">
                <a:solidFill>
                  <a:srgbClr val="FF0000"/>
                </a:solidFill>
              </a:rPr>
              <a:t> </a:t>
            </a:r>
            <a:r>
              <a:rPr lang="fr-FR" sz="1600" b="1" dirty="0" smtClean="0">
                <a:solidFill>
                  <a:srgbClr val="FF0000"/>
                </a:solidFill>
              </a:rPr>
              <a:t>Inspection</a:t>
            </a:r>
          </a:p>
          <a:p>
            <a:r>
              <a:rPr lang="fr-FR" sz="1600" b="1" dirty="0" smtClean="0">
                <a:solidFill>
                  <a:srgbClr val="FF0000"/>
                </a:solidFill>
              </a:rPr>
              <a:t>- Partie </a:t>
            </a:r>
            <a:r>
              <a:rPr lang="fr-FR" sz="1600" b="1" dirty="0">
                <a:solidFill>
                  <a:srgbClr val="FF0000"/>
                </a:solidFill>
              </a:rPr>
              <a:t>2 – Communication d’informations</a:t>
            </a:r>
            <a:endParaRPr lang="fr-FR" sz="1600" dirty="0">
              <a:solidFill>
                <a:srgbClr val="FF0000"/>
              </a:solidFill>
            </a:endParaRPr>
          </a:p>
          <a:p>
            <a:pPr lvl="0"/>
            <a:endParaRPr lang="fr-FR" sz="1600" dirty="0">
              <a:solidFill>
                <a:srgbClr val="FF0000"/>
              </a:solidFill>
            </a:endParaRPr>
          </a:p>
          <a:p>
            <a:endParaRPr lang="fr-FR" sz="1600" dirty="0">
              <a:solidFill>
                <a:srgbClr val="FF0000"/>
              </a:solidFill>
            </a:endParaRPr>
          </a:p>
        </p:txBody>
      </p:sp>
      <p:sp>
        <p:nvSpPr>
          <p:cNvPr id="53" name="Rectangle 52"/>
          <p:cNvSpPr/>
          <p:nvPr/>
        </p:nvSpPr>
        <p:spPr>
          <a:xfrm>
            <a:off x="899592" y="5805264"/>
            <a:ext cx="7272808" cy="369332"/>
          </a:xfrm>
          <a:prstGeom prst="rect">
            <a:avLst/>
          </a:prstGeom>
          <a:solidFill>
            <a:schemeClr val="accent5">
              <a:lumMod val="40000"/>
              <a:lumOff val="60000"/>
            </a:schemeClr>
          </a:solidFill>
          <a:ln>
            <a:solidFill>
              <a:srgbClr val="92D050"/>
            </a:solidFill>
          </a:ln>
        </p:spPr>
        <p:txBody>
          <a:bodyPr wrap="square">
            <a:spAutoFit/>
          </a:bodyPr>
          <a:lstStyle/>
          <a:p>
            <a:pPr algn="ctr"/>
            <a:r>
              <a:rPr lang="fr-FR" b="1" dirty="0" smtClean="0">
                <a:solidFill>
                  <a:srgbClr val="FF0000"/>
                </a:solidFill>
              </a:rPr>
              <a:t>E3 - Sous-épreuve E31 </a:t>
            </a:r>
            <a:r>
              <a:rPr lang="fr-FR" dirty="0">
                <a:solidFill>
                  <a:srgbClr val="FF0000"/>
                </a:solidFill>
              </a:rPr>
              <a:t>: Inspection et relation en </a:t>
            </a:r>
            <a:r>
              <a:rPr lang="fr-FR" dirty="0" smtClean="0">
                <a:solidFill>
                  <a:srgbClr val="FF0000"/>
                </a:solidFill>
              </a:rPr>
              <a:t>entreprise (coefficient 2) </a:t>
            </a:r>
            <a:endParaRPr lang="fr-FR" dirty="0">
              <a:solidFill>
                <a:srgbClr val="FF0000"/>
              </a:solidFill>
            </a:endParaRPr>
          </a:p>
        </p:txBody>
      </p:sp>
      <p:sp>
        <p:nvSpPr>
          <p:cNvPr id="4" name="Espace réservé du numéro de diapositive 3"/>
          <p:cNvSpPr>
            <a:spLocks noGrp="1"/>
          </p:cNvSpPr>
          <p:nvPr>
            <p:ph type="sldNum" sz="quarter" idx="12"/>
          </p:nvPr>
        </p:nvSpPr>
        <p:spPr/>
        <p:txBody>
          <a:bodyPr/>
          <a:lstStyle/>
          <a:p>
            <a:fld id="{9ADDA7FA-2A20-44FE-B285-C2990E32D552}" type="slidenum">
              <a:rPr lang="fr-FR" smtClean="0"/>
              <a:t>42</a:t>
            </a:fld>
            <a:endParaRPr lang="fr-FR"/>
          </a:p>
        </p:txBody>
      </p:sp>
      <p:sp>
        <p:nvSpPr>
          <p:cNvPr id="32" name="ZoneTexte 31"/>
          <p:cNvSpPr txBox="1"/>
          <p:nvPr/>
        </p:nvSpPr>
        <p:spPr>
          <a:xfrm>
            <a:off x="395536" y="6488995"/>
            <a:ext cx="4320480" cy="369332"/>
          </a:xfrm>
          <a:prstGeom prst="rect">
            <a:avLst/>
          </a:prstGeom>
          <a:noFill/>
        </p:spPr>
        <p:txBody>
          <a:bodyPr wrap="square" rtlCol="0">
            <a:spAutoFit/>
          </a:bodyPr>
          <a:lstStyle/>
          <a:p>
            <a:pPr algn="ctr"/>
            <a:r>
              <a:rPr lang="fr-FR" dirty="0" smtClean="0"/>
              <a:t>Cette sous-épreuve </a:t>
            </a:r>
            <a:r>
              <a:rPr lang="fr-FR" b="1" dirty="0"/>
              <a:t>intègre la PFMP </a:t>
            </a:r>
            <a:endParaRPr lang="fr-FR" dirty="0"/>
          </a:p>
        </p:txBody>
      </p:sp>
    </p:spTree>
    <p:extLst>
      <p:ext uri="{BB962C8B-B14F-4D97-AF65-F5344CB8AC3E}">
        <p14:creationId xmlns:p14="http://schemas.microsoft.com/office/powerpoint/2010/main" val="3870449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7"/>
                                        </p:tgtEl>
                                        <p:attrNameLst>
                                          <p:attrName>style.opacity</p:attrName>
                                        </p:attrNameLst>
                                      </p:cBhvr>
                                      <p:to>
                                        <p:strVal val="0.5"/>
                                      </p:to>
                                    </p:set>
                                    <p:animEffect filter="image" prLst="opacity: 0.5">
                                      <p:cBhvr rctx="IE">
                                        <p:cTn id="7" dur="indefinite"/>
                                        <p:tgtEl>
                                          <p:spTgt spid="1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1">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1">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1" grpId="0" animBg="1"/>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p:cNvCxnSpPr/>
          <p:nvPr/>
        </p:nvCxnSpPr>
        <p:spPr>
          <a:xfrm>
            <a:off x="257995" y="3544550"/>
            <a:ext cx="8568952" cy="36004"/>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Ellipse 16"/>
          <p:cNvSpPr/>
          <p:nvPr/>
        </p:nvSpPr>
        <p:spPr>
          <a:xfrm>
            <a:off x="565212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smtClean="0"/>
          </a:p>
          <a:p>
            <a:pPr algn="ctr"/>
            <a:r>
              <a:rPr lang="fr-FR" b="1" dirty="0" smtClean="0"/>
              <a:t>U2</a:t>
            </a:r>
          </a:p>
          <a:p>
            <a:pPr algn="ctr"/>
            <a:r>
              <a:rPr lang="fr-FR" b="1" dirty="0" smtClean="0">
                <a:solidFill>
                  <a:schemeClr val="tx1"/>
                </a:solidFill>
              </a:rPr>
              <a:t>E 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8" name="Ellipse 17"/>
          <p:cNvSpPr/>
          <p:nvPr/>
        </p:nvSpPr>
        <p:spPr>
          <a:xfrm>
            <a:off x="637220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U31</a:t>
            </a:r>
          </a:p>
          <a:p>
            <a:pPr algn="ctr"/>
            <a:r>
              <a:rPr lang="fr-FR" b="1" dirty="0" smtClean="0">
                <a:solidFill>
                  <a:schemeClr val="tx1"/>
                </a:solidFill>
              </a:rPr>
              <a:t>E 31</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24" name="ZoneTexte 23"/>
          <p:cNvSpPr txBox="1"/>
          <p:nvPr/>
        </p:nvSpPr>
        <p:spPr>
          <a:xfrm>
            <a:off x="143007" y="3232712"/>
            <a:ext cx="3365600" cy="369332"/>
          </a:xfrm>
          <a:prstGeom prst="rect">
            <a:avLst/>
          </a:prstGeom>
          <a:noFill/>
        </p:spPr>
        <p:txBody>
          <a:bodyPr wrap="none" rtlCol="0">
            <a:spAutoFit/>
          </a:bodyPr>
          <a:lstStyle/>
          <a:p>
            <a:r>
              <a:rPr lang="fr-FR" dirty="0" smtClean="0"/>
              <a:t>Bac pro </a:t>
            </a:r>
            <a:r>
              <a:rPr lang="fr-FR" dirty="0" err="1" smtClean="0"/>
              <a:t>Aéro</a:t>
            </a:r>
            <a:r>
              <a:rPr lang="fr-FR" dirty="0" smtClean="0"/>
              <a:t> Options Av, Sys et St</a:t>
            </a:r>
            <a:endParaRPr lang="fr-FR" dirty="0"/>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ZoneTexte 35"/>
          <p:cNvSpPr txBox="1"/>
          <p:nvPr/>
        </p:nvSpPr>
        <p:spPr>
          <a:xfrm>
            <a:off x="5364088" y="5301208"/>
            <a:ext cx="2376264" cy="338554"/>
          </a:xfrm>
          <a:prstGeom prst="rect">
            <a:avLst/>
          </a:prstGeom>
          <a:solidFill>
            <a:srgbClr val="00B0F0"/>
          </a:solidFill>
        </p:spPr>
        <p:txBody>
          <a:bodyPr wrap="square" rtlCol="0">
            <a:spAutoFit/>
          </a:bodyPr>
          <a:lstStyle/>
          <a:p>
            <a:pPr algn="ctr"/>
            <a:r>
              <a:rPr lang="fr-FR" sz="1600" dirty="0" smtClean="0"/>
              <a:t>Terminale professionnelle</a:t>
            </a:r>
            <a:endParaRPr lang="fr-FR" sz="1600" dirty="0"/>
          </a:p>
        </p:txBody>
      </p:sp>
      <p:sp>
        <p:nvSpPr>
          <p:cNvPr id="39" name="ZoneTexte 38"/>
          <p:cNvSpPr txBox="1"/>
          <p:nvPr/>
        </p:nvSpPr>
        <p:spPr>
          <a:xfrm>
            <a:off x="395536" y="5301208"/>
            <a:ext cx="2232248" cy="338554"/>
          </a:xfrm>
          <a:prstGeom prst="rect">
            <a:avLst/>
          </a:prstGeom>
          <a:solidFill>
            <a:srgbClr val="00B0F0"/>
          </a:solidFill>
        </p:spPr>
        <p:txBody>
          <a:bodyPr wrap="square" rtlCol="0">
            <a:spAutoFit/>
          </a:bodyPr>
          <a:lstStyle/>
          <a:p>
            <a:pPr algn="ctr"/>
            <a:r>
              <a:rPr lang="fr-FR" sz="1600" dirty="0" smtClean="0"/>
              <a:t>Seconde professionnelle</a:t>
            </a:r>
            <a:endParaRPr lang="fr-FR" sz="1600" dirty="0"/>
          </a:p>
        </p:txBody>
      </p:sp>
      <p:sp>
        <p:nvSpPr>
          <p:cNvPr id="40" name="ZoneTexte 39"/>
          <p:cNvSpPr txBox="1"/>
          <p:nvPr/>
        </p:nvSpPr>
        <p:spPr>
          <a:xfrm>
            <a:off x="2843808" y="5301208"/>
            <a:ext cx="2376264"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sp>
        <p:nvSpPr>
          <p:cNvPr id="32" name="ZoneTexte 31"/>
          <p:cNvSpPr txBox="1"/>
          <p:nvPr/>
        </p:nvSpPr>
        <p:spPr>
          <a:xfrm>
            <a:off x="1619672" y="836712"/>
            <a:ext cx="6264696" cy="1077218"/>
          </a:xfrm>
          <a:prstGeom prst="rect">
            <a:avLst/>
          </a:prstGeom>
          <a:noFill/>
        </p:spPr>
        <p:txBody>
          <a:bodyPr wrap="square" rtlCol="0">
            <a:spAutoFit/>
          </a:bodyPr>
          <a:lstStyle/>
          <a:p>
            <a:pPr lvl="0"/>
            <a:r>
              <a:rPr lang="fr-FR" sz="1600" b="1" dirty="0">
                <a:solidFill>
                  <a:srgbClr val="FF0000"/>
                </a:solidFill>
              </a:rPr>
              <a:t>Partie 1 –</a:t>
            </a:r>
            <a:r>
              <a:rPr lang="fr-FR" sz="1600" dirty="0">
                <a:solidFill>
                  <a:srgbClr val="FF0000"/>
                </a:solidFill>
              </a:rPr>
              <a:t> </a:t>
            </a:r>
            <a:r>
              <a:rPr lang="fr-FR" sz="1600" b="1" dirty="0" smtClean="0">
                <a:solidFill>
                  <a:srgbClr val="FF0000"/>
                </a:solidFill>
              </a:rPr>
              <a:t>Inspection</a:t>
            </a:r>
            <a:endParaRPr lang="fr-FR" sz="1600" dirty="0">
              <a:solidFill>
                <a:srgbClr val="FF0000"/>
              </a:solidFill>
            </a:endParaRPr>
          </a:p>
          <a:p>
            <a:pPr lvl="0"/>
            <a:r>
              <a:rPr lang="fr-FR" sz="1600" dirty="0" smtClean="0">
                <a:solidFill>
                  <a:srgbClr val="FF0000"/>
                </a:solidFill>
              </a:rPr>
              <a:t>« … réaliser une inspection d’un aéronef </a:t>
            </a:r>
            <a:r>
              <a:rPr lang="fr-FR" sz="1600" dirty="0">
                <a:solidFill>
                  <a:srgbClr val="FF0000"/>
                </a:solidFill>
              </a:rPr>
              <a:t>ou d’une partie d’aéronef en situation </a:t>
            </a:r>
            <a:r>
              <a:rPr lang="fr-FR" sz="1600" dirty="0" smtClean="0">
                <a:solidFill>
                  <a:srgbClr val="FF0000"/>
                </a:solidFill>
              </a:rPr>
              <a:t>d’intervention... mettre </a:t>
            </a:r>
            <a:r>
              <a:rPr lang="fr-FR" sz="1600" dirty="0">
                <a:solidFill>
                  <a:srgbClr val="FF0000"/>
                </a:solidFill>
              </a:rPr>
              <a:t>en œuvre l</a:t>
            </a:r>
            <a:r>
              <a:rPr lang="fr-FR" sz="1600" dirty="0" smtClean="0">
                <a:solidFill>
                  <a:srgbClr val="FF0000"/>
                </a:solidFill>
              </a:rPr>
              <a:t>es </a:t>
            </a:r>
            <a:r>
              <a:rPr lang="fr-FR" sz="1600" dirty="0">
                <a:solidFill>
                  <a:srgbClr val="FF0000"/>
                </a:solidFill>
              </a:rPr>
              <a:t>moyens </a:t>
            </a:r>
            <a:r>
              <a:rPr lang="fr-FR" sz="1600" dirty="0" smtClean="0">
                <a:solidFill>
                  <a:srgbClr val="FF0000"/>
                </a:solidFill>
              </a:rPr>
              <a:t>nécessaires… mettre </a:t>
            </a:r>
            <a:r>
              <a:rPr lang="fr-FR" sz="1600" dirty="0">
                <a:solidFill>
                  <a:srgbClr val="FF0000"/>
                </a:solidFill>
              </a:rPr>
              <a:t>en énergie et configurer l’aéronef ou l’équipement</a:t>
            </a:r>
            <a:r>
              <a:rPr lang="fr-FR" sz="1600" dirty="0" smtClean="0">
                <a:solidFill>
                  <a:srgbClr val="FF0000"/>
                </a:solidFill>
              </a:rPr>
              <a:t>, </a:t>
            </a:r>
            <a:r>
              <a:rPr lang="fr-FR" sz="1600" dirty="0">
                <a:solidFill>
                  <a:srgbClr val="FF0000"/>
                </a:solidFill>
              </a:rPr>
              <a:t>identifier </a:t>
            </a:r>
            <a:r>
              <a:rPr lang="fr-FR" sz="1600" dirty="0" smtClean="0">
                <a:solidFill>
                  <a:srgbClr val="FF0000"/>
                </a:solidFill>
              </a:rPr>
              <a:t>et</a:t>
            </a:r>
          </a:p>
        </p:txBody>
      </p:sp>
      <p:sp>
        <p:nvSpPr>
          <p:cNvPr id="37" name="ZoneTexte 36"/>
          <p:cNvSpPr txBox="1"/>
          <p:nvPr/>
        </p:nvSpPr>
        <p:spPr>
          <a:xfrm>
            <a:off x="683568" y="3717032"/>
            <a:ext cx="5040560" cy="1323439"/>
          </a:xfrm>
          <a:prstGeom prst="rect">
            <a:avLst/>
          </a:prstGeom>
          <a:noFill/>
        </p:spPr>
        <p:txBody>
          <a:bodyPr wrap="square" rtlCol="0">
            <a:spAutoFit/>
          </a:bodyPr>
          <a:lstStyle/>
          <a:p>
            <a:pPr lvl="0"/>
            <a:r>
              <a:rPr lang="fr-FR" sz="1600" b="1" dirty="0" smtClean="0">
                <a:solidFill>
                  <a:srgbClr val="FF0000"/>
                </a:solidFill>
              </a:rPr>
              <a:t>Partie </a:t>
            </a:r>
            <a:r>
              <a:rPr lang="fr-FR" sz="1600" b="1" dirty="0">
                <a:solidFill>
                  <a:srgbClr val="FF0000"/>
                </a:solidFill>
              </a:rPr>
              <a:t>2 </a:t>
            </a:r>
            <a:r>
              <a:rPr lang="fr-FR" sz="1600" b="1" dirty="0" smtClean="0">
                <a:solidFill>
                  <a:srgbClr val="FF0000"/>
                </a:solidFill>
              </a:rPr>
              <a:t>– Communication </a:t>
            </a:r>
            <a:r>
              <a:rPr lang="fr-FR" sz="1600" b="1" dirty="0">
                <a:solidFill>
                  <a:srgbClr val="FF0000"/>
                </a:solidFill>
              </a:rPr>
              <a:t>d’informations</a:t>
            </a:r>
            <a:endParaRPr lang="fr-FR" sz="1600" dirty="0">
              <a:solidFill>
                <a:srgbClr val="FF0000"/>
              </a:solidFill>
            </a:endParaRPr>
          </a:p>
          <a:p>
            <a:r>
              <a:rPr lang="fr-FR" sz="1600" dirty="0" smtClean="0">
                <a:solidFill>
                  <a:srgbClr val="FF0000"/>
                </a:solidFill>
              </a:rPr>
              <a:t>« A </a:t>
            </a:r>
            <a:r>
              <a:rPr lang="fr-FR" sz="1600" dirty="0">
                <a:solidFill>
                  <a:srgbClr val="FF0000"/>
                </a:solidFill>
              </a:rPr>
              <a:t>partir d’un dossier de synthèse présentant les activités réalisées en</a:t>
            </a:r>
            <a:r>
              <a:rPr lang="fr-FR" sz="1600" b="1" dirty="0">
                <a:solidFill>
                  <a:srgbClr val="FF0000"/>
                </a:solidFill>
              </a:rPr>
              <a:t> entreprise </a:t>
            </a:r>
            <a:r>
              <a:rPr lang="fr-FR" sz="1600" dirty="0">
                <a:solidFill>
                  <a:srgbClr val="FF0000"/>
                </a:solidFill>
              </a:rPr>
              <a:t>et d’une étude de cas, il s’agit pour le candidat de </a:t>
            </a:r>
            <a:r>
              <a:rPr lang="fr-FR" sz="1600" u="sng" dirty="0">
                <a:solidFill>
                  <a:srgbClr val="FF0000"/>
                </a:solidFill>
              </a:rPr>
              <a:t>présenter ces éléments </a:t>
            </a:r>
            <a:r>
              <a:rPr lang="fr-FR" sz="1600" u="sng" dirty="0" smtClean="0">
                <a:solidFill>
                  <a:srgbClr val="FF0000"/>
                </a:solidFill>
              </a:rPr>
              <a:t>oralement</a:t>
            </a:r>
            <a:r>
              <a:rPr lang="fr-FR" sz="1600" dirty="0">
                <a:solidFill>
                  <a:srgbClr val="FF0000"/>
                </a:solidFill>
              </a:rPr>
              <a:t>. Cette présentation est </a:t>
            </a:r>
            <a:r>
              <a:rPr lang="fr-FR" sz="1600" u="sng" dirty="0">
                <a:solidFill>
                  <a:srgbClr val="FF0000"/>
                </a:solidFill>
              </a:rPr>
              <a:t>suivie d’un </a:t>
            </a:r>
            <a:r>
              <a:rPr lang="fr-FR" sz="1600" u="sng" dirty="0" smtClean="0">
                <a:solidFill>
                  <a:srgbClr val="FF0000"/>
                </a:solidFill>
              </a:rPr>
              <a:t>entretien </a:t>
            </a:r>
            <a:r>
              <a:rPr lang="fr-FR" sz="1600" dirty="0" smtClean="0">
                <a:solidFill>
                  <a:srgbClr val="FF0000"/>
                </a:solidFill>
              </a:rPr>
              <a:t>» </a:t>
            </a:r>
            <a:endParaRPr lang="fr-FR" sz="1600" dirty="0">
              <a:solidFill>
                <a:srgbClr val="FF0000"/>
              </a:solidFill>
            </a:endParaRPr>
          </a:p>
        </p:txBody>
      </p:sp>
      <p:sp>
        <p:nvSpPr>
          <p:cNvPr id="38" name="ZoneTexte 37"/>
          <p:cNvSpPr txBox="1"/>
          <p:nvPr/>
        </p:nvSpPr>
        <p:spPr>
          <a:xfrm>
            <a:off x="1619672" y="1772816"/>
            <a:ext cx="4104456" cy="1569660"/>
          </a:xfrm>
          <a:prstGeom prst="rect">
            <a:avLst/>
          </a:prstGeom>
          <a:noFill/>
        </p:spPr>
        <p:txBody>
          <a:bodyPr wrap="square" rtlCol="0">
            <a:spAutoFit/>
          </a:bodyPr>
          <a:lstStyle/>
          <a:p>
            <a:pPr lvl="0"/>
            <a:r>
              <a:rPr lang="fr-FR" sz="1600" dirty="0" smtClean="0">
                <a:solidFill>
                  <a:srgbClr val="FF0000"/>
                </a:solidFill>
              </a:rPr>
              <a:t>caractériser </a:t>
            </a:r>
            <a:r>
              <a:rPr lang="fr-FR" sz="1600" dirty="0">
                <a:solidFill>
                  <a:srgbClr val="FF0000"/>
                </a:solidFill>
              </a:rPr>
              <a:t>les éventuelles non-conformités, </a:t>
            </a:r>
            <a:r>
              <a:rPr lang="fr-FR" sz="1600" dirty="0" smtClean="0">
                <a:solidFill>
                  <a:srgbClr val="FF0000"/>
                </a:solidFill>
              </a:rPr>
              <a:t>identifier</a:t>
            </a:r>
            <a:r>
              <a:rPr lang="fr-FR" sz="1600" dirty="0">
                <a:solidFill>
                  <a:srgbClr val="FF0000"/>
                </a:solidFill>
              </a:rPr>
              <a:t>, si nécessaire, la procédure corrective à mettre en </a:t>
            </a:r>
            <a:r>
              <a:rPr lang="fr-FR" sz="1600" dirty="0" smtClean="0">
                <a:solidFill>
                  <a:srgbClr val="FF0000"/>
                </a:solidFill>
              </a:rPr>
              <a:t>œuvre… remettre </a:t>
            </a:r>
            <a:r>
              <a:rPr lang="fr-FR" sz="1600" dirty="0">
                <a:solidFill>
                  <a:srgbClr val="FF0000"/>
                </a:solidFill>
              </a:rPr>
              <a:t>l’aéronef, la partie d’aéronef ou l’équipement en situation initiale (avant inspection</a:t>
            </a:r>
            <a:r>
              <a:rPr lang="fr-FR" sz="1600" dirty="0" smtClean="0">
                <a:solidFill>
                  <a:srgbClr val="FF0000"/>
                </a:solidFill>
              </a:rPr>
              <a:t>)… renseigne </a:t>
            </a:r>
            <a:r>
              <a:rPr lang="fr-FR" sz="1600" dirty="0">
                <a:solidFill>
                  <a:srgbClr val="FF0000"/>
                </a:solidFill>
              </a:rPr>
              <a:t>les documents de </a:t>
            </a:r>
            <a:r>
              <a:rPr lang="fr-FR" sz="1600" dirty="0" smtClean="0">
                <a:solidFill>
                  <a:srgbClr val="FF0000"/>
                </a:solidFill>
              </a:rPr>
              <a:t>traçabilité » </a:t>
            </a:r>
          </a:p>
        </p:txBody>
      </p:sp>
      <p:sp>
        <p:nvSpPr>
          <p:cNvPr id="42" name="Rectangle 41"/>
          <p:cNvSpPr/>
          <p:nvPr/>
        </p:nvSpPr>
        <p:spPr>
          <a:xfrm>
            <a:off x="899592" y="5805264"/>
            <a:ext cx="7272808" cy="369332"/>
          </a:xfrm>
          <a:prstGeom prst="rect">
            <a:avLst/>
          </a:prstGeom>
          <a:solidFill>
            <a:schemeClr val="accent5">
              <a:lumMod val="40000"/>
              <a:lumOff val="60000"/>
            </a:schemeClr>
          </a:solidFill>
          <a:ln>
            <a:solidFill>
              <a:srgbClr val="92D050"/>
            </a:solidFill>
          </a:ln>
        </p:spPr>
        <p:txBody>
          <a:bodyPr wrap="square">
            <a:spAutoFit/>
          </a:bodyPr>
          <a:lstStyle/>
          <a:p>
            <a:pPr algn="ctr"/>
            <a:r>
              <a:rPr lang="fr-FR" b="1" dirty="0" smtClean="0">
                <a:solidFill>
                  <a:srgbClr val="FF0000"/>
                </a:solidFill>
              </a:rPr>
              <a:t>E3 - Sous-épreuve E31 </a:t>
            </a:r>
            <a:r>
              <a:rPr lang="fr-FR" dirty="0">
                <a:solidFill>
                  <a:srgbClr val="FF0000"/>
                </a:solidFill>
              </a:rPr>
              <a:t>: Inspection et relation en </a:t>
            </a:r>
            <a:r>
              <a:rPr lang="fr-FR" dirty="0" smtClean="0">
                <a:solidFill>
                  <a:srgbClr val="FF0000"/>
                </a:solidFill>
              </a:rPr>
              <a:t>entreprise (coefficient 2) </a:t>
            </a:r>
            <a:endParaRPr lang="fr-FR" dirty="0">
              <a:solidFill>
                <a:srgbClr val="FF0000"/>
              </a:solidFill>
            </a:endParaRPr>
          </a:p>
        </p:txBody>
      </p:sp>
      <p:sp>
        <p:nvSpPr>
          <p:cNvPr id="31" name="Ellipse 30"/>
          <p:cNvSpPr/>
          <p:nvPr/>
        </p:nvSpPr>
        <p:spPr>
          <a:xfrm>
            <a:off x="0" y="188640"/>
            <a:ext cx="9144000" cy="6669360"/>
          </a:xfrm>
          <a:prstGeom prst="ellipse">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 </a:t>
            </a:r>
            <a:endParaRPr lang="fr-FR" dirty="0"/>
          </a:p>
        </p:txBody>
      </p:sp>
      <p:cxnSp>
        <p:nvCxnSpPr>
          <p:cNvPr id="30" name="Connecteur droit 29"/>
          <p:cNvCxnSpPr/>
          <p:nvPr/>
        </p:nvCxnSpPr>
        <p:spPr>
          <a:xfrm>
            <a:off x="781236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12"/>
          </p:nvPr>
        </p:nvSpPr>
        <p:spPr/>
        <p:txBody>
          <a:bodyPr/>
          <a:lstStyle/>
          <a:p>
            <a:fld id="{9ADDA7FA-2A20-44FE-B285-C2990E32D552}" type="slidenum">
              <a:rPr lang="fr-FR" smtClean="0"/>
              <a:t>43</a:t>
            </a:fld>
            <a:endParaRPr lang="fr-FR"/>
          </a:p>
        </p:txBody>
      </p:sp>
      <p:sp>
        <p:nvSpPr>
          <p:cNvPr id="43" name="ZoneTexte 42"/>
          <p:cNvSpPr txBox="1"/>
          <p:nvPr/>
        </p:nvSpPr>
        <p:spPr>
          <a:xfrm>
            <a:off x="395536" y="6488995"/>
            <a:ext cx="4320480" cy="369332"/>
          </a:xfrm>
          <a:prstGeom prst="rect">
            <a:avLst/>
          </a:prstGeom>
          <a:noFill/>
        </p:spPr>
        <p:txBody>
          <a:bodyPr wrap="square" rtlCol="0">
            <a:spAutoFit/>
          </a:bodyPr>
          <a:lstStyle/>
          <a:p>
            <a:pPr algn="ctr"/>
            <a:r>
              <a:rPr lang="fr-FR" dirty="0" smtClean="0"/>
              <a:t>Cette sous-épreuve </a:t>
            </a:r>
            <a:r>
              <a:rPr lang="fr-FR" b="1" dirty="0"/>
              <a:t>intègre la PFMP </a:t>
            </a:r>
            <a:endParaRPr lang="fr-FR" dirty="0"/>
          </a:p>
        </p:txBody>
      </p:sp>
    </p:spTree>
    <p:extLst>
      <p:ext uri="{BB962C8B-B14F-4D97-AF65-F5344CB8AC3E}">
        <p14:creationId xmlns:p14="http://schemas.microsoft.com/office/powerpoint/2010/main" val="270841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1" nodeType="withEffect">
                                  <p:stCondLst>
                                    <p:cond delay="0"/>
                                  </p:stCondLst>
                                  <p:childTnLst>
                                    <p:set>
                                      <p:cBhvr rctx="PPT">
                                        <p:cTn id="6" dur="indefinite"/>
                                        <p:tgtEl>
                                          <p:spTgt spid="17"/>
                                        </p:tgtEl>
                                        <p:attrNameLst>
                                          <p:attrName>style.opacity</p:attrName>
                                        </p:attrNameLst>
                                      </p:cBhvr>
                                      <p:to>
                                        <p:strVal val="0.5"/>
                                      </p:to>
                                    </p:set>
                                    <p:animEffect filter="image" prLst="opacity: 0.5">
                                      <p:cBhvr rctx="IE">
                                        <p:cTn id="7" dur="indefinite"/>
                                        <p:tgtEl>
                                          <p:spTgt spid="1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2">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p:bldP spid="3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Connecteur droit 29"/>
          <p:cNvCxnSpPr/>
          <p:nvPr/>
        </p:nvCxnSpPr>
        <p:spPr>
          <a:xfrm>
            <a:off x="781236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p:nvPr/>
        </p:nvCxnSpPr>
        <p:spPr>
          <a:xfrm>
            <a:off x="257995" y="3544550"/>
            <a:ext cx="8568952" cy="36004"/>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Ellipse 16"/>
          <p:cNvSpPr/>
          <p:nvPr/>
        </p:nvSpPr>
        <p:spPr>
          <a:xfrm>
            <a:off x="565212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smtClean="0"/>
          </a:p>
          <a:p>
            <a:pPr algn="ctr"/>
            <a:r>
              <a:rPr lang="fr-FR" b="1" dirty="0" smtClean="0"/>
              <a:t>U2</a:t>
            </a:r>
          </a:p>
          <a:p>
            <a:pPr algn="ctr"/>
            <a:r>
              <a:rPr lang="fr-FR" b="1" dirty="0" smtClean="0">
                <a:solidFill>
                  <a:schemeClr val="tx1"/>
                </a:solidFill>
              </a:rPr>
              <a:t>E 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8" name="Ellipse 17"/>
          <p:cNvSpPr/>
          <p:nvPr/>
        </p:nvSpPr>
        <p:spPr>
          <a:xfrm>
            <a:off x="637220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U31</a:t>
            </a:r>
          </a:p>
          <a:p>
            <a:pPr algn="ctr"/>
            <a:r>
              <a:rPr lang="fr-FR" b="1" dirty="0" smtClean="0">
                <a:solidFill>
                  <a:schemeClr val="tx1"/>
                </a:solidFill>
              </a:rPr>
              <a:t>E 31</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24" name="ZoneTexte 23"/>
          <p:cNvSpPr txBox="1"/>
          <p:nvPr/>
        </p:nvSpPr>
        <p:spPr>
          <a:xfrm>
            <a:off x="143007" y="3232712"/>
            <a:ext cx="3365600" cy="369332"/>
          </a:xfrm>
          <a:prstGeom prst="rect">
            <a:avLst/>
          </a:prstGeom>
          <a:noFill/>
        </p:spPr>
        <p:txBody>
          <a:bodyPr wrap="none" rtlCol="0">
            <a:spAutoFit/>
          </a:bodyPr>
          <a:lstStyle/>
          <a:p>
            <a:r>
              <a:rPr lang="fr-FR" dirty="0" smtClean="0"/>
              <a:t>Bac pro </a:t>
            </a:r>
            <a:r>
              <a:rPr lang="fr-FR" dirty="0" err="1" smtClean="0"/>
              <a:t>Aéro</a:t>
            </a:r>
            <a:r>
              <a:rPr lang="fr-FR" dirty="0" smtClean="0"/>
              <a:t> Options Av, Sys et St</a:t>
            </a:r>
            <a:endParaRPr lang="fr-FR" dirty="0"/>
          </a:p>
        </p:txBody>
      </p:sp>
      <p:sp>
        <p:nvSpPr>
          <p:cNvPr id="36" name="ZoneTexte 35"/>
          <p:cNvSpPr txBox="1"/>
          <p:nvPr/>
        </p:nvSpPr>
        <p:spPr>
          <a:xfrm>
            <a:off x="5364088" y="5301208"/>
            <a:ext cx="2376264" cy="338554"/>
          </a:xfrm>
          <a:prstGeom prst="rect">
            <a:avLst/>
          </a:prstGeom>
          <a:solidFill>
            <a:srgbClr val="00B0F0"/>
          </a:solidFill>
        </p:spPr>
        <p:txBody>
          <a:bodyPr wrap="square" rtlCol="0">
            <a:spAutoFit/>
          </a:bodyPr>
          <a:lstStyle/>
          <a:p>
            <a:pPr algn="ctr"/>
            <a:r>
              <a:rPr lang="fr-FR" sz="1600" dirty="0" smtClean="0"/>
              <a:t>Terminale professionnelle</a:t>
            </a:r>
            <a:endParaRPr lang="fr-FR" sz="1600" dirty="0"/>
          </a:p>
        </p:txBody>
      </p:sp>
      <p:sp>
        <p:nvSpPr>
          <p:cNvPr id="43" name="Rectangle 42"/>
          <p:cNvSpPr/>
          <p:nvPr/>
        </p:nvSpPr>
        <p:spPr>
          <a:xfrm>
            <a:off x="4067944" y="1052736"/>
            <a:ext cx="4968552" cy="984885"/>
          </a:xfrm>
          <a:prstGeom prst="rect">
            <a:avLst/>
          </a:prstGeom>
          <a:solidFill>
            <a:srgbClr val="CCFFCC"/>
          </a:solidFill>
          <a:ln>
            <a:solidFill>
              <a:srgbClr val="3366FF"/>
            </a:solidFill>
          </a:ln>
        </p:spPr>
        <p:txBody>
          <a:bodyPr wrap="square">
            <a:spAutoFit/>
          </a:bodyPr>
          <a:lstStyle/>
          <a:p>
            <a:pPr marL="285750" indent="-285750">
              <a:buFont typeface="Arial"/>
              <a:buChar char="•"/>
            </a:pPr>
            <a:r>
              <a:rPr lang="fr-FR" sz="1600" b="1" i="1" dirty="0" smtClean="0"/>
              <a:t>Ponctuel  en 2 parties :</a:t>
            </a:r>
            <a:endParaRPr lang="fr-FR" sz="1600" dirty="0"/>
          </a:p>
          <a:p>
            <a:r>
              <a:rPr lang="fr-FR" sz="1400" b="1" dirty="0" smtClean="0">
                <a:solidFill>
                  <a:srgbClr val="FF0066"/>
                </a:solidFill>
              </a:rPr>
              <a:t>Partie </a:t>
            </a:r>
            <a:r>
              <a:rPr lang="fr-FR" sz="1400" b="1" dirty="0">
                <a:solidFill>
                  <a:srgbClr val="FF0066"/>
                </a:solidFill>
              </a:rPr>
              <a:t>1 </a:t>
            </a:r>
            <a:r>
              <a:rPr lang="fr-FR" sz="1400" b="1" dirty="0"/>
              <a:t>– Inspection : partie pratique d’une durée de 4 heures</a:t>
            </a:r>
            <a:r>
              <a:rPr lang="fr-FR" sz="1400" dirty="0"/>
              <a:t> </a:t>
            </a:r>
          </a:p>
          <a:p>
            <a:r>
              <a:rPr lang="fr-FR" sz="1400" b="1" dirty="0" smtClean="0">
                <a:solidFill>
                  <a:srgbClr val="FF0066"/>
                </a:solidFill>
              </a:rPr>
              <a:t>Partie </a:t>
            </a:r>
            <a:r>
              <a:rPr lang="fr-FR" sz="1400" b="1" dirty="0">
                <a:solidFill>
                  <a:srgbClr val="FF0066"/>
                </a:solidFill>
              </a:rPr>
              <a:t>2 </a:t>
            </a:r>
            <a:r>
              <a:rPr lang="fr-FR" sz="1400" b="1" dirty="0"/>
              <a:t>– Communication d’informations : partie orale d’une durée de 40 </a:t>
            </a:r>
            <a:r>
              <a:rPr lang="fr-FR" sz="1400" b="1" dirty="0" smtClean="0"/>
              <a:t>minutes</a:t>
            </a:r>
            <a:r>
              <a:rPr lang="fr-FR" sz="1400" dirty="0"/>
              <a:t> </a:t>
            </a:r>
            <a:r>
              <a:rPr lang="fr-FR" sz="1400" dirty="0" smtClean="0"/>
              <a:t>(exposé </a:t>
            </a:r>
            <a:r>
              <a:rPr lang="fr-FR" sz="1400" dirty="0"/>
              <a:t>de 20 </a:t>
            </a:r>
            <a:r>
              <a:rPr lang="fr-FR" sz="1400" dirty="0" smtClean="0"/>
              <a:t>mn puis entretien </a:t>
            </a:r>
            <a:r>
              <a:rPr lang="fr-FR" sz="1400" dirty="0"/>
              <a:t>de 20 </a:t>
            </a:r>
            <a:r>
              <a:rPr lang="fr-FR" sz="1400" dirty="0" smtClean="0"/>
              <a:t>mn) </a:t>
            </a:r>
            <a:endParaRPr lang="fr-FR" sz="1400" dirty="0"/>
          </a:p>
        </p:txBody>
      </p:sp>
      <p:sp>
        <p:nvSpPr>
          <p:cNvPr id="44" name="Rectangle 43"/>
          <p:cNvSpPr/>
          <p:nvPr/>
        </p:nvSpPr>
        <p:spPr>
          <a:xfrm>
            <a:off x="107504" y="1052736"/>
            <a:ext cx="3960440" cy="3816429"/>
          </a:xfrm>
          <a:prstGeom prst="rect">
            <a:avLst/>
          </a:prstGeom>
          <a:solidFill>
            <a:srgbClr val="CCFFCC"/>
          </a:solidFill>
          <a:ln>
            <a:solidFill>
              <a:srgbClr val="3366FF"/>
            </a:solidFill>
          </a:ln>
        </p:spPr>
        <p:txBody>
          <a:bodyPr wrap="square">
            <a:spAutoFit/>
          </a:bodyPr>
          <a:lstStyle/>
          <a:p>
            <a:pPr marL="285750" indent="-285750">
              <a:spcBef>
                <a:spcPts val="600"/>
              </a:spcBef>
              <a:buFont typeface="Arial"/>
              <a:buChar char="•"/>
            </a:pPr>
            <a:r>
              <a:rPr lang="fr-FR" sz="1600" b="1" i="1" dirty="0" smtClean="0"/>
              <a:t>Contrôle </a:t>
            </a:r>
            <a:r>
              <a:rPr lang="fr-FR" sz="1600" b="1" i="1" dirty="0"/>
              <a:t>en cours de </a:t>
            </a:r>
            <a:r>
              <a:rPr lang="fr-FR" sz="1600" b="1" i="1" dirty="0" smtClean="0"/>
              <a:t>formation en </a:t>
            </a:r>
            <a:r>
              <a:rPr lang="fr-FR" sz="1600" b="1" i="1" dirty="0"/>
              <a:t>2 parties  </a:t>
            </a:r>
            <a:r>
              <a:rPr lang="fr-FR" sz="1600" b="1" i="1" dirty="0" smtClean="0"/>
              <a:t>:</a:t>
            </a:r>
          </a:p>
          <a:p>
            <a:r>
              <a:rPr lang="fr-FR" sz="1400" b="1" dirty="0">
                <a:solidFill>
                  <a:srgbClr val="FF0066"/>
                </a:solidFill>
              </a:rPr>
              <a:t>Partie 1 </a:t>
            </a:r>
            <a:r>
              <a:rPr lang="fr-FR" sz="1400" b="1" dirty="0"/>
              <a:t>– Inspection : </a:t>
            </a:r>
            <a:endParaRPr lang="fr-FR" sz="1400" b="1" dirty="0" smtClean="0"/>
          </a:p>
          <a:p>
            <a:r>
              <a:rPr lang="fr-FR" sz="1400" dirty="0" smtClean="0"/>
              <a:t>Organisée</a:t>
            </a:r>
            <a:r>
              <a:rPr lang="fr-FR" sz="1400" b="1" dirty="0" smtClean="0"/>
              <a:t> lors </a:t>
            </a:r>
            <a:r>
              <a:rPr lang="fr-FR" sz="1400" b="1" dirty="0"/>
              <a:t>de la dernière période de formation en milieu </a:t>
            </a:r>
            <a:r>
              <a:rPr lang="fr-FR" sz="1400" b="1" dirty="0" smtClean="0"/>
              <a:t>professionnel </a:t>
            </a:r>
            <a:r>
              <a:rPr lang="fr-FR" sz="1400" b="1" dirty="0"/>
              <a:t>au cours de l'année scolaire de l'examen</a:t>
            </a:r>
            <a:r>
              <a:rPr lang="fr-FR" sz="1400" dirty="0"/>
              <a:t>, </a:t>
            </a:r>
            <a:r>
              <a:rPr lang="fr-FR" sz="1400" dirty="0" smtClean="0"/>
              <a:t>une </a:t>
            </a:r>
            <a:r>
              <a:rPr lang="fr-FR" sz="1400" dirty="0"/>
              <a:t>durée maximale de 4 </a:t>
            </a:r>
            <a:r>
              <a:rPr lang="fr-FR" sz="1400" dirty="0" smtClean="0"/>
              <a:t>heures,</a:t>
            </a:r>
            <a:r>
              <a:rPr lang="fr-FR" sz="1400" dirty="0"/>
              <a:t> </a:t>
            </a:r>
            <a:r>
              <a:rPr lang="fr-FR" sz="1400" dirty="0" smtClean="0"/>
              <a:t>les </a:t>
            </a:r>
            <a:r>
              <a:rPr lang="fr-FR" sz="1400" dirty="0"/>
              <a:t>modalités sont définies conjointement par le formateur du centre de formation et le tuteur ou maître </a:t>
            </a:r>
            <a:r>
              <a:rPr lang="fr-FR" sz="1400" dirty="0" smtClean="0"/>
              <a:t>d’apprentissage. </a:t>
            </a:r>
          </a:p>
          <a:p>
            <a:endParaRPr lang="fr-FR" sz="1400" dirty="0"/>
          </a:p>
          <a:p>
            <a:r>
              <a:rPr lang="fr-FR" sz="1400" b="1" dirty="0">
                <a:solidFill>
                  <a:srgbClr val="FF0066"/>
                </a:solidFill>
              </a:rPr>
              <a:t>Partie 2 </a:t>
            </a:r>
            <a:r>
              <a:rPr lang="fr-FR" sz="1400" b="1" dirty="0"/>
              <a:t>– Communication d’informations : </a:t>
            </a:r>
            <a:endParaRPr lang="fr-FR" sz="1400" b="1" dirty="0" smtClean="0"/>
          </a:p>
          <a:p>
            <a:r>
              <a:rPr lang="fr-FR" sz="1400" dirty="0" smtClean="0"/>
              <a:t>Organisée </a:t>
            </a:r>
            <a:r>
              <a:rPr lang="fr-FR" sz="1400" b="1" dirty="0"/>
              <a:t>à l’issue de la dernière période de formation en milieu professionnel au cours de l'année scolaire de </a:t>
            </a:r>
            <a:r>
              <a:rPr lang="fr-FR" sz="1400" b="1" dirty="0" smtClean="0"/>
              <a:t>l'examen, </a:t>
            </a:r>
            <a:r>
              <a:rPr lang="fr-FR" sz="1400" dirty="0" smtClean="0"/>
              <a:t>consiste en un exposé (</a:t>
            </a:r>
            <a:r>
              <a:rPr lang="fr-FR" sz="1400" dirty="0"/>
              <a:t>durée conseillée, 10 minutes), pendant lequel il ne doit pas être interrompu, suivi d’un entretien (durée conseillée, 20 minutes) </a:t>
            </a:r>
            <a:endParaRPr lang="fr-FR" sz="1400" b="1" i="1" dirty="0"/>
          </a:p>
        </p:txBody>
      </p:sp>
      <p:sp>
        <p:nvSpPr>
          <p:cNvPr id="45" name="Rectangle 44"/>
          <p:cNvSpPr/>
          <p:nvPr/>
        </p:nvSpPr>
        <p:spPr>
          <a:xfrm>
            <a:off x="107504" y="4941168"/>
            <a:ext cx="8928992" cy="307777"/>
          </a:xfrm>
          <a:prstGeom prst="rect">
            <a:avLst/>
          </a:prstGeom>
          <a:solidFill>
            <a:srgbClr val="CCFFCC"/>
          </a:solidFill>
          <a:ln>
            <a:solidFill>
              <a:srgbClr val="3366FF"/>
            </a:solidFill>
          </a:ln>
        </p:spPr>
        <p:txBody>
          <a:bodyPr wrap="square">
            <a:spAutoFit/>
          </a:bodyPr>
          <a:lstStyle/>
          <a:p>
            <a:pPr algn="ctr"/>
            <a:r>
              <a:rPr lang="fr-FR" sz="1400" b="1" dirty="0"/>
              <a:t>La note finale proposée au jury résulte de la moyenne des notes obtenues aux deux parties.</a:t>
            </a:r>
          </a:p>
        </p:txBody>
      </p:sp>
      <p:sp>
        <p:nvSpPr>
          <p:cNvPr id="47" name="Rectangle 46"/>
          <p:cNvSpPr/>
          <p:nvPr/>
        </p:nvSpPr>
        <p:spPr>
          <a:xfrm>
            <a:off x="899592" y="5805264"/>
            <a:ext cx="7272808" cy="369332"/>
          </a:xfrm>
          <a:prstGeom prst="rect">
            <a:avLst/>
          </a:prstGeom>
          <a:solidFill>
            <a:schemeClr val="accent5">
              <a:lumMod val="40000"/>
              <a:lumOff val="60000"/>
            </a:schemeClr>
          </a:solidFill>
          <a:ln>
            <a:solidFill>
              <a:srgbClr val="92D050"/>
            </a:solidFill>
          </a:ln>
        </p:spPr>
        <p:txBody>
          <a:bodyPr wrap="square">
            <a:spAutoFit/>
          </a:bodyPr>
          <a:lstStyle/>
          <a:p>
            <a:pPr algn="ctr"/>
            <a:r>
              <a:rPr lang="fr-FR" b="1" dirty="0" smtClean="0">
                <a:solidFill>
                  <a:srgbClr val="FF0000"/>
                </a:solidFill>
              </a:rPr>
              <a:t>E3 - Sous-épreuve E31 </a:t>
            </a:r>
            <a:r>
              <a:rPr lang="fr-FR" dirty="0">
                <a:solidFill>
                  <a:srgbClr val="FF0000"/>
                </a:solidFill>
              </a:rPr>
              <a:t>: Inspection et relation en </a:t>
            </a:r>
            <a:r>
              <a:rPr lang="fr-FR" dirty="0" smtClean="0">
                <a:solidFill>
                  <a:srgbClr val="FF0000"/>
                </a:solidFill>
              </a:rPr>
              <a:t>entreprise (coefficient 2) </a:t>
            </a:r>
            <a:endParaRPr lang="fr-FR" dirty="0">
              <a:solidFill>
                <a:srgbClr val="FF0000"/>
              </a:solidFill>
            </a:endParaRPr>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ZoneTexte 38"/>
          <p:cNvSpPr txBox="1"/>
          <p:nvPr/>
        </p:nvSpPr>
        <p:spPr>
          <a:xfrm>
            <a:off x="395536" y="5301208"/>
            <a:ext cx="2232248" cy="338554"/>
          </a:xfrm>
          <a:prstGeom prst="rect">
            <a:avLst/>
          </a:prstGeom>
          <a:solidFill>
            <a:srgbClr val="00B0F0"/>
          </a:solidFill>
        </p:spPr>
        <p:txBody>
          <a:bodyPr wrap="square" rtlCol="0">
            <a:spAutoFit/>
          </a:bodyPr>
          <a:lstStyle/>
          <a:p>
            <a:pPr algn="ctr"/>
            <a:r>
              <a:rPr lang="fr-FR" sz="1600" dirty="0" smtClean="0"/>
              <a:t>Seconde professionnelle</a:t>
            </a:r>
            <a:endParaRPr lang="fr-FR" sz="1600" dirty="0"/>
          </a:p>
        </p:txBody>
      </p:sp>
      <p:sp>
        <p:nvSpPr>
          <p:cNvPr id="40" name="ZoneTexte 39"/>
          <p:cNvSpPr txBox="1"/>
          <p:nvPr/>
        </p:nvSpPr>
        <p:spPr>
          <a:xfrm>
            <a:off x="2843808" y="5301208"/>
            <a:ext cx="2376264"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sp>
        <p:nvSpPr>
          <p:cNvPr id="42" name="Rectangle 41"/>
          <p:cNvSpPr/>
          <p:nvPr/>
        </p:nvSpPr>
        <p:spPr>
          <a:xfrm>
            <a:off x="107504" y="692696"/>
            <a:ext cx="8928992" cy="338554"/>
          </a:xfrm>
          <a:prstGeom prst="rect">
            <a:avLst/>
          </a:prstGeom>
          <a:solidFill>
            <a:srgbClr val="CCFFCC"/>
          </a:solidFill>
          <a:ln>
            <a:solidFill>
              <a:srgbClr val="3366FF"/>
            </a:solidFill>
          </a:ln>
        </p:spPr>
        <p:txBody>
          <a:bodyPr wrap="square">
            <a:spAutoFit/>
          </a:bodyPr>
          <a:lstStyle/>
          <a:p>
            <a:pPr lvl="1" algn="ctr"/>
            <a:r>
              <a:rPr lang="fr-FR" sz="1600" b="1" cap="small" dirty="0"/>
              <a:t>Mode </a:t>
            </a:r>
            <a:r>
              <a:rPr lang="fr-FR" sz="1600" b="1" cap="small" dirty="0" smtClean="0"/>
              <a:t>d’évaluation</a:t>
            </a:r>
          </a:p>
        </p:txBody>
      </p:sp>
      <p:sp>
        <p:nvSpPr>
          <p:cNvPr id="3" name="Espace réservé du numéro de diapositive 2"/>
          <p:cNvSpPr>
            <a:spLocks noGrp="1"/>
          </p:cNvSpPr>
          <p:nvPr>
            <p:ph type="sldNum" sz="quarter" idx="12"/>
          </p:nvPr>
        </p:nvSpPr>
        <p:spPr/>
        <p:txBody>
          <a:bodyPr/>
          <a:lstStyle/>
          <a:p>
            <a:fld id="{9ADDA7FA-2A20-44FE-B285-C2990E32D552}" type="slidenum">
              <a:rPr lang="fr-FR" smtClean="0"/>
              <a:t>44</a:t>
            </a:fld>
            <a:endParaRPr lang="fr-FR"/>
          </a:p>
        </p:txBody>
      </p:sp>
      <p:sp>
        <p:nvSpPr>
          <p:cNvPr id="32" name="ZoneTexte 31"/>
          <p:cNvSpPr txBox="1"/>
          <p:nvPr/>
        </p:nvSpPr>
        <p:spPr>
          <a:xfrm>
            <a:off x="395536" y="6488995"/>
            <a:ext cx="4320480" cy="369332"/>
          </a:xfrm>
          <a:prstGeom prst="rect">
            <a:avLst/>
          </a:prstGeom>
          <a:noFill/>
        </p:spPr>
        <p:txBody>
          <a:bodyPr wrap="square" rtlCol="0">
            <a:spAutoFit/>
          </a:bodyPr>
          <a:lstStyle/>
          <a:p>
            <a:pPr algn="ctr"/>
            <a:r>
              <a:rPr lang="fr-FR" dirty="0" smtClean="0"/>
              <a:t>Cette sous-épreuve </a:t>
            </a:r>
            <a:r>
              <a:rPr lang="fr-FR" b="1" dirty="0"/>
              <a:t>intègre la PFMP </a:t>
            </a:r>
            <a:endParaRPr lang="fr-FR" dirty="0"/>
          </a:p>
        </p:txBody>
      </p:sp>
    </p:spTree>
    <p:extLst>
      <p:ext uri="{BB962C8B-B14F-4D97-AF65-F5344CB8AC3E}">
        <p14:creationId xmlns:p14="http://schemas.microsoft.com/office/powerpoint/2010/main" val="4079611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7"/>
                                        </p:tgtEl>
                                        <p:attrNameLst>
                                          <p:attrName>style.opacity</p:attrName>
                                        </p:attrNameLst>
                                      </p:cBhvr>
                                      <p:to>
                                        <p:strVal val="0.5"/>
                                      </p:to>
                                    </p:set>
                                    <p:animEffect filter="image" prLst="opacity: 0.5">
                                      <p:cBhvr rctx="IE">
                                        <p:cTn id="7" dur="indefinite"/>
                                        <p:tgtEl>
                                          <p:spTgt spid="1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animBg="1"/>
      <p:bldP spid="44" grpId="0" animBg="1"/>
      <p:bldP spid="45" grpId="0" animBg="1"/>
      <p:bldP spid="4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Connecteur droit 46"/>
          <p:cNvCxnSpPr/>
          <p:nvPr/>
        </p:nvCxnSpPr>
        <p:spPr>
          <a:xfrm>
            <a:off x="781236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p:nvPr/>
        </p:nvCxnSpPr>
        <p:spPr>
          <a:xfrm>
            <a:off x="257995" y="3544550"/>
            <a:ext cx="8568952" cy="36004"/>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3707904" y="1888366"/>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U32 </a:t>
            </a:r>
            <a:r>
              <a:rPr lang="fr-FR" b="1" dirty="0" smtClean="0">
                <a:solidFill>
                  <a:schemeClr val="tx1"/>
                </a:solidFill>
              </a:rPr>
              <a:t>E 32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7" name="Ellipse 16"/>
          <p:cNvSpPr/>
          <p:nvPr/>
        </p:nvSpPr>
        <p:spPr>
          <a:xfrm>
            <a:off x="565212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smtClean="0"/>
          </a:p>
          <a:p>
            <a:pPr algn="ctr"/>
            <a:r>
              <a:rPr lang="fr-FR" b="1" dirty="0" smtClean="0"/>
              <a:t>U2</a:t>
            </a:r>
          </a:p>
          <a:p>
            <a:pPr algn="ctr"/>
            <a:r>
              <a:rPr lang="fr-FR" b="1" dirty="0" smtClean="0">
                <a:solidFill>
                  <a:schemeClr val="tx1"/>
                </a:solidFill>
              </a:rPr>
              <a:t>E 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8" name="Ellipse 17"/>
          <p:cNvSpPr/>
          <p:nvPr/>
        </p:nvSpPr>
        <p:spPr>
          <a:xfrm>
            <a:off x="637220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U31</a:t>
            </a:r>
          </a:p>
          <a:p>
            <a:pPr algn="ctr"/>
            <a:r>
              <a:rPr lang="fr-FR" b="1" dirty="0" smtClean="0">
                <a:solidFill>
                  <a:schemeClr val="tx1"/>
                </a:solidFill>
              </a:rPr>
              <a:t>E 31</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24" name="ZoneTexte 23"/>
          <p:cNvSpPr txBox="1"/>
          <p:nvPr/>
        </p:nvSpPr>
        <p:spPr>
          <a:xfrm>
            <a:off x="143007" y="3232712"/>
            <a:ext cx="3365600" cy="369332"/>
          </a:xfrm>
          <a:prstGeom prst="rect">
            <a:avLst/>
          </a:prstGeom>
          <a:noFill/>
        </p:spPr>
        <p:txBody>
          <a:bodyPr wrap="none" rtlCol="0">
            <a:spAutoFit/>
          </a:bodyPr>
          <a:lstStyle/>
          <a:p>
            <a:r>
              <a:rPr lang="fr-FR" dirty="0" smtClean="0"/>
              <a:t>Bac pro </a:t>
            </a:r>
            <a:r>
              <a:rPr lang="fr-FR" dirty="0" err="1" smtClean="0"/>
              <a:t>Aéro</a:t>
            </a:r>
            <a:r>
              <a:rPr lang="fr-FR" dirty="0" smtClean="0"/>
              <a:t> Options Av, Sys et St</a:t>
            </a:r>
            <a:endParaRPr lang="fr-FR" dirty="0"/>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ZoneTexte 35"/>
          <p:cNvSpPr txBox="1"/>
          <p:nvPr/>
        </p:nvSpPr>
        <p:spPr>
          <a:xfrm>
            <a:off x="5364088" y="5301208"/>
            <a:ext cx="2376264" cy="338554"/>
          </a:xfrm>
          <a:prstGeom prst="rect">
            <a:avLst/>
          </a:prstGeom>
          <a:solidFill>
            <a:srgbClr val="00B0F0"/>
          </a:solidFill>
        </p:spPr>
        <p:txBody>
          <a:bodyPr wrap="square" rtlCol="0">
            <a:spAutoFit/>
          </a:bodyPr>
          <a:lstStyle/>
          <a:p>
            <a:pPr algn="ctr"/>
            <a:r>
              <a:rPr lang="fr-FR" sz="1600" dirty="0" smtClean="0"/>
              <a:t>Terminale professionnelle</a:t>
            </a:r>
            <a:endParaRPr lang="fr-FR" sz="1600" dirty="0"/>
          </a:p>
        </p:txBody>
      </p:sp>
      <p:sp>
        <p:nvSpPr>
          <p:cNvPr id="39" name="ZoneTexte 38"/>
          <p:cNvSpPr txBox="1"/>
          <p:nvPr/>
        </p:nvSpPr>
        <p:spPr>
          <a:xfrm>
            <a:off x="395536" y="5301208"/>
            <a:ext cx="2232248" cy="338554"/>
          </a:xfrm>
          <a:prstGeom prst="rect">
            <a:avLst/>
          </a:prstGeom>
          <a:solidFill>
            <a:srgbClr val="00B0F0"/>
          </a:solidFill>
        </p:spPr>
        <p:txBody>
          <a:bodyPr wrap="square" rtlCol="0">
            <a:spAutoFit/>
          </a:bodyPr>
          <a:lstStyle/>
          <a:p>
            <a:pPr algn="ctr"/>
            <a:r>
              <a:rPr lang="fr-FR" sz="1600" dirty="0" smtClean="0"/>
              <a:t>Seconde professionnelle</a:t>
            </a:r>
            <a:endParaRPr lang="fr-FR" sz="1600" dirty="0"/>
          </a:p>
        </p:txBody>
      </p:sp>
      <p:sp>
        <p:nvSpPr>
          <p:cNvPr id="40" name="ZoneTexte 39"/>
          <p:cNvSpPr txBox="1"/>
          <p:nvPr/>
        </p:nvSpPr>
        <p:spPr>
          <a:xfrm>
            <a:off x="2843808" y="5301208"/>
            <a:ext cx="2376264"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sp>
        <p:nvSpPr>
          <p:cNvPr id="41" name="Rectangle 40"/>
          <p:cNvSpPr/>
          <p:nvPr/>
        </p:nvSpPr>
        <p:spPr>
          <a:xfrm>
            <a:off x="395536" y="5805264"/>
            <a:ext cx="3312368" cy="923330"/>
          </a:xfrm>
          <a:prstGeom prst="rect">
            <a:avLst/>
          </a:prstGeom>
          <a:solidFill>
            <a:schemeClr val="accent5">
              <a:lumMod val="40000"/>
              <a:lumOff val="60000"/>
            </a:schemeClr>
          </a:solidFill>
          <a:ln>
            <a:solidFill>
              <a:srgbClr val="92D050"/>
            </a:solidFill>
          </a:ln>
        </p:spPr>
        <p:txBody>
          <a:bodyPr wrap="square">
            <a:spAutoFit/>
          </a:bodyPr>
          <a:lstStyle/>
          <a:p>
            <a:pPr algn="ctr"/>
            <a:r>
              <a:rPr lang="fr-FR" b="1" dirty="0">
                <a:solidFill>
                  <a:srgbClr val="FF0000"/>
                </a:solidFill>
              </a:rPr>
              <a:t> E3 - Sous-épreuve E32 </a:t>
            </a:r>
            <a:r>
              <a:rPr lang="fr-FR" dirty="0" smtClean="0">
                <a:solidFill>
                  <a:srgbClr val="FF0000"/>
                </a:solidFill>
              </a:rPr>
              <a:t>: Montage – démontage (coefficient 2) </a:t>
            </a:r>
            <a:endParaRPr lang="fr-FR" dirty="0">
              <a:solidFill>
                <a:srgbClr val="FF0000"/>
              </a:solidFill>
            </a:endParaRPr>
          </a:p>
        </p:txBody>
      </p:sp>
      <p:sp>
        <p:nvSpPr>
          <p:cNvPr id="30" name="Rectangle 29"/>
          <p:cNvSpPr/>
          <p:nvPr/>
        </p:nvSpPr>
        <p:spPr>
          <a:xfrm>
            <a:off x="107504" y="908720"/>
            <a:ext cx="3960440" cy="830997"/>
          </a:xfrm>
          <a:prstGeom prst="rect">
            <a:avLst/>
          </a:prstGeom>
          <a:solidFill>
            <a:srgbClr val="CCFFCC"/>
          </a:solidFill>
          <a:ln>
            <a:solidFill>
              <a:srgbClr val="00B0F0"/>
            </a:solidFill>
          </a:ln>
        </p:spPr>
        <p:txBody>
          <a:bodyPr wrap="square">
            <a:spAutoFit/>
          </a:bodyPr>
          <a:lstStyle/>
          <a:p>
            <a:r>
              <a:rPr lang="fr-FR" sz="1600" b="1" dirty="0">
                <a:solidFill>
                  <a:srgbClr val="FF0000"/>
                </a:solidFill>
              </a:rPr>
              <a:t>C02</a:t>
            </a:r>
            <a:r>
              <a:rPr lang="fr-FR" sz="1600" dirty="0">
                <a:solidFill>
                  <a:srgbClr val="FF0000"/>
                </a:solidFill>
              </a:rPr>
              <a:t> - Préparer une intervention</a:t>
            </a:r>
          </a:p>
          <a:p>
            <a:r>
              <a:rPr lang="fr-FR" sz="1600" b="1" dirty="0">
                <a:solidFill>
                  <a:srgbClr val="FF0000"/>
                </a:solidFill>
              </a:rPr>
              <a:t>C03</a:t>
            </a:r>
            <a:r>
              <a:rPr lang="fr-FR" sz="1600" dirty="0">
                <a:solidFill>
                  <a:srgbClr val="FF0000"/>
                </a:solidFill>
              </a:rPr>
              <a:t> - Intégrer, poser, déposer, assembler et désassembler des sous ensembles d’aéronefs</a:t>
            </a:r>
          </a:p>
        </p:txBody>
      </p:sp>
      <p:sp>
        <p:nvSpPr>
          <p:cNvPr id="31" name="Rectangle 30"/>
          <p:cNvSpPr/>
          <p:nvPr/>
        </p:nvSpPr>
        <p:spPr>
          <a:xfrm>
            <a:off x="4211960" y="908720"/>
            <a:ext cx="4824536" cy="1815882"/>
          </a:xfrm>
          <a:prstGeom prst="rect">
            <a:avLst/>
          </a:prstGeom>
          <a:solidFill>
            <a:srgbClr val="CCFFCC"/>
          </a:solidFill>
          <a:ln>
            <a:solidFill>
              <a:srgbClr val="00B0F0"/>
            </a:solidFill>
          </a:ln>
        </p:spPr>
        <p:txBody>
          <a:bodyPr wrap="square">
            <a:spAutoFit/>
          </a:bodyPr>
          <a:lstStyle/>
          <a:p>
            <a:r>
              <a:rPr lang="fr-FR" sz="1600" b="1" dirty="0" smtClean="0">
                <a:solidFill>
                  <a:srgbClr val="FF0000"/>
                </a:solidFill>
              </a:rPr>
              <a:t>A2</a:t>
            </a:r>
            <a:r>
              <a:rPr lang="fr-FR" sz="1600" dirty="0" smtClean="0">
                <a:solidFill>
                  <a:srgbClr val="FF0000"/>
                </a:solidFill>
              </a:rPr>
              <a:t> – Préparation du travail</a:t>
            </a:r>
          </a:p>
          <a:p>
            <a:r>
              <a:rPr lang="fr-FR" sz="1600" b="1" dirty="0" smtClean="0">
                <a:solidFill>
                  <a:srgbClr val="FF0000"/>
                </a:solidFill>
              </a:rPr>
              <a:t>T2.1</a:t>
            </a:r>
            <a:r>
              <a:rPr lang="fr-FR" sz="1600" dirty="0" smtClean="0">
                <a:solidFill>
                  <a:srgbClr val="FF0000"/>
                </a:solidFill>
              </a:rPr>
              <a:t> </a:t>
            </a:r>
            <a:r>
              <a:rPr lang="fr-FR" sz="1600" dirty="0">
                <a:solidFill>
                  <a:srgbClr val="FF0000"/>
                </a:solidFill>
              </a:rPr>
              <a:t>Vérifier la conformité des moyens.</a:t>
            </a:r>
          </a:p>
          <a:p>
            <a:r>
              <a:rPr lang="fr-FR" sz="1600" b="1" dirty="0">
                <a:solidFill>
                  <a:srgbClr val="FF0000"/>
                </a:solidFill>
              </a:rPr>
              <a:t>T2.2</a:t>
            </a:r>
            <a:r>
              <a:rPr lang="fr-FR" sz="1600" dirty="0">
                <a:solidFill>
                  <a:srgbClr val="FF0000"/>
                </a:solidFill>
              </a:rPr>
              <a:t> Vérifier la référence, la conformité et l’état des ensembles, sous-ensembles, éléments, composants, kits et consommables avant intervention.</a:t>
            </a:r>
          </a:p>
          <a:p>
            <a:r>
              <a:rPr lang="fr-FR" sz="1600" b="1" dirty="0">
                <a:solidFill>
                  <a:srgbClr val="FF0000"/>
                </a:solidFill>
              </a:rPr>
              <a:t>T2.3</a:t>
            </a:r>
            <a:r>
              <a:rPr lang="fr-FR" sz="1600" dirty="0">
                <a:solidFill>
                  <a:srgbClr val="FF0000"/>
                </a:solidFill>
              </a:rPr>
              <a:t> Configurer l’environnement de travail (l’aéronef, le sous-ensemble, l’outillage, …) en vue de l’intervention.</a:t>
            </a:r>
          </a:p>
        </p:txBody>
      </p:sp>
      <p:sp>
        <p:nvSpPr>
          <p:cNvPr id="32" name="Rectangle 31"/>
          <p:cNvSpPr/>
          <p:nvPr/>
        </p:nvSpPr>
        <p:spPr>
          <a:xfrm>
            <a:off x="4211960" y="2852936"/>
            <a:ext cx="4824536" cy="338554"/>
          </a:xfrm>
          <a:prstGeom prst="rect">
            <a:avLst/>
          </a:prstGeom>
          <a:solidFill>
            <a:srgbClr val="CCFFCC"/>
          </a:solidFill>
          <a:ln>
            <a:solidFill>
              <a:srgbClr val="00B0F0"/>
            </a:solidFill>
          </a:ln>
        </p:spPr>
        <p:txBody>
          <a:bodyPr wrap="square">
            <a:spAutoFit/>
          </a:bodyPr>
          <a:lstStyle/>
          <a:p>
            <a:r>
              <a:rPr lang="fr-FR" sz="1600" b="1" dirty="0" smtClean="0">
                <a:solidFill>
                  <a:srgbClr val="FF0000"/>
                </a:solidFill>
              </a:rPr>
              <a:t>A3</a:t>
            </a:r>
            <a:r>
              <a:rPr lang="fr-FR" sz="1600" dirty="0" smtClean="0">
                <a:solidFill>
                  <a:srgbClr val="FF0000"/>
                </a:solidFill>
              </a:rPr>
              <a:t> </a:t>
            </a:r>
            <a:r>
              <a:rPr lang="fr-FR" sz="1600" dirty="0">
                <a:solidFill>
                  <a:srgbClr val="FF0000"/>
                </a:solidFill>
              </a:rPr>
              <a:t>– </a:t>
            </a:r>
            <a:r>
              <a:rPr lang="fr-FR" sz="1600" dirty="0" smtClean="0">
                <a:solidFill>
                  <a:srgbClr val="FF0000"/>
                </a:solidFill>
              </a:rPr>
              <a:t>Pose, dépose, intégration</a:t>
            </a:r>
            <a:endParaRPr lang="fr-FR" sz="1600" dirty="0">
              <a:solidFill>
                <a:srgbClr val="FF0000"/>
              </a:solidFill>
            </a:endParaRPr>
          </a:p>
        </p:txBody>
      </p:sp>
      <p:sp>
        <p:nvSpPr>
          <p:cNvPr id="37" name="Rectangle 36"/>
          <p:cNvSpPr/>
          <p:nvPr/>
        </p:nvSpPr>
        <p:spPr>
          <a:xfrm>
            <a:off x="4211960" y="3140968"/>
            <a:ext cx="4824536" cy="1077218"/>
          </a:xfrm>
          <a:prstGeom prst="rect">
            <a:avLst/>
          </a:prstGeom>
          <a:solidFill>
            <a:srgbClr val="CCFFCC"/>
          </a:solidFill>
          <a:ln>
            <a:solidFill>
              <a:srgbClr val="00B0F0"/>
            </a:solidFill>
          </a:ln>
        </p:spPr>
        <p:txBody>
          <a:bodyPr wrap="square">
            <a:spAutoFit/>
          </a:bodyPr>
          <a:lstStyle/>
          <a:p>
            <a:r>
              <a:rPr lang="fr-FR" sz="1600" b="1" dirty="0" smtClean="0">
                <a:solidFill>
                  <a:srgbClr val="0000FF"/>
                </a:solidFill>
              </a:rPr>
              <a:t>T3.1</a:t>
            </a:r>
            <a:r>
              <a:rPr lang="fr-FR" sz="1600" b="1" baseline="-25000" dirty="0" smtClean="0">
                <a:solidFill>
                  <a:srgbClr val="0000FF"/>
                </a:solidFill>
              </a:rPr>
              <a:t>Av</a:t>
            </a:r>
            <a:r>
              <a:rPr lang="fr-FR" sz="1600" dirty="0" smtClean="0">
                <a:solidFill>
                  <a:srgbClr val="0000FF"/>
                </a:solidFill>
              </a:rPr>
              <a:t> </a:t>
            </a:r>
            <a:r>
              <a:rPr lang="fr-FR" sz="1600" dirty="0">
                <a:solidFill>
                  <a:srgbClr val="0000FF"/>
                </a:solidFill>
              </a:rPr>
              <a:t>Poser et déposer des parties d’aéronef (éléments d’accessibilité</a:t>
            </a:r>
            <a:r>
              <a:rPr lang="fr-FR" sz="1600" dirty="0" smtClean="0">
                <a:solidFill>
                  <a:srgbClr val="0000FF"/>
                </a:solidFill>
              </a:rPr>
              <a:t>, supports </a:t>
            </a:r>
            <a:r>
              <a:rPr lang="fr-FR" sz="1600" dirty="0">
                <a:solidFill>
                  <a:srgbClr val="0000FF"/>
                </a:solidFill>
              </a:rPr>
              <a:t>et harnais, </a:t>
            </a:r>
            <a:r>
              <a:rPr lang="fr-FR" sz="1600" dirty="0" smtClean="0">
                <a:solidFill>
                  <a:srgbClr val="0000FF"/>
                </a:solidFill>
              </a:rPr>
              <a:t>systèmes, </a:t>
            </a:r>
            <a:r>
              <a:rPr lang="fr-FR" sz="1600" dirty="0">
                <a:solidFill>
                  <a:srgbClr val="0000FF"/>
                </a:solidFill>
              </a:rPr>
              <a:t>équipements avioniques, composants, aménagement commercial …)</a:t>
            </a:r>
            <a:r>
              <a:rPr lang="fr-FR" sz="1600" dirty="0" smtClean="0">
                <a:solidFill>
                  <a:srgbClr val="0000FF"/>
                </a:solidFill>
              </a:rPr>
              <a:t>.</a:t>
            </a:r>
            <a:endParaRPr lang="fr-FR" sz="1600" dirty="0">
              <a:solidFill>
                <a:srgbClr val="0000FF"/>
              </a:solidFill>
            </a:endParaRPr>
          </a:p>
        </p:txBody>
      </p:sp>
      <p:sp>
        <p:nvSpPr>
          <p:cNvPr id="38" name="Rectangle 37"/>
          <p:cNvSpPr/>
          <p:nvPr/>
        </p:nvSpPr>
        <p:spPr>
          <a:xfrm>
            <a:off x="4355976" y="3284984"/>
            <a:ext cx="4680520" cy="830997"/>
          </a:xfrm>
          <a:prstGeom prst="rect">
            <a:avLst/>
          </a:prstGeom>
          <a:solidFill>
            <a:srgbClr val="CCFFCC"/>
          </a:solidFill>
          <a:ln>
            <a:solidFill>
              <a:srgbClr val="00B0F0"/>
            </a:solidFill>
          </a:ln>
        </p:spPr>
        <p:txBody>
          <a:bodyPr wrap="square">
            <a:spAutoFit/>
          </a:bodyPr>
          <a:lstStyle/>
          <a:p>
            <a:r>
              <a:rPr lang="fr-FR" sz="1600" b="1" dirty="0" smtClean="0">
                <a:solidFill>
                  <a:srgbClr val="0000FF"/>
                </a:solidFill>
              </a:rPr>
              <a:t>T3.1</a:t>
            </a:r>
            <a:r>
              <a:rPr lang="fr-FR" sz="1600" b="1" baseline="-25000" dirty="0" smtClean="0">
                <a:solidFill>
                  <a:srgbClr val="0000FF"/>
                </a:solidFill>
              </a:rPr>
              <a:t>Sys</a:t>
            </a:r>
            <a:r>
              <a:rPr lang="fr-FR" sz="1600" dirty="0" smtClean="0">
                <a:solidFill>
                  <a:srgbClr val="0000FF"/>
                </a:solidFill>
              </a:rPr>
              <a:t> </a:t>
            </a:r>
            <a:r>
              <a:rPr lang="fr-FR" sz="1600" dirty="0">
                <a:solidFill>
                  <a:srgbClr val="0000FF"/>
                </a:solidFill>
              </a:rPr>
              <a:t>Poser et déposer des parties d’aéronef (éléments d’accessibilité, </a:t>
            </a:r>
            <a:r>
              <a:rPr lang="fr-FR" sz="1600" dirty="0" smtClean="0">
                <a:solidFill>
                  <a:srgbClr val="0000FF"/>
                </a:solidFill>
              </a:rPr>
              <a:t>systèmes, </a:t>
            </a:r>
            <a:r>
              <a:rPr lang="fr-FR" sz="1600" dirty="0">
                <a:solidFill>
                  <a:srgbClr val="0000FF"/>
                </a:solidFill>
              </a:rPr>
              <a:t>équipements, composants, aménagement commercial …)</a:t>
            </a:r>
            <a:r>
              <a:rPr lang="fr-FR" sz="1600" dirty="0" smtClean="0">
                <a:solidFill>
                  <a:srgbClr val="0000FF"/>
                </a:solidFill>
              </a:rPr>
              <a:t>.</a:t>
            </a:r>
            <a:endParaRPr lang="fr-FR" sz="1600" dirty="0">
              <a:solidFill>
                <a:srgbClr val="0000FF"/>
              </a:solidFill>
            </a:endParaRPr>
          </a:p>
        </p:txBody>
      </p:sp>
      <p:sp>
        <p:nvSpPr>
          <p:cNvPr id="42" name="Rectangle 41"/>
          <p:cNvSpPr/>
          <p:nvPr/>
        </p:nvSpPr>
        <p:spPr>
          <a:xfrm>
            <a:off x="4499992" y="3356992"/>
            <a:ext cx="4536504" cy="1077218"/>
          </a:xfrm>
          <a:prstGeom prst="rect">
            <a:avLst/>
          </a:prstGeom>
          <a:solidFill>
            <a:srgbClr val="CCFFCC"/>
          </a:solidFill>
          <a:ln>
            <a:solidFill>
              <a:srgbClr val="00B0F0"/>
            </a:solidFill>
          </a:ln>
        </p:spPr>
        <p:txBody>
          <a:bodyPr wrap="square">
            <a:spAutoFit/>
          </a:bodyPr>
          <a:lstStyle/>
          <a:p>
            <a:r>
              <a:rPr lang="fr-FR" sz="1600" b="1" dirty="0" smtClean="0">
                <a:solidFill>
                  <a:srgbClr val="0000FF"/>
                </a:solidFill>
              </a:rPr>
              <a:t>T3.1</a:t>
            </a:r>
            <a:r>
              <a:rPr lang="fr-FR" sz="1600" b="1" baseline="-25000" dirty="0" smtClean="0">
                <a:solidFill>
                  <a:srgbClr val="0000FF"/>
                </a:solidFill>
              </a:rPr>
              <a:t>St</a:t>
            </a:r>
            <a:r>
              <a:rPr lang="fr-FR" sz="1600" dirty="0" smtClean="0">
                <a:solidFill>
                  <a:srgbClr val="0000FF"/>
                </a:solidFill>
              </a:rPr>
              <a:t> </a:t>
            </a:r>
            <a:r>
              <a:rPr lang="fr-FR" sz="1600" dirty="0">
                <a:solidFill>
                  <a:srgbClr val="0000FF"/>
                </a:solidFill>
              </a:rPr>
              <a:t>Poser et déposer des éléments d’accessibilité (équipements, composants, aménagement commercial …) ou des ensembles ou sous-ensembles structuraux</a:t>
            </a:r>
            <a:r>
              <a:rPr lang="fr-FR" sz="1600" dirty="0" smtClean="0">
                <a:solidFill>
                  <a:srgbClr val="0000FF"/>
                </a:solidFill>
              </a:rPr>
              <a:t>.</a:t>
            </a:r>
            <a:endParaRPr lang="fr-FR" sz="1600" dirty="0">
              <a:solidFill>
                <a:srgbClr val="0000FF"/>
              </a:solidFill>
            </a:endParaRPr>
          </a:p>
        </p:txBody>
      </p:sp>
      <p:sp>
        <p:nvSpPr>
          <p:cNvPr id="43" name="Rectangle 42"/>
          <p:cNvSpPr/>
          <p:nvPr/>
        </p:nvSpPr>
        <p:spPr>
          <a:xfrm>
            <a:off x="4211960" y="4437112"/>
            <a:ext cx="4824536" cy="584776"/>
          </a:xfrm>
          <a:prstGeom prst="rect">
            <a:avLst/>
          </a:prstGeom>
          <a:solidFill>
            <a:srgbClr val="CCFFCC"/>
          </a:solidFill>
          <a:ln>
            <a:solidFill>
              <a:srgbClr val="00B0F0"/>
            </a:solidFill>
          </a:ln>
        </p:spPr>
        <p:txBody>
          <a:bodyPr wrap="square">
            <a:spAutoFit/>
          </a:bodyPr>
          <a:lstStyle/>
          <a:p>
            <a:r>
              <a:rPr lang="fr-FR" sz="1600" b="1" dirty="0">
                <a:solidFill>
                  <a:srgbClr val="FF0000"/>
                </a:solidFill>
              </a:rPr>
              <a:t>T3.2</a:t>
            </a:r>
            <a:r>
              <a:rPr lang="fr-FR" sz="1600" dirty="0">
                <a:solidFill>
                  <a:srgbClr val="FF0000"/>
                </a:solidFill>
              </a:rPr>
              <a:t> Effectuer des opérations liées à la continuité électrique (métallisation).</a:t>
            </a:r>
          </a:p>
        </p:txBody>
      </p:sp>
      <p:sp>
        <p:nvSpPr>
          <p:cNvPr id="44" name="Rectangle 43"/>
          <p:cNvSpPr/>
          <p:nvPr/>
        </p:nvSpPr>
        <p:spPr>
          <a:xfrm>
            <a:off x="4211960" y="5013176"/>
            <a:ext cx="4824536" cy="584776"/>
          </a:xfrm>
          <a:prstGeom prst="rect">
            <a:avLst/>
          </a:prstGeom>
          <a:solidFill>
            <a:srgbClr val="CCFFCC"/>
          </a:solidFill>
          <a:ln>
            <a:solidFill>
              <a:srgbClr val="00B0F0"/>
            </a:solidFill>
          </a:ln>
        </p:spPr>
        <p:txBody>
          <a:bodyPr wrap="square">
            <a:spAutoFit/>
          </a:bodyPr>
          <a:lstStyle/>
          <a:p>
            <a:r>
              <a:rPr lang="fr-FR" sz="1600" b="1" dirty="0" smtClean="0">
                <a:solidFill>
                  <a:srgbClr val="0000FF"/>
                </a:solidFill>
              </a:rPr>
              <a:t>T3.3</a:t>
            </a:r>
            <a:r>
              <a:rPr lang="fr-FR" sz="1600" b="1" baseline="-25000" dirty="0" smtClean="0">
                <a:solidFill>
                  <a:srgbClr val="0000FF"/>
                </a:solidFill>
              </a:rPr>
              <a:t>Av</a:t>
            </a:r>
            <a:r>
              <a:rPr lang="fr-FR" sz="1600" dirty="0" smtClean="0">
                <a:solidFill>
                  <a:srgbClr val="0000FF"/>
                </a:solidFill>
              </a:rPr>
              <a:t> </a:t>
            </a:r>
            <a:r>
              <a:rPr lang="fr-FR" sz="1600" dirty="0">
                <a:solidFill>
                  <a:srgbClr val="0000FF"/>
                </a:solidFill>
              </a:rPr>
              <a:t>Connecter des éléments avioniques, électriques et électroniques.</a:t>
            </a:r>
          </a:p>
        </p:txBody>
      </p:sp>
      <p:sp>
        <p:nvSpPr>
          <p:cNvPr id="45" name="Rectangle 44"/>
          <p:cNvSpPr/>
          <p:nvPr/>
        </p:nvSpPr>
        <p:spPr>
          <a:xfrm>
            <a:off x="4355976" y="5085184"/>
            <a:ext cx="4680520" cy="584776"/>
          </a:xfrm>
          <a:prstGeom prst="rect">
            <a:avLst/>
          </a:prstGeom>
          <a:solidFill>
            <a:srgbClr val="CCFFCC"/>
          </a:solidFill>
          <a:ln>
            <a:solidFill>
              <a:srgbClr val="00B0F0"/>
            </a:solidFill>
          </a:ln>
        </p:spPr>
        <p:txBody>
          <a:bodyPr wrap="square">
            <a:spAutoFit/>
          </a:bodyPr>
          <a:lstStyle/>
          <a:p>
            <a:r>
              <a:rPr lang="fr-FR" sz="1600" b="1" dirty="0" smtClean="0">
                <a:solidFill>
                  <a:srgbClr val="0000FF"/>
                </a:solidFill>
              </a:rPr>
              <a:t>T3.3</a:t>
            </a:r>
            <a:r>
              <a:rPr lang="fr-FR" sz="1600" b="1" baseline="-25000" dirty="0" smtClean="0">
                <a:solidFill>
                  <a:srgbClr val="0000FF"/>
                </a:solidFill>
              </a:rPr>
              <a:t>Sys</a:t>
            </a:r>
            <a:r>
              <a:rPr lang="fr-FR" sz="1600" dirty="0" smtClean="0">
                <a:solidFill>
                  <a:srgbClr val="0000FF"/>
                </a:solidFill>
              </a:rPr>
              <a:t> </a:t>
            </a:r>
            <a:r>
              <a:rPr lang="fr-FR" sz="1600" dirty="0">
                <a:solidFill>
                  <a:srgbClr val="0000FF"/>
                </a:solidFill>
              </a:rPr>
              <a:t>Raccorder à leur environnement des </a:t>
            </a:r>
            <a:r>
              <a:rPr lang="fr-FR" sz="1600" dirty="0" smtClean="0">
                <a:solidFill>
                  <a:srgbClr val="0000FF"/>
                </a:solidFill>
              </a:rPr>
              <a:t>systèmes </a:t>
            </a:r>
            <a:r>
              <a:rPr lang="fr-FR" sz="1600" dirty="0">
                <a:solidFill>
                  <a:srgbClr val="0000FF"/>
                </a:solidFill>
              </a:rPr>
              <a:t>ou des éléments de </a:t>
            </a:r>
            <a:r>
              <a:rPr lang="fr-FR" sz="1600" dirty="0" smtClean="0">
                <a:solidFill>
                  <a:srgbClr val="0000FF"/>
                </a:solidFill>
              </a:rPr>
              <a:t>systèmes </a:t>
            </a:r>
            <a:r>
              <a:rPr lang="fr-FR" sz="1600" dirty="0">
                <a:solidFill>
                  <a:srgbClr val="0000FF"/>
                </a:solidFill>
              </a:rPr>
              <a:t>au sein d’un aéronef.</a:t>
            </a:r>
          </a:p>
        </p:txBody>
      </p:sp>
      <p:sp>
        <p:nvSpPr>
          <p:cNvPr id="46" name="Rectangle 45"/>
          <p:cNvSpPr/>
          <p:nvPr/>
        </p:nvSpPr>
        <p:spPr>
          <a:xfrm>
            <a:off x="4499992" y="5157192"/>
            <a:ext cx="4536504" cy="830997"/>
          </a:xfrm>
          <a:prstGeom prst="rect">
            <a:avLst/>
          </a:prstGeom>
          <a:solidFill>
            <a:srgbClr val="CCFFCC"/>
          </a:solidFill>
          <a:ln>
            <a:solidFill>
              <a:srgbClr val="00B0F0"/>
            </a:solidFill>
          </a:ln>
        </p:spPr>
        <p:txBody>
          <a:bodyPr wrap="square">
            <a:spAutoFit/>
          </a:bodyPr>
          <a:lstStyle/>
          <a:p>
            <a:r>
              <a:rPr lang="fr-FR" sz="1600" b="1" dirty="0" smtClean="0">
                <a:solidFill>
                  <a:srgbClr val="0000FF"/>
                </a:solidFill>
              </a:rPr>
              <a:t>T3.3</a:t>
            </a:r>
            <a:r>
              <a:rPr lang="fr-FR" sz="1600" b="1" baseline="-25000" dirty="0" smtClean="0">
                <a:solidFill>
                  <a:srgbClr val="0000FF"/>
                </a:solidFill>
              </a:rPr>
              <a:t>St</a:t>
            </a:r>
            <a:r>
              <a:rPr lang="fr-FR" sz="1600" dirty="0" smtClean="0">
                <a:solidFill>
                  <a:srgbClr val="0000FF"/>
                </a:solidFill>
              </a:rPr>
              <a:t> </a:t>
            </a:r>
            <a:r>
              <a:rPr lang="fr-FR" sz="1600" dirty="0">
                <a:solidFill>
                  <a:srgbClr val="0000FF"/>
                </a:solidFill>
              </a:rPr>
              <a:t>Raccorder à leur environnement des éléments d’un </a:t>
            </a:r>
            <a:r>
              <a:rPr lang="fr-FR" sz="1600" dirty="0" smtClean="0">
                <a:solidFill>
                  <a:srgbClr val="0000FF"/>
                </a:solidFill>
              </a:rPr>
              <a:t>système </a:t>
            </a:r>
            <a:r>
              <a:rPr lang="fr-FR" sz="1600" dirty="0">
                <a:solidFill>
                  <a:srgbClr val="0000FF"/>
                </a:solidFill>
              </a:rPr>
              <a:t>inerte au sein d’un aéronef ou d’un sous-ensemble d’aéronef.</a:t>
            </a:r>
          </a:p>
        </p:txBody>
      </p:sp>
      <p:sp>
        <p:nvSpPr>
          <p:cNvPr id="3" name="Espace réservé du numéro de diapositive 2"/>
          <p:cNvSpPr>
            <a:spLocks noGrp="1"/>
          </p:cNvSpPr>
          <p:nvPr>
            <p:ph type="sldNum" sz="quarter" idx="12"/>
          </p:nvPr>
        </p:nvSpPr>
        <p:spPr/>
        <p:txBody>
          <a:bodyPr/>
          <a:lstStyle/>
          <a:p>
            <a:fld id="{9ADDA7FA-2A20-44FE-B285-C2990E32D552}" type="slidenum">
              <a:rPr lang="fr-FR" smtClean="0"/>
              <a:t>45</a:t>
            </a:fld>
            <a:endParaRPr lang="fr-FR"/>
          </a:p>
        </p:txBody>
      </p:sp>
    </p:spTree>
    <p:extLst>
      <p:ext uri="{BB962C8B-B14F-4D97-AF65-F5344CB8AC3E}">
        <p14:creationId xmlns:p14="http://schemas.microsoft.com/office/powerpoint/2010/main" val="14167588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7"/>
                                        </p:tgtEl>
                                        <p:attrNameLst>
                                          <p:attrName>style.opacity</p:attrName>
                                        </p:attrNameLst>
                                      </p:cBhvr>
                                      <p:to>
                                        <p:strVal val="0.5"/>
                                      </p:to>
                                    </p:set>
                                    <p:animEffect filter="image" prLst="opacity: 0.5">
                                      <p:cBhvr rctx="IE">
                                        <p:cTn id="7" dur="indefinite"/>
                                        <p:tgtEl>
                                          <p:spTgt spid="17"/>
                                        </p:tgtEl>
                                      </p:cBhvr>
                                    </p:animEffect>
                                  </p:childTnLst>
                                </p:cTn>
                              </p:par>
                              <p:par>
                                <p:cTn id="8" presetID="9" presetClass="emph" presetSubtype="0" grpId="0" nodeType="withEffect">
                                  <p:stCondLst>
                                    <p:cond delay="0"/>
                                  </p:stCondLst>
                                  <p:childTnLst>
                                    <p:set>
                                      <p:cBhvr rctx="PPT">
                                        <p:cTn id="9" dur="indefinite"/>
                                        <p:tgtEl>
                                          <p:spTgt spid="18"/>
                                        </p:tgtEl>
                                        <p:attrNameLst>
                                          <p:attrName>style.opacity</p:attrName>
                                        </p:attrNameLst>
                                      </p:cBhvr>
                                      <p:to>
                                        <p:strVal val="0.5"/>
                                      </p:to>
                                    </p:set>
                                    <p:animEffect filter="image" prLst="opacity: 0.5">
                                      <p:cBhvr rctx="IE">
                                        <p:cTn id="10" dur="indefinite"/>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30" grpId="0" animBg="1"/>
      <p:bldP spid="31" grpId="0" animBg="1"/>
      <p:bldP spid="32" grpId="0" animBg="1"/>
      <p:bldP spid="37" grpId="0" animBg="1"/>
      <p:bldP spid="38" grpId="0" animBg="1"/>
      <p:bldP spid="42" grpId="0" animBg="1"/>
      <p:bldP spid="43" grpId="0" animBg="1"/>
      <p:bldP spid="44" grpId="0" animBg="1"/>
      <p:bldP spid="45" grpId="0" animBg="1"/>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Connecteur droit 29"/>
          <p:cNvCxnSpPr/>
          <p:nvPr/>
        </p:nvCxnSpPr>
        <p:spPr>
          <a:xfrm>
            <a:off x="781236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p:nvPr/>
        </p:nvCxnSpPr>
        <p:spPr>
          <a:xfrm>
            <a:off x="257995" y="3544550"/>
            <a:ext cx="8568952" cy="36004"/>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143007" y="3232712"/>
            <a:ext cx="3365600" cy="369332"/>
          </a:xfrm>
          <a:prstGeom prst="rect">
            <a:avLst/>
          </a:prstGeom>
          <a:noFill/>
        </p:spPr>
        <p:txBody>
          <a:bodyPr wrap="none" rtlCol="0">
            <a:spAutoFit/>
          </a:bodyPr>
          <a:lstStyle/>
          <a:p>
            <a:r>
              <a:rPr lang="fr-FR" dirty="0" smtClean="0"/>
              <a:t>Bac pro </a:t>
            </a:r>
            <a:r>
              <a:rPr lang="fr-FR" dirty="0" err="1" smtClean="0"/>
              <a:t>Aéro</a:t>
            </a:r>
            <a:r>
              <a:rPr lang="fr-FR" dirty="0" smtClean="0"/>
              <a:t> Options Av, Sys et St</a:t>
            </a:r>
            <a:endParaRPr lang="fr-FR" dirty="0"/>
          </a:p>
        </p:txBody>
      </p:sp>
      <p:sp>
        <p:nvSpPr>
          <p:cNvPr id="17" name="Ellipse 16"/>
          <p:cNvSpPr/>
          <p:nvPr/>
        </p:nvSpPr>
        <p:spPr>
          <a:xfrm>
            <a:off x="565212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smtClean="0"/>
          </a:p>
          <a:p>
            <a:pPr algn="ctr"/>
            <a:r>
              <a:rPr lang="fr-FR" b="1" dirty="0" smtClean="0"/>
              <a:t>U2</a:t>
            </a:r>
          </a:p>
          <a:p>
            <a:pPr algn="ctr"/>
            <a:r>
              <a:rPr lang="fr-FR" b="1" dirty="0" smtClean="0">
                <a:solidFill>
                  <a:schemeClr val="tx1"/>
                </a:solidFill>
              </a:rPr>
              <a:t>E 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6" name="Ellipse 15"/>
          <p:cNvSpPr/>
          <p:nvPr/>
        </p:nvSpPr>
        <p:spPr>
          <a:xfrm>
            <a:off x="3707904" y="1888366"/>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U32 </a:t>
            </a:r>
            <a:r>
              <a:rPr lang="fr-FR" b="1" dirty="0" smtClean="0">
                <a:solidFill>
                  <a:schemeClr val="tx1"/>
                </a:solidFill>
              </a:rPr>
              <a:t>E 32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8" name="Ellipse 17"/>
          <p:cNvSpPr/>
          <p:nvPr/>
        </p:nvSpPr>
        <p:spPr>
          <a:xfrm>
            <a:off x="637220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U31</a:t>
            </a:r>
          </a:p>
          <a:p>
            <a:pPr algn="ctr"/>
            <a:r>
              <a:rPr lang="fr-FR" b="1" dirty="0" smtClean="0">
                <a:solidFill>
                  <a:schemeClr val="tx1"/>
                </a:solidFill>
              </a:rPr>
              <a:t>E 31</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ZoneTexte 35"/>
          <p:cNvSpPr txBox="1"/>
          <p:nvPr/>
        </p:nvSpPr>
        <p:spPr>
          <a:xfrm>
            <a:off x="5364088" y="5301208"/>
            <a:ext cx="2376264" cy="338554"/>
          </a:xfrm>
          <a:prstGeom prst="rect">
            <a:avLst/>
          </a:prstGeom>
          <a:solidFill>
            <a:srgbClr val="00B0F0"/>
          </a:solidFill>
        </p:spPr>
        <p:txBody>
          <a:bodyPr wrap="square" rtlCol="0">
            <a:spAutoFit/>
          </a:bodyPr>
          <a:lstStyle/>
          <a:p>
            <a:pPr algn="ctr"/>
            <a:r>
              <a:rPr lang="fr-FR" sz="1600" dirty="0" smtClean="0"/>
              <a:t>Terminale professionnelle</a:t>
            </a:r>
            <a:endParaRPr lang="fr-FR" sz="1600" dirty="0"/>
          </a:p>
        </p:txBody>
      </p:sp>
      <p:sp>
        <p:nvSpPr>
          <p:cNvPr id="39" name="ZoneTexte 38"/>
          <p:cNvSpPr txBox="1"/>
          <p:nvPr/>
        </p:nvSpPr>
        <p:spPr>
          <a:xfrm>
            <a:off x="395536" y="5301208"/>
            <a:ext cx="2232248" cy="338554"/>
          </a:xfrm>
          <a:prstGeom prst="rect">
            <a:avLst/>
          </a:prstGeom>
          <a:solidFill>
            <a:srgbClr val="00B0F0"/>
          </a:solidFill>
        </p:spPr>
        <p:txBody>
          <a:bodyPr wrap="square" rtlCol="0">
            <a:spAutoFit/>
          </a:bodyPr>
          <a:lstStyle/>
          <a:p>
            <a:pPr algn="ctr"/>
            <a:r>
              <a:rPr lang="fr-FR" sz="1600" dirty="0" smtClean="0"/>
              <a:t>Seconde professionnelle</a:t>
            </a:r>
            <a:endParaRPr lang="fr-FR" sz="1600" dirty="0"/>
          </a:p>
        </p:txBody>
      </p:sp>
      <p:sp>
        <p:nvSpPr>
          <p:cNvPr id="40" name="ZoneTexte 39"/>
          <p:cNvSpPr txBox="1"/>
          <p:nvPr/>
        </p:nvSpPr>
        <p:spPr>
          <a:xfrm>
            <a:off x="2843808" y="5301208"/>
            <a:ext cx="2376264"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sp>
        <p:nvSpPr>
          <p:cNvPr id="47" name="Ellipse 46"/>
          <p:cNvSpPr/>
          <p:nvPr/>
        </p:nvSpPr>
        <p:spPr>
          <a:xfrm>
            <a:off x="0" y="188640"/>
            <a:ext cx="9144000" cy="6669360"/>
          </a:xfrm>
          <a:prstGeom prst="ellipse">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 </a:t>
            </a:r>
            <a:endParaRPr lang="fr-FR" dirty="0"/>
          </a:p>
        </p:txBody>
      </p:sp>
      <p:sp>
        <p:nvSpPr>
          <p:cNvPr id="41" name="Rectangle 40"/>
          <p:cNvSpPr/>
          <p:nvPr/>
        </p:nvSpPr>
        <p:spPr>
          <a:xfrm>
            <a:off x="395536" y="5805264"/>
            <a:ext cx="3312368" cy="923330"/>
          </a:xfrm>
          <a:prstGeom prst="rect">
            <a:avLst/>
          </a:prstGeom>
          <a:solidFill>
            <a:schemeClr val="accent5">
              <a:lumMod val="40000"/>
              <a:lumOff val="60000"/>
            </a:schemeClr>
          </a:solidFill>
          <a:ln>
            <a:solidFill>
              <a:srgbClr val="92D050"/>
            </a:solidFill>
          </a:ln>
        </p:spPr>
        <p:txBody>
          <a:bodyPr wrap="square">
            <a:spAutoFit/>
          </a:bodyPr>
          <a:lstStyle/>
          <a:p>
            <a:pPr algn="ctr"/>
            <a:r>
              <a:rPr lang="fr-FR" b="1" dirty="0">
                <a:solidFill>
                  <a:srgbClr val="FF0000"/>
                </a:solidFill>
              </a:rPr>
              <a:t> E3 - Sous-épreuve E32 </a:t>
            </a:r>
            <a:r>
              <a:rPr lang="fr-FR" dirty="0" smtClean="0">
                <a:solidFill>
                  <a:srgbClr val="FF0000"/>
                </a:solidFill>
              </a:rPr>
              <a:t>: Montage – démontage (coefficient 2) </a:t>
            </a:r>
            <a:endParaRPr lang="fr-FR" dirty="0">
              <a:solidFill>
                <a:srgbClr val="FF0000"/>
              </a:solidFill>
            </a:endParaRPr>
          </a:p>
        </p:txBody>
      </p:sp>
      <p:sp>
        <p:nvSpPr>
          <p:cNvPr id="48" name="ZoneTexte 47"/>
          <p:cNvSpPr txBox="1"/>
          <p:nvPr/>
        </p:nvSpPr>
        <p:spPr>
          <a:xfrm>
            <a:off x="1403648" y="908720"/>
            <a:ext cx="6408712" cy="1077218"/>
          </a:xfrm>
          <a:prstGeom prst="rect">
            <a:avLst/>
          </a:prstGeom>
          <a:noFill/>
        </p:spPr>
        <p:txBody>
          <a:bodyPr wrap="square" rtlCol="0">
            <a:spAutoFit/>
          </a:bodyPr>
          <a:lstStyle/>
          <a:p>
            <a:pPr lvl="0"/>
            <a:r>
              <a:rPr lang="fr-FR" sz="1600" dirty="0" smtClean="0">
                <a:solidFill>
                  <a:srgbClr val="FF0000"/>
                </a:solidFill>
              </a:rPr>
              <a:t>Pour cette sous-épreuve , les compétences à valider sont transversales à chacune des options, de même qu’une partie du contenu : « préparation et réalisation d’une intervention </a:t>
            </a:r>
            <a:r>
              <a:rPr lang="fr-FR" sz="1600" dirty="0">
                <a:solidFill>
                  <a:srgbClr val="FF0000"/>
                </a:solidFill>
              </a:rPr>
              <a:t>de pose et/ou de </a:t>
            </a:r>
            <a:r>
              <a:rPr lang="fr-FR" sz="1600" dirty="0" smtClean="0">
                <a:solidFill>
                  <a:srgbClr val="FF0000"/>
                </a:solidFill>
              </a:rPr>
              <a:t>dépose, intégration de parties d’aéronef</a:t>
            </a:r>
            <a:r>
              <a:rPr lang="fr-FR" sz="1600" dirty="0">
                <a:solidFill>
                  <a:srgbClr val="FF0000"/>
                </a:solidFill>
              </a:rPr>
              <a:t> </a:t>
            </a:r>
            <a:r>
              <a:rPr lang="fr-FR" sz="1600" dirty="0" smtClean="0">
                <a:solidFill>
                  <a:srgbClr val="FF0000"/>
                </a:solidFill>
              </a:rPr>
              <a:t>»</a:t>
            </a:r>
            <a:endParaRPr lang="fr-FR" sz="1600" dirty="0">
              <a:solidFill>
                <a:srgbClr val="FF0000"/>
              </a:solidFill>
            </a:endParaRPr>
          </a:p>
        </p:txBody>
      </p:sp>
      <p:sp>
        <p:nvSpPr>
          <p:cNvPr id="49" name="ZoneTexte 48"/>
          <p:cNvSpPr txBox="1"/>
          <p:nvPr/>
        </p:nvSpPr>
        <p:spPr>
          <a:xfrm>
            <a:off x="539552" y="1916832"/>
            <a:ext cx="7056784" cy="1569660"/>
          </a:xfrm>
          <a:prstGeom prst="rect">
            <a:avLst/>
          </a:prstGeom>
          <a:noFill/>
        </p:spPr>
        <p:txBody>
          <a:bodyPr wrap="square" rtlCol="0">
            <a:spAutoFit/>
          </a:bodyPr>
          <a:lstStyle/>
          <a:p>
            <a:pPr lvl="0"/>
            <a:r>
              <a:rPr lang="fr-FR" sz="1600" dirty="0">
                <a:solidFill>
                  <a:srgbClr val="FF0000"/>
                </a:solidFill>
              </a:rPr>
              <a:t>Cependant, </a:t>
            </a:r>
            <a:r>
              <a:rPr lang="fr-FR" sz="1600" b="1" dirty="0" smtClean="0">
                <a:solidFill>
                  <a:srgbClr val="FF0000"/>
                </a:solidFill>
              </a:rPr>
              <a:t>le </a:t>
            </a:r>
            <a:r>
              <a:rPr lang="fr-FR" sz="1600" b="1" dirty="0">
                <a:solidFill>
                  <a:srgbClr val="FF0000"/>
                </a:solidFill>
              </a:rPr>
              <a:t>contexte professionnel est spécifique </a:t>
            </a:r>
            <a:r>
              <a:rPr lang="fr-FR" sz="1600" dirty="0">
                <a:solidFill>
                  <a:srgbClr val="FF0000"/>
                </a:solidFill>
              </a:rPr>
              <a:t>à chacune des options </a:t>
            </a:r>
            <a:r>
              <a:rPr lang="fr-FR" sz="1600" dirty="0" smtClean="0">
                <a:solidFill>
                  <a:srgbClr val="FF0000"/>
                </a:solidFill>
              </a:rPr>
              <a:t>:</a:t>
            </a:r>
          </a:p>
          <a:p>
            <a:r>
              <a:rPr lang="fr-FR" sz="1600" b="1" dirty="0" smtClean="0">
                <a:solidFill>
                  <a:srgbClr val="FF0000"/>
                </a:solidFill>
              </a:rPr>
              <a:t>Avionique </a:t>
            </a:r>
            <a:r>
              <a:rPr lang="fr-FR" sz="1600" b="1" dirty="0">
                <a:solidFill>
                  <a:srgbClr val="FF0000"/>
                </a:solidFill>
              </a:rPr>
              <a:t>: </a:t>
            </a:r>
            <a:r>
              <a:rPr lang="fr-FR" sz="1600" dirty="0">
                <a:solidFill>
                  <a:srgbClr val="FF0000"/>
                </a:solidFill>
              </a:rPr>
              <a:t>lié à </a:t>
            </a:r>
            <a:r>
              <a:rPr lang="fr-FR" sz="1600" dirty="0" smtClean="0">
                <a:solidFill>
                  <a:srgbClr val="FF0000"/>
                </a:solidFill>
              </a:rPr>
              <a:t>« à </a:t>
            </a:r>
            <a:r>
              <a:rPr lang="fr-FR" sz="1600" dirty="0">
                <a:solidFill>
                  <a:srgbClr val="FF0000"/>
                </a:solidFill>
              </a:rPr>
              <a:t>la pose et/ou la dépose </a:t>
            </a:r>
            <a:r>
              <a:rPr lang="fr-FR" sz="1600" dirty="0" smtClean="0">
                <a:solidFill>
                  <a:srgbClr val="FF0000"/>
                </a:solidFill>
              </a:rPr>
              <a:t>de </a:t>
            </a:r>
            <a:r>
              <a:rPr lang="fr-FR" sz="1600" dirty="0">
                <a:solidFill>
                  <a:srgbClr val="FF0000"/>
                </a:solidFill>
              </a:rPr>
              <a:t>parties d’aéronef (éléments d’accessibilité, supports et harnais, </a:t>
            </a:r>
            <a:r>
              <a:rPr lang="fr-FR" sz="1600" dirty="0" smtClean="0">
                <a:solidFill>
                  <a:srgbClr val="FF0000"/>
                </a:solidFill>
              </a:rPr>
              <a:t>systèmes, </a:t>
            </a:r>
            <a:r>
              <a:rPr lang="fr-FR" sz="1600" dirty="0">
                <a:solidFill>
                  <a:srgbClr val="FF0000"/>
                </a:solidFill>
              </a:rPr>
              <a:t>équipements avioniques, composants, aménagement commercial …</a:t>
            </a:r>
            <a:r>
              <a:rPr lang="fr-FR" sz="1600" dirty="0" smtClean="0">
                <a:solidFill>
                  <a:srgbClr val="FF0000"/>
                </a:solidFill>
              </a:rPr>
              <a:t>), et à la connexion  </a:t>
            </a:r>
            <a:r>
              <a:rPr lang="fr-FR" sz="1600" dirty="0">
                <a:solidFill>
                  <a:srgbClr val="FF0000"/>
                </a:solidFill>
              </a:rPr>
              <a:t>des éléments avioniques, électriques et électroniques. </a:t>
            </a:r>
            <a:r>
              <a:rPr lang="fr-FR" sz="1600" dirty="0" smtClean="0">
                <a:solidFill>
                  <a:srgbClr val="FF0000"/>
                </a:solidFill>
              </a:rPr>
              <a:t>» </a:t>
            </a:r>
            <a:endParaRPr lang="fr-FR" sz="1600" dirty="0">
              <a:solidFill>
                <a:srgbClr val="FF0000"/>
              </a:solidFill>
            </a:endParaRPr>
          </a:p>
          <a:p>
            <a:endParaRPr lang="fr-FR" sz="1600" dirty="0">
              <a:solidFill>
                <a:srgbClr val="FF0000"/>
              </a:solidFill>
            </a:endParaRPr>
          </a:p>
        </p:txBody>
      </p:sp>
      <p:sp>
        <p:nvSpPr>
          <p:cNvPr id="50" name="Espace réservé du contenu 3"/>
          <p:cNvSpPr txBox="1">
            <a:spLocks/>
          </p:cNvSpPr>
          <p:nvPr/>
        </p:nvSpPr>
        <p:spPr>
          <a:xfrm>
            <a:off x="539552" y="3645024"/>
            <a:ext cx="8064896" cy="1618905"/>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fr-FR" sz="1600" b="1" dirty="0" smtClean="0">
                <a:solidFill>
                  <a:srgbClr val="FF0000"/>
                </a:solidFill>
              </a:rPr>
              <a:t>Systèmes : </a:t>
            </a:r>
            <a:r>
              <a:rPr lang="fr-FR" sz="1600" dirty="0" smtClean="0">
                <a:solidFill>
                  <a:srgbClr val="FF0000"/>
                </a:solidFill>
              </a:rPr>
              <a:t>lié </a:t>
            </a:r>
            <a:r>
              <a:rPr lang="fr-FR" sz="1600" dirty="0">
                <a:solidFill>
                  <a:srgbClr val="FF0000"/>
                </a:solidFill>
              </a:rPr>
              <a:t>«à la pose et/ou la dépose </a:t>
            </a:r>
            <a:r>
              <a:rPr lang="fr-FR" sz="1600" dirty="0" smtClean="0">
                <a:solidFill>
                  <a:srgbClr val="FF0000"/>
                </a:solidFill>
              </a:rPr>
              <a:t>de </a:t>
            </a:r>
            <a:r>
              <a:rPr lang="fr-FR" sz="1600" dirty="0">
                <a:solidFill>
                  <a:srgbClr val="FF0000"/>
                </a:solidFill>
              </a:rPr>
              <a:t>parties d’aéronef (éléments d’accessibilité, </a:t>
            </a:r>
            <a:r>
              <a:rPr lang="fr-FR" sz="1600" dirty="0" smtClean="0">
                <a:solidFill>
                  <a:srgbClr val="FF0000"/>
                </a:solidFill>
              </a:rPr>
              <a:t>systèmes, </a:t>
            </a:r>
            <a:r>
              <a:rPr lang="fr-FR" sz="1600" dirty="0">
                <a:solidFill>
                  <a:srgbClr val="FF0000"/>
                </a:solidFill>
              </a:rPr>
              <a:t>équipements, composants, aménagement commercial…</a:t>
            </a:r>
            <a:r>
              <a:rPr lang="fr-FR" sz="1600" dirty="0" smtClean="0">
                <a:solidFill>
                  <a:srgbClr val="FF0000"/>
                </a:solidFill>
              </a:rPr>
              <a:t>)</a:t>
            </a:r>
            <a:r>
              <a:rPr lang="fr-FR" sz="1600" dirty="0">
                <a:solidFill>
                  <a:srgbClr val="FF0000"/>
                </a:solidFill>
              </a:rPr>
              <a:t> </a:t>
            </a:r>
            <a:r>
              <a:rPr lang="fr-FR" sz="1600" dirty="0" smtClean="0">
                <a:solidFill>
                  <a:srgbClr val="FF0000"/>
                </a:solidFill>
              </a:rPr>
              <a:t>et au raccordement </a:t>
            </a:r>
            <a:r>
              <a:rPr lang="fr-FR" sz="1600" dirty="0">
                <a:solidFill>
                  <a:srgbClr val="FF0000"/>
                </a:solidFill>
              </a:rPr>
              <a:t>à leur environnement des </a:t>
            </a:r>
            <a:r>
              <a:rPr lang="fr-FR" sz="1600" dirty="0" smtClean="0">
                <a:solidFill>
                  <a:srgbClr val="FF0000"/>
                </a:solidFill>
              </a:rPr>
              <a:t>systèmes </a:t>
            </a:r>
            <a:r>
              <a:rPr lang="fr-FR" sz="1600" dirty="0">
                <a:solidFill>
                  <a:srgbClr val="FF0000"/>
                </a:solidFill>
              </a:rPr>
              <a:t>ou des éléments de </a:t>
            </a:r>
            <a:r>
              <a:rPr lang="fr-FR" sz="1600" dirty="0" smtClean="0">
                <a:solidFill>
                  <a:srgbClr val="FF0000"/>
                </a:solidFill>
              </a:rPr>
              <a:t>systèmes </a:t>
            </a:r>
            <a:r>
              <a:rPr lang="fr-FR" sz="1600" dirty="0">
                <a:solidFill>
                  <a:srgbClr val="FF0000"/>
                </a:solidFill>
              </a:rPr>
              <a:t>au sein d’un aéronef. </a:t>
            </a:r>
            <a:r>
              <a:rPr lang="fr-FR" sz="1600" dirty="0" smtClean="0">
                <a:solidFill>
                  <a:srgbClr val="FF0000"/>
                </a:solidFill>
              </a:rPr>
              <a:t> »</a:t>
            </a:r>
          </a:p>
          <a:p>
            <a:pPr lvl="0" algn="l"/>
            <a:r>
              <a:rPr lang="fr-FR" sz="1600" b="1" dirty="0" smtClean="0">
                <a:solidFill>
                  <a:srgbClr val="FF0000"/>
                </a:solidFill>
              </a:rPr>
              <a:t>Structure : </a:t>
            </a:r>
            <a:r>
              <a:rPr lang="fr-FR" sz="1600" dirty="0" smtClean="0">
                <a:solidFill>
                  <a:srgbClr val="FF0000"/>
                </a:solidFill>
              </a:rPr>
              <a:t>lié «</a:t>
            </a:r>
            <a:r>
              <a:rPr lang="fr-FR" sz="1600" dirty="0">
                <a:solidFill>
                  <a:srgbClr val="FF0000"/>
                </a:solidFill>
              </a:rPr>
              <a:t> </a:t>
            </a:r>
            <a:r>
              <a:rPr lang="fr-FR" sz="1600" dirty="0" smtClean="0">
                <a:solidFill>
                  <a:srgbClr val="FF0000"/>
                </a:solidFill>
              </a:rPr>
              <a:t>à la pose </a:t>
            </a:r>
            <a:r>
              <a:rPr lang="fr-FR" sz="1600" dirty="0">
                <a:solidFill>
                  <a:srgbClr val="FF0000"/>
                </a:solidFill>
              </a:rPr>
              <a:t>et/ou </a:t>
            </a:r>
            <a:r>
              <a:rPr lang="fr-FR" sz="1600" dirty="0" smtClean="0">
                <a:solidFill>
                  <a:srgbClr val="FF0000"/>
                </a:solidFill>
              </a:rPr>
              <a:t>la </a:t>
            </a:r>
            <a:r>
              <a:rPr lang="fr-FR" sz="1600" dirty="0">
                <a:solidFill>
                  <a:srgbClr val="FF0000"/>
                </a:solidFill>
              </a:rPr>
              <a:t>dépose d’éléments d’accessibilité (équipements, composants, aménagement commercial…) ou d’ensembles ou sous-ensemble structuraux </a:t>
            </a:r>
            <a:r>
              <a:rPr lang="fr-FR" sz="1600" dirty="0" smtClean="0">
                <a:solidFill>
                  <a:srgbClr val="FF0000"/>
                </a:solidFill>
              </a:rPr>
              <a:t>; et</a:t>
            </a:r>
            <a:r>
              <a:rPr lang="fr-FR" sz="1600" dirty="0">
                <a:solidFill>
                  <a:srgbClr val="FF0000"/>
                </a:solidFill>
              </a:rPr>
              <a:t>/ou </a:t>
            </a:r>
            <a:r>
              <a:rPr lang="fr-FR" sz="1600" dirty="0" smtClean="0">
                <a:solidFill>
                  <a:srgbClr val="FF0000"/>
                </a:solidFill>
              </a:rPr>
              <a:t>au </a:t>
            </a:r>
            <a:r>
              <a:rPr lang="fr-FR" sz="1600" dirty="0">
                <a:solidFill>
                  <a:srgbClr val="FF0000"/>
                </a:solidFill>
              </a:rPr>
              <a:t>raccordement d’éléments d’un </a:t>
            </a:r>
            <a:r>
              <a:rPr lang="fr-FR" sz="1600" dirty="0" smtClean="0">
                <a:solidFill>
                  <a:srgbClr val="FF0000"/>
                </a:solidFill>
              </a:rPr>
              <a:t>systèmes inerte»  </a:t>
            </a:r>
            <a:endParaRPr lang="fr-FR" sz="1600" dirty="0">
              <a:solidFill>
                <a:srgbClr val="FF0000"/>
              </a:solidFill>
            </a:endParaRPr>
          </a:p>
        </p:txBody>
      </p:sp>
      <p:sp>
        <p:nvSpPr>
          <p:cNvPr id="3" name="Espace réservé du numéro de diapositive 2"/>
          <p:cNvSpPr>
            <a:spLocks noGrp="1"/>
          </p:cNvSpPr>
          <p:nvPr>
            <p:ph type="sldNum" sz="quarter" idx="12"/>
          </p:nvPr>
        </p:nvSpPr>
        <p:spPr/>
        <p:txBody>
          <a:bodyPr/>
          <a:lstStyle/>
          <a:p>
            <a:fld id="{9ADDA7FA-2A20-44FE-B285-C2990E32D552}" type="slidenum">
              <a:rPr lang="fr-FR" smtClean="0"/>
              <a:t>46</a:t>
            </a:fld>
            <a:endParaRPr lang="fr-FR"/>
          </a:p>
        </p:txBody>
      </p:sp>
    </p:spTree>
    <p:extLst>
      <p:ext uri="{BB962C8B-B14F-4D97-AF65-F5344CB8AC3E}">
        <p14:creationId xmlns:p14="http://schemas.microsoft.com/office/powerpoint/2010/main" val="1428364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18"/>
                                        </p:tgtEl>
                                        <p:attrNameLst>
                                          <p:attrName>style.opacity</p:attrName>
                                        </p:attrNameLst>
                                      </p:cBhvr>
                                      <p:to>
                                        <p:strVal val="0.5"/>
                                      </p:to>
                                    </p:set>
                                    <p:animEffect filter="image" prLst="opacity: 0.5">
                                      <p:cBhvr rctx="IE">
                                        <p:cTn id="7" dur="indefinite"/>
                                        <p:tgtEl>
                                          <p:spTgt spid="18"/>
                                        </p:tgtEl>
                                      </p:cBhvr>
                                    </p:animEffect>
                                  </p:childTnLst>
                                </p:cTn>
                              </p:par>
                              <p:par>
                                <p:cTn id="8" presetID="9" presetClass="emph" presetSubtype="0" grpId="0" nodeType="withEffect">
                                  <p:stCondLst>
                                    <p:cond delay="0"/>
                                  </p:stCondLst>
                                  <p:childTnLst>
                                    <p:set>
                                      <p:cBhvr rctx="PPT">
                                        <p:cTn id="9" dur="indefinite"/>
                                        <p:tgtEl>
                                          <p:spTgt spid="17"/>
                                        </p:tgtEl>
                                        <p:attrNameLst>
                                          <p:attrName>style.opacity</p:attrName>
                                        </p:attrNameLst>
                                      </p:cBhvr>
                                      <p:to>
                                        <p:strVal val="0.5"/>
                                      </p:to>
                                    </p:set>
                                    <p:animEffect filter="image" prLst="opacity: 0.5">
                                      <p:cBhvr rctx="IE">
                                        <p:cTn id="10" dur="indefinite"/>
                                        <p:tgtEl>
                                          <p:spTgt spid="17"/>
                                        </p:tgtEl>
                                      </p:cBhvr>
                                    </p:animEffect>
                                  </p:childTnLst>
                                </p:cTn>
                              </p:par>
                              <p:par>
                                <p:cTn id="11" presetID="9" presetClass="emph" presetSubtype="0" grpId="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par>
                                <p:cTn id="14" presetID="1" presetClass="entr" presetSubtype="0" fill="hold" grpId="0" nodeType="withEffect">
                                  <p:stCondLst>
                                    <p:cond delay="0"/>
                                  </p:stCondLst>
                                  <p:iterate type="lt">
                                    <p:tmAbs val="0"/>
                                  </p:iterate>
                                  <p:childTnLst>
                                    <p:set>
                                      <p:cBhvr>
                                        <p:cTn id="15" dur="1" fill="hold">
                                          <p:stCondLst>
                                            <p:cond delay="0"/>
                                          </p:stCondLst>
                                        </p:cTn>
                                        <p:tgtEl>
                                          <p:spTgt spid="49"/>
                                        </p:tgtEl>
                                        <p:attrNameLst>
                                          <p:attrName>style.visibility</p:attrName>
                                        </p:attrNameLst>
                                      </p:cBhvr>
                                      <p:to>
                                        <p:strVal val="visible"/>
                                      </p:to>
                                    </p:set>
                                  </p:childTnLst>
                                </p:cTn>
                              </p:par>
                              <p:par>
                                <p:cTn id="16" presetID="1" presetClass="entr" presetSubtype="0" fill="hold" grpId="0" nodeType="withEffect">
                                  <p:stCondLst>
                                    <p:cond delay="0"/>
                                  </p:stCondLst>
                                  <p:iterate type="lt">
                                    <p:tmAbs val="0"/>
                                  </p:iterate>
                                  <p:childTnLst>
                                    <p:set>
                                      <p:cBhvr>
                                        <p:cTn id="17"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8" grpId="0" animBg="1"/>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p:cNvCxnSpPr/>
          <p:nvPr/>
        </p:nvCxnSpPr>
        <p:spPr>
          <a:xfrm>
            <a:off x="257995" y="3544550"/>
            <a:ext cx="8568952" cy="36004"/>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3707904" y="1888366"/>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U32 </a:t>
            </a:r>
            <a:r>
              <a:rPr lang="fr-FR" b="1" dirty="0" smtClean="0">
                <a:solidFill>
                  <a:schemeClr val="tx1"/>
                </a:solidFill>
              </a:rPr>
              <a:t>E 32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7" name="Ellipse 16"/>
          <p:cNvSpPr/>
          <p:nvPr/>
        </p:nvSpPr>
        <p:spPr>
          <a:xfrm>
            <a:off x="565212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smtClean="0"/>
          </a:p>
          <a:p>
            <a:pPr algn="ctr"/>
            <a:r>
              <a:rPr lang="fr-FR" b="1" dirty="0" smtClean="0"/>
              <a:t>U2</a:t>
            </a:r>
          </a:p>
          <a:p>
            <a:pPr algn="ctr"/>
            <a:r>
              <a:rPr lang="fr-FR" b="1" dirty="0" smtClean="0">
                <a:solidFill>
                  <a:schemeClr val="tx1"/>
                </a:solidFill>
              </a:rPr>
              <a:t>E 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8" name="Ellipse 17"/>
          <p:cNvSpPr/>
          <p:nvPr/>
        </p:nvSpPr>
        <p:spPr>
          <a:xfrm>
            <a:off x="637220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U31</a:t>
            </a:r>
          </a:p>
          <a:p>
            <a:pPr algn="ctr"/>
            <a:r>
              <a:rPr lang="fr-FR" b="1" dirty="0" smtClean="0">
                <a:solidFill>
                  <a:schemeClr val="tx1"/>
                </a:solidFill>
              </a:rPr>
              <a:t>E 31</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24" name="ZoneTexte 23"/>
          <p:cNvSpPr txBox="1"/>
          <p:nvPr/>
        </p:nvSpPr>
        <p:spPr>
          <a:xfrm>
            <a:off x="143007" y="3232712"/>
            <a:ext cx="3365600" cy="369332"/>
          </a:xfrm>
          <a:prstGeom prst="rect">
            <a:avLst/>
          </a:prstGeom>
          <a:noFill/>
        </p:spPr>
        <p:txBody>
          <a:bodyPr wrap="none" rtlCol="0">
            <a:spAutoFit/>
          </a:bodyPr>
          <a:lstStyle/>
          <a:p>
            <a:r>
              <a:rPr lang="fr-FR" dirty="0" smtClean="0"/>
              <a:t>Bac pro </a:t>
            </a:r>
            <a:r>
              <a:rPr lang="fr-FR" dirty="0" err="1" smtClean="0"/>
              <a:t>Aéro</a:t>
            </a:r>
            <a:r>
              <a:rPr lang="fr-FR" dirty="0" smtClean="0"/>
              <a:t> Options Av, Sys et St</a:t>
            </a:r>
            <a:endParaRPr lang="fr-FR" dirty="0"/>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ZoneTexte 35"/>
          <p:cNvSpPr txBox="1"/>
          <p:nvPr/>
        </p:nvSpPr>
        <p:spPr>
          <a:xfrm>
            <a:off x="5364088" y="5301208"/>
            <a:ext cx="2376264" cy="338554"/>
          </a:xfrm>
          <a:prstGeom prst="rect">
            <a:avLst/>
          </a:prstGeom>
          <a:solidFill>
            <a:srgbClr val="00B0F0"/>
          </a:solidFill>
        </p:spPr>
        <p:txBody>
          <a:bodyPr wrap="square" rtlCol="0">
            <a:spAutoFit/>
          </a:bodyPr>
          <a:lstStyle/>
          <a:p>
            <a:pPr algn="ctr"/>
            <a:r>
              <a:rPr lang="fr-FR" sz="1600" dirty="0" smtClean="0"/>
              <a:t>Terminale professionnelle</a:t>
            </a:r>
            <a:endParaRPr lang="fr-FR" sz="1600" dirty="0"/>
          </a:p>
        </p:txBody>
      </p:sp>
      <p:sp>
        <p:nvSpPr>
          <p:cNvPr id="39" name="ZoneTexte 38"/>
          <p:cNvSpPr txBox="1"/>
          <p:nvPr/>
        </p:nvSpPr>
        <p:spPr>
          <a:xfrm>
            <a:off x="395536" y="5301208"/>
            <a:ext cx="2232248" cy="338554"/>
          </a:xfrm>
          <a:prstGeom prst="rect">
            <a:avLst/>
          </a:prstGeom>
          <a:solidFill>
            <a:srgbClr val="00B0F0"/>
          </a:solidFill>
        </p:spPr>
        <p:txBody>
          <a:bodyPr wrap="square" rtlCol="0">
            <a:spAutoFit/>
          </a:bodyPr>
          <a:lstStyle/>
          <a:p>
            <a:pPr algn="ctr"/>
            <a:r>
              <a:rPr lang="fr-FR" sz="1600" dirty="0" smtClean="0"/>
              <a:t>Seconde professionnelle</a:t>
            </a:r>
            <a:endParaRPr lang="fr-FR" sz="1600" dirty="0"/>
          </a:p>
        </p:txBody>
      </p:sp>
      <p:sp>
        <p:nvSpPr>
          <p:cNvPr id="40" name="ZoneTexte 39"/>
          <p:cNvSpPr txBox="1"/>
          <p:nvPr/>
        </p:nvSpPr>
        <p:spPr>
          <a:xfrm>
            <a:off x="2843808" y="5301208"/>
            <a:ext cx="2376264"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sp>
        <p:nvSpPr>
          <p:cNvPr id="41" name="Rectangle 40"/>
          <p:cNvSpPr/>
          <p:nvPr/>
        </p:nvSpPr>
        <p:spPr>
          <a:xfrm>
            <a:off x="395536" y="5805264"/>
            <a:ext cx="3312368" cy="923330"/>
          </a:xfrm>
          <a:prstGeom prst="rect">
            <a:avLst/>
          </a:prstGeom>
          <a:solidFill>
            <a:schemeClr val="accent5">
              <a:lumMod val="40000"/>
              <a:lumOff val="60000"/>
            </a:schemeClr>
          </a:solidFill>
          <a:ln>
            <a:solidFill>
              <a:srgbClr val="92D050"/>
            </a:solidFill>
          </a:ln>
        </p:spPr>
        <p:txBody>
          <a:bodyPr wrap="square">
            <a:spAutoFit/>
          </a:bodyPr>
          <a:lstStyle/>
          <a:p>
            <a:pPr algn="ctr"/>
            <a:r>
              <a:rPr lang="fr-FR" b="1" dirty="0">
                <a:solidFill>
                  <a:srgbClr val="FF0000"/>
                </a:solidFill>
              </a:rPr>
              <a:t> E3 - Sous-épreuve E32 </a:t>
            </a:r>
            <a:r>
              <a:rPr lang="fr-FR" dirty="0" smtClean="0">
                <a:solidFill>
                  <a:srgbClr val="FF0000"/>
                </a:solidFill>
              </a:rPr>
              <a:t>: Montage – démontage (coefficient 2) </a:t>
            </a:r>
            <a:endParaRPr lang="fr-FR" dirty="0">
              <a:solidFill>
                <a:srgbClr val="FF0000"/>
              </a:solidFill>
            </a:endParaRPr>
          </a:p>
        </p:txBody>
      </p:sp>
      <p:sp>
        <p:nvSpPr>
          <p:cNvPr id="47" name="Rectangle 46"/>
          <p:cNvSpPr/>
          <p:nvPr/>
        </p:nvSpPr>
        <p:spPr>
          <a:xfrm>
            <a:off x="251520" y="1412776"/>
            <a:ext cx="3312368" cy="3293209"/>
          </a:xfrm>
          <a:prstGeom prst="rect">
            <a:avLst/>
          </a:prstGeom>
          <a:solidFill>
            <a:srgbClr val="CCFFCC"/>
          </a:solidFill>
          <a:ln>
            <a:solidFill>
              <a:srgbClr val="3366FF"/>
            </a:solidFill>
          </a:ln>
        </p:spPr>
        <p:txBody>
          <a:bodyPr wrap="square">
            <a:spAutoFit/>
          </a:bodyPr>
          <a:lstStyle/>
          <a:p>
            <a:pPr lvl="1"/>
            <a:r>
              <a:rPr lang="fr-FR" sz="1600" b="1" cap="small" dirty="0"/>
              <a:t>Mode d’évaluation</a:t>
            </a:r>
            <a:endParaRPr lang="fr-FR" sz="1600" dirty="0"/>
          </a:p>
          <a:p>
            <a:pPr marL="285750" indent="-285750">
              <a:buFont typeface="Arial"/>
              <a:buChar char="•"/>
            </a:pPr>
            <a:r>
              <a:rPr lang="fr-FR" sz="1600" b="1" i="1" dirty="0" smtClean="0"/>
              <a:t>Ponctuel :</a:t>
            </a:r>
            <a:r>
              <a:rPr lang="fr-FR" sz="1600" b="1" i="1" dirty="0"/>
              <a:t> sous-épreuve pratique d’une durée 4 heures</a:t>
            </a:r>
            <a:r>
              <a:rPr lang="fr-FR" sz="1600" dirty="0"/>
              <a:t> </a:t>
            </a:r>
          </a:p>
          <a:p>
            <a:pPr lvl="1"/>
            <a:endParaRPr lang="fr-FR" sz="1600" b="1" i="1" dirty="0" smtClean="0"/>
          </a:p>
          <a:p>
            <a:pPr marL="285750" indent="-285750">
              <a:buFont typeface="Arial"/>
              <a:buChar char="•"/>
            </a:pPr>
            <a:r>
              <a:rPr lang="fr-FR" sz="1600" b="1" i="1" dirty="0" smtClean="0"/>
              <a:t>Contrôle </a:t>
            </a:r>
            <a:r>
              <a:rPr lang="fr-FR" sz="1600" b="1" i="1" dirty="0"/>
              <a:t>en cours de </a:t>
            </a:r>
            <a:r>
              <a:rPr lang="fr-FR" sz="1600" b="1" i="1" dirty="0" smtClean="0"/>
              <a:t>formation :</a:t>
            </a:r>
            <a:r>
              <a:rPr lang="fr-FR" sz="1600" dirty="0"/>
              <a:t> </a:t>
            </a:r>
            <a:r>
              <a:rPr lang="fr-FR" sz="1600" dirty="0" smtClean="0"/>
              <a:t>organisé </a:t>
            </a:r>
            <a:r>
              <a:rPr lang="fr-FR" sz="1600" dirty="0"/>
              <a:t>par les professeurs chargés des enseignements professionnels </a:t>
            </a:r>
            <a:r>
              <a:rPr lang="fr-FR" sz="1600" dirty="0" smtClean="0"/>
              <a:t>durée </a:t>
            </a:r>
            <a:r>
              <a:rPr lang="fr-FR" sz="1600" dirty="0"/>
              <a:t>maximale de </a:t>
            </a:r>
            <a:r>
              <a:rPr lang="fr-FR" sz="1600" dirty="0" smtClean="0"/>
              <a:t>4 heures, </a:t>
            </a:r>
            <a:r>
              <a:rPr lang="fr-FR" sz="1600" b="1" dirty="0" smtClean="0"/>
              <a:t>situé </a:t>
            </a:r>
            <a:r>
              <a:rPr lang="fr-FR" sz="1600" b="1" dirty="0"/>
              <a:t>au cours du</a:t>
            </a:r>
            <a:r>
              <a:rPr lang="fr-FR" sz="1600" dirty="0"/>
              <a:t> </a:t>
            </a:r>
            <a:r>
              <a:rPr lang="fr-FR" sz="1600" b="1" dirty="0"/>
              <a:t>deuxième semestre de la classe de première</a:t>
            </a:r>
            <a:r>
              <a:rPr lang="fr-FR" sz="1600" dirty="0"/>
              <a:t> </a:t>
            </a:r>
            <a:r>
              <a:rPr lang="fr-FR" sz="1600" b="1" dirty="0" smtClean="0"/>
              <a:t>, </a:t>
            </a:r>
            <a:r>
              <a:rPr lang="fr-FR" sz="1600" dirty="0" smtClean="0"/>
              <a:t>soit </a:t>
            </a:r>
            <a:r>
              <a:rPr lang="fr-FR" sz="1600" dirty="0"/>
              <a:t>en établissement de formation, soit en </a:t>
            </a:r>
            <a:r>
              <a:rPr lang="fr-FR" sz="1600" dirty="0" smtClean="0"/>
              <a:t>entreprise. </a:t>
            </a:r>
            <a:endParaRPr lang="fr-FR" sz="1600" dirty="0"/>
          </a:p>
        </p:txBody>
      </p:sp>
      <p:cxnSp>
        <p:nvCxnSpPr>
          <p:cNvPr id="30" name="Connecteur droit 29"/>
          <p:cNvCxnSpPr/>
          <p:nvPr/>
        </p:nvCxnSpPr>
        <p:spPr>
          <a:xfrm>
            <a:off x="781236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12"/>
          </p:nvPr>
        </p:nvSpPr>
        <p:spPr/>
        <p:txBody>
          <a:bodyPr/>
          <a:lstStyle/>
          <a:p>
            <a:fld id="{9ADDA7FA-2A20-44FE-B285-C2990E32D552}" type="slidenum">
              <a:rPr lang="fr-FR" smtClean="0"/>
              <a:t>47</a:t>
            </a:fld>
            <a:endParaRPr lang="fr-FR"/>
          </a:p>
        </p:txBody>
      </p:sp>
    </p:spTree>
    <p:extLst>
      <p:ext uri="{BB962C8B-B14F-4D97-AF65-F5344CB8AC3E}">
        <p14:creationId xmlns:p14="http://schemas.microsoft.com/office/powerpoint/2010/main" val="3390930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8"/>
                                        </p:tgtEl>
                                        <p:attrNameLst>
                                          <p:attrName>style.opacity</p:attrName>
                                        </p:attrNameLst>
                                      </p:cBhvr>
                                      <p:to>
                                        <p:strVal val="0.5"/>
                                      </p:to>
                                    </p:set>
                                    <p:animEffect filter="image" prLst="opacity: 0.5">
                                      <p:cBhvr rctx="IE">
                                        <p:cTn id="7" dur="indefinite"/>
                                        <p:tgtEl>
                                          <p:spTgt spid="18"/>
                                        </p:tgtEl>
                                      </p:cBhvr>
                                    </p:animEffect>
                                  </p:childTnLst>
                                </p:cTn>
                              </p:par>
                              <p:par>
                                <p:cTn id="8" presetID="9" presetClass="emph" presetSubtype="0" grpId="0" nodeType="withEffect">
                                  <p:stCondLst>
                                    <p:cond delay="0"/>
                                  </p:stCondLst>
                                  <p:childTnLst>
                                    <p:set>
                                      <p:cBhvr rctx="PPT">
                                        <p:cTn id="9" dur="indefinite"/>
                                        <p:tgtEl>
                                          <p:spTgt spid="17"/>
                                        </p:tgtEl>
                                        <p:attrNameLst>
                                          <p:attrName>style.opacity</p:attrName>
                                        </p:attrNameLst>
                                      </p:cBhvr>
                                      <p:to>
                                        <p:strVal val="0.5"/>
                                      </p:to>
                                    </p:set>
                                    <p:animEffect filter="image" prLst="opacity: 0.5">
                                      <p:cBhvr rctx="IE">
                                        <p:cTn id="10" dur="indefinite"/>
                                        <p:tgtEl>
                                          <p:spTgt spid="17"/>
                                        </p:tgtEl>
                                      </p:cBhvr>
                                    </p:animEffect>
                                  </p:childTnLst>
                                </p:cTn>
                              </p:par>
                              <p:par>
                                <p:cTn id="11" presetID="1" presetClass="entr" presetSubtype="0" fill="hold" nodeType="withEffect">
                                  <p:stCondLst>
                                    <p:cond delay="0"/>
                                  </p:stCondLst>
                                  <p:childTnLst>
                                    <p:set>
                                      <p:cBhvr>
                                        <p:cTn id="12"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47">
                                            <p:txEl>
                                              <p:pRg st="0" end="0"/>
                                            </p:txEl>
                                          </p:spTgt>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47">
                                            <p:txEl>
                                              <p:pRg st="1" end="1"/>
                                            </p:tx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47">
                                            <p:txEl>
                                              <p:pRg st="3" end="3"/>
                                            </p:tx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47">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47" grpId="0" build="allAtOnce"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p:cNvCxnSpPr/>
          <p:nvPr/>
        </p:nvCxnSpPr>
        <p:spPr>
          <a:xfrm>
            <a:off x="257995" y="3544550"/>
            <a:ext cx="8568952" cy="36004"/>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3707904" y="1888366"/>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U32 </a:t>
            </a:r>
            <a:r>
              <a:rPr lang="fr-FR" b="1" dirty="0" smtClean="0">
                <a:solidFill>
                  <a:schemeClr val="tx1"/>
                </a:solidFill>
              </a:rPr>
              <a:t>E 32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7" name="Ellipse 16"/>
          <p:cNvSpPr/>
          <p:nvPr/>
        </p:nvSpPr>
        <p:spPr>
          <a:xfrm>
            <a:off x="565212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smtClean="0"/>
          </a:p>
          <a:p>
            <a:pPr algn="ctr"/>
            <a:r>
              <a:rPr lang="fr-FR" b="1" dirty="0" smtClean="0"/>
              <a:t>U2</a:t>
            </a:r>
          </a:p>
          <a:p>
            <a:pPr algn="ctr"/>
            <a:r>
              <a:rPr lang="fr-FR" b="1" dirty="0" smtClean="0">
                <a:solidFill>
                  <a:schemeClr val="tx1"/>
                </a:solidFill>
              </a:rPr>
              <a:t>E 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8" name="Ellipse 17"/>
          <p:cNvSpPr/>
          <p:nvPr/>
        </p:nvSpPr>
        <p:spPr>
          <a:xfrm>
            <a:off x="637220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U31</a:t>
            </a:r>
          </a:p>
          <a:p>
            <a:pPr algn="ctr"/>
            <a:r>
              <a:rPr lang="fr-FR" b="1" dirty="0" smtClean="0">
                <a:solidFill>
                  <a:schemeClr val="tx1"/>
                </a:solidFill>
              </a:rPr>
              <a:t>E 31</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9" name="Ellipse 18"/>
          <p:cNvSpPr/>
          <p:nvPr/>
        </p:nvSpPr>
        <p:spPr>
          <a:xfrm>
            <a:off x="709228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U33</a:t>
            </a:r>
          </a:p>
          <a:p>
            <a:pPr algn="ctr"/>
            <a:r>
              <a:rPr lang="fr-FR" b="1" dirty="0" smtClean="0">
                <a:solidFill>
                  <a:schemeClr val="tx1"/>
                </a:solidFill>
              </a:rPr>
              <a:t>E 33</a:t>
            </a:r>
            <a:endParaRPr lang="fr-FR" b="1" dirty="0">
              <a:solidFill>
                <a:schemeClr val="tx1"/>
              </a:solidFill>
            </a:endParaRPr>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24" name="ZoneTexte 23"/>
          <p:cNvSpPr txBox="1"/>
          <p:nvPr/>
        </p:nvSpPr>
        <p:spPr>
          <a:xfrm>
            <a:off x="143007" y="3232712"/>
            <a:ext cx="3012589" cy="369332"/>
          </a:xfrm>
          <a:prstGeom prst="rect">
            <a:avLst/>
          </a:prstGeom>
          <a:noFill/>
        </p:spPr>
        <p:txBody>
          <a:bodyPr wrap="none" rtlCol="0">
            <a:spAutoFit/>
          </a:bodyPr>
          <a:lstStyle/>
          <a:p>
            <a:r>
              <a:rPr lang="fr-FR" dirty="0" smtClean="0"/>
              <a:t>Bac pro </a:t>
            </a:r>
            <a:r>
              <a:rPr lang="fr-FR" dirty="0" err="1" smtClean="0"/>
              <a:t>Aéro</a:t>
            </a:r>
            <a:r>
              <a:rPr lang="fr-FR" dirty="0" smtClean="0"/>
              <a:t> </a:t>
            </a:r>
            <a:r>
              <a:rPr lang="fr-FR" b="1" dirty="0" smtClean="0">
                <a:solidFill>
                  <a:srgbClr val="FF0000"/>
                </a:solidFill>
              </a:rPr>
              <a:t>Options Av et St</a:t>
            </a:r>
            <a:endParaRPr lang="fr-FR" b="1" dirty="0">
              <a:solidFill>
                <a:srgbClr val="FF0000"/>
              </a:solidFill>
            </a:endParaRPr>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ZoneTexte 35"/>
          <p:cNvSpPr txBox="1"/>
          <p:nvPr/>
        </p:nvSpPr>
        <p:spPr>
          <a:xfrm>
            <a:off x="5364088" y="5301208"/>
            <a:ext cx="2376264" cy="338554"/>
          </a:xfrm>
          <a:prstGeom prst="rect">
            <a:avLst/>
          </a:prstGeom>
          <a:solidFill>
            <a:srgbClr val="00B0F0"/>
          </a:solidFill>
        </p:spPr>
        <p:txBody>
          <a:bodyPr wrap="square" rtlCol="0">
            <a:spAutoFit/>
          </a:bodyPr>
          <a:lstStyle/>
          <a:p>
            <a:pPr algn="ctr"/>
            <a:r>
              <a:rPr lang="fr-FR" sz="1600" dirty="0" smtClean="0"/>
              <a:t>Terminale professionnelle</a:t>
            </a:r>
            <a:endParaRPr lang="fr-FR" sz="1600" dirty="0"/>
          </a:p>
        </p:txBody>
      </p:sp>
      <p:sp>
        <p:nvSpPr>
          <p:cNvPr id="39" name="ZoneTexte 38"/>
          <p:cNvSpPr txBox="1"/>
          <p:nvPr/>
        </p:nvSpPr>
        <p:spPr>
          <a:xfrm>
            <a:off x="395536" y="5301208"/>
            <a:ext cx="2232248" cy="338554"/>
          </a:xfrm>
          <a:prstGeom prst="rect">
            <a:avLst/>
          </a:prstGeom>
          <a:solidFill>
            <a:srgbClr val="00B0F0"/>
          </a:solidFill>
        </p:spPr>
        <p:txBody>
          <a:bodyPr wrap="square" rtlCol="0">
            <a:spAutoFit/>
          </a:bodyPr>
          <a:lstStyle/>
          <a:p>
            <a:pPr algn="ctr"/>
            <a:r>
              <a:rPr lang="fr-FR" sz="1600" dirty="0" smtClean="0"/>
              <a:t>Seconde professionnelle</a:t>
            </a:r>
            <a:endParaRPr lang="fr-FR" sz="1600" dirty="0"/>
          </a:p>
        </p:txBody>
      </p:sp>
      <p:sp>
        <p:nvSpPr>
          <p:cNvPr id="40" name="ZoneTexte 39"/>
          <p:cNvSpPr txBox="1"/>
          <p:nvPr/>
        </p:nvSpPr>
        <p:spPr>
          <a:xfrm>
            <a:off x="2843808" y="5301208"/>
            <a:ext cx="2376264"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sp>
        <p:nvSpPr>
          <p:cNvPr id="41" name="Rectangle 40"/>
          <p:cNvSpPr/>
          <p:nvPr/>
        </p:nvSpPr>
        <p:spPr>
          <a:xfrm>
            <a:off x="395536" y="5805264"/>
            <a:ext cx="3312000" cy="646331"/>
          </a:xfrm>
          <a:prstGeom prst="rect">
            <a:avLst/>
          </a:prstGeom>
          <a:solidFill>
            <a:schemeClr val="accent5">
              <a:lumMod val="40000"/>
              <a:lumOff val="60000"/>
            </a:schemeClr>
          </a:solidFill>
          <a:ln>
            <a:solidFill>
              <a:srgbClr val="92D050"/>
            </a:solidFill>
          </a:ln>
        </p:spPr>
        <p:txBody>
          <a:bodyPr wrap="square">
            <a:spAutoFit/>
          </a:bodyPr>
          <a:lstStyle/>
          <a:p>
            <a:pPr algn="ctr"/>
            <a:r>
              <a:rPr lang="fr-FR" b="1" dirty="0" smtClean="0">
                <a:solidFill>
                  <a:srgbClr val="FF0000"/>
                </a:solidFill>
              </a:rPr>
              <a:t>E3 sous-épreuve E33 </a:t>
            </a:r>
            <a:r>
              <a:rPr lang="fr-FR" dirty="0">
                <a:solidFill>
                  <a:srgbClr val="FF0000"/>
                </a:solidFill>
              </a:rPr>
              <a:t>: Essais, réglages </a:t>
            </a:r>
            <a:r>
              <a:rPr lang="fr-FR" dirty="0" smtClean="0">
                <a:solidFill>
                  <a:srgbClr val="FF0000"/>
                </a:solidFill>
              </a:rPr>
              <a:t>(coefficient 2) </a:t>
            </a:r>
            <a:endParaRPr lang="fr-FR" dirty="0">
              <a:solidFill>
                <a:srgbClr val="FF0000"/>
              </a:solidFill>
            </a:endParaRPr>
          </a:p>
        </p:txBody>
      </p:sp>
      <p:sp>
        <p:nvSpPr>
          <p:cNvPr id="30" name="Rectangle 29"/>
          <p:cNvSpPr/>
          <p:nvPr/>
        </p:nvSpPr>
        <p:spPr>
          <a:xfrm>
            <a:off x="5004048" y="980728"/>
            <a:ext cx="3960440" cy="584776"/>
          </a:xfrm>
          <a:prstGeom prst="rect">
            <a:avLst/>
          </a:prstGeom>
          <a:solidFill>
            <a:srgbClr val="CCFFCC"/>
          </a:solidFill>
          <a:ln>
            <a:solidFill>
              <a:srgbClr val="00B0F0"/>
            </a:solidFill>
          </a:ln>
        </p:spPr>
        <p:txBody>
          <a:bodyPr wrap="square">
            <a:spAutoFit/>
          </a:bodyPr>
          <a:lstStyle/>
          <a:p>
            <a:r>
              <a:rPr lang="fr-FR" sz="1600" b="1" dirty="0">
                <a:solidFill>
                  <a:srgbClr val="FF0000"/>
                </a:solidFill>
              </a:rPr>
              <a:t>C04</a:t>
            </a:r>
            <a:r>
              <a:rPr lang="fr-FR" sz="1600" dirty="0">
                <a:solidFill>
                  <a:srgbClr val="FF0000"/>
                </a:solidFill>
              </a:rPr>
              <a:t> - Régler un sous-ensemble</a:t>
            </a:r>
          </a:p>
          <a:p>
            <a:r>
              <a:rPr lang="fr-FR" sz="1600" b="1" dirty="0">
                <a:solidFill>
                  <a:srgbClr val="FF0000"/>
                </a:solidFill>
              </a:rPr>
              <a:t>C05</a:t>
            </a:r>
            <a:r>
              <a:rPr lang="fr-FR" sz="1600" dirty="0">
                <a:solidFill>
                  <a:srgbClr val="FF0000"/>
                </a:solidFill>
              </a:rPr>
              <a:t> - Effectuer des essais, des diagnostics</a:t>
            </a:r>
          </a:p>
        </p:txBody>
      </p:sp>
      <p:pic>
        <p:nvPicPr>
          <p:cNvPr id="31" name="Image 30"/>
          <p:cNvPicPr>
            <a:picLocks noChangeAspect="1"/>
          </p:cNvPicPr>
          <p:nvPr/>
        </p:nvPicPr>
        <p:blipFill>
          <a:blip r:embed="rId8"/>
          <a:stretch>
            <a:fillRect/>
          </a:stretch>
        </p:blipFill>
        <p:spPr>
          <a:xfrm>
            <a:off x="899592" y="4221088"/>
            <a:ext cx="720080" cy="635471"/>
          </a:xfrm>
          <a:prstGeom prst="rect">
            <a:avLst/>
          </a:prstGeom>
        </p:spPr>
      </p:pic>
      <p:sp>
        <p:nvSpPr>
          <p:cNvPr id="32" name="Rectangle 31"/>
          <p:cNvSpPr/>
          <p:nvPr/>
        </p:nvSpPr>
        <p:spPr>
          <a:xfrm>
            <a:off x="251520" y="980728"/>
            <a:ext cx="3960440" cy="338554"/>
          </a:xfrm>
          <a:prstGeom prst="rect">
            <a:avLst/>
          </a:prstGeom>
          <a:solidFill>
            <a:srgbClr val="CCFFCC"/>
          </a:solidFill>
          <a:ln>
            <a:solidFill>
              <a:srgbClr val="00B0F0"/>
            </a:solidFill>
          </a:ln>
        </p:spPr>
        <p:txBody>
          <a:bodyPr wrap="square">
            <a:spAutoFit/>
          </a:bodyPr>
          <a:lstStyle/>
          <a:p>
            <a:r>
              <a:rPr lang="fr-FR" sz="1600" b="1" dirty="0" smtClean="0">
                <a:solidFill>
                  <a:srgbClr val="FF0000"/>
                </a:solidFill>
              </a:rPr>
              <a:t>A6</a:t>
            </a:r>
            <a:r>
              <a:rPr lang="fr-FR" sz="1600" dirty="0" smtClean="0">
                <a:solidFill>
                  <a:srgbClr val="FF0000"/>
                </a:solidFill>
              </a:rPr>
              <a:t> </a:t>
            </a:r>
            <a:r>
              <a:rPr lang="fr-FR" sz="1600" dirty="0">
                <a:solidFill>
                  <a:srgbClr val="FF0000"/>
                </a:solidFill>
              </a:rPr>
              <a:t>– </a:t>
            </a:r>
            <a:r>
              <a:rPr lang="fr-FR" sz="1600" dirty="0" smtClean="0">
                <a:solidFill>
                  <a:srgbClr val="FF0000"/>
                </a:solidFill>
              </a:rPr>
              <a:t>Inspection, diagnostic, test et évaluation</a:t>
            </a:r>
            <a:endParaRPr lang="fr-FR" sz="1600" dirty="0">
              <a:solidFill>
                <a:srgbClr val="FF0000"/>
              </a:solidFill>
            </a:endParaRPr>
          </a:p>
        </p:txBody>
      </p:sp>
      <p:sp>
        <p:nvSpPr>
          <p:cNvPr id="37" name="Rectangle 36"/>
          <p:cNvSpPr/>
          <p:nvPr/>
        </p:nvSpPr>
        <p:spPr>
          <a:xfrm>
            <a:off x="251520" y="2348880"/>
            <a:ext cx="3960440" cy="338554"/>
          </a:xfrm>
          <a:prstGeom prst="rect">
            <a:avLst/>
          </a:prstGeom>
          <a:solidFill>
            <a:srgbClr val="CCFFCC"/>
          </a:solidFill>
          <a:ln>
            <a:solidFill>
              <a:srgbClr val="00B0F0"/>
            </a:solidFill>
          </a:ln>
        </p:spPr>
        <p:txBody>
          <a:bodyPr wrap="square">
            <a:spAutoFit/>
          </a:bodyPr>
          <a:lstStyle/>
          <a:p>
            <a:r>
              <a:rPr lang="fr-FR" sz="1600" b="1" dirty="0" smtClean="0">
                <a:solidFill>
                  <a:srgbClr val="FF0000"/>
                </a:solidFill>
              </a:rPr>
              <a:t>A7 </a:t>
            </a:r>
            <a:r>
              <a:rPr lang="fr-FR" sz="1600" dirty="0">
                <a:solidFill>
                  <a:srgbClr val="FF0000"/>
                </a:solidFill>
              </a:rPr>
              <a:t>– </a:t>
            </a:r>
            <a:r>
              <a:rPr lang="fr-FR" sz="1600" dirty="0" smtClean="0">
                <a:solidFill>
                  <a:srgbClr val="FF0000"/>
                </a:solidFill>
              </a:rPr>
              <a:t>Essais et réglages</a:t>
            </a:r>
          </a:p>
        </p:txBody>
      </p:sp>
      <p:sp>
        <p:nvSpPr>
          <p:cNvPr id="38" name="Rectangle 37"/>
          <p:cNvSpPr/>
          <p:nvPr/>
        </p:nvSpPr>
        <p:spPr>
          <a:xfrm>
            <a:off x="251520" y="1268760"/>
            <a:ext cx="3960440" cy="584776"/>
          </a:xfrm>
          <a:prstGeom prst="rect">
            <a:avLst/>
          </a:prstGeom>
          <a:solidFill>
            <a:srgbClr val="CCFFCC"/>
          </a:solidFill>
          <a:ln>
            <a:solidFill>
              <a:srgbClr val="00B0F0"/>
            </a:solidFill>
          </a:ln>
        </p:spPr>
        <p:txBody>
          <a:bodyPr wrap="square">
            <a:spAutoFit/>
          </a:bodyPr>
          <a:lstStyle/>
          <a:p>
            <a:r>
              <a:rPr lang="fr-FR" sz="1600" b="1" dirty="0" smtClean="0">
                <a:solidFill>
                  <a:srgbClr val="0000FF"/>
                </a:solidFill>
              </a:rPr>
              <a:t>T6.1</a:t>
            </a:r>
            <a:r>
              <a:rPr lang="fr-FR" sz="1600" b="1" baseline="-25000" dirty="0" smtClean="0">
                <a:solidFill>
                  <a:srgbClr val="0000FF"/>
                </a:solidFill>
              </a:rPr>
              <a:t>Av</a:t>
            </a:r>
            <a:r>
              <a:rPr lang="fr-FR" sz="1600" b="1" dirty="0">
                <a:solidFill>
                  <a:srgbClr val="0000FF"/>
                </a:solidFill>
              </a:rPr>
              <a:t> </a:t>
            </a:r>
            <a:r>
              <a:rPr lang="fr-FR" sz="1600" dirty="0" smtClean="0">
                <a:solidFill>
                  <a:srgbClr val="0000FF"/>
                </a:solidFill>
              </a:rPr>
              <a:t>Tester </a:t>
            </a:r>
            <a:r>
              <a:rPr lang="fr-FR" sz="1600" dirty="0">
                <a:solidFill>
                  <a:srgbClr val="0000FF"/>
                </a:solidFill>
              </a:rPr>
              <a:t>un équipement, une installation ou un </a:t>
            </a:r>
            <a:r>
              <a:rPr lang="fr-FR" sz="1600" dirty="0" smtClean="0">
                <a:solidFill>
                  <a:srgbClr val="0000FF"/>
                </a:solidFill>
              </a:rPr>
              <a:t>système. </a:t>
            </a:r>
            <a:endParaRPr lang="fr-FR" sz="1600" dirty="0">
              <a:solidFill>
                <a:srgbClr val="0000FF"/>
              </a:solidFill>
            </a:endParaRPr>
          </a:p>
        </p:txBody>
      </p:sp>
      <p:sp>
        <p:nvSpPr>
          <p:cNvPr id="42" name="Rectangle 41"/>
          <p:cNvSpPr/>
          <p:nvPr/>
        </p:nvSpPr>
        <p:spPr>
          <a:xfrm>
            <a:off x="251520" y="1844824"/>
            <a:ext cx="3960440" cy="338554"/>
          </a:xfrm>
          <a:prstGeom prst="rect">
            <a:avLst/>
          </a:prstGeom>
          <a:solidFill>
            <a:srgbClr val="CCFFCC"/>
          </a:solidFill>
          <a:ln>
            <a:solidFill>
              <a:srgbClr val="00B0F0"/>
            </a:solidFill>
          </a:ln>
        </p:spPr>
        <p:txBody>
          <a:bodyPr wrap="square">
            <a:spAutoFit/>
          </a:bodyPr>
          <a:lstStyle/>
          <a:p>
            <a:r>
              <a:rPr lang="fr-FR" sz="1600" b="1" dirty="0">
                <a:solidFill>
                  <a:srgbClr val="FF0000"/>
                </a:solidFill>
              </a:rPr>
              <a:t>T6.3</a:t>
            </a:r>
            <a:r>
              <a:rPr lang="fr-FR" sz="1600" dirty="0">
                <a:solidFill>
                  <a:srgbClr val="FF0000"/>
                </a:solidFill>
              </a:rPr>
              <a:t> Réaliser un diagnostic. </a:t>
            </a:r>
          </a:p>
        </p:txBody>
      </p:sp>
      <p:sp>
        <p:nvSpPr>
          <p:cNvPr id="44" name="Rectangle 43"/>
          <p:cNvSpPr/>
          <p:nvPr/>
        </p:nvSpPr>
        <p:spPr>
          <a:xfrm>
            <a:off x="251520" y="2636912"/>
            <a:ext cx="3960440" cy="830997"/>
          </a:xfrm>
          <a:prstGeom prst="rect">
            <a:avLst/>
          </a:prstGeom>
          <a:solidFill>
            <a:srgbClr val="CCFFCC"/>
          </a:solidFill>
          <a:ln>
            <a:solidFill>
              <a:srgbClr val="00B0F0"/>
            </a:solidFill>
          </a:ln>
        </p:spPr>
        <p:txBody>
          <a:bodyPr wrap="square">
            <a:spAutoFit/>
          </a:bodyPr>
          <a:lstStyle/>
          <a:p>
            <a:r>
              <a:rPr lang="fr-FR" sz="1600" b="1" dirty="0" smtClean="0">
                <a:solidFill>
                  <a:srgbClr val="0000FF"/>
                </a:solidFill>
              </a:rPr>
              <a:t>T7.1</a:t>
            </a:r>
            <a:r>
              <a:rPr lang="fr-FR" sz="1600" b="1" baseline="-25000" dirty="0" smtClean="0">
                <a:solidFill>
                  <a:srgbClr val="0000FF"/>
                </a:solidFill>
              </a:rPr>
              <a:t>Av</a:t>
            </a:r>
            <a:r>
              <a:rPr lang="fr-FR" sz="1600" dirty="0" smtClean="0">
                <a:solidFill>
                  <a:srgbClr val="0000FF"/>
                </a:solidFill>
              </a:rPr>
              <a:t> </a:t>
            </a:r>
            <a:r>
              <a:rPr lang="fr-FR" sz="1600" dirty="0">
                <a:solidFill>
                  <a:srgbClr val="0000FF"/>
                </a:solidFill>
              </a:rPr>
              <a:t>Préparer les moyens d’essai.</a:t>
            </a:r>
          </a:p>
          <a:p>
            <a:r>
              <a:rPr lang="fr-FR" sz="1600" b="1" dirty="0" smtClean="0">
                <a:solidFill>
                  <a:srgbClr val="0000FF"/>
                </a:solidFill>
              </a:rPr>
              <a:t>T7.2</a:t>
            </a:r>
            <a:r>
              <a:rPr lang="fr-FR" sz="1600" b="1" baseline="-25000" dirty="0" smtClean="0">
                <a:solidFill>
                  <a:srgbClr val="0000FF"/>
                </a:solidFill>
              </a:rPr>
              <a:t>Av</a:t>
            </a:r>
            <a:r>
              <a:rPr lang="fr-FR" sz="1600" dirty="0" smtClean="0">
                <a:solidFill>
                  <a:srgbClr val="0000FF"/>
                </a:solidFill>
              </a:rPr>
              <a:t> </a:t>
            </a:r>
            <a:r>
              <a:rPr lang="fr-FR" sz="1600" dirty="0">
                <a:solidFill>
                  <a:srgbClr val="0000FF"/>
                </a:solidFill>
              </a:rPr>
              <a:t>Participer aux essais.</a:t>
            </a:r>
          </a:p>
          <a:p>
            <a:r>
              <a:rPr lang="fr-FR" sz="1600" b="1" dirty="0" smtClean="0">
                <a:solidFill>
                  <a:srgbClr val="0000FF"/>
                </a:solidFill>
              </a:rPr>
              <a:t>T7.3</a:t>
            </a:r>
            <a:r>
              <a:rPr lang="fr-FR" sz="1600" b="1" baseline="-25000" dirty="0" smtClean="0">
                <a:solidFill>
                  <a:srgbClr val="0000FF"/>
                </a:solidFill>
              </a:rPr>
              <a:t>Av</a:t>
            </a:r>
            <a:r>
              <a:rPr lang="fr-FR" sz="1600" dirty="0" smtClean="0">
                <a:solidFill>
                  <a:srgbClr val="0000FF"/>
                </a:solidFill>
              </a:rPr>
              <a:t> </a:t>
            </a:r>
            <a:r>
              <a:rPr lang="fr-FR" sz="1600" dirty="0">
                <a:solidFill>
                  <a:srgbClr val="0000FF"/>
                </a:solidFill>
              </a:rPr>
              <a:t>Régler des équipements avioniques.</a:t>
            </a:r>
          </a:p>
        </p:txBody>
      </p:sp>
      <p:sp>
        <p:nvSpPr>
          <p:cNvPr id="45" name="Rectangle 44"/>
          <p:cNvSpPr/>
          <p:nvPr/>
        </p:nvSpPr>
        <p:spPr>
          <a:xfrm>
            <a:off x="395536" y="2780928"/>
            <a:ext cx="3960440" cy="2646879"/>
          </a:xfrm>
          <a:prstGeom prst="rect">
            <a:avLst/>
          </a:prstGeom>
          <a:solidFill>
            <a:srgbClr val="CCFFCC"/>
          </a:solidFill>
          <a:ln>
            <a:solidFill>
              <a:srgbClr val="00B0F0"/>
            </a:solidFill>
          </a:ln>
        </p:spPr>
        <p:txBody>
          <a:bodyPr wrap="square">
            <a:spAutoFit/>
          </a:bodyPr>
          <a:lstStyle/>
          <a:p>
            <a:r>
              <a:rPr lang="fr-FR" sz="1600" b="1" dirty="0" smtClean="0">
                <a:solidFill>
                  <a:srgbClr val="0000FF"/>
                </a:solidFill>
              </a:rPr>
              <a:t>T7.1</a:t>
            </a:r>
            <a:r>
              <a:rPr lang="fr-FR" sz="1600" b="1" baseline="-25000" dirty="0" smtClean="0">
                <a:solidFill>
                  <a:srgbClr val="0000FF"/>
                </a:solidFill>
              </a:rPr>
              <a:t>St</a:t>
            </a:r>
            <a:r>
              <a:rPr lang="fr-FR" sz="1600" dirty="0" smtClean="0">
                <a:solidFill>
                  <a:srgbClr val="0000FF"/>
                </a:solidFill>
              </a:rPr>
              <a:t> </a:t>
            </a:r>
            <a:r>
              <a:rPr lang="fr-FR" sz="1600" dirty="0">
                <a:solidFill>
                  <a:srgbClr val="0000FF"/>
                </a:solidFill>
              </a:rPr>
              <a:t>Préparer les moyens d’essai d’une partie d’aéronef ou d’un sous-ensemble (étanchéité structure ou tuyauteries).</a:t>
            </a:r>
          </a:p>
          <a:p>
            <a:r>
              <a:rPr lang="fr-FR" sz="1600" b="1" dirty="0" smtClean="0">
                <a:solidFill>
                  <a:srgbClr val="0000FF"/>
                </a:solidFill>
              </a:rPr>
              <a:t>T7.2</a:t>
            </a:r>
            <a:r>
              <a:rPr lang="fr-FR" sz="1600" b="1" baseline="-25000" dirty="0" smtClean="0">
                <a:solidFill>
                  <a:srgbClr val="0000FF"/>
                </a:solidFill>
              </a:rPr>
              <a:t>St</a:t>
            </a:r>
            <a:r>
              <a:rPr lang="fr-FR" sz="1600" dirty="0" smtClean="0">
                <a:solidFill>
                  <a:srgbClr val="0000FF"/>
                </a:solidFill>
              </a:rPr>
              <a:t> </a:t>
            </a:r>
            <a:r>
              <a:rPr lang="fr-FR" sz="1600" dirty="0">
                <a:solidFill>
                  <a:srgbClr val="0000FF"/>
                </a:solidFill>
              </a:rPr>
              <a:t>Réaliser les essais de fonctionnement d’un ensemble ou d’un sous ensemble (trains, trappes, portes, becs, volets, bielles, nacelles …).</a:t>
            </a:r>
          </a:p>
          <a:p>
            <a:r>
              <a:rPr lang="fr-FR" sz="1600" b="1" dirty="0" smtClean="0">
                <a:solidFill>
                  <a:srgbClr val="0000FF"/>
                </a:solidFill>
              </a:rPr>
              <a:t>T7.3</a:t>
            </a:r>
            <a:r>
              <a:rPr lang="fr-FR" sz="1600" b="1" baseline="-25000" dirty="0" smtClean="0">
                <a:solidFill>
                  <a:srgbClr val="0000FF"/>
                </a:solidFill>
              </a:rPr>
              <a:t>St</a:t>
            </a:r>
            <a:r>
              <a:rPr lang="fr-FR" sz="1600" dirty="0" smtClean="0">
                <a:solidFill>
                  <a:srgbClr val="0000FF"/>
                </a:solidFill>
              </a:rPr>
              <a:t> </a:t>
            </a:r>
            <a:r>
              <a:rPr lang="fr-FR" sz="1600" dirty="0">
                <a:solidFill>
                  <a:srgbClr val="0000FF"/>
                </a:solidFill>
              </a:rPr>
              <a:t>Réaliser des réglages de mécanismes (trains, trappes, portes, becs, volets, bielles, nacelles …).</a:t>
            </a:r>
          </a:p>
        </p:txBody>
      </p:sp>
      <p:cxnSp>
        <p:nvCxnSpPr>
          <p:cNvPr id="47" name="Connecteur droit 46"/>
          <p:cNvCxnSpPr/>
          <p:nvPr/>
        </p:nvCxnSpPr>
        <p:spPr>
          <a:xfrm>
            <a:off x="781236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p:cNvSpPr>
            <a:spLocks noGrp="1"/>
          </p:cNvSpPr>
          <p:nvPr>
            <p:ph type="sldNum" sz="quarter" idx="12"/>
          </p:nvPr>
        </p:nvSpPr>
        <p:spPr/>
        <p:txBody>
          <a:bodyPr/>
          <a:lstStyle/>
          <a:p>
            <a:fld id="{9ADDA7FA-2A20-44FE-B285-C2990E32D552}" type="slidenum">
              <a:rPr lang="fr-FR" smtClean="0"/>
              <a:t>48</a:t>
            </a:fld>
            <a:endParaRPr lang="fr-FR"/>
          </a:p>
        </p:txBody>
      </p:sp>
    </p:spTree>
    <p:extLst>
      <p:ext uri="{BB962C8B-B14F-4D97-AF65-F5344CB8AC3E}">
        <p14:creationId xmlns:p14="http://schemas.microsoft.com/office/powerpoint/2010/main" val="30693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8"/>
                                        </p:tgtEl>
                                        <p:attrNameLst>
                                          <p:attrName>style.opacity</p:attrName>
                                        </p:attrNameLst>
                                      </p:cBhvr>
                                      <p:to>
                                        <p:strVal val="0.5"/>
                                      </p:to>
                                    </p:set>
                                    <p:animEffect filter="image" prLst="opacity: 0.5">
                                      <p:cBhvr rctx="IE">
                                        <p:cTn id="7" dur="indefinite"/>
                                        <p:tgtEl>
                                          <p:spTgt spid="18"/>
                                        </p:tgtEl>
                                      </p:cBhvr>
                                    </p:animEffect>
                                  </p:childTnLst>
                                </p:cTn>
                              </p:par>
                              <p:par>
                                <p:cTn id="8" presetID="9" presetClass="emph" presetSubtype="0" grpId="0" nodeType="withEffect">
                                  <p:stCondLst>
                                    <p:cond delay="0"/>
                                  </p:stCondLst>
                                  <p:childTnLst>
                                    <p:set>
                                      <p:cBhvr rctx="PPT">
                                        <p:cTn id="9" dur="indefinite"/>
                                        <p:tgtEl>
                                          <p:spTgt spid="17"/>
                                        </p:tgtEl>
                                        <p:attrNameLst>
                                          <p:attrName>style.opacity</p:attrName>
                                        </p:attrNameLst>
                                      </p:cBhvr>
                                      <p:to>
                                        <p:strVal val="0.5"/>
                                      </p:to>
                                    </p:set>
                                    <p:animEffect filter="image" prLst="opacity: 0.5">
                                      <p:cBhvr rctx="IE">
                                        <p:cTn id="10" dur="indefinite"/>
                                        <p:tgtEl>
                                          <p:spTgt spid="17"/>
                                        </p:tgtEl>
                                      </p:cBhvr>
                                    </p:animEffect>
                                  </p:childTnLst>
                                </p:cTn>
                              </p:par>
                              <p:par>
                                <p:cTn id="11" presetID="9" presetClass="emph" presetSubtype="0" grpId="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0" fill="hold"/>
                                        <p:tgtEl>
                                          <p:spTgt spid="31"/>
                                        </p:tgtEl>
                                        <p:attrNameLst>
                                          <p:attrName>ppt_w</p:attrName>
                                        </p:attrNameLst>
                                      </p:cBhvr>
                                      <p:tavLst>
                                        <p:tav tm="0" fmla="#ppt_w*sin(2.5*pi*$)">
                                          <p:val>
                                            <p:fltVal val="0"/>
                                          </p:val>
                                        </p:tav>
                                        <p:tav tm="100000">
                                          <p:val>
                                            <p:fltVal val="1"/>
                                          </p:val>
                                        </p:tav>
                                      </p:tavLst>
                                    </p:anim>
                                    <p:anim calcmode="lin" valueType="num">
                                      <p:cBhvr>
                                        <p:cTn id="19" dur="5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30" grpId="0" animBg="1"/>
      <p:bldP spid="32" grpId="0" animBg="1"/>
      <p:bldP spid="37" grpId="0" animBg="1"/>
      <p:bldP spid="38" grpId="0" animBg="1"/>
      <p:bldP spid="42" grpId="0" animBg="1"/>
      <p:bldP spid="44" grpId="0" animBg="1"/>
      <p:bldP spid="4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droit 11"/>
          <p:cNvCxnSpPr/>
          <p:nvPr/>
        </p:nvCxnSpPr>
        <p:spPr>
          <a:xfrm>
            <a:off x="781236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p:nvPr/>
        </p:nvCxnSpPr>
        <p:spPr>
          <a:xfrm>
            <a:off x="257995" y="3544550"/>
            <a:ext cx="8568952" cy="36004"/>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3707904" y="1888366"/>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U32 </a:t>
            </a:r>
            <a:r>
              <a:rPr lang="fr-FR" b="1" dirty="0" smtClean="0">
                <a:solidFill>
                  <a:schemeClr val="tx1"/>
                </a:solidFill>
              </a:rPr>
              <a:t>E 32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7" name="Ellipse 16"/>
          <p:cNvSpPr/>
          <p:nvPr/>
        </p:nvSpPr>
        <p:spPr>
          <a:xfrm>
            <a:off x="565212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smtClean="0"/>
          </a:p>
          <a:p>
            <a:pPr algn="ctr"/>
            <a:r>
              <a:rPr lang="fr-FR" b="1" dirty="0" smtClean="0"/>
              <a:t>U2</a:t>
            </a:r>
          </a:p>
          <a:p>
            <a:pPr algn="ctr"/>
            <a:r>
              <a:rPr lang="fr-FR" b="1" dirty="0" smtClean="0">
                <a:solidFill>
                  <a:schemeClr val="tx1"/>
                </a:solidFill>
              </a:rPr>
              <a:t>E 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8" name="Ellipse 17"/>
          <p:cNvSpPr/>
          <p:nvPr/>
        </p:nvSpPr>
        <p:spPr>
          <a:xfrm>
            <a:off x="637220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U31</a:t>
            </a:r>
          </a:p>
          <a:p>
            <a:pPr algn="ctr"/>
            <a:r>
              <a:rPr lang="fr-FR" b="1" dirty="0" smtClean="0">
                <a:solidFill>
                  <a:schemeClr val="tx1"/>
                </a:solidFill>
              </a:rPr>
              <a:t>E 31</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9" name="Ellipse 18"/>
          <p:cNvSpPr/>
          <p:nvPr/>
        </p:nvSpPr>
        <p:spPr>
          <a:xfrm>
            <a:off x="709228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U33</a:t>
            </a:r>
          </a:p>
          <a:p>
            <a:pPr algn="ctr"/>
            <a:r>
              <a:rPr lang="fr-FR" b="1" dirty="0" smtClean="0">
                <a:solidFill>
                  <a:schemeClr val="tx1"/>
                </a:solidFill>
              </a:rPr>
              <a:t>E 33</a:t>
            </a:r>
            <a:endParaRPr lang="fr-FR" b="1" dirty="0">
              <a:solidFill>
                <a:schemeClr val="tx1"/>
              </a:solidFill>
            </a:endParaRPr>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24" name="ZoneTexte 23"/>
          <p:cNvSpPr txBox="1"/>
          <p:nvPr/>
        </p:nvSpPr>
        <p:spPr>
          <a:xfrm>
            <a:off x="143007" y="3232712"/>
            <a:ext cx="3012589" cy="369332"/>
          </a:xfrm>
          <a:prstGeom prst="rect">
            <a:avLst/>
          </a:prstGeom>
          <a:noFill/>
        </p:spPr>
        <p:txBody>
          <a:bodyPr wrap="none" rtlCol="0">
            <a:spAutoFit/>
          </a:bodyPr>
          <a:lstStyle/>
          <a:p>
            <a:r>
              <a:rPr lang="fr-FR" dirty="0" smtClean="0"/>
              <a:t>Bac pro </a:t>
            </a:r>
            <a:r>
              <a:rPr lang="fr-FR" dirty="0" err="1" smtClean="0"/>
              <a:t>Aéro</a:t>
            </a:r>
            <a:r>
              <a:rPr lang="fr-FR" dirty="0" smtClean="0"/>
              <a:t> </a:t>
            </a:r>
            <a:r>
              <a:rPr lang="fr-FR" b="1" dirty="0" smtClean="0">
                <a:solidFill>
                  <a:srgbClr val="FF0000"/>
                </a:solidFill>
              </a:rPr>
              <a:t>Options Av et St</a:t>
            </a:r>
            <a:endParaRPr lang="fr-FR" b="1" dirty="0">
              <a:solidFill>
                <a:srgbClr val="FF0000"/>
              </a:solidFill>
            </a:endParaRPr>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ZoneTexte 35"/>
          <p:cNvSpPr txBox="1"/>
          <p:nvPr/>
        </p:nvSpPr>
        <p:spPr>
          <a:xfrm>
            <a:off x="5364088" y="5301208"/>
            <a:ext cx="2376264" cy="338554"/>
          </a:xfrm>
          <a:prstGeom prst="rect">
            <a:avLst/>
          </a:prstGeom>
          <a:solidFill>
            <a:srgbClr val="00B0F0"/>
          </a:solidFill>
        </p:spPr>
        <p:txBody>
          <a:bodyPr wrap="square" rtlCol="0">
            <a:spAutoFit/>
          </a:bodyPr>
          <a:lstStyle/>
          <a:p>
            <a:pPr algn="ctr"/>
            <a:r>
              <a:rPr lang="fr-FR" sz="1600" dirty="0" smtClean="0"/>
              <a:t>Terminale professionnelle</a:t>
            </a:r>
            <a:endParaRPr lang="fr-FR" sz="1600" dirty="0"/>
          </a:p>
        </p:txBody>
      </p:sp>
      <p:sp>
        <p:nvSpPr>
          <p:cNvPr id="39" name="ZoneTexte 38"/>
          <p:cNvSpPr txBox="1"/>
          <p:nvPr/>
        </p:nvSpPr>
        <p:spPr>
          <a:xfrm>
            <a:off x="395536" y="5301208"/>
            <a:ext cx="2232248" cy="338554"/>
          </a:xfrm>
          <a:prstGeom prst="rect">
            <a:avLst/>
          </a:prstGeom>
          <a:solidFill>
            <a:srgbClr val="00B0F0"/>
          </a:solidFill>
        </p:spPr>
        <p:txBody>
          <a:bodyPr wrap="square" rtlCol="0">
            <a:spAutoFit/>
          </a:bodyPr>
          <a:lstStyle/>
          <a:p>
            <a:pPr algn="ctr"/>
            <a:r>
              <a:rPr lang="fr-FR" sz="1600" dirty="0" smtClean="0"/>
              <a:t>Seconde professionnelle</a:t>
            </a:r>
            <a:endParaRPr lang="fr-FR" sz="1600" dirty="0"/>
          </a:p>
        </p:txBody>
      </p:sp>
      <p:sp>
        <p:nvSpPr>
          <p:cNvPr id="40" name="ZoneTexte 39"/>
          <p:cNvSpPr txBox="1"/>
          <p:nvPr/>
        </p:nvSpPr>
        <p:spPr>
          <a:xfrm>
            <a:off x="2843808" y="5301208"/>
            <a:ext cx="2376264"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pic>
        <p:nvPicPr>
          <p:cNvPr id="31" name="Image 30"/>
          <p:cNvPicPr>
            <a:picLocks noChangeAspect="1"/>
          </p:cNvPicPr>
          <p:nvPr/>
        </p:nvPicPr>
        <p:blipFill>
          <a:blip r:embed="rId8"/>
          <a:stretch>
            <a:fillRect/>
          </a:stretch>
        </p:blipFill>
        <p:spPr>
          <a:xfrm>
            <a:off x="899592" y="4221088"/>
            <a:ext cx="720080" cy="635471"/>
          </a:xfrm>
          <a:prstGeom prst="rect">
            <a:avLst/>
          </a:prstGeom>
        </p:spPr>
      </p:pic>
      <p:sp>
        <p:nvSpPr>
          <p:cNvPr id="43" name="Ellipse 42"/>
          <p:cNvSpPr/>
          <p:nvPr/>
        </p:nvSpPr>
        <p:spPr>
          <a:xfrm>
            <a:off x="0" y="188640"/>
            <a:ext cx="9144000" cy="6669360"/>
          </a:xfrm>
          <a:prstGeom prst="ellipse">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 </a:t>
            </a:r>
            <a:endParaRPr lang="fr-FR" dirty="0"/>
          </a:p>
        </p:txBody>
      </p:sp>
      <p:sp>
        <p:nvSpPr>
          <p:cNvPr id="46" name="ZoneTexte 45"/>
          <p:cNvSpPr txBox="1"/>
          <p:nvPr/>
        </p:nvSpPr>
        <p:spPr>
          <a:xfrm>
            <a:off x="1475656" y="1052736"/>
            <a:ext cx="6048672" cy="1077218"/>
          </a:xfrm>
          <a:prstGeom prst="rect">
            <a:avLst/>
          </a:prstGeom>
          <a:noFill/>
        </p:spPr>
        <p:txBody>
          <a:bodyPr wrap="square" rtlCol="0">
            <a:spAutoFit/>
          </a:bodyPr>
          <a:lstStyle/>
          <a:p>
            <a:pPr lvl="0"/>
            <a:r>
              <a:rPr lang="fr-FR" sz="1600" dirty="0" smtClean="0">
                <a:solidFill>
                  <a:srgbClr val="FF0000"/>
                </a:solidFill>
              </a:rPr>
              <a:t>Pour cette sous-épreuve , les compétences à valider sont transversales à chacune des options Avionique et Structure, cependant les activités qui permettent leur mise en œuvre, le contenu et le contexte professionnel sont spécifiques :</a:t>
            </a:r>
            <a:endParaRPr lang="fr-FR" sz="1600" dirty="0">
              <a:solidFill>
                <a:srgbClr val="FF0000"/>
              </a:solidFill>
            </a:endParaRPr>
          </a:p>
        </p:txBody>
      </p:sp>
      <p:sp>
        <p:nvSpPr>
          <p:cNvPr id="47" name="ZoneTexte 46"/>
          <p:cNvSpPr txBox="1"/>
          <p:nvPr/>
        </p:nvSpPr>
        <p:spPr>
          <a:xfrm>
            <a:off x="395536" y="2420888"/>
            <a:ext cx="6480720" cy="830997"/>
          </a:xfrm>
          <a:prstGeom prst="rect">
            <a:avLst/>
          </a:prstGeom>
          <a:noFill/>
        </p:spPr>
        <p:txBody>
          <a:bodyPr wrap="square" rtlCol="0">
            <a:spAutoFit/>
          </a:bodyPr>
          <a:lstStyle/>
          <a:p>
            <a:r>
              <a:rPr lang="fr-FR" sz="1600" b="1" dirty="0" smtClean="0">
                <a:solidFill>
                  <a:srgbClr val="FF0000"/>
                </a:solidFill>
              </a:rPr>
              <a:t>Avionique : </a:t>
            </a:r>
            <a:r>
              <a:rPr lang="fr-FR" sz="1600" dirty="0" smtClean="0">
                <a:solidFill>
                  <a:srgbClr val="FF0000"/>
                </a:solidFill>
              </a:rPr>
              <a:t>contenu de la sous-épreuve «… réalisation </a:t>
            </a:r>
            <a:r>
              <a:rPr lang="fr-FR" sz="1600" dirty="0">
                <a:solidFill>
                  <a:srgbClr val="FF0000"/>
                </a:solidFill>
              </a:rPr>
              <a:t>d’essais et de réglages d’un aéronef, d’une partie d’aéronef ou d’un </a:t>
            </a:r>
            <a:r>
              <a:rPr lang="fr-FR" sz="1600" dirty="0" smtClean="0">
                <a:solidFill>
                  <a:srgbClr val="FF0000"/>
                </a:solidFill>
              </a:rPr>
              <a:t>équipement… »  </a:t>
            </a:r>
            <a:endParaRPr lang="fr-FR" sz="1600" dirty="0">
              <a:solidFill>
                <a:srgbClr val="FF0000"/>
              </a:solidFill>
            </a:endParaRPr>
          </a:p>
          <a:p>
            <a:endParaRPr lang="fr-FR" sz="1600" dirty="0">
              <a:solidFill>
                <a:srgbClr val="FF0000"/>
              </a:solidFill>
            </a:endParaRPr>
          </a:p>
        </p:txBody>
      </p:sp>
      <p:sp>
        <p:nvSpPr>
          <p:cNvPr id="48" name="Rectangle 47"/>
          <p:cNvSpPr/>
          <p:nvPr/>
        </p:nvSpPr>
        <p:spPr>
          <a:xfrm>
            <a:off x="323528" y="3645024"/>
            <a:ext cx="6840760" cy="1323439"/>
          </a:xfrm>
          <a:prstGeom prst="rect">
            <a:avLst/>
          </a:prstGeom>
        </p:spPr>
        <p:txBody>
          <a:bodyPr wrap="square">
            <a:spAutoFit/>
          </a:bodyPr>
          <a:lstStyle/>
          <a:p>
            <a:r>
              <a:rPr lang="fr-FR" sz="1600" b="1" dirty="0" smtClean="0">
                <a:solidFill>
                  <a:srgbClr val="FF0000"/>
                </a:solidFill>
              </a:rPr>
              <a:t>Structure : </a:t>
            </a:r>
            <a:r>
              <a:rPr lang="fr-FR" sz="1600" dirty="0" smtClean="0">
                <a:solidFill>
                  <a:srgbClr val="FF0000"/>
                </a:solidFill>
              </a:rPr>
              <a:t>contenu de la sous-épreuve «… préparation </a:t>
            </a:r>
            <a:r>
              <a:rPr lang="fr-FR" sz="1600" dirty="0">
                <a:solidFill>
                  <a:srgbClr val="FF0000"/>
                </a:solidFill>
              </a:rPr>
              <a:t>et </a:t>
            </a:r>
            <a:r>
              <a:rPr lang="fr-FR" sz="1600" dirty="0" smtClean="0">
                <a:solidFill>
                  <a:srgbClr val="FF0000"/>
                </a:solidFill>
              </a:rPr>
              <a:t>réalisation </a:t>
            </a:r>
            <a:r>
              <a:rPr lang="fr-FR" sz="1600" dirty="0">
                <a:solidFill>
                  <a:srgbClr val="FF0000"/>
                </a:solidFill>
              </a:rPr>
              <a:t>d’essais d’une partie d’aéronef ou d’un sous-ensemble (étanchéité structure ou tuyauteries), d’essais de fonctionnement d’un ensemble ou d’un sous ensemble (trains, trappes, portes, becs, volets, bielles, nacelles …) </a:t>
            </a:r>
            <a:r>
              <a:rPr lang="fr-FR" sz="1600" dirty="0" smtClean="0">
                <a:solidFill>
                  <a:srgbClr val="FF0000"/>
                </a:solidFill>
              </a:rPr>
              <a:t>et réglages </a:t>
            </a:r>
            <a:r>
              <a:rPr lang="fr-FR" sz="1600" dirty="0">
                <a:solidFill>
                  <a:srgbClr val="FF0000"/>
                </a:solidFill>
              </a:rPr>
              <a:t>de mécanismes (trains, trappes, portes, becs, volets, bielles, nacelles …</a:t>
            </a:r>
            <a:r>
              <a:rPr lang="fr-FR" sz="1600" dirty="0" smtClean="0">
                <a:solidFill>
                  <a:srgbClr val="FF0000"/>
                </a:solidFill>
              </a:rPr>
              <a:t>) » </a:t>
            </a:r>
            <a:endParaRPr lang="fr-FR" sz="1600" dirty="0">
              <a:solidFill>
                <a:srgbClr val="FF0000"/>
              </a:solidFill>
            </a:endParaRPr>
          </a:p>
        </p:txBody>
      </p:sp>
      <p:sp>
        <p:nvSpPr>
          <p:cNvPr id="41" name="Rectangle 40"/>
          <p:cNvSpPr/>
          <p:nvPr/>
        </p:nvSpPr>
        <p:spPr>
          <a:xfrm>
            <a:off x="395536" y="5805264"/>
            <a:ext cx="3312000" cy="646331"/>
          </a:xfrm>
          <a:prstGeom prst="rect">
            <a:avLst/>
          </a:prstGeom>
          <a:solidFill>
            <a:schemeClr val="accent5">
              <a:lumMod val="40000"/>
              <a:lumOff val="60000"/>
            </a:schemeClr>
          </a:solidFill>
          <a:ln>
            <a:solidFill>
              <a:srgbClr val="92D050"/>
            </a:solidFill>
          </a:ln>
        </p:spPr>
        <p:txBody>
          <a:bodyPr wrap="square">
            <a:spAutoFit/>
          </a:bodyPr>
          <a:lstStyle/>
          <a:p>
            <a:pPr algn="ctr"/>
            <a:r>
              <a:rPr lang="fr-FR" b="1" dirty="0" smtClean="0">
                <a:solidFill>
                  <a:srgbClr val="FF0000"/>
                </a:solidFill>
              </a:rPr>
              <a:t>E3 sous-épreuve E33 </a:t>
            </a:r>
            <a:r>
              <a:rPr lang="fr-FR" dirty="0">
                <a:solidFill>
                  <a:srgbClr val="FF0000"/>
                </a:solidFill>
              </a:rPr>
              <a:t>: Essais, réglages (</a:t>
            </a:r>
            <a:r>
              <a:rPr lang="fr-FR" dirty="0" smtClean="0">
                <a:solidFill>
                  <a:srgbClr val="FF0000"/>
                </a:solidFill>
              </a:rPr>
              <a:t>coefficient 2) </a:t>
            </a:r>
            <a:endParaRPr lang="fr-FR" dirty="0">
              <a:solidFill>
                <a:srgbClr val="FF0000"/>
              </a:solidFill>
            </a:endParaRPr>
          </a:p>
        </p:txBody>
      </p:sp>
      <p:sp>
        <p:nvSpPr>
          <p:cNvPr id="6" name="Espace réservé du numéro de diapositive 5"/>
          <p:cNvSpPr>
            <a:spLocks noGrp="1"/>
          </p:cNvSpPr>
          <p:nvPr>
            <p:ph type="sldNum" sz="quarter" idx="12"/>
          </p:nvPr>
        </p:nvSpPr>
        <p:spPr/>
        <p:txBody>
          <a:bodyPr/>
          <a:lstStyle/>
          <a:p>
            <a:fld id="{9ADDA7FA-2A20-44FE-B285-C2990E32D552}" type="slidenum">
              <a:rPr lang="fr-FR" smtClean="0"/>
              <a:t>49</a:t>
            </a:fld>
            <a:endParaRPr lang="fr-FR"/>
          </a:p>
        </p:txBody>
      </p:sp>
    </p:spTree>
    <p:extLst>
      <p:ext uri="{BB962C8B-B14F-4D97-AF65-F5344CB8AC3E}">
        <p14:creationId xmlns:p14="http://schemas.microsoft.com/office/powerpoint/2010/main" val="953691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8"/>
                                        </p:tgtEl>
                                        <p:attrNameLst>
                                          <p:attrName>style.opacity</p:attrName>
                                        </p:attrNameLst>
                                      </p:cBhvr>
                                      <p:to>
                                        <p:strVal val="0.5"/>
                                      </p:to>
                                    </p:set>
                                    <p:animEffect filter="image" prLst="opacity: 0.5">
                                      <p:cBhvr rctx="IE">
                                        <p:cTn id="7" dur="indefinite"/>
                                        <p:tgtEl>
                                          <p:spTgt spid="18"/>
                                        </p:tgtEl>
                                      </p:cBhvr>
                                    </p:animEffect>
                                  </p:childTnLst>
                                </p:cTn>
                              </p:par>
                              <p:par>
                                <p:cTn id="8" presetID="9" presetClass="emph" presetSubtype="0" grpId="0" nodeType="withEffect">
                                  <p:stCondLst>
                                    <p:cond delay="0"/>
                                  </p:stCondLst>
                                  <p:childTnLst>
                                    <p:set>
                                      <p:cBhvr rctx="PPT">
                                        <p:cTn id="9" dur="indefinite"/>
                                        <p:tgtEl>
                                          <p:spTgt spid="17"/>
                                        </p:tgtEl>
                                        <p:attrNameLst>
                                          <p:attrName>style.opacity</p:attrName>
                                        </p:attrNameLst>
                                      </p:cBhvr>
                                      <p:to>
                                        <p:strVal val="0.5"/>
                                      </p:to>
                                    </p:set>
                                    <p:animEffect filter="image" prLst="opacity: 0.5">
                                      <p:cBhvr rctx="IE">
                                        <p:cTn id="10" dur="indefinite"/>
                                        <p:tgtEl>
                                          <p:spTgt spid="17"/>
                                        </p:tgtEl>
                                      </p:cBhvr>
                                    </p:animEffect>
                                  </p:childTnLst>
                                </p:cTn>
                              </p:par>
                              <p:par>
                                <p:cTn id="11" presetID="9" presetClass="emph" presetSubtype="0" grpId="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par>
                                <p:cTn id="22" presetID="1" presetClass="exit" presetSubtype="0" fill="hold"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46" grpId="0"/>
      <p:bldP spid="47"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24744"/>
            <a:ext cx="7772400" cy="5328591"/>
          </a:xfrm>
        </p:spPr>
        <p:txBody>
          <a:bodyPr/>
          <a:lstStyle/>
          <a:p>
            <a:r>
              <a:rPr lang="fr-FR" sz="3200" i="1" dirty="0">
                <a:solidFill>
                  <a:srgbClr val="FF0000"/>
                </a:solidFill>
              </a:rPr>
              <a:t/>
            </a:r>
            <a:br>
              <a:rPr lang="fr-FR" sz="3200" i="1" dirty="0">
                <a:solidFill>
                  <a:srgbClr val="FF0000"/>
                </a:solidFill>
              </a:rPr>
            </a:br>
            <a:endParaRPr lang="fr-FR" sz="3200" dirty="0"/>
          </a:p>
        </p:txBody>
      </p:sp>
      <p:sp>
        <p:nvSpPr>
          <p:cNvPr id="4" name="ZoneTexte 3"/>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Du référentiel à l’évaluation certificative</a:t>
            </a:r>
            <a:endParaRPr lang="fr-FR" i="1" dirty="0">
              <a:solidFill>
                <a:srgbClr val="FF0000"/>
              </a:solidFill>
            </a:endParaRPr>
          </a:p>
        </p:txBody>
      </p:sp>
      <p:sp>
        <p:nvSpPr>
          <p:cNvPr id="5" name="Rectangle 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dirty="0" smtClean="0">
                <a:solidFill>
                  <a:srgbClr val="262699"/>
                </a:solidFill>
                <a:latin typeface="Arial Black" charset="0"/>
                <a:cs typeface="Arial" charset="0"/>
              </a:rPr>
              <a:t>Rénovation </a:t>
            </a:r>
            <a:r>
              <a:rPr lang="fr-FR" sz="1100" b="1" i="1" dirty="0" smtClean="0">
                <a:solidFill>
                  <a:schemeClr val="bg1"/>
                </a:solidFill>
                <a:latin typeface="Arial Black" charset="0"/>
                <a:cs typeface="Arial" charset="0"/>
              </a:rPr>
              <a:t>de la filière  de formation en Aéronautique</a:t>
            </a:r>
          </a:p>
        </p:txBody>
      </p: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2"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t 12"/>
          <p:cNvGraphicFramePr>
            <a:graphicFrameLocks noChangeAspect="1"/>
          </p:cNvGraphicFramePr>
          <p:nvPr>
            <p:extLst>
              <p:ext uri="{D42A27DB-BD31-4B8C-83A1-F6EECF244321}">
                <p14:modId xmlns:p14="http://schemas.microsoft.com/office/powerpoint/2010/main" val="379598938"/>
              </p:ext>
            </p:extLst>
          </p:nvPr>
        </p:nvGraphicFramePr>
        <p:xfrm>
          <a:off x="395536" y="1268760"/>
          <a:ext cx="8536440" cy="5328592"/>
        </p:xfrm>
        <a:graphic>
          <a:graphicData uri="http://schemas.openxmlformats.org/presentationml/2006/ole">
            <mc:AlternateContent xmlns:mc="http://schemas.openxmlformats.org/markup-compatibility/2006">
              <mc:Choice xmlns:v="urn:schemas-microsoft-com:vml" Requires="v">
                <p:oleObj spid="_x0000_s3257" name="Document" r:id="rId8" imgW="6083300" imgH="3797300" progId="Word.Document.12">
                  <p:embed/>
                </p:oleObj>
              </mc:Choice>
              <mc:Fallback>
                <p:oleObj name="Document" r:id="rId8" imgW="6083300" imgH="3797300" progId="Word.Document.12">
                  <p:embed/>
                  <p:pic>
                    <p:nvPicPr>
                      <p:cNvPr id="0" name=""/>
                      <p:cNvPicPr/>
                      <p:nvPr/>
                    </p:nvPicPr>
                    <p:blipFill>
                      <a:blip r:embed="rId9"/>
                      <a:stretch>
                        <a:fillRect/>
                      </a:stretch>
                    </p:blipFill>
                    <p:spPr>
                      <a:xfrm>
                        <a:off x="395536" y="1268760"/>
                        <a:ext cx="8536440" cy="5328592"/>
                      </a:xfrm>
                      <a:prstGeom prst="rect">
                        <a:avLst/>
                      </a:prstGeom>
                    </p:spPr>
                  </p:pic>
                </p:oleObj>
              </mc:Fallback>
            </mc:AlternateContent>
          </a:graphicData>
        </a:graphic>
      </p:graphicFrame>
      <p:sp>
        <p:nvSpPr>
          <p:cNvPr id="15" name="Bulle ronde 14"/>
          <p:cNvSpPr/>
          <p:nvPr/>
        </p:nvSpPr>
        <p:spPr>
          <a:xfrm>
            <a:off x="539552" y="2060848"/>
            <a:ext cx="3600400" cy="1908792"/>
          </a:xfrm>
          <a:prstGeom prst="wedgeEllipseCallout">
            <a:avLst/>
          </a:prstGeom>
          <a:solidFill>
            <a:schemeClr val="tx2">
              <a:lumMod val="20000"/>
              <a:lumOff val="8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ZoneTexte 15"/>
          <p:cNvSpPr txBox="1"/>
          <p:nvPr/>
        </p:nvSpPr>
        <p:spPr>
          <a:xfrm>
            <a:off x="755576" y="2420888"/>
            <a:ext cx="3168352" cy="1200328"/>
          </a:xfrm>
          <a:prstGeom prst="rect">
            <a:avLst/>
          </a:prstGeom>
          <a:noFill/>
        </p:spPr>
        <p:txBody>
          <a:bodyPr wrap="square" rtlCol="0">
            <a:spAutoFit/>
          </a:bodyPr>
          <a:lstStyle/>
          <a:p>
            <a:pPr algn="ctr"/>
            <a:r>
              <a:rPr lang="fr-FR" sz="2400" b="1" dirty="0" smtClean="0">
                <a:solidFill>
                  <a:srgbClr val="FF0000"/>
                </a:solidFill>
              </a:rPr>
              <a:t>On s’appuie sur une situation mettant en œuvre une tâche  </a:t>
            </a:r>
            <a:endParaRPr lang="fr-FR" sz="2400" b="1" dirty="0">
              <a:solidFill>
                <a:srgbClr val="FF0000"/>
              </a:solidFill>
            </a:endParaRPr>
          </a:p>
        </p:txBody>
      </p:sp>
      <p:sp>
        <p:nvSpPr>
          <p:cNvPr id="18" name="Bulle ronde 17"/>
          <p:cNvSpPr/>
          <p:nvPr/>
        </p:nvSpPr>
        <p:spPr>
          <a:xfrm rot="10800000">
            <a:off x="4499992" y="1412776"/>
            <a:ext cx="3600400" cy="1908792"/>
          </a:xfrm>
          <a:prstGeom prst="wedgeEllipseCallout">
            <a:avLst>
              <a:gd name="adj1" fmla="val -60236"/>
              <a:gd name="adj2" fmla="val 12148"/>
            </a:avLst>
          </a:prstGeom>
          <a:solidFill>
            <a:schemeClr val="tx2">
              <a:lumMod val="20000"/>
              <a:lumOff val="8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ZoneTexte 18"/>
          <p:cNvSpPr txBox="1"/>
          <p:nvPr/>
        </p:nvSpPr>
        <p:spPr>
          <a:xfrm>
            <a:off x="4716016" y="1916832"/>
            <a:ext cx="3168352" cy="830997"/>
          </a:xfrm>
          <a:prstGeom prst="rect">
            <a:avLst/>
          </a:prstGeom>
          <a:noFill/>
        </p:spPr>
        <p:txBody>
          <a:bodyPr wrap="square" rtlCol="0">
            <a:spAutoFit/>
          </a:bodyPr>
          <a:lstStyle/>
          <a:p>
            <a:pPr algn="ctr"/>
            <a:r>
              <a:rPr lang="fr-FR" sz="2400" b="1" dirty="0" smtClean="0">
                <a:solidFill>
                  <a:srgbClr val="FF0000"/>
                </a:solidFill>
              </a:rPr>
              <a:t>Pour évaluer les compétences</a:t>
            </a:r>
            <a:endParaRPr lang="fr-FR" sz="2400" b="1" dirty="0">
              <a:solidFill>
                <a:srgbClr val="FF0000"/>
              </a:solidFill>
            </a:endParaRPr>
          </a:p>
        </p:txBody>
      </p:sp>
      <p:sp>
        <p:nvSpPr>
          <p:cNvPr id="22" name="Flèche à angle droit 21"/>
          <p:cNvSpPr/>
          <p:nvPr/>
        </p:nvSpPr>
        <p:spPr>
          <a:xfrm rot="5400000" flipV="1">
            <a:off x="5832140" y="2024844"/>
            <a:ext cx="1512168" cy="4032448"/>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Bulle ronde 19"/>
          <p:cNvSpPr/>
          <p:nvPr/>
        </p:nvSpPr>
        <p:spPr>
          <a:xfrm rot="10800000">
            <a:off x="5572903" y="4797152"/>
            <a:ext cx="3600400" cy="1908792"/>
          </a:xfrm>
          <a:prstGeom prst="wedgeEllipseCallout">
            <a:avLst>
              <a:gd name="adj1" fmla="val 56065"/>
              <a:gd name="adj2" fmla="val 759"/>
            </a:avLst>
          </a:prstGeom>
          <a:solidFill>
            <a:schemeClr val="tx2">
              <a:lumMod val="20000"/>
              <a:lumOff val="8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ZoneTexte 20"/>
          <p:cNvSpPr txBox="1"/>
          <p:nvPr/>
        </p:nvSpPr>
        <p:spPr>
          <a:xfrm>
            <a:off x="5580112" y="5013176"/>
            <a:ext cx="3456384" cy="1323439"/>
          </a:xfrm>
          <a:prstGeom prst="rect">
            <a:avLst/>
          </a:prstGeom>
          <a:noFill/>
        </p:spPr>
        <p:txBody>
          <a:bodyPr wrap="square" rtlCol="0">
            <a:spAutoFit/>
          </a:bodyPr>
          <a:lstStyle/>
          <a:p>
            <a:pPr algn="ctr"/>
            <a:r>
              <a:rPr lang="fr-FR" sz="3200" b="1" u="sng" dirty="0" smtClean="0">
                <a:solidFill>
                  <a:srgbClr val="FF0000"/>
                </a:solidFill>
              </a:rPr>
              <a:t>X</a:t>
            </a:r>
          </a:p>
          <a:p>
            <a:pPr algn="ctr"/>
            <a:r>
              <a:rPr lang="fr-FR" sz="2400" b="1" dirty="0" smtClean="0">
                <a:solidFill>
                  <a:srgbClr val="FF0000"/>
                </a:solidFill>
              </a:rPr>
              <a:t>Compétence  significative pour réaliser la tâche</a:t>
            </a:r>
            <a:endParaRPr lang="fr-FR" sz="2400" b="1" dirty="0">
              <a:solidFill>
                <a:srgbClr val="FF0000"/>
              </a:solidFill>
            </a:endParaRPr>
          </a:p>
        </p:txBody>
      </p:sp>
      <p:sp>
        <p:nvSpPr>
          <p:cNvPr id="3" name="Espace réservé du numéro de diapositive 2"/>
          <p:cNvSpPr>
            <a:spLocks noGrp="1"/>
          </p:cNvSpPr>
          <p:nvPr>
            <p:ph type="sldNum" sz="quarter" idx="12"/>
          </p:nvPr>
        </p:nvSpPr>
        <p:spPr/>
        <p:txBody>
          <a:bodyPr/>
          <a:lstStyle/>
          <a:p>
            <a:fld id="{9ADDA7FA-2A20-44FE-B285-C2990E32D552}" type="slidenum">
              <a:rPr lang="fr-FR" smtClean="0"/>
              <a:t>5</a:t>
            </a:fld>
            <a:endParaRPr lang="fr-FR"/>
          </a:p>
        </p:txBody>
      </p:sp>
    </p:spTree>
    <p:extLst>
      <p:ext uri="{BB962C8B-B14F-4D97-AF65-F5344CB8AC3E}">
        <p14:creationId xmlns:p14="http://schemas.microsoft.com/office/powerpoint/2010/main" val="170632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8" grpId="0" animBg="1"/>
      <p:bldP spid="19" grpId="0"/>
      <p:bldP spid="22" grpId="0" animBg="1"/>
      <p:bldP spid="20" grpId="0" animBg="1"/>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p:cNvCxnSpPr/>
          <p:nvPr/>
        </p:nvCxnSpPr>
        <p:spPr>
          <a:xfrm>
            <a:off x="257995" y="3544550"/>
            <a:ext cx="8568952" cy="36004"/>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781236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3707904" y="1888366"/>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U32 </a:t>
            </a:r>
            <a:r>
              <a:rPr lang="fr-FR" b="1" dirty="0" smtClean="0">
                <a:solidFill>
                  <a:schemeClr val="tx1"/>
                </a:solidFill>
              </a:rPr>
              <a:t>E 32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7" name="Ellipse 16"/>
          <p:cNvSpPr/>
          <p:nvPr/>
        </p:nvSpPr>
        <p:spPr>
          <a:xfrm>
            <a:off x="565212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smtClean="0"/>
          </a:p>
          <a:p>
            <a:pPr algn="ctr"/>
            <a:r>
              <a:rPr lang="fr-FR" b="1" dirty="0" smtClean="0"/>
              <a:t>U2</a:t>
            </a:r>
          </a:p>
          <a:p>
            <a:pPr algn="ctr"/>
            <a:r>
              <a:rPr lang="fr-FR" b="1" dirty="0" smtClean="0">
                <a:solidFill>
                  <a:schemeClr val="tx1"/>
                </a:solidFill>
              </a:rPr>
              <a:t>E 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8" name="Ellipse 17"/>
          <p:cNvSpPr/>
          <p:nvPr/>
        </p:nvSpPr>
        <p:spPr>
          <a:xfrm>
            <a:off x="637220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U31</a:t>
            </a:r>
          </a:p>
          <a:p>
            <a:pPr algn="ctr"/>
            <a:r>
              <a:rPr lang="fr-FR" b="1" dirty="0" smtClean="0">
                <a:solidFill>
                  <a:schemeClr val="tx1"/>
                </a:solidFill>
              </a:rPr>
              <a:t>E 31</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9" name="Ellipse 18"/>
          <p:cNvSpPr/>
          <p:nvPr/>
        </p:nvSpPr>
        <p:spPr>
          <a:xfrm>
            <a:off x="709228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U33</a:t>
            </a:r>
          </a:p>
          <a:p>
            <a:pPr algn="ctr"/>
            <a:r>
              <a:rPr lang="fr-FR" b="1" dirty="0" smtClean="0">
                <a:solidFill>
                  <a:schemeClr val="tx1"/>
                </a:solidFill>
              </a:rPr>
              <a:t>E 33</a:t>
            </a:r>
            <a:endParaRPr lang="fr-FR" b="1" dirty="0">
              <a:solidFill>
                <a:schemeClr val="tx1"/>
              </a:solidFill>
            </a:endParaRPr>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24" name="ZoneTexte 23"/>
          <p:cNvSpPr txBox="1"/>
          <p:nvPr/>
        </p:nvSpPr>
        <p:spPr>
          <a:xfrm>
            <a:off x="143007" y="3232712"/>
            <a:ext cx="3012589" cy="369332"/>
          </a:xfrm>
          <a:prstGeom prst="rect">
            <a:avLst/>
          </a:prstGeom>
          <a:noFill/>
        </p:spPr>
        <p:txBody>
          <a:bodyPr wrap="none" rtlCol="0">
            <a:spAutoFit/>
          </a:bodyPr>
          <a:lstStyle/>
          <a:p>
            <a:r>
              <a:rPr lang="fr-FR" dirty="0" smtClean="0"/>
              <a:t>Bac pro </a:t>
            </a:r>
            <a:r>
              <a:rPr lang="fr-FR" dirty="0" err="1" smtClean="0"/>
              <a:t>Aéro</a:t>
            </a:r>
            <a:r>
              <a:rPr lang="fr-FR" dirty="0" smtClean="0"/>
              <a:t> </a:t>
            </a:r>
            <a:r>
              <a:rPr lang="fr-FR" b="1" dirty="0" smtClean="0">
                <a:solidFill>
                  <a:srgbClr val="FF0000"/>
                </a:solidFill>
              </a:rPr>
              <a:t>Options Av et St</a:t>
            </a:r>
            <a:endParaRPr lang="fr-FR" b="1" dirty="0">
              <a:solidFill>
                <a:srgbClr val="FF0000"/>
              </a:solidFill>
            </a:endParaRPr>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ZoneTexte 35"/>
          <p:cNvSpPr txBox="1"/>
          <p:nvPr/>
        </p:nvSpPr>
        <p:spPr>
          <a:xfrm>
            <a:off x="5364088" y="5301208"/>
            <a:ext cx="2376264" cy="338554"/>
          </a:xfrm>
          <a:prstGeom prst="rect">
            <a:avLst/>
          </a:prstGeom>
          <a:solidFill>
            <a:srgbClr val="00B0F0"/>
          </a:solidFill>
        </p:spPr>
        <p:txBody>
          <a:bodyPr wrap="square" rtlCol="0">
            <a:spAutoFit/>
          </a:bodyPr>
          <a:lstStyle/>
          <a:p>
            <a:pPr algn="ctr"/>
            <a:r>
              <a:rPr lang="fr-FR" sz="1600" dirty="0" smtClean="0"/>
              <a:t>Terminale professionnelle</a:t>
            </a:r>
            <a:endParaRPr lang="fr-FR" sz="1600" dirty="0"/>
          </a:p>
        </p:txBody>
      </p:sp>
      <p:sp>
        <p:nvSpPr>
          <p:cNvPr id="39" name="ZoneTexte 38"/>
          <p:cNvSpPr txBox="1"/>
          <p:nvPr/>
        </p:nvSpPr>
        <p:spPr>
          <a:xfrm>
            <a:off x="395536" y="5301208"/>
            <a:ext cx="2232248" cy="338554"/>
          </a:xfrm>
          <a:prstGeom prst="rect">
            <a:avLst/>
          </a:prstGeom>
          <a:solidFill>
            <a:srgbClr val="00B0F0"/>
          </a:solidFill>
        </p:spPr>
        <p:txBody>
          <a:bodyPr wrap="square" rtlCol="0">
            <a:spAutoFit/>
          </a:bodyPr>
          <a:lstStyle/>
          <a:p>
            <a:pPr algn="ctr"/>
            <a:r>
              <a:rPr lang="fr-FR" sz="1600" dirty="0" smtClean="0"/>
              <a:t>Seconde professionnelle</a:t>
            </a:r>
            <a:endParaRPr lang="fr-FR" sz="1600" dirty="0"/>
          </a:p>
        </p:txBody>
      </p:sp>
      <p:sp>
        <p:nvSpPr>
          <p:cNvPr id="40" name="ZoneTexte 39"/>
          <p:cNvSpPr txBox="1"/>
          <p:nvPr/>
        </p:nvSpPr>
        <p:spPr>
          <a:xfrm>
            <a:off x="2843808" y="5301208"/>
            <a:ext cx="2376264"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sp>
        <p:nvSpPr>
          <p:cNvPr id="41" name="Rectangle 40"/>
          <p:cNvSpPr/>
          <p:nvPr/>
        </p:nvSpPr>
        <p:spPr>
          <a:xfrm>
            <a:off x="395536" y="5805264"/>
            <a:ext cx="3312000" cy="646331"/>
          </a:xfrm>
          <a:prstGeom prst="rect">
            <a:avLst/>
          </a:prstGeom>
          <a:solidFill>
            <a:schemeClr val="accent5">
              <a:lumMod val="40000"/>
              <a:lumOff val="60000"/>
            </a:schemeClr>
          </a:solidFill>
          <a:ln>
            <a:solidFill>
              <a:srgbClr val="92D050"/>
            </a:solidFill>
          </a:ln>
        </p:spPr>
        <p:txBody>
          <a:bodyPr wrap="square">
            <a:spAutoFit/>
          </a:bodyPr>
          <a:lstStyle/>
          <a:p>
            <a:pPr algn="ctr"/>
            <a:r>
              <a:rPr lang="fr-FR" b="1" dirty="0" smtClean="0">
                <a:solidFill>
                  <a:srgbClr val="FF0000"/>
                </a:solidFill>
              </a:rPr>
              <a:t>E3 sous-épreuve E33 </a:t>
            </a:r>
            <a:r>
              <a:rPr lang="fr-FR" dirty="0">
                <a:solidFill>
                  <a:srgbClr val="FF0000"/>
                </a:solidFill>
              </a:rPr>
              <a:t>: Essais, réglages (</a:t>
            </a:r>
            <a:r>
              <a:rPr lang="fr-FR" dirty="0" smtClean="0">
                <a:solidFill>
                  <a:srgbClr val="FF0000"/>
                </a:solidFill>
              </a:rPr>
              <a:t>coefficient 2) </a:t>
            </a:r>
            <a:endParaRPr lang="fr-FR" dirty="0">
              <a:solidFill>
                <a:srgbClr val="FF0000"/>
              </a:solidFill>
            </a:endParaRPr>
          </a:p>
        </p:txBody>
      </p:sp>
      <p:pic>
        <p:nvPicPr>
          <p:cNvPr id="31" name="Image 30"/>
          <p:cNvPicPr>
            <a:picLocks noChangeAspect="1"/>
          </p:cNvPicPr>
          <p:nvPr/>
        </p:nvPicPr>
        <p:blipFill>
          <a:blip r:embed="rId8"/>
          <a:stretch>
            <a:fillRect/>
          </a:stretch>
        </p:blipFill>
        <p:spPr>
          <a:xfrm>
            <a:off x="899592" y="4221088"/>
            <a:ext cx="720080" cy="635471"/>
          </a:xfrm>
          <a:prstGeom prst="rect">
            <a:avLst/>
          </a:prstGeom>
        </p:spPr>
      </p:pic>
      <p:sp>
        <p:nvSpPr>
          <p:cNvPr id="43" name="Rectangle 42"/>
          <p:cNvSpPr/>
          <p:nvPr/>
        </p:nvSpPr>
        <p:spPr>
          <a:xfrm>
            <a:off x="251520" y="908720"/>
            <a:ext cx="3312368" cy="3108543"/>
          </a:xfrm>
          <a:prstGeom prst="rect">
            <a:avLst/>
          </a:prstGeom>
          <a:solidFill>
            <a:srgbClr val="CCFFCC"/>
          </a:solidFill>
          <a:ln>
            <a:solidFill>
              <a:srgbClr val="3366FF"/>
            </a:solidFill>
          </a:ln>
        </p:spPr>
        <p:txBody>
          <a:bodyPr wrap="square">
            <a:spAutoFit/>
          </a:bodyPr>
          <a:lstStyle/>
          <a:p>
            <a:pPr lvl="1"/>
            <a:r>
              <a:rPr lang="fr-FR" sz="1600" b="1" cap="small" dirty="0"/>
              <a:t>Mode d’évaluation</a:t>
            </a:r>
            <a:endParaRPr lang="fr-FR" sz="1600" dirty="0"/>
          </a:p>
          <a:p>
            <a:pPr marL="285750" indent="-285750">
              <a:buFont typeface="Arial"/>
              <a:buChar char="•"/>
            </a:pPr>
            <a:r>
              <a:rPr lang="fr-FR" sz="1600" b="1" i="1" dirty="0" smtClean="0"/>
              <a:t>Ponctuel :</a:t>
            </a:r>
            <a:r>
              <a:rPr lang="fr-FR" sz="1600" b="1" i="1" dirty="0"/>
              <a:t> sous-épreuve pratique d’une durée 4 heures</a:t>
            </a:r>
            <a:r>
              <a:rPr lang="fr-FR" sz="1600" dirty="0"/>
              <a:t> </a:t>
            </a:r>
          </a:p>
          <a:p>
            <a:pPr lvl="1"/>
            <a:endParaRPr lang="fr-FR" sz="1600" b="1" i="1" dirty="0" smtClean="0"/>
          </a:p>
          <a:p>
            <a:pPr marL="285750" indent="-285750">
              <a:buFont typeface="Arial"/>
              <a:buChar char="•"/>
            </a:pPr>
            <a:r>
              <a:rPr lang="fr-FR" sz="1600" b="1" i="1" dirty="0" smtClean="0"/>
              <a:t>Contrôle </a:t>
            </a:r>
            <a:r>
              <a:rPr lang="fr-FR" sz="1600" b="1" i="1" dirty="0"/>
              <a:t>en cours de </a:t>
            </a:r>
            <a:r>
              <a:rPr lang="fr-FR" sz="1600" b="1" i="1" dirty="0" smtClean="0"/>
              <a:t>formation :</a:t>
            </a:r>
            <a:r>
              <a:rPr lang="fr-FR" sz="1600" dirty="0"/>
              <a:t> </a:t>
            </a:r>
            <a:r>
              <a:rPr lang="fr-FR" sz="1600" dirty="0" smtClean="0"/>
              <a:t>organisé </a:t>
            </a:r>
            <a:r>
              <a:rPr lang="fr-FR" sz="1600" dirty="0"/>
              <a:t>par les professeurs chargés des enseignements professionnels </a:t>
            </a:r>
            <a:r>
              <a:rPr lang="fr-FR" sz="1600" dirty="0" smtClean="0"/>
              <a:t>durée </a:t>
            </a:r>
            <a:r>
              <a:rPr lang="fr-FR" sz="1600" dirty="0"/>
              <a:t>maximale de </a:t>
            </a:r>
            <a:r>
              <a:rPr lang="fr-FR" sz="1600" dirty="0" smtClean="0"/>
              <a:t>4 heures, </a:t>
            </a:r>
            <a:r>
              <a:rPr lang="fr-FR" sz="1600" b="1" dirty="0" smtClean="0"/>
              <a:t>situé </a:t>
            </a:r>
            <a:r>
              <a:rPr lang="fr-FR" sz="1600" b="1" dirty="0"/>
              <a:t>au cours du</a:t>
            </a:r>
            <a:r>
              <a:rPr lang="fr-FR" sz="1600" dirty="0"/>
              <a:t> </a:t>
            </a:r>
            <a:r>
              <a:rPr lang="fr-FR" sz="1600" b="1" dirty="0"/>
              <a:t>deuxième semestre de la classe terminale</a:t>
            </a:r>
            <a:r>
              <a:rPr lang="fr-FR" sz="1600" dirty="0"/>
              <a:t> </a:t>
            </a:r>
            <a:r>
              <a:rPr lang="fr-FR" sz="1600" b="1" dirty="0" smtClean="0"/>
              <a:t>, </a:t>
            </a:r>
            <a:r>
              <a:rPr lang="fr-FR" sz="1600" dirty="0" smtClean="0"/>
              <a:t>soit </a:t>
            </a:r>
            <a:r>
              <a:rPr lang="fr-FR" sz="1600" dirty="0"/>
              <a:t>en établissement de formation, soit en </a:t>
            </a:r>
            <a:r>
              <a:rPr lang="fr-FR" sz="1600" dirty="0" smtClean="0"/>
              <a:t>entreprise. </a:t>
            </a:r>
            <a:endParaRPr lang="fr-FR" sz="1600" dirty="0"/>
          </a:p>
        </p:txBody>
      </p:sp>
      <p:sp>
        <p:nvSpPr>
          <p:cNvPr id="4" name="Espace réservé du numéro de diapositive 3"/>
          <p:cNvSpPr>
            <a:spLocks noGrp="1"/>
          </p:cNvSpPr>
          <p:nvPr>
            <p:ph type="sldNum" sz="quarter" idx="12"/>
          </p:nvPr>
        </p:nvSpPr>
        <p:spPr/>
        <p:txBody>
          <a:bodyPr/>
          <a:lstStyle/>
          <a:p>
            <a:fld id="{9ADDA7FA-2A20-44FE-B285-C2990E32D552}" type="slidenum">
              <a:rPr lang="fr-FR" smtClean="0"/>
              <a:t>50</a:t>
            </a:fld>
            <a:endParaRPr lang="fr-FR"/>
          </a:p>
        </p:txBody>
      </p:sp>
    </p:spTree>
    <p:extLst>
      <p:ext uri="{BB962C8B-B14F-4D97-AF65-F5344CB8AC3E}">
        <p14:creationId xmlns:p14="http://schemas.microsoft.com/office/powerpoint/2010/main" val="953691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8"/>
                                        </p:tgtEl>
                                        <p:attrNameLst>
                                          <p:attrName>style.opacity</p:attrName>
                                        </p:attrNameLst>
                                      </p:cBhvr>
                                      <p:to>
                                        <p:strVal val="0.5"/>
                                      </p:to>
                                    </p:set>
                                    <p:animEffect filter="image" prLst="opacity: 0.5">
                                      <p:cBhvr rctx="IE">
                                        <p:cTn id="7" dur="indefinite"/>
                                        <p:tgtEl>
                                          <p:spTgt spid="18"/>
                                        </p:tgtEl>
                                      </p:cBhvr>
                                    </p:animEffect>
                                  </p:childTnLst>
                                </p:cTn>
                              </p:par>
                              <p:par>
                                <p:cTn id="8" presetID="9" presetClass="emph" presetSubtype="0" grpId="0" nodeType="withEffect">
                                  <p:stCondLst>
                                    <p:cond delay="0"/>
                                  </p:stCondLst>
                                  <p:childTnLst>
                                    <p:set>
                                      <p:cBhvr rctx="PPT">
                                        <p:cTn id="9" dur="indefinite"/>
                                        <p:tgtEl>
                                          <p:spTgt spid="17"/>
                                        </p:tgtEl>
                                        <p:attrNameLst>
                                          <p:attrName>style.opacity</p:attrName>
                                        </p:attrNameLst>
                                      </p:cBhvr>
                                      <p:to>
                                        <p:strVal val="0.5"/>
                                      </p:to>
                                    </p:set>
                                    <p:animEffect filter="image" prLst="opacity: 0.5">
                                      <p:cBhvr rctx="IE">
                                        <p:cTn id="10" dur="indefinite"/>
                                        <p:tgtEl>
                                          <p:spTgt spid="17"/>
                                        </p:tgtEl>
                                      </p:cBhvr>
                                    </p:animEffect>
                                  </p:childTnLst>
                                </p:cTn>
                              </p:par>
                              <p:par>
                                <p:cTn id="11" presetID="9" presetClass="emph" presetSubtype="0" grpId="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par>
                                <p:cTn id="14" presetID="1" presetClass="entr" presetSubtype="0" fill="hold" nodeType="withEffect">
                                  <p:stCondLst>
                                    <p:cond delay="0"/>
                                  </p:stCondLst>
                                  <p:childTnLst>
                                    <p:set>
                                      <p:cBhvr>
                                        <p:cTn id="15"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p:cNvSpPr txBox="1"/>
          <p:nvPr/>
        </p:nvSpPr>
        <p:spPr>
          <a:xfrm>
            <a:off x="143007" y="3232712"/>
            <a:ext cx="3070071" cy="369332"/>
          </a:xfrm>
          <a:prstGeom prst="rect">
            <a:avLst/>
          </a:prstGeom>
          <a:noFill/>
        </p:spPr>
        <p:txBody>
          <a:bodyPr wrap="none" rtlCol="0">
            <a:spAutoFit/>
          </a:bodyPr>
          <a:lstStyle/>
          <a:p>
            <a:r>
              <a:rPr lang="fr-FR" dirty="0" smtClean="0"/>
              <a:t>Bac pro </a:t>
            </a:r>
            <a:r>
              <a:rPr lang="fr-FR" dirty="0" err="1" smtClean="0"/>
              <a:t>Aéro</a:t>
            </a:r>
            <a:r>
              <a:rPr lang="fr-FR" dirty="0" smtClean="0"/>
              <a:t> </a:t>
            </a:r>
            <a:r>
              <a:rPr lang="fr-FR" b="1" dirty="0" smtClean="0">
                <a:solidFill>
                  <a:srgbClr val="FF0000"/>
                </a:solidFill>
              </a:rPr>
              <a:t>Option Systèmes</a:t>
            </a:r>
            <a:endParaRPr lang="fr-FR" b="1" dirty="0">
              <a:solidFill>
                <a:srgbClr val="FF0000"/>
              </a:solidFill>
            </a:endParaRPr>
          </a:p>
        </p:txBody>
      </p:sp>
      <p:cxnSp>
        <p:nvCxnSpPr>
          <p:cNvPr id="5" name="Connecteur droit avec flèche 4"/>
          <p:cNvCxnSpPr/>
          <p:nvPr/>
        </p:nvCxnSpPr>
        <p:spPr>
          <a:xfrm>
            <a:off x="257995" y="3544550"/>
            <a:ext cx="8568952" cy="36004"/>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H="1">
            <a:off x="7740352" y="1700808"/>
            <a:ext cx="72008" cy="4752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3707904" y="1888366"/>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U32 </a:t>
            </a:r>
            <a:r>
              <a:rPr lang="fr-FR" b="1" dirty="0" smtClean="0">
                <a:solidFill>
                  <a:schemeClr val="tx1"/>
                </a:solidFill>
              </a:rPr>
              <a:t>E 32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7" name="Ellipse 16"/>
          <p:cNvSpPr/>
          <p:nvPr/>
        </p:nvSpPr>
        <p:spPr>
          <a:xfrm>
            <a:off x="565212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smtClean="0"/>
          </a:p>
          <a:p>
            <a:pPr algn="ctr"/>
            <a:r>
              <a:rPr lang="fr-FR" b="1" dirty="0" smtClean="0"/>
              <a:t>U2</a:t>
            </a:r>
          </a:p>
          <a:p>
            <a:pPr algn="ctr"/>
            <a:r>
              <a:rPr lang="fr-FR" b="1" dirty="0" smtClean="0">
                <a:solidFill>
                  <a:schemeClr val="tx1"/>
                </a:solidFill>
              </a:rPr>
              <a:t>E 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8" name="Ellipse 17"/>
          <p:cNvSpPr/>
          <p:nvPr/>
        </p:nvSpPr>
        <p:spPr>
          <a:xfrm>
            <a:off x="637220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U31</a:t>
            </a:r>
          </a:p>
          <a:p>
            <a:pPr algn="ctr"/>
            <a:r>
              <a:rPr lang="fr-FR" b="1" dirty="0" smtClean="0">
                <a:solidFill>
                  <a:schemeClr val="tx1"/>
                </a:solidFill>
              </a:rPr>
              <a:t>E 31</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9" name="Ellipse 18"/>
          <p:cNvSpPr/>
          <p:nvPr/>
        </p:nvSpPr>
        <p:spPr>
          <a:xfrm>
            <a:off x="709228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U33</a:t>
            </a:r>
          </a:p>
          <a:p>
            <a:pPr algn="ctr"/>
            <a:r>
              <a:rPr lang="fr-FR" b="1" dirty="0" smtClean="0">
                <a:solidFill>
                  <a:schemeClr val="tx1"/>
                </a:solidFill>
              </a:rPr>
              <a:t>E 33</a:t>
            </a:r>
            <a:endParaRPr lang="fr-FR" b="1" dirty="0">
              <a:solidFill>
                <a:schemeClr val="tx1"/>
              </a:solidFill>
            </a:endParaRPr>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ZoneTexte 35"/>
          <p:cNvSpPr txBox="1"/>
          <p:nvPr/>
        </p:nvSpPr>
        <p:spPr>
          <a:xfrm>
            <a:off x="5364088" y="5301208"/>
            <a:ext cx="2376264" cy="338554"/>
          </a:xfrm>
          <a:prstGeom prst="rect">
            <a:avLst/>
          </a:prstGeom>
          <a:solidFill>
            <a:srgbClr val="00B0F0"/>
          </a:solidFill>
        </p:spPr>
        <p:txBody>
          <a:bodyPr wrap="square" rtlCol="0">
            <a:spAutoFit/>
          </a:bodyPr>
          <a:lstStyle/>
          <a:p>
            <a:pPr algn="ctr"/>
            <a:r>
              <a:rPr lang="fr-FR" sz="1600" dirty="0" smtClean="0"/>
              <a:t>Terminale professionnelle</a:t>
            </a:r>
            <a:endParaRPr lang="fr-FR" sz="1600" dirty="0"/>
          </a:p>
        </p:txBody>
      </p:sp>
      <p:sp>
        <p:nvSpPr>
          <p:cNvPr id="39" name="ZoneTexte 38"/>
          <p:cNvSpPr txBox="1"/>
          <p:nvPr/>
        </p:nvSpPr>
        <p:spPr>
          <a:xfrm>
            <a:off x="395536" y="5301208"/>
            <a:ext cx="2232248" cy="338554"/>
          </a:xfrm>
          <a:prstGeom prst="rect">
            <a:avLst/>
          </a:prstGeom>
          <a:solidFill>
            <a:srgbClr val="00B0F0"/>
          </a:solidFill>
        </p:spPr>
        <p:txBody>
          <a:bodyPr wrap="square" rtlCol="0">
            <a:spAutoFit/>
          </a:bodyPr>
          <a:lstStyle/>
          <a:p>
            <a:pPr algn="ctr"/>
            <a:r>
              <a:rPr lang="fr-FR" sz="1600" dirty="0" smtClean="0"/>
              <a:t>Seconde professionnelle</a:t>
            </a:r>
            <a:endParaRPr lang="fr-FR" sz="1600" dirty="0"/>
          </a:p>
        </p:txBody>
      </p:sp>
      <p:sp>
        <p:nvSpPr>
          <p:cNvPr id="40" name="ZoneTexte 39"/>
          <p:cNvSpPr txBox="1"/>
          <p:nvPr/>
        </p:nvSpPr>
        <p:spPr>
          <a:xfrm>
            <a:off x="2843808" y="5301208"/>
            <a:ext cx="2376264"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sp>
        <p:nvSpPr>
          <p:cNvPr id="41" name="Rectangle 40"/>
          <p:cNvSpPr/>
          <p:nvPr/>
        </p:nvSpPr>
        <p:spPr>
          <a:xfrm>
            <a:off x="395536" y="5805264"/>
            <a:ext cx="3312000" cy="923330"/>
          </a:xfrm>
          <a:prstGeom prst="rect">
            <a:avLst/>
          </a:prstGeom>
          <a:solidFill>
            <a:schemeClr val="accent5">
              <a:lumMod val="40000"/>
              <a:lumOff val="60000"/>
            </a:schemeClr>
          </a:solidFill>
          <a:ln>
            <a:solidFill>
              <a:srgbClr val="92D050"/>
            </a:solidFill>
          </a:ln>
        </p:spPr>
        <p:txBody>
          <a:bodyPr wrap="square">
            <a:spAutoFit/>
          </a:bodyPr>
          <a:lstStyle/>
          <a:p>
            <a:pPr algn="ctr"/>
            <a:r>
              <a:rPr lang="fr-FR" b="1" dirty="0" smtClean="0">
                <a:solidFill>
                  <a:srgbClr val="FF0000"/>
                </a:solidFill>
              </a:rPr>
              <a:t>E3 sous-épreuve E33 </a:t>
            </a:r>
            <a:r>
              <a:rPr lang="fr-FR" dirty="0">
                <a:solidFill>
                  <a:srgbClr val="FF0000"/>
                </a:solidFill>
              </a:rPr>
              <a:t>: Essais, réglages et </a:t>
            </a:r>
            <a:r>
              <a:rPr lang="fr-FR" b="1" dirty="0">
                <a:solidFill>
                  <a:srgbClr val="FF0000"/>
                </a:solidFill>
              </a:rPr>
              <a:t>mise en œuvre de l’aéronef </a:t>
            </a:r>
            <a:r>
              <a:rPr lang="fr-FR" dirty="0" smtClean="0">
                <a:solidFill>
                  <a:srgbClr val="FF0000"/>
                </a:solidFill>
              </a:rPr>
              <a:t>(coefficient 2) </a:t>
            </a:r>
            <a:endParaRPr lang="fr-FR" dirty="0">
              <a:solidFill>
                <a:srgbClr val="FF0000"/>
              </a:solidFill>
            </a:endParaRPr>
          </a:p>
        </p:txBody>
      </p:sp>
      <p:sp>
        <p:nvSpPr>
          <p:cNvPr id="30" name="Rectangle 29"/>
          <p:cNvSpPr/>
          <p:nvPr/>
        </p:nvSpPr>
        <p:spPr>
          <a:xfrm>
            <a:off x="5004048" y="980728"/>
            <a:ext cx="3960440" cy="861774"/>
          </a:xfrm>
          <a:prstGeom prst="rect">
            <a:avLst/>
          </a:prstGeom>
          <a:solidFill>
            <a:srgbClr val="CCFFCC"/>
          </a:solidFill>
          <a:ln>
            <a:solidFill>
              <a:srgbClr val="00B0F0"/>
            </a:solidFill>
          </a:ln>
        </p:spPr>
        <p:txBody>
          <a:bodyPr wrap="square">
            <a:spAutoFit/>
          </a:bodyPr>
          <a:lstStyle/>
          <a:p>
            <a:r>
              <a:rPr lang="fr-FR" sz="1600" b="1" dirty="0">
                <a:solidFill>
                  <a:srgbClr val="FF0000"/>
                </a:solidFill>
              </a:rPr>
              <a:t>C04</a:t>
            </a:r>
            <a:r>
              <a:rPr lang="fr-FR" sz="1600" dirty="0">
                <a:solidFill>
                  <a:srgbClr val="FF0000"/>
                </a:solidFill>
              </a:rPr>
              <a:t> - Régler un sous-ensemble</a:t>
            </a:r>
          </a:p>
          <a:p>
            <a:r>
              <a:rPr lang="fr-FR" sz="1600" b="1" dirty="0">
                <a:solidFill>
                  <a:srgbClr val="FF0000"/>
                </a:solidFill>
              </a:rPr>
              <a:t>C05</a:t>
            </a:r>
            <a:r>
              <a:rPr lang="fr-FR" sz="1600" dirty="0">
                <a:solidFill>
                  <a:srgbClr val="FF0000"/>
                </a:solidFill>
              </a:rPr>
              <a:t> - Effectuer des essais, des diagnostics</a:t>
            </a:r>
          </a:p>
          <a:p>
            <a:r>
              <a:rPr lang="fr-FR" sz="1600" b="1" dirty="0">
                <a:solidFill>
                  <a:srgbClr val="0000FF"/>
                </a:solidFill>
              </a:rPr>
              <a:t>C06</a:t>
            </a:r>
            <a:r>
              <a:rPr lang="fr-FR" sz="1600" b="1" baseline="-25000" dirty="0">
                <a:solidFill>
                  <a:srgbClr val="0000FF"/>
                </a:solidFill>
              </a:rPr>
              <a:t>Sy</a:t>
            </a:r>
            <a:r>
              <a:rPr lang="fr-FR" sz="1600" b="1" dirty="0">
                <a:solidFill>
                  <a:srgbClr val="0000FF"/>
                </a:solidFill>
              </a:rPr>
              <a:t> </a:t>
            </a:r>
            <a:r>
              <a:rPr lang="fr-FR" sz="1600" dirty="0">
                <a:solidFill>
                  <a:srgbClr val="0000FF"/>
                </a:solidFill>
              </a:rPr>
              <a:t>- Mettre en œuvre un aéronef</a:t>
            </a:r>
          </a:p>
        </p:txBody>
      </p:sp>
      <p:sp>
        <p:nvSpPr>
          <p:cNvPr id="43" name="Bulle ronde 42"/>
          <p:cNvSpPr/>
          <p:nvPr/>
        </p:nvSpPr>
        <p:spPr>
          <a:xfrm>
            <a:off x="0" y="692696"/>
            <a:ext cx="4536504" cy="1944216"/>
          </a:xfrm>
          <a:prstGeom prst="wedgeEllipseCallout">
            <a:avLst>
              <a:gd name="adj1" fmla="val 62876"/>
              <a:gd name="adj2" fmla="val -210"/>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6" name="ZoneTexte 45"/>
          <p:cNvSpPr txBox="1"/>
          <p:nvPr/>
        </p:nvSpPr>
        <p:spPr>
          <a:xfrm>
            <a:off x="107504" y="1340768"/>
            <a:ext cx="4320480" cy="646331"/>
          </a:xfrm>
          <a:prstGeom prst="rect">
            <a:avLst/>
          </a:prstGeom>
          <a:noFill/>
        </p:spPr>
        <p:txBody>
          <a:bodyPr wrap="square" rtlCol="0">
            <a:spAutoFit/>
          </a:bodyPr>
          <a:lstStyle/>
          <a:p>
            <a:pPr algn="ctr"/>
            <a:r>
              <a:rPr lang="fr-FR" dirty="0" smtClean="0">
                <a:solidFill>
                  <a:srgbClr val="FF0000"/>
                </a:solidFill>
              </a:rPr>
              <a:t>Cette compétence C06 est spécifique à l’option systèmes   </a:t>
            </a:r>
            <a:endParaRPr lang="fr-FR" dirty="0">
              <a:solidFill>
                <a:srgbClr val="FF0000"/>
              </a:solidFill>
            </a:endParaRPr>
          </a:p>
        </p:txBody>
      </p:sp>
      <p:pic>
        <p:nvPicPr>
          <p:cNvPr id="31" name="Image 30"/>
          <p:cNvPicPr>
            <a:picLocks noChangeAspect="1"/>
          </p:cNvPicPr>
          <p:nvPr/>
        </p:nvPicPr>
        <p:blipFill>
          <a:blip r:embed="rId8"/>
          <a:stretch>
            <a:fillRect/>
          </a:stretch>
        </p:blipFill>
        <p:spPr>
          <a:xfrm>
            <a:off x="899592" y="4221088"/>
            <a:ext cx="720080" cy="635471"/>
          </a:xfrm>
          <a:prstGeom prst="rect">
            <a:avLst/>
          </a:prstGeom>
        </p:spPr>
      </p:pic>
      <p:sp>
        <p:nvSpPr>
          <p:cNvPr id="37" name="Rectangle 36"/>
          <p:cNvSpPr/>
          <p:nvPr/>
        </p:nvSpPr>
        <p:spPr>
          <a:xfrm>
            <a:off x="251520" y="3933056"/>
            <a:ext cx="3960440" cy="338554"/>
          </a:xfrm>
          <a:prstGeom prst="rect">
            <a:avLst/>
          </a:prstGeom>
          <a:solidFill>
            <a:srgbClr val="CCFFCC"/>
          </a:solidFill>
          <a:ln>
            <a:solidFill>
              <a:srgbClr val="00B0F0"/>
            </a:solidFill>
          </a:ln>
        </p:spPr>
        <p:txBody>
          <a:bodyPr wrap="square">
            <a:spAutoFit/>
          </a:bodyPr>
          <a:lstStyle/>
          <a:p>
            <a:r>
              <a:rPr lang="fr-FR" sz="1600" b="1" dirty="0" smtClean="0">
                <a:solidFill>
                  <a:srgbClr val="FF0000"/>
                </a:solidFill>
              </a:rPr>
              <a:t>A7 </a:t>
            </a:r>
            <a:r>
              <a:rPr lang="fr-FR" sz="1600" dirty="0">
                <a:solidFill>
                  <a:srgbClr val="FF0000"/>
                </a:solidFill>
              </a:rPr>
              <a:t>– </a:t>
            </a:r>
            <a:r>
              <a:rPr lang="fr-FR" sz="1600" dirty="0" smtClean="0">
                <a:solidFill>
                  <a:srgbClr val="FF0000"/>
                </a:solidFill>
              </a:rPr>
              <a:t>Essais et réglages</a:t>
            </a:r>
          </a:p>
        </p:txBody>
      </p:sp>
      <p:sp>
        <p:nvSpPr>
          <p:cNvPr id="38" name="Rectangle 37"/>
          <p:cNvSpPr/>
          <p:nvPr/>
        </p:nvSpPr>
        <p:spPr>
          <a:xfrm>
            <a:off x="251520" y="2780928"/>
            <a:ext cx="3960440" cy="584776"/>
          </a:xfrm>
          <a:prstGeom prst="rect">
            <a:avLst/>
          </a:prstGeom>
          <a:solidFill>
            <a:srgbClr val="CCFFCC"/>
          </a:solidFill>
          <a:ln>
            <a:solidFill>
              <a:srgbClr val="00B0F0"/>
            </a:solidFill>
          </a:ln>
        </p:spPr>
        <p:txBody>
          <a:bodyPr wrap="square">
            <a:spAutoFit/>
          </a:bodyPr>
          <a:lstStyle/>
          <a:p>
            <a:r>
              <a:rPr lang="fr-FR" sz="1600" b="1" dirty="0" smtClean="0">
                <a:solidFill>
                  <a:srgbClr val="0000FF"/>
                </a:solidFill>
              </a:rPr>
              <a:t>T6.1 </a:t>
            </a:r>
            <a:r>
              <a:rPr lang="fr-FR" sz="1600" dirty="0" smtClean="0">
                <a:solidFill>
                  <a:srgbClr val="0000FF"/>
                </a:solidFill>
              </a:rPr>
              <a:t>Tester </a:t>
            </a:r>
            <a:r>
              <a:rPr lang="fr-FR" sz="1600" dirty="0">
                <a:solidFill>
                  <a:srgbClr val="0000FF"/>
                </a:solidFill>
              </a:rPr>
              <a:t>un équipement, une installation ou un </a:t>
            </a:r>
            <a:r>
              <a:rPr lang="fr-FR" sz="1600" dirty="0" smtClean="0">
                <a:solidFill>
                  <a:srgbClr val="0000FF"/>
                </a:solidFill>
              </a:rPr>
              <a:t>systèmes. </a:t>
            </a:r>
            <a:endParaRPr lang="fr-FR" sz="1600" dirty="0">
              <a:solidFill>
                <a:srgbClr val="0000FF"/>
              </a:solidFill>
            </a:endParaRPr>
          </a:p>
        </p:txBody>
      </p:sp>
      <p:sp>
        <p:nvSpPr>
          <p:cNvPr id="42" name="Rectangle 41"/>
          <p:cNvSpPr/>
          <p:nvPr/>
        </p:nvSpPr>
        <p:spPr>
          <a:xfrm>
            <a:off x="251520" y="3356992"/>
            <a:ext cx="3960440" cy="338554"/>
          </a:xfrm>
          <a:prstGeom prst="rect">
            <a:avLst/>
          </a:prstGeom>
          <a:solidFill>
            <a:srgbClr val="CCFFCC"/>
          </a:solidFill>
          <a:ln>
            <a:solidFill>
              <a:srgbClr val="00B0F0"/>
            </a:solidFill>
          </a:ln>
        </p:spPr>
        <p:txBody>
          <a:bodyPr wrap="square">
            <a:spAutoFit/>
          </a:bodyPr>
          <a:lstStyle/>
          <a:p>
            <a:r>
              <a:rPr lang="fr-FR" sz="1600" b="1" dirty="0">
                <a:solidFill>
                  <a:srgbClr val="FF0000"/>
                </a:solidFill>
              </a:rPr>
              <a:t>T6.3</a:t>
            </a:r>
            <a:r>
              <a:rPr lang="fr-FR" sz="1600" dirty="0">
                <a:solidFill>
                  <a:srgbClr val="FF0000"/>
                </a:solidFill>
              </a:rPr>
              <a:t> Réaliser un diagnostic. </a:t>
            </a:r>
          </a:p>
        </p:txBody>
      </p:sp>
      <p:sp>
        <p:nvSpPr>
          <p:cNvPr id="44" name="Rectangle 43"/>
          <p:cNvSpPr/>
          <p:nvPr/>
        </p:nvSpPr>
        <p:spPr>
          <a:xfrm>
            <a:off x="251520" y="4221088"/>
            <a:ext cx="3960440" cy="1077218"/>
          </a:xfrm>
          <a:prstGeom prst="rect">
            <a:avLst/>
          </a:prstGeom>
          <a:solidFill>
            <a:srgbClr val="CCFFCC"/>
          </a:solidFill>
          <a:ln>
            <a:solidFill>
              <a:srgbClr val="00B0F0"/>
            </a:solidFill>
          </a:ln>
        </p:spPr>
        <p:txBody>
          <a:bodyPr wrap="square">
            <a:spAutoFit/>
          </a:bodyPr>
          <a:lstStyle/>
          <a:p>
            <a:r>
              <a:rPr lang="fr-FR" sz="1600" b="1" dirty="0">
                <a:solidFill>
                  <a:srgbClr val="0000FF"/>
                </a:solidFill>
              </a:rPr>
              <a:t>T7.1</a:t>
            </a:r>
            <a:r>
              <a:rPr lang="fr-FR" sz="1600" dirty="0">
                <a:solidFill>
                  <a:srgbClr val="0000FF"/>
                </a:solidFill>
              </a:rPr>
              <a:t> Préparer les moyens d’essai.</a:t>
            </a:r>
          </a:p>
          <a:p>
            <a:r>
              <a:rPr lang="fr-FR" sz="1600" b="1" dirty="0">
                <a:solidFill>
                  <a:srgbClr val="0000FF"/>
                </a:solidFill>
              </a:rPr>
              <a:t>T7.2</a:t>
            </a:r>
            <a:r>
              <a:rPr lang="fr-FR" sz="1600" dirty="0">
                <a:solidFill>
                  <a:srgbClr val="0000FF"/>
                </a:solidFill>
              </a:rPr>
              <a:t> Participer aux essais.</a:t>
            </a:r>
          </a:p>
          <a:p>
            <a:r>
              <a:rPr lang="fr-FR" sz="1600" b="1" dirty="0">
                <a:solidFill>
                  <a:srgbClr val="0000FF"/>
                </a:solidFill>
              </a:rPr>
              <a:t>T7.3</a:t>
            </a:r>
            <a:r>
              <a:rPr lang="fr-FR" sz="1600" dirty="0">
                <a:solidFill>
                  <a:srgbClr val="0000FF"/>
                </a:solidFill>
              </a:rPr>
              <a:t> Régler les </a:t>
            </a:r>
            <a:r>
              <a:rPr lang="fr-FR" sz="1600" dirty="0" smtClean="0">
                <a:solidFill>
                  <a:srgbClr val="0000FF"/>
                </a:solidFill>
              </a:rPr>
              <a:t>systèmes </a:t>
            </a:r>
            <a:r>
              <a:rPr lang="fr-FR" sz="1600" dirty="0">
                <a:solidFill>
                  <a:srgbClr val="0000FF"/>
                </a:solidFill>
              </a:rPr>
              <a:t>ou les éléments de </a:t>
            </a:r>
            <a:r>
              <a:rPr lang="fr-FR" sz="1600" dirty="0" smtClean="0">
                <a:solidFill>
                  <a:srgbClr val="0000FF"/>
                </a:solidFill>
              </a:rPr>
              <a:t>systèmes .</a:t>
            </a:r>
            <a:endParaRPr lang="fr-FR" sz="1600" dirty="0">
              <a:solidFill>
                <a:srgbClr val="0000FF"/>
              </a:solidFill>
            </a:endParaRPr>
          </a:p>
        </p:txBody>
      </p:sp>
      <p:sp>
        <p:nvSpPr>
          <p:cNvPr id="32" name="Rectangle 31"/>
          <p:cNvSpPr/>
          <p:nvPr/>
        </p:nvSpPr>
        <p:spPr>
          <a:xfrm>
            <a:off x="251520" y="2492896"/>
            <a:ext cx="3960440" cy="338554"/>
          </a:xfrm>
          <a:prstGeom prst="rect">
            <a:avLst/>
          </a:prstGeom>
          <a:solidFill>
            <a:srgbClr val="CCFFCC"/>
          </a:solidFill>
          <a:ln>
            <a:solidFill>
              <a:srgbClr val="00B0F0"/>
            </a:solidFill>
          </a:ln>
        </p:spPr>
        <p:txBody>
          <a:bodyPr wrap="square">
            <a:spAutoFit/>
          </a:bodyPr>
          <a:lstStyle/>
          <a:p>
            <a:r>
              <a:rPr lang="fr-FR" sz="1600" b="1" dirty="0" smtClean="0">
                <a:solidFill>
                  <a:srgbClr val="FF0000"/>
                </a:solidFill>
              </a:rPr>
              <a:t>A6</a:t>
            </a:r>
            <a:r>
              <a:rPr lang="fr-FR" sz="1600" dirty="0" smtClean="0">
                <a:solidFill>
                  <a:srgbClr val="FF0000"/>
                </a:solidFill>
              </a:rPr>
              <a:t> </a:t>
            </a:r>
            <a:r>
              <a:rPr lang="fr-FR" sz="1600" dirty="0">
                <a:solidFill>
                  <a:srgbClr val="FF0000"/>
                </a:solidFill>
              </a:rPr>
              <a:t>– </a:t>
            </a:r>
            <a:r>
              <a:rPr lang="fr-FR" sz="1600" dirty="0" smtClean="0">
                <a:solidFill>
                  <a:srgbClr val="FF0000"/>
                </a:solidFill>
              </a:rPr>
              <a:t>Inspection, diagnostic, test et évaluation</a:t>
            </a:r>
            <a:endParaRPr lang="fr-FR" sz="1600" dirty="0">
              <a:solidFill>
                <a:srgbClr val="FF0000"/>
              </a:solidFill>
            </a:endParaRPr>
          </a:p>
        </p:txBody>
      </p:sp>
      <p:sp>
        <p:nvSpPr>
          <p:cNvPr id="45" name="Rectangle 44"/>
          <p:cNvSpPr/>
          <p:nvPr/>
        </p:nvSpPr>
        <p:spPr>
          <a:xfrm>
            <a:off x="251520" y="980728"/>
            <a:ext cx="3960440" cy="1323439"/>
          </a:xfrm>
          <a:prstGeom prst="rect">
            <a:avLst/>
          </a:prstGeom>
          <a:solidFill>
            <a:srgbClr val="CCFFCC"/>
          </a:solidFill>
          <a:ln>
            <a:solidFill>
              <a:srgbClr val="00B0F0"/>
            </a:solidFill>
          </a:ln>
        </p:spPr>
        <p:txBody>
          <a:bodyPr wrap="square">
            <a:spAutoFit/>
          </a:bodyPr>
          <a:lstStyle/>
          <a:p>
            <a:r>
              <a:rPr lang="fr-FR" sz="1600" b="1" dirty="0" smtClean="0">
                <a:solidFill>
                  <a:srgbClr val="0000FF"/>
                </a:solidFill>
              </a:rPr>
              <a:t>A6</a:t>
            </a:r>
            <a:r>
              <a:rPr lang="fr-FR" sz="1600" b="1" baseline="-25000" dirty="0" smtClean="0">
                <a:solidFill>
                  <a:srgbClr val="0000FF"/>
                </a:solidFill>
              </a:rPr>
              <a:t>Sy</a:t>
            </a:r>
            <a:r>
              <a:rPr lang="fr-FR" sz="1600" dirty="0" smtClean="0">
                <a:solidFill>
                  <a:srgbClr val="0000FF"/>
                </a:solidFill>
              </a:rPr>
              <a:t> </a:t>
            </a:r>
            <a:r>
              <a:rPr lang="fr-FR" sz="1600" dirty="0">
                <a:solidFill>
                  <a:srgbClr val="0000FF"/>
                </a:solidFill>
              </a:rPr>
              <a:t>– </a:t>
            </a:r>
            <a:r>
              <a:rPr lang="fr-FR" sz="1600" dirty="0" smtClean="0">
                <a:solidFill>
                  <a:srgbClr val="0000FF"/>
                </a:solidFill>
              </a:rPr>
              <a:t>Mise en œuvre de l’aéronef</a:t>
            </a:r>
          </a:p>
          <a:p>
            <a:r>
              <a:rPr lang="fr-FR" sz="1600" b="1" dirty="0" smtClean="0">
                <a:solidFill>
                  <a:srgbClr val="0000FF"/>
                </a:solidFill>
              </a:rPr>
              <a:t>T5.1</a:t>
            </a:r>
            <a:r>
              <a:rPr lang="fr-FR" sz="1600" dirty="0" smtClean="0">
                <a:solidFill>
                  <a:srgbClr val="0000FF"/>
                </a:solidFill>
              </a:rPr>
              <a:t> </a:t>
            </a:r>
            <a:r>
              <a:rPr lang="fr-FR" sz="1600" dirty="0">
                <a:solidFill>
                  <a:srgbClr val="0000FF"/>
                </a:solidFill>
              </a:rPr>
              <a:t>Participer à la préparation de l’aéronef.</a:t>
            </a:r>
          </a:p>
          <a:p>
            <a:r>
              <a:rPr lang="fr-FR" sz="1600" b="1" dirty="0">
                <a:solidFill>
                  <a:srgbClr val="0000FF"/>
                </a:solidFill>
              </a:rPr>
              <a:t>T5.2</a:t>
            </a:r>
            <a:r>
              <a:rPr lang="fr-FR" sz="1600" dirty="0">
                <a:solidFill>
                  <a:srgbClr val="0000FF"/>
                </a:solidFill>
              </a:rPr>
              <a:t> Mettre en œuvre les matériels de piste (servitudes).</a:t>
            </a:r>
          </a:p>
          <a:p>
            <a:r>
              <a:rPr lang="fr-FR" sz="1600" b="1" dirty="0">
                <a:solidFill>
                  <a:srgbClr val="0000FF"/>
                </a:solidFill>
              </a:rPr>
              <a:t>T5.3</a:t>
            </a:r>
            <a:r>
              <a:rPr lang="fr-FR" sz="1600" dirty="0">
                <a:solidFill>
                  <a:srgbClr val="0000FF"/>
                </a:solidFill>
              </a:rPr>
              <a:t> Effectuer les opérations de </a:t>
            </a:r>
            <a:r>
              <a:rPr lang="fr-FR" sz="1600" dirty="0" err="1">
                <a:solidFill>
                  <a:srgbClr val="0000FF"/>
                </a:solidFill>
              </a:rPr>
              <a:t>servicing</a:t>
            </a:r>
            <a:r>
              <a:rPr lang="fr-FR" sz="1600" dirty="0">
                <a:solidFill>
                  <a:srgbClr val="0000FF"/>
                </a:solidFill>
              </a:rPr>
              <a:t>.</a:t>
            </a:r>
          </a:p>
        </p:txBody>
      </p:sp>
      <p:sp>
        <p:nvSpPr>
          <p:cNvPr id="4" name="Espace réservé du numéro de diapositive 3"/>
          <p:cNvSpPr>
            <a:spLocks noGrp="1"/>
          </p:cNvSpPr>
          <p:nvPr>
            <p:ph type="sldNum" sz="quarter" idx="12"/>
          </p:nvPr>
        </p:nvSpPr>
        <p:spPr/>
        <p:txBody>
          <a:bodyPr/>
          <a:lstStyle/>
          <a:p>
            <a:fld id="{9ADDA7FA-2A20-44FE-B285-C2990E32D552}" type="slidenum">
              <a:rPr lang="fr-FR" smtClean="0"/>
              <a:t>51</a:t>
            </a:fld>
            <a:endParaRPr lang="fr-FR"/>
          </a:p>
        </p:txBody>
      </p:sp>
    </p:spTree>
    <p:extLst>
      <p:ext uri="{BB962C8B-B14F-4D97-AF65-F5344CB8AC3E}">
        <p14:creationId xmlns:p14="http://schemas.microsoft.com/office/powerpoint/2010/main" val="953691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8"/>
                                        </p:tgtEl>
                                        <p:attrNameLst>
                                          <p:attrName>style.opacity</p:attrName>
                                        </p:attrNameLst>
                                      </p:cBhvr>
                                      <p:to>
                                        <p:strVal val="0.5"/>
                                      </p:to>
                                    </p:set>
                                    <p:animEffect filter="image" prLst="opacity: 0.5">
                                      <p:cBhvr rctx="IE">
                                        <p:cTn id="7" dur="indefinite"/>
                                        <p:tgtEl>
                                          <p:spTgt spid="18"/>
                                        </p:tgtEl>
                                      </p:cBhvr>
                                    </p:animEffect>
                                  </p:childTnLst>
                                </p:cTn>
                              </p:par>
                              <p:par>
                                <p:cTn id="8" presetID="9" presetClass="emph" presetSubtype="0" grpId="0" nodeType="withEffect">
                                  <p:stCondLst>
                                    <p:cond delay="0"/>
                                  </p:stCondLst>
                                  <p:childTnLst>
                                    <p:set>
                                      <p:cBhvr rctx="PPT">
                                        <p:cTn id="9" dur="indefinite"/>
                                        <p:tgtEl>
                                          <p:spTgt spid="17"/>
                                        </p:tgtEl>
                                        <p:attrNameLst>
                                          <p:attrName>style.opacity</p:attrName>
                                        </p:attrNameLst>
                                      </p:cBhvr>
                                      <p:to>
                                        <p:strVal val="0.5"/>
                                      </p:to>
                                    </p:set>
                                    <p:animEffect filter="image" prLst="opacity: 0.5">
                                      <p:cBhvr rctx="IE">
                                        <p:cTn id="10" dur="indefinite"/>
                                        <p:tgtEl>
                                          <p:spTgt spid="17"/>
                                        </p:tgtEl>
                                      </p:cBhvr>
                                    </p:animEffect>
                                  </p:childTnLst>
                                </p:cTn>
                              </p:par>
                              <p:par>
                                <p:cTn id="11" presetID="9" presetClass="emph" presetSubtype="0" grpId="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0" fill="hold"/>
                                        <p:tgtEl>
                                          <p:spTgt spid="31"/>
                                        </p:tgtEl>
                                        <p:attrNameLst>
                                          <p:attrName>ppt_w</p:attrName>
                                        </p:attrNameLst>
                                      </p:cBhvr>
                                      <p:tavLst>
                                        <p:tav tm="0" fmla="#ppt_w*sin(2.5*pi*$)">
                                          <p:val>
                                            <p:fltVal val="0"/>
                                          </p:val>
                                        </p:tav>
                                        <p:tav tm="100000">
                                          <p:val>
                                            <p:fltVal val="1"/>
                                          </p:val>
                                        </p:tav>
                                      </p:tavLst>
                                    </p:anim>
                                    <p:anim calcmode="lin" valueType="num">
                                      <p:cBhvr>
                                        <p:cTn id="19" dur="5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43"/>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46"/>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30" grpId="0" animBg="1"/>
      <p:bldP spid="43" grpId="0" animBg="1"/>
      <p:bldP spid="43" grpId="1" animBg="1"/>
      <p:bldP spid="46" grpId="0"/>
      <p:bldP spid="46" grpId="1"/>
      <p:bldP spid="37" grpId="0" animBg="1"/>
      <p:bldP spid="38" grpId="0" animBg="1"/>
      <p:bldP spid="42" grpId="0" animBg="1"/>
      <p:bldP spid="44" grpId="0" animBg="1"/>
      <p:bldP spid="32" grpId="0" animBg="1"/>
      <p:bldP spid="4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droit 11"/>
          <p:cNvCxnSpPr/>
          <p:nvPr/>
        </p:nvCxnSpPr>
        <p:spPr>
          <a:xfrm>
            <a:off x="781236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p:nvPr/>
        </p:nvCxnSpPr>
        <p:spPr>
          <a:xfrm>
            <a:off x="257995" y="3544550"/>
            <a:ext cx="8568952" cy="36004"/>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3707904" y="1888366"/>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U32 </a:t>
            </a:r>
            <a:r>
              <a:rPr lang="fr-FR" b="1" dirty="0" smtClean="0">
                <a:solidFill>
                  <a:schemeClr val="tx1"/>
                </a:solidFill>
              </a:rPr>
              <a:t>E 32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7" name="Ellipse 16"/>
          <p:cNvSpPr/>
          <p:nvPr/>
        </p:nvSpPr>
        <p:spPr>
          <a:xfrm>
            <a:off x="565212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smtClean="0"/>
          </a:p>
          <a:p>
            <a:pPr algn="ctr"/>
            <a:r>
              <a:rPr lang="fr-FR" b="1" dirty="0" smtClean="0"/>
              <a:t>U2</a:t>
            </a:r>
          </a:p>
          <a:p>
            <a:pPr algn="ctr"/>
            <a:r>
              <a:rPr lang="fr-FR" b="1" dirty="0" smtClean="0">
                <a:solidFill>
                  <a:schemeClr val="tx1"/>
                </a:solidFill>
              </a:rPr>
              <a:t>E 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8" name="Ellipse 17"/>
          <p:cNvSpPr/>
          <p:nvPr/>
        </p:nvSpPr>
        <p:spPr>
          <a:xfrm>
            <a:off x="637220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U31</a:t>
            </a:r>
          </a:p>
          <a:p>
            <a:pPr algn="ctr"/>
            <a:r>
              <a:rPr lang="fr-FR" b="1" dirty="0" smtClean="0">
                <a:solidFill>
                  <a:schemeClr val="tx1"/>
                </a:solidFill>
              </a:rPr>
              <a:t>E 31</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9" name="Ellipse 18"/>
          <p:cNvSpPr/>
          <p:nvPr/>
        </p:nvSpPr>
        <p:spPr>
          <a:xfrm>
            <a:off x="709228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U33</a:t>
            </a:r>
          </a:p>
          <a:p>
            <a:pPr algn="ctr"/>
            <a:r>
              <a:rPr lang="fr-FR" b="1" dirty="0" smtClean="0">
                <a:solidFill>
                  <a:schemeClr val="tx1"/>
                </a:solidFill>
              </a:rPr>
              <a:t>E 33</a:t>
            </a:r>
            <a:endParaRPr lang="fr-FR" b="1" dirty="0">
              <a:solidFill>
                <a:schemeClr val="tx1"/>
              </a:solidFill>
            </a:endParaRPr>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24" name="ZoneTexte 23"/>
          <p:cNvSpPr txBox="1"/>
          <p:nvPr/>
        </p:nvSpPr>
        <p:spPr>
          <a:xfrm>
            <a:off x="143007" y="3232712"/>
            <a:ext cx="3070071" cy="369332"/>
          </a:xfrm>
          <a:prstGeom prst="rect">
            <a:avLst/>
          </a:prstGeom>
          <a:noFill/>
        </p:spPr>
        <p:txBody>
          <a:bodyPr wrap="none" rtlCol="0">
            <a:spAutoFit/>
          </a:bodyPr>
          <a:lstStyle/>
          <a:p>
            <a:r>
              <a:rPr lang="fr-FR" dirty="0" smtClean="0"/>
              <a:t>Bac pro </a:t>
            </a:r>
            <a:r>
              <a:rPr lang="fr-FR" dirty="0" err="1" smtClean="0"/>
              <a:t>Aéro</a:t>
            </a:r>
            <a:r>
              <a:rPr lang="fr-FR" dirty="0" smtClean="0"/>
              <a:t> </a:t>
            </a:r>
            <a:r>
              <a:rPr lang="fr-FR" b="1" dirty="0" smtClean="0">
                <a:solidFill>
                  <a:srgbClr val="FF0000"/>
                </a:solidFill>
              </a:rPr>
              <a:t>Option Systèmes</a:t>
            </a:r>
            <a:endParaRPr lang="fr-FR" b="1" dirty="0">
              <a:solidFill>
                <a:srgbClr val="FF0000"/>
              </a:solidFill>
            </a:endParaRPr>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ZoneTexte 35"/>
          <p:cNvSpPr txBox="1"/>
          <p:nvPr/>
        </p:nvSpPr>
        <p:spPr>
          <a:xfrm>
            <a:off x="5364088" y="5301208"/>
            <a:ext cx="2376264" cy="338554"/>
          </a:xfrm>
          <a:prstGeom prst="rect">
            <a:avLst/>
          </a:prstGeom>
          <a:solidFill>
            <a:srgbClr val="00B0F0"/>
          </a:solidFill>
        </p:spPr>
        <p:txBody>
          <a:bodyPr wrap="square" rtlCol="0">
            <a:spAutoFit/>
          </a:bodyPr>
          <a:lstStyle/>
          <a:p>
            <a:pPr algn="ctr"/>
            <a:r>
              <a:rPr lang="fr-FR" sz="1600" dirty="0" smtClean="0"/>
              <a:t>Terminale professionnelle</a:t>
            </a:r>
            <a:endParaRPr lang="fr-FR" sz="1600" dirty="0"/>
          </a:p>
        </p:txBody>
      </p:sp>
      <p:sp>
        <p:nvSpPr>
          <p:cNvPr id="39" name="ZoneTexte 38"/>
          <p:cNvSpPr txBox="1"/>
          <p:nvPr/>
        </p:nvSpPr>
        <p:spPr>
          <a:xfrm>
            <a:off x="395536" y="5301208"/>
            <a:ext cx="2232248" cy="338554"/>
          </a:xfrm>
          <a:prstGeom prst="rect">
            <a:avLst/>
          </a:prstGeom>
          <a:solidFill>
            <a:srgbClr val="00B0F0"/>
          </a:solidFill>
        </p:spPr>
        <p:txBody>
          <a:bodyPr wrap="square" rtlCol="0">
            <a:spAutoFit/>
          </a:bodyPr>
          <a:lstStyle/>
          <a:p>
            <a:pPr algn="ctr"/>
            <a:r>
              <a:rPr lang="fr-FR" sz="1600" dirty="0" smtClean="0"/>
              <a:t>Seconde professionnelle</a:t>
            </a:r>
            <a:endParaRPr lang="fr-FR" sz="1600" dirty="0"/>
          </a:p>
        </p:txBody>
      </p:sp>
      <p:sp>
        <p:nvSpPr>
          <p:cNvPr id="40" name="ZoneTexte 39"/>
          <p:cNvSpPr txBox="1"/>
          <p:nvPr/>
        </p:nvSpPr>
        <p:spPr>
          <a:xfrm>
            <a:off x="2843808" y="5301208"/>
            <a:ext cx="2376264"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pic>
        <p:nvPicPr>
          <p:cNvPr id="31" name="Image 30"/>
          <p:cNvPicPr>
            <a:picLocks noChangeAspect="1"/>
          </p:cNvPicPr>
          <p:nvPr/>
        </p:nvPicPr>
        <p:blipFill>
          <a:blip r:embed="rId8"/>
          <a:stretch>
            <a:fillRect/>
          </a:stretch>
        </p:blipFill>
        <p:spPr>
          <a:xfrm>
            <a:off x="899592" y="4221088"/>
            <a:ext cx="720080" cy="635471"/>
          </a:xfrm>
          <a:prstGeom prst="rect">
            <a:avLst/>
          </a:prstGeom>
        </p:spPr>
      </p:pic>
      <p:sp>
        <p:nvSpPr>
          <p:cNvPr id="48" name="Rectangle 47"/>
          <p:cNvSpPr/>
          <p:nvPr/>
        </p:nvSpPr>
        <p:spPr>
          <a:xfrm>
            <a:off x="-2052736" y="980728"/>
            <a:ext cx="6552728" cy="338554"/>
          </a:xfrm>
          <a:prstGeom prst="rect">
            <a:avLst/>
          </a:prstGeom>
        </p:spPr>
        <p:txBody>
          <a:bodyPr wrap="square">
            <a:spAutoFit/>
          </a:bodyPr>
          <a:lstStyle/>
          <a:p>
            <a:endParaRPr lang="fr-FR" sz="1600" dirty="0">
              <a:solidFill>
                <a:srgbClr val="FF0000"/>
              </a:solidFill>
            </a:endParaRPr>
          </a:p>
        </p:txBody>
      </p:sp>
      <p:sp>
        <p:nvSpPr>
          <p:cNvPr id="4" name="Rectangle 3"/>
          <p:cNvSpPr/>
          <p:nvPr/>
        </p:nvSpPr>
        <p:spPr>
          <a:xfrm>
            <a:off x="1691680" y="1196752"/>
            <a:ext cx="5616624" cy="1323439"/>
          </a:xfrm>
          <a:prstGeom prst="rect">
            <a:avLst/>
          </a:prstGeom>
        </p:spPr>
        <p:txBody>
          <a:bodyPr wrap="square">
            <a:spAutoFit/>
          </a:bodyPr>
          <a:lstStyle/>
          <a:p>
            <a:r>
              <a:rPr lang="fr-FR" sz="1600" dirty="0" smtClean="0">
                <a:solidFill>
                  <a:srgbClr val="FF0000"/>
                </a:solidFill>
              </a:rPr>
              <a:t>Cette sous</a:t>
            </a:r>
            <a:r>
              <a:rPr lang="fr-FR" sz="1600" dirty="0">
                <a:solidFill>
                  <a:srgbClr val="FF0000"/>
                </a:solidFill>
              </a:rPr>
              <a:t>-épreuve </a:t>
            </a:r>
            <a:r>
              <a:rPr lang="fr-FR" sz="1600" dirty="0" smtClean="0">
                <a:solidFill>
                  <a:srgbClr val="FF0000"/>
                </a:solidFill>
              </a:rPr>
              <a:t>est </a:t>
            </a:r>
            <a:r>
              <a:rPr lang="fr-FR" sz="1600" dirty="0">
                <a:solidFill>
                  <a:srgbClr val="FF0000"/>
                </a:solidFill>
              </a:rPr>
              <a:t>spécifique à l’option </a:t>
            </a:r>
            <a:r>
              <a:rPr lang="fr-FR" sz="1600" dirty="0" smtClean="0">
                <a:solidFill>
                  <a:srgbClr val="FF0000"/>
                </a:solidFill>
              </a:rPr>
              <a:t>Systèmes </a:t>
            </a:r>
            <a:r>
              <a:rPr lang="fr-FR" sz="1600" dirty="0">
                <a:solidFill>
                  <a:srgbClr val="FF0000"/>
                </a:solidFill>
              </a:rPr>
              <a:t>:</a:t>
            </a:r>
          </a:p>
          <a:p>
            <a:r>
              <a:rPr lang="fr-FR" sz="1600" dirty="0" smtClean="0">
                <a:solidFill>
                  <a:srgbClr val="FF0000"/>
                </a:solidFill>
              </a:rPr>
              <a:t>« L’évaluation </a:t>
            </a:r>
            <a:r>
              <a:rPr lang="fr-FR" sz="1600" dirty="0">
                <a:solidFill>
                  <a:srgbClr val="FF0000"/>
                </a:solidFill>
              </a:rPr>
              <a:t>a pour support la réalisation d’essais et de réglages d’un aéronef, d’une partie d’aéronef ou d’un équipement et </a:t>
            </a:r>
            <a:r>
              <a:rPr lang="fr-FR" sz="1600" b="1" dirty="0" smtClean="0">
                <a:solidFill>
                  <a:srgbClr val="FF0000"/>
                </a:solidFill>
              </a:rPr>
              <a:t>la </a:t>
            </a:r>
            <a:r>
              <a:rPr lang="fr-FR" sz="1600" b="1" dirty="0">
                <a:solidFill>
                  <a:srgbClr val="FF0000"/>
                </a:solidFill>
              </a:rPr>
              <a:t>mise en service d’un aéronef </a:t>
            </a:r>
            <a:r>
              <a:rPr lang="fr-FR" sz="1600" dirty="0">
                <a:solidFill>
                  <a:srgbClr val="FF0000"/>
                </a:solidFill>
              </a:rPr>
              <a:t>dans des conditions d’environnement réel de travail</a:t>
            </a:r>
            <a:r>
              <a:rPr lang="fr-FR" sz="1600" dirty="0" smtClean="0">
                <a:solidFill>
                  <a:srgbClr val="FF0000"/>
                </a:solidFill>
              </a:rPr>
              <a:t>. » </a:t>
            </a:r>
            <a:endParaRPr lang="fr-FR" sz="1600" dirty="0">
              <a:solidFill>
                <a:srgbClr val="FF0000"/>
              </a:solidFill>
            </a:endParaRPr>
          </a:p>
        </p:txBody>
      </p:sp>
      <p:sp>
        <p:nvSpPr>
          <p:cNvPr id="41" name="Rectangle 40"/>
          <p:cNvSpPr/>
          <p:nvPr/>
        </p:nvSpPr>
        <p:spPr>
          <a:xfrm>
            <a:off x="395536" y="5805264"/>
            <a:ext cx="3312000" cy="923330"/>
          </a:xfrm>
          <a:prstGeom prst="rect">
            <a:avLst/>
          </a:prstGeom>
          <a:solidFill>
            <a:schemeClr val="accent5">
              <a:lumMod val="40000"/>
              <a:lumOff val="60000"/>
            </a:schemeClr>
          </a:solidFill>
          <a:ln>
            <a:solidFill>
              <a:srgbClr val="92D050"/>
            </a:solidFill>
          </a:ln>
        </p:spPr>
        <p:txBody>
          <a:bodyPr wrap="square">
            <a:spAutoFit/>
          </a:bodyPr>
          <a:lstStyle/>
          <a:p>
            <a:pPr algn="ctr"/>
            <a:r>
              <a:rPr lang="fr-FR" b="1" dirty="0" smtClean="0">
                <a:solidFill>
                  <a:srgbClr val="FF0000"/>
                </a:solidFill>
              </a:rPr>
              <a:t>E3 sous-épreuve E33 </a:t>
            </a:r>
            <a:r>
              <a:rPr lang="fr-FR" dirty="0">
                <a:solidFill>
                  <a:srgbClr val="FF0000"/>
                </a:solidFill>
              </a:rPr>
              <a:t>: Essais, réglages et </a:t>
            </a:r>
            <a:r>
              <a:rPr lang="fr-FR" b="1" dirty="0">
                <a:solidFill>
                  <a:srgbClr val="FF0000"/>
                </a:solidFill>
              </a:rPr>
              <a:t>mise en œuvre de l’aéronef </a:t>
            </a:r>
            <a:r>
              <a:rPr lang="fr-FR" dirty="0" smtClean="0">
                <a:solidFill>
                  <a:srgbClr val="FF0000"/>
                </a:solidFill>
              </a:rPr>
              <a:t>(coefficient 2) </a:t>
            </a:r>
            <a:endParaRPr lang="fr-FR" dirty="0">
              <a:solidFill>
                <a:srgbClr val="FF0000"/>
              </a:solidFill>
            </a:endParaRPr>
          </a:p>
        </p:txBody>
      </p:sp>
      <p:sp>
        <p:nvSpPr>
          <p:cNvPr id="47" name="Ellipse 46"/>
          <p:cNvSpPr/>
          <p:nvPr/>
        </p:nvSpPr>
        <p:spPr>
          <a:xfrm>
            <a:off x="107504" y="548680"/>
            <a:ext cx="8856984" cy="5976664"/>
          </a:xfrm>
          <a:prstGeom prst="ellipse">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 name="Espace réservé du numéro de diapositive 5"/>
          <p:cNvSpPr>
            <a:spLocks noGrp="1"/>
          </p:cNvSpPr>
          <p:nvPr>
            <p:ph type="sldNum" sz="quarter" idx="12"/>
          </p:nvPr>
        </p:nvSpPr>
        <p:spPr/>
        <p:txBody>
          <a:bodyPr/>
          <a:lstStyle/>
          <a:p>
            <a:fld id="{9ADDA7FA-2A20-44FE-B285-C2990E32D552}" type="slidenum">
              <a:rPr lang="fr-FR" smtClean="0"/>
              <a:t>52</a:t>
            </a:fld>
            <a:endParaRPr lang="fr-FR"/>
          </a:p>
        </p:txBody>
      </p:sp>
    </p:spTree>
    <p:extLst>
      <p:ext uri="{BB962C8B-B14F-4D97-AF65-F5344CB8AC3E}">
        <p14:creationId xmlns:p14="http://schemas.microsoft.com/office/powerpoint/2010/main" val="11201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8"/>
                                        </p:tgtEl>
                                        <p:attrNameLst>
                                          <p:attrName>style.opacity</p:attrName>
                                        </p:attrNameLst>
                                      </p:cBhvr>
                                      <p:to>
                                        <p:strVal val="0.5"/>
                                      </p:to>
                                    </p:set>
                                    <p:animEffect filter="image" prLst="opacity: 0.5">
                                      <p:cBhvr rctx="IE">
                                        <p:cTn id="7" dur="indefinite"/>
                                        <p:tgtEl>
                                          <p:spTgt spid="18"/>
                                        </p:tgtEl>
                                      </p:cBhvr>
                                    </p:animEffect>
                                  </p:childTnLst>
                                </p:cTn>
                              </p:par>
                              <p:par>
                                <p:cTn id="8" presetID="9" presetClass="emph" presetSubtype="0" grpId="0" nodeType="withEffect">
                                  <p:stCondLst>
                                    <p:cond delay="0"/>
                                  </p:stCondLst>
                                  <p:childTnLst>
                                    <p:set>
                                      <p:cBhvr rctx="PPT">
                                        <p:cTn id="9" dur="indefinite"/>
                                        <p:tgtEl>
                                          <p:spTgt spid="17"/>
                                        </p:tgtEl>
                                        <p:attrNameLst>
                                          <p:attrName>style.opacity</p:attrName>
                                        </p:attrNameLst>
                                      </p:cBhvr>
                                      <p:to>
                                        <p:strVal val="0.5"/>
                                      </p:to>
                                    </p:set>
                                    <p:animEffect filter="image" prLst="opacity: 0.5">
                                      <p:cBhvr rctx="IE">
                                        <p:cTn id="10" dur="indefinite"/>
                                        <p:tgtEl>
                                          <p:spTgt spid="17"/>
                                        </p:tgtEl>
                                      </p:cBhvr>
                                    </p:animEffect>
                                  </p:childTnLst>
                                </p:cTn>
                              </p:par>
                              <p:par>
                                <p:cTn id="11" presetID="9" presetClass="emph" presetSubtype="0" grpId="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p:cNvCxnSpPr/>
          <p:nvPr/>
        </p:nvCxnSpPr>
        <p:spPr>
          <a:xfrm>
            <a:off x="257995" y="3544550"/>
            <a:ext cx="8568952" cy="36004"/>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143007" y="3232712"/>
            <a:ext cx="3159839" cy="369332"/>
          </a:xfrm>
          <a:prstGeom prst="rect">
            <a:avLst/>
          </a:prstGeom>
          <a:noFill/>
        </p:spPr>
        <p:txBody>
          <a:bodyPr wrap="none" rtlCol="0">
            <a:spAutoFit/>
          </a:bodyPr>
          <a:lstStyle/>
          <a:p>
            <a:r>
              <a:rPr lang="fr-FR" dirty="0" smtClean="0"/>
              <a:t>Bac pro </a:t>
            </a:r>
            <a:r>
              <a:rPr lang="fr-FR" dirty="0" err="1" smtClean="0"/>
              <a:t>Aéro</a:t>
            </a:r>
            <a:r>
              <a:rPr lang="fr-FR" dirty="0" smtClean="0"/>
              <a:t> </a:t>
            </a:r>
            <a:r>
              <a:rPr lang="fr-FR" b="1" dirty="0" smtClean="0">
                <a:solidFill>
                  <a:srgbClr val="FF0000"/>
                </a:solidFill>
              </a:rPr>
              <a:t>Option Systèmes</a:t>
            </a:r>
            <a:endParaRPr lang="fr-FR" b="1" dirty="0">
              <a:solidFill>
                <a:srgbClr val="FF0000"/>
              </a:solidFill>
            </a:endParaRPr>
          </a:p>
        </p:txBody>
      </p:sp>
      <p:sp>
        <p:nvSpPr>
          <p:cNvPr id="30" name="Rectangle 29"/>
          <p:cNvSpPr/>
          <p:nvPr/>
        </p:nvSpPr>
        <p:spPr>
          <a:xfrm>
            <a:off x="251520" y="908720"/>
            <a:ext cx="3312368" cy="3108543"/>
          </a:xfrm>
          <a:prstGeom prst="rect">
            <a:avLst/>
          </a:prstGeom>
          <a:solidFill>
            <a:srgbClr val="CCFFCC"/>
          </a:solidFill>
          <a:ln>
            <a:solidFill>
              <a:srgbClr val="3366FF"/>
            </a:solidFill>
          </a:ln>
        </p:spPr>
        <p:txBody>
          <a:bodyPr wrap="square">
            <a:spAutoFit/>
          </a:bodyPr>
          <a:lstStyle/>
          <a:p>
            <a:pPr lvl="1"/>
            <a:r>
              <a:rPr lang="fr-FR" sz="1600" b="1" cap="small" dirty="0"/>
              <a:t>Mode d’évaluation</a:t>
            </a:r>
            <a:endParaRPr lang="fr-FR" sz="1600" dirty="0"/>
          </a:p>
          <a:p>
            <a:pPr marL="285750" indent="-285750">
              <a:buFont typeface="Arial"/>
              <a:buChar char="•"/>
            </a:pPr>
            <a:r>
              <a:rPr lang="fr-FR" sz="1600" b="1" i="1" dirty="0" smtClean="0"/>
              <a:t>Ponctuel :</a:t>
            </a:r>
            <a:r>
              <a:rPr lang="fr-FR" sz="1600" b="1" i="1" dirty="0"/>
              <a:t> sous-épreuve pratique d’une durée 4 heures</a:t>
            </a:r>
            <a:r>
              <a:rPr lang="fr-FR" sz="1600" dirty="0"/>
              <a:t> </a:t>
            </a:r>
          </a:p>
          <a:p>
            <a:pPr lvl="1"/>
            <a:endParaRPr lang="fr-FR" sz="1600" b="1" i="1" dirty="0" smtClean="0"/>
          </a:p>
          <a:p>
            <a:pPr marL="285750" indent="-285750">
              <a:buFont typeface="Arial"/>
              <a:buChar char="•"/>
            </a:pPr>
            <a:r>
              <a:rPr lang="fr-FR" sz="1600" b="1" i="1" dirty="0" smtClean="0"/>
              <a:t>Contrôle </a:t>
            </a:r>
            <a:r>
              <a:rPr lang="fr-FR" sz="1600" b="1" i="1" dirty="0"/>
              <a:t>en cours de </a:t>
            </a:r>
            <a:r>
              <a:rPr lang="fr-FR" sz="1600" b="1" i="1" dirty="0" smtClean="0"/>
              <a:t>formation :</a:t>
            </a:r>
            <a:r>
              <a:rPr lang="fr-FR" sz="1600" dirty="0"/>
              <a:t> </a:t>
            </a:r>
            <a:r>
              <a:rPr lang="fr-FR" sz="1600" dirty="0" smtClean="0"/>
              <a:t>organisé </a:t>
            </a:r>
            <a:r>
              <a:rPr lang="fr-FR" sz="1600" dirty="0"/>
              <a:t>par les professeurs chargés des enseignements professionnels </a:t>
            </a:r>
            <a:r>
              <a:rPr lang="fr-FR" sz="1600" dirty="0" smtClean="0"/>
              <a:t>durée </a:t>
            </a:r>
            <a:r>
              <a:rPr lang="fr-FR" sz="1600" dirty="0"/>
              <a:t>maximale de </a:t>
            </a:r>
            <a:r>
              <a:rPr lang="fr-FR" sz="1600" dirty="0" smtClean="0"/>
              <a:t>4 heures, </a:t>
            </a:r>
            <a:r>
              <a:rPr lang="fr-FR" sz="1600" b="1" dirty="0" smtClean="0"/>
              <a:t>situé </a:t>
            </a:r>
            <a:r>
              <a:rPr lang="fr-FR" sz="1600" b="1" dirty="0"/>
              <a:t>au cours du</a:t>
            </a:r>
            <a:r>
              <a:rPr lang="fr-FR" sz="1600" dirty="0"/>
              <a:t> </a:t>
            </a:r>
            <a:r>
              <a:rPr lang="fr-FR" sz="1600" b="1" dirty="0"/>
              <a:t>deuxième semestre de la classe terminale</a:t>
            </a:r>
            <a:r>
              <a:rPr lang="fr-FR" sz="1600" dirty="0"/>
              <a:t> </a:t>
            </a:r>
            <a:r>
              <a:rPr lang="fr-FR" sz="1600" b="1" dirty="0" smtClean="0"/>
              <a:t>, </a:t>
            </a:r>
            <a:r>
              <a:rPr lang="fr-FR" sz="1600" dirty="0" smtClean="0"/>
              <a:t>soit </a:t>
            </a:r>
            <a:r>
              <a:rPr lang="fr-FR" sz="1600" dirty="0"/>
              <a:t>en établissement de formation, soit en </a:t>
            </a:r>
            <a:r>
              <a:rPr lang="fr-FR" sz="1600" dirty="0" smtClean="0"/>
              <a:t>entreprise. </a:t>
            </a:r>
            <a:endParaRPr lang="fr-FR" sz="1600" dirty="0"/>
          </a:p>
        </p:txBody>
      </p:sp>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781236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3707904" y="1888366"/>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U32 </a:t>
            </a:r>
            <a:r>
              <a:rPr lang="fr-FR" b="1" dirty="0" smtClean="0">
                <a:solidFill>
                  <a:schemeClr val="tx1"/>
                </a:solidFill>
              </a:rPr>
              <a:t>E 32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7" name="Ellipse 16"/>
          <p:cNvSpPr/>
          <p:nvPr/>
        </p:nvSpPr>
        <p:spPr>
          <a:xfrm>
            <a:off x="565212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smtClean="0"/>
          </a:p>
          <a:p>
            <a:pPr algn="ctr"/>
            <a:r>
              <a:rPr lang="fr-FR" b="1" dirty="0" smtClean="0"/>
              <a:t>U2</a:t>
            </a:r>
          </a:p>
          <a:p>
            <a:pPr algn="ctr"/>
            <a:r>
              <a:rPr lang="fr-FR" b="1" dirty="0" smtClean="0">
                <a:solidFill>
                  <a:schemeClr val="tx1"/>
                </a:solidFill>
              </a:rPr>
              <a:t>E 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8" name="Ellipse 17"/>
          <p:cNvSpPr/>
          <p:nvPr/>
        </p:nvSpPr>
        <p:spPr>
          <a:xfrm>
            <a:off x="637220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U31</a:t>
            </a:r>
          </a:p>
          <a:p>
            <a:pPr algn="ctr"/>
            <a:r>
              <a:rPr lang="fr-FR" b="1" dirty="0" smtClean="0">
                <a:solidFill>
                  <a:schemeClr val="tx1"/>
                </a:solidFill>
              </a:rPr>
              <a:t>E 31</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9" name="Ellipse 18"/>
          <p:cNvSpPr/>
          <p:nvPr/>
        </p:nvSpPr>
        <p:spPr>
          <a:xfrm>
            <a:off x="709228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U33</a:t>
            </a:r>
          </a:p>
          <a:p>
            <a:pPr algn="ctr"/>
            <a:r>
              <a:rPr lang="fr-FR" b="1" dirty="0" smtClean="0">
                <a:solidFill>
                  <a:schemeClr val="tx1"/>
                </a:solidFill>
              </a:rPr>
              <a:t>E 33</a:t>
            </a:r>
            <a:endParaRPr lang="fr-FR" b="1" dirty="0">
              <a:solidFill>
                <a:schemeClr val="tx1"/>
              </a:solidFill>
            </a:endParaRPr>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ZoneTexte 35"/>
          <p:cNvSpPr txBox="1"/>
          <p:nvPr/>
        </p:nvSpPr>
        <p:spPr>
          <a:xfrm>
            <a:off x="5364088" y="5301208"/>
            <a:ext cx="2376264" cy="338554"/>
          </a:xfrm>
          <a:prstGeom prst="rect">
            <a:avLst/>
          </a:prstGeom>
          <a:solidFill>
            <a:srgbClr val="00B0F0"/>
          </a:solidFill>
        </p:spPr>
        <p:txBody>
          <a:bodyPr wrap="square" rtlCol="0">
            <a:spAutoFit/>
          </a:bodyPr>
          <a:lstStyle/>
          <a:p>
            <a:pPr algn="ctr"/>
            <a:r>
              <a:rPr lang="fr-FR" sz="1600" dirty="0" smtClean="0"/>
              <a:t>Terminale professionnelle</a:t>
            </a:r>
            <a:endParaRPr lang="fr-FR" sz="1600" dirty="0"/>
          </a:p>
        </p:txBody>
      </p:sp>
      <p:sp>
        <p:nvSpPr>
          <p:cNvPr id="39" name="ZoneTexte 38"/>
          <p:cNvSpPr txBox="1"/>
          <p:nvPr/>
        </p:nvSpPr>
        <p:spPr>
          <a:xfrm>
            <a:off x="395536" y="5301208"/>
            <a:ext cx="2232248" cy="338554"/>
          </a:xfrm>
          <a:prstGeom prst="rect">
            <a:avLst/>
          </a:prstGeom>
          <a:solidFill>
            <a:srgbClr val="00B0F0"/>
          </a:solidFill>
        </p:spPr>
        <p:txBody>
          <a:bodyPr wrap="square" rtlCol="0">
            <a:spAutoFit/>
          </a:bodyPr>
          <a:lstStyle/>
          <a:p>
            <a:pPr algn="ctr"/>
            <a:r>
              <a:rPr lang="fr-FR" sz="1600" dirty="0" smtClean="0"/>
              <a:t>Seconde professionnelle</a:t>
            </a:r>
            <a:endParaRPr lang="fr-FR" sz="1600" dirty="0"/>
          </a:p>
        </p:txBody>
      </p:sp>
      <p:sp>
        <p:nvSpPr>
          <p:cNvPr id="40" name="ZoneTexte 39"/>
          <p:cNvSpPr txBox="1"/>
          <p:nvPr/>
        </p:nvSpPr>
        <p:spPr>
          <a:xfrm>
            <a:off x="2843808" y="5301208"/>
            <a:ext cx="2376264"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pic>
        <p:nvPicPr>
          <p:cNvPr id="31" name="Image 30"/>
          <p:cNvPicPr>
            <a:picLocks noChangeAspect="1"/>
          </p:cNvPicPr>
          <p:nvPr/>
        </p:nvPicPr>
        <p:blipFill>
          <a:blip r:embed="rId8"/>
          <a:stretch>
            <a:fillRect/>
          </a:stretch>
        </p:blipFill>
        <p:spPr>
          <a:xfrm>
            <a:off x="899592" y="4221088"/>
            <a:ext cx="720080" cy="635471"/>
          </a:xfrm>
          <a:prstGeom prst="rect">
            <a:avLst/>
          </a:prstGeom>
        </p:spPr>
      </p:pic>
      <p:sp>
        <p:nvSpPr>
          <p:cNvPr id="48" name="Rectangle 47"/>
          <p:cNvSpPr/>
          <p:nvPr/>
        </p:nvSpPr>
        <p:spPr>
          <a:xfrm>
            <a:off x="-2052736" y="980728"/>
            <a:ext cx="6552728" cy="338554"/>
          </a:xfrm>
          <a:prstGeom prst="rect">
            <a:avLst/>
          </a:prstGeom>
        </p:spPr>
        <p:txBody>
          <a:bodyPr wrap="square">
            <a:spAutoFit/>
          </a:bodyPr>
          <a:lstStyle/>
          <a:p>
            <a:endParaRPr lang="fr-FR" sz="1600" dirty="0">
              <a:solidFill>
                <a:srgbClr val="FF0000"/>
              </a:solidFill>
            </a:endParaRPr>
          </a:p>
        </p:txBody>
      </p:sp>
      <p:sp>
        <p:nvSpPr>
          <p:cNvPr id="41" name="Rectangle 40"/>
          <p:cNvSpPr/>
          <p:nvPr/>
        </p:nvSpPr>
        <p:spPr>
          <a:xfrm>
            <a:off x="395536" y="5805264"/>
            <a:ext cx="3312000" cy="923330"/>
          </a:xfrm>
          <a:prstGeom prst="rect">
            <a:avLst/>
          </a:prstGeom>
          <a:solidFill>
            <a:schemeClr val="accent5">
              <a:lumMod val="40000"/>
              <a:lumOff val="60000"/>
            </a:schemeClr>
          </a:solidFill>
          <a:ln>
            <a:solidFill>
              <a:srgbClr val="92D050"/>
            </a:solidFill>
          </a:ln>
        </p:spPr>
        <p:txBody>
          <a:bodyPr wrap="square">
            <a:spAutoFit/>
          </a:bodyPr>
          <a:lstStyle/>
          <a:p>
            <a:pPr algn="ctr"/>
            <a:r>
              <a:rPr lang="fr-FR" b="1" dirty="0" smtClean="0">
                <a:solidFill>
                  <a:srgbClr val="FF0000"/>
                </a:solidFill>
              </a:rPr>
              <a:t>E3 sous-épreuve E33 </a:t>
            </a:r>
            <a:r>
              <a:rPr lang="fr-FR" dirty="0">
                <a:solidFill>
                  <a:srgbClr val="FF0000"/>
                </a:solidFill>
              </a:rPr>
              <a:t>: Essais, réglages et </a:t>
            </a:r>
            <a:r>
              <a:rPr lang="fr-FR" b="1" dirty="0">
                <a:solidFill>
                  <a:srgbClr val="FF0000"/>
                </a:solidFill>
              </a:rPr>
              <a:t>mise en œuvre de l’aéronef </a:t>
            </a:r>
            <a:r>
              <a:rPr lang="fr-FR" dirty="0" smtClean="0">
                <a:solidFill>
                  <a:srgbClr val="FF0000"/>
                </a:solidFill>
              </a:rPr>
              <a:t>(coefficient 2) </a:t>
            </a:r>
            <a:endParaRPr lang="fr-FR" dirty="0">
              <a:solidFill>
                <a:srgbClr val="FF0000"/>
              </a:solidFill>
            </a:endParaRPr>
          </a:p>
        </p:txBody>
      </p:sp>
      <p:sp>
        <p:nvSpPr>
          <p:cNvPr id="4" name="Espace réservé du numéro de diapositive 3"/>
          <p:cNvSpPr>
            <a:spLocks noGrp="1"/>
          </p:cNvSpPr>
          <p:nvPr>
            <p:ph type="sldNum" sz="quarter" idx="12"/>
          </p:nvPr>
        </p:nvSpPr>
        <p:spPr/>
        <p:txBody>
          <a:bodyPr/>
          <a:lstStyle/>
          <a:p>
            <a:fld id="{9ADDA7FA-2A20-44FE-B285-C2990E32D552}" type="slidenum">
              <a:rPr lang="fr-FR" smtClean="0"/>
              <a:t>53</a:t>
            </a:fld>
            <a:endParaRPr lang="fr-FR"/>
          </a:p>
        </p:txBody>
      </p:sp>
    </p:spTree>
    <p:extLst>
      <p:ext uri="{BB962C8B-B14F-4D97-AF65-F5344CB8AC3E}">
        <p14:creationId xmlns:p14="http://schemas.microsoft.com/office/powerpoint/2010/main" val="731450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8"/>
                                        </p:tgtEl>
                                        <p:attrNameLst>
                                          <p:attrName>style.opacity</p:attrName>
                                        </p:attrNameLst>
                                      </p:cBhvr>
                                      <p:to>
                                        <p:strVal val="0.5"/>
                                      </p:to>
                                    </p:set>
                                    <p:animEffect filter="image" prLst="opacity: 0.5">
                                      <p:cBhvr rctx="IE">
                                        <p:cTn id="7" dur="indefinite"/>
                                        <p:tgtEl>
                                          <p:spTgt spid="18"/>
                                        </p:tgtEl>
                                      </p:cBhvr>
                                    </p:animEffect>
                                  </p:childTnLst>
                                </p:cTn>
                              </p:par>
                              <p:par>
                                <p:cTn id="8" presetID="9" presetClass="emph" presetSubtype="0" grpId="0" nodeType="withEffect">
                                  <p:stCondLst>
                                    <p:cond delay="0"/>
                                  </p:stCondLst>
                                  <p:childTnLst>
                                    <p:set>
                                      <p:cBhvr rctx="PPT">
                                        <p:cTn id="9" dur="indefinite"/>
                                        <p:tgtEl>
                                          <p:spTgt spid="17"/>
                                        </p:tgtEl>
                                        <p:attrNameLst>
                                          <p:attrName>style.opacity</p:attrName>
                                        </p:attrNameLst>
                                      </p:cBhvr>
                                      <p:to>
                                        <p:strVal val="0.5"/>
                                      </p:to>
                                    </p:set>
                                    <p:animEffect filter="image" prLst="opacity: 0.5">
                                      <p:cBhvr rctx="IE">
                                        <p:cTn id="10" dur="indefinite"/>
                                        <p:tgtEl>
                                          <p:spTgt spid="17"/>
                                        </p:tgtEl>
                                      </p:cBhvr>
                                    </p:animEffect>
                                  </p:childTnLst>
                                </p:cTn>
                              </p:par>
                              <p:par>
                                <p:cTn id="11" presetID="9" presetClass="emph" presetSubtype="0" grpId="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par>
                                <p:cTn id="14" presetID="1" presetClass="entr" presetSubtype="0" fill="hold" nodeType="with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p:cNvCxnSpPr/>
          <p:nvPr/>
        </p:nvCxnSpPr>
        <p:spPr>
          <a:xfrm>
            <a:off x="257995" y="3544550"/>
            <a:ext cx="8568952" cy="36004"/>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7812360" y="1700808"/>
            <a:ext cx="0" cy="4536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4362451"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U34</a:t>
            </a:r>
          </a:p>
          <a:p>
            <a:pPr algn="ctr"/>
            <a:r>
              <a:rPr lang="fr-FR" b="1" dirty="0" smtClean="0">
                <a:solidFill>
                  <a:schemeClr val="tx1"/>
                </a:solidFill>
              </a:rPr>
              <a:t>E 34</a:t>
            </a:r>
            <a:endParaRPr lang="fr-FR" b="1" dirty="0">
              <a:solidFill>
                <a:schemeClr val="tx1"/>
              </a:solidFill>
            </a:endParaRPr>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6" name="Ellipse 15"/>
          <p:cNvSpPr/>
          <p:nvPr/>
        </p:nvSpPr>
        <p:spPr>
          <a:xfrm>
            <a:off x="3707904" y="1888366"/>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U32 </a:t>
            </a:r>
            <a:r>
              <a:rPr lang="fr-FR" b="1" dirty="0" smtClean="0">
                <a:solidFill>
                  <a:schemeClr val="tx1"/>
                </a:solidFill>
              </a:rPr>
              <a:t>E 32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7" name="Ellipse 16"/>
          <p:cNvSpPr/>
          <p:nvPr/>
        </p:nvSpPr>
        <p:spPr>
          <a:xfrm>
            <a:off x="565212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smtClean="0"/>
          </a:p>
          <a:p>
            <a:pPr algn="ctr"/>
            <a:r>
              <a:rPr lang="fr-FR" b="1" dirty="0" smtClean="0"/>
              <a:t>U2</a:t>
            </a:r>
          </a:p>
          <a:p>
            <a:pPr algn="ctr"/>
            <a:r>
              <a:rPr lang="fr-FR" b="1" dirty="0" smtClean="0">
                <a:solidFill>
                  <a:schemeClr val="tx1"/>
                </a:solidFill>
              </a:rPr>
              <a:t>E 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8" name="Ellipse 17"/>
          <p:cNvSpPr/>
          <p:nvPr/>
        </p:nvSpPr>
        <p:spPr>
          <a:xfrm>
            <a:off x="637220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U31</a:t>
            </a:r>
          </a:p>
          <a:p>
            <a:pPr algn="ctr"/>
            <a:r>
              <a:rPr lang="fr-FR" b="1" dirty="0" smtClean="0">
                <a:solidFill>
                  <a:schemeClr val="tx1"/>
                </a:solidFill>
              </a:rPr>
              <a:t>E 31</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9" name="Ellipse 18"/>
          <p:cNvSpPr/>
          <p:nvPr/>
        </p:nvSpPr>
        <p:spPr>
          <a:xfrm>
            <a:off x="709228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U33</a:t>
            </a:r>
          </a:p>
          <a:p>
            <a:pPr algn="ctr"/>
            <a:r>
              <a:rPr lang="fr-FR" b="1" dirty="0" smtClean="0">
                <a:solidFill>
                  <a:schemeClr val="tx1"/>
                </a:solidFill>
              </a:rPr>
              <a:t>E 33</a:t>
            </a:r>
            <a:endParaRPr lang="fr-FR" b="1" dirty="0">
              <a:solidFill>
                <a:schemeClr val="tx1"/>
              </a:solidFill>
            </a:endParaRPr>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24" name="ZoneTexte 23"/>
          <p:cNvSpPr txBox="1"/>
          <p:nvPr/>
        </p:nvSpPr>
        <p:spPr>
          <a:xfrm>
            <a:off x="143007" y="3232712"/>
            <a:ext cx="3365600" cy="369332"/>
          </a:xfrm>
          <a:prstGeom prst="rect">
            <a:avLst/>
          </a:prstGeom>
          <a:noFill/>
        </p:spPr>
        <p:txBody>
          <a:bodyPr wrap="none" rtlCol="0">
            <a:spAutoFit/>
          </a:bodyPr>
          <a:lstStyle/>
          <a:p>
            <a:r>
              <a:rPr lang="fr-FR" dirty="0" smtClean="0"/>
              <a:t>Bac pro </a:t>
            </a:r>
            <a:r>
              <a:rPr lang="fr-FR" dirty="0" err="1" smtClean="0"/>
              <a:t>Aéro</a:t>
            </a:r>
            <a:r>
              <a:rPr lang="fr-FR" dirty="0" smtClean="0"/>
              <a:t> Options Av, Sys et St</a:t>
            </a:r>
            <a:endParaRPr lang="fr-FR" dirty="0"/>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ZoneTexte 35"/>
          <p:cNvSpPr txBox="1"/>
          <p:nvPr/>
        </p:nvSpPr>
        <p:spPr>
          <a:xfrm>
            <a:off x="5364088" y="5301208"/>
            <a:ext cx="2376264" cy="338554"/>
          </a:xfrm>
          <a:prstGeom prst="rect">
            <a:avLst/>
          </a:prstGeom>
          <a:solidFill>
            <a:srgbClr val="00B0F0"/>
          </a:solidFill>
        </p:spPr>
        <p:txBody>
          <a:bodyPr wrap="square" rtlCol="0">
            <a:spAutoFit/>
          </a:bodyPr>
          <a:lstStyle/>
          <a:p>
            <a:pPr algn="ctr"/>
            <a:r>
              <a:rPr lang="fr-FR" sz="1600" dirty="0" smtClean="0"/>
              <a:t>Terminale professionnelle</a:t>
            </a:r>
            <a:endParaRPr lang="fr-FR" sz="1600" dirty="0"/>
          </a:p>
        </p:txBody>
      </p:sp>
      <p:sp>
        <p:nvSpPr>
          <p:cNvPr id="39" name="ZoneTexte 38"/>
          <p:cNvSpPr txBox="1"/>
          <p:nvPr/>
        </p:nvSpPr>
        <p:spPr>
          <a:xfrm>
            <a:off x="395536" y="5301208"/>
            <a:ext cx="2232248" cy="338554"/>
          </a:xfrm>
          <a:prstGeom prst="rect">
            <a:avLst/>
          </a:prstGeom>
          <a:solidFill>
            <a:srgbClr val="00B0F0"/>
          </a:solidFill>
        </p:spPr>
        <p:txBody>
          <a:bodyPr wrap="square" rtlCol="0">
            <a:spAutoFit/>
          </a:bodyPr>
          <a:lstStyle/>
          <a:p>
            <a:pPr algn="ctr"/>
            <a:r>
              <a:rPr lang="fr-FR" sz="1600" dirty="0" smtClean="0"/>
              <a:t>Seconde professionnelle</a:t>
            </a:r>
            <a:endParaRPr lang="fr-FR" sz="1600" dirty="0"/>
          </a:p>
        </p:txBody>
      </p:sp>
      <p:sp>
        <p:nvSpPr>
          <p:cNvPr id="40" name="ZoneTexte 39"/>
          <p:cNvSpPr txBox="1"/>
          <p:nvPr/>
        </p:nvSpPr>
        <p:spPr>
          <a:xfrm>
            <a:off x="2843808" y="5301208"/>
            <a:ext cx="2376264"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sp>
        <p:nvSpPr>
          <p:cNvPr id="41" name="Rectangle 40"/>
          <p:cNvSpPr/>
          <p:nvPr/>
        </p:nvSpPr>
        <p:spPr>
          <a:xfrm>
            <a:off x="395536" y="5805264"/>
            <a:ext cx="2736304" cy="923330"/>
          </a:xfrm>
          <a:prstGeom prst="rect">
            <a:avLst/>
          </a:prstGeom>
          <a:solidFill>
            <a:schemeClr val="accent5">
              <a:lumMod val="40000"/>
              <a:lumOff val="60000"/>
            </a:schemeClr>
          </a:solidFill>
          <a:ln>
            <a:solidFill>
              <a:srgbClr val="92D050"/>
            </a:solidFill>
          </a:ln>
        </p:spPr>
        <p:txBody>
          <a:bodyPr wrap="square">
            <a:spAutoFit/>
          </a:bodyPr>
          <a:lstStyle/>
          <a:p>
            <a:pPr algn="ctr"/>
            <a:r>
              <a:rPr lang="fr-FR" b="1" dirty="0">
                <a:solidFill>
                  <a:srgbClr val="FF0000"/>
                </a:solidFill>
              </a:rPr>
              <a:t>E3 sous-épreuve </a:t>
            </a:r>
            <a:r>
              <a:rPr lang="fr-FR" b="1" dirty="0" smtClean="0">
                <a:solidFill>
                  <a:srgbClr val="FF0000"/>
                </a:solidFill>
              </a:rPr>
              <a:t>E34 </a:t>
            </a:r>
            <a:r>
              <a:rPr lang="fr-FR" dirty="0">
                <a:solidFill>
                  <a:srgbClr val="FF0000"/>
                </a:solidFill>
              </a:rPr>
              <a:t>: Réalisation et contrôle </a:t>
            </a:r>
            <a:r>
              <a:rPr lang="fr-FR" dirty="0" smtClean="0">
                <a:solidFill>
                  <a:srgbClr val="FF0000"/>
                </a:solidFill>
              </a:rPr>
              <a:t>(Coefficient 2)</a:t>
            </a:r>
            <a:endParaRPr lang="fr-FR" dirty="0">
              <a:solidFill>
                <a:srgbClr val="FF0000"/>
              </a:solidFill>
            </a:endParaRPr>
          </a:p>
        </p:txBody>
      </p:sp>
      <p:sp>
        <p:nvSpPr>
          <p:cNvPr id="30" name="Rectangle 29"/>
          <p:cNvSpPr/>
          <p:nvPr/>
        </p:nvSpPr>
        <p:spPr>
          <a:xfrm>
            <a:off x="251520" y="908720"/>
            <a:ext cx="3960440" cy="1077218"/>
          </a:xfrm>
          <a:prstGeom prst="rect">
            <a:avLst/>
          </a:prstGeom>
          <a:solidFill>
            <a:srgbClr val="CCFFCC"/>
          </a:solidFill>
          <a:ln>
            <a:solidFill>
              <a:srgbClr val="00B0F0"/>
            </a:solidFill>
          </a:ln>
        </p:spPr>
        <p:txBody>
          <a:bodyPr wrap="square">
            <a:spAutoFit/>
          </a:bodyPr>
          <a:lstStyle/>
          <a:p>
            <a:r>
              <a:rPr lang="fr-FR" sz="1600" b="1" dirty="0" smtClean="0">
                <a:solidFill>
                  <a:srgbClr val="0000FF"/>
                </a:solidFill>
              </a:rPr>
              <a:t>C06</a:t>
            </a:r>
            <a:r>
              <a:rPr lang="fr-FR" sz="1600" b="1" baseline="-25000" dirty="0" smtClean="0">
                <a:solidFill>
                  <a:srgbClr val="0000FF"/>
                </a:solidFill>
              </a:rPr>
              <a:t>Av et</a:t>
            </a:r>
            <a:r>
              <a:rPr lang="fr-FR" sz="1600" b="1" baseline="-25000" dirty="0">
                <a:solidFill>
                  <a:srgbClr val="0000FF"/>
                </a:solidFill>
              </a:rPr>
              <a:t> </a:t>
            </a:r>
            <a:r>
              <a:rPr lang="fr-FR" sz="1600" b="1" baseline="-25000" dirty="0" smtClean="0">
                <a:solidFill>
                  <a:srgbClr val="0000FF"/>
                </a:solidFill>
              </a:rPr>
              <a:t>St</a:t>
            </a:r>
            <a:r>
              <a:rPr lang="fr-FR" sz="1600" dirty="0" smtClean="0">
                <a:solidFill>
                  <a:srgbClr val="0000FF"/>
                </a:solidFill>
              </a:rPr>
              <a:t> </a:t>
            </a:r>
            <a:r>
              <a:rPr lang="fr-FR" sz="1600" dirty="0">
                <a:solidFill>
                  <a:srgbClr val="0000FF"/>
                </a:solidFill>
              </a:rPr>
              <a:t>- Fabriquer des éléments</a:t>
            </a:r>
          </a:p>
          <a:p>
            <a:r>
              <a:rPr lang="fr-FR" sz="1600" b="1" dirty="0" smtClean="0">
                <a:solidFill>
                  <a:srgbClr val="0000FF"/>
                </a:solidFill>
              </a:rPr>
              <a:t>C07</a:t>
            </a:r>
            <a:r>
              <a:rPr lang="fr-FR" sz="1600" b="1" baseline="-25000" dirty="0" smtClean="0">
                <a:solidFill>
                  <a:srgbClr val="0000FF"/>
                </a:solidFill>
              </a:rPr>
              <a:t>Av, Sys et</a:t>
            </a:r>
            <a:r>
              <a:rPr lang="fr-FR" sz="1600" b="1" dirty="0" smtClean="0">
                <a:solidFill>
                  <a:srgbClr val="0000FF"/>
                </a:solidFill>
              </a:rPr>
              <a:t> </a:t>
            </a:r>
            <a:r>
              <a:rPr lang="fr-FR" sz="1600" b="1" baseline="-25000" dirty="0" smtClean="0">
                <a:solidFill>
                  <a:srgbClr val="0000FF"/>
                </a:solidFill>
              </a:rPr>
              <a:t>St</a:t>
            </a:r>
            <a:r>
              <a:rPr lang="fr-FR" sz="1600" dirty="0" smtClean="0">
                <a:solidFill>
                  <a:srgbClr val="0000FF"/>
                </a:solidFill>
              </a:rPr>
              <a:t> </a:t>
            </a:r>
            <a:r>
              <a:rPr lang="fr-FR" sz="1600" dirty="0">
                <a:solidFill>
                  <a:srgbClr val="0000FF"/>
                </a:solidFill>
              </a:rPr>
              <a:t>- Réparer des éléments</a:t>
            </a:r>
          </a:p>
          <a:p>
            <a:r>
              <a:rPr lang="fr-FR" sz="1600" b="1" dirty="0">
                <a:solidFill>
                  <a:srgbClr val="FF0000"/>
                </a:solidFill>
              </a:rPr>
              <a:t>C08</a:t>
            </a:r>
            <a:r>
              <a:rPr lang="fr-FR" sz="1600" dirty="0">
                <a:solidFill>
                  <a:srgbClr val="FF0000"/>
                </a:solidFill>
              </a:rPr>
              <a:t> - Effectuer des contrôles liés à une intervention </a:t>
            </a:r>
          </a:p>
        </p:txBody>
      </p:sp>
      <p:sp>
        <p:nvSpPr>
          <p:cNvPr id="31" name="Bulle ronde 30"/>
          <p:cNvSpPr/>
          <p:nvPr/>
        </p:nvSpPr>
        <p:spPr>
          <a:xfrm>
            <a:off x="4211960" y="692696"/>
            <a:ext cx="4824536" cy="1728192"/>
          </a:xfrm>
          <a:prstGeom prst="wedgeEllipseCallout">
            <a:avLst>
              <a:gd name="adj1" fmla="val -70661"/>
              <a:gd name="adj2" fmla="val -21276"/>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ZoneTexte 31"/>
          <p:cNvSpPr txBox="1"/>
          <p:nvPr/>
        </p:nvSpPr>
        <p:spPr>
          <a:xfrm>
            <a:off x="4841652" y="980728"/>
            <a:ext cx="4320480" cy="1323439"/>
          </a:xfrm>
          <a:prstGeom prst="rect">
            <a:avLst/>
          </a:prstGeom>
          <a:noFill/>
        </p:spPr>
        <p:txBody>
          <a:bodyPr wrap="square" rtlCol="0">
            <a:spAutoFit/>
          </a:bodyPr>
          <a:lstStyle/>
          <a:p>
            <a:r>
              <a:rPr lang="fr-FR" sz="1600" b="1" dirty="0" smtClean="0">
                <a:solidFill>
                  <a:srgbClr val="FF0000"/>
                </a:solidFill>
              </a:rPr>
              <a:t>Dans cette sous-épreuve :</a:t>
            </a:r>
          </a:p>
          <a:p>
            <a:pPr marL="285750" indent="-285750">
              <a:buFont typeface="Wingdings" charset="2"/>
              <a:buChar char="Ø"/>
            </a:pPr>
            <a:r>
              <a:rPr lang="fr-FR" sz="1600" b="1" dirty="0" smtClean="0">
                <a:solidFill>
                  <a:srgbClr val="FF0000"/>
                </a:solidFill>
              </a:rPr>
              <a:t>CO6 </a:t>
            </a:r>
            <a:r>
              <a:rPr lang="fr-FR" sz="1600" dirty="0" smtClean="0">
                <a:solidFill>
                  <a:srgbClr val="FF0000"/>
                </a:solidFill>
              </a:rPr>
              <a:t>ne concerne pas l’option </a:t>
            </a:r>
            <a:r>
              <a:rPr lang="fr-FR" sz="1600" b="1" dirty="0" smtClean="0">
                <a:solidFill>
                  <a:srgbClr val="FF0000"/>
                </a:solidFill>
              </a:rPr>
              <a:t>systèmes</a:t>
            </a:r>
          </a:p>
          <a:p>
            <a:pPr marL="285750" indent="-285750">
              <a:buFont typeface="Wingdings" charset="2"/>
              <a:buChar char="Ø"/>
            </a:pPr>
            <a:r>
              <a:rPr lang="fr-FR" sz="1600" dirty="0" smtClean="0">
                <a:solidFill>
                  <a:srgbClr val="FF0000"/>
                </a:solidFill>
              </a:rPr>
              <a:t> Les compétences détaillées pour </a:t>
            </a:r>
            <a:r>
              <a:rPr lang="fr-FR" sz="1600" b="1" dirty="0" smtClean="0">
                <a:solidFill>
                  <a:srgbClr val="FF0000"/>
                </a:solidFill>
              </a:rPr>
              <a:t>C06 et C07 </a:t>
            </a:r>
            <a:r>
              <a:rPr lang="fr-FR" sz="1600" dirty="0" smtClean="0">
                <a:solidFill>
                  <a:srgbClr val="FF0000"/>
                </a:solidFill>
              </a:rPr>
              <a:t>sont spécifiques à chacune des options </a:t>
            </a:r>
            <a:r>
              <a:rPr lang="fr-FR" sz="1600" b="1" dirty="0" smtClean="0">
                <a:solidFill>
                  <a:srgbClr val="FF0000"/>
                </a:solidFill>
              </a:rPr>
              <a:t>Avionique et Structure   </a:t>
            </a:r>
            <a:endParaRPr lang="fr-FR" sz="1600" b="1" dirty="0">
              <a:solidFill>
                <a:srgbClr val="FF0000"/>
              </a:solidFill>
            </a:endParaRPr>
          </a:p>
        </p:txBody>
      </p:sp>
      <p:sp>
        <p:nvSpPr>
          <p:cNvPr id="37" name="Rectangle 36"/>
          <p:cNvSpPr/>
          <p:nvPr/>
        </p:nvSpPr>
        <p:spPr>
          <a:xfrm>
            <a:off x="4860032" y="908720"/>
            <a:ext cx="4176464" cy="338554"/>
          </a:xfrm>
          <a:prstGeom prst="rect">
            <a:avLst/>
          </a:prstGeom>
          <a:solidFill>
            <a:srgbClr val="CCFFCC"/>
          </a:solidFill>
          <a:ln>
            <a:solidFill>
              <a:srgbClr val="00B0F0"/>
            </a:solidFill>
          </a:ln>
        </p:spPr>
        <p:txBody>
          <a:bodyPr wrap="square">
            <a:spAutoFit/>
          </a:bodyPr>
          <a:lstStyle/>
          <a:p>
            <a:r>
              <a:rPr lang="fr-FR" sz="1600" b="1" dirty="0">
                <a:solidFill>
                  <a:srgbClr val="FF0000"/>
                </a:solidFill>
              </a:rPr>
              <a:t>A4</a:t>
            </a:r>
            <a:r>
              <a:rPr lang="fr-FR" sz="1600" dirty="0">
                <a:solidFill>
                  <a:srgbClr val="FF0000"/>
                </a:solidFill>
              </a:rPr>
              <a:t> - Modification et réparation</a:t>
            </a:r>
          </a:p>
        </p:txBody>
      </p:sp>
      <p:sp>
        <p:nvSpPr>
          <p:cNvPr id="38" name="Rectangle 37"/>
          <p:cNvSpPr/>
          <p:nvPr/>
        </p:nvSpPr>
        <p:spPr>
          <a:xfrm>
            <a:off x="4860032" y="1268760"/>
            <a:ext cx="4176464" cy="1077218"/>
          </a:xfrm>
          <a:prstGeom prst="rect">
            <a:avLst/>
          </a:prstGeom>
          <a:solidFill>
            <a:srgbClr val="CCFFCC"/>
          </a:solidFill>
          <a:ln>
            <a:solidFill>
              <a:srgbClr val="00B0F0"/>
            </a:solidFill>
          </a:ln>
        </p:spPr>
        <p:txBody>
          <a:bodyPr wrap="square">
            <a:spAutoFit/>
          </a:bodyPr>
          <a:lstStyle/>
          <a:p>
            <a:r>
              <a:rPr lang="fr-FR" sz="1600" b="1" dirty="0" smtClean="0">
                <a:solidFill>
                  <a:srgbClr val="0000FF"/>
                </a:solidFill>
              </a:rPr>
              <a:t>T4.1</a:t>
            </a:r>
            <a:r>
              <a:rPr lang="fr-FR" sz="1600" b="1" baseline="-25000" dirty="0" smtClean="0">
                <a:solidFill>
                  <a:srgbClr val="0000FF"/>
                </a:solidFill>
              </a:rPr>
              <a:t>Av</a:t>
            </a:r>
            <a:r>
              <a:rPr lang="fr-FR" sz="1600" dirty="0" smtClean="0">
                <a:solidFill>
                  <a:srgbClr val="0000FF"/>
                </a:solidFill>
              </a:rPr>
              <a:t> </a:t>
            </a:r>
            <a:r>
              <a:rPr lang="fr-FR" sz="1600" dirty="0">
                <a:solidFill>
                  <a:srgbClr val="0000FF"/>
                </a:solidFill>
              </a:rPr>
              <a:t>Réparer, rénover ou modifier des </a:t>
            </a:r>
            <a:r>
              <a:rPr lang="fr-FR" sz="1600" dirty="0" smtClean="0">
                <a:solidFill>
                  <a:srgbClr val="0000FF"/>
                </a:solidFill>
              </a:rPr>
              <a:t>systèmes </a:t>
            </a:r>
            <a:r>
              <a:rPr lang="fr-FR" sz="1600" dirty="0">
                <a:solidFill>
                  <a:srgbClr val="0000FF"/>
                </a:solidFill>
              </a:rPr>
              <a:t>avioniques, électriques ou électronique.</a:t>
            </a:r>
          </a:p>
          <a:p>
            <a:r>
              <a:rPr lang="fr-FR" sz="1600" b="1" dirty="0" smtClean="0">
                <a:solidFill>
                  <a:srgbClr val="0000FF"/>
                </a:solidFill>
              </a:rPr>
              <a:t>T4.2</a:t>
            </a:r>
            <a:r>
              <a:rPr lang="fr-FR" sz="1600" b="1" baseline="-25000" dirty="0" smtClean="0">
                <a:solidFill>
                  <a:srgbClr val="0000FF"/>
                </a:solidFill>
              </a:rPr>
              <a:t>Av</a:t>
            </a:r>
            <a:r>
              <a:rPr lang="fr-FR" sz="1600" dirty="0" smtClean="0">
                <a:solidFill>
                  <a:srgbClr val="0000FF"/>
                </a:solidFill>
              </a:rPr>
              <a:t> </a:t>
            </a:r>
            <a:r>
              <a:rPr lang="fr-FR" sz="1600" dirty="0">
                <a:solidFill>
                  <a:srgbClr val="0000FF"/>
                </a:solidFill>
              </a:rPr>
              <a:t>Mettre à jour les logiciels embarqués</a:t>
            </a:r>
            <a:r>
              <a:rPr lang="fr-FR" sz="1600" dirty="0"/>
              <a:t>.</a:t>
            </a:r>
          </a:p>
        </p:txBody>
      </p:sp>
      <p:sp>
        <p:nvSpPr>
          <p:cNvPr id="42" name="Rectangle 41"/>
          <p:cNvSpPr/>
          <p:nvPr/>
        </p:nvSpPr>
        <p:spPr>
          <a:xfrm>
            <a:off x="4716016" y="5301208"/>
            <a:ext cx="4320480" cy="1323439"/>
          </a:xfrm>
          <a:prstGeom prst="rect">
            <a:avLst/>
          </a:prstGeom>
          <a:solidFill>
            <a:srgbClr val="CCFFCC"/>
          </a:solidFill>
          <a:ln>
            <a:solidFill>
              <a:srgbClr val="00B0F0"/>
            </a:solidFill>
          </a:ln>
        </p:spPr>
        <p:txBody>
          <a:bodyPr wrap="square">
            <a:spAutoFit/>
          </a:bodyPr>
          <a:lstStyle/>
          <a:p>
            <a:r>
              <a:rPr lang="fr-FR" sz="1600" b="1" dirty="0">
                <a:solidFill>
                  <a:srgbClr val="FF0000"/>
                </a:solidFill>
              </a:rPr>
              <a:t>A8 </a:t>
            </a:r>
            <a:r>
              <a:rPr lang="fr-FR" sz="1600" dirty="0">
                <a:solidFill>
                  <a:srgbClr val="FF0000"/>
                </a:solidFill>
              </a:rPr>
              <a:t>– Contrôle et qualité</a:t>
            </a:r>
          </a:p>
          <a:p>
            <a:r>
              <a:rPr lang="fr-FR" sz="1600" b="1" dirty="0">
                <a:solidFill>
                  <a:srgbClr val="FF0000"/>
                </a:solidFill>
              </a:rPr>
              <a:t>T8.1</a:t>
            </a:r>
            <a:r>
              <a:rPr lang="fr-FR" sz="1600" dirty="0">
                <a:solidFill>
                  <a:srgbClr val="FF0000"/>
                </a:solidFill>
              </a:rPr>
              <a:t> Contrôler la conformité des opérations.</a:t>
            </a:r>
          </a:p>
          <a:p>
            <a:r>
              <a:rPr lang="fr-FR" sz="1600" b="1" dirty="0">
                <a:solidFill>
                  <a:srgbClr val="FF0000"/>
                </a:solidFill>
              </a:rPr>
              <a:t>T8.2</a:t>
            </a:r>
            <a:r>
              <a:rPr lang="fr-FR" sz="1600" dirty="0">
                <a:solidFill>
                  <a:srgbClr val="FF0000"/>
                </a:solidFill>
              </a:rPr>
              <a:t> Renseigner, attester les documents associés aux opérations, aux pièces et à l’aéronef et les transmettre selon la procédure établie.</a:t>
            </a:r>
          </a:p>
        </p:txBody>
      </p:sp>
      <p:sp>
        <p:nvSpPr>
          <p:cNvPr id="43" name="Rectangle 42"/>
          <p:cNvSpPr/>
          <p:nvPr/>
        </p:nvSpPr>
        <p:spPr>
          <a:xfrm>
            <a:off x="5016748" y="1340768"/>
            <a:ext cx="4019748" cy="1323439"/>
          </a:xfrm>
          <a:prstGeom prst="rect">
            <a:avLst/>
          </a:prstGeom>
          <a:solidFill>
            <a:srgbClr val="CCFFCC"/>
          </a:solidFill>
          <a:ln>
            <a:solidFill>
              <a:srgbClr val="00B0F0"/>
            </a:solidFill>
          </a:ln>
        </p:spPr>
        <p:txBody>
          <a:bodyPr wrap="square">
            <a:spAutoFit/>
          </a:bodyPr>
          <a:lstStyle/>
          <a:p>
            <a:r>
              <a:rPr lang="fr-FR" sz="1600" b="1" dirty="0">
                <a:solidFill>
                  <a:srgbClr val="0000FF"/>
                </a:solidFill>
              </a:rPr>
              <a:t>T4.1</a:t>
            </a:r>
            <a:r>
              <a:rPr lang="fr-FR" sz="1600" b="1" baseline="-25000" dirty="0">
                <a:solidFill>
                  <a:srgbClr val="0000FF"/>
                </a:solidFill>
              </a:rPr>
              <a:t>Sys</a:t>
            </a:r>
            <a:r>
              <a:rPr lang="fr-FR" sz="1600" dirty="0">
                <a:solidFill>
                  <a:srgbClr val="0000FF"/>
                </a:solidFill>
              </a:rPr>
              <a:t> Réparer, rénover ou modifier des équipements d’aéronefs et de leurs éléments de liaison.</a:t>
            </a:r>
          </a:p>
          <a:p>
            <a:r>
              <a:rPr lang="fr-FR" sz="1600" b="1" dirty="0">
                <a:solidFill>
                  <a:srgbClr val="0000FF"/>
                </a:solidFill>
              </a:rPr>
              <a:t>T4.2</a:t>
            </a:r>
            <a:r>
              <a:rPr lang="fr-FR" sz="1600" b="1" baseline="-25000" dirty="0">
                <a:solidFill>
                  <a:srgbClr val="0000FF"/>
                </a:solidFill>
              </a:rPr>
              <a:t>Sys</a:t>
            </a:r>
            <a:r>
              <a:rPr lang="fr-FR" sz="1600" dirty="0">
                <a:solidFill>
                  <a:srgbClr val="0000FF"/>
                </a:solidFill>
              </a:rPr>
              <a:t> Mettre à jour les logiciels embarqués.</a:t>
            </a:r>
          </a:p>
          <a:p>
            <a:r>
              <a:rPr lang="fr-FR" sz="1600" b="1" dirty="0">
                <a:solidFill>
                  <a:srgbClr val="0000FF"/>
                </a:solidFill>
              </a:rPr>
              <a:t>T4.3</a:t>
            </a:r>
            <a:r>
              <a:rPr lang="fr-FR" sz="1600" b="1" baseline="-25000" dirty="0">
                <a:solidFill>
                  <a:srgbClr val="0000FF"/>
                </a:solidFill>
              </a:rPr>
              <a:t>Sys</a:t>
            </a:r>
            <a:r>
              <a:rPr lang="fr-FR" sz="1600" b="1" dirty="0">
                <a:solidFill>
                  <a:srgbClr val="0000FF"/>
                </a:solidFill>
              </a:rPr>
              <a:t> </a:t>
            </a:r>
            <a:r>
              <a:rPr lang="fr-FR" sz="1600" dirty="0">
                <a:solidFill>
                  <a:srgbClr val="0000FF"/>
                </a:solidFill>
              </a:rPr>
              <a:t>Réaliser des opérations cosmétiques</a:t>
            </a:r>
          </a:p>
        </p:txBody>
      </p:sp>
      <p:sp>
        <p:nvSpPr>
          <p:cNvPr id="44" name="Rectangle 43"/>
          <p:cNvSpPr/>
          <p:nvPr/>
        </p:nvSpPr>
        <p:spPr>
          <a:xfrm>
            <a:off x="5148064" y="1484784"/>
            <a:ext cx="3888432" cy="1184400"/>
          </a:xfrm>
          <a:prstGeom prst="rect">
            <a:avLst/>
          </a:prstGeom>
          <a:solidFill>
            <a:srgbClr val="CCFFCC"/>
          </a:solidFill>
          <a:ln>
            <a:solidFill>
              <a:srgbClr val="00B0F0"/>
            </a:solidFill>
          </a:ln>
        </p:spPr>
        <p:txBody>
          <a:bodyPr wrap="square">
            <a:spAutoFit/>
          </a:bodyPr>
          <a:lstStyle/>
          <a:p>
            <a:r>
              <a:rPr lang="fr-FR" sz="1600" b="1" dirty="0">
                <a:solidFill>
                  <a:srgbClr val="0000FF"/>
                </a:solidFill>
              </a:rPr>
              <a:t>T4.1</a:t>
            </a:r>
            <a:r>
              <a:rPr lang="fr-FR" sz="1600" b="1" baseline="-25000" dirty="0">
                <a:solidFill>
                  <a:srgbClr val="0000FF"/>
                </a:solidFill>
              </a:rPr>
              <a:t>St</a:t>
            </a:r>
            <a:r>
              <a:rPr lang="fr-FR" sz="1600" dirty="0">
                <a:solidFill>
                  <a:srgbClr val="0000FF"/>
                </a:solidFill>
              </a:rPr>
              <a:t> Réaliser des pièces de réparation.</a:t>
            </a:r>
          </a:p>
          <a:p>
            <a:r>
              <a:rPr lang="fr-FR" sz="1600" b="1" dirty="0">
                <a:solidFill>
                  <a:srgbClr val="0000FF"/>
                </a:solidFill>
              </a:rPr>
              <a:t>T4.2</a:t>
            </a:r>
            <a:r>
              <a:rPr lang="fr-FR" sz="1600" b="1" baseline="-25000" dirty="0">
                <a:solidFill>
                  <a:srgbClr val="0000FF"/>
                </a:solidFill>
              </a:rPr>
              <a:t>St</a:t>
            </a:r>
            <a:r>
              <a:rPr lang="fr-FR" sz="1600" dirty="0">
                <a:solidFill>
                  <a:srgbClr val="0000FF"/>
                </a:solidFill>
              </a:rPr>
              <a:t> Réparer ou modifier une structure sur aéronef et hors aéronef.</a:t>
            </a:r>
          </a:p>
          <a:p>
            <a:r>
              <a:rPr lang="fr-FR" sz="1600" b="1" dirty="0">
                <a:solidFill>
                  <a:srgbClr val="0000FF"/>
                </a:solidFill>
              </a:rPr>
              <a:t>T4.3</a:t>
            </a:r>
            <a:r>
              <a:rPr lang="fr-FR" sz="1600" b="1" baseline="-25000" dirty="0">
                <a:solidFill>
                  <a:srgbClr val="0000FF"/>
                </a:solidFill>
              </a:rPr>
              <a:t>St</a:t>
            </a:r>
            <a:r>
              <a:rPr lang="fr-FR" sz="1600" b="1" dirty="0">
                <a:solidFill>
                  <a:srgbClr val="0000FF"/>
                </a:solidFill>
              </a:rPr>
              <a:t> </a:t>
            </a:r>
            <a:r>
              <a:rPr lang="fr-FR" sz="1600" dirty="0">
                <a:solidFill>
                  <a:srgbClr val="0000FF"/>
                </a:solidFill>
              </a:rPr>
              <a:t>Réaliser des opérations cosmétiques.</a:t>
            </a:r>
          </a:p>
        </p:txBody>
      </p:sp>
      <p:sp>
        <p:nvSpPr>
          <p:cNvPr id="45" name="Rectangle 44"/>
          <p:cNvSpPr/>
          <p:nvPr/>
        </p:nvSpPr>
        <p:spPr>
          <a:xfrm>
            <a:off x="4932040" y="2780928"/>
            <a:ext cx="4104456" cy="2308324"/>
          </a:xfrm>
          <a:prstGeom prst="rect">
            <a:avLst/>
          </a:prstGeom>
          <a:solidFill>
            <a:srgbClr val="CCFFCC"/>
          </a:solidFill>
          <a:ln>
            <a:solidFill>
              <a:srgbClr val="00B0F0"/>
            </a:solidFill>
          </a:ln>
        </p:spPr>
        <p:txBody>
          <a:bodyPr wrap="square">
            <a:spAutoFit/>
          </a:bodyPr>
          <a:lstStyle/>
          <a:p>
            <a:r>
              <a:rPr lang="fr-FR" sz="1600" b="1" dirty="0">
                <a:solidFill>
                  <a:srgbClr val="0000FF"/>
                </a:solidFill>
              </a:rPr>
              <a:t>A5</a:t>
            </a:r>
            <a:r>
              <a:rPr lang="fr-FR" sz="1600" b="1" baseline="-25000" dirty="0">
                <a:solidFill>
                  <a:srgbClr val="0000FF"/>
                </a:solidFill>
              </a:rPr>
              <a:t>Av</a:t>
            </a:r>
            <a:r>
              <a:rPr lang="fr-FR" sz="1600" b="1" dirty="0">
                <a:solidFill>
                  <a:srgbClr val="0000FF"/>
                </a:solidFill>
              </a:rPr>
              <a:t> </a:t>
            </a:r>
            <a:r>
              <a:rPr lang="fr-FR" sz="1600" dirty="0">
                <a:solidFill>
                  <a:srgbClr val="0000FF"/>
                </a:solidFill>
              </a:rPr>
              <a:t>– Fabrication, assemblage, désassemblage</a:t>
            </a:r>
          </a:p>
          <a:p>
            <a:r>
              <a:rPr lang="fr-FR" sz="1600" b="1" dirty="0" smtClean="0">
                <a:solidFill>
                  <a:srgbClr val="0000FF"/>
                </a:solidFill>
              </a:rPr>
              <a:t>T5.1</a:t>
            </a:r>
            <a:r>
              <a:rPr lang="fr-FR" sz="1600" b="1" baseline="-25000" dirty="0" smtClean="0">
                <a:solidFill>
                  <a:srgbClr val="0000FF"/>
                </a:solidFill>
              </a:rPr>
              <a:t>Av</a:t>
            </a:r>
            <a:r>
              <a:rPr lang="fr-FR" sz="1600" dirty="0" smtClean="0">
                <a:solidFill>
                  <a:srgbClr val="0000FF"/>
                </a:solidFill>
              </a:rPr>
              <a:t> </a:t>
            </a:r>
            <a:r>
              <a:rPr lang="fr-FR" sz="1600" dirty="0">
                <a:solidFill>
                  <a:srgbClr val="0000FF"/>
                </a:solidFill>
              </a:rPr>
              <a:t>Réaliser des faisceaux, des harnais, des baies, la connectique sur câble électrique et fibre optique (dénuder, sertir, brancher, connecter, souder ...).</a:t>
            </a:r>
          </a:p>
          <a:p>
            <a:r>
              <a:rPr lang="fr-FR" sz="1600" b="1" dirty="0" smtClean="0">
                <a:solidFill>
                  <a:srgbClr val="0000FF"/>
                </a:solidFill>
              </a:rPr>
              <a:t>T5.2</a:t>
            </a:r>
            <a:r>
              <a:rPr lang="fr-FR" sz="1600" b="1" baseline="-25000" dirty="0" smtClean="0">
                <a:solidFill>
                  <a:srgbClr val="0000FF"/>
                </a:solidFill>
              </a:rPr>
              <a:t>Av</a:t>
            </a:r>
            <a:r>
              <a:rPr lang="fr-FR" sz="1600" dirty="0" smtClean="0">
                <a:solidFill>
                  <a:srgbClr val="0000FF"/>
                </a:solidFill>
              </a:rPr>
              <a:t> </a:t>
            </a:r>
            <a:r>
              <a:rPr lang="fr-FR" sz="1600" dirty="0">
                <a:solidFill>
                  <a:srgbClr val="0000FF"/>
                </a:solidFill>
              </a:rPr>
              <a:t>Réaliser des cartes et des équipements électroniques.</a:t>
            </a:r>
          </a:p>
          <a:p>
            <a:r>
              <a:rPr lang="fr-FR" sz="1600" b="1" dirty="0" smtClean="0">
                <a:solidFill>
                  <a:srgbClr val="0000FF"/>
                </a:solidFill>
              </a:rPr>
              <a:t>T5.3</a:t>
            </a:r>
            <a:r>
              <a:rPr lang="fr-FR" sz="1600" b="1" baseline="-25000" dirty="0" smtClean="0">
                <a:solidFill>
                  <a:srgbClr val="0000FF"/>
                </a:solidFill>
              </a:rPr>
              <a:t>Av</a:t>
            </a:r>
            <a:r>
              <a:rPr lang="fr-FR" sz="1600" dirty="0" smtClean="0">
                <a:solidFill>
                  <a:srgbClr val="0000FF"/>
                </a:solidFill>
              </a:rPr>
              <a:t> </a:t>
            </a:r>
            <a:r>
              <a:rPr lang="fr-FR" sz="1600" dirty="0">
                <a:solidFill>
                  <a:srgbClr val="0000FF"/>
                </a:solidFill>
              </a:rPr>
              <a:t>Assembler et désassembler des équipements avioniques. </a:t>
            </a:r>
          </a:p>
        </p:txBody>
      </p:sp>
      <p:sp>
        <p:nvSpPr>
          <p:cNvPr id="46" name="Rectangle 45"/>
          <p:cNvSpPr/>
          <p:nvPr/>
        </p:nvSpPr>
        <p:spPr>
          <a:xfrm>
            <a:off x="5076056" y="2852936"/>
            <a:ext cx="3960440" cy="2308324"/>
          </a:xfrm>
          <a:prstGeom prst="rect">
            <a:avLst/>
          </a:prstGeom>
          <a:solidFill>
            <a:srgbClr val="CCFFCC"/>
          </a:solidFill>
          <a:ln>
            <a:solidFill>
              <a:srgbClr val="00B0F0"/>
            </a:solidFill>
          </a:ln>
        </p:spPr>
        <p:txBody>
          <a:bodyPr wrap="square">
            <a:spAutoFit/>
          </a:bodyPr>
          <a:lstStyle/>
          <a:p>
            <a:r>
              <a:rPr lang="fr-FR" sz="1600" b="1" dirty="0" smtClean="0">
                <a:solidFill>
                  <a:srgbClr val="0000FF"/>
                </a:solidFill>
              </a:rPr>
              <a:t>A5</a:t>
            </a:r>
            <a:r>
              <a:rPr lang="fr-FR" sz="1600" b="1" baseline="-25000" dirty="0" smtClean="0">
                <a:solidFill>
                  <a:srgbClr val="0000FF"/>
                </a:solidFill>
              </a:rPr>
              <a:t>St</a:t>
            </a:r>
            <a:r>
              <a:rPr lang="fr-FR" sz="1600" baseline="-25000" dirty="0" smtClean="0">
                <a:solidFill>
                  <a:srgbClr val="0000FF"/>
                </a:solidFill>
              </a:rPr>
              <a:t> </a:t>
            </a:r>
            <a:r>
              <a:rPr lang="fr-FR" sz="1600" dirty="0">
                <a:solidFill>
                  <a:srgbClr val="0000FF"/>
                </a:solidFill>
              </a:rPr>
              <a:t>– Assemblage et désassemblage</a:t>
            </a:r>
          </a:p>
          <a:p>
            <a:r>
              <a:rPr lang="fr-FR" sz="1600" b="1" dirty="0" smtClean="0">
                <a:solidFill>
                  <a:srgbClr val="0000FF"/>
                </a:solidFill>
              </a:rPr>
              <a:t>T5.1</a:t>
            </a:r>
            <a:r>
              <a:rPr lang="fr-FR" sz="1600" b="1" baseline="-25000" dirty="0" smtClean="0">
                <a:solidFill>
                  <a:srgbClr val="0000FF"/>
                </a:solidFill>
              </a:rPr>
              <a:t>St</a:t>
            </a:r>
            <a:r>
              <a:rPr lang="fr-FR" sz="1600" dirty="0" smtClean="0">
                <a:solidFill>
                  <a:srgbClr val="0000FF"/>
                </a:solidFill>
              </a:rPr>
              <a:t> </a:t>
            </a:r>
            <a:r>
              <a:rPr lang="fr-FR" sz="1600" dirty="0">
                <a:solidFill>
                  <a:srgbClr val="0000FF"/>
                </a:solidFill>
              </a:rPr>
              <a:t>Mettre en œuvre des peintures et des produits d’interposition et d’étanchéité.</a:t>
            </a:r>
          </a:p>
          <a:p>
            <a:r>
              <a:rPr lang="fr-FR" sz="1600" b="1" dirty="0" smtClean="0">
                <a:solidFill>
                  <a:srgbClr val="0000FF"/>
                </a:solidFill>
              </a:rPr>
              <a:t>T5.2</a:t>
            </a:r>
            <a:r>
              <a:rPr lang="fr-FR" sz="1600" b="1" baseline="-25000" dirty="0" smtClean="0">
                <a:solidFill>
                  <a:srgbClr val="0000FF"/>
                </a:solidFill>
              </a:rPr>
              <a:t>St</a:t>
            </a:r>
            <a:r>
              <a:rPr lang="fr-FR" sz="1600" dirty="0" smtClean="0">
                <a:solidFill>
                  <a:srgbClr val="0000FF"/>
                </a:solidFill>
              </a:rPr>
              <a:t> </a:t>
            </a:r>
            <a:r>
              <a:rPr lang="fr-FR" sz="1600" dirty="0">
                <a:solidFill>
                  <a:srgbClr val="0000FF"/>
                </a:solidFill>
              </a:rPr>
              <a:t>Assembler ou désassembler des éléments ou des sous-ensembles, manuellement ou à l’aide de moyens automatisés.</a:t>
            </a:r>
          </a:p>
          <a:p>
            <a:r>
              <a:rPr lang="fr-FR" sz="1600" b="1" dirty="0" smtClean="0">
                <a:solidFill>
                  <a:srgbClr val="0000FF"/>
                </a:solidFill>
              </a:rPr>
              <a:t>T5.3</a:t>
            </a:r>
            <a:r>
              <a:rPr lang="fr-FR" sz="1600" b="1" baseline="-25000" dirty="0" smtClean="0">
                <a:solidFill>
                  <a:srgbClr val="0000FF"/>
                </a:solidFill>
              </a:rPr>
              <a:t>St</a:t>
            </a:r>
            <a:r>
              <a:rPr lang="fr-FR" sz="1600" dirty="0" smtClean="0">
                <a:solidFill>
                  <a:srgbClr val="0000FF"/>
                </a:solidFill>
              </a:rPr>
              <a:t> </a:t>
            </a:r>
            <a:r>
              <a:rPr lang="fr-FR" sz="1600" dirty="0">
                <a:solidFill>
                  <a:srgbClr val="0000FF"/>
                </a:solidFill>
              </a:rPr>
              <a:t>Présenter, positionner et ajuster des éléments ou des sous-ensembles </a:t>
            </a:r>
          </a:p>
        </p:txBody>
      </p:sp>
      <p:sp>
        <p:nvSpPr>
          <p:cNvPr id="3" name="Espace réservé du numéro de diapositive 2"/>
          <p:cNvSpPr>
            <a:spLocks noGrp="1"/>
          </p:cNvSpPr>
          <p:nvPr>
            <p:ph type="sldNum" sz="quarter" idx="12"/>
          </p:nvPr>
        </p:nvSpPr>
        <p:spPr>
          <a:xfrm>
            <a:off x="7011589" y="6492875"/>
            <a:ext cx="2133600" cy="365125"/>
          </a:xfrm>
        </p:spPr>
        <p:txBody>
          <a:bodyPr/>
          <a:lstStyle/>
          <a:p>
            <a:fld id="{9ADDA7FA-2A20-44FE-B285-C2990E32D552}" type="slidenum">
              <a:rPr lang="fr-FR" smtClean="0"/>
              <a:t>54</a:t>
            </a:fld>
            <a:endParaRPr lang="fr-FR" dirty="0"/>
          </a:p>
        </p:txBody>
      </p:sp>
    </p:spTree>
    <p:extLst>
      <p:ext uri="{BB962C8B-B14F-4D97-AF65-F5344CB8AC3E}">
        <p14:creationId xmlns:p14="http://schemas.microsoft.com/office/powerpoint/2010/main" val="42746257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6"/>
                                        </p:tgtEl>
                                        <p:attrNameLst>
                                          <p:attrName>style.opacity</p:attrName>
                                        </p:attrNameLst>
                                      </p:cBhvr>
                                      <p:to>
                                        <p:strVal val="0.5"/>
                                      </p:to>
                                    </p:set>
                                    <p:animEffect filter="image" prLst="opacity: 0.5">
                                      <p:cBhvr rctx="IE">
                                        <p:cTn id="7" dur="indefinite"/>
                                        <p:tgtEl>
                                          <p:spTgt spid="16"/>
                                        </p:tgtEl>
                                      </p:cBhvr>
                                    </p:animEffect>
                                  </p:childTnLst>
                                </p:cTn>
                              </p:par>
                              <p:par>
                                <p:cTn id="8" presetID="9" presetClass="emph" presetSubtype="0" grpId="0" nodeType="withEffect">
                                  <p:stCondLst>
                                    <p:cond delay="0"/>
                                  </p:stCondLst>
                                  <p:childTnLst>
                                    <p:set>
                                      <p:cBhvr rctx="PPT">
                                        <p:cTn id="9" dur="indefinite"/>
                                        <p:tgtEl>
                                          <p:spTgt spid="17"/>
                                        </p:tgtEl>
                                        <p:attrNameLst>
                                          <p:attrName>style.opacity</p:attrName>
                                        </p:attrNameLst>
                                      </p:cBhvr>
                                      <p:to>
                                        <p:strVal val="0.5"/>
                                      </p:to>
                                    </p:set>
                                    <p:animEffect filter="image" prLst="opacity: 0.5">
                                      <p:cBhvr rctx="IE">
                                        <p:cTn id="10" dur="indefinite"/>
                                        <p:tgtEl>
                                          <p:spTgt spid="17"/>
                                        </p:tgtEl>
                                      </p:cBhvr>
                                    </p:animEffect>
                                  </p:childTnLst>
                                </p:cTn>
                              </p:par>
                              <p:par>
                                <p:cTn id="11" presetID="9" presetClass="emph" presetSubtype="0" grpId="0" nodeType="withEffect">
                                  <p:stCondLst>
                                    <p:cond delay="0"/>
                                  </p:stCondLst>
                                  <p:childTnLst>
                                    <p:set>
                                      <p:cBhvr rctx="PPT">
                                        <p:cTn id="12" dur="indefinite"/>
                                        <p:tgtEl>
                                          <p:spTgt spid="18"/>
                                        </p:tgtEl>
                                        <p:attrNameLst>
                                          <p:attrName>style.opacity</p:attrName>
                                        </p:attrNameLst>
                                      </p:cBhvr>
                                      <p:to>
                                        <p:strVal val="0.5"/>
                                      </p:to>
                                    </p:set>
                                    <p:animEffect filter="image" prLst="opacity: 0.5">
                                      <p:cBhvr rctx="IE">
                                        <p:cTn id="13" dur="indefinite"/>
                                        <p:tgtEl>
                                          <p:spTgt spid="18"/>
                                        </p:tgtEl>
                                      </p:cBhvr>
                                    </p:animEffect>
                                  </p:childTnLst>
                                </p:cTn>
                              </p:par>
                              <p:par>
                                <p:cTn id="14" presetID="9" presetClass="emph" presetSubtype="0" grpId="0" nodeType="withEffect">
                                  <p:stCondLst>
                                    <p:cond delay="0"/>
                                  </p:stCondLst>
                                  <p:childTnLst>
                                    <p:set>
                                      <p:cBhvr rctx="PPT">
                                        <p:cTn id="15" dur="indefinite"/>
                                        <p:tgtEl>
                                          <p:spTgt spid="19"/>
                                        </p:tgtEl>
                                        <p:attrNameLst>
                                          <p:attrName>style.opacity</p:attrName>
                                        </p:attrNameLst>
                                      </p:cBhvr>
                                      <p:to>
                                        <p:strVal val="0.5"/>
                                      </p:to>
                                    </p:set>
                                    <p:animEffect filter="image" prLst="opacity: 0.5">
                                      <p:cBhvr rctx="IE">
                                        <p:cTn id="16" dur="indefinite"/>
                                        <p:tgtEl>
                                          <p:spTgt spid="19"/>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30" grpId="0" animBg="1"/>
      <p:bldP spid="31" grpId="0" animBg="1"/>
      <p:bldP spid="32" grpId="0"/>
      <p:bldP spid="37" grpId="0" animBg="1"/>
      <p:bldP spid="38" grpId="0" animBg="1"/>
      <p:bldP spid="42" grpId="0" animBg="1"/>
      <p:bldP spid="43" grpId="0" animBg="1"/>
      <p:bldP spid="44" grpId="0" animBg="1"/>
      <p:bldP spid="45" grpId="0" animBg="1"/>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p:cNvCxnSpPr/>
          <p:nvPr/>
        </p:nvCxnSpPr>
        <p:spPr>
          <a:xfrm>
            <a:off x="257995" y="3544550"/>
            <a:ext cx="8568952" cy="36004"/>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781236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3707904" y="1888366"/>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U32 </a:t>
            </a:r>
            <a:r>
              <a:rPr lang="fr-FR" b="1" dirty="0" smtClean="0">
                <a:solidFill>
                  <a:schemeClr val="tx1"/>
                </a:solidFill>
              </a:rPr>
              <a:t>E 32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9" name="Ellipse 8"/>
          <p:cNvSpPr/>
          <p:nvPr/>
        </p:nvSpPr>
        <p:spPr>
          <a:xfrm>
            <a:off x="4362451"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U34</a:t>
            </a:r>
          </a:p>
          <a:p>
            <a:pPr algn="ctr"/>
            <a:r>
              <a:rPr lang="fr-FR" b="1" dirty="0" smtClean="0">
                <a:solidFill>
                  <a:schemeClr val="tx1"/>
                </a:solidFill>
              </a:rPr>
              <a:t>E 34</a:t>
            </a:r>
            <a:endParaRPr lang="fr-FR" b="1" dirty="0">
              <a:solidFill>
                <a:schemeClr val="tx1"/>
              </a:solidFill>
            </a:endParaRPr>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7" name="Ellipse 16"/>
          <p:cNvSpPr/>
          <p:nvPr/>
        </p:nvSpPr>
        <p:spPr>
          <a:xfrm>
            <a:off x="565212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smtClean="0"/>
          </a:p>
          <a:p>
            <a:pPr algn="ctr"/>
            <a:r>
              <a:rPr lang="fr-FR" b="1" dirty="0" smtClean="0"/>
              <a:t>U2</a:t>
            </a:r>
          </a:p>
          <a:p>
            <a:pPr algn="ctr"/>
            <a:r>
              <a:rPr lang="fr-FR" b="1" dirty="0" smtClean="0">
                <a:solidFill>
                  <a:schemeClr val="tx1"/>
                </a:solidFill>
              </a:rPr>
              <a:t>E 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8" name="Ellipse 17"/>
          <p:cNvSpPr/>
          <p:nvPr/>
        </p:nvSpPr>
        <p:spPr>
          <a:xfrm>
            <a:off x="637220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U31</a:t>
            </a:r>
          </a:p>
          <a:p>
            <a:pPr algn="ctr"/>
            <a:r>
              <a:rPr lang="fr-FR" b="1" dirty="0" smtClean="0">
                <a:solidFill>
                  <a:schemeClr val="tx1"/>
                </a:solidFill>
              </a:rPr>
              <a:t>E 31</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9" name="Ellipse 18"/>
          <p:cNvSpPr/>
          <p:nvPr/>
        </p:nvSpPr>
        <p:spPr>
          <a:xfrm>
            <a:off x="709228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U33</a:t>
            </a:r>
          </a:p>
          <a:p>
            <a:pPr algn="ctr"/>
            <a:r>
              <a:rPr lang="fr-FR" b="1" dirty="0" smtClean="0">
                <a:solidFill>
                  <a:schemeClr val="tx1"/>
                </a:solidFill>
              </a:rPr>
              <a:t>E 33</a:t>
            </a:r>
            <a:endParaRPr lang="fr-FR" b="1" dirty="0">
              <a:solidFill>
                <a:schemeClr val="tx1"/>
              </a:solidFill>
            </a:endParaRPr>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24" name="ZoneTexte 23"/>
          <p:cNvSpPr txBox="1"/>
          <p:nvPr/>
        </p:nvSpPr>
        <p:spPr>
          <a:xfrm>
            <a:off x="143007" y="3232712"/>
            <a:ext cx="3365600" cy="369332"/>
          </a:xfrm>
          <a:prstGeom prst="rect">
            <a:avLst/>
          </a:prstGeom>
          <a:noFill/>
        </p:spPr>
        <p:txBody>
          <a:bodyPr wrap="none" rtlCol="0">
            <a:spAutoFit/>
          </a:bodyPr>
          <a:lstStyle/>
          <a:p>
            <a:r>
              <a:rPr lang="fr-FR" dirty="0" smtClean="0"/>
              <a:t>Bac pro </a:t>
            </a:r>
            <a:r>
              <a:rPr lang="fr-FR" dirty="0" err="1" smtClean="0"/>
              <a:t>Aéro</a:t>
            </a:r>
            <a:r>
              <a:rPr lang="fr-FR" dirty="0" smtClean="0"/>
              <a:t> Options Av, Sys et St</a:t>
            </a:r>
            <a:endParaRPr lang="fr-FR" dirty="0"/>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ZoneTexte 35"/>
          <p:cNvSpPr txBox="1"/>
          <p:nvPr/>
        </p:nvSpPr>
        <p:spPr>
          <a:xfrm>
            <a:off x="5364088" y="5301208"/>
            <a:ext cx="2376264" cy="338554"/>
          </a:xfrm>
          <a:prstGeom prst="rect">
            <a:avLst/>
          </a:prstGeom>
          <a:solidFill>
            <a:srgbClr val="00B0F0"/>
          </a:solidFill>
        </p:spPr>
        <p:txBody>
          <a:bodyPr wrap="square" rtlCol="0">
            <a:spAutoFit/>
          </a:bodyPr>
          <a:lstStyle/>
          <a:p>
            <a:pPr algn="ctr"/>
            <a:r>
              <a:rPr lang="fr-FR" sz="1600" dirty="0" smtClean="0"/>
              <a:t>Terminale professionnelle</a:t>
            </a:r>
            <a:endParaRPr lang="fr-FR" sz="1600" dirty="0"/>
          </a:p>
        </p:txBody>
      </p:sp>
      <p:sp>
        <p:nvSpPr>
          <p:cNvPr id="39" name="ZoneTexte 38"/>
          <p:cNvSpPr txBox="1"/>
          <p:nvPr/>
        </p:nvSpPr>
        <p:spPr>
          <a:xfrm>
            <a:off x="395536" y="5301208"/>
            <a:ext cx="2232248" cy="338554"/>
          </a:xfrm>
          <a:prstGeom prst="rect">
            <a:avLst/>
          </a:prstGeom>
          <a:solidFill>
            <a:srgbClr val="00B0F0"/>
          </a:solidFill>
        </p:spPr>
        <p:txBody>
          <a:bodyPr wrap="square" rtlCol="0">
            <a:spAutoFit/>
          </a:bodyPr>
          <a:lstStyle/>
          <a:p>
            <a:pPr algn="ctr"/>
            <a:r>
              <a:rPr lang="fr-FR" sz="1600" dirty="0" smtClean="0"/>
              <a:t>Seconde professionnelle</a:t>
            </a:r>
            <a:endParaRPr lang="fr-FR" sz="1600" dirty="0"/>
          </a:p>
        </p:txBody>
      </p:sp>
      <p:sp>
        <p:nvSpPr>
          <p:cNvPr id="40" name="ZoneTexte 39"/>
          <p:cNvSpPr txBox="1"/>
          <p:nvPr/>
        </p:nvSpPr>
        <p:spPr>
          <a:xfrm>
            <a:off x="2843808" y="5301208"/>
            <a:ext cx="2376264"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sp>
        <p:nvSpPr>
          <p:cNvPr id="47" name="Ellipse 46"/>
          <p:cNvSpPr/>
          <p:nvPr/>
        </p:nvSpPr>
        <p:spPr>
          <a:xfrm>
            <a:off x="107504" y="188640"/>
            <a:ext cx="8928992" cy="6480720"/>
          </a:xfrm>
          <a:prstGeom prst="ellipse">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8" name="ZoneTexte 47"/>
          <p:cNvSpPr txBox="1"/>
          <p:nvPr/>
        </p:nvSpPr>
        <p:spPr>
          <a:xfrm>
            <a:off x="1619672" y="836712"/>
            <a:ext cx="6120680" cy="1077218"/>
          </a:xfrm>
          <a:prstGeom prst="rect">
            <a:avLst/>
          </a:prstGeom>
          <a:noFill/>
        </p:spPr>
        <p:txBody>
          <a:bodyPr wrap="square" rtlCol="0">
            <a:spAutoFit/>
          </a:bodyPr>
          <a:lstStyle/>
          <a:p>
            <a:pPr lvl="0"/>
            <a:r>
              <a:rPr lang="fr-FR" sz="1600" dirty="0" smtClean="0">
                <a:solidFill>
                  <a:srgbClr val="FF0000"/>
                </a:solidFill>
              </a:rPr>
              <a:t>Pour cette sous-épreuve , la compétence </a:t>
            </a:r>
            <a:r>
              <a:rPr lang="fr-FR" sz="1600" b="1" dirty="0" smtClean="0">
                <a:solidFill>
                  <a:srgbClr val="FF0000"/>
                </a:solidFill>
              </a:rPr>
              <a:t>CO6</a:t>
            </a:r>
            <a:r>
              <a:rPr lang="fr-FR" sz="1600" dirty="0" smtClean="0">
                <a:solidFill>
                  <a:srgbClr val="FF0000"/>
                </a:solidFill>
              </a:rPr>
              <a:t> ne concerne pas l’option Systèmes, les compétences détaillées de</a:t>
            </a:r>
            <a:r>
              <a:rPr lang="fr-FR" sz="1600" b="1" dirty="0" smtClean="0">
                <a:solidFill>
                  <a:srgbClr val="FF0000"/>
                </a:solidFill>
              </a:rPr>
              <a:t> CO6 </a:t>
            </a:r>
            <a:r>
              <a:rPr lang="fr-FR" sz="1600" dirty="0" smtClean="0">
                <a:solidFill>
                  <a:srgbClr val="FF0000"/>
                </a:solidFill>
              </a:rPr>
              <a:t>et </a:t>
            </a:r>
            <a:r>
              <a:rPr lang="fr-FR" sz="1600" b="1" dirty="0" smtClean="0">
                <a:solidFill>
                  <a:srgbClr val="FF0000"/>
                </a:solidFill>
              </a:rPr>
              <a:t>CO7</a:t>
            </a:r>
            <a:r>
              <a:rPr lang="fr-FR" sz="1600" dirty="0" smtClean="0">
                <a:solidFill>
                  <a:srgbClr val="FF0000"/>
                </a:solidFill>
              </a:rPr>
              <a:t> à valider et les </a:t>
            </a:r>
            <a:r>
              <a:rPr lang="fr-FR" sz="1600" dirty="0">
                <a:solidFill>
                  <a:srgbClr val="FF0000"/>
                </a:solidFill>
              </a:rPr>
              <a:t>activités qui permettent leur mise en </a:t>
            </a:r>
            <a:r>
              <a:rPr lang="fr-FR" sz="1600" dirty="0" smtClean="0">
                <a:solidFill>
                  <a:srgbClr val="FF0000"/>
                </a:solidFill>
              </a:rPr>
              <a:t>œuvres sont spécifiques à chacune des options, la compétence </a:t>
            </a:r>
            <a:r>
              <a:rPr lang="fr-FR" sz="1600" b="1" dirty="0" smtClean="0">
                <a:solidFill>
                  <a:srgbClr val="FF0000"/>
                </a:solidFill>
              </a:rPr>
              <a:t>C08</a:t>
            </a:r>
            <a:r>
              <a:rPr lang="fr-FR" sz="1600" dirty="0" smtClean="0">
                <a:solidFill>
                  <a:srgbClr val="FF0000"/>
                </a:solidFill>
              </a:rPr>
              <a:t> est transversale.</a:t>
            </a:r>
            <a:endParaRPr lang="fr-FR" sz="1600" dirty="0">
              <a:solidFill>
                <a:srgbClr val="FF0000"/>
              </a:solidFill>
            </a:endParaRPr>
          </a:p>
        </p:txBody>
      </p:sp>
      <p:sp>
        <p:nvSpPr>
          <p:cNvPr id="3" name="Rectangle 2"/>
          <p:cNvSpPr/>
          <p:nvPr/>
        </p:nvSpPr>
        <p:spPr>
          <a:xfrm>
            <a:off x="611560" y="1772816"/>
            <a:ext cx="7128792" cy="1077218"/>
          </a:xfrm>
          <a:prstGeom prst="rect">
            <a:avLst/>
          </a:prstGeom>
        </p:spPr>
        <p:txBody>
          <a:bodyPr wrap="square">
            <a:spAutoFit/>
          </a:bodyPr>
          <a:lstStyle/>
          <a:p>
            <a:r>
              <a:rPr lang="fr-FR" sz="1600" b="1" dirty="0">
                <a:solidFill>
                  <a:srgbClr val="FF0000"/>
                </a:solidFill>
              </a:rPr>
              <a:t>Le contenu et le contexte </a:t>
            </a:r>
            <a:r>
              <a:rPr lang="fr-FR" sz="1600" b="1" dirty="0" smtClean="0">
                <a:solidFill>
                  <a:srgbClr val="FF0000"/>
                </a:solidFill>
              </a:rPr>
              <a:t>professionnel </a:t>
            </a:r>
            <a:r>
              <a:rPr lang="fr-FR" sz="1600" b="1" dirty="0">
                <a:solidFill>
                  <a:srgbClr val="FF0000"/>
                </a:solidFill>
              </a:rPr>
              <a:t>sont spécifiques </a:t>
            </a:r>
            <a:endParaRPr lang="fr-FR" sz="1600" b="1" dirty="0" smtClean="0">
              <a:solidFill>
                <a:srgbClr val="FF0000"/>
              </a:solidFill>
            </a:endParaRPr>
          </a:p>
          <a:p>
            <a:r>
              <a:rPr lang="fr-FR" sz="1600" b="1" dirty="0" smtClean="0">
                <a:solidFill>
                  <a:srgbClr val="FF0000"/>
                </a:solidFill>
              </a:rPr>
              <a:t>Avionique</a:t>
            </a:r>
            <a:r>
              <a:rPr lang="fr-FR" sz="1600" b="1" dirty="0">
                <a:solidFill>
                  <a:srgbClr val="FF0000"/>
                </a:solidFill>
              </a:rPr>
              <a:t> :</a:t>
            </a:r>
            <a:r>
              <a:rPr lang="fr-FR" sz="1600" dirty="0">
                <a:solidFill>
                  <a:srgbClr val="FF0000"/>
                </a:solidFill>
              </a:rPr>
              <a:t> «fabrication et réparation d’éléments de s</a:t>
            </a:r>
            <a:r>
              <a:rPr lang="fr-FR" sz="1600" dirty="0" smtClean="0">
                <a:solidFill>
                  <a:srgbClr val="FF0000"/>
                </a:solidFill>
              </a:rPr>
              <a:t>ystèmes </a:t>
            </a:r>
            <a:r>
              <a:rPr lang="fr-FR" sz="1600" dirty="0">
                <a:solidFill>
                  <a:srgbClr val="FF0000"/>
                </a:solidFill>
              </a:rPr>
              <a:t>avioniques, électriques ou électroniques… (atelier de fabrication, atelier de maintenance ou directement sur un aéronef)» </a:t>
            </a:r>
          </a:p>
        </p:txBody>
      </p:sp>
      <p:sp>
        <p:nvSpPr>
          <p:cNvPr id="4" name="Rectangle 3"/>
          <p:cNvSpPr/>
          <p:nvPr/>
        </p:nvSpPr>
        <p:spPr>
          <a:xfrm>
            <a:off x="611560" y="2780928"/>
            <a:ext cx="7128792" cy="584776"/>
          </a:xfrm>
          <a:prstGeom prst="rect">
            <a:avLst/>
          </a:prstGeom>
        </p:spPr>
        <p:txBody>
          <a:bodyPr wrap="square">
            <a:spAutoFit/>
          </a:bodyPr>
          <a:lstStyle/>
          <a:p>
            <a:r>
              <a:rPr lang="fr-FR" sz="1600" b="1" dirty="0" smtClean="0">
                <a:solidFill>
                  <a:srgbClr val="FF0000"/>
                </a:solidFill>
              </a:rPr>
              <a:t>Systèmes</a:t>
            </a:r>
            <a:r>
              <a:rPr lang="fr-FR" sz="1600" b="1" dirty="0">
                <a:solidFill>
                  <a:srgbClr val="FF0000"/>
                </a:solidFill>
              </a:rPr>
              <a:t> :</a:t>
            </a:r>
            <a:r>
              <a:rPr lang="fr-FR" sz="1600" dirty="0">
                <a:solidFill>
                  <a:srgbClr val="FF0000"/>
                </a:solidFill>
              </a:rPr>
              <a:t> «réparation, rénovation ou modification d’équipements d’aéronefs et de leurs éléments de liaison… (atelier ou directement sur un aéronef)»</a:t>
            </a:r>
          </a:p>
        </p:txBody>
      </p:sp>
      <p:sp>
        <p:nvSpPr>
          <p:cNvPr id="6" name="Rectangle 5"/>
          <p:cNvSpPr/>
          <p:nvPr/>
        </p:nvSpPr>
        <p:spPr>
          <a:xfrm>
            <a:off x="611560" y="3645024"/>
            <a:ext cx="7128792" cy="1077218"/>
          </a:xfrm>
          <a:prstGeom prst="rect">
            <a:avLst/>
          </a:prstGeom>
        </p:spPr>
        <p:txBody>
          <a:bodyPr wrap="square">
            <a:spAutoFit/>
          </a:bodyPr>
          <a:lstStyle/>
          <a:p>
            <a:r>
              <a:rPr lang="fr-FR" sz="1600" b="1" dirty="0">
                <a:solidFill>
                  <a:srgbClr val="FF0000"/>
                </a:solidFill>
              </a:rPr>
              <a:t>Structure :</a:t>
            </a:r>
            <a:r>
              <a:rPr lang="fr-FR" sz="1600" dirty="0">
                <a:solidFill>
                  <a:srgbClr val="FF0000"/>
                </a:solidFill>
              </a:rPr>
              <a:t> «fabrication de pièces de </a:t>
            </a:r>
            <a:r>
              <a:rPr lang="fr-FR" sz="1600" dirty="0" smtClean="0">
                <a:solidFill>
                  <a:srgbClr val="FF0000"/>
                </a:solidFill>
              </a:rPr>
              <a:t>réparation, </a:t>
            </a:r>
            <a:r>
              <a:rPr lang="fr-FR" sz="1600" dirty="0">
                <a:solidFill>
                  <a:srgbClr val="FF0000"/>
                </a:solidFill>
              </a:rPr>
              <a:t>réalisation d’opérations d’assemblage ou de désassemblage d’éléments ou de sous-ensembles, réparation ou modification d’une structure sur aéronef et hors aéronef… (atelier, aéronef, laboratoire composite…)» </a:t>
            </a:r>
          </a:p>
        </p:txBody>
      </p:sp>
      <p:sp>
        <p:nvSpPr>
          <p:cNvPr id="41" name="Rectangle 40"/>
          <p:cNvSpPr/>
          <p:nvPr/>
        </p:nvSpPr>
        <p:spPr>
          <a:xfrm>
            <a:off x="395536" y="5805264"/>
            <a:ext cx="2736304" cy="923330"/>
          </a:xfrm>
          <a:prstGeom prst="rect">
            <a:avLst/>
          </a:prstGeom>
          <a:solidFill>
            <a:schemeClr val="accent5">
              <a:lumMod val="40000"/>
              <a:lumOff val="60000"/>
            </a:schemeClr>
          </a:solidFill>
          <a:ln>
            <a:solidFill>
              <a:srgbClr val="92D050"/>
            </a:solidFill>
          </a:ln>
        </p:spPr>
        <p:txBody>
          <a:bodyPr wrap="square">
            <a:spAutoFit/>
          </a:bodyPr>
          <a:lstStyle/>
          <a:p>
            <a:pPr algn="ctr"/>
            <a:r>
              <a:rPr lang="fr-FR" b="1" dirty="0">
                <a:solidFill>
                  <a:srgbClr val="FF0000"/>
                </a:solidFill>
              </a:rPr>
              <a:t>E3 sous-épreuve </a:t>
            </a:r>
            <a:r>
              <a:rPr lang="fr-FR" b="1" dirty="0" smtClean="0">
                <a:solidFill>
                  <a:srgbClr val="FF0000"/>
                </a:solidFill>
              </a:rPr>
              <a:t>E34 </a:t>
            </a:r>
            <a:r>
              <a:rPr lang="fr-FR" dirty="0">
                <a:solidFill>
                  <a:srgbClr val="FF0000"/>
                </a:solidFill>
              </a:rPr>
              <a:t>: Réalisation et contrôle </a:t>
            </a:r>
            <a:r>
              <a:rPr lang="fr-FR" dirty="0" smtClean="0">
                <a:solidFill>
                  <a:srgbClr val="FF0000"/>
                </a:solidFill>
              </a:rPr>
              <a:t>(Coefficient 2)</a:t>
            </a:r>
            <a:endParaRPr lang="fr-FR" dirty="0">
              <a:solidFill>
                <a:srgbClr val="FF0000"/>
              </a:solidFill>
            </a:endParaRPr>
          </a:p>
        </p:txBody>
      </p:sp>
      <p:sp>
        <p:nvSpPr>
          <p:cNvPr id="14" name="Espace réservé du numéro de diapositive 13"/>
          <p:cNvSpPr>
            <a:spLocks noGrp="1"/>
          </p:cNvSpPr>
          <p:nvPr>
            <p:ph type="sldNum" sz="quarter" idx="12"/>
          </p:nvPr>
        </p:nvSpPr>
        <p:spPr/>
        <p:txBody>
          <a:bodyPr/>
          <a:lstStyle/>
          <a:p>
            <a:fld id="{9ADDA7FA-2A20-44FE-B285-C2990E32D552}" type="slidenum">
              <a:rPr lang="fr-FR" smtClean="0"/>
              <a:t>55</a:t>
            </a:fld>
            <a:endParaRPr lang="fr-FR"/>
          </a:p>
        </p:txBody>
      </p:sp>
    </p:spTree>
    <p:extLst>
      <p:ext uri="{BB962C8B-B14F-4D97-AF65-F5344CB8AC3E}">
        <p14:creationId xmlns:p14="http://schemas.microsoft.com/office/powerpoint/2010/main" val="22959515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6"/>
                                        </p:tgtEl>
                                        <p:attrNameLst>
                                          <p:attrName>style.opacity</p:attrName>
                                        </p:attrNameLst>
                                      </p:cBhvr>
                                      <p:to>
                                        <p:strVal val="0.5"/>
                                      </p:to>
                                    </p:set>
                                    <p:animEffect filter="image" prLst="opacity: 0.5">
                                      <p:cBhvr rctx="IE">
                                        <p:cTn id="7" dur="indefinite"/>
                                        <p:tgtEl>
                                          <p:spTgt spid="16"/>
                                        </p:tgtEl>
                                      </p:cBhvr>
                                    </p:animEffect>
                                  </p:childTnLst>
                                </p:cTn>
                              </p:par>
                              <p:par>
                                <p:cTn id="8" presetID="9" presetClass="emph" presetSubtype="0" grpId="0" nodeType="withEffect">
                                  <p:stCondLst>
                                    <p:cond delay="0"/>
                                  </p:stCondLst>
                                  <p:childTnLst>
                                    <p:set>
                                      <p:cBhvr rctx="PPT">
                                        <p:cTn id="9" dur="indefinite"/>
                                        <p:tgtEl>
                                          <p:spTgt spid="17"/>
                                        </p:tgtEl>
                                        <p:attrNameLst>
                                          <p:attrName>style.opacity</p:attrName>
                                        </p:attrNameLst>
                                      </p:cBhvr>
                                      <p:to>
                                        <p:strVal val="0.5"/>
                                      </p:to>
                                    </p:set>
                                    <p:animEffect filter="image" prLst="opacity: 0.5">
                                      <p:cBhvr rctx="IE">
                                        <p:cTn id="10" dur="indefinite"/>
                                        <p:tgtEl>
                                          <p:spTgt spid="17"/>
                                        </p:tgtEl>
                                      </p:cBhvr>
                                    </p:animEffect>
                                  </p:childTnLst>
                                </p:cTn>
                              </p:par>
                              <p:par>
                                <p:cTn id="11" presetID="9" presetClass="emph" presetSubtype="0" grpId="0" nodeType="withEffect">
                                  <p:stCondLst>
                                    <p:cond delay="0"/>
                                  </p:stCondLst>
                                  <p:childTnLst>
                                    <p:set>
                                      <p:cBhvr rctx="PPT">
                                        <p:cTn id="12" dur="indefinite"/>
                                        <p:tgtEl>
                                          <p:spTgt spid="18"/>
                                        </p:tgtEl>
                                        <p:attrNameLst>
                                          <p:attrName>style.opacity</p:attrName>
                                        </p:attrNameLst>
                                      </p:cBhvr>
                                      <p:to>
                                        <p:strVal val="0.5"/>
                                      </p:to>
                                    </p:set>
                                    <p:animEffect filter="image" prLst="opacity: 0.5">
                                      <p:cBhvr rctx="IE">
                                        <p:cTn id="13" dur="indefinite"/>
                                        <p:tgtEl>
                                          <p:spTgt spid="18"/>
                                        </p:tgtEl>
                                      </p:cBhvr>
                                    </p:animEffect>
                                  </p:childTnLst>
                                </p:cTn>
                              </p:par>
                              <p:par>
                                <p:cTn id="14" presetID="9" presetClass="emph" presetSubtype="0" grpId="0" nodeType="withEffect">
                                  <p:stCondLst>
                                    <p:cond delay="0"/>
                                  </p:stCondLst>
                                  <p:childTnLst>
                                    <p:set>
                                      <p:cBhvr rctx="PPT">
                                        <p:cTn id="15" dur="indefinite"/>
                                        <p:tgtEl>
                                          <p:spTgt spid="19"/>
                                        </p:tgtEl>
                                        <p:attrNameLst>
                                          <p:attrName>style.opacity</p:attrName>
                                        </p:attrNameLst>
                                      </p:cBhvr>
                                      <p:to>
                                        <p:strVal val="0.5"/>
                                      </p:to>
                                    </p:set>
                                    <p:animEffect filter="image" prLst="opacity: 0.5">
                                      <p:cBhvr rctx="IE">
                                        <p:cTn id="16" dur="indefinite"/>
                                        <p:tgtEl>
                                          <p:spTgt spid="19"/>
                                        </p:tgtEl>
                                      </p:cBhvr>
                                    </p:animEffect>
                                  </p:childTnLst>
                                </p:cTn>
                              </p:par>
                              <p:par>
                                <p:cTn id="17" presetID="9" presetClass="emph" presetSubtype="0" grpId="0" nodeType="withEffect">
                                  <p:stCondLst>
                                    <p:cond delay="0"/>
                                  </p:stCondLst>
                                  <p:childTnLst>
                                    <p:set>
                                      <p:cBhvr rctx="PPT">
                                        <p:cTn id="18" dur="indefinite"/>
                                        <p:tgtEl>
                                          <p:spTgt spid="9"/>
                                        </p:tgtEl>
                                        <p:attrNameLst>
                                          <p:attrName>style.opacity</p:attrName>
                                        </p:attrNameLst>
                                      </p:cBhvr>
                                      <p:to>
                                        <p:strVal val="0.5"/>
                                      </p:to>
                                    </p:set>
                                    <p:animEffect filter="image" prLst="opacity: 0.5">
                                      <p:cBhvr rctx="IE">
                                        <p:cTn id="19" dur="indefinite"/>
                                        <p:tgtEl>
                                          <p:spTgt spid="9"/>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childTnLst>
                                </p:cTn>
                              </p:par>
                              <p:par>
                                <p:cTn id="24" presetID="1" presetClass="entr" presetSubtype="0" fill="hold" grpId="1" nodeType="with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P spid="17" grpId="0" animBg="1"/>
      <p:bldP spid="18" grpId="0" animBg="1"/>
      <p:bldP spid="19" grpId="0" animBg="1"/>
      <p:bldP spid="47" grpId="0" animBg="1"/>
      <p:bldP spid="48" grpId="0"/>
      <p:bldP spid="48" grpId="1"/>
      <p:bldP spid="3" grpId="0"/>
      <p:bldP spid="4"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p:cNvCxnSpPr/>
          <p:nvPr/>
        </p:nvCxnSpPr>
        <p:spPr>
          <a:xfrm>
            <a:off x="257995" y="3544550"/>
            <a:ext cx="8568952" cy="36004"/>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781236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4362451"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U34</a:t>
            </a:r>
          </a:p>
          <a:p>
            <a:pPr algn="ctr"/>
            <a:r>
              <a:rPr lang="fr-FR" b="1" dirty="0" smtClean="0">
                <a:solidFill>
                  <a:schemeClr val="tx1"/>
                </a:solidFill>
              </a:rPr>
              <a:t>E 34</a:t>
            </a:r>
            <a:endParaRPr lang="fr-FR" b="1" dirty="0">
              <a:solidFill>
                <a:schemeClr val="tx1"/>
              </a:solidFill>
            </a:endParaRPr>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6" name="Ellipse 15"/>
          <p:cNvSpPr/>
          <p:nvPr/>
        </p:nvSpPr>
        <p:spPr>
          <a:xfrm>
            <a:off x="3707904" y="1888366"/>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U32 </a:t>
            </a:r>
            <a:r>
              <a:rPr lang="fr-FR" b="1" dirty="0" smtClean="0">
                <a:solidFill>
                  <a:schemeClr val="tx1"/>
                </a:solidFill>
              </a:rPr>
              <a:t>E 32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7" name="Ellipse 16"/>
          <p:cNvSpPr/>
          <p:nvPr/>
        </p:nvSpPr>
        <p:spPr>
          <a:xfrm>
            <a:off x="565212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smtClean="0"/>
          </a:p>
          <a:p>
            <a:pPr algn="ctr"/>
            <a:r>
              <a:rPr lang="fr-FR" b="1" dirty="0" smtClean="0"/>
              <a:t>U2</a:t>
            </a:r>
          </a:p>
          <a:p>
            <a:pPr algn="ctr"/>
            <a:r>
              <a:rPr lang="fr-FR" b="1" dirty="0" smtClean="0">
                <a:solidFill>
                  <a:schemeClr val="tx1"/>
                </a:solidFill>
              </a:rPr>
              <a:t>E 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8" name="Ellipse 17"/>
          <p:cNvSpPr/>
          <p:nvPr/>
        </p:nvSpPr>
        <p:spPr>
          <a:xfrm>
            <a:off x="637220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U31</a:t>
            </a:r>
          </a:p>
          <a:p>
            <a:pPr algn="ctr"/>
            <a:r>
              <a:rPr lang="fr-FR" b="1" dirty="0" smtClean="0">
                <a:solidFill>
                  <a:schemeClr val="tx1"/>
                </a:solidFill>
              </a:rPr>
              <a:t>E 31</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9" name="Ellipse 18"/>
          <p:cNvSpPr/>
          <p:nvPr/>
        </p:nvSpPr>
        <p:spPr>
          <a:xfrm>
            <a:off x="709228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U33</a:t>
            </a:r>
          </a:p>
          <a:p>
            <a:pPr algn="ctr"/>
            <a:r>
              <a:rPr lang="fr-FR" b="1" dirty="0" smtClean="0">
                <a:solidFill>
                  <a:schemeClr val="tx1"/>
                </a:solidFill>
              </a:rPr>
              <a:t>E 33</a:t>
            </a:r>
            <a:endParaRPr lang="fr-FR" b="1" dirty="0">
              <a:solidFill>
                <a:schemeClr val="tx1"/>
              </a:solidFill>
            </a:endParaRPr>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24" name="ZoneTexte 23"/>
          <p:cNvSpPr txBox="1"/>
          <p:nvPr/>
        </p:nvSpPr>
        <p:spPr>
          <a:xfrm>
            <a:off x="143007" y="3232712"/>
            <a:ext cx="3365600" cy="369332"/>
          </a:xfrm>
          <a:prstGeom prst="rect">
            <a:avLst/>
          </a:prstGeom>
          <a:noFill/>
        </p:spPr>
        <p:txBody>
          <a:bodyPr wrap="none" rtlCol="0">
            <a:spAutoFit/>
          </a:bodyPr>
          <a:lstStyle/>
          <a:p>
            <a:r>
              <a:rPr lang="fr-FR" dirty="0" smtClean="0"/>
              <a:t>Bac pro </a:t>
            </a:r>
            <a:r>
              <a:rPr lang="fr-FR" dirty="0" err="1" smtClean="0"/>
              <a:t>Aéro</a:t>
            </a:r>
            <a:r>
              <a:rPr lang="fr-FR" dirty="0" smtClean="0"/>
              <a:t> Options Av, Sys et St</a:t>
            </a:r>
            <a:endParaRPr lang="fr-FR" dirty="0"/>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ZoneTexte 35"/>
          <p:cNvSpPr txBox="1"/>
          <p:nvPr/>
        </p:nvSpPr>
        <p:spPr>
          <a:xfrm>
            <a:off x="5364088" y="5301208"/>
            <a:ext cx="2376264" cy="338554"/>
          </a:xfrm>
          <a:prstGeom prst="rect">
            <a:avLst/>
          </a:prstGeom>
          <a:solidFill>
            <a:srgbClr val="00B0F0"/>
          </a:solidFill>
        </p:spPr>
        <p:txBody>
          <a:bodyPr wrap="square" rtlCol="0">
            <a:spAutoFit/>
          </a:bodyPr>
          <a:lstStyle/>
          <a:p>
            <a:pPr algn="ctr"/>
            <a:r>
              <a:rPr lang="fr-FR" sz="1600" dirty="0" smtClean="0"/>
              <a:t>Terminale professionnelle</a:t>
            </a:r>
            <a:endParaRPr lang="fr-FR" sz="1600" dirty="0"/>
          </a:p>
        </p:txBody>
      </p:sp>
      <p:sp>
        <p:nvSpPr>
          <p:cNvPr id="39" name="ZoneTexte 38"/>
          <p:cNvSpPr txBox="1"/>
          <p:nvPr/>
        </p:nvSpPr>
        <p:spPr>
          <a:xfrm>
            <a:off x="395536" y="5301208"/>
            <a:ext cx="2232248" cy="338554"/>
          </a:xfrm>
          <a:prstGeom prst="rect">
            <a:avLst/>
          </a:prstGeom>
          <a:solidFill>
            <a:srgbClr val="00B0F0"/>
          </a:solidFill>
        </p:spPr>
        <p:txBody>
          <a:bodyPr wrap="square" rtlCol="0">
            <a:spAutoFit/>
          </a:bodyPr>
          <a:lstStyle/>
          <a:p>
            <a:pPr algn="ctr"/>
            <a:r>
              <a:rPr lang="fr-FR" sz="1600" dirty="0" smtClean="0"/>
              <a:t>Seconde professionnelle</a:t>
            </a:r>
            <a:endParaRPr lang="fr-FR" sz="1600" dirty="0"/>
          </a:p>
        </p:txBody>
      </p:sp>
      <p:sp>
        <p:nvSpPr>
          <p:cNvPr id="40" name="ZoneTexte 39"/>
          <p:cNvSpPr txBox="1"/>
          <p:nvPr/>
        </p:nvSpPr>
        <p:spPr>
          <a:xfrm>
            <a:off x="2843808" y="5301208"/>
            <a:ext cx="2376264"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sp>
        <p:nvSpPr>
          <p:cNvPr id="41" name="Rectangle 40"/>
          <p:cNvSpPr/>
          <p:nvPr/>
        </p:nvSpPr>
        <p:spPr>
          <a:xfrm>
            <a:off x="395536" y="5805264"/>
            <a:ext cx="2736304" cy="923330"/>
          </a:xfrm>
          <a:prstGeom prst="rect">
            <a:avLst/>
          </a:prstGeom>
          <a:solidFill>
            <a:schemeClr val="accent5">
              <a:lumMod val="40000"/>
              <a:lumOff val="60000"/>
            </a:schemeClr>
          </a:solidFill>
          <a:ln>
            <a:solidFill>
              <a:srgbClr val="92D050"/>
            </a:solidFill>
          </a:ln>
        </p:spPr>
        <p:txBody>
          <a:bodyPr wrap="square">
            <a:spAutoFit/>
          </a:bodyPr>
          <a:lstStyle/>
          <a:p>
            <a:pPr algn="ctr"/>
            <a:r>
              <a:rPr lang="fr-FR" b="1" dirty="0">
                <a:solidFill>
                  <a:srgbClr val="FF0000"/>
                </a:solidFill>
              </a:rPr>
              <a:t>E3 sous-épreuve </a:t>
            </a:r>
            <a:r>
              <a:rPr lang="fr-FR" b="1" dirty="0" smtClean="0">
                <a:solidFill>
                  <a:srgbClr val="FF0000"/>
                </a:solidFill>
              </a:rPr>
              <a:t>E34 </a:t>
            </a:r>
            <a:r>
              <a:rPr lang="fr-FR" dirty="0">
                <a:solidFill>
                  <a:srgbClr val="FF0000"/>
                </a:solidFill>
              </a:rPr>
              <a:t>: Réalisation et contrôle </a:t>
            </a:r>
            <a:r>
              <a:rPr lang="fr-FR" dirty="0" smtClean="0">
                <a:solidFill>
                  <a:srgbClr val="FF0000"/>
                </a:solidFill>
              </a:rPr>
              <a:t>(Coefficient 2)</a:t>
            </a:r>
            <a:endParaRPr lang="fr-FR" dirty="0">
              <a:solidFill>
                <a:srgbClr val="FF0000"/>
              </a:solidFill>
            </a:endParaRPr>
          </a:p>
        </p:txBody>
      </p:sp>
      <p:sp>
        <p:nvSpPr>
          <p:cNvPr id="31" name="Rectangle 30"/>
          <p:cNvSpPr/>
          <p:nvPr/>
        </p:nvSpPr>
        <p:spPr>
          <a:xfrm>
            <a:off x="251520" y="1412776"/>
            <a:ext cx="3312368" cy="3293209"/>
          </a:xfrm>
          <a:prstGeom prst="rect">
            <a:avLst/>
          </a:prstGeom>
          <a:solidFill>
            <a:srgbClr val="CCFFCC"/>
          </a:solidFill>
          <a:ln>
            <a:solidFill>
              <a:srgbClr val="3366FF"/>
            </a:solidFill>
          </a:ln>
        </p:spPr>
        <p:txBody>
          <a:bodyPr wrap="square">
            <a:spAutoFit/>
          </a:bodyPr>
          <a:lstStyle/>
          <a:p>
            <a:pPr lvl="1"/>
            <a:r>
              <a:rPr lang="fr-FR" sz="1600" b="1" cap="small" dirty="0"/>
              <a:t>Mode d’évaluation</a:t>
            </a:r>
            <a:endParaRPr lang="fr-FR" sz="1600" dirty="0"/>
          </a:p>
          <a:p>
            <a:pPr marL="285750" indent="-285750">
              <a:buFont typeface="Arial"/>
              <a:buChar char="•"/>
            </a:pPr>
            <a:r>
              <a:rPr lang="fr-FR" sz="1600" b="1" i="1" dirty="0" smtClean="0"/>
              <a:t>Ponctuel :</a:t>
            </a:r>
            <a:r>
              <a:rPr lang="fr-FR" sz="1600" b="1" i="1" dirty="0"/>
              <a:t> sous-épreuve pratique d’une durée 4 heures</a:t>
            </a:r>
            <a:r>
              <a:rPr lang="fr-FR" sz="1600" dirty="0"/>
              <a:t> </a:t>
            </a:r>
          </a:p>
          <a:p>
            <a:pPr lvl="1"/>
            <a:endParaRPr lang="fr-FR" sz="1600" b="1" i="1" dirty="0" smtClean="0"/>
          </a:p>
          <a:p>
            <a:pPr marL="285750" indent="-285750">
              <a:buFont typeface="Arial"/>
              <a:buChar char="•"/>
            </a:pPr>
            <a:r>
              <a:rPr lang="fr-FR" sz="1600" b="1" i="1" dirty="0" smtClean="0"/>
              <a:t>Contrôle </a:t>
            </a:r>
            <a:r>
              <a:rPr lang="fr-FR" sz="1600" b="1" i="1" dirty="0"/>
              <a:t>en cours de </a:t>
            </a:r>
            <a:r>
              <a:rPr lang="fr-FR" sz="1600" b="1" i="1" dirty="0" smtClean="0"/>
              <a:t>formation :</a:t>
            </a:r>
            <a:r>
              <a:rPr lang="fr-FR" sz="1600" dirty="0"/>
              <a:t> </a:t>
            </a:r>
            <a:r>
              <a:rPr lang="fr-FR" sz="1600" dirty="0" smtClean="0"/>
              <a:t>organisé </a:t>
            </a:r>
            <a:r>
              <a:rPr lang="fr-FR" sz="1600" dirty="0"/>
              <a:t>par les professeurs chargés des enseignements professionnels </a:t>
            </a:r>
            <a:r>
              <a:rPr lang="fr-FR" sz="1600" dirty="0" smtClean="0"/>
              <a:t>durée </a:t>
            </a:r>
            <a:r>
              <a:rPr lang="fr-FR" sz="1600" dirty="0"/>
              <a:t>maximale de </a:t>
            </a:r>
            <a:r>
              <a:rPr lang="fr-FR" sz="1600" dirty="0" smtClean="0"/>
              <a:t>4 heures, </a:t>
            </a:r>
            <a:r>
              <a:rPr lang="fr-FR" sz="1600" b="1" dirty="0" smtClean="0"/>
              <a:t>situé </a:t>
            </a:r>
            <a:r>
              <a:rPr lang="fr-FR" sz="1600" b="1" dirty="0"/>
              <a:t>au cours du</a:t>
            </a:r>
            <a:r>
              <a:rPr lang="fr-FR" sz="1600" dirty="0"/>
              <a:t> </a:t>
            </a:r>
            <a:r>
              <a:rPr lang="fr-FR" sz="1600" b="1" dirty="0"/>
              <a:t>deuxième semestre de la classe de première</a:t>
            </a:r>
            <a:r>
              <a:rPr lang="fr-FR" sz="1600" dirty="0"/>
              <a:t> </a:t>
            </a:r>
            <a:r>
              <a:rPr lang="fr-FR" sz="1600" b="1" dirty="0" smtClean="0"/>
              <a:t>, </a:t>
            </a:r>
            <a:r>
              <a:rPr lang="fr-FR" sz="1600" dirty="0" smtClean="0"/>
              <a:t>soit </a:t>
            </a:r>
            <a:r>
              <a:rPr lang="fr-FR" sz="1600" dirty="0"/>
              <a:t>en établissement de formation, soit en </a:t>
            </a:r>
            <a:r>
              <a:rPr lang="fr-FR" sz="1600" dirty="0" smtClean="0"/>
              <a:t>entreprise. </a:t>
            </a:r>
            <a:endParaRPr lang="fr-FR" sz="1600" dirty="0"/>
          </a:p>
        </p:txBody>
      </p:sp>
      <p:sp>
        <p:nvSpPr>
          <p:cNvPr id="4" name="Espace réservé du numéro de diapositive 3"/>
          <p:cNvSpPr>
            <a:spLocks noGrp="1"/>
          </p:cNvSpPr>
          <p:nvPr>
            <p:ph type="sldNum" sz="quarter" idx="12"/>
          </p:nvPr>
        </p:nvSpPr>
        <p:spPr/>
        <p:txBody>
          <a:bodyPr/>
          <a:lstStyle/>
          <a:p>
            <a:fld id="{9ADDA7FA-2A20-44FE-B285-C2990E32D552}" type="slidenum">
              <a:rPr lang="fr-FR" smtClean="0"/>
              <a:t>56</a:t>
            </a:fld>
            <a:endParaRPr lang="fr-FR"/>
          </a:p>
        </p:txBody>
      </p:sp>
    </p:spTree>
    <p:extLst>
      <p:ext uri="{BB962C8B-B14F-4D97-AF65-F5344CB8AC3E}">
        <p14:creationId xmlns:p14="http://schemas.microsoft.com/office/powerpoint/2010/main" val="3152625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6"/>
                                        </p:tgtEl>
                                        <p:attrNameLst>
                                          <p:attrName>style.opacity</p:attrName>
                                        </p:attrNameLst>
                                      </p:cBhvr>
                                      <p:to>
                                        <p:strVal val="0.5"/>
                                      </p:to>
                                    </p:set>
                                    <p:animEffect filter="image" prLst="opacity: 0.5">
                                      <p:cBhvr rctx="IE">
                                        <p:cTn id="7" dur="indefinite"/>
                                        <p:tgtEl>
                                          <p:spTgt spid="16"/>
                                        </p:tgtEl>
                                      </p:cBhvr>
                                    </p:animEffect>
                                  </p:childTnLst>
                                </p:cTn>
                              </p:par>
                              <p:par>
                                <p:cTn id="8" presetID="9" presetClass="emph" presetSubtype="0" grpId="0" nodeType="withEffect">
                                  <p:stCondLst>
                                    <p:cond delay="0"/>
                                  </p:stCondLst>
                                  <p:childTnLst>
                                    <p:set>
                                      <p:cBhvr rctx="PPT">
                                        <p:cTn id="9" dur="indefinite"/>
                                        <p:tgtEl>
                                          <p:spTgt spid="17"/>
                                        </p:tgtEl>
                                        <p:attrNameLst>
                                          <p:attrName>style.opacity</p:attrName>
                                        </p:attrNameLst>
                                      </p:cBhvr>
                                      <p:to>
                                        <p:strVal val="0.5"/>
                                      </p:to>
                                    </p:set>
                                    <p:animEffect filter="image" prLst="opacity: 0.5">
                                      <p:cBhvr rctx="IE">
                                        <p:cTn id="10" dur="indefinite"/>
                                        <p:tgtEl>
                                          <p:spTgt spid="17"/>
                                        </p:tgtEl>
                                      </p:cBhvr>
                                    </p:animEffect>
                                  </p:childTnLst>
                                </p:cTn>
                              </p:par>
                              <p:par>
                                <p:cTn id="11" presetID="9" presetClass="emph" presetSubtype="0" grpId="0" nodeType="withEffect">
                                  <p:stCondLst>
                                    <p:cond delay="0"/>
                                  </p:stCondLst>
                                  <p:childTnLst>
                                    <p:set>
                                      <p:cBhvr rctx="PPT">
                                        <p:cTn id="12" dur="indefinite"/>
                                        <p:tgtEl>
                                          <p:spTgt spid="18"/>
                                        </p:tgtEl>
                                        <p:attrNameLst>
                                          <p:attrName>style.opacity</p:attrName>
                                        </p:attrNameLst>
                                      </p:cBhvr>
                                      <p:to>
                                        <p:strVal val="0.5"/>
                                      </p:to>
                                    </p:set>
                                    <p:animEffect filter="image" prLst="opacity: 0.5">
                                      <p:cBhvr rctx="IE">
                                        <p:cTn id="13" dur="indefinite"/>
                                        <p:tgtEl>
                                          <p:spTgt spid="18"/>
                                        </p:tgtEl>
                                      </p:cBhvr>
                                    </p:animEffect>
                                  </p:childTnLst>
                                </p:cTn>
                              </p:par>
                              <p:par>
                                <p:cTn id="14" presetID="9" presetClass="emph" presetSubtype="0" grpId="0" nodeType="withEffect">
                                  <p:stCondLst>
                                    <p:cond delay="0"/>
                                  </p:stCondLst>
                                  <p:childTnLst>
                                    <p:set>
                                      <p:cBhvr rctx="PPT">
                                        <p:cTn id="15" dur="indefinite"/>
                                        <p:tgtEl>
                                          <p:spTgt spid="19"/>
                                        </p:tgtEl>
                                        <p:attrNameLst>
                                          <p:attrName>style.opacity</p:attrName>
                                        </p:attrNameLst>
                                      </p:cBhvr>
                                      <p:to>
                                        <p:strVal val="0.5"/>
                                      </p:to>
                                    </p:set>
                                    <p:animEffect filter="image" prLst="opacity: 0.5">
                                      <p:cBhvr rctx="IE">
                                        <p:cTn id="16" dur="indefinite"/>
                                        <p:tgtEl>
                                          <p:spTgt spid="19"/>
                                        </p:tgtEl>
                                      </p:cBhvr>
                                    </p:animEffect>
                                  </p:childTnLst>
                                </p:cTn>
                              </p:par>
                              <p:par>
                                <p:cTn id="17" presetID="1" presetClass="entr" presetSubtype="0" fill="hold" nodeType="with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Du référentiel à l’évaluation certificative</a:t>
            </a:r>
            <a:endParaRPr lang="fr-FR" i="1" dirty="0">
              <a:solidFill>
                <a:srgbClr val="FF0000"/>
              </a:solidFill>
            </a:endParaRPr>
          </a:p>
        </p:txBody>
      </p:sp>
      <p:sp>
        <p:nvSpPr>
          <p:cNvPr id="5" name="Rectangle 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Image 9" descr="bannierehélic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descr="banniereav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Documents and Settings\All Users\Documents\IA IPR Aéro\Rénovation du bac pro Aéronautique\Séminaire Toulouse nov 2013\Ressources\téléchargement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dirty="0" smtClean="0">
                <a:solidFill>
                  <a:srgbClr val="262699"/>
                </a:solidFill>
                <a:latin typeface="Arial Black" charset="0"/>
                <a:cs typeface="Arial" charset="0"/>
              </a:rPr>
              <a:t>Rénovation </a:t>
            </a:r>
            <a:r>
              <a:rPr lang="fr-FR" sz="1100" b="1" i="1" dirty="0" smtClean="0">
                <a:solidFill>
                  <a:schemeClr val="bg1"/>
                </a:solidFill>
                <a:latin typeface="Arial Black" charset="0"/>
                <a:cs typeface="Arial" charset="0"/>
              </a:rPr>
              <a:t>de la filière  de formation en Aéronautique</a:t>
            </a:r>
          </a:p>
        </p:txBody>
      </p: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2" name="Picture 11" descr="C:\Users\JJD\Desktop\Trait rou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re 1"/>
          <p:cNvSpPr txBox="1">
            <a:spLocks/>
          </p:cNvSpPr>
          <p:nvPr/>
        </p:nvSpPr>
        <p:spPr>
          <a:xfrm>
            <a:off x="251520" y="1196752"/>
            <a:ext cx="8712968" cy="2592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i="1" dirty="0" smtClean="0"/>
              <a:t>Le diplôme intermédiaire</a:t>
            </a:r>
            <a:br>
              <a:rPr lang="fr-FR" sz="3600" i="1" dirty="0" smtClean="0"/>
            </a:br>
            <a:r>
              <a:rPr lang="fr-FR" sz="1800" i="1" dirty="0" smtClean="0"/>
              <a:t/>
            </a:r>
            <a:br>
              <a:rPr lang="fr-FR" sz="1800" i="1" dirty="0" smtClean="0"/>
            </a:br>
            <a:r>
              <a:rPr lang="fr-FR" sz="3600" i="1" dirty="0" smtClean="0"/>
              <a:t>du Baccalauréat professionnel aéronautique :</a:t>
            </a:r>
            <a:r>
              <a:rPr lang="fr-FR" sz="1800" i="1" dirty="0" smtClean="0">
                <a:solidFill>
                  <a:srgbClr val="FF0000"/>
                </a:solidFill>
              </a:rPr>
              <a:t/>
            </a:r>
            <a:br>
              <a:rPr lang="fr-FR" sz="1800" i="1" dirty="0" smtClean="0">
                <a:solidFill>
                  <a:srgbClr val="FF0000"/>
                </a:solidFill>
              </a:rPr>
            </a:br>
            <a:endParaRPr lang="fr-FR" sz="1800" i="1" dirty="0"/>
          </a:p>
          <a:p>
            <a:r>
              <a:rPr lang="fr-FR" sz="3600" i="1" dirty="0" smtClean="0"/>
              <a:t>le  CAP aéronautique</a:t>
            </a:r>
            <a:endParaRPr lang="fr-FR" sz="3600" dirty="0"/>
          </a:p>
        </p:txBody>
      </p:sp>
      <p:sp>
        <p:nvSpPr>
          <p:cNvPr id="13" name="ZoneTexte 12"/>
          <p:cNvSpPr txBox="1"/>
          <p:nvPr/>
        </p:nvSpPr>
        <p:spPr>
          <a:xfrm>
            <a:off x="251520" y="4005064"/>
            <a:ext cx="3600400" cy="369332"/>
          </a:xfrm>
          <a:prstGeom prst="rect">
            <a:avLst/>
          </a:prstGeom>
          <a:solidFill>
            <a:srgbClr val="92D050"/>
          </a:solidFill>
        </p:spPr>
        <p:txBody>
          <a:bodyPr wrap="square" rtlCol="0">
            <a:spAutoFit/>
          </a:bodyPr>
          <a:lstStyle/>
          <a:p>
            <a:r>
              <a:rPr lang="fr-FR" i="1" dirty="0"/>
              <a:t>CAP </a:t>
            </a:r>
            <a:r>
              <a:rPr lang="fr-FR" i="1" dirty="0" smtClean="0"/>
              <a:t>aéronautique</a:t>
            </a:r>
            <a:r>
              <a:rPr lang="fr-FR" dirty="0" smtClean="0"/>
              <a:t> Option Avionique</a:t>
            </a:r>
            <a:endParaRPr lang="fr-FR" dirty="0"/>
          </a:p>
        </p:txBody>
      </p:sp>
      <p:sp>
        <p:nvSpPr>
          <p:cNvPr id="15" name="ZoneTexte 14"/>
          <p:cNvSpPr txBox="1"/>
          <p:nvPr/>
        </p:nvSpPr>
        <p:spPr>
          <a:xfrm>
            <a:off x="251520" y="4653136"/>
            <a:ext cx="3600400" cy="369332"/>
          </a:xfrm>
          <a:prstGeom prst="rect">
            <a:avLst/>
          </a:prstGeom>
          <a:solidFill>
            <a:srgbClr val="92D050"/>
          </a:solidFill>
        </p:spPr>
        <p:txBody>
          <a:bodyPr wrap="square" rtlCol="0">
            <a:spAutoFit/>
          </a:bodyPr>
          <a:lstStyle/>
          <a:p>
            <a:r>
              <a:rPr lang="fr-FR" i="1" dirty="0"/>
              <a:t>CAP </a:t>
            </a:r>
            <a:r>
              <a:rPr lang="fr-FR" i="1" dirty="0" smtClean="0"/>
              <a:t>aéronautique </a:t>
            </a:r>
            <a:r>
              <a:rPr lang="fr-FR" dirty="0" smtClean="0"/>
              <a:t>Option Structure </a:t>
            </a:r>
            <a:endParaRPr lang="fr-FR" dirty="0"/>
          </a:p>
        </p:txBody>
      </p:sp>
      <p:sp>
        <p:nvSpPr>
          <p:cNvPr id="16" name="ZoneTexte 15"/>
          <p:cNvSpPr txBox="1"/>
          <p:nvPr/>
        </p:nvSpPr>
        <p:spPr>
          <a:xfrm>
            <a:off x="251520" y="5373216"/>
            <a:ext cx="3600400" cy="369332"/>
          </a:xfrm>
          <a:prstGeom prst="rect">
            <a:avLst/>
          </a:prstGeom>
          <a:solidFill>
            <a:srgbClr val="92D050"/>
          </a:solidFill>
        </p:spPr>
        <p:txBody>
          <a:bodyPr wrap="square" rtlCol="0">
            <a:spAutoFit/>
          </a:bodyPr>
          <a:lstStyle/>
          <a:p>
            <a:r>
              <a:rPr lang="fr-FR" i="1" dirty="0"/>
              <a:t>CAP </a:t>
            </a:r>
            <a:r>
              <a:rPr lang="fr-FR" i="1" dirty="0" smtClean="0"/>
              <a:t>aéronautique </a:t>
            </a:r>
            <a:r>
              <a:rPr lang="fr-FR" dirty="0" smtClean="0"/>
              <a:t>Option Systèmes </a:t>
            </a:r>
            <a:endParaRPr lang="fr-FR" dirty="0"/>
          </a:p>
        </p:txBody>
      </p:sp>
      <p:sp>
        <p:nvSpPr>
          <p:cNvPr id="17" name="ZoneTexte 16"/>
          <p:cNvSpPr txBox="1"/>
          <p:nvPr/>
        </p:nvSpPr>
        <p:spPr>
          <a:xfrm>
            <a:off x="4932040" y="4005064"/>
            <a:ext cx="4032448" cy="369332"/>
          </a:xfrm>
          <a:prstGeom prst="rect">
            <a:avLst/>
          </a:prstGeom>
          <a:solidFill>
            <a:srgbClr val="00B0F0"/>
          </a:solidFill>
        </p:spPr>
        <p:txBody>
          <a:bodyPr wrap="square" rtlCol="0">
            <a:spAutoFit/>
          </a:bodyPr>
          <a:lstStyle/>
          <a:p>
            <a:r>
              <a:rPr lang="fr-FR" i="1" dirty="0" smtClean="0"/>
              <a:t>Bac. Pro.  aéronautique</a:t>
            </a:r>
            <a:r>
              <a:rPr lang="fr-FR" dirty="0" smtClean="0"/>
              <a:t> Option Avionique</a:t>
            </a:r>
            <a:endParaRPr lang="fr-FR" dirty="0"/>
          </a:p>
        </p:txBody>
      </p:sp>
      <p:sp>
        <p:nvSpPr>
          <p:cNvPr id="18" name="ZoneTexte 17"/>
          <p:cNvSpPr txBox="1"/>
          <p:nvPr/>
        </p:nvSpPr>
        <p:spPr>
          <a:xfrm>
            <a:off x="4932040" y="4653136"/>
            <a:ext cx="4021370" cy="369332"/>
          </a:xfrm>
          <a:prstGeom prst="rect">
            <a:avLst/>
          </a:prstGeom>
          <a:solidFill>
            <a:srgbClr val="00B0F0"/>
          </a:solidFill>
        </p:spPr>
        <p:txBody>
          <a:bodyPr wrap="square" rtlCol="0">
            <a:spAutoFit/>
          </a:bodyPr>
          <a:lstStyle/>
          <a:p>
            <a:r>
              <a:rPr lang="fr-FR" i="1" dirty="0"/>
              <a:t>Bac. Pro. </a:t>
            </a:r>
            <a:r>
              <a:rPr lang="fr-FR" i="1" dirty="0" smtClean="0"/>
              <a:t>aéronautique </a:t>
            </a:r>
            <a:r>
              <a:rPr lang="fr-FR" dirty="0" smtClean="0"/>
              <a:t>Option Structure </a:t>
            </a:r>
            <a:endParaRPr lang="fr-FR" dirty="0"/>
          </a:p>
        </p:txBody>
      </p:sp>
      <p:sp>
        <p:nvSpPr>
          <p:cNvPr id="19" name="ZoneTexte 18"/>
          <p:cNvSpPr txBox="1"/>
          <p:nvPr/>
        </p:nvSpPr>
        <p:spPr>
          <a:xfrm>
            <a:off x="4932040" y="5373216"/>
            <a:ext cx="4021370" cy="369332"/>
          </a:xfrm>
          <a:prstGeom prst="rect">
            <a:avLst/>
          </a:prstGeom>
          <a:solidFill>
            <a:srgbClr val="00B0F0"/>
          </a:solidFill>
        </p:spPr>
        <p:txBody>
          <a:bodyPr wrap="square" rtlCol="0">
            <a:spAutoFit/>
          </a:bodyPr>
          <a:lstStyle/>
          <a:p>
            <a:r>
              <a:rPr lang="fr-FR" i="1" dirty="0"/>
              <a:t>Bac. Pro. </a:t>
            </a:r>
            <a:r>
              <a:rPr lang="fr-FR" i="1" dirty="0" smtClean="0"/>
              <a:t>aéronautique </a:t>
            </a:r>
            <a:r>
              <a:rPr lang="fr-FR" dirty="0" smtClean="0"/>
              <a:t>Option Systèmes </a:t>
            </a:r>
            <a:endParaRPr lang="fr-FR" dirty="0"/>
          </a:p>
        </p:txBody>
      </p:sp>
      <p:sp>
        <p:nvSpPr>
          <p:cNvPr id="20" name="ZoneTexte 19"/>
          <p:cNvSpPr txBox="1"/>
          <p:nvPr/>
        </p:nvSpPr>
        <p:spPr>
          <a:xfrm>
            <a:off x="4932040" y="6093296"/>
            <a:ext cx="4021370" cy="369332"/>
          </a:xfrm>
          <a:prstGeom prst="rect">
            <a:avLst/>
          </a:prstGeom>
          <a:solidFill>
            <a:srgbClr val="FF6699"/>
          </a:solidFill>
        </p:spPr>
        <p:txBody>
          <a:bodyPr wrap="square" rtlCol="0">
            <a:spAutoFit/>
          </a:bodyPr>
          <a:lstStyle/>
          <a:p>
            <a:r>
              <a:rPr lang="fr-FR" i="1" dirty="0"/>
              <a:t>Bac. Pro. </a:t>
            </a:r>
            <a:r>
              <a:rPr lang="fr-FR" i="1" dirty="0" smtClean="0"/>
              <a:t>Aviation générale</a:t>
            </a:r>
            <a:r>
              <a:rPr lang="fr-FR" dirty="0" smtClean="0"/>
              <a:t> </a:t>
            </a:r>
            <a:endParaRPr lang="fr-FR" dirty="0"/>
          </a:p>
        </p:txBody>
      </p:sp>
      <p:cxnSp>
        <p:nvCxnSpPr>
          <p:cNvPr id="21" name="Connecteur droit avec flèche 20"/>
          <p:cNvCxnSpPr>
            <a:stCxn id="13" idx="3"/>
            <a:endCxn id="17" idx="1"/>
          </p:cNvCxnSpPr>
          <p:nvPr/>
        </p:nvCxnSpPr>
        <p:spPr>
          <a:xfrm>
            <a:off x="3851920" y="4189730"/>
            <a:ext cx="108012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Connecteur droit avec flèche 23"/>
          <p:cNvCxnSpPr/>
          <p:nvPr/>
        </p:nvCxnSpPr>
        <p:spPr>
          <a:xfrm>
            <a:off x="3851920" y="4797152"/>
            <a:ext cx="108012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Connecteur droit avec flèche 24"/>
          <p:cNvCxnSpPr/>
          <p:nvPr/>
        </p:nvCxnSpPr>
        <p:spPr>
          <a:xfrm>
            <a:off x="3851920" y="5517232"/>
            <a:ext cx="108012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Connecteur droit avec flèche 25"/>
          <p:cNvCxnSpPr>
            <a:endCxn id="20" idx="1"/>
          </p:cNvCxnSpPr>
          <p:nvPr/>
        </p:nvCxnSpPr>
        <p:spPr>
          <a:xfrm>
            <a:off x="3851920" y="5733256"/>
            <a:ext cx="1080120" cy="5447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Espace réservé du numéro de diapositive 1"/>
          <p:cNvSpPr>
            <a:spLocks noGrp="1"/>
          </p:cNvSpPr>
          <p:nvPr>
            <p:ph type="sldNum" sz="quarter" idx="12"/>
          </p:nvPr>
        </p:nvSpPr>
        <p:spPr/>
        <p:txBody>
          <a:bodyPr/>
          <a:lstStyle/>
          <a:p>
            <a:fld id="{9ADDA7FA-2A20-44FE-B285-C2990E32D552}" type="slidenum">
              <a:rPr lang="fr-FR" smtClean="0"/>
              <a:t>57</a:t>
            </a:fld>
            <a:endParaRPr lang="fr-FR"/>
          </a:p>
        </p:txBody>
      </p:sp>
    </p:spTree>
    <p:extLst>
      <p:ext uri="{BB962C8B-B14F-4D97-AF65-F5344CB8AC3E}">
        <p14:creationId xmlns:p14="http://schemas.microsoft.com/office/powerpoint/2010/main" val="1668852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9" grpId="0" animBg="1"/>
      <p:bldP spid="2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257995" y="4026554"/>
            <a:ext cx="5040560" cy="0"/>
          </a:xfrm>
          <a:prstGeom prst="straightConnector1">
            <a:avLst/>
          </a:prstGeom>
          <a:ln w="508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3138315"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UP1</a:t>
            </a:r>
          </a:p>
          <a:p>
            <a:pPr algn="ctr"/>
            <a:r>
              <a:rPr lang="fr-FR" b="1" dirty="0" smtClean="0">
                <a:solidFill>
                  <a:schemeClr val="tx1"/>
                </a:solidFill>
              </a:rPr>
              <a:t>EP1</a:t>
            </a:r>
            <a:endParaRPr lang="fr-FR" b="1" dirty="0">
              <a:solidFill>
                <a:schemeClr val="tx1"/>
              </a:solidFill>
            </a:endParaRPr>
          </a:p>
          <a:p>
            <a:pPr algn="ctr"/>
            <a:endParaRPr lang="fr-FR" b="1" u="sng" dirty="0" smtClean="0"/>
          </a:p>
          <a:p>
            <a:pPr algn="ctr"/>
            <a:endParaRPr lang="fr-FR" b="1" u="sng" dirty="0"/>
          </a:p>
          <a:p>
            <a:pPr algn="ctr"/>
            <a:endParaRPr lang="fr-FR" b="1" u="sng" dirty="0"/>
          </a:p>
        </p:txBody>
      </p:sp>
      <p:sp>
        <p:nvSpPr>
          <p:cNvPr id="22" name="Ellipse 21"/>
          <p:cNvSpPr/>
          <p:nvPr/>
        </p:nvSpPr>
        <p:spPr>
          <a:xfrm>
            <a:off x="3780720"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UP2</a:t>
            </a:r>
          </a:p>
          <a:p>
            <a:pPr algn="ctr"/>
            <a:r>
              <a:rPr lang="fr-FR" b="1" dirty="0" smtClean="0">
                <a:solidFill>
                  <a:schemeClr val="tx1"/>
                </a:solidFill>
              </a:rPr>
              <a:t>EP2</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38" name="ZoneTexte 37"/>
          <p:cNvSpPr txBox="1"/>
          <p:nvPr/>
        </p:nvSpPr>
        <p:spPr>
          <a:xfrm>
            <a:off x="251520" y="4149080"/>
            <a:ext cx="2715707" cy="338554"/>
          </a:xfrm>
          <a:prstGeom prst="rect">
            <a:avLst/>
          </a:prstGeom>
          <a:solidFill>
            <a:srgbClr val="92D050"/>
          </a:solidFill>
          <a:ln>
            <a:solidFill>
              <a:srgbClr val="0000FF"/>
            </a:solidFill>
          </a:ln>
        </p:spPr>
        <p:txBody>
          <a:bodyPr wrap="none" rtlCol="0">
            <a:spAutoFit/>
          </a:bodyPr>
          <a:lstStyle/>
          <a:p>
            <a:r>
              <a:rPr lang="fr-FR" sz="1600" dirty="0" smtClean="0"/>
              <a:t>CAP </a:t>
            </a:r>
            <a:r>
              <a:rPr lang="fr-FR" sz="1600" dirty="0" err="1" smtClean="0"/>
              <a:t>Aéro</a:t>
            </a:r>
            <a:r>
              <a:rPr lang="fr-FR" sz="1600" dirty="0" smtClean="0"/>
              <a:t> Options Av, Sys et St</a:t>
            </a:r>
            <a:endParaRPr lang="fr-FR" sz="1600" dirty="0"/>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32" name="ZoneTexte 31"/>
          <p:cNvSpPr txBox="1"/>
          <p:nvPr/>
        </p:nvSpPr>
        <p:spPr>
          <a:xfrm>
            <a:off x="323528" y="5301208"/>
            <a:ext cx="2376264" cy="338554"/>
          </a:xfrm>
          <a:prstGeom prst="rect">
            <a:avLst/>
          </a:prstGeom>
          <a:solidFill>
            <a:srgbClr val="92D050"/>
          </a:solidFill>
        </p:spPr>
        <p:txBody>
          <a:bodyPr wrap="square" rtlCol="0">
            <a:spAutoFit/>
          </a:bodyPr>
          <a:lstStyle/>
          <a:p>
            <a:pPr algn="ctr"/>
            <a:r>
              <a:rPr lang="fr-FR" sz="1600" dirty="0" smtClean="0"/>
              <a:t>Première </a:t>
            </a:r>
            <a:endParaRPr lang="fr-FR" sz="1600" dirty="0"/>
          </a:p>
        </p:txBody>
      </p:sp>
      <p:sp>
        <p:nvSpPr>
          <p:cNvPr id="37" name="ZoneTexte 36"/>
          <p:cNvSpPr txBox="1"/>
          <p:nvPr/>
        </p:nvSpPr>
        <p:spPr>
          <a:xfrm>
            <a:off x="2915816" y="5301208"/>
            <a:ext cx="2232248" cy="338554"/>
          </a:xfrm>
          <a:prstGeom prst="rect">
            <a:avLst/>
          </a:prstGeom>
          <a:solidFill>
            <a:srgbClr val="92D050"/>
          </a:solidFill>
        </p:spPr>
        <p:txBody>
          <a:bodyPr wrap="square" rtlCol="0">
            <a:spAutoFit/>
          </a:bodyPr>
          <a:lstStyle/>
          <a:p>
            <a:pPr algn="ctr"/>
            <a:r>
              <a:rPr lang="fr-FR" sz="1600" dirty="0" smtClean="0"/>
              <a:t>Terminale</a:t>
            </a:r>
            <a:endParaRPr lang="fr-FR" sz="1600" dirty="0"/>
          </a:p>
        </p:txBody>
      </p:sp>
      <p:sp>
        <p:nvSpPr>
          <p:cNvPr id="42" name="Ellipse 41"/>
          <p:cNvSpPr/>
          <p:nvPr/>
        </p:nvSpPr>
        <p:spPr>
          <a:xfrm>
            <a:off x="4427984" y="321297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UP3</a:t>
            </a:r>
          </a:p>
          <a:p>
            <a:pPr algn="ctr"/>
            <a:r>
              <a:rPr lang="fr-FR" b="1" dirty="0" smtClean="0">
                <a:solidFill>
                  <a:schemeClr val="tx1"/>
                </a:solidFill>
              </a:rPr>
              <a:t>EP3</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251520" y="6165304"/>
            <a:ext cx="8568952" cy="369332"/>
          </a:xfrm>
          <a:prstGeom prst="rect">
            <a:avLst/>
          </a:prstGeom>
          <a:solidFill>
            <a:srgbClr val="CCFFCC"/>
          </a:solidFill>
          <a:ln>
            <a:solidFill>
              <a:srgbClr val="00B0F0"/>
            </a:solidFill>
          </a:ln>
        </p:spPr>
        <p:txBody>
          <a:bodyPr wrap="square">
            <a:spAutoFit/>
          </a:bodyPr>
          <a:lstStyle/>
          <a:p>
            <a:pPr algn="ctr"/>
            <a:r>
              <a:rPr lang="nl-NL" b="1" dirty="0" smtClean="0">
                <a:solidFill>
                  <a:srgbClr val="FF0000"/>
                </a:solidFill>
              </a:rPr>
              <a:t>EP1</a:t>
            </a:r>
            <a:r>
              <a:rPr lang="nl-NL" dirty="0">
                <a:solidFill>
                  <a:srgbClr val="FF0000"/>
                </a:solidFill>
              </a:rPr>
              <a:t> : </a:t>
            </a:r>
            <a:r>
              <a:rPr lang="fr-FR" dirty="0">
                <a:solidFill>
                  <a:srgbClr val="FF0000"/>
                </a:solidFill>
              </a:rPr>
              <a:t>Utilisation de la documentation </a:t>
            </a:r>
            <a:r>
              <a:rPr lang="fr-FR" dirty="0" smtClean="0">
                <a:solidFill>
                  <a:srgbClr val="FF0000"/>
                </a:solidFill>
              </a:rPr>
              <a:t>technique </a:t>
            </a:r>
            <a:r>
              <a:rPr lang="fr-FR" dirty="0">
                <a:solidFill>
                  <a:srgbClr val="FF0000"/>
                </a:solidFill>
              </a:rPr>
              <a:t>(coefficient </a:t>
            </a:r>
            <a:r>
              <a:rPr lang="fr-FR" dirty="0" smtClean="0">
                <a:solidFill>
                  <a:srgbClr val="FF0000"/>
                </a:solidFill>
              </a:rPr>
              <a:t>2)  </a:t>
            </a:r>
            <a:endParaRPr lang="fr-FR" dirty="0">
              <a:solidFill>
                <a:srgbClr val="FF0000"/>
              </a:solidFill>
            </a:endParaRPr>
          </a:p>
        </p:txBody>
      </p:sp>
      <p:sp>
        <p:nvSpPr>
          <p:cNvPr id="30" name="Rectangle 29"/>
          <p:cNvSpPr/>
          <p:nvPr/>
        </p:nvSpPr>
        <p:spPr>
          <a:xfrm>
            <a:off x="251520" y="6165304"/>
            <a:ext cx="8568952" cy="369332"/>
          </a:xfrm>
          <a:prstGeom prst="rect">
            <a:avLst/>
          </a:prstGeom>
          <a:solidFill>
            <a:srgbClr val="CCFFCC"/>
          </a:solidFill>
          <a:ln>
            <a:solidFill>
              <a:srgbClr val="00B0F0"/>
            </a:solidFill>
          </a:ln>
        </p:spPr>
        <p:txBody>
          <a:bodyPr wrap="square">
            <a:spAutoFit/>
          </a:bodyPr>
          <a:lstStyle/>
          <a:p>
            <a:pPr algn="ctr"/>
            <a:r>
              <a:rPr lang="nl-NL" b="1" dirty="0" smtClean="0">
                <a:solidFill>
                  <a:srgbClr val="FF0000"/>
                </a:solidFill>
              </a:rPr>
              <a:t>EP2</a:t>
            </a:r>
            <a:r>
              <a:rPr lang="nl-NL" dirty="0">
                <a:solidFill>
                  <a:srgbClr val="FF0000"/>
                </a:solidFill>
              </a:rPr>
              <a:t> : </a:t>
            </a:r>
            <a:r>
              <a:rPr lang="fr-FR" dirty="0">
                <a:solidFill>
                  <a:srgbClr val="FF0000"/>
                </a:solidFill>
              </a:rPr>
              <a:t>Préparation et réalisation d’une opération de montage ou </a:t>
            </a:r>
            <a:r>
              <a:rPr lang="fr-FR" dirty="0" smtClean="0">
                <a:solidFill>
                  <a:srgbClr val="FF0000"/>
                </a:solidFill>
              </a:rPr>
              <a:t>démontage (</a:t>
            </a:r>
            <a:r>
              <a:rPr lang="fr-FR" dirty="0">
                <a:solidFill>
                  <a:srgbClr val="FF0000"/>
                </a:solidFill>
              </a:rPr>
              <a:t>coefficient </a:t>
            </a:r>
            <a:r>
              <a:rPr lang="fr-FR" dirty="0" smtClean="0">
                <a:solidFill>
                  <a:srgbClr val="FF0000"/>
                </a:solidFill>
              </a:rPr>
              <a:t>3)</a:t>
            </a:r>
            <a:endParaRPr lang="fr-FR" dirty="0">
              <a:solidFill>
                <a:srgbClr val="FF0000"/>
              </a:solidFill>
            </a:endParaRPr>
          </a:p>
        </p:txBody>
      </p:sp>
      <p:sp>
        <p:nvSpPr>
          <p:cNvPr id="31" name="Rectangle 30"/>
          <p:cNvSpPr/>
          <p:nvPr/>
        </p:nvSpPr>
        <p:spPr>
          <a:xfrm>
            <a:off x="251520" y="5949280"/>
            <a:ext cx="8568952" cy="369332"/>
          </a:xfrm>
          <a:prstGeom prst="rect">
            <a:avLst/>
          </a:prstGeom>
          <a:solidFill>
            <a:srgbClr val="CCFFCC"/>
          </a:solidFill>
          <a:ln>
            <a:solidFill>
              <a:srgbClr val="00B0F0"/>
            </a:solidFill>
          </a:ln>
        </p:spPr>
        <p:txBody>
          <a:bodyPr wrap="square">
            <a:spAutoFit/>
          </a:bodyPr>
          <a:lstStyle/>
          <a:p>
            <a:pPr algn="ctr"/>
            <a:r>
              <a:rPr lang="fr-FR" b="1" dirty="0" smtClean="0">
                <a:solidFill>
                  <a:srgbClr val="FF0000"/>
                </a:solidFill>
              </a:rPr>
              <a:t>EP3</a:t>
            </a:r>
            <a:r>
              <a:rPr lang="fr-FR" b="1" baseline="-25000" dirty="0" smtClean="0">
                <a:solidFill>
                  <a:srgbClr val="FF0000"/>
                </a:solidFill>
              </a:rPr>
              <a:t>Av et St</a:t>
            </a:r>
            <a:r>
              <a:rPr lang="fr-FR" b="1" dirty="0">
                <a:solidFill>
                  <a:srgbClr val="FF0000"/>
                </a:solidFill>
              </a:rPr>
              <a:t> </a:t>
            </a:r>
            <a:r>
              <a:rPr lang="fr-FR" dirty="0">
                <a:solidFill>
                  <a:srgbClr val="FF0000"/>
                </a:solidFill>
              </a:rPr>
              <a:t>: Réalisation et contrôle d’une opération de </a:t>
            </a:r>
            <a:r>
              <a:rPr lang="fr-FR" dirty="0" smtClean="0">
                <a:solidFill>
                  <a:srgbClr val="FF0000"/>
                </a:solidFill>
              </a:rPr>
              <a:t>production (coefficient 8) </a:t>
            </a:r>
            <a:endParaRPr lang="fr-FR" dirty="0">
              <a:solidFill>
                <a:srgbClr val="FF0000"/>
              </a:solidFill>
            </a:endParaRPr>
          </a:p>
        </p:txBody>
      </p:sp>
      <p:sp>
        <p:nvSpPr>
          <p:cNvPr id="36" name="Rectangle 35"/>
          <p:cNvSpPr/>
          <p:nvPr/>
        </p:nvSpPr>
        <p:spPr>
          <a:xfrm>
            <a:off x="251520" y="6381328"/>
            <a:ext cx="8568952" cy="369332"/>
          </a:xfrm>
          <a:prstGeom prst="rect">
            <a:avLst/>
          </a:prstGeom>
          <a:solidFill>
            <a:srgbClr val="CCFFCC"/>
          </a:solidFill>
          <a:ln>
            <a:solidFill>
              <a:srgbClr val="00B0F0"/>
            </a:solidFill>
          </a:ln>
        </p:spPr>
        <p:txBody>
          <a:bodyPr wrap="square">
            <a:spAutoFit/>
          </a:bodyPr>
          <a:lstStyle/>
          <a:p>
            <a:pPr algn="ctr"/>
            <a:r>
              <a:rPr lang="fr-FR" b="1" dirty="0" smtClean="0">
                <a:solidFill>
                  <a:srgbClr val="FF0000"/>
                </a:solidFill>
              </a:rPr>
              <a:t>EP3</a:t>
            </a:r>
            <a:r>
              <a:rPr lang="fr-FR" b="1" baseline="-25000" dirty="0" smtClean="0">
                <a:solidFill>
                  <a:srgbClr val="FF0000"/>
                </a:solidFill>
              </a:rPr>
              <a:t>Sys</a:t>
            </a:r>
            <a:r>
              <a:rPr lang="fr-FR" b="1" dirty="0">
                <a:solidFill>
                  <a:srgbClr val="FF0000"/>
                </a:solidFill>
              </a:rPr>
              <a:t> </a:t>
            </a:r>
            <a:r>
              <a:rPr lang="fr-FR" dirty="0">
                <a:solidFill>
                  <a:srgbClr val="FF0000"/>
                </a:solidFill>
              </a:rPr>
              <a:t>: Assistance en piste et réparation d’aéronef </a:t>
            </a:r>
            <a:r>
              <a:rPr lang="fr-FR" dirty="0" smtClean="0">
                <a:solidFill>
                  <a:srgbClr val="FF0000"/>
                </a:solidFill>
              </a:rPr>
              <a:t>(coefficient 8) </a:t>
            </a:r>
            <a:endParaRPr lang="fr-FR" dirty="0">
              <a:solidFill>
                <a:srgbClr val="FF0000"/>
              </a:solidFill>
            </a:endParaRPr>
          </a:p>
        </p:txBody>
      </p:sp>
      <p:sp>
        <p:nvSpPr>
          <p:cNvPr id="3" name="Espace réservé du numéro de diapositive 2"/>
          <p:cNvSpPr>
            <a:spLocks noGrp="1"/>
          </p:cNvSpPr>
          <p:nvPr>
            <p:ph type="sldNum" sz="quarter" idx="12"/>
          </p:nvPr>
        </p:nvSpPr>
        <p:spPr>
          <a:xfrm>
            <a:off x="7010400" y="6492875"/>
            <a:ext cx="2133600" cy="365125"/>
          </a:xfrm>
        </p:spPr>
        <p:txBody>
          <a:bodyPr/>
          <a:lstStyle/>
          <a:p>
            <a:fld id="{9ADDA7FA-2A20-44FE-B285-C2990E32D552}" type="slidenum">
              <a:rPr lang="fr-FR" smtClean="0"/>
              <a:t>58</a:t>
            </a:fld>
            <a:endParaRPr lang="fr-FR" dirty="0"/>
          </a:p>
        </p:txBody>
      </p:sp>
    </p:spTree>
    <p:extLst>
      <p:ext uri="{BB962C8B-B14F-4D97-AF65-F5344CB8AC3E}">
        <p14:creationId xmlns:p14="http://schemas.microsoft.com/office/powerpoint/2010/main" val="26120735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par>
                          <p:cTn id="15" fill="hold">
                            <p:stCondLst>
                              <p:cond delay="0"/>
                            </p:stCondLst>
                            <p:childTnLst>
                              <p:par>
                                <p:cTn id="16" presetID="1" presetClass="exit" presetSubtype="0" fill="hold" grpId="1" nodeType="afterEffect">
                                  <p:stCondLst>
                                    <p:cond delay="0"/>
                                  </p:stCondLst>
                                  <p:childTnLst>
                                    <p:set>
                                      <p:cBhvr>
                                        <p:cTn id="17" dur="1" fill="hold">
                                          <p:stCondLst>
                                            <p:cond delay="0"/>
                                          </p:stCondLst>
                                        </p:cTn>
                                        <p:tgtEl>
                                          <p:spTgt spid="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childTnLst>
                                </p:cTn>
                              </p:par>
                              <p:par>
                                <p:cTn id="26" presetID="1" presetClass="exit" presetSubtype="0" fill="hold" grpId="1" nodeType="withEffect">
                                  <p:stCondLst>
                                    <p:cond delay="0"/>
                                  </p:stCondLst>
                                  <p:childTnLst>
                                    <p:set>
                                      <p:cBhvr>
                                        <p:cTn id="27"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42" grpId="0" animBg="1"/>
      <p:bldP spid="24" grpId="0" animBg="1"/>
      <p:bldP spid="24" grpId="1" animBg="1"/>
      <p:bldP spid="30" grpId="0" animBg="1"/>
      <p:bldP spid="30" grpId="1" animBg="1"/>
      <p:bldP spid="31" grpId="0" animBg="1"/>
      <p:bldP spid="3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p:cNvCxnSpPr/>
          <p:nvPr/>
        </p:nvCxnSpPr>
        <p:spPr>
          <a:xfrm>
            <a:off x="257995" y="3544550"/>
            <a:ext cx="8568952" cy="36004"/>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7812360" y="1700808"/>
            <a:ext cx="72008"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4362451"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U34</a:t>
            </a:r>
          </a:p>
          <a:p>
            <a:pPr algn="ctr"/>
            <a:r>
              <a:rPr lang="fr-FR" b="1" dirty="0" smtClean="0">
                <a:solidFill>
                  <a:schemeClr val="tx1"/>
                </a:solidFill>
              </a:rPr>
              <a:t>E 34</a:t>
            </a:r>
            <a:endParaRPr lang="fr-FR" b="1" dirty="0">
              <a:solidFill>
                <a:schemeClr val="tx1"/>
              </a:solidFill>
            </a:endParaRPr>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6" name="Ellipse 15"/>
          <p:cNvSpPr/>
          <p:nvPr/>
        </p:nvSpPr>
        <p:spPr>
          <a:xfrm>
            <a:off x="3707904" y="1888366"/>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U32 </a:t>
            </a:r>
            <a:r>
              <a:rPr lang="fr-FR" b="1" dirty="0" smtClean="0">
                <a:solidFill>
                  <a:schemeClr val="tx1"/>
                </a:solidFill>
              </a:rPr>
              <a:t>E 32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7" name="Ellipse 16"/>
          <p:cNvSpPr/>
          <p:nvPr/>
        </p:nvSpPr>
        <p:spPr>
          <a:xfrm>
            <a:off x="565212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smtClean="0"/>
          </a:p>
          <a:p>
            <a:pPr algn="ctr"/>
            <a:r>
              <a:rPr lang="fr-FR" b="1" dirty="0" smtClean="0"/>
              <a:t>U2</a:t>
            </a:r>
          </a:p>
          <a:p>
            <a:pPr algn="ctr"/>
            <a:r>
              <a:rPr lang="fr-FR" b="1" dirty="0" smtClean="0">
                <a:solidFill>
                  <a:schemeClr val="tx1"/>
                </a:solidFill>
              </a:rPr>
              <a:t>E 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8" name="Ellipse 17"/>
          <p:cNvSpPr/>
          <p:nvPr/>
        </p:nvSpPr>
        <p:spPr>
          <a:xfrm>
            <a:off x="637220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U31</a:t>
            </a:r>
          </a:p>
          <a:p>
            <a:pPr algn="ctr"/>
            <a:r>
              <a:rPr lang="fr-FR" b="1" dirty="0" smtClean="0">
                <a:solidFill>
                  <a:schemeClr val="tx1"/>
                </a:solidFill>
              </a:rPr>
              <a:t>E 31</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9" name="Ellipse 18"/>
          <p:cNvSpPr/>
          <p:nvPr/>
        </p:nvSpPr>
        <p:spPr>
          <a:xfrm>
            <a:off x="709228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U33</a:t>
            </a:r>
          </a:p>
          <a:p>
            <a:pPr algn="ctr"/>
            <a:r>
              <a:rPr lang="fr-FR" b="1" dirty="0" smtClean="0">
                <a:solidFill>
                  <a:schemeClr val="tx1"/>
                </a:solidFill>
              </a:rPr>
              <a:t>E 33</a:t>
            </a:r>
            <a:endParaRPr lang="fr-FR" b="1" dirty="0">
              <a:solidFill>
                <a:schemeClr val="tx1"/>
              </a:solidFill>
            </a:endParaRPr>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24" name="ZoneTexte 23"/>
          <p:cNvSpPr txBox="1"/>
          <p:nvPr/>
        </p:nvSpPr>
        <p:spPr>
          <a:xfrm>
            <a:off x="251520" y="3068960"/>
            <a:ext cx="2800767" cy="338554"/>
          </a:xfrm>
          <a:prstGeom prst="rect">
            <a:avLst/>
          </a:prstGeom>
          <a:solidFill>
            <a:srgbClr val="00B0F0"/>
          </a:solidFill>
          <a:ln>
            <a:solidFill>
              <a:srgbClr val="92D050"/>
            </a:solidFill>
          </a:ln>
        </p:spPr>
        <p:txBody>
          <a:bodyPr wrap="none" rtlCol="0">
            <a:spAutoFit/>
          </a:bodyPr>
          <a:lstStyle/>
          <a:p>
            <a:r>
              <a:rPr lang="fr-FR" sz="1600" dirty="0" smtClean="0"/>
              <a:t>Bac pro </a:t>
            </a:r>
            <a:r>
              <a:rPr lang="fr-FR" sz="1600" dirty="0" err="1" smtClean="0"/>
              <a:t>Aéro</a:t>
            </a:r>
            <a:r>
              <a:rPr lang="fr-FR" sz="1600" dirty="0" smtClean="0"/>
              <a:t> Options , Sys et St</a:t>
            </a:r>
            <a:endParaRPr lang="fr-FR" sz="1600" dirty="0"/>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3" name="ZoneTexte 2"/>
          <p:cNvSpPr txBox="1"/>
          <p:nvPr/>
        </p:nvSpPr>
        <p:spPr>
          <a:xfrm>
            <a:off x="395536" y="1412776"/>
            <a:ext cx="2232248" cy="338554"/>
          </a:xfrm>
          <a:prstGeom prst="rect">
            <a:avLst/>
          </a:prstGeom>
          <a:solidFill>
            <a:srgbClr val="00B0F0"/>
          </a:solidFill>
        </p:spPr>
        <p:txBody>
          <a:bodyPr wrap="square" rtlCol="0">
            <a:spAutoFit/>
          </a:bodyPr>
          <a:lstStyle/>
          <a:p>
            <a:pPr algn="ctr"/>
            <a:r>
              <a:rPr lang="fr-FR" sz="1600" dirty="0" smtClean="0"/>
              <a:t>Seconde professionnelle</a:t>
            </a:r>
            <a:endParaRPr lang="fr-FR" sz="1600" dirty="0"/>
          </a:p>
        </p:txBody>
      </p:sp>
      <p:sp>
        <p:nvSpPr>
          <p:cNvPr id="30" name="ZoneTexte 29"/>
          <p:cNvSpPr txBox="1"/>
          <p:nvPr/>
        </p:nvSpPr>
        <p:spPr>
          <a:xfrm>
            <a:off x="2915816" y="1412776"/>
            <a:ext cx="2304256"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sp>
        <p:nvSpPr>
          <p:cNvPr id="31" name="ZoneTexte 30"/>
          <p:cNvSpPr txBox="1"/>
          <p:nvPr/>
        </p:nvSpPr>
        <p:spPr>
          <a:xfrm>
            <a:off x="5364088" y="1412776"/>
            <a:ext cx="2376264" cy="338554"/>
          </a:xfrm>
          <a:prstGeom prst="rect">
            <a:avLst/>
          </a:prstGeom>
          <a:solidFill>
            <a:srgbClr val="00B0F0"/>
          </a:solidFill>
        </p:spPr>
        <p:txBody>
          <a:bodyPr wrap="square" rtlCol="0">
            <a:spAutoFit/>
          </a:bodyPr>
          <a:lstStyle/>
          <a:p>
            <a:pPr algn="ctr"/>
            <a:r>
              <a:rPr lang="fr-FR" sz="1600" dirty="0" smtClean="0"/>
              <a:t>Terminale professionnelle</a:t>
            </a:r>
            <a:endParaRPr lang="fr-FR" sz="1600" dirty="0"/>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251520" y="5949280"/>
            <a:ext cx="8496944" cy="369332"/>
          </a:xfrm>
          <a:prstGeom prst="rect">
            <a:avLst/>
          </a:prstGeom>
          <a:solidFill>
            <a:schemeClr val="accent5">
              <a:lumMod val="40000"/>
              <a:lumOff val="60000"/>
            </a:schemeClr>
          </a:solidFill>
          <a:ln>
            <a:solidFill>
              <a:srgbClr val="92D050"/>
            </a:solidFill>
          </a:ln>
        </p:spPr>
        <p:txBody>
          <a:bodyPr wrap="square">
            <a:spAutoFit/>
          </a:bodyPr>
          <a:lstStyle/>
          <a:p>
            <a:pPr algn="ctr"/>
            <a:r>
              <a:rPr lang="fr-FR" b="1" dirty="0">
                <a:solidFill>
                  <a:srgbClr val="FF0000"/>
                </a:solidFill>
              </a:rPr>
              <a:t>E3 sous-épreuve </a:t>
            </a:r>
            <a:r>
              <a:rPr lang="fr-FR" b="1" dirty="0" smtClean="0">
                <a:solidFill>
                  <a:srgbClr val="FF0000"/>
                </a:solidFill>
              </a:rPr>
              <a:t>E34</a:t>
            </a:r>
            <a:r>
              <a:rPr lang="fr-FR" b="1" baseline="-25000" dirty="0">
                <a:solidFill>
                  <a:srgbClr val="FF0000"/>
                </a:solidFill>
              </a:rPr>
              <a:t> </a:t>
            </a:r>
            <a:r>
              <a:rPr lang="fr-FR" dirty="0" smtClean="0">
                <a:solidFill>
                  <a:srgbClr val="FF0000"/>
                </a:solidFill>
              </a:rPr>
              <a:t>: </a:t>
            </a:r>
            <a:r>
              <a:rPr lang="fr-FR" dirty="0">
                <a:solidFill>
                  <a:srgbClr val="FF0000"/>
                </a:solidFill>
              </a:rPr>
              <a:t>Réalisation et contrôle </a:t>
            </a:r>
            <a:r>
              <a:rPr lang="fr-FR" dirty="0" smtClean="0">
                <a:solidFill>
                  <a:srgbClr val="FF0000"/>
                </a:solidFill>
              </a:rPr>
              <a:t>(Coefficient 2)</a:t>
            </a:r>
            <a:endParaRPr lang="fr-FR" dirty="0">
              <a:solidFill>
                <a:srgbClr val="FF0000"/>
              </a:solidFill>
            </a:endParaRPr>
          </a:p>
        </p:txBody>
      </p:sp>
      <p:sp>
        <p:nvSpPr>
          <p:cNvPr id="36" name="Rectangle 35"/>
          <p:cNvSpPr/>
          <p:nvPr/>
        </p:nvSpPr>
        <p:spPr>
          <a:xfrm>
            <a:off x="251520" y="6165304"/>
            <a:ext cx="8496944" cy="369332"/>
          </a:xfrm>
          <a:prstGeom prst="rect">
            <a:avLst/>
          </a:prstGeom>
          <a:solidFill>
            <a:schemeClr val="accent5">
              <a:lumMod val="40000"/>
              <a:lumOff val="60000"/>
            </a:schemeClr>
          </a:solidFill>
          <a:ln>
            <a:solidFill>
              <a:srgbClr val="92D050"/>
            </a:solidFill>
          </a:ln>
        </p:spPr>
        <p:txBody>
          <a:bodyPr wrap="square">
            <a:spAutoFit/>
          </a:bodyPr>
          <a:lstStyle/>
          <a:p>
            <a:pPr algn="ctr"/>
            <a:r>
              <a:rPr lang="fr-FR" b="1" dirty="0" smtClean="0">
                <a:solidFill>
                  <a:srgbClr val="FF0000"/>
                </a:solidFill>
              </a:rPr>
              <a:t>E3 sous-épreuve E33</a:t>
            </a:r>
            <a:r>
              <a:rPr lang="fr-FR" b="1" baseline="-25000" dirty="0" smtClean="0">
                <a:solidFill>
                  <a:srgbClr val="FF0000"/>
                </a:solidFill>
              </a:rPr>
              <a:t>Sys</a:t>
            </a:r>
            <a:r>
              <a:rPr lang="fr-FR" b="1" dirty="0" smtClean="0">
                <a:solidFill>
                  <a:srgbClr val="FF0000"/>
                </a:solidFill>
              </a:rPr>
              <a:t> </a:t>
            </a:r>
            <a:r>
              <a:rPr lang="fr-FR" dirty="0">
                <a:solidFill>
                  <a:srgbClr val="FF0000"/>
                </a:solidFill>
              </a:rPr>
              <a:t>: Essais, réglages et </a:t>
            </a:r>
            <a:r>
              <a:rPr lang="fr-FR" b="1" dirty="0">
                <a:solidFill>
                  <a:srgbClr val="FF0000"/>
                </a:solidFill>
              </a:rPr>
              <a:t>mise en œuvre de l’aéronef </a:t>
            </a:r>
            <a:r>
              <a:rPr lang="fr-FR" dirty="0" smtClean="0">
                <a:solidFill>
                  <a:srgbClr val="FF0000"/>
                </a:solidFill>
              </a:rPr>
              <a:t>(coefficient 2) </a:t>
            </a:r>
            <a:endParaRPr lang="fr-FR" dirty="0">
              <a:solidFill>
                <a:srgbClr val="FF0000"/>
              </a:solidFill>
            </a:endParaRPr>
          </a:p>
        </p:txBody>
      </p:sp>
      <p:sp>
        <p:nvSpPr>
          <p:cNvPr id="37" name="Rectangle 36"/>
          <p:cNvSpPr/>
          <p:nvPr/>
        </p:nvSpPr>
        <p:spPr>
          <a:xfrm>
            <a:off x="251520" y="5733256"/>
            <a:ext cx="8496944" cy="369332"/>
          </a:xfrm>
          <a:prstGeom prst="rect">
            <a:avLst/>
          </a:prstGeom>
          <a:solidFill>
            <a:schemeClr val="accent5">
              <a:lumMod val="40000"/>
              <a:lumOff val="60000"/>
            </a:schemeClr>
          </a:solidFill>
          <a:ln>
            <a:solidFill>
              <a:srgbClr val="92D050"/>
            </a:solidFill>
          </a:ln>
        </p:spPr>
        <p:txBody>
          <a:bodyPr wrap="square">
            <a:spAutoFit/>
          </a:bodyPr>
          <a:lstStyle/>
          <a:p>
            <a:pPr algn="ctr"/>
            <a:r>
              <a:rPr lang="fr-FR" b="1" dirty="0" smtClean="0">
                <a:solidFill>
                  <a:srgbClr val="FF0000"/>
                </a:solidFill>
              </a:rPr>
              <a:t>E3 sous-épreuve E33</a:t>
            </a:r>
            <a:r>
              <a:rPr lang="fr-FR" b="1" baseline="-25000" dirty="0" smtClean="0">
                <a:solidFill>
                  <a:srgbClr val="FF0000"/>
                </a:solidFill>
              </a:rPr>
              <a:t>Av </a:t>
            </a:r>
            <a:r>
              <a:rPr lang="fr-FR" b="1" baseline="-25000" dirty="0">
                <a:solidFill>
                  <a:srgbClr val="FF0000"/>
                </a:solidFill>
              </a:rPr>
              <a:t>et St</a:t>
            </a:r>
            <a:r>
              <a:rPr lang="fr-FR" b="1" dirty="0">
                <a:solidFill>
                  <a:srgbClr val="FF0000"/>
                </a:solidFill>
              </a:rPr>
              <a:t>  </a:t>
            </a:r>
            <a:r>
              <a:rPr lang="fr-FR" dirty="0">
                <a:solidFill>
                  <a:srgbClr val="FF0000"/>
                </a:solidFill>
              </a:rPr>
              <a:t>: Essais, réglages (</a:t>
            </a:r>
            <a:r>
              <a:rPr lang="fr-FR" dirty="0" smtClean="0">
                <a:solidFill>
                  <a:srgbClr val="FF0000"/>
                </a:solidFill>
              </a:rPr>
              <a:t>coefficient 2) </a:t>
            </a:r>
            <a:endParaRPr lang="fr-FR" dirty="0">
              <a:solidFill>
                <a:srgbClr val="FF0000"/>
              </a:solidFill>
            </a:endParaRPr>
          </a:p>
        </p:txBody>
      </p:sp>
      <p:sp>
        <p:nvSpPr>
          <p:cNvPr id="38" name="Rectangle 37"/>
          <p:cNvSpPr/>
          <p:nvPr/>
        </p:nvSpPr>
        <p:spPr>
          <a:xfrm>
            <a:off x="251520" y="5949280"/>
            <a:ext cx="8496944" cy="369332"/>
          </a:xfrm>
          <a:prstGeom prst="rect">
            <a:avLst/>
          </a:prstGeom>
          <a:solidFill>
            <a:schemeClr val="accent5">
              <a:lumMod val="40000"/>
              <a:lumOff val="60000"/>
            </a:schemeClr>
          </a:solidFill>
          <a:ln>
            <a:solidFill>
              <a:srgbClr val="92D050"/>
            </a:solidFill>
          </a:ln>
        </p:spPr>
        <p:txBody>
          <a:bodyPr wrap="square">
            <a:spAutoFit/>
          </a:bodyPr>
          <a:lstStyle/>
          <a:p>
            <a:pPr algn="ctr"/>
            <a:r>
              <a:rPr lang="fr-FR" b="1" dirty="0">
                <a:solidFill>
                  <a:srgbClr val="FF0000"/>
                </a:solidFill>
              </a:rPr>
              <a:t> E3 - Sous-épreuve E32 </a:t>
            </a:r>
            <a:r>
              <a:rPr lang="fr-FR" dirty="0" smtClean="0">
                <a:solidFill>
                  <a:srgbClr val="FF0000"/>
                </a:solidFill>
              </a:rPr>
              <a:t>: Montage – démontage (coefficient 2) </a:t>
            </a:r>
            <a:endParaRPr lang="fr-FR" dirty="0">
              <a:solidFill>
                <a:srgbClr val="FF0000"/>
              </a:solidFill>
            </a:endParaRPr>
          </a:p>
        </p:txBody>
      </p:sp>
      <p:sp>
        <p:nvSpPr>
          <p:cNvPr id="39" name="Rectangle 38"/>
          <p:cNvSpPr/>
          <p:nvPr/>
        </p:nvSpPr>
        <p:spPr>
          <a:xfrm>
            <a:off x="251520" y="5949280"/>
            <a:ext cx="8496944" cy="369332"/>
          </a:xfrm>
          <a:prstGeom prst="rect">
            <a:avLst/>
          </a:prstGeom>
          <a:solidFill>
            <a:schemeClr val="accent5">
              <a:lumMod val="40000"/>
              <a:lumOff val="60000"/>
            </a:schemeClr>
          </a:solidFill>
          <a:ln>
            <a:solidFill>
              <a:srgbClr val="92D050"/>
            </a:solidFill>
          </a:ln>
        </p:spPr>
        <p:txBody>
          <a:bodyPr wrap="square">
            <a:spAutoFit/>
          </a:bodyPr>
          <a:lstStyle/>
          <a:p>
            <a:pPr algn="ctr"/>
            <a:r>
              <a:rPr lang="fr-FR" b="1" dirty="0" smtClean="0">
                <a:solidFill>
                  <a:srgbClr val="FF0000"/>
                </a:solidFill>
              </a:rPr>
              <a:t>E3 - Sous-épreuve E31 </a:t>
            </a:r>
            <a:r>
              <a:rPr lang="fr-FR" dirty="0">
                <a:solidFill>
                  <a:srgbClr val="FF0000"/>
                </a:solidFill>
              </a:rPr>
              <a:t>: Inspection et relation en </a:t>
            </a:r>
            <a:r>
              <a:rPr lang="fr-FR" dirty="0" smtClean="0">
                <a:solidFill>
                  <a:srgbClr val="FF0000"/>
                </a:solidFill>
              </a:rPr>
              <a:t>entreprise (coefficient 2) </a:t>
            </a:r>
            <a:endParaRPr lang="fr-FR" dirty="0">
              <a:solidFill>
                <a:srgbClr val="FF0000"/>
              </a:solidFill>
            </a:endParaRPr>
          </a:p>
        </p:txBody>
      </p:sp>
      <p:sp>
        <p:nvSpPr>
          <p:cNvPr id="40" name="Rectangle 39"/>
          <p:cNvSpPr/>
          <p:nvPr/>
        </p:nvSpPr>
        <p:spPr>
          <a:xfrm>
            <a:off x="251520" y="5949280"/>
            <a:ext cx="8496944" cy="369332"/>
          </a:xfrm>
          <a:prstGeom prst="rect">
            <a:avLst/>
          </a:prstGeom>
          <a:solidFill>
            <a:schemeClr val="accent5">
              <a:lumMod val="40000"/>
              <a:lumOff val="60000"/>
            </a:schemeClr>
          </a:solidFill>
          <a:ln>
            <a:solidFill>
              <a:srgbClr val="92D050"/>
            </a:solidFill>
          </a:ln>
        </p:spPr>
        <p:txBody>
          <a:bodyPr wrap="square">
            <a:spAutoFit/>
          </a:bodyPr>
          <a:lstStyle/>
          <a:p>
            <a:pPr algn="ctr"/>
            <a:r>
              <a:rPr lang="fr-FR" b="1" dirty="0" smtClean="0">
                <a:solidFill>
                  <a:srgbClr val="FF0000"/>
                </a:solidFill>
              </a:rPr>
              <a:t>E2</a:t>
            </a:r>
            <a:r>
              <a:rPr lang="fr-FR" b="1" dirty="0">
                <a:solidFill>
                  <a:srgbClr val="FF0000"/>
                </a:solidFill>
              </a:rPr>
              <a:t> : </a:t>
            </a:r>
            <a:r>
              <a:rPr lang="fr-FR" dirty="0">
                <a:solidFill>
                  <a:srgbClr val="FF0000"/>
                </a:solidFill>
              </a:rPr>
              <a:t>Exploitation de la documentation </a:t>
            </a:r>
            <a:r>
              <a:rPr lang="fr-FR" dirty="0" smtClean="0">
                <a:solidFill>
                  <a:srgbClr val="FF0000"/>
                </a:solidFill>
              </a:rPr>
              <a:t>technique (coefficient 4) </a:t>
            </a:r>
            <a:endParaRPr lang="fr-FR" dirty="0">
              <a:solidFill>
                <a:srgbClr val="FF0000"/>
              </a:solidFill>
            </a:endParaRPr>
          </a:p>
        </p:txBody>
      </p:sp>
      <p:sp>
        <p:nvSpPr>
          <p:cNvPr id="4" name="Espace réservé du numéro de diapositive 3"/>
          <p:cNvSpPr>
            <a:spLocks noGrp="1"/>
          </p:cNvSpPr>
          <p:nvPr>
            <p:ph type="sldNum" sz="quarter" idx="12"/>
          </p:nvPr>
        </p:nvSpPr>
        <p:spPr>
          <a:xfrm>
            <a:off x="7010400" y="6492875"/>
            <a:ext cx="2133600" cy="365125"/>
          </a:xfrm>
        </p:spPr>
        <p:txBody>
          <a:bodyPr/>
          <a:lstStyle/>
          <a:p>
            <a:fld id="{9ADDA7FA-2A20-44FE-B285-C2990E32D552}" type="slidenum">
              <a:rPr lang="fr-FR" smtClean="0"/>
              <a:t>59</a:t>
            </a:fld>
            <a:endParaRPr lang="fr-FR"/>
          </a:p>
        </p:txBody>
      </p:sp>
    </p:spTree>
    <p:extLst>
      <p:ext uri="{BB962C8B-B14F-4D97-AF65-F5344CB8AC3E}">
        <p14:creationId xmlns:p14="http://schemas.microsoft.com/office/powerpoint/2010/main" val="615372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3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4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P spid="18" grpId="0" animBg="1"/>
      <p:bldP spid="19" grpId="0" animBg="1"/>
      <p:bldP spid="32" grpId="0" animBg="1"/>
      <p:bldP spid="32" grpId="1" animBg="1"/>
      <p:bldP spid="36" grpId="0" animBg="1"/>
      <p:bldP spid="37" grpId="0" animBg="1"/>
      <p:bldP spid="38" grpId="0" animBg="1"/>
      <p:bldP spid="38" grpId="1" animBg="1"/>
      <p:bldP spid="39" grpId="0" animBg="1"/>
      <p:bldP spid="39" grpId="1" animBg="1"/>
      <p:bldP spid="40" grpId="0" animBg="1"/>
      <p:bldP spid="4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t 16"/>
          <p:cNvGraphicFramePr>
            <a:graphicFrameLocks noChangeAspect="1"/>
          </p:cNvGraphicFramePr>
          <p:nvPr>
            <p:extLst>
              <p:ext uri="{D42A27DB-BD31-4B8C-83A1-F6EECF244321}">
                <p14:modId xmlns:p14="http://schemas.microsoft.com/office/powerpoint/2010/main" val="2960922018"/>
              </p:ext>
            </p:extLst>
          </p:nvPr>
        </p:nvGraphicFramePr>
        <p:xfrm>
          <a:off x="2915816" y="908720"/>
          <a:ext cx="3845284" cy="5835166"/>
        </p:xfrm>
        <a:graphic>
          <a:graphicData uri="http://schemas.openxmlformats.org/presentationml/2006/ole">
            <mc:AlternateContent xmlns:mc="http://schemas.openxmlformats.org/markup-compatibility/2006">
              <mc:Choice xmlns:v="urn:schemas-microsoft-com:vml" Requires="v">
                <p:oleObj spid="_x0000_s5303" name="Document" r:id="rId3" imgW="6083300" imgH="9232900" progId="Word.Document.12">
                  <p:embed/>
                </p:oleObj>
              </mc:Choice>
              <mc:Fallback>
                <p:oleObj name="Document" r:id="rId3" imgW="6083300" imgH="9232900" progId="Word.Document.12">
                  <p:embed/>
                  <p:pic>
                    <p:nvPicPr>
                      <p:cNvPr id="0" name=""/>
                      <p:cNvPicPr/>
                      <p:nvPr/>
                    </p:nvPicPr>
                    <p:blipFill>
                      <a:blip r:embed="rId4"/>
                      <a:stretch>
                        <a:fillRect/>
                      </a:stretch>
                    </p:blipFill>
                    <p:spPr>
                      <a:xfrm>
                        <a:off x="2915816" y="908720"/>
                        <a:ext cx="3845284" cy="5835166"/>
                      </a:xfrm>
                      <a:prstGeom prst="rect">
                        <a:avLst/>
                      </a:prstGeom>
                    </p:spPr>
                  </p:pic>
                </p:oleObj>
              </mc:Fallback>
            </mc:AlternateContent>
          </a:graphicData>
        </a:graphic>
      </p:graphicFrame>
      <p:sp>
        <p:nvSpPr>
          <p:cNvPr id="2" name="Titre 1"/>
          <p:cNvSpPr>
            <a:spLocks noGrp="1"/>
          </p:cNvSpPr>
          <p:nvPr>
            <p:ph type="ctrTitle"/>
          </p:nvPr>
        </p:nvSpPr>
        <p:spPr>
          <a:xfrm>
            <a:off x="685800" y="1124744"/>
            <a:ext cx="7772400" cy="5328591"/>
          </a:xfrm>
        </p:spPr>
        <p:txBody>
          <a:bodyPr/>
          <a:lstStyle/>
          <a:p>
            <a:r>
              <a:rPr lang="fr-FR" sz="3200" i="1" dirty="0">
                <a:solidFill>
                  <a:srgbClr val="FF0000"/>
                </a:solidFill>
              </a:rPr>
              <a:t/>
            </a:r>
            <a:br>
              <a:rPr lang="fr-FR" sz="3200" i="1" dirty="0">
                <a:solidFill>
                  <a:srgbClr val="FF0000"/>
                </a:solidFill>
              </a:rPr>
            </a:br>
            <a:endParaRPr lang="fr-FR" sz="3200" dirty="0"/>
          </a:p>
        </p:txBody>
      </p:sp>
      <p:sp>
        <p:nvSpPr>
          <p:cNvPr id="4" name="ZoneTexte 3"/>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Du référentiel à l’évaluation certificative</a:t>
            </a:r>
            <a:endParaRPr lang="fr-FR" i="1" dirty="0">
              <a:solidFill>
                <a:srgbClr val="FF0000"/>
              </a:solidFill>
            </a:endParaRPr>
          </a:p>
        </p:txBody>
      </p:sp>
      <p:sp>
        <p:nvSpPr>
          <p:cNvPr id="5" name="Rectangle 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Image 9" descr="bannierehélic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descr="banniereavio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Documents and Settings\All Users\Documents\IA IPR Aéro\Rénovation du bac pro Aéronautique\Séminaire Toulouse nov 2013\Ressources\téléchargement (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dirty="0" smtClean="0">
                <a:solidFill>
                  <a:srgbClr val="262699"/>
                </a:solidFill>
                <a:latin typeface="Arial Black" charset="0"/>
                <a:cs typeface="Arial" charset="0"/>
              </a:rPr>
              <a:t>Rénovation </a:t>
            </a:r>
            <a:r>
              <a:rPr lang="fr-FR" sz="1100" b="1" i="1" dirty="0" smtClean="0">
                <a:solidFill>
                  <a:schemeClr val="bg1"/>
                </a:solidFill>
                <a:latin typeface="Arial Black" charset="0"/>
                <a:cs typeface="Arial" charset="0"/>
              </a:rPr>
              <a:t>de la filière  de formation en Aéronautique</a:t>
            </a:r>
          </a:p>
        </p:txBody>
      </p: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2" name="Picture 11" descr="C:\Users\JJD\Desktop\Trait roug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lèche angle droit à deux pointes 13"/>
          <p:cNvSpPr/>
          <p:nvPr/>
        </p:nvSpPr>
        <p:spPr>
          <a:xfrm>
            <a:off x="4211960" y="1700808"/>
            <a:ext cx="1296144" cy="1944216"/>
          </a:xfrm>
          <a:prstGeom prst="leftUpArrow">
            <a:avLst>
              <a:gd name="adj1" fmla="val 25000"/>
              <a:gd name="adj2" fmla="val 23897"/>
              <a:gd name="adj3" fmla="val 25000"/>
            </a:avLst>
          </a:prstGeom>
          <a:solidFill>
            <a:srgbClr val="53FD2F">
              <a:alpha val="50000"/>
            </a:srgb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6" name="ZoneTexte 15"/>
          <p:cNvSpPr txBox="1"/>
          <p:nvPr/>
        </p:nvSpPr>
        <p:spPr>
          <a:xfrm>
            <a:off x="5220072" y="2348880"/>
            <a:ext cx="3672408" cy="923330"/>
          </a:xfrm>
          <a:prstGeom prst="rect">
            <a:avLst/>
          </a:prstGeom>
          <a:solidFill>
            <a:srgbClr val="53FD2F">
              <a:alpha val="50000"/>
            </a:srgbClr>
          </a:solidFill>
          <a:ln>
            <a:solidFill>
              <a:srgbClr val="FF0000"/>
            </a:solidFill>
          </a:ln>
        </p:spPr>
        <p:txBody>
          <a:bodyPr wrap="square" rtlCol="0" anchor="ctr" anchorCtr="0">
            <a:spAutoFit/>
          </a:bodyPr>
          <a:lstStyle/>
          <a:p>
            <a:pPr algn="ctr"/>
            <a:r>
              <a:rPr lang="fr-FR" b="1" dirty="0" smtClean="0">
                <a:solidFill>
                  <a:srgbClr val="FF0000"/>
                </a:solidFill>
              </a:rPr>
              <a:t>Les compétences associées a un ensemble de tâches constituent une unité professionnelle</a:t>
            </a:r>
            <a:endParaRPr lang="fr-FR" b="1" dirty="0">
              <a:solidFill>
                <a:srgbClr val="FF0000"/>
              </a:solidFill>
            </a:endParaRPr>
          </a:p>
        </p:txBody>
      </p:sp>
      <p:sp>
        <p:nvSpPr>
          <p:cNvPr id="3" name="Espace réservé du numéro de diapositive 2"/>
          <p:cNvSpPr>
            <a:spLocks noGrp="1"/>
          </p:cNvSpPr>
          <p:nvPr>
            <p:ph type="sldNum" sz="quarter" idx="12"/>
          </p:nvPr>
        </p:nvSpPr>
        <p:spPr/>
        <p:txBody>
          <a:bodyPr/>
          <a:lstStyle/>
          <a:p>
            <a:fld id="{9ADDA7FA-2A20-44FE-B285-C2990E32D552}" type="slidenum">
              <a:rPr lang="fr-FR" smtClean="0"/>
              <a:t>6</a:t>
            </a:fld>
            <a:endParaRPr lang="fr-FR"/>
          </a:p>
        </p:txBody>
      </p:sp>
    </p:spTree>
    <p:extLst>
      <p:ext uri="{BB962C8B-B14F-4D97-AF65-F5344CB8AC3E}">
        <p14:creationId xmlns:p14="http://schemas.microsoft.com/office/powerpoint/2010/main" val="1221669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par>
                                <p:cTn id="14" presetID="1" presetClass="exit" presetSubtype="0" fill="hold" grpId="1" nodeType="withEffect">
                                  <p:stCondLst>
                                    <p:cond delay="0"/>
                                  </p:stCondLst>
                                  <p:childTnLst>
                                    <p:set>
                                      <p:cBhvr>
                                        <p:cTn id="15"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6" grpId="0" animBg="1"/>
      <p:bldP spid="16"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Connecteur droit 39"/>
          <p:cNvCxnSpPr/>
          <p:nvPr/>
        </p:nvCxnSpPr>
        <p:spPr>
          <a:xfrm>
            <a:off x="7812360" y="1700808"/>
            <a:ext cx="72008"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p:nvPr/>
        </p:nvCxnSpPr>
        <p:spPr>
          <a:xfrm>
            <a:off x="257995" y="3544550"/>
            <a:ext cx="8568952" cy="36004"/>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25152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771800"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292080"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4362451"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U34</a:t>
            </a:r>
          </a:p>
          <a:p>
            <a:pPr algn="ctr"/>
            <a:r>
              <a:rPr lang="fr-FR" b="1" dirty="0" smtClean="0">
                <a:solidFill>
                  <a:schemeClr val="tx1"/>
                </a:solidFill>
              </a:rPr>
              <a:t>E 34</a:t>
            </a:r>
            <a:endParaRPr lang="fr-FR" b="1" dirty="0">
              <a:solidFill>
                <a:schemeClr val="tx1"/>
              </a:solidFill>
            </a:endParaRPr>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6" name="Ellipse 15"/>
          <p:cNvSpPr/>
          <p:nvPr/>
        </p:nvSpPr>
        <p:spPr>
          <a:xfrm>
            <a:off x="3707904" y="1888366"/>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U32 </a:t>
            </a:r>
            <a:r>
              <a:rPr lang="fr-FR" b="1" dirty="0" smtClean="0">
                <a:solidFill>
                  <a:schemeClr val="tx1"/>
                </a:solidFill>
              </a:rPr>
              <a:t>E 32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7" name="Ellipse 16"/>
          <p:cNvSpPr/>
          <p:nvPr/>
        </p:nvSpPr>
        <p:spPr>
          <a:xfrm>
            <a:off x="565212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smtClean="0"/>
          </a:p>
          <a:p>
            <a:pPr algn="ctr"/>
            <a:r>
              <a:rPr lang="fr-FR" b="1" dirty="0" smtClean="0"/>
              <a:t>U2</a:t>
            </a:r>
          </a:p>
          <a:p>
            <a:pPr algn="ctr"/>
            <a:r>
              <a:rPr lang="fr-FR" b="1" dirty="0" smtClean="0">
                <a:solidFill>
                  <a:schemeClr val="tx1"/>
                </a:solidFill>
              </a:rPr>
              <a:t>E 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8" name="Ellipse 17"/>
          <p:cNvSpPr/>
          <p:nvPr/>
        </p:nvSpPr>
        <p:spPr>
          <a:xfrm>
            <a:off x="637220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U31</a:t>
            </a:r>
          </a:p>
          <a:p>
            <a:pPr algn="ctr"/>
            <a:r>
              <a:rPr lang="fr-FR" b="1" dirty="0" smtClean="0">
                <a:solidFill>
                  <a:schemeClr val="tx1"/>
                </a:solidFill>
              </a:rPr>
              <a:t>E 31</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9" name="Ellipse 18"/>
          <p:cNvSpPr/>
          <p:nvPr/>
        </p:nvSpPr>
        <p:spPr>
          <a:xfrm>
            <a:off x="7092280"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r>
              <a:rPr lang="fr-FR" b="1" dirty="0" smtClean="0"/>
              <a:t>U33</a:t>
            </a:r>
          </a:p>
          <a:p>
            <a:pPr algn="ctr"/>
            <a:r>
              <a:rPr lang="fr-FR" b="1" dirty="0" smtClean="0">
                <a:solidFill>
                  <a:schemeClr val="tx1"/>
                </a:solidFill>
              </a:rPr>
              <a:t>E 33</a:t>
            </a:r>
            <a:endParaRPr lang="fr-FR" b="1" dirty="0">
              <a:solidFill>
                <a:schemeClr val="tx1"/>
              </a:solidFill>
            </a:endParaRPr>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cxnSp>
        <p:nvCxnSpPr>
          <p:cNvPr id="23" name="Connecteur droit avec flèche 22"/>
          <p:cNvCxnSpPr/>
          <p:nvPr/>
        </p:nvCxnSpPr>
        <p:spPr>
          <a:xfrm>
            <a:off x="257995" y="4026554"/>
            <a:ext cx="5040560" cy="0"/>
          </a:xfrm>
          <a:prstGeom prst="straightConnector1">
            <a:avLst/>
          </a:prstGeom>
          <a:ln w="508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3138315"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UP1</a:t>
            </a:r>
          </a:p>
          <a:p>
            <a:pPr algn="ctr"/>
            <a:r>
              <a:rPr lang="fr-FR" b="1" dirty="0" smtClean="0">
                <a:solidFill>
                  <a:schemeClr val="tx1"/>
                </a:solidFill>
              </a:rPr>
              <a:t>EP1</a:t>
            </a:r>
            <a:endParaRPr lang="fr-FR" b="1" dirty="0">
              <a:solidFill>
                <a:schemeClr val="tx1"/>
              </a:solidFill>
            </a:endParaRPr>
          </a:p>
          <a:p>
            <a:pPr algn="ctr"/>
            <a:endParaRPr lang="fr-FR" b="1" u="sng" dirty="0" smtClean="0"/>
          </a:p>
          <a:p>
            <a:pPr algn="ctr"/>
            <a:endParaRPr lang="fr-FR" b="1" u="sng" dirty="0"/>
          </a:p>
          <a:p>
            <a:pPr algn="ctr"/>
            <a:endParaRPr lang="fr-FR" b="1" u="sng" dirty="0"/>
          </a:p>
        </p:txBody>
      </p:sp>
      <p:sp>
        <p:nvSpPr>
          <p:cNvPr id="22" name="Ellipse 21"/>
          <p:cNvSpPr/>
          <p:nvPr/>
        </p:nvSpPr>
        <p:spPr>
          <a:xfrm>
            <a:off x="3780720"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UP2</a:t>
            </a:r>
          </a:p>
          <a:p>
            <a:pPr algn="ctr"/>
            <a:r>
              <a:rPr lang="fr-FR" b="1" dirty="0" smtClean="0">
                <a:solidFill>
                  <a:schemeClr val="tx1"/>
                </a:solidFill>
              </a:rPr>
              <a:t>EP2</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4" name="ZoneTexte 23"/>
          <p:cNvSpPr txBox="1"/>
          <p:nvPr/>
        </p:nvSpPr>
        <p:spPr>
          <a:xfrm>
            <a:off x="251520" y="3068960"/>
            <a:ext cx="2800767" cy="338554"/>
          </a:xfrm>
          <a:prstGeom prst="rect">
            <a:avLst/>
          </a:prstGeom>
          <a:solidFill>
            <a:srgbClr val="00B0F0"/>
          </a:solidFill>
          <a:ln>
            <a:solidFill>
              <a:srgbClr val="92D050"/>
            </a:solidFill>
          </a:ln>
        </p:spPr>
        <p:txBody>
          <a:bodyPr wrap="none" rtlCol="0">
            <a:spAutoFit/>
          </a:bodyPr>
          <a:lstStyle/>
          <a:p>
            <a:r>
              <a:rPr lang="fr-FR" sz="1600" dirty="0" smtClean="0"/>
              <a:t>Bac pro </a:t>
            </a:r>
            <a:r>
              <a:rPr lang="fr-FR" sz="1600" dirty="0" err="1" smtClean="0"/>
              <a:t>Aéro</a:t>
            </a:r>
            <a:r>
              <a:rPr lang="fr-FR" sz="1600" dirty="0" smtClean="0"/>
              <a:t> Options , Sys et St</a:t>
            </a:r>
            <a:endParaRPr lang="fr-FR" sz="1600" dirty="0"/>
          </a:p>
        </p:txBody>
      </p:sp>
      <p:sp>
        <p:nvSpPr>
          <p:cNvPr id="38" name="ZoneTexte 37"/>
          <p:cNvSpPr txBox="1"/>
          <p:nvPr/>
        </p:nvSpPr>
        <p:spPr>
          <a:xfrm>
            <a:off x="251520" y="4149080"/>
            <a:ext cx="2715707" cy="338554"/>
          </a:xfrm>
          <a:prstGeom prst="rect">
            <a:avLst/>
          </a:prstGeom>
          <a:solidFill>
            <a:srgbClr val="92D050"/>
          </a:solidFill>
          <a:ln>
            <a:solidFill>
              <a:srgbClr val="0000FF"/>
            </a:solidFill>
          </a:ln>
        </p:spPr>
        <p:txBody>
          <a:bodyPr wrap="none" rtlCol="0">
            <a:spAutoFit/>
          </a:bodyPr>
          <a:lstStyle/>
          <a:p>
            <a:r>
              <a:rPr lang="fr-FR" sz="1600" dirty="0" smtClean="0"/>
              <a:t>CAP </a:t>
            </a:r>
            <a:r>
              <a:rPr lang="fr-FR" sz="1600" dirty="0" err="1" smtClean="0"/>
              <a:t>Aéro</a:t>
            </a:r>
            <a:r>
              <a:rPr lang="fr-FR" sz="1600" dirty="0" smtClean="0"/>
              <a:t> Options Av, Sys et St</a:t>
            </a:r>
            <a:endParaRPr lang="fr-FR" sz="1600" dirty="0"/>
          </a:p>
        </p:txBody>
      </p:sp>
      <p:sp>
        <p:nvSpPr>
          <p:cNvPr id="2" name="ZoneTexte 1"/>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Evaluations au cours des cursus de formation</a:t>
            </a:r>
            <a:endParaRPr lang="fr-FR" i="1" dirty="0">
              <a:solidFill>
                <a:srgbClr val="FF0000"/>
              </a:solidFill>
            </a:endParaRPr>
          </a:p>
        </p:txBody>
      </p:sp>
      <p:sp>
        <p:nvSpPr>
          <p:cNvPr id="3" name="ZoneTexte 2"/>
          <p:cNvSpPr txBox="1"/>
          <p:nvPr/>
        </p:nvSpPr>
        <p:spPr>
          <a:xfrm>
            <a:off x="395536" y="1412776"/>
            <a:ext cx="2232248" cy="338554"/>
          </a:xfrm>
          <a:prstGeom prst="rect">
            <a:avLst/>
          </a:prstGeom>
          <a:solidFill>
            <a:srgbClr val="00B0F0"/>
          </a:solidFill>
        </p:spPr>
        <p:txBody>
          <a:bodyPr wrap="square" rtlCol="0">
            <a:spAutoFit/>
          </a:bodyPr>
          <a:lstStyle/>
          <a:p>
            <a:pPr algn="ctr"/>
            <a:r>
              <a:rPr lang="fr-FR" sz="1600" dirty="0" smtClean="0"/>
              <a:t>Seconde professionnelle</a:t>
            </a:r>
            <a:endParaRPr lang="fr-FR" sz="1600" dirty="0"/>
          </a:p>
        </p:txBody>
      </p:sp>
      <p:sp>
        <p:nvSpPr>
          <p:cNvPr id="30" name="ZoneTexte 29"/>
          <p:cNvSpPr txBox="1"/>
          <p:nvPr/>
        </p:nvSpPr>
        <p:spPr>
          <a:xfrm>
            <a:off x="2915816" y="1412776"/>
            <a:ext cx="2304256"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sp>
        <p:nvSpPr>
          <p:cNvPr id="31" name="ZoneTexte 30"/>
          <p:cNvSpPr txBox="1"/>
          <p:nvPr/>
        </p:nvSpPr>
        <p:spPr>
          <a:xfrm>
            <a:off x="5364088" y="1412776"/>
            <a:ext cx="2376264" cy="338554"/>
          </a:xfrm>
          <a:prstGeom prst="rect">
            <a:avLst/>
          </a:prstGeom>
          <a:solidFill>
            <a:srgbClr val="00B0F0"/>
          </a:solidFill>
        </p:spPr>
        <p:txBody>
          <a:bodyPr wrap="square" rtlCol="0">
            <a:spAutoFit/>
          </a:bodyPr>
          <a:lstStyle/>
          <a:p>
            <a:pPr algn="ctr"/>
            <a:r>
              <a:rPr lang="fr-FR" sz="1600" dirty="0" smtClean="0"/>
              <a:t>Terminale professionnelle</a:t>
            </a:r>
            <a:endParaRPr lang="fr-FR" sz="1600" dirty="0"/>
          </a:p>
        </p:txBody>
      </p:sp>
      <p:sp>
        <p:nvSpPr>
          <p:cNvPr id="32" name="ZoneTexte 31"/>
          <p:cNvSpPr txBox="1"/>
          <p:nvPr/>
        </p:nvSpPr>
        <p:spPr>
          <a:xfrm>
            <a:off x="323528" y="5301208"/>
            <a:ext cx="2376264" cy="338554"/>
          </a:xfrm>
          <a:prstGeom prst="rect">
            <a:avLst/>
          </a:prstGeom>
          <a:solidFill>
            <a:srgbClr val="92D050"/>
          </a:solidFill>
        </p:spPr>
        <p:txBody>
          <a:bodyPr wrap="square" rtlCol="0">
            <a:spAutoFit/>
          </a:bodyPr>
          <a:lstStyle/>
          <a:p>
            <a:pPr algn="ctr"/>
            <a:r>
              <a:rPr lang="fr-FR" sz="1600" dirty="0" smtClean="0"/>
              <a:t>Première </a:t>
            </a:r>
            <a:endParaRPr lang="fr-FR" sz="1600" dirty="0"/>
          </a:p>
        </p:txBody>
      </p:sp>
      <p:sp>
        <p:nvSpPr>
          <p:cNvPr id="37" name="ZoneTexte 36"/>
          <p:cNvSpPr txBox="1"/>
          <p:nvPr/>
        </p:nvSpPr>
        <p:spPr>
          <a:xfrm>
            <a:off x="2915816" y="5301208"/>
            <a:ext cx="2232248" cy="338554"/>
          </a:xfrm>
          <a:prstGeom prst="rect">
            <a:avLst/>
          </a:prstGeom>
          <a:solidFill>
            <a:srgbClr val="92D050"/>
          </a:solidFill>
        </p:spPr>
        <p:txBody>
          <a:bodyPr wrap="square" rtlCol="0">
            <a:spAutoFit/>
          </a:bodyPr>
          <a:lstStyle/>
          <a:p>
            <a:pPr algn="ctr"/>
            <a:r>
              <a:rPr lang="fr-FR" sz="1600" dirty="0" smtClean="0"/>
              <a:t>Terminale</a:t>
            </a:r>
            <a:endParaRPr lang="fr-FR" sz="1600" dirty="0"/>
          </a:p>
        </p:txBody>
      </p:sp>
      <p:sp>
        <p:nvSpPr>
          <p:cNvPr id="42" name="Ellipse 41"/>
          <p:cNvSpPr/>
          <p:nvPr/>
        </p:nvSpPr>
        <p:spPr>
          <a:xfrm>
            <a:off x="4427984" y="321297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UP3</a:t>
            </a:r>
          </a:p>
          <a:p>
            <a:pPr algn="ctr"/>
            <a:r>
              <a:rPr lang="fr-FR" b="1" dirty="0" smtClean="0">
                <a:solidFill>
                  <a:schemeClr val="tx1"/>
                </a:solidFill>
              </a:rPr>
              <a:t>EP3</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5" name="Rectangle 2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34"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35"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0" y="4603467"/>
            <a:ext cx="3779912" cy="2246769"/>
          </a:xfrm>
          <a:prstGeom prst="rect">
            <a:avLst/>
          </a:prstGeom>
          <a:solidFill>
            <a:srgbClr val="92D050"/>
          </a:solidFill>
        </p:spPr>
        <p:txBody>
          <a:bodyPr wrap="square" rtlCol="0">
            <a:spAutoFit/>
          </a:bodyPr>
          <a:lstStyle/>
          <a:p>
            <a:r>
              <a:rPr lang="fr-FR" sz="1400" dirty="0"/>
              <a:t>En CAP, cette épreuve </a:t>
            </a:r>
            <a:r>
              <a:rPr lang="fr-FR" sz="1400" b="1" dirty="0"/>
              <a:t>intègre la PFMP </a:t>
            </a:r>
            <a:r>
              <a:rPr lang="fr-FR" sz="1400" dirty="0"/>
              <a:t>pour la </a:t>
            </a:r>
            <a:r>
              <a:rPr lang="fr-FR" sz="1400" dirty="0" smtClean="0"/>
              <a:t>validation, notamment, </a:t>
            </a:r>
            <a:r>
              <a:rPr lang="fr-FR" sz="1400" dirty="0"/>
              <a:t>des compétences :</a:t>
            </a:r>
          </a:p>
          <a:p>
            <a:r>
              <a:rPr lang="fr-FR" sz="1400" b="1" dirty="0"/>
              <a:t>C07</a:t>
            </a:r>
            <a:r>
              <a:rPr lang="fr-FR" sz="1400" dirty="0"/>
              <a:t> - Appliquer la démarche qualité de l’entreprise</a:t>
            </a:r>
          </a:p>
          <a:p>
            <a:r>
              <a:rPr lang="fr-FR" sz="1400" b="1" dirty="0"/>
              <a:t>C08</a:t>
            </a:r>
            <a:r>
              <a:rPr lang="fr-FR" sz="1400" dirty="0"/>
              <a:t> - Communiquer des informations dans un contexte </a:t>
            </a:r>
            <a:r>
              <a:rPr lang="fr-FR" sz="1400" dirty="0" smtClean="0"/>
              <a:t>aéronautique</a:t>
            </a:r>
          </a:p>
          <a:p>
            <a:r>
              <a:rPr lang="fr-FR" sz="1400" b="1" dirty="0" smtClean="0">
                <a:solidFill>
                  <a:srgbClr val="0000FF"/>
                </a:solidFill>
              </a:rPr>
              <a:t>Pour l’option Systèmes, la compétence C04</a:t>
            </a:r>
            <a:r>
              <a:rPr lang="fr-FR" sz="1400" b="1" baseline="-25000" dirty="0" smtClean="0">
                <a:solidFill>
                  <a:srgbClr val="0000FF"/>
                </a:solidFill>
              </a:rPr>
              <a:t>Sys</a:t>
            </a:r>
            <a:r>
              <a:rPr lang="fr-FR" sz="1400" dirty="0" smtClean="0">
                <a:solidFill>
                  <a:srgbClr val="0000FF"/>
                </a:solidFill>
              </a:rPr>
              <a:t> </a:t>
            </a:r>
            <a:r>
              <a:rPr lang="fr-FR" sz="1400" dirty="0">
                <a:solidFill>
                  <a:srgbClr val="0000FF"/>
                </a:solidFill>
              </a:rPr>
              <a:t>- Réaliser des opérations d’assistance en piste</a:t>
            </a:r>
          </a:p>
          <a:p>
            <a:r>
              <a:rPr lang="fr-FR" sz="1400" dirty="0"/>
              <a:t>n</a:t>
            </a:r>
            <a:r>
              <a:rPr lang="fr-FR" sz="1400" dirty="0" smtClean="0"/>
              <a:t>’est pas présente dans la E34 du bac pro option systèmes.</a:t>
            </a:r>
            <a:endParaRPr lang="fr-FR" sz="1400" dirty="0"/>
          </a:p>
        </p:txBody>
      </p:sp>
      <p:sp>
        <p:nvSpPr>
          <p:cNvPr id="36" name="ZoneTexte 35"/>
          <p:cNvSpPr txBox="1"/>
          <p:nvPr/>
        </p:nvSpPr>
        <p:spPr>
          <a:xfrm>
            <a:off x="4644008" y="5301208"/>
            <a:ext cx="4499992" cy="1384995"/>
          </a:xfrm>
          <a:prstGeom prst="rect">
            <a:avLst/>
          </a:prstGeom>
          <a:solidFill>
            <a:srgbClr val="00B0F0"/>
          </a:solidFill>
        </p:spPr>
        <p:txBody>
          <a:bodyPr wrap="square" rtlCol="0">
            <a:spAutoFit/>
          </a:bodyPr>
          <a:lstStyle/>
          <a:p>
            <a:r>
              <a:rPr lang="fr-FR" sz="1400" dirty="0">
                <a:solidFill>
                  <a:schemeClr val="bg1"/>
                </a:solidFill>
              </a:rPr>
              <a:t>En </a:t>
            </a:r>
            <a:r>
              <a:rPr lang="fr-FR" sz="1400" dirty="0" smtClean="0">
                <a:solidFill>
                  <a:schemeClr val="bg1"/>
                </a:solidFill>
              </a:rPr>
              <a:t>Bac, c’est cette sous-épreuve qui  </a:t>
            </a:r>
            <a:r>
              <a:rPr lang="fr-FR" sz="1400" b="1" dirty="0">
                <a:solidFill>
                  <a:schemeClr val="bg1"/>
                </a:solidFill>
              </a:rPr>
              <a:t>intègre la PFMP </a:t>
            </a:r>
            <a:r>
              <a:rPr lang="fr-FR" sz="1400" dirty="0">
                <a:solidFill>
                  <a:schemeClr val="bg1"/>
                </a:solidFill>
              </a:rPr>
              <a:t>pour la </a:t>
            </a:r>
            <a:r>
              <a:rPr lang="fr-FR" sz="1400" dirty="0" smtClean="0">
                <a:solidFill>
                  <a:schemeClr val="bg1"/>
                </a:solidFill>
              </a:rPr>
              <a:t>validation, notamment, </a:t>
            </a:r>
            <a:r>
              <a:rPr lang="fr-FR" sz="1400" dirty="0">
                <a:solidFill>
                  <a:schemeClr val="bg1"/>
                </a:solidFill>
              </a:rPr>
              <a:t>des compétences :</a:t>
            </a:r>
          </a:p>
          <a:p>
            <a:r>
              <a:rPr lang="fr-FR" sz="1400" b="1" dirty="0">
                <a:solidFill>
                  <a:schemeClr val="bg1"/>
                </a:solidFill>
              </a:rPr>
              <a:t>C10 </a:t>
            </a:r>
            <a:r>
              <a:rPr lang="fr-FR" sz="1400" dirty="0">
                <a:solidFill>
                  <a:schemeClr val="bg1"/>
                </a:solidFill>
              </a:rPr>
              <a:t>- Adapter son attitude professionnelle aux exigences de l'entreprise aéronautique</a:t>
            </a:r>
          </a:p>
          <a:p>
            <a:r>
              <a:rPr lang="fr-FR" sz="1400" b="1" dirty="0">
                <a:solidFill>
                  <a:schemeClr val="bg1"/>
                </a:solidFill>
              </a:rPr>
              <a:t>C11</a:t>
            </a:r>
            <a:r>
              <a:rPr lang="fr-FR" sz="1400" dirty="0">
                <a:solidFill>
                  <a:schemeClr val="bg1"/>
                </a:solidFill>
              </a:rPr>
              <a:t> - Communiquer des informations dans un contexte aéronautique</a:t>
            </a:r>
          </a:p>
        </p:txBody>
      </p:sp>
      <p:cxnSp>
        <p:nvCxnSpPr>
          <p:cNvPr id="39" name="Connecteur droit avec flèche 38"/>
          <p:cNvCxnSpPr/>
          <p:nvPr/>
        </p:nvCxnSpPr>
        <p:spPr>
          <a:xfrm>
            <a:off x="3779912" y="5157192"/>
            <a:ext cx="864096" cy="0"/>
          </a:xfrm>
          <a:prstGeom prst="straightConnector1">
            <a:avLst/>
          </a:prstGeom>
          <a:ln w="508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flipH="1" flipV="1">
            <a:off x="6732240" y="4869160"/>
            <a:ext cx="360040" cy="432048"/>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p:cNvSpPr>
            <a:spLocks noGrp="1"/>
          </p:cNvSpPr>
          <p:nvPr>
            <p:ph type="sldNum" sz="quarter" idx="12"/>
          </p:nvPr>
        </p:nvSpPr>
        <p:spPr>
          <a:xfrm>
            <a:off x="7010400" y="6508076"/>
            <a:ext cx="2133600" cy="365125"/>
          </a:xfrm>
        </p:spPr>
        <p:txBody>
          <a:bodyPr anchor="b" anchorCtr="0"/>
          <a:lstStyle/>
          <a:p>
            <a:fld id="{9ADDA7FA-2A20-44FE-B285-C2990E32D552}" type="slidenum">
              <a:rPr lang="fr-FR" smtClean="0"/>
              <a:t>60</a:t>
            </a:fld>
            <a:endParaRPr lang="fr-FR" dirty="0"/>
          </a:p>
        </p:txBody>
      </p:sp>
    </p:spTree>
    <p:extLst>
      <p:ext uri="{BB962C8B-B14F-4D97-AF65-F5344CB8AC3E}">
        <p14:creationId xmlns:p14="http://schemas.microsoft.com/office/powerpoint/2010/main" val="615372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6" grpId="0" animBg="1"/>
      <p:bldP spid="3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ZoneTexte 38"/>
          <p:cNvSpPr txBox="1"/>
          <p:nvPr/>
        </p:nvSpPr>
        <p:spPr>
          <a:xfrm>
            <a:off x="3491880" y="0"/>
            <a:ext cx="2088232" cy="923330"/>
          </a:xfrm>
          <a:prstGeom prst="rect">
            <a:avLst/>
          </a:prstGeom>
          <a:solidFill>
            <a:srgbClr val="FFFF00">
              <a:alpha val="21000"/>
            </a:srgbClr>
          </a:solidFill>
        </p:spPr>
        <p:txBody>
          <a:bodyPr wrap="square" rtlCol="0">
            <a:spAutoFit/>
          </a:bodyPr>
          <a:lstStyle/>
          <a:p>
            <a:pPr algn="ctr"/>
            <a:r>
              <a:rPr lang="fr-FR" b="1" dirty="0"/>
              <a:t>Comparaison </a:t>
            </a:r>
            <a:r>
              <a:rPr lang="fr-FR" b="1" dirty="0" smtClean="0"/>
              <a:t>des compétences </a:t>
            </a:r>
            <a:r>
              <a:rPr lang="fr-FR" b="1" dirty="0"/>
              <a:t>et des </a:t>
            </a:r>
            <a:r>
              <a:rPr lang="fr-FR" b="1" dirty="0" smtClean="0"/>
              <a:t>activités EP2 / E32</a:t>
            </a:r>
            <a:endParaRPr lang="fr-FR" b="1" dirty="0"/>
          </a:p>
        </p:txBody>
      </p:sp>
      <p:cxnSp>
        <p:nvCxnSpPr>
          <p:cNvPr id="24" name="Connecteur droit avec flèche 23"/>
          <p:cNvCxnSpPr/>
          <p:nvPr/>
        </p:nvCxnSpPr>
        <p:spPr>
          <a:xfrm>
            <a:off x="3131840" y="4005064"/>
            <a:ext cx="2670771" cy="21490"/>
          </a:xfrm>
          <a:prstGeom prst="straightConnector1">
            <a:avLst/>
          </a:prstGeom>
          <a:ln w="508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3131840" y="3501008"/>
            <a:ext cx="3024336" cy="0"/>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cxnSp>
        <p:nvCxnSpPr>
          <p:cNvPr id="13" name="Connecteur droit 12"/>
          <p:cNvCxnSpPr/>
          <p:nvPr/>
        </p:nvCxnSpPr>
        <p:spPr>
          <a:xfrm>
            <a:off x="3275856"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5796136"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4866507"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U34</a:t>
            </a:r>
          </a:p>
          <a:p>
            <a:pPr algn="ctr"/>
            <a:r>
              <a:rPr lang="fr-FR" b="1" dirty="0" smtClean="0">
                <a:solidFill>
                  <a:schemeClr val="tx1"/>
                </a:solidFill>
              </a:rPr>
              <a:t>E 34</a:t>
            </a:r>
            <a:endParaRPr lang="fr-FR" b="1" dirty="0">
              <a:solidFill>
                <a:schemeClr val="tx1"/>
              </a:solidFill>
            </a:endParaRPr>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7" name="Ellipse 16"/>
          <p:cNvSpPr/>
          <p:nvPr/>
        </p:nvSpPr>
        <p:spPr>
          <a:xfrm>
            <a:off x="4211960" y="1888366"/>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U32 </a:t>
            </a:r>
            <a:r>
              <a:rPr lang="fr-FR" b="1" dirty="0" smtClean="0">
                <a:solidFill>
                  <a:schemeClr val="tx1"/>
                </a:solidFill>
              </a:rPr>
              <a:t>E 32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8" name="Ellipse 17"/>
          <p:cNvSpPr/>
          <p:nvPr/>
        </p:nvSpPr>
        <p:spPr>
          <a:xfrm>
            <a:off x="3642371"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UP1</a:t>
            </a:r>
          </a:p>
          <a:p>
            <a:pPr algn="ctr"/>
            <a:r>
              <a:rPr lang="fr-FR" b="1" dirty="0" smtClean="0">
                <a:solidFill>
                  <a:schemeClr val="tx1"/>
                </a:solidFill>
              </a:rPr>
              <a:t>EP1</a:t>
            </a:r>
            <a:endParaRPr lang="fr-FR" b="1" dirty="0">
              <a:solidFill>
                <a:schemeClr val="tx1"/>
              </a:solidFill>
            </a:endParaRPr>
          </a:p>
          <a:p>
            <a:pPr algn="ctr"/>
            <a:endParaRPr lang="fr-FR" b="1" u="sng" dirty="0" smtClean="0"/>
          </a:p>
          <a:p>
            <a:pPr algn="ctr"/>
            <a:endParaRPr lang="fr-FR" b="1" u="sng" dirty="0"/>
          </a:p>
          <a:p>
            <a:pPr algn="ctr"/>
            <a:endParaRPr lang="fr-FR" b="1" u="sng" dirty="0"/>
          </a:p>
        </p:txBody>
      </p:sp>
      <p:sp>
        <p:nvSpPr>
          <p:cNvPr id="19" name="Ellipse 18"/>
          <p:cNvSpPr/>
          <p:nvPr/>
        </p:nvSpPr>
        <p:spPr>
          <a:xfrm>
            <a:off x="4284776"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UP2</a:t>
            </a:r>
          </a:p>
          <a:p>
            <a:pPr algn="ctr"/>
            <a:r>
              <a:rPr lang="fr-FR" b="1" dirty="0" smtClean="0">
                <a:solidFill>
                  <a:schemeClr val="tx1"/>
                </a:solidFill>
              </a:rPr>
              <a:t>EP2</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0" name="ZoneTexte 19"/>
          <p:cNvSpPr txBox="1"/>
          <p:nvPr/>
        </p:nvSpPr>
        <p:spPr>
          <a:xfrm>
            <a:off x="3419872" y="1412776"/>
            <a:ext cx="2304256"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sp>
        <p:nvSpPr>
          <p:cNvPr id="21" name="ZoneTexte 20"/>
          <p:cNvSpPr txBox="1"/>
          <p:nvPr/>
        </p:nvSpPr>
        <p:spPr>
          <a:xfrm>
            <a:off x="3419872" y="5301208"/>
            <a:ext cx="2232248" cy="338554"/>
          </a:xfrm>
          <a:prstGeom prst="rect">
            <a:avLst/>
          </a:prstGeom>
          <a:solidFill>
            <a:srgbClr val="92D050"/>
          </a:solidFill>
        </p:spPr>
        <p:txBody>
          <a:bodyPr wrap="square" rtlCol="0">
            <a:spAutoFit/>
          </a:bodyPr>
          <a:lstStyle/>
          <a:p>
            <a:pPr algn="ctr"/>
            <a:r>
              <a:rPr lang="fr-FR" sz="1600" dirty="0" smtClean="0"/>
              <a:t>Terminale</a:t>
            </a:r>
            <a:endParaRPr lang="fr-FR" sz="1600" dirty="0"/>
          </a:p>
        </p:txBody>
      </p:sp>
      <p:sp>
        <p:nvSpPr>
          <p:cNvPr id="22" name="Ellipse 21"/>
          <p:cNvSpPr/>
          <p:nvPr/>
        </p:nvSpPr>
        <p:spPr>
          <a:xfrm>
            <a:off x="4932040" y="321297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UP3</a:t>
            </a:r>
          </a:p>
          <a:p>
            <a:pPr algn="ctr"/>
            <a:r>
              <a:rPr lang="fr-FR" b="1" dirty="0" smtClean="0">
                <a:solidFill>
                  <a:schemeClr val="tx1"/>
                </a:solidFill>
              </a:rPr>
              <a:t>EP3</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7" name="ZoneTexte 26"/>
          <p:cNvSpPr txBox="1"/>
          <p:nvPr/>
        </p:nvSpPr>
        <p:spPr>
          <a:xfrm>
            <a:off x="251520" y="116632"/>
            <a:ext cx="2376264" cy="307777"/>
          </a:xfrm>
          <a:prstGeom prst="rect">
            <a:avLst/>
          </a:prstGeom>
          <a:solidFill>
            <a:srgbClr val="92D050"/>
          </a:solidFill>
          <a:ln>
            <a:solidFill>
              <a:srgbClr val="0000FF"/>
            </a:solidFill>
          </a:ln>
        </p:spPr>
        <p:txBody>
          <a:bodyPr wrap="square" rtlCol="0">
            <a:spAutoFit/>
          </a:bodyPr>
          <a:lstStyle/>
          <a:p>
            <a:r>
              <a:rPr lang="fr-FR" sz="1400" dirty="0" smtClean="0"/>
              <a:t>CAP </a:t>
            </a:r>
            <a:r>
              <a:rPr lang="fr-FR" sz="1400" dirty="0" err="1" smtClean="0"/>
              <a:t>Aéro</a:t>
            </a:r>
            <a:r>
              <a:rPr lang="fr-FR" sz="1400" dirty="0" smtClean="0"/>
              <a:t> Options Av, Sys et St</a:t>
            </a:r>
            <a:endParaRPr lang="fr-FR" sz="1400" dirty="0"/>
          </a:p>
        </p:txBody>
      </p:sp>
      <p:sp>
        <p:nvSpPr>
          <p:cNvPr id="28" name="ZoneTexte 27"/>
          <p:cNvSpPr txBox="1"/>
          <p:nvPr/>
        </p:nvSpPr>
        <p:spPr>
          <a:xfrm>
            <a:off x="6156176" y="116632"/>
            <a:ext cx="2699314" cy="307777"/>
          </a:xfrm>
          <a:prstGeom prst="rect">
            <a:avLst/>
          </a:prstGeom>
          <a:solidFill>
            <a:srgbClr val="00B0F0"/>
          </a:solidFill>
          <a:ln>
            <a:solidFill>
              <a:srgbClr val="92D050"/>
            </a:solidFill>
          </a:ln>
        </p:spPr>
        <p:txBody>
          <a:bodyPr wrap="none" rtlCol="0">
            <a:spAutoFit/>
          </a:bodyPr>
          <a:lstStyle/>
          <a:p>
            <a:r>
              <a:rPr lang="fr-FR" sz="1400" dirty="0" smtClean="0"/>
              <a:t>Bac pro </a:t>
            </a:r>
            <a:r>
              <a:rPr lang="fr-FR" sz="1400" dirty="0" err="1" smtClean="0"/>
              <a:t>Aéro</a:t>
            </a:r>
            <a:r>
              <a:rPr lang="fr-FR" sz="1400" dirty="0" smtClean="0"/>
              <a:t> Options Av , Sys et St</a:t>
            </a:r>
            <a:endParaRPr lang="fr-FR" sz="1400" dirty="0"/>
          </a:p>
        </p:txBody>
      </p:sp>
      <p:sp>
        <p:nvSpPr>
          <p:cNvPr id="29" name="Rectangle 28"/>
          <p:cNvSpPr/>
          <p:nvPr/>
        </p:nvSpPr>
        <p:spPr>
          <a:xfrm>
            <a:off x="0" y="476672"/>
            <a:ext cx="3491880" cy="738664"/>
          </a:xfrm>
          <a:prstGeom prst="rect">
            <a:avLst/>
          </a:prstGeom>
          <a:solidFill>
            <a:srgbClr val="CCFFCC"/>
          </a:solidFill>
          <a:ln>
            <a:solidFill>
              <a:srgbClr val="00B0F0"/>
            </a:solidFill>
          </a:ln>
        </p:spPr>
        <p:txBody>
          <a:bodyPr wrap="square">
            <a:spAutoFit/>
          </a:bodyPr>
          <a:lstStyle/>
          <a:p>
            <a:r>
              <a:rPr lang="fr-FR" sz="1400" b="1" dirty="0">
                <a:solidFill>
                  <a:srgbClr val="FF0000"/>
                </a:solidFill>
              </a:rPr>
              <a:t>C02 -</a:t>
            </a:r>
            <a:r>
              <a:rPr lang="fr-FR" sz="1400" dirty="0">
                <a:solidFill>
                  <a:srgbClr val="FF0000"/>
                </a:solidFill>
              </a:rPr>
              <a:t> Préparer </a:t>
            </a:r>
            <a:r>
              <a:rPr lang="fr-FR" sz="1400" b="1" dirty="0">
                <a:solidFill>
                  <a:srgbClr val="FF0000"/>
                </a:solidFill>
              </a:rPr>
              <a:t>son opération </a:t>
            </a:r>
          </a:p>
          <a:p>
            <a:r>
              <a:rPr lang="fr-FR" sz="1400" b="1" dirty="0">
                <a:solidFill>
                  <a:srgbClr val="FF0000"/>
                </a:solidFill>
              </a:rPr>
              <a:t>C03 - </a:t>
            </a:r>
            <a:r>
              <a:rPr lang="fr-FR" sz="1400" dirty="0">
                <a:solidFill>
                  <a:srgbClr val="FF0000"/>
                </a:solidFill>
              </a:rPr>
              <a:t>Poser, déposer, assembler et désassembler des sous ensembles d’aéronefs</a:t>
            </a:r>
          </a:p>
        </p:txBody>
      </p:sp>
      <p:sp>
        <p:nvSpPr>
          <p:cNvPr id="30" name="Rectangle 29"/>
          <p:cNvSpPr/>
          <p:nvPr/>
        </p:nvSpPr>
        <p:spPr>
          <a:xfrm>
            <a:off x="5580112" y="476672"/>
            <a:ext cx="3563888" cy="738664"/>
          </a:xfrm>
          <a:prstGeom prst="rect">
            <a:avLst/>
          </a:prstGeom>
          <a:solidFill>
            <a:srgbClr val="CCFFCC"/>
          </a:solidFill>
          <a:ln>
            <a:solidFill>
              <a:srgbClr val="00B0F0"/>
            </a:solidFill>
          </a:ln>
        </p:spPr>
        <p:txBody>
          <a:bodyPr wrap="square">
            <a:spAutoFit/>
          </a:bodyPr>
          <a:lstStyle/>
          <a:p>
            <a:r>
              <a:rPr lang="fr-FR" sz="1400" b="1" dirty="0">
                <a:solidFill>
                  <a:srgbClr val="FF0000"/>
                </a:solidFill>
              </a:rPr>
              <a:t>C02</a:t>
            </a:r>
            <a:r>
              <a:rPr lang="fr-FR" sz="1400" dirty="0">
                <a:solidFill>
                  <a:srgbClr val="FF0000"/>
                </a:solidFill>
              </a:rPr>
              <a:t> - Préparer </a:t>
            </a:r>
            <a:r>
              <a:rPr lang="fr-FR" sz="1400" b="1" dirty="0">
                <a:solidFill>
                  <a:srgbClr val="FF0000"/>
                </a:solidFill>
              </a:rPr>
              <a:t>une intervention</a:t>
            </a:r>
          </a:p>
          <a:p>
            <a:r>
              <a:rPr lang="fr-FR" sz="1400" b="1" dirty="0">
                <a:solidFill>
                  <a:srgbClr val="FF0000"/>
                </a:solidFill>
              </a:rPr>
              <a:t>C03</a:t>
            </a:r>
            <a:r>
              <a:rPr lang="fr-FR" sz="1400" dirty="0">
                <a:solidFill>
                  <a:srgbClr val="FF0000"/>
                </a:solidFill>
              </a:rPr>
              <a:t> - </a:t>
            </a:r>
            <a:r>
              <a:rPr lang="fr-FR" sz="1400" dirty="0">
                <a:solidFill>
                  <a:srgbClr val="0000FF"/>
                </a:solidFill>
              </a:rPr>
              <a:t>Intégrer, </a:t>
            </a:r>
            <a:r>
              <a:rPr lang="fr-FR" sz="1400" dirty="0">
                <a:solidFill>
                  <a:srgbClr val="FF0000"/>
                </a:solidFill>
              </a:rPr>
              <a:t>poser, déposer, assembler et désassembler des sous ensembles d’aéronefs</a:t>
            </a:r>
          </a:p>
        </p:txBody>
      </p:sp>
      <p:sp>
        <p:nvSpPr>
          <p:cNvPr id="32" name="Rectangle 31"/>
          <p:cNvSpPr/>
          <p:nvPr/>
        </p:nvSpPr>
        <p:spPr>
          <a:xfrm>
            <a:off x="0" y="5877272"/>
            <a:ext cx="3275856" cy="738664"/>
          </a:xfrm>
          <a:prstGeom prst="rect">
            <a:avLst/>
          </a:prstGeom>
          <a:solidFill>
            <a:srgbClr val="CCFFCC"/>
          </a:solidFill>
          <a:ln>
            <a:solidFill>
              <a:schemeClr val="tx1"/>
            </a:solidFill>
          </a:ln>
        </p:spPr>
        <p:txBody>
          <a:bodyPr wrap="square">
            <a:spAutoFit/>
          </a:bodyPr>
          <a:lstStyle/>
          <a:p>
            <a:pPr algn="ctr"/>
            <a:r>
              <a:rPr lang="nl-NL" sz="1400" b="1" dirty="0" smtClean="0"/>
              <a:t>EP2</a:t>
            </a:r>
            <a:r>
              <a:rPr lang="nl-NL" sz="1400" dirty="0"/>
              <a:t> : </a:t>
            </a:r>
            <a:r>
              <a:rPr lang="fr-FR" sz="1400" dirty="0"/>
              <a:t>Préparation et réalisation d’une opération de montage ou </a:t>
            </a:r>
            <a:r>
              <a:rPr lang="fr-FR" sz="1400" dirty="0" smtClean="0"/>
              <a:t>démontage (</a:t>
            </a:r>
            <a:r>
              <a:rPr lang="fr-FR" sz="1400" dirty="0"/>
              <a:t>coefficient </a:t>
            </a:r>
            <a:r>
              <a:rPr lang="fr-FR" sz="1400" dirty="0" smtClean="0"/>
              <a:t>3)</a:t>
            </a:r>
            <a:endParaRPr lang="fr-FR" sz="1400" dirty="0"/>
          </a:p>
        </p:txBody>
      </p:sp>
      <p:sp>
        <p:nvSpPr>
          <p:cNvPr id="33" name="Rectangle 32"/>
          <p:cNvSpPr/>
          <p:nvPr/>
        </p:nvSpPr>
        <p:spPr>
          <a:xfrm>
            <a:off x="4211960" y="6381328"/>
            <a:ext cx="4932040" cy="307777"/>
          </a:xfrm>
          <a:prstGeom prst="rect">
            <a:avLst/>
          </a:prstGeom>
          <a:solidFill>
            <a:schemeClr val="accent5">
              <a:lumMod val="40000"/>
              <a:lumOff val="60000"/>
            </a:schemeClr>
          </a:solidFill>
          <a:ln>
            <a:solidFill>
              <a:schemeClr val="tx1"/>
            </a:solidFill>
          </a:ln>
        </p:spPr>
        <p:txBody>
          <a:bodyPr wrap="square">
            <a:spAutoFit/>
          </a:bodyPr>
          <a:lstStyle/>
          <a:p>
            <a:pPr algn="ctr"/>
            <a:r>
              <a:rPr lang="fr-FR" sz="1400" b="1" dirty="0">
                <a:solidFill>
                  <a:srgbClr val="000000"/>
                </a:solidFill>
              </a:rPr>
              <a:t> E3 - Sous-épreuve E32 </a:t>
            </a:r>
            <a:r>
              <a:rPr lang="fr-FR" sz="1400" dirty="0" smtClean="0">
                <a:solidFill>
                  <a:srgbClr val="000000"/>
                </a:solidFill>
              </a:rPr>
              <a:t>: Montage – démontage (coefficient 2) </a:t>
            </a:r>
            <a:endParaRPr lang="fr-FR" sz="1400" dirty="0">
              <a:solidFill>
                <a:srgbClr val="000000"/>
              </a:solidFill>
            </a:endParaRPr>
          </a:p>
        </p:txBody>
      </p:sp>
      <p:sp>
        <p:nvSpPr>
          <p:cNvPr id="34" name="Rectangle 33"/>
          <p:cNvSpPr/>
          <p:nvPr/>
        </p:nvSpPr>
        <p:spPr>
          <a:xfrm>
            <a:off x="0" y="1268760"/>
            <a:ext cx="3275856" cy="2031325"/>
          </a:xfrm>
          <a:prstGeom prst="rect">
            <a:avLst/>
          </a:prstGeom>
          <a:solidFill>
            <a:srgbClr val="CCFFCC"/>
          </a:solidFill>
          <a:ln>
            <a:solidFill>
              <a:srgbClr val="00B0F0"/>
            </a:solidFill>
          </a:ln>
        </p:spPr>
        <p:txBody>
          <a:bodyPr wrap="square">
            <a:spAutoFit/>
          </a:bodyPr>
          <a:lstStyle/>
          <a:p>
            <a:r>
              <a:rPr lang="fr-FR" sz="1400" b="1" dirty="0">
                <a:solidFill>
                  <a:srgbClr val="FF0000"/>
                </a:solidFill>
              </a:rPr>
              <a:t>A1 </a:t>
            </a:r>
            <a:r>
              <a:rPr lang="fr-FR" sz="1400" b="1" dirty="0" smtClean="0">
                <a:solidFill>
                  <a:srgbClr val="FF0000"/>
                </a:solidFill>
              </a:rPr>
              <a:t>- </a:t>
            </a:r>
            <a:r>
              <a:rPr lang="fr-FR" sz="1400" dirty="0" smtClean="0">
                <a:solidFill>
                  <a:srgbClr val="FF0000"/>
                </a:solidFill>
              </a:rPr>
              <a:t>Préparation </a:t>
            </a:r>
            <a:r>
              <a:rPr lang="fr-FR" sz="1400" b="1" dirty="0" smtClean="0">
                <a:solidFill>
                  <a:srgbClr val="FF0000"/>
                </a:solidFill>
              </a:rPr>
              <a:t>de l’opération</a:t>
            </a:r>
          </a:p>
          <a:p>
            <a:endParaRPr lang="fr-FR" sz="1400" dirty="0">
              <a:solidFill>
                <a:srgbClr val="FF0000"/>
              </a:solidFill>
            </a:endParaRPr>
          </a:p>
          <a:p>
            <a:r>
              <a:rPr lang="fr-FR" sz="1400" b="1" dirty="0" smtClean="0">
                <a:solidFill>
                  <a:srgbClr val="FF0000"/>
                </a:solidFill>
              </a:rPr>
              <a:t>T1.2 </a:t>
            </a:r>
            <a:r>
              <a:rPr lang="fr-FR" sz="1400" dirty="0" smtClean="0">
                <a:solidFill>
                  <a:srgbClr val="FF0000"/>
                </a:solidFill>
              </a:rPr>
              <a:t> </a:t>
            </a:r>
            <a:r>
              <a:rPr lang="fr-FR" sz="1400" dirty="0">
                <a:solidFill>
                  <a:srgbClr val="FF0000"/>
                </a:solidFill>
              </a:rPr>
              <a:t>Vérifier la présence, la référence et l’état des ensembles, sous-ensembles, éléments, composants, kits, consommables et des moyens (outillages, appareils de mesure …</a:t>
            </a:r>
            <a:r>
              <a:rPr lang="fr-FR" sz="1400" dirty="0" smtClean="0">
                <a:solidFill>
                  <a:srgbClr val="FF0000"/>
                </a:solidFill>
              </a:rPr>
              <a:t>)</a:t>
            </a:r>
            <a:endParaRPr lang="fr-FR" sz="1400" dirty="0">
              <a:solidFill>
                <a:srgbClr val="FF0000"/>
              </a:solidFill>
            </a:endParaRPr>
          </a:p>
          <a:p>
            <a:r>
              <a:rPr lang="fr-FR" sz="1400" b="1" dirty="0" smtClean="0">
                <a:solidFill>
                  <a:srgbClr val="FF0000"/>
                </a:solidFill>
              </a:rPr>
              <a:t>T1.3 </a:t>
            </a:r>
            <a:r>
              <a:rPr lang="fr-FR" sz="1400" dirty="0">
                <a:solidFill>
                  <a:srgbClr val="FF0000"/>
                </a:solidFill>
              </a:rPr>
              <a:t>Configurer l’environnement et le poste de travail en vue de</a:t>
            </a:r>
            <a:r>
              <a:rPr lang="fr-FR" sz="1400" b="1" dirty="0">
                <a:solidFill>
                  <a:srgbClr val="FF0000"/>
                </a:solidFill>
              </a:rPr>
              <a:t> l’opération. </a:t>
            </a:r>
          </a:p>
        </p:txBody>
      </p:sp>
      <p:sp>
        <p:nvSpPr>
          <p:cNvPr id="35" name="Rectangle 34"/>
          <p:cNvSpPr/>
          <p:nvPr/>
        </p:nvSpPr>
        <p:spPr>
          <a:xfrm>
            <a:off x="0" y="4797152"/>
            <a:ext cx="3257252" cy="523220"/>
          </a:xfrm>
          <a:prstGeom prst="rect">
            <a:avLst/>
          </a:prstGeom>
          <a:solidFill>
            <a:srgbClr val="CCFFCC"/>
          </a:solidFill>
          <a:ln>
            <a:solidFill>
              <a:srgbClr val="00B0F0"/>
            </a:solidFill>
          </a:ln>
        </p:spPr>
        <p:txBody>
          <a:bodyPr wrap="square">
            <a:spAutoFit/>
          </a:bodyPr>
          <a:lstStyle/>
          <a:p>
            <a:r>
              <a:rPr lang="fr-FR" sz="1400" b="1" dirty="0" smtClean="0">
                <a:solidFill>
                  <a:srgbClr val="FF0000"/>
                </a:solidFill>
              </a:rPr>
              <a:t>T2.2</a:t>
            </a:r>
            <a:r>
              <a:rPr lang="fr-FR" sz="1400" dirty="0" smtClean="0">
                <a:solidFill>
                  <a:srgbClr val="FF0000"/>
                </a:solidFill>
              </a:rPr>
              <a:t> </a:t>
            </a:r>
            <a:r>
              <a:rPr lang="fr-FR" sz="1400" dirty="0">
                <a:solidFill>
                  <a:srgbClr val="FF0000"/>
                </a:solidFill>
              </a:rPr>
              <a:t>Effectuer des opérations liées à la continuité électrique (métallisation).</a:t>
            </a:r>
          </a:p>
        </p:txBody>
      </p:sp>
      <p:sp>
        <p:nvSpPr>
          <p:cNvPr id="36" name="Rectangle 35"/>
          <p:cNvSpPr/>
          <p:nvPr/>
        </p:nvSpPr>
        <p:spPr>
          <a:xfrm>
            <a:off x="-18256" y="3356992"/>
            <a:ext cx="3275856" cy="307777"/>
          </a:xfrm>
          <a:prstGeom prst="rect">
            <a:avLst/>
          </a:prstGeom>
          <a:solidFill>
            <a:srgbClr val="CCFFCC"/>
          </a:solidFill>
          <a:ln>
            <a:solidFill>
              <a:srgbClr val="00B0F0"/>
            </a:solidFill>
          </a:ln>
        </p:spPr>
        <p:txBody>
          <a:bodyPr wrap="square">
            <a:spAutoFit/>
          </a:bodyPr>
          <a:lstStyle/>
          <a:p>
            <a:r>
              <a:rPr lang="fr-FR" sz="1400" b="1" dirty="0" smtClean="0">
                <a:solidFill>
                  <a:srgbClr val="FF0000"/>
                </a:solidFill>
              </a:rPr>
              <a:t>A2 - </a:t>
            </a:r>
            <a:r>
              <a:rPr lang="fr-FR" sz="1400" dirty="0" smtClean="0">
                <a:solidFill>
                  <a:srgbClr val="FF0000"/>
                </a:solidFill>
              </a:rPr>
              <a:t>Pose, dépose</a:t>
            </a:r>
          </a:p>
        </p:txBody>
      </p:sp>
      <p:sp>
        <p:nvSpPr>
          <p:cNvPr id="37" name="Rectangle 36"/>
          <p:cNvSpPr/>
          <p:nvPr/>
        </p:nvSpPr>
        <p:spPr>
          <a:xfrm>
            <a:off x="18604" y="3645024"/>
            <a:ext cx="3275856" cy="1169551"/>
          </a:xfrm>
          <a:prstGeom prst="rect">
            <a:avLst/>
          </a:prstGeom>
          <a:solidFill>
            <a:srgbClr val="CCFFCC"/>
          </a:solidFill>
          <a:ln>
            <a:solidFill>
              <a:srgbClr val="00B0F0"/>
            </a:solidFill>
          </a:ln>
        </p:spPr>
        <p:txBody>
          <a:bodyPr wrap="square">
            <a:spAutoFit/>
          </a:bodyPr>
          <a:lstStyle/>
          <a:p>
            <a:r>
              <a:rPr lang="fr-FR" sz="1400" b="1" dirty="0" smtClean="0">
                <a:solidFill>
                  <a:srgbClr val="0000FF"/>
                </a:solidFill>
              </a:rPr>
              <a:t>T2.1</a:t>
            </a:r>
            <a:r>
              <a:rPr lang="fr-FR" sz="1400" b="1" baseline="-25000" dirty="0" smtClean="0">
                <a:solidFill>
                  <a:srgbClr val="0000FF"/>
                </a:solidFill>
              </a:rPr>
              <a:t>Av et Sys</a:t>
            </a:r>
            <a:r>
              <a:rPr lang="fr-FR" sz="1400" dirty="0" smtClean="0">
                <a:solidFill>
                  <a:srgbClr val="0000FF"/>
                </a:solidFill>
              </a:rPr>
              <a:t> Poser et déposer des parties d’aéronef (éléments d’accessibilité, systèmes, équipements, supports, harnais, composants, aménagements commerciaux…).</a:t>
            </a:r>
          </a:p>
        </p:txBody>
      </p:sp>
      <p:sp>
        <p:nvSpPr>
          <p:cNvPr id="38" name="Rectangle 37"/>
          <p:cNvSpPr/>
          <p:nvPr/>
        </p:nvSpPr>
        <p:spPr>
          <a:xfrm>
            <a:off x="251520" y="3645024"/>
            <a:ext cx="3047196" cy="1169551"/>
          </a:xfrm>
          <a:prstGeom prst="rect">
            <a:avLst/>
          </a:prstGeom>
          <a:solidFill>
            <a:srgbClr val="CCFFCC"/>
          </a:solidFill>
          <a:ln>
            <a:solidFill>
              <a:srgbClr val="00B0F0"/>
            </a:solidFill>
          </a:ln>
        </p:spPr>
        <p:txBody>
          <a:bodyPr wrap="square">
            <a:spAutoFit/>
          </a:bodyPr>
          <a:lstStyle/>
          <a:p>
            <a:r>
              <a:rPr lang="fr-FR" sz="1400" b="1" dirty="0" smtClean="0">
                <a:solidFill>
                  <a:srgbClr val="0000FF"/>
                </a:solidFill>
              </a:rPr>
              <a:t>T2.1</a:t>
            </a:r>
            <a:r>
              <a:rPr lang="fr-FR" sz="1400" b="1" baseline="-25000" dirty="0" smtClean="0">
                <a:solidFill>
                  <a:srgbClr val="0000FF"/>
                </a:solidFill>
              </a:rPr>
              <a:t>St</a:t>
            </a:r>
            <a:r>
              <a:rPr lang="fr-FR" sz="1400" dirty="0" smtClean="0">
                <a:solidFill>
                  <a:srgbClr val="0000FF"/>
                </a:solidFill>
              </a:rPr>
              <a:t> </a:t>
            </a:r>
            <a:r>
              <a:rPr lang="fr-FR" sz="1400" dirty="0">
                <a:solidFill>
                  <a:srgbClr val="0000FF"/>
                </a:solidFill>
              </a:rPr>
              <a:t>Poser et déposer des éléments d’accessibilité (équipements, composants, aménagements commerciaux…) ou des ensembles ou sous-ensembles structuraux</a:t>
            </a:r>
            <a:r>
              <a:rPr lang="fr-FR" sz="1400" dirty="0" smtClean="0">
                <a:solidFill>
                  <a:srgbClr val="0000FF"/>
                </a:solidFill>
              </a:rPr>
              <a:t>.</a:t>
            </a:r>
          </a:p>
        </p:txBody>
      </p:sp>
      <p:sp>
        <p:nvSpPr>
          <p:cNvPr id="40" name="Rectangle 39"/>
          <p:cNvSpPr/>
          <p:nvPr/>
        </p:nvSpPr>
        <p:spPr>
          <a:xfrm>
            <a:off x="5796136" y="1268760"/>
            <a:ext cx="3347864" cy="2031325"/>
          </a:xfrm>
          <a:prstGeom prst="rect">
            <a:avLst/>
          </a:prstGeom>
          <a:solidFill>
            <a:srgbClr val="CCFFCC"/>
          </a:solidFill>
          <a:ln>
            <a:solidFill>
              <a:srgbClr val="00B0F0"/>
            </a:solidFill>
          </a:ln>
        </p:spPr>
        <p:txBody>
          <a:bodyPr wrap="square">
            <a:spAutoFit/>
          </a:bodyPr>
          <a:lstStyle/>
          <a:p>
            <a:r>
              <a:rPr lang="fr-FR" sz="1400" b="1" dirty="0" smtClean="0">
                <a:solidFill>
                  <a:srgbClr val="FF0000"/>
                </a:solidFill>
              </a:rPr>
              <a:t>A2</a:t>
            </a:r>
            <a:r>
              <a:rPr lang="fr-FR" sz="1400" dirty="0" smtClean="0">
                <a:solidFill>
                  <a:srgbClr val="FF0000"/>
                </a:solidFill>
              </a:rPr>
              <a:t> – Préparation </a:t>
            </a:r>
            <a:r>
              <a:rPr lang="fr-FR" sz="1400" b="1" dirty="0" smtClean="0">
                <a:solidFill>
                  <a:srgbClr val="FF0000"/>
                </a:solidFill>
              </a:rPr>
              <a:t>du travail</a:t>
            </a:r>
          </a:p>
          <a:p>
            <a:r>
              <a:rPr lang="fr-FR" sz="1400" b="1" dirty="0" smtClean="0">
                <a:solidFill>
                  <a:srgbClr val="FF0000"/>
                </a:solidFill>
              </a:rPr>
              <a:t>T2.1</a:t>
            </a:r>
            <a:r>
              <a:rPr lang="fr-FR" sz="1400" dirty="0" smtClean="0">
                <a:solidFill>
                  <a:srgbClr val="FF0000"/>
                </a:solidFill>
              </a:rPr>
              <a:t> </a:t>
            </a:r>
            <a:r>
              <a:rPr lang="fr-FR" sz="1400" dirty="0">
                <a:solidFill>
                  <a:srgbClr val="FF0000"/>
                </a:solidFill>
              </a:rPr>
              <a:t>Vérifier la conformité des moyens.</a:t>
            </a:r>
          </a:p>
          <a:p>
            <a:r>
              <a:rPr lang="fr-FR" sz="1400" b="1" dirty="0">
                <a:solidFill>
                  <a:srgbClr val="FF0000"/>
                </a:solidFill>
              </a:rPr>
              <a:t>T2.2</a:t>
            </a:r>
            <a:r>
              <a:rPr lang="fr-FR" sz="1400" dirty="0">
                <a:solidFill>
                  <a:srgbClr val="FF0000"/>
                </a:solidFill>
              </a:rPr>
              <a:t> Vérifier la référence, la conformité et l’état des ensembles, sous-ensembles, éléments, composants, kits et consommables avant intervention.</a:t>
            </a:r>
          </a:p>
          <a:p>
            <a:r>
              <a:rPr lang="fr-FR" sz="1400" b="1" dirty="0">
                <a:solidFill>
                  <a:srgbClr val="FF0000"/>
                </a:solidFill>
              </a:rPr>
              <a:t>T2.3</a:t>
            </a:r>
            <a:r>
              <a:rPr lang="fr-FR" sz="1400" dirty="0">
                <a:solidFill>
                  <a:srgbClr val="FF0000"/>
                </a:solidFill>
              </a:rPr>
              <a:t> Configurer l’environnement de travail (l’aéronef, le sous-ensemble, l’outillage, …) en vue de </a:t>
            </a:r>
            <a:r>
              <a:rPr lang="fr-FR" sz="1400" b="1" dirty="0">
                <a:solidFill>
                  <a:srgbClr val="FF0000"/>
                </a:solidFill>
              </a:rPr>
              <a:t>l’intervention.</a:t>
            </a:r>
          </a:p>
        </p:txBody>
      </p:sp>
      <p:sp>
        <p:nvSpPr>
          <p:cNvPr id="41" name="Rectangle 40"/>
          <p:cNvSpPr/>
          <p:nvPr/>
        </p:nvSpPr>
        <p:spPr>
          <a:xfrm>
            <a:off x="5796136" y="3356992"/>
            <a:ext cx="3347864" cy="307777"/>
          </a:xfrm>
          <a:prstGeom prst="rect">
            <a:avLst/>
          </a:prstGeom>
          <a:solidFill>
            <a:srgbClr val="CCFFCC"/>
          </a:solidFill>
          <a:ln>
            <a:solidFill>
              <a:srgbClr val="00B0F0"/>
            </a:solidFill>
          </a:ln>
        </p:spPr>
        <p:txBody>
          <a:bodyPr wrap="square">
            <a:spAutoFit/>
          </a:bodyPr>
          <a:lstStyle/>
          <a:p>
            <a:r>
              <a:rPr lang="fr-FR" sz="1400" b="1" dirty="0" smtClean="0">
                <a:solidFill>
                  <a:srgbClr val="FF0000"/>
                </a:solidFill>
              </a:rPr>
              <a:t>A3</a:t>
            </a:r>
            <a:r>
              <a:rPr lang="fr-FR" sz="1400" dirty="0" smtClean="0">
                <a:solidFill>
                  <a:srgbClr val="FF0000"/>
                </a:solidFill>
              </a:rPr>
              <a:t> </a:t>
            </a:r>
            <a:r>
              <a:rPr lang="fr-FR" sz="1400" dirty="0">
                <a:solidFill>
                  <a:srgbClr val="FF0000"/>
                </a:solidFill>
              </a:rPr>
              <a:t>– </a:t>
            </a:r>
            <a:r>
              <a:rPr lang="fr-FR" sz="1400" dirty="0" smtClean="0">
                <a:solidFill>
                  <a:srgbClr val="FF0000"/>
                </a:solidFill>
              </a:rPr>
              <a:t>Pose, dépose, </a:t>
            </a:r>
            <a:r>
              <a:rPr lang="fr-FR" sz="1400" dirty="0" smtClean="0">
                <a:solidFill>
                  <a:srgbClr val="0000FF"/>
                </a:solidFill>
              </a:rPr>
              <a:t>intégration</a:t>
            </a:r>
            <a:endParaRPr lang="fr-FR" sz="1400" dirty="0">
              <a:solidFill>
                <a:srgbClr val="0000FF"/>
              </a:solidFill>
            </a:endParaRPr>
          </a:p>
        </p:txBody>
      </p:sp>
      <p:sp>
        <p:nvSpPr>
          <p:cNvPr id="42" name="Rectangle 41"/>
          <p:cNvSpPr/>
          <p:nvPr/>
        </p:nvSpPr>
        <p:spPr>
          <a:xfrm>
            <a:off x="5796136" y="3645024"/>
            <a:ext cx="3347864" cy="1169551"/>
          </a:xfrm>
          <a:prstGeom prst="rect">
            <a:avLst/>
          </a:prstGeom>
          <a:solidFill>
            <a:srgbClr val="CCFFCC"/>
          </a:solidFill>
          <a:ln>
            <a:solidFill>
              <a:srgbClr val="00B0F0"/>
            </a:solidFill>
          </a:ln>
        </p:spPr>
        <p:txBody>
          <a:bodyPr wrap="square">
            <a:spAutoFit/>
          </a:bodyPr>
          <a:lstStyle/>
          <a:p>
            <a:r>
              <a:rPr lang="fr-FR" sz="1400" b="1" dirty="0" smtClean="0">
                <a:solidFill>
                  <a:srgbClr val="0000FF"/>
                </a:solidFill>
              </a:rPr>
              <a:t>T3.1</a:t>
            </a:r>
            <a:r>
              <a:rPr lang="fr-FR" sz="1400" b="1" baseline="-25000" dirty="0" smtClean="0">
                <a:solidFill>
                  <a:srgbClr val="0000FF"/>
                </a:solidFill>
              </a:rPr>
              <a:t>Av</a:t>
            </a:r>
            <a:r>
              <a:rPr lang="fr-FR" sz="1400" dirty="0" smtClean="0">
                <a:solidFill>
                  <a:srgbClr val="0000FF"/>
                </a:solidFill>
              </a:rPr>
              <a:t> </a:t>
            </a:r>
            <a:r>
              <a:rPr lang="fr-FR" sz="1400" dirty="0">
                <a:solidFill>
                  <a:srgbClr val="0000FF"/>
                </a:solidFill>
              </a:rPr>
              <a:t>Poser et déposer des parties d’aéronef (éléments d’accessibilité</a:t>
            </a:r>
            <a:r>
              <a:rPr lang="fr-FR" sz="1400" dirty="0" smtClean="0">
                <a:solidFill>
                  <a:srgbClr val="0000FF"/>
                </a:solidFill>
              </a:rPr>
              <a:t>, supports </a:t>
            </a:r>
            <a:r>
              <a:rPr lang="fr-FR" sz="1400" dirty="0">
                <a:solidFill>
                  <a:srgbClr val="0000FF"/>
                </a:solidFill>
              </a:rPr>
              <a:t>et harnais, </a:t>
            </a:r>
            <a:r>
              <a:rPr lang="fr-FR" sz="1400" dirty="0" smtClean="0">
                <a:solidFill>
                  <a:srgbClr val="0000FF"/>
                </a:solidFill>
              </a:rPr>
              <a:t>systèmes, </a:t>
            </a:r>
            <a:r>
              <a:rPr lang="fr-FR" sz="1400" dirty="0">
                <a:solidFill>
                  <a:srgbClr val="0000FF"/>
                </a:solidFill>
              </a:rPr>
              <a:t>équipements avioniques, composants, aménagement commercial …)</a:t>
            </a:r>
            <a:r>
              <a:rPr lang="fr-FR" sz="1400" dirty="0" smtClean="0">
                <a:solidFill>
                  <a:srgbClr val="0000FF"/>
                </a:solidFill>
              </a:rPr>
              <a:t>.</a:t>
            </a:r>
            <a:endParaRPr lang="fr-FR" sz="1400" dirty="0">
              <a:solidFill>
                <a:srgbClr val="0000FF"/>
              </a:solidFill>
            </a:endParaRPr>
          </a:p>
        </p:txBody>
      </p:sp>
      <p:sp>
        <p:nvSpPr>
          <p:cNvPr id="43" name="Rectangle 42"/>
          <p:cNvSpPr/>
          <p:nvPr/>
        </p:nvSpPr>
        <p:spPr>
          <a:xfrm>
            <a:off x="5940152" y="3645024"/>
            <a:ext cx="3210644" cy="954107"/>
          </a:xfrm>
          <a:prstGeom prst="rect">
            <a:avLst/>
          </a:prstGeom>
          <a:solidFill>
            <a:srgbClr val="CCFFCC"/>
          </a:solidFill>
          <a:ln>
            <a:solidFill>
              <a:srgbClr val="00B0F0"/>
            </a:solidFill>
          </a:ln>
        </p:spPr>
        <p:txBody>
          <a:bodyPr wrap="square">
            <a:spAutoFit/>
          </a:bodyPr>
          <a:lstStyle/>
          <a:p>
            <a:r>
              <a:rPr lang="fr-FR" sz="1400" b="1" dirty="0" smtClean="0">
                <a:solidFill>
                  <a:srgbClr val="0000FF"/>
                </a:solidFill>
              </a:rPr>
              <a:t>T3.1</a:t>
            </a:r>
            <a:r>
              <a:rPr lang="fr-FR" sz="1400" b="1" baseline="-25000" dirty="0" smtClean="0">
                <a:solidFill>
                  <a:srgbClr val="0000FF"/>
                </a:solidFill>
              </a:rPr>
              <a:t>Sys</a:t>
            </a:r>
            <a:r>
              <a:rPr lang="fr-FR" sz="1400" dirty="0" smtClean="0">
                <a:solidFill>
                  <a:srgbClr val="0000FF"/>
                </a:solidFill>
              </a:rPr>
              <a:t> </a:t>
            </a:r>
            <a:r>
              <a:rPr lang="fr-FR" sz="1400" dirty="0">
                <a:solidFill>
                  <a:srgbClr val="0000FF"/>
                </a:solidFill>
              </a:rPr>
              <a:t>Poser et déposer des parties d’aéronef (éléments d’accessibilité, </a:t>
            </a:r>
            <a:r>
              <a:rPr lang="fr-FR" sz="1400" dirty="0" smtClean="0">
                <a:solidFill>
                  <a:srgbClr val="0000FF"/>
                </a:solidFill>
              </a:rPr>
              <a:t>systèmes, </a:t>
            </a:r>
            <a:r>
              <a:rPr lang="fr-FR" sz="1400" dirty="0">
                <a:solidFill>
                  <a:srgbClr val="0000FF"/>
                </a:solidFill>
              </a:rPr>
              <a:t>équipements, composants, aménagement commercial …)</a:t>
            </a:r>
            <a:r>
              <a:rPr lang="fr-FR" sz="1400" dirty="0" smtClean="0">
                <a:solidFill>
                  <a:srgbClr val="0000FF"/>
                </a:solidFill>
              </a:rPr>
              <a:t>.</a:t>
            </a:r>
            <a:endParaRPr lang="fr-FR" sz="1400" dirty="0">
              <a:solidFill>
                <a:srgbClr val="0000FF"/>
              </a:solidFill>
            </a:endParaRPr>
          </a:p>
        </p:txBody>
      </p:sp>
      <p:sp>
        <p:nvSpPr>
          <p:cNvPr id="44" name="Rectangle 43"/>
          <p:cNvSpPr/>
          <p:nvPr/>
        </p:nvSpPr>
        <p:spPr>
          <a:xfrm>
            <a:off x="6084168" y="3645024"/>
            <a:ext cx="3066628" cy="1169551"/>
          </a:xfrm>
          <a:prstGeom prst="rect">
            <a:avLst/>
          </a:prstGeom>
          <a:solidFill>
            <a:srgbClr val="CCFFCC"/>
          </a:solidFill>
          <a:ln>
            <a:solidFill>
              <a:srgbClr val="00B0F0"/>
            </a:solidFill>
          </a:ln>
        </p:spPr>
        <p:txBody>
          <a:bodyPr wrap="square">
            <a:spAutoFit/>
          </a:bodyPr>
          <a:lstStyle/>
          <a:p>
            <a:r>
              <a:rPr lang="fr-FR" sz="1400" b="1" dirty="0" smtClean="0">
                <a:solidFill>
                  <a:srgbClr val="0000FF"/>
                </a:solidFill>
              </a:rPr>
              <a:t>T3.1</a:t>
            </a:r>
            <a:r>
              <a:rPr lang="fr-FR" sz="1400" b="1" baseline="-25000" dirty="0" smtClean="0">
                <a:solidFill>
                  <a:srgbClr val="0000FF"/>
                </a:solidFill>
              </a:rPr>
              <a:t>St</a:t>
            </a:r>
            <a:r>
              <a:rPr lang="fr-FR" sz="1400" dirty="0" smtClean="0">
                <a:solidFill>
                  <a:srgbClr val="0000FF"/>
                </a:solidFill>
              </a:rPr>
              <a:t> </a:t>
            </a:r>
            <a:r>
              <a:rPr lang="fr-FR" sz="1400" dirty="0">
                <a:solidFill>
                  <a:srgbClr val="0000FF"/>
                </a:solidFill>
              </a:rPr>
              <a:t>Poser et déposer des éléments d’accessibilité (équipements, composants, aménagement commercial …) ou des ensembles ou sous-ensembles structuraux</a:t>
            </a:r>
            <a:r>
              <a:rPr lang="fr-FR" sz="1400" dirty="0" smtClean="0">
                <a:solidFill>
                  <a:srgbClr val="0000FF"/>
                </a:solidFill>
              </a:rPr>
              <a:t>.</a:t>
            </a:r>
            <a:endParaRPr lang="fr-FR" sz="1400" dirty="0">
              <a:solidFill>
                <a:srgbClr val="0000FF"/>
              </a:solidFill>
            </a:endParaRPr>
          </a:p>
        </p:txBody>
      </p:sp>
      <p:sp>
        <p:nvSpPr>
          <p:cNvPr id="45" name="Rectangle 44"/>
          <p:cNvSpPr/>
          <p:nvPr/>
        </p:nvSpPr>
        <p:spPr>
          <a:xfrm>
            <a:off x="5796136" y="4797152"/>
            <a:ext cx="3347864" cy="523220"/>
          </a:xfrm>
          <a:prstGeom prst="rect">
            <a:avLst/>
          </a:prstGeom>
          <a:solidFill>
            <a:srgbClr val="CCFFCC"/>
          </a:solidFill>
          <a:ln>
            <a:solidFill>
              <a:srgbClr val="00B0F0"/>
            </a:solidFill>
          </a:ln>
        </p:spPr>
        <p:txBody>
          <a:bodyPr wrap="square">
            <a:spAutoFit/>
          </a:bodyPr>
          <a:lstStyle/>
          <a:p>
            <a:r>
              <a:rPr lang="fr-FR" sz="1400" b="1" dirty="0">
                <a:solidFill>
                  <a:srgbClr val="FF0000"/>
                </a:solidFill>
              </a:rPr>
              <a:t>T3.2</a:t>
            </a:r>
            <a:r>
              <a:rPr lang="fr-FR" sz="1400" dirty="0">
                <a:solidFill>
                  <a:srgbClr val="FF0000"/>
                </a:solidFill>
              </a:rPr>
              <a:t> Effectuer des opérations liées à la continuité électrique (métallisation).</a:t>
            </a:r>
          </a:p>
        </p:txBody>
      </p:sp>
      <p:sp>
        <p:nvSpPr>
          <p:cNvPr id="46" name="Rectangle 45"/>
          <p:cNvSpPr/>
          <p:nvPr/>
        </p:nvSpPr>
        <p:spPr>
          <a:xfrm>
            <a:off x="5796136" y="5301208"/>
            <a:ext cx="3347864" cy="523220"/>
          </a:xfrm>
          <a:prstGeom prst="rect">
            <a:avLst/>
          </a:prstGeom>
          <a:solidFill>
            <a:srgbClr val="CCFFCC"/>
          </a:solidFill>
          <a:ln>
            <a:solidFill>
              <a:srgbClr val="00B0F0"/>
            </a:solidFill>
          </a:ln>
        </p:spPr>
        <p:txBody>
          <a:bodyPr wrap="square">
            <a:spAutoFit/>
          </a:bodyPr>
          <a:lstStyle/>
          <a:p>
            <a:r>
              <a:rPr lang="fr-FR" sz="1400" b="1" dirty="0" smtClean="0">
                <a:solidFill>
                  <a:srgbClr val="0000FF"/>
                </a:solidFill>
              </a:rPr>
              <a:t>T3.3</a:t>
            </a:r>
            <a:r>
              <a:rPr lang="fr-FR" sz="1400" b="1" baseline="-25000" dirty="0" smtClean="0">
                <a:solidFill>
                  <a:srgbClr val="0000FF"/>
                </a:solidFill>
              </a:rPr>
              <a:t>Av</a:t>
            </a:r>
            <a:r>
              <a:rPr lang="fr-FR" sz="1400" dirty="0" smtClean="0">
                <a:solidFill>
                  <a:srgbClr val="0000FF"/>
                </a:solidFill>
              </a:rPr>
              <a:t> </a:t>
            </a:r>
            <a:r>
              <a:rPr lang="fr-FR" sz="1400" dirty="0">
                <a:solidFill>
                  <a:srgbClr val="0000FF"/>
                </a:solidFill>
              </a:rPr>
              <a:t>Connecter des éléments avioniques, électriques et électroniques.</a:t>
            </a:r>
          </a:p>
        </p:txBody>
      </p:sp>
      <p:sp>
        <p:nvSpPr>
          <p:cNvPr id="47" name="Rectangle 46"/>
          <p:cNvSpPr/>
          <p:nvPr/>
        </p:nvSpPr>
        <p:spPr>
          <a:xfrm>
            <a:off x="5940152" y="5301208"/>
            <a:ext cx="3210644" cy="738664"/>
          </a:xfrm>
          <a:prstGeom prst="rect">
            <a:avLst/>
          </a:prstGeom>
          <a:solidFill>
            <a:srgbClr val="CCFFCC"/>
          </a:solidFill>
          <a:ln>
            <a:solidFill>
              <a:srgbClr val="00B0F0"/>
            </a:solidFill>
          </a:ln>
        </p:spPr>
        <p:txBody>
          <a:bodyPr wrap="square">
            <a:spAutoFit/>
          </a:bodyPr>
          <a:lstStyle/>
          <a:p>
            <a:r>
              <a:rPr lang="fr-FR" sz="1400" b="1" dirty="0" smtClean="0">
                <a:solidFill>
                  <a:srgbClr val="0000FF"/>
                </a:solidFill>
              </a:rPr>
              <a:t>T3.3</a:t>
            </a:r>
            <a:r>
              <a:rPr lang="fr-FR" sz="1400" b="1" baseline="-25000" dirty="0" smtClean="0">
                <a:solidFill>
                  <a:srgbClr val="0000FF"/>
                </a:solidFill>
              </a:rPr>
              <a:t>Sys</a:t>
            </a:r>
            <a:r>
              <a:rPr lang="fr-FR" sz="1400" dirty="0" smtClean="0">
                <a:solidFill>
                  <a:srgbClr val="0000FF"/>
                </a:solidFill>
              </a:rPr>
              <a:t> </a:t>
            </a:r>
            <a:r>
              <a:rPr lang="fr-FR" sz="1400" dirty="0">
                <a:solidFill>
                  <a:srgbClr val="0000FF"/>
                </a:solidFill>
              </a:rPr>
              <a:t>Raccorder à leur environnement des </a:t>
            </a:r>
            <a:r>
              <a:rPr lang="fr-FR" sz="1400" dirty="0" smtClean="0">
                <a:solidFill>
                  <a:srgbClr val="0000FF"/>
                </a:solidFill>
              </a:rPr>
              <a:t>systèmes </a:t>
            </a:r>
            <a:r>
              <a:rPr lang="fr-FR" sz="1400" dirty="0">
                <a:solidFill>
                  <a:srgbClr val="0000FF"/>
                </a:solidFill>
              </a:rPr>
              <a:t>ou des éléments de </a:t>
            </a:r>
            <a:r>
              <a:rPr lang="fr-FR" sz="1400" dirty="0" smtClean="0">
                <a:solidFill>
                  <a:srgbClr val="0000FF"/>
                </a:solidFill>
              </a:rPr>
              <a:t>systèmes </a:t>
            </a:r>
            <a:r>
              <a:rPr lang="fr-FR" sz="1400" dirty="0">
                <a:solidFill>
                  <a:srgbClr val="0000FF"/>
                </a:solidFill>
              </a:rPr>
              <a:t>au sein d’un aéronef.</a:t>
            </a:r>
          </a:p>
        </p:txBody>
      </p:sp>
      <p:sp>
        <p:nvSpPr>
          <p:cNvPr id="48" name="Rectangle 47"/>
          <p:cNvSpPr/>
          <p:nvPr/>
        </p:nvSpPr>
        <p:spPr>
          <a:xfrm>
            <a:off x="6084168" y="5301208"/>
            <a:ext cx="3066628" cy="954107"/>
          </a:xfrm>
          <a:prstGeom prst="rect">
            <a:avLst/>
          </a:prstGeom>
          <a:solidFill>
            <a:srgbClr val="CCFFCC"/>
          </a:solidFill>
          <a:ln>
            <a:solidFill>
              <a:srgbClr val="00B0F0"/>
            </a:solidFill>
          </a:ln>
        </p:spPr>
        <p:txBody>
          <a:bodyPr wrap="square">
            <a:spAutoFit/>
          </a:bodyPr>
          <a:lstStyle/>
          <a:p>
            <a:r>
              <a:rPr lang="fr-FR" sz="1400" b="1" dirty="0" smtClean="0">
                <a:solidFill>
                  <a:srgbClr val="0000FF"/>
                </a:solidFill>
              </a:rPr>
              <a:t>T3.3</a:t>
            </a:r>
            <a:r>
              <a:rPr lang="fr-FR" sz="1400" b="1" baseline="-25000" dirty="0" smtClean="0">
                <a:solidFill>
                  <a:srgbClr val="0000FF"/>
                </a:solidFill>
              </a:rPr>
              <a:t>St</a:t>
            </a:r>
            <a:r>
              <a:rPr lang="fr-FR" sz="1400" dirty="0" smtClean="0">
                <a:solidFill>
                  <a:srgbClr val="0000FF"/>
                </a:solidFill>
              </a:rPr>
              <a:t> </a:t>
            </a:r>
            <a:r>
              <a:rPr lang="fr-FR" sz="1400" dirty="0">
                <a:solidFill>
                  <a:srgbClr val="0000FF"/>
                </a:solidFill>
              </a:rPr>
              <a:t>Raccorder à leur environnement des éléments d’un </a:t>
            </a:r>
            <a:r>
              <a:rPr lang="fr-FR" sz="1400" dirty="0" smtClean="0">
                <a:solidFill>
                  <a:srgbClr val="0000FF"/>
                </a:solidFill>
              </a:rPr>
              <a:t>système </a:t>
            </a:r>
            <a:r>
              <a:rPr lang="fr-FR" sz="1400" dirty="0">
                <a:solidFill>
                  <a:srgbClr val="0000FF"/>
                </a:solidFill>
              </a:rPr>
              <a:t>inerte au sein d’un aéronef ou d’un sous-ensemble d’aéronef.</a:t>
            </a:r>
          </a:p>
        </p:txBody>
      </p:sp>
      <p:sp>
        <p:nvSpPr>
          <p:cNvPr id="2" name="Espace réservé du numéro de diapositive 1"/>
          <p:cNvSpPr>
            <a:spLocks noGrp="1"/>
          </p:cNvSpPr>
          <p:nvPr>
            <p:ph type="sldNum" sz="quarter" idx="12"/>
          </p:nvPr>
        </p:nvSpPr>
        <p:spPr>
          <a:xfrm>
            <a:off x="7010400" y="6492875"/>
            <a:ext cx="2133600" cy="365125"/>
          </a:xfrm>
        </p:spPr>
        <p:txBody>
          <a:bodyPr anchor="b" anchorCtr="0"/>
          <a:lstStyle/>
          <a:p>
            <a:fld id="{9ADDA7FA-2A20-44FE-B285-C2990E32D552}" type="slidenum">
              <a:rPr lang="fr-FR" smtClean="0"/>
              <a:t>61</a:t>
            </a:fld>
            <a:endParaRPr lang="fr-FR" dirty="0"/>
          </a:p>
        </p:txBody>
      </p:sp>
    </p:spTree>
    <p:extLst>
      <p:ext uri="{BB962C8B-B14F-4D97-AF65-F5344CB8AC3E}">
        <p14:creationId xmlns:p14="http://schemas.microsoft.com/office/powerpoint/2010/main" val="13385519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6"/>
                                        </p:tgtEl>
                                        <p:attrNameLst>
                                          <p:attrName>style.opacity</p:attrName>
                                        </p:attrNameLst>
                                      </p:cBhvr>
                                      <p:to>
                                        <p:strVal val="0.5"/>
                                      </p:to>
                                    </p:set>
                                    <p:animEffect filter="image" prLst="opacity: 0.5">
                                      <p:cBhvr rctx="IE">
                                        <p:cTn id="7" dur="indefinite"/>
                                        <p:tgtEl>
                                          <p:spTgt spid="16"/>
                                        </p:tgtEl>
                                      </p:cBhvr>
                                    </p:animEffect>
                                  </p:childTnLst>
                                </p:cTn>
                              </p:par>
                              <p:par>
                                <p:cTn id="8" presetID="9" presetClass="emph" presetSubtype="0" grpId="0" nodeType="withEffect">
                                  <p:stCondLst>
                                    <p:cond delay="0"/>
                                  </p:stCondLst>
                                  <p:childTnLst>
                                    <p:set>
                                      <p:cBhvr rctx="PPT">
                                        <p:cTn id="9" dur="indefinite"/>
                                        <p:tgtEl>
                                          <p:spTgt spid="18"/>
                                        </p:tgtEl>
                                        <p:attrNameLst>
                                          <p:attrName>style.opacity</p:attrName>
                                        </p:attrNameLst>
                                      </p:cBhvr>
                                      <p:to>
                                        <p:strVal val="0.5"/>
                                      </p:to>
                                    </p:set>
                                    <p:animEffect filter="image" prLst="opacity: 0.5">
                                      <p:cBhvr rctx="IE">
                                        <p:cTn id="10" dur="indefinite"/>
                                        <p:tgtEl>
                                          <p:spTgt spid="18"/>
                                        </p:tgtEl>
                                      </p:cBhvr>
                                    </p:animEffect>
                                  </p:childTnLst>
                                </p:cTn>
                              </p:par>
                              <p:par>
                                <p:cTn id="11" presetID="9" presetClass="emph" presetSubtype="0" grpId="0" nodeType="withEffect">
                                  <p:stCondLst>
                                    <p:cond delay="0"/>
                                  </p:stCondLst>
                                  <p:childTnLst>
                                    <p:set>
                                      <p:cBhvr rctx="PPT">
                                        <p:cTn id="12" dur="indefinite"/>
                                        <p:tgtEl>
                                          <p:spTgt spid="22"/>
                                        </p:tgtEl>
                                        <p:attrNameLst>
                                          <p:attrName>style.opacity</p:attrName>
                                        </p:attrNameLst>
                                      </p:cBhvr>
                                      <p:to>
                                        <p:strVal val="0.5"/>
                                      </p:to>
                                    </p:set>
                                    <p:animEffect filter="image" prLst="opacity: 0.5">
                                      <p:cBhvr rctx="IE">
                                        <p:cTn id="13" dur="indefinite"/>
                                        <p:tgtEl>
                                          <p:spTgt spid="22"/>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2" grpId="0" animBg="1"/>
      <p:bldP spid="29" grpId="0" animBg="1"/>
      <p:bldP spid="30" grpId="0" animBg="1"/>
      <p:bldP spid="32" grpId="0" animBg="1"/>
      <p:bldP spid="33" grpId="0" animBg="1"/>
      <p:bldP spid="34" grpId="0" animBg="1"/>
      <p:bldP spid="35" grpId="0" animBg="1"/>
      <p:bldP spid="36" grpId="0" animBg="1"/>
      <p:bldP spid="37" grpId="0" animBg="1"/>
      <p:bldP spid="38"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Connecteur droit avec flèche 23"/>
          <p:cNvCxnSpPr/>
          <p:nvPr/>
        </p:nvCxnSpPr>
        <p:spPr>
          <a:xfrm>
            <a:off x="3131840" y="4005064"/>
            <a:ext cx="2670771" cy="21490"/>
          </a:xfrm>
          <a:prstGeom prst="straightConnector1">
            <a:avLst/>
          </a:prstGeom>
          <a:ln w="508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3131840" y="3501008"/>
            <a:ext cx="3024336" cy="0"/>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cxnSp>
        <p:nvCxnSpPr>
          <p:cNvPr id="13" name="Connecteur droit 12"/>
          <p:cNvCxnSpPr/>
          <p:nvPr/>
        </p:nvCxnSpPr>
        <p:spPr>
          <a:xfrm>
            <a:off x="3275856"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5796136"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4866507"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U34</a:t>
            </a:r>
          </a:p>
          <a:p>
            <a:pPr algn="ctr"/>
            <a:r>
              <a:rPr lang="fr-FR" b="1" dirty="0" smtClean="0">
                <a:solidFill>
                  <a:schemeClr val="tx1"/>
                </a:solidFill>
              </a:rPr>
              <a:t>E 34</a:t>
            </a:r>
            <a:endParaRPr lang="fr-FR" b="1" dirty="0">
              <a:solidFill>
                <a:schemeClr val="tx1"/>
              </a:solidFill>
            </a:endParaRPr>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7" name="Ellipse 16"/>
          <p:cNvSpPr/>
          <p:nvPr/>
        </p:nvSpPr>
        <p:spPr>
          <a:xfrm>
            <a:off x="4211960" y="1888366"/>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U32 </a:t>
            </a:r>
            <a:r>
              <a:rPr lang="fr-FR" b="1" dirty="0" smtClean="0">
                <a:solidFill>
                  <a:schemeClr val="tx1"/>
                </a:solidFill>
              </a:rPr>
              <a:t>E 32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8" name="Ellipse 17"/>
          <p:cNvSpPr/>
          <p:nvPr/>
        </p:nvSpPr>
        <p:spPr>
          <a:xfrm>
            <a:off x="3642371"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UP1</a:t>
            </a:r>
          </a:p>
          <a:p>
            <a:pPr algn="ctr"/>
            <a:r>
              <a:rPr lang="fr-FR" b="1" dirty="0" smtClean="0">
                <a:solidFill>
                  <a:schemeClr val="tx1"/>
                </a:solidFill>
              </a:rPr>
              <a:t>EP1</a:t>
            </a:r>
            <a:endParaRPr lang="fr-FR" b="1" dirty="0">
              <a:solidFill>
                <a:schemeClr val="tx1"/>
              </a:solidFill>
            </a:endParaRPr>
          </a:p>
          <a:p>
            <a:pPr algn="ctr"/>
            <a:endParaRPr lang="fr-FR" b="1" u="sng" dirty="0" smtClean="0"/>
          </a:p>
          <a:p>
            <a:pPr algn="ctr"/>
            <a:endParaRPr lang="fr-FR" b="1" u="sng" dirty="0"/>
          </a:p>
          <a:p>
            <a:pPr algn="ctr"/>
            <a:endParaRPr lang="fr-FR" b="1" u="sng" dirty="0"/>
          </a:p>
        </p:txBody>
      </p:sp>
      <p:sp>
        <p:nvSpPr>
          <p:cNvPr id="19" name="Ellipse 18"/>
          <p:cNvSpPr/>
          <p:nvPr/>
        </p:nvSpPr>
        <p:spPr>
          <a:xfrm>
            <a:off x="4284776"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UP2</a:t>
            </a:r>
          </a:p>
          <a:p>
            <a:pPr algn="ctr"/>
            <a:r>
              <a:rPr lang="fr-FR" b="1" dirty="0" smtClean="0">
                <a:solidFill>
                  <a:schemeClr val="tx1"/>
                </a:solidFill>
              </a:rPr>
              <a:t>EP2</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0" name="ZoneTexte 19"/>
          <p:cNvSpPr txBox="1"/>
          <p:nvPr/>
        </p:nvSpPr>
        <p:spPr>
          <a:xfrm>
            <a:off x="3419872" y="1412776"/>
            <a:ext cx="2304256"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sp>
        <p:nvSpPr>
          <p:cNvPr id="21" name="ZoneTexte 20"/>
          <p:cNvSpPr txBox="1"/>
          <p:nvPr/>
        </p:nvSpPr>
        <p:spPr>
          <a:xfrm>
            <a:off x="3419872" y="5301208"/>
            <a:ext cx="2232248" cy="338554"/>
          </a:xfrm>
          <a:prstGeom prst="rect">
            <a:avLst/>
          </a:prstGeom>
          <a:solidFill>
            <a:srgbClr val="92D050"/>
          </a:solidFill>
        </p:spPr>
        <p:txBody>
          <a:bodyPr wrap="square" rtlCol="0">
            <a:spAutoFit/>
          </a:bodyPr>
          <a:lstStyle/>
          <a:p>
            <a:pPr algn="ctr"/>
            <a:r>
              <a:rPr lang="fr-FR" sz="1600" dirty="0" smtClean="0"/>
              <a:t>Terminale</a:t>
            </a:r>
            <a:endParaRPr lang="fr-FR" sz="1600" dirty="0"/>
          </a:p>
        </p:txBody>
      </p:sp>
      <p:sp>
        <p:nvSpPr>
          <p:cNvPr id="22" name="Ellipse 21"/>
          <p:cNvSpPr/>
          <p:nvPr/>
        </p:nvSpPr>
        <p:spPr>
          <a:xfrm>
            <a:off x="4932040" y="321297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UP3</a:t>
            </a:r>
          </a:p>
          <a:p>
            <a:pPr algn="ctr"/>
            <a:r>
              <a:rPr lang="fr-FR" b="1" dirty="0" smtClean="0">
                <a:solidFill>
                  <a:schemeClr val="tx1"/>
                </a:solidFill>
              </a:rPr>
              <a:t>EP3</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7" name="ZoneTexte 26"/>
          <p:cNvSpPr txBox="1"/>
          <p:nvPr/>
        </p:nvSpPr>
        <p:spPr>
          <a:xfrm>
            <a:off x="251520" y="116632"/>
            <a:ext cx="2376264" cy="307777"/>
          </a:xfrm>
          <a:prstGeom prst="rect">
            <a:avLst/>
          </a:prstGeom>
          <a:solidFill>
            <a:srgbClr val="92D050"/>
          </a:solidFill>
          <a:ln>
            <a:solidFill>
              <a:srgbClr val="0000FF"/>
            </a:solidFill>
          </a:ln>
        </p:spPr>
        <p:txBody>
          <a:bodyPr wrap="square" rtlCol="0">
            <a:spAutoFit/>
          </a:bodyPr>
          <a:lstStyle/>
          <a:p>
            <a:r>
              <a:rPr lang="fr-FR" sz="1400" dirty="0" smtClean="0"/>
              <a:t>CAP </a:t>
            </a:r>
            <a:r>
              <a:rPr lang="fr-FR" sz="1400" dirty="0" err="1" smtClean="0"/>
              <a:t>Aéro</a:t>
            </a:r>
            <a:r>
              <a:rPr lang="fr-FR" sz="1400" dirty="0" smtClean="0"/>
              <a:t> Options Av, Sys et St</a:t>
            </a:r>
            <a:endParaRPr lang="fr-FR" sz="1400" dirty="0"/>
          </a:p>
        </p:txBody>
      </p:sp>
      <p:sp>
        <p:nvSpPr>
          <p:cNvPr id="28" name="ZoneTexte 27"/>
          <p:cNvSpPr txBox="1"/>
          <p:nvPr/>
        </p:nvSpPr>
        <p:spPr>
          <a:xfrm>
            <a:off x="6156176" y="116632"/>
            <a:ext cx="2699314" cy="307777"/>
          </a:xfrm>
          <a:prstGeom prst="rect">
            <a:avLst/>
          </a:prstGeom>
          <a:solidFill>
            <a:srgbClr val="00B0F0"/>
          </a:solidFill>
          <a:ln>
            <a:solidFill>
              <a:srgbClr val="92D050"/>
            </a:solidFill>
          </a:ln>
        </p:spPr>
        <p:txBody>
          <a:bodyPr wrap="none" rtlCol="0">
            <a:spAutoFit/>
          </a:bodyPr>
          <a:lstStyle/>
          <a:p>
            <a:r>
              <a:rPr lang="fr-FR" sz="1400" dirty="0" smtClean="0"/>
              <a:t>Bac pro </a:t>
            </a:r>
            <a:r>
              <a:rPr lang="fr-FR" sz="1400" dirty="0" err="1" smtClean="0"/>
              <a:t>Aéro</a:t>
            </a:r>
            <a:r>
              <a:rPr lang="fr-FR" sz="1400" dirty="0" smtClean="0"/>
              <a:t> Options Av , Sys et St</a:t>
            </a:r>
            <a:endParaRPr lang="fr-FR" sz="1400" dirty="0"/>
          </a:p>
        </p:txBody>
      </p:sp>
      <p:sp>
        <p:nvSpPr>
          <p:cNvPr id="32" name="Rectangle 31"/>
          <p:cNvSpPr/>
          <p:nvPr/>
        </p:nvSpPr>
        <p:spPr>
          <a:xfrm>
            <a:off x="0" y="6021288"/>
            <a:ext cx="3275856" cy="738664"/>
          </a:xfrm>
          <a:prstGeom prst="rect">
            <a:avLst/>
          </a:prstGeom>
          <a:solidFill>
            <a:srgbClr val="CCFFCC"/>
          </a:solidFill>
          <a:ln>
            <a:solidFill>
              <a:schemeClr val="tx1"/>
            </a:solidFill>
          </a:ln>
        </p:spPr>
        <p:txBody>
          <a:bodyPr wrap="square">
            <a:spAutoFit/>
          </a:bodyPr>
          <a:lstStyle/>
          <a:p>
            <a:pPr algn="ctr"/>
            <a:r>
              <a:rPr lang="nl-NL" sz="1400" b="1" dirty="0" smtClean="0"/>
              <a:t>EP2</a:t>
            </a:r>
            <a:r>
              <a:rPr lang="nl-NL" sz="1400" dirty="0"/>
              <a:t> : </a:t>
            </a:r>
            <a:r>
              <a:rPr lang="fr-FR" sz="1400" dirty="0"/>
              <a:t>Préparation et réalisation d’une opération de montage ou </a:t>
            </a:r>
            <a:r>
              <a:rPr lang="fr-FR" sz="1400" dirty="0" smtClean="0"/>
              <a:t>démontage (</a:t>
            </a:r>
            <a:r>
              <a:rPr lang="fr-FR" sz="1400" dirty="0"/>
              <a:t>coefficient </a:t>
            </a:r>
            <a:r>
              <a:rPr lang="fr-FR" sz="1400" dirty="0" smtClean="0"/>
              <a:t>3)</a:t>
            </a:r>
            <a:endParaRPr lang="fr-FR" sz="1400" dirty="0"/>
          </a:p>
        </p:txBody>
      </p:sp>
      <p:sp>
        <p:nvSpPr>
          <p:cNvPr id="33" name="Rectangle 32"/>
          <p:cNvSpPr/>
          <p:nvPr/>
        </p:nvSpPr>
        <p:spPr>
          <a:xfrm>
            <a:off x="4211960" y="6381328"/>
            <a:ext cx="4932040" cy="307777"/>
          </a:xfrm>
          <a:prstGeom prst="rect">
            <a:avLst/>
          </a:prstGeom>
          <a:solidFill>
            <a:schemeClr val="accent5">
              <a:lumMod val="40000"/>
              <a:lumOff val="60000"/>
            </a:schemeClr>
          </a:solidFill>
          <a:ln>
            <a:solidFill>
              <a:schemeClr val="tx1"/>
            </a:solidFill>
          </a:ln>
        </p:spPr>
        <p:txBody>
          <a:bodyPr wrap="square">
            <a:spAutoFit/>
          </a:bodyPr>
          <a:lstStyle/>
          <a:p>
            <a:pPr algn="ctr"/>
            <a:r>
              <a:rPr lang="fr-FR" sz="1400" b="1" dirty="0">
                <a:solidFill>
                  <a:srgbClr val="000000"/>
                </a:solidFill>
              </a:rPr>
              <a:t> E3 - Sous-épreuve E32 </a:t>
            </a:r>
            <a:r>
              <a:rPr lang="fr-FR" sz="1400" dirty="0" smtClean="0">
                <a:solidFill>
                  <a:srgbClr val="000000"/>
                </a:solidFill>
              </a:rPr>
              <a:t>: Montage – démontage (coefficient 2) </a:t>
            </a:r>
            <a:endParaRPr lang="fr-FR" sz="1400" dirty="0">
              <a:solidFill>
                <a:srgbClr val="000000"/>
              </a:solidFill>
            </a:endParaRPr>
          </a:p>
        </p:txBody>
      </p:sp>
      <p:sp>
        <p:nvSpPr>
          <p:cNvPr id="25" name="ZoneTexte 24"/>
          <p:cNvSpPr txBox="1"/>
          <p:nvPr/>
        </p:nvSpPr>
        <p:spPr>
          <a:xfrm>
            <a:off x="0" y="476672"/>
            <a:ext cx="3275856" cy="1815882"/>
          </a:xfrm>
          <a:prstGeom prst="rect">
            <a:avLst/>
          </a:prstGeom>
          <a:solidFill>
            <a:srgbClr val="FFFF00">
              <a:alpha val="21000"/>
            </a:srgbClr>
          </a:solidFill>
        </p:spPr>
        <p:txBody>
          <a:bodyPr wrap="square" rtlCol="0">
            <a:spAutoFit/>
          </a:bodyPr>
          <a:lstStyle/>
          <a:p>
            <a:r>
              <a:rPr lang="fr-FR" sz="1400" b="1" dirty="0" smtClean="0">
                <a:solidFill>
                  <a:srgbClr val="FF0000"/>
                </a:solidFill>
              </a:rPr>
              <a:t>Avionique : « … </a:t>
            </a:r>
            <a:r>
              <a:rPr lang="fr-FR" sz="1400" b="1" dirty="0" smtClean="0">
                <a:solidFill>
                  <a:srgbClr val="0000FF"/>
                </a:solidFill>
              </a:rPr>
              <a:t>une </a:t>
            </a:r>
            <a:r>
              <a:rPr lang="fr-FR" sz="1400" b="1" dirty="0">
                <a:solidFill>
                  <a:srgbClr val="0000FF"/>
                </a:solidFill>
              </a:rPr>
              <a:t>opération dans le cadre d’une intervention </a:t>
            </a:r>
            <a:r>
              <a:rPr lang="fr-FR" sz="1400" dirty="0">
                <a:solidFill>
                  <a:srgbClr val="FF0000"/>
                </a:solidFill>
              </a:rPr>
              <a:t>de pose et/ou de dépose de parties d’un aéronef (éléments d’accessibilité, </a:t>
            </a:r>
            <a:r>
              <a:rPr lang="fr-FR" sz="1400" dirty="0" smtClean="0">
                <a:solidFill>
                  <a:srgbClr val="FF0000"/>
                </a:solidFill>
              </a:rPr>
              <a:t>systèmes, </a:t>
            </a:r>
            <a:r>
              <a:rPr lang="fr-FR" sz="1400" dirty="0">
                <a:solidFill>
                  <a:srgbClr val="FF0000"/>
                </a:solidFill>
              </a:rPr>
              <a:t>équipements, supports, harnais, composants, aménagements commerciaux …)</a:t>
            </a:r>
            <a:r>
              <a:rPr lang="fr-FR" sz="1400" dirty="0">
                <a:solidFill>
                  <a:srgbClr val="0000FF"/>
                </a:solidFill>
              </a:rPr>
              <a:t>. </a:t>
            </a:r>
            <a:r>
              <a:rPr lang="fr-FR" sz="1400" dirty="0">
                <a:solidFill>
                  <a:srgbClr val="FF0000"/>
                </a:solidFill>
              </a:rPr>
              <a:t>Le candidat prépare et réalise </a:t>
            </a:r>
            <a:r>
              <a:rPr lang="fr-FR" sz="1400" b="1" dirty="0">
                <a:solidFill>
                  <a:srgbClr val="0000FF"/>
                </a:solidFill>
              </a:rPr>
              <a:t>l’opération</a:t>
            </a:r>
            <a:r>
              <a:rPr lang="fr-FR" sz="1400" dirty="0" smtClean="0">
                <a:solidFill>
                  <a:srgbClr val="FF0000"/>
                </a:solidFill>
              </a:rPr>
              <a:t>. »</a:t>
            </a:r>
            <a:endParaRPr lang="fr-FR" sz="1400" dirty="0">
              <a:solidFill>
                <a:srgbClr val="FF0000"/>
              </a:solidFill>
            </a:endParaRPr>
          </a:p>
        </p:txBody>
      </p:sp>
      <p:sp>
        <p:nvSpPr>
          <p:cNvPr id="26" name="ZoneTexte 25"/>
          <p:cNvSpPr txBox="1"/>
          <p:nvPr/>
        </p:nvSpPr>
        <p:spPr>
          <a:xfrm>
            <a:off x="19596" y="4077072"/>
            <a:ext cx="3256260" cy="1815882"/>
          </a:xfrm>
          <a:prstGeom prst="rect">
            <a:avLst/>
          </a:prstGeom>
          <a:solidFill>
            <a:srgbClr val="FFFF00">
              <a:alpha val="21000"/>
            </a:srgbClr>
          </a:solidFill>
        </p:spPr>
        <p:txBody>
          <a:bodyPr wrap="square" rtlCol="0">
            <a:spAutoFit/>
          </a:bodyPr>
          <a:lstStyle/>
          <a:p>
            <a:r>
              <a:rPr lang="fr-FR" sz="1400" b="1" dirty="0" smtClean="0">
                <a:solidFill>
                  <a:srgbClr val="FF0000"/>
                </a:solidFill>
              </a:rPr>
              <a:t>Structure : « … </a:t>
            </a:r>
            <a:r>
              <a:rPr lang="fr-FR" sz="1400" b="1" dirty="0" smtClean="0">
                <a:solidFill>
                  <a:srgbClr val="0000FF"/>
                </a:solidFill>
              </a:rPr>
              <a:t>une </a:t>
            </a:r>
            <a:r>
              <a:rPr lang="fr-FR" sz="1400" b="1" dirty="0">
                <a:solidFill>
                  <a:srgbClr val="0000FF"/>
                </a:solidFill>
              </a:rPr>
              <a:t>opération dans le cadre d’une intervention </a:t>
            </a:r>
            <a:r>
              <a:rPr lang="fr-FR" sz="1400" dirty="0">
                <a:solidFill>
                  <a:srgbClr val="FF0000"/>
                </a:solidFill>
              </a:rPr>
              <a:t>de pose et/ou de dépose d’éléments (éléments d’accessibilité, équipements, composants, aménagements commerciaux …) ou d’ensembles ou sous-ensembles structuraux. Le candidat prépare et réalise </a:t>
            </a:r>
            <a:r>
              <a:rPr lang="fr-FR" sz="1400" b="1" dirty="0" smtClean="0">
                <a:solidFill>
                  <a:srgbClr val="0000FF"/>
                </a:solidFill>
              </a:rPr>
              <a:t>l’opération.</a:t>
            </a:r>
            <a:r>
              <a:rPr lang="fr-FR" sz="1400" b="1" dirty="0" smtClean="0">
                <a:solidFill>
                  <a:srgbClr val="FF0000"/>
                </a:solidFill>
              </a:rPr>
              <a:t> » </a:t>
            </a:r>
            <a:endParaRPr lang="fr-FR" sz="1400" b="1" dirty="0">
              <a:solidFill>
                <a:srgbClr val="FF0000"/>
              </a:solidFill>
            </a:endParaRPr>
          </a:p>
        </p:txBody>
      </p:sp>
      <p:sp>
        <p:nvSpPr>
          <p:cNvPr id="29" name="ZoneTexte 28"/>
          <p:cNvSpPr txBox="1"/>
          <p:nvPr/>
        </p:nvSpPr>
        <p:spPr>
          <a:xfrm>
            <a:off x="0" y="2276872"/>
            <a:ext cx="3275856" cy="1815882"/>
          </a:xfrm>
          <a:prstGeom prst="rect">
            <a:avLst/>
          </a:prstGeom>
          <a:solidFill>
            <a:srgbClr val="FFFF00">
              <a:alpha val="21000"/>
            </a:srgbClr>
          </a:solidFill>
        </p:spPr>
        <p:txBody>
          <a:bodyPr wrap="square" rtlCol="0">
            <a:spAutoFit/>
          </a:bodyPr>
          <a:lstStyle/>
          <a:p>
            <a:r>
              <a:rPr lang="fr-FR" sz="1400" b="1" dirty="0" smtClean="0">
                <a:solidFill>
                  <a:srgbClr val="FF0000"/>
                </a:solidFill>
              </a:rPr>
              <a:t>Systèmes</a:t>
            </a:r>
            <a:r>
              <a:rPr lang="fr-FR" sz="1400" dirty="0" smtClean="0">
                <a:solidFill>
                  <a:srgbClr val="FF0000"/>
                </a:solidFill>
              </a:rPr>
              <a:t> :</a:t>
            </a:r>
            <a:r>
              <a:rPr lang="fr-FR" sz="1400" dirty="0">
                <a:solidFill>
                  <a:srgbClr val="FF0000"/>
                </a:solidFill>
              </a:rPr>
              <a:t> </a:t>
            </a:r>
            <a:r>
              <a:rPr lang="fr-FR" sz="1400" dirty="0" smtClean="0">
                <a:solidFill>
                  <a:srgbClr val="FF0000"/>
                </a:solidFill>
              </a:rPr>
              <a:t>« … </a:t>
            </a:r>
            <a:r>
              <a:rPr lang="fr-FR" sz="1400" b="1" dirty="0">
                <a:solidFill>
                  <a:srgbClr val="0000FF"/>
                </a:solidFill>
              </a:rPr>
              <a:t>une opération dans le cadre d’une intervention </a:t>
            </a:r>
            <a:r>
              <a:rPr lang="fr-FR" sz="1400" dirty="0">
                <a:solidFill>
                  <a:srgbClr val="FF0000"/>
                </a:solidFill>
              </a:rPr>
              <a:t>de pose et/ou de dépose de parties d’un aéronef (éléments d’accessibilité, </a:t>
            </a:r>
            <a:r>
              <a:rPr lang="fr-FR" sz="1400" dirty="0" smtClean="0">
                <a:solidFill>
                  <a:srgbClr val="FF0000"/>
                </a:solidFill>
              </a:rPr>
              <a:t>systèmes, </a:t>
            </a:r>
            <a:r>
              <a:rPr lang="fr-FR" sz="1400" dirty="0">
                <a:solidFill>
                  <a:srgbClr val="FF0000"/>
                </a:solidFill>
              </a:rPr>
              <a:t>équipements, supports, harnais, composants, aménagements commerciaux …). Le candidat prépare et réalise </a:t>
            </a:r>
            <a:r>
              <a:rPr lang="fr-FR" sz="1400" b="1" dirty="0">
                <a:solidFill>
                  <a:srgbClr val="0000FF"/>
                </a:solidFill>
              </a:rPr>
              <a:t>l’opération</a:t>
            </a:r>
            <a:r>
              <a:rPr lang="fr-FR" sz="1400" dirty="0" smtClean="0">
                <a:solidFill>
                  <a:srgbClr val="FF0000"/>
                </a:solidFill>
              </a:rPr>
              <a:t>. »</a:t>
            </a:r>
            <a:endParaRPr lang="fr-FR" sz="1400" dirty="0">
              <a:solidFill>
                <a:srgbClr val="FF0000"/>
              </a:solidFill>
            </a:endParaRPr>
          </a:p>
        </p:txBody>
      </p:sp>
      <p:sp>
        <p:nvSpPr>
          <p:cNvPr id="30" name="ZoneTexte 29"/>
          <p:cNvSpPr txBox="1"/>
          <p:nvPr/>
        </p:nvSpPr>
        <p:spPr>
          <a:xfrm>
            <a:off x="5796136" y="476672"/>
            <a:ext cx="3347864" cy="1815882"/>
          </a:xfrm>
          <a:prstGeom prst="rect">
            <a:avLst/>
          </a:prstGeom>
          <a:solidFill>
            <a:srgbClr val="FFFF00">
              <a:alpha val="21000"/>
            </a:srgbClr>
          </a:solidFill>
        </p:spPr>
        <p:txBody>
          <a:bodyPr wrap="square" rtlCol="0">
            <a:spAutoFit/>
          </a:bodyPr>
          <a:lstStyle/>
          <a:p>
            <a:r>
              <a:rPr lang="fr-FR" sz="1400" b="1" dirty="0" smtClean="0">
                <a:solidFill>
                  <a:srgbClr val="FF0000"/>
                </a:solidFill>
              </a:rPr>
              <a:t>Avionique : « … </a:t>
            </a:r>
            <a:r>
              <a:rPr lang="fr-FR" sz="1400" b="1" dirty="0" smtClean="0">
                <a:solidFill>
                  <a:srgbClr val="0000FF"/>
                </a:solidFill>
              </a:rPr>
              <a:t>une </a:t>
            </a:r>
            <a:r>
              <a:rPr lang="fr-FR" sz="1400" b="1" dirty="0">
                <a:solidFill>
                  <a:srgbClr val="0000FF"/>
                </a:solidFill>
              </a:rPr>
              <a:t>intervention </a:t>
            </a:r>
            <a:r>
              <a:rPr lang="fr-FR" sz="1400" dirty="0">
                <a:solidFill>
                  <a:srgbClr val="FF0000"/>
                </a:solidFill>
              </a:rPr>
              <a:t>de pose et/ou de dépose de parties d’aéronef (éléments d’accessibilité, supports et harnais, </a:t>
            </a:r>
            <a:r>
              <a:rPr lang="fr-FR" sz="1400" dirty="0" smtClean="0">
                <a:solidFill>
                  <a:srgbClr val="FF0000"/>
                </a:solidFill>
              </a:rPr>
              <a:t>systèmes, </a:t>
            </a:r>
            <a:r>
              <a:rPr lang="fr-FR" sz="1400" dirty="0">
                <a:solidFill>
                  <a:srgbClr val="FF0000"/>
                </a:solidFill>
              </a:rPr>
              <a:t>équipements avioniques, composants, aménagement commercial </a:t>
            </a:r>
            <a:r>
              <a:rPr lang="fr-FR" sz="1400" dirty="0" smtClean="0">
                <a:solidFill>
                  <a:srgbClr val="FF0000"/>
                </a:solidFill>
              </a:rPr>
              <a:t>…) </a:t>
            </a:r>
            <a:r>
              <a:rPr lang="fr-FR" sz="1400" dirty="0" smtClean="0">
                <a:solidFill>
                  <a:srgbClr val="0000FF"/>
                </a:solidFill>
              </a:rPr>
              <a:t>… </a:t>
            </a:r>
            <a:r>
              <a:rPr lang="fr-FR" sz="1400" dirty="0" smtClean="0">
                <a:solidFill>
                  <a:srgbClr val="FF0000"/>
                </a:solidFill>
              </a:rPr>
              <a:t>Le </a:t>
            </a:r>
            <a:r>
              <a:rPr lang="fr-FR" sz="1400" dirty="0">
                <a:solidFill>
                  <a:srgbClr val="FF0000"/>
                </a:solidFill>
              </a:rPr>
              <a:t>candidat prépare et réalise </a:t>
            </a:r>
            <a:r>
              <a:rPr lang="fr-FR" sz="1400" b="1" dirty="0">
                <a:solidFill>
                  <a:srgbClr val="0000FF"/>
                </a:solidFill>
              </a:rPr>
              <a:t>l’intervention de pose, dépose, intégration</a:t>
            </a:r>
            <a:r>
              <a:rPr lang="fr-FR" sz="1400" b="1" dirty="0" smtClean="0">
                <a:solidFill>
                  <a:srgbClr val="FF0000"/>
                </a:solidFill>
              </a:rPr>
              <a:t>.</a:t>
            </a:r>
            <a:r>
              <a:rPr lang="fr-FR" sz="1400" dirty="0" smtClean="0">
                <a:solidFill>
                  <a:srgbClr val="FF0000"/>
                </a:solidFill>
              </a:rPr>
              <a:t> »</a:t>
            </a:r>
            <a:endParaRPr lang="fr-FR" sz="1400" dirty="0">
              <a:solidFill>
                <a:srgbClr val="FF0000"/>
              </a:solidFill>
            </a:endParaRPr>
          </a:p>
        </p:txBody>
      </p:sp>
      <p:sp>
        <p:nvSpPr>
          <p:cNvPr id="31" name="Espace réservé du contenu 3"/>
          <p:cNvSpPr txBox="1">
            <a:spLocks/>
          </p:cNvSpPr>
          <p:nvPr/>
        </p:nvSpPr>
        <p:spPr>
          <a:xfrm>
            <a:off x="5796136" y="4077072"/>
            <a:ext cx="3347864" cy="2074414"/>
          </a:xfrm>
          <a:prstGeom prst="rect">
            <a:avLst/>
          </a:prstGeom>
          <a:solidFill>
            <a:srgbClr val="FFFF00">
              <a:alpha val="21000"/>
            </a:srgbClr>
          </a:solid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fr-FR" sz="1400" b="1" dirty="0" smtClean="0">
                <a:solidFill>
                  <a:srgbClr val="FF0000"/>
                </a:solidFill>
              </a:rPr>
              <a:t>Structure : « … </a:t>
            </a:r>
            <a:r>
              <a:rPr lang="fr-FR" sz="1400" b="1" dirty="0" smtClean="0">
                <a:solidFill>
                  <a:srgbClr val="0000FF"/>
                </a:solidFill>
              </a:rPr>
              <a:t>une intervention </a:t>
            </a:r>
            <a:r>
              <a:rPr lang="fr-FR" sz="1400" dirty="0" smtClean="0">
                <a:solidFill>
                  <a:srgbClr val="FF0000"/>
                </a:solidFill>
              </a:rPr>
              <a:t>… de </a:t>
            </a:r>
            <a:r>
              <a:rPr lang="fr-FR" sz="1400" dirty="0">
                <a:solidFill>
                  <a:srgbClr val="FF0000"/>
                </a:solidFill>
              </a:rPr>
              <a:t>pose et/ou de dépose d’éléments d’accessibilité (équipements, composants, aménagement commercial…) ou d’ensembles ou sous-ensemble structuraux ;</a:t>
            </a:r>
          </a:p>
          <a:p>
            <a:pPr lvl="0" algn="l"/>
            <a:r>
              <a:rPr lang="fr-FR" sz="1400" dirty="0">
                <a:solidFill>
                  <a:srgbClr val="FF0000"/>
                </a:solidFill>
              </a:rPr>
              <a:t>et/ou de raccordement d’éléments d’un </a:t>
            </a:r>
            <a:r>
              <a:rPr lang="fr-FR" sz="1400" dirty="0" smtClean="0">
                <a:solidFill>
                  <a:srgbClr val="FF0000"/>
                </a:solidFill>
              </a:rPr>
              <a:t>systèmes </a:t>
            </a:r>
            <a:r>
              <a:rPr lang="fr-FR" sz="1400" dirty="0">
                <a:solidFill>
                  <a:srgbClr val="FF0000"/>
                </a:solidFill>
              </a:rPr>
              <a:t>inerte. </a:t>
            </a:r>
            <a:r>
              <a:rPr lang="fr-FR" sz="1400" dirty="0" smtClean="0">
                <a:solidFill>
                  <a:srgbClr val="FF0000"/>
                </a:solidFill>
              </a:rPr>
              <a:t> Le </a:t>
            </a:r>
            <a:r>
              <a:rPr lang="fr-FR" sz="1400" dirty="0">
                <a:solidFill>
                  <a:srgbClr val="FF0000"/>
                </a:solidFill>
              </a:rPr>
              <a:t>candidat prépare et réalise</a:t>
            </a:r>
            <a:r>
              <a:rPr lang="fr-FR" sz="1400" b="1" dirty="0">
                <a:solidFill>
                  <a:srgbClr val="0000FF"/>
                </a:solidFill>
              </a:rPr>
              <a:t> l’intervention de pose, dépose, intégration</a:t>
            </a:r>
            <a:r>
              <a:rPr lang="fr-FR" sz="1400" dirty="0" smtClean="0">
                <a:solidFill>
                  <a:srgbClr val="FF0000"/>
                </a:solidFill>
              </a:rPr>
              <a:t>. » </a:t>
            </a:r>
            <a:endParaRPr lang="fr-FR" sz="1400" dirty="0">
              <a:solidFill>
                <a:srgbClr val="FF0000"/>
              </a:solidFill>
            </a:endParaRPr>
          </a:p>
        </p:txBody>
      </p:sp>
      <p:sp>
        <p:nvSpPr>
          <p:cNvPr id="34" name="Espace réservé du contenu 3"/>
          <p:cNvSpPr txBox="1">
            <a:spLocks/>
          </p:cNvSpPr>
          <p:nvPr/>
        </p:nvSpPr>
        <p:spPr>
          <a:xfrm>
            <a:off x="5796136" y="2276872"/>
            <a:ext cx="3347864" cy="1815882"/>
          </a:xfrm>
          <a:prstGeom prst="rect">
            <a:avLst/>
          </a:prstGeom>
          <a:solidFill>
            <a:srgbClr val="FFFF00">
              <a:alpha val="21000"/>
            </a:srgbClr>
          </a:solid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fr-FR" sz="1400" b="1" dirty="0" smtClean="0">
                <a:solidFill>
                  <a:srgbClr val="FF0000"/>
                </a:solidFill>
              </a:rPr>
              <a:t>Systèmes : « … </a:t>
            </a:r>
            <a:r>
              <a:rPr lang="fr-FR" sz="1400" b="1" dirty="0" smtClean="0">
                <a:solidFill>
                  <a:srgbClr val="0000FF"/>
                </a:solidFill>
              </a:rPr>
              <a:t>une </a:t>
            </a:r>
            <a:r>
              <a:rPr lang="fr-FR" sz="1400" b="1" dirty="0">
                <a:solidFill>
                  <a:srgbClr val="0000FF"/>
                </a:solidFill>
              </a:rPr>
              <a:t>intervention </a:t>
            </a:r>
            <a:r>
              <a:rPr lang="fr-FR" sz="1400" dirty="0">
                <a:solidFill>
                  <a:srgbClr val="FF0000"/>
                </a:solidFill>
              </a:rPr>
              <a:t>de pose et/ou de dépose de parties d’aéronef (éléments d’accessibilité, </a:t>
            </a:r>
            <a:r>
              <a:rPr lang="fr-FR" sz="1400" dirty="0" smtClean="0">
                <a:solidFill>
                  <a:srgbClr val="FF0000"/>
                </a:solidFill>
              </a:rPr>
              <a:t>systèmes, </a:t>
            </a:r>
            <a:r>
              <a:rPr lang="fr-FR" sz="1400" dirty="0">
                <a:solidFill>
                  <a:srgbClr val="FF0000"/>
                </a:solidFill>
              </a:rPr>
              <a:t>équipements, composants, aménagement commercial…) dans des conditions d’environnement réel de travail. Le candidat prépare et réalise </a:t>
            </a:r>
            <a:r>
              <a:rPr lang="fr-FR" sz="1400" b="1" dirty="0">
                <a:solidFill>
                  <a:srgbClr val="0000FF"/>
                </a:solidFill>
              </a:rPr>
              <a:t>l’intervention de pose, dépose, </a:t>
            </a:r>
            <a:r>
              <a:rPr lang="fr-FR" sz="1400" b="1" dirty="0" smtClean="0">
                <a:solidFill>
                  <a:srgbClr val="0000FF"/>
                </a:solidFill>
              </a:rPr>
              <a:t>intégration.</a:t>
            </a:r>
            <a:r>
              <a:rPr lang="fr-FR" sz="1400" dirty="0" smtClean="0">
                <a:solidFill>
                  <a:srgbClr val="FF0000"/>
                </a:solidFill>
              </a:rPr>
              <a:t> »</a:t>
            </a:r>
            <a:r>
              <a:rPr lang="fr-FR" sz="1400" b="1" dirty="0" smtClean="0">
                <a:solidFill>
                  <a:srgbClr val="FF0000"/>
                </a:solidFill>
              </a:rPr>
              <a:t>  </a:t>
            </a:r>
          </a:p>
        </p:txBody>
      </p:sp>
      <p:sp>
        <p:nvSpPr>
          <p:cNvPr id="2" name="ZoneTexte 1"/>
          <p:cNvSpPr txBox="1"/>
          <p:nvPr/>
        </p:nvSpPr>
        <p:spPr>
          <a:xfrm>
            <a:off x="3203848" y="116632"/>
            <a:ext cx="2736304" cy="646331"/>
          </a:xfrm>
          <a:prstGeom prst="rect">
            <a:avLst/>
          </a:prstGeom>
          <a:solidFill>
            <a:srgbClr val="FFFF00">
              <a:alpha val="21000"/>
            </a:srgbClr>
          </a:solidFill>
        </p:spPr>
        <p:txBody>
          <a:bodyPr wrap="square" rtlCol="0">
            <a:spAutoFit/>
          </a:bodyPr>
          <a:lstStyle/>
          <a:p>
            <a:r>
              <a:rPr lang="fr-FR" b="1" dirty="0" smtClean="0"/>
              <a:t>Comparaison des contenus </a:t>
            </a:r>
            <a:endParaRPr lang="fr-FR" b="1" dirty="0"/>
          </a:p>
          <a:p>
            <a:pPr algn="ctr"/>
            <a:r>
              <a:rPr lang="fr-FR" b="1" dirty="0" smtClean="0"/>
              <a:t>EP2 / E32</a:t>
            </a:r>
            <a:endParaRPr lang="fr-FR" b="1" dirty="0"/>
          </a:p>
        </p:txBody>
      </p:sp>
      <p:sp>
        <p:nvSpPr>
          <p:cNvPr id="3" name="Espace réservé du numéro de diapositive 2"/>
          <p:cNvSpPr>
            <a:spLocks noGrp="1"/>
          </p:cNvSpPr>
          <p:nvPr>
            <p:ph type="sldNum" sz="quarter" idx="12"/>
          </p:nvPr>
        </p:nvSpPr>
        <p:spPr>
          <a:xfrm>
            <a:off x="7020023" y="6492875"/>
            <a:ext cx="2133600" cy="365125"/>
          </a:xfrm>
        </p:spPr>
        <p:txBody>
          <a:bodyPr anchor="b" anchorCtr="0"/>
          <a:lstStyle/>
          <a:p>
            <a:fld id="{9ADDA7FA-2A20-44FE-B285-C2990E32D552}" type="slidenum">
              <a:rPr lang="fr-FR" smtClean="0"/>
              <a:t>62</a:t>
            </a:fld>
            <a:endParaRPr lang="fr-FR" dirty="0"/>
          </a:p>
        </p:txBody>
      </p:sp>
    </p:spTree>
    <p:extLst>
      <p:ext uri="{BB962C8B-B14F-4D97-AF65-F5344CB8AC3E}">
        <p14:creationId xmlns:p14="http://schemas.microsoft.com/office/powerpoint/2010/main" val="2151206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8"/>
                                        </p:tgtEl>
                                        <p:attrNameLst>
                                          <p:attrName>style.opacity</p:attrName>
                                        </p:attrNameLst>
                                      </p:cBhvr>
                                      <p:to>
                                        <p:strVal val="0.5"/>
                                      </p:to>
                                    </p:set>
                                    <p:animEffect filter="image" prLst="opacity: 0.5">
                                      <p:cBhvr rctx="IE">
                                        <p:cTn id="7" dur="indefinite"/>
                                        <p:tgtEl>
                                          <p:spTgt spid="18"/>
                                        </p:tgtEl>
                                      </p:cBhvr>
                                    </p:animEffect>
                                  </p:childTnLst>
                                </p:cTn>
                              </p:par>
                              <p:par>
                                <p:cTn id="8" presetID="9" presetClass="emph" presetSubtype="0" grpId="0" nodeType="withEffect">
                                  <p:stCondLst>
                                    <p:cond delay="0"/>
                                  </p:stCondLst>
                                  <p:childTnLst>
                                    <p:set>
                                      <p:cBhvr rctx="PPT">
                                        <p:cTn id="9" dur="indefinite"/>
                                        <p:tgtEl>
                                          <p:spTgt spid="16"/>
                                        </p:tgtEl>
                                        <p:attrNameLst>
                                          <p:attrName>style.opacity</p:attrName>
                                        </p:attrNameLst>
                                      </p:cBhvr>
                                      <p:to>
                                        <p:strVal val="0.5"/>
                                      </p:to>
                                    </p:set>
                                    <p:animEffect filter="image" prLst="opacity: 0.5">
                                      <p:cBhvr rctx="IE">
                                        <p:cTn id="10" dur="indefinite"/>
                                        <p:tgtEl>
                                          <p:spTgt spid="16"/>
                                        </p:tgtEl>
                                      </p:cBhvr>
                                    </p:animEffect>
                                  </p:childTnLst>
                                </p:cTn>
                              </p:par>
                              <p:par>
                                <p:cTn id="11" presetID="9" presetClass="emph" presetSubtype="0" grpId="0" nodeType="withEffect">
                                  <p:stCondLst>
                                    <p:cond delay="0"/>
                                  </p:stCondLst>
                                  <p:childTnLst>
                                    <p:set>
                                      <p:cBhvr rctx="PPT">
                                        <p:cTn id="12" dur="indefinite"/>
                                        <p:tgtEl>
                                          <p:spTgt spid="22"/>
                                        </p:tgtEl>
                                        <p:attrNameLst>
                                          <p:attrName>style.opacity</p:attrName>
                                        </p:attrNameLst>
                                      </p:cBhvr>
                                      <p:to>
                                        <p:strVal val="0.5"/>
                                      </p:to>
                                    </p:set>
                                    <p:animEffect filter="image" prLst="opacity: 0.5">
                                      <p:cBhvr rctx="IE">
                                        <p:cTn id="13" dur="indefinite"/>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2"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par>
                                <p:cTn id="18" presetID="1" presetClass="entr" presetSubtype="0" fill="hold" grpId="0" nodeType="withEffect">
                                  <p:stCondLst>
                                    <p:cond delay="0"/>
                                  </p:stCondLst>
                                  <p:iterate type="lt">
                                    <p:tmAbs val="0"/>
                                  </p:iterate>
                                  <p:childTnLst>
                                    <p:set>
                                      <p:cBhvr>
                                        <p:cTn id="19" dur="1" fill="hold">
                                          <p:stCondLst>
                                            <p:cond delay="0"/>
                                          </p:stCondLst>
                                        </p:cTn>
                                        <p:tgtEl>
                                          <p:spTgt spid="3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2" grpId="0" animBg="1"/>
      <p:bldP spid="25" grpId="2" animBg="1"/>
      <p:bldP spid="26" grpId="0" animBg="1"/>
      <p:bldP spid="29" grpId="0" animBg="1"/>
      <p:bldP spid="30" grpId="0" animBg="1"/>
      <p:bldP spid="31" grpId="0" animBg="1"/>
      <p:bldP spid="3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Connecteur droit avec flèche 23"/>
          <p:cNvCxnSpPr/>
          <p:nvPr/>
        </p:nvCxnSpPr>
        <p:spPr>
          <a:xfrm>
            <a:off x="3131840" y="4005064"/>
            <a:ext cx="2670771" cy="21490"/>
          </a:xfrm>
          <a:prstGeom prst="straightConnector1">
            <a:avLst/>
          </a:prstGeom>
          <a:ln w="508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3131840" y="3501008"/>
            <a:ext cx="3024336" cy="0"/>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cxnSp>
        <p:nvCxnSpPr>
          <p:cNvPr id="13" name="Connecteur droit 12"/>
          <p:cNvCxnSpPr/>
          <p:nvPr/>
        </p:nvCxnSpPr>
        <p:spPr>
          <a:xfrm>
            <a:off x="3275856"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5796136"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4866507"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U34</a:t>
            </a:r>
          </a:p>
          <a:p>
            <a:pPr algn="ctr"/>
            <a:r>
              <a:rPr lang="fr-FR" b="1" dirty="0" smtClean="0">
                <a:solidFill>
                  <a:schemeClr val="tx1"/>
                </a:solidFill>
              </a:rPr>
              <a:t>E 34</a:t>
            </a:r>
            <a:endParaRPr lang="fr-FR" b="1" dirty="0">
              <a:solidFill>
                <a:schemeClr val="tx1"/>
              </a:solidFill>
            </a:endParaRPr>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7" name="Ellipse 16"/>
          <p:cNvSpPr/>
          <p:nvPr/>
        </p:nvSpPr>
        <p:spPr>
          <a:xfrm>
            <a:off x="4211960" y="1888366"/>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U32 </a:t>
            </a:r>
            <a:r>
              <a:rPr lang="fr-FR" b="1" dirty="0" smtClean="0">
                <a:solidFill>
                  <a:schemeClr val="tx1"/>
                </a:solidFill>
              </a:rPr>
              <a:t>E 32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8" name="Ellipse 17"/>
          <p:cNvSpPr/>
          <p:nvPr/>
        </p:nvSpPr>
        <p:spPr>
          <a:xfrm>
            <a:off x="3642371"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UP1</a:t>
            </a:r>
          </a:p>
          <a:p>
            <a:pPr algn="ctr"/>
            <a:r>
              <a:rPr lang="fr-FR" b="1" dirty="0" smtClean="0">
                <a:solidFill>
                  <a:schemeClr val="tx1"/>
                </a:solidFill>
              </a:rPr>
              <a:t>EP1</a:t>
            </a:r>
            <a:endParaRPr lang="fr-FR" b="1" dirty="0">
              <a:solidFill>
                <a:schemeClr val="tx1"/>
              </a:solidFill>
            </a:endParaRPr>
          </a:p>
          <a:p>
            <a:pPr algn="ctr"/>
            <a:endParaRPr lang="fr-FR" b="1" u="sng" dirty="0" smtClean="0"/>
          </a:p>
          <a:p>
            <a:pPr algn="ctr"/>
            <a:endParaRPr lang="fr-FR" b="1" u="sng" dirty="0"/>
          </a:p>
          <a:p>
            <a:pPr algn="ctr"/>
            <a:endParaRPr lang="fr-FR" b="1" u="sng" dirty="0"/>
          </a:p>
        </p:txBody>
      </p:sp>
      <p:sp>
        <p:nvSpPr>
          <p:cNvPr id="19" name="Ellipse 18"/>
          <p:cNvSpPr/>
          <p:nvPr/>
        </p:nvSpPr>
        <p:spPr>
          <a:xfrm>
            <a:off x="4284776"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UP2</a:t>
            </a:r>
          </a:p>
          <a:p>
            <a:pPr algn="ctr"/>
            <a:r>
              <a:rPr lang="fr-FR" b="1" dirty="0" smtClean="0">
                <a:solidFill>
                  <a:schemeClr val="tx1"/>
                </a:solidFill>
              </a:rPr>
              <a:t>EP2</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0" name="ZoneTexte 19"/>
          <p:cNvSpPr txBox="1"/>
          <p:nvPr/>
        </p:nvSpPr>
        <p:spPr>
          <a:xfrm>
            <a:off x="3419872" y="1412776"/>
            <a:ext cx="2304256"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sp>
        <p:nvSpPr>
          <p:cNvPr id="21" name="ZoneTexte 20"/>
          <p:cNvSpPr txBox="1"/>
          <p:nvPr/>
        </p:nvSpPr>
        <p:spPr>
          <a:xfrm>
            <a:off x="3419872" y="5301208"/>
            <a:ext cx="2232248" cy="338554"/>
          </a:xfrm>
          <a:prstGeom prst="rect">
            <a:avLst/>
          </a:prstGeom>
          <a:solidFill>
            <a:srgbClr val="92D050"/>
          </a:solidFill>
        </p:spPr>
        <p:txBody>
          <a:bodyPr wrap="square" rtlCol="0">
            <a:spAutoFit/>
          </a:bodyPr>
          <a:lstStyle/>
          <a:p>
            <a:pPr algn="ctr"/>
            <a:r>
              <a:rPr lang="fr-FR" sz="1600" dirty="0" smtClean="0"/>
              <a:t>Terminale</a:t>
            </a:r>
            <a:endParaRPr lang="fr-FR" sz="1600" dirty="0"/>
          </a:p>
        </p:txBody>
      </p:sp>
      <p:sp>
        <p:nvSpPr>
          <p:cNvPr id="22" name="Ellipse 21"/>
          <p:cNvSpPr/>
          <p:nvPr/>
        </p:nvSpPr>
        <p:spPr>
          <a:xfrm>
            <a:off x="4932040" y="321297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UP3</a:t>
            </a:r>
          </a:p>
          <a:p>
            <a:pPr algn="ctr"/>
            <a:r>
              <a:rPr lang="fr-FR" b="1" dirty="0" smtClean="0">
                <a:solidFill>
                  <a:schemeClr val="tx1"/>
                </a:solidFill>
              </a:rPr>
              <a:t>EP3</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7" name="ZoneTexte 26"/>
          <p:cNvSpPr txBox="1"/>
          <p:nvPr/>
        </p:nvSpPr>
        <p:spPr>
          <a:xfrm>
            <a:off x="251520" y="116632"/>
            <a:ext cx="2376264" cy="307777"/>
          </a:xfrm>
          <a:prstGeom prst="rect">
            <a:avLst/>
          </a:prstGeom>
          <a:solidFill>
            <a:srgbClr val="92D050"/>
          </a:solidFill>
          <a:ln>
            <a:solidFill>
              <a:srgbClr val="0000FF"/>
            </a:solidFill>
          </a:ln>
        </p:spPr>
        <p:txBody>
          <a:bodyPr wrap="square" rtlCol="0">
            <a:spAutoFit/>
          </a:bodyPr>
          <a:lstStyle/>
          <a:p>
            <a:r>
              <a:rPr lang="fr-FR" sz="1400" dirty="0" smtClean="0"/>
              <a:t>CAP </a:t>
            </a:r>
            <a:r>
              <a:rPr lang="fr-FR" sz="1400" dirty="0" err="1" smtClean="0"/>
              <a:t>Aéro</a:t>
            </a:r>
            <a:r>
              <a:rPr lang="fr-FR" sz="1400" dirty="0" smtClean="0"/>
              <a:t> Options Av, Sys et St</a:t>
            </a:r>
            <a:endParaRPr lang="fr-FR" sz="1400" dirty="0"/>
          </a:p>
        </p:txBody>
      </p:sp>
      <p:sp>
        <p:nvSpPr>
          <p:cNvPr id="28" name="ZoneTexte 27"/>
          <p:cNvSpPr txBox="1"/>
          <p:nvPr/>
        </p:nvSpPr>
        <p:spPr>
          <a:xfrm>
            <a:off x="6156176" y="116632"/>
            <a:ext cx="2699314" cy="307777"/>
          </a:xfrm>
          <a:prstGeom prst="rect">
            <a:avLst/>
          </a:prstGeom>
          <a:solidFill>
            <a:srgbClr val="00B0F0"/>
          </a:solidFill>
          <a:ln>
            <a:solidFill>
              <a:srgbClr val="92D050"/>
            </a:solidFill>
          </a:ln>
        </p:spPr>
        <p:txBody>
          <a:bodyPr wrap="none" rtlCol="0">
            <a:spAutoFit/>
          </a:bodyPr>
          <a:lstStyle/>
          <a:p>
            <a:r>
              <a:rPr lang="fr-FR" sz="1400" dirty="0" smtClean="0"/>
              <a:t>Bac pro </a:t>
            </a:r>
            <a:r>
              <a:rPr lang="fr-FR" sz="1400" dirty="0" err="1" smtClean="0"/>
              <a:t>Aéro</a:t>
            </a:r>
            <a:r>
              <a:rPr lang="fr-FR" sz="1400" dirty="0" smtClean="0"/>
              <a:t> Options Av , Sys et St</a:t>
            </a:r>
            <a:endParaRPr lang="fr-FR" sz="1400" dirty="0"/>
          </a:p>
        </p:txBody>
      </p:sp>
      <p:sp>
        <p:nvSpPr>
          <p:cNvPr id="32" name="Rectangle 31"/>
          <p:cNvSpPr/>
          <p:nvPr/>
        </p:nvSpPr>
        <p:spPr>
          <a:xfrm>
            <a:off x="0" y="6021288"/>
            <a:ext cx="3275856" cy="738664"/>
          </a:xfrm>
          <a:prstGeom prst="rect">
            <a:avLst/>
          </a:prstGeom>
          <a:solidFill>
            <a:srgbClr val="CCFFCC"/>
          </a:solidFill>
          <a:ln>
            <a:solidFill>
              <a:schemeClr val="tx1"/>
            </a:solidFill>
          </a:ln>
        </p:spPr>
        <p:txBody>
          <a:bodyPr wrap="square">
            <a:spAutoFit/>
          </a:bodyPr>
          <a:lstStyle/>
          <a:p>
            <a:pPr algn="ctr"/>
            <a:r>
              <a:rPr lang="nl-NL" sz="1400" b="1" dirty="0" smtClean="0"/>
              <a:t>EP2</a:t>
            </a:r>
            <a:r>
              <a:rPr lang="nl-NL" sz="1400" dirty="0"/>
              <a:t> : </a:t>
            </a:r>
            <a:r>
              <a:rPr lang="fr-FR" sz="1400" dirty="0"/>
              <a:t>Préparation et réalisation d’une opération de montage ou </a:t>
            </a:r>
            <a:r>
              <a:rPr lang="fr-FR" sz="1400" dirty="0" smtClean="0"/>
              <a:t>démontage (</a:t>
            </a:r>
            <a:r>
              <a:rPr lang="fr-FR" sz="1400" dirty="0"/>
              <a:t>coefficient </a:t>
            </a:r>
            <a:r>
              <a:rPr lang="fr-FR" sz="1400" dirty="0" smtClean="0"/>
              <a:t>3)</a:t>
            </a:r>
            <a:endParaRPr lang="fr-FR" sz="1400" dirty="0"/>
          </a:p>
        </p:txBody>
      </p:sp>
      <p:sp>
        <p:nvSpPr>
          <p:cNvPr id="33" name="Rectangle 32"/>
          <p:cNvSpPr/>
          <p:nvPr/>
        </p:nvSpPr>
        <p:spPr>
          <a:xfrm>
            <a:off x="4211960" y="6381328"/>
            <a:ext cx="4932040" cy="307777"/>
          </a:xfrm>
          <a:prstGeom prst="rect">
            <a:avLst/>
          </a:prstGeom>
          <a:solidFill>
            <a:schemeClr val="accent5">
              <a:lumMod val="40000"/>
              <a:lumOff val="60000"/>
            </a:schemeClr>
          </a:solidFill>
          <a:ln>
            <a:solidFill>
              <a:schemeClr val="tx1"/>
            </a:solidFill>
          </a:ln>
        </p:spPr>
        <p:txBody>
          <a:bodyPr wrap="square">
            <a:spAutoFit/>
          </a:bodyPr>
          <a:lstStyle/>
          <a:p>
            <a:pPr algn="ctr"/>
            <a:r>
              <a:rPr lang="fr-FR" sz="1400" b="1" dirty="0">
                <a:solidFill>
                  <a:srgbClr val="000000"/>
                </a:solidFill>
              </a:rPr>
              <a:t> E3 - Sous-épreuve E32 </a:t>
            </a:r>
            <a:r>
              <a:rPr lang="fr-FR" sz="1400" dirty="0" smtClean="0">
                <a:solidFill>
                  <a:srgbClr val="000000"/>
                </a:solidFill>
              </a:rPr>
              <a:t>: Montage – démontage (coefficient 2) </a:t>
            </a:r>
            <a:endParaRPr lang="fr-FR" sz="1400" dirty="0">
              <a:solidFill>
                <a:srgbClr val="000000"/>
              </a:solidFill>
            </a:endParaRPr>
          </a:p>
        </p:txBody>
      </p:sp>
      <p:sp>
        <p:nvSpPr>
          <p:cNvPr id="2" name="ZoneTexte 1"/>
          <p:cNvSpPr txBox="1"/>
          <p:nvPr/>
        </p:nvSpPr>
        <p:spPr>
          <a:xfrm>
            <a:off x="3203848" y="116632"/>
            <a:ext cx="2736304" cy="923330"/>
          </a:xfrm>
          <a:prstGeom prst="rect">
            <a:avLst/>
          </a:prstGeom>
          <a:solidFill>
            <a:srgbClr val="FFFF00">
              <a:alpha val="21000"/>
            </a:srgbClr>
          </a:solidFill>
        </p:spPr>
        <p:txBody>
          <a:bodyPr wrap="square" rtlCol="0">
            <a:spAutoFit/>
          </a:bodyPr>
          <a:lstStyle/>
          <a:p>
            <a:pPr algn="ctr"/>
            <a:r>
              <a:rPr lang="fr-FR" b="1" dirty="0" smtClean="0"/>
              <a:t>Comparaison des modes d’évaluation </a:t>
            </a:r>
            <a:endParaRPr lang="fr-FR" b="1" dirty="0"/>
          </a:p>
          <a:p>
            <a:pPr algn="ctr"/>
            <a:r>
              <a:rPr lang="fr-FR" b="1" dirty="0" smtClean="0"/>
              <a:t>EP2 / E32</a:t>
            </a:r>
            <a:endParaRPr lang="fr-FR" b="1" dirty="0"/>
          </a:p>
        </p:txBody>
      </p:sp>
      <p:sp>
        <p:nvSpPr>
          <p:cNvPr id="35" name="Rectangle 34"/>
          <p:cNvSpPr/>
          <p:nvPr/>
        </p:nvSpPr>
        <p:spPr>
          <a:xfrm>
            <a:off x="107504" y="1484784"/>
            <a:ext cx="3059832" cy="3785652"/>
          </a:xfrm>
          <a:prstGeom prst="rect">
            <a:avLst/>
          </a:prstGeom>
          <a:solidFill>
            <a:srgbClr val="CCFFCC"/>
          </a:solidFill>
          <a:ln>
            <a:solidFill>
              <a:srgbClr val="3366FF"/>
            </a:solidFill>
          </a:ln>
        </p:spPr>
        <p:txBody>
          <a:bodyPr wrap="square">
            <a:spAutoFit/>
          </a:bodyPr>
          <a:lstStyle/>
          <a:p>
            <a:pPr lvl="1"/>
            <a:r>
              <a:rPr lang="fr-FR" sz="1600" b="1" cap="small" dirty="0"/>
              <a:t>Mode d’évaluation</a:t>
            </a:r>
            <a:endParaRPr lang="fr-FR" sz="1600" dirty="0"/>
          </a:p>
          <a:p>
            <a:pPr marL="285750" indent="-285750">
              <a:buFont typeface="Arial"/>
              <a:buChar char="•"/>
            </a:pPr>
            <a:r>
              <a:rPr lang="fr-FR" sz="1600" b="1" i="1" dirty="0" smtClean="0"/>
              <a:t>Ponctuel :</a:t>
            </a:r>
            <a:r>
              <a:rPr lang="fr-FR" sz="1600" b="1" i="1" dirty="0"/>
              <a:t> </a:t>
            </a:r>
            <a:r>
              <a:rPr lang="fr-FR" sz="1600" b="1" i="1" dirty="0" smtClean="0"/>
              <a:t>forme pratique, </a:t>
            </a:r>
            <a:r>
              <a:rPr lang="fr-FR" sz="1600" b="1" i="1" dirty="0"/>
              <a:t>durée : </a:t>
            </a:r>
            <a:r>
              <a:rPr lang="fr-FR" sz="1600" b="1" i="1" dirty="0" smtClean="0"/>
              <a:t>3 heures</a:t>
            </a:r>
            <a:endParaRPr lang="fr-FR" sz="1600" dirty="0"/>
          </a:p>
          <a:p>
            <a:pPr lvl="1"/>
            <a:endParaRPr lang="fr-FR" sz="1600" b="1" i="1" dirty="0" smtClean="0"/>
          </a:p>
          <a:p>
            <a:pPr marL="285750" indent="-285750">
              <a:buFont typeface="Arial"/>
              <a:buChar char="•"/>
            </a:pPr>
            <a:r>
              <a:rPr lang="fr-FR" sz="1600" b="1" i="1" dirty="0" smtClean="0"/>
              <a:t>Contrôle </a:t>
            </a:r>
            <a:r>
              <a:rPr lang="fr-FR" sz="1600" b="1" i="1" dirty="0"/>
              <a:t>en cours de </a:t>
            </a:r>
            <a:r>
              <a:rPr lang="fr-FR" sz="1600" b="1" i="1" dirty="0" smtClean="0"/>
              <a:t>formation :</a:t>
            </a:r>
            <a:r>
              <a:rPr lang="fr-FR" sz="1600" dirty="0"/>
              <a:t> </a:t>
            </a:r>
            <a:r>
              <a:rPr lang="fr-FR" sz="1600" dirty="0" smtClean="0"/>
              <a:t>organisé </a:t>
            </a:r>
            <a:r>
              <a:rPr lang="fr-FR" sz="1600" dirty="0"/>
              <a:t>par les professeurs chargés des enseignements professionnels </a:t>
            </a:r>
            <a:r>
              <a:rPr lang="fr-FR" sz="1600" dirty="0" smtClean="0"/>
              <a:t>durée </a:t>
            </a:r>
            <a:r>
              <a:rPr lang="fr-FR" sz="1600" dirty="0"/>
              <a:t>maximale de 3</a:t>
            </a:r>
            <a:r>
              <a:rPr lang="fr-FR" sz="1600" dirty="0" smtClean="0"/>
              <a:t> heures, avec la </a:t>
            </a:r>
            <a:r>
              <a:rPr lang="fr-FR" sz="1600" b="1" dirty="0" smtClean="0"/>
              <a:t> recommandation </a:t>
            </a:r>
            <a:r>
              <a:rPr lang="fr-FR" sz="1600" b="1" dirty="0"/>
              <a:t>de </a:t>
            </a:r>
            <a:r>
              <a:rPr lang="fr-FR" sz="1600" b="1" dirty="0" smtClean="0"/>
              <a:t>le </a:t>
            </a:r>
            <a:r>
              <a:rPr lang="fr-FR" sz="1600" b="1" dirty="0"/>
              <a:t>situer au cours de l’année civile de la session </a:t>
            </a:r>
            <a:r>
              <a:rPr lang="fr-FR" sz="1600" b="1" dirty="0" smtClean="0"/>
              <a:t>d’examen, </a:t>
            </a:r>
            <a:r>
              <a:rPr lang="fr-FR" sz="1600" dirty="0" smtClean="0"/>
              <a:t>soit </a:t>
            </a:r>
            <a:r>
              <a:rPr lang="fr-FR" sz="1600" dirty="0"/>
              <a:t>en établissement de formation, soit en entreprise </a:t>
            </a:r>
          </a:p>
          <a:p>
            <a:pPr lvl="1"/>
            <a:endParaRPr lang="fr-FR" sz="1600" dirty="0"/>
          </a:p>
        </p:txBody>
      </p:sp>
      <p:sp>
        <p:nvSpPr>
          <p:cNvPr id="36" name="Rectangle 35"/>
          <p:cNvSpPr/>
          <p:nvPr/>
        </p:nvSpPr>
        <p:spPr>
          <a:xfrm>
            <a:off x="5940152" y="1484784"/>
            <a:ext cx="3096344" cy="3539430"/>
          </a:xfrm>
          <a:prstGeom prst="rect">
            <a:avLst/>
          </a:prstGeom>
          <a:solidFill>
            <a:srgbClr val="CCFFCC"/>
          </a:solidFill>
          <a:ln>
            <a:solidFill>
              <a:srgbClr val="3366FF"/>
            </a:solidFill>
          </a:ln>
        </p:spPr>
        <p:txBody>
          <a:bodyPr wrap="square">
            <a:spAutoFit/>
          </a:bodyPr>
          <a:lstStyle/>
          <a:p>
            <a:pPr lvl="1"/>
            <a:r>
              <a:rPr lang="fr-FR" sz="1600" b="1" cap="small" dirty="0"/>
              <a:t>Mode d’évaluation</a:t>
            </a:r>
            <a:endParaRPr lang="fr-FR" sz="1600" dirty="0"/>
          </a:p>
          <a:p>
            <a:pPr marL="285750" indent="-285750">
              <a:buFont typeface="Arial"/>
              <a:buChar char="•"/>
            </a:pPr>
            <a:r>
              <a:rPr lang="fr-FR" sz="1600" b="1" i="1" dirty="0" smtClean="0"/>
              <a:t>Ponctuel :</a:t>
            </a:r>
            <a:r>
              <a:rPr lang="fr-FR" sz="1600" b="1" i="1" dirty="0"/>
              <a:t> sous-épreuve pratique d’une durée 4 heures</a:t>
            </a:r>
            <a:r>
              <a:rPr lang="fr-FR" sz="1600" dirty="0"/>
              <a:t> </a:t>
            </a:r>
          </a:p>
          <a:p>
            <a:pPr lvl="1"/>
            <a:endParaRPr lang="fr-FR" sz="1600" b="1" i="1" dirty="0" smtClean="0"/>
          </a:p>
          <a:p>
            <a:pPr marL="285750" indent="-285750">
              <a:buFont typeface="Arial"/>
              <a:buChar char="•"/>
            </a:pPr>
            <a:r>
              <a:rPr lang="fr-FR" sz="1600" b="1" i="1" dirty="0" smtClean="0"/>
              <a:t>Contrôle </a:t>
            </a:r>
            <a:r>
              <a:rPr lang="fr-FR" sz="1600" b="1" i="1" dirty="0"/>
              <a:t>en cours de </a:t>
            </a:r>
            <a:r>
              <a:rPr lang="fr-FR" sz="1600" b="1" i="1" dirty="0" smtClean="0"/>
              <a:t>formation :</a:t>
            </a:r>
            <a:r>
              <a:rPr lang="fr-FR" sz="1600" dirty="0"/>
              <a:t> </a:t>
            </a:r>
            <a:r>
              <a:rPr lang="fr-FR" sz="1600" dirty="0" smtClean="0"/>
              <a:t>organisé </a:t>
            </a:r>
            <a:r>
              <a:rPr lang="fr-FR" sz="1600" dirty="0"/>
              <a:t>par les professeurs chargés des enseignements professionnels </a:t>
            </a:r>
            <a:r>
              <a:rPr lang="fr-FR" sz="1600" dirty="0" smtClean="0"/>
              <a:t>durée </a:t>
            </a:r>
            <a:r>
              <a:rPr lang="fr-FR" sz="1600" dirty="0"/>
              <a:t>maximale de </a:t>
            </a:r>
            <a:r>
              <a:rPr lang="fr-FR" sz="1600" dirty="0" smtClean="0"/>
              <a:t>4 heures, </a:t>
            </a:r>
            <a:r>
              <a:rPr lang="fr-FR" sz="1600" b="1" dirty="0" smtClean="0"/>
              <a:t>situé </a:t>
            </a:r>
            <a:r>
              <a:rPr lang="fr-FR" sz="1600" b="1" dirty="0"/>
              <a:t>au cours du</a:t>
            </a:r>
            <a:r>
              <a:rPr lang="fr-FR" sz="1600" dirty="0"/>
              <a:t> </a:t>
            </a:r>
            <a:r>
              <a:rPr lang="fr-FR" sz="1600" b="1" dirty="0"/>
              <a:t>deuxième semestre de la classe de première</a:t>
            </a:r>
            <a:r>
              <a:rPr lang="fr-FR" sz="1600" dirty="0"/>
              <a:t> </a:t>
            </a:r>
            <a:r>
              <a:rPr lang="fr-FR" sz="1600" b="1" dirty="0" smtClean="0"/>
              <a:t>, </a:t>
            </a:r>
            <a:r>
              <a:rPr lang="fr-FR" sz="1600" dirty="0" smtClean="0"/>
              <a:t>soit </a:t>
            </a:r>
            <a:r>
              <a:rPr lang="fr-FR" sz="1600" dirty="0"/>
              <a:t>en établissement de formation, soit en </a:t>
            </a:r>
            <a:r>
              <a:rPr lang="fr-FR" sz="1600" dirty="0" smtClean="0"/>
              <a:t>entreprise. </a:t>
            </a:r>
            <a:endParaRPr lang="fr-FR" sz="1600" dirty="0"/>
          </a:p>
        </p:txBody>
      </p:sp>
      <p:sp>
        <p:nvSpPr>
          <p:cNvPr id="3" name="Espace réservé du numéro de diapositive 2"/>
          <p:cNvSpPr>
            <a:spLocks noGrp="1"/>
          </p:cNvSpPr>
          <p:nvPr>
            <p:ph type="sldNum" sz="quarter" idx="12"/>
          </p:nvPr>
        </p:nvSpPr>
        <p:spPr>
          <a:xfrm>
            <a:off x="7010400" y="6492875"/>
            <a:ext cx="2133600" cy="365125"/>
          </a:xfrm>
        </p:spPr>
        <p:txBody>
          <a:bodyPr anchor="b" anchorCtr="0"/>
          <a:lstStyle/>
          <a:p>
            <a:fld id="{9ADDA7FA-2A20-44FE-B285-C2990E32D552}" type="slidenum">
              <a:rPr lang="fr-FR" smtClean="0"/>
              <a:t>63</a:t>
            </a:fld>
            <a:endParaRPr lang="fr-FR" dirty="0"/>
          </a:p>
        </p:txBody>
      </p:sp>
    </p:spTree>
    <p:extLst>
      <p:ext uri="{BB962C8B-B14F-4D97-AF65-F5344CB8AC3E}">
        <p14:creationId xmlns:p14="http://schemas.microsoft.com/office/powerpoint/2010/main" val="2243712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8"/>
                                        </p:tgtEl>
                                        <p:attrNameLst>
                                          <p:attrName>style.opacity</p:attrName>
                                        </p:attrNameLst>
                                      </p:cBhvr>
                                      <p:to>
                                        <p:strVal val="0.5"/>
                                      </p:to>
                                    </p:set>
                                    <p:animEffect filter="image" prLst="opacity: 0.5">
                                      <p:cBhvr rctx="IE">
                                        <p:cTn id="7" dur="indefinite"/>
                                        <p:tgtEl>
                                          <p:spTgt spid="18"/>
                                        </p:tgtEl>
                                      </p:cBhvr>
                                    </p:animEffect>
                                  </p:childTnLst>
                                </p:cTn>
                              </p:par>
                              <p:par>
                                <p:cTn id="8" presetID="9" presetClass="emph" presetSubtype="0" grpId="0" nodeType="withEffect">
                                  <p:stCondLst>
                                    <p:cond delay="0"/>
                                  </p:stCondLst>
                                  <p:childTnLst>
                                    <p:set>
                                      <p:cBhvr rctx="PPT">
                                        <p:cTn id="9" dur="indefinite"/>
                                        <p:tgtEl>
                                          <p:spTgt spid="16"/>
                                        </p:tgtEl>
                                        <p:attrNameLst>
                                          <p:attrName>style.opacity</p:attrName>
                                        </p:attrNameLst>
                                      </p:cBhvr>
                                      <p:to>
                                        <p:strVal val="0.5"/>
                                      </p:to>
                                    </p:set>
                                    <p:animEffect filter="image" prLst="opacity: 0.5">
                                      <p:cBhvr rctx="IE">
                                        <p:cTn id="10" dur="indefinite"/>
                                        <p:tgtEl>
                                          <p:spTgt spid="16"/>
                                        </p:tgtEl>
                                      </p:cBhvr>
                                    </p:animEffect>
                                  </p:childTnLst>
                                </p:cTn>
                              </p:par>
                              <p:par>
                                <p:cTn id="11" presetID="9" presetClass="emph" presetSubtype="0" grpId="0" nodeType="withEffect">
                                  <p:stCondLst>
                                    <p:cond delay="0"/>
                                  </p:stCondLst>
                                  <p:childTnLst>
                                    <p:set>
                                      <p:cBhvr rctx="PPT">
                                        <p:cTn id="12" dur="indefinite"/>
                                        <p:tgtEl>
                                          <p:spTgt spid="22"/>
                                        </p:tgtEl>
                                        <p:attrNameLst>
                                          <p:attrName>style.opacity</p:attrName>
                                        </p:attrNameLst>
                                      </p:cBhvr>
                                      <p:to>
                                        <p:strVal val="0.5"/>
                                      </p:to>
                                    </p:set>
                                    <p:animEffect filter="image" prLst="opacity: 0.5">
                                      <p:cBhvr rctx="IE">
                                        <p:cTn id="13" dur="indefinite"/>
                                        <p:tgtEl>
                                          <p:spTgt spid="22"/>
                                        </p:tgtEl>
                                      </p:cBhvr>
                                    </p:animEffect>
                                  </p:childTnLst>
                                </p:cTn>
                              </p:par>
                              <p:par>
                                <p:cTn id="14" presetID="1" presetClass="entr" presetSubtype="0" fill="hold" nodeType="withEffect">
                                  <p:stCondLst>
                                    <p:cond delay="0"/>
                                  </p:stCondLst>
                                  <p:childTnLst>
                                    <p:set>
                                      <p:cBhvr>
                                        <p:cTn id="15" dur="1" fill="hold">
                                          <p:stCondLst>
                                            <p:cond delay="0"/>
                                          </p:stCondLst>
                                        </p:cTn>
                                        <p:tgtEl>
                                          <p:spTgt spid="36">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5">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5">
                                            <p:txEl>
                                              <p:pRg st="3" end="3"/>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Connecteur droit avec flèche 23"/>
          <p:cNvCxnSpPr/>
          <p:nvPr/>
        </p:nvCxnSpPr>
        <p:spPr>
          <a:xfrm>
            <a:off x="3131840" y="4005064"/>
            <a:ext cx="2670771" cy="21490"/>
          </a:xfrm>
          <a:prstGeom prst="straightConnector1">
            <a:avLst/>
          </a:prstGeom>
          <a:ln w="508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3131840" y="3501008"/>
            <a:ext cx="3024336" cy="0"/>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cxnSp>
        <p:nvCxnSpPr>
          <p:cNvPr id="13" name="Connecteur droit 12"/>
          <p:cNvCxnSpPr/>
          <p:nvPr/>
        </p:nvCxnSpPr>
        <p:spPr>
          <a:xfrm>
            <a:off x="3275856"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5796136"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4866507"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U34</a:t>
            </a:r>
          </a:p>
          <a:p>
            <a:pPr algn="ctr"/>
            <a:r>
              <a:rPr lang="fr-FR" b="1" dirty="0" smtClean="0">
                <a:solidFill>
                  <a:schemeClr val="tx1"/>
                </a:solidFill>
              </a:rPr>
              <a:t>E 34</a:t>
            </a:r>
            <a:endParaRPr lang="fr-FR" b="1" dirty="0">
              <a:solidFill>
                <a:schemeClr val="tx1"/>
              </a:solidFill>
            </a:endParaRPr>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7" name="Ellipse 16"/>
          <p:cNvSpPr/>
          <p:nvPr/>
        </p:nvSpPr>
        <p:spPr>
          <a:xfrm>
            <a:off x="4211960" y="1888366"/>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U32 </a:t>
            </a:r>
            <a:r>
              <a:rPr lang="fr-FR" b="1" dirty="0" smtClean="0">
                <a:solidFill>
                  <a:schemeClr val="tx1"/>
                </a:solidFill>
              </a:rPr>
              <a:t>E 32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8" name="Ellipse 17"/>
          <p:cNvSpPr/>
          <p:nvPr/>
        </p:nvSpPr>
        <p:spPr>
          <a:xfrm>
            <a:off x="3642371"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UP1</a:t>
            </a:r>
          </a:p>
          <a:p>
            <a:pPr algn="ctr"/>
            <a:r>
              <a:rPr lang="fr-FR" b="1" dirty="0" smtClean="0">
                <a:solidFill>
                  <a:schemeClr val="tx1"/>
                </a:solidFill>
              </a:rPr>
              <a:t>EP1</a:t>
            </a:r>
            <a:endParaRPr lang="fr-FR" b="1" dirty="0">
              <a:solidFill>
                <a:schemeClr val="tx1"/>
              </a:solidFill>
            </a:endParaRPr>
          </a:p>
          <a:p>
            <a:pPr algn="ctr"/>
            <a:endParaRPr lang="fr-FR" b="1" u="sng" dirty="0" smtClean="0"/>
          </a:p>
          <a:p>
            <a:pPr algn="ctr"/>
            <a:endParaRPr lang="fr-FR" b="1" u="sng" dirty="0"/>
          </a:p>
          <a:p>
            <a:pPr algn="ctr"/>
            <a:endParaRPr lang="fr-FR" b="1" u="sng" dirty="0"/>
          </a:p>
        </p:txBody>
      </p:sp>
      <p:sp>
        <p:nvSpPr>
          <p:cNvPr id="19" name="Ellipse 18"/>
          <p:cNvSpPr/>
          <p:nvPr/>
        </p:nvSpPr>
        <p:spPr>
          <a:xfrm>
            <a:off x="4284776"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UP2</a:t>
            </a:r>
          </a:p>
          <a:p>
            <a:pPr algn="ctr"/>
            <a:r>
              <a:rPr lang="fr-FR" b="1" dirty="0" smtClean="0">
                <a:solidFill>
                  <a:schemeClr val="tx1"/>
                </a:solidFill>
              </a:rPr>
              <a:t>EP2</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0" name="ZoneTexte 19"/>
          <p:cNvSpPr txBox="1"/>
          <p:nvPr/>
        </p:nvSpPr>
        <p:spPr>
          <a:xfrm>
            <a:off x="3419872" y="1412776"/>
            <a:ext cx="2304256"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sp>
        <p:nvSpPr>
          <p:cNvPr id="21" name="ZoneTexte 20"/>
          <p:cNvSpPr txBox="1"/>
          <p:nvPr/>
        </p:nvSpPr>
        <p:spPr>
          <a:xfrm>
            <a:off x="3419872" y="5301208"/>
            <a:ext cx="2232248" cy="338554"/>
          </a:xfrm>
          <a:prstGeom prst="rect">
            <a:avLst/>
          </a:prstGeom>
          <a:solidFill>
            <a:srgbClr val="92D050"/>
          </a:solidFill>
        </p:spPr>
        <p:txBody>
          <a:bodyPr wrap="square" rtlCol="0">
            <a:spAutoFit/>
          </a:bodyPr>
          <a:lstStyle/>
          <a:p>
            <a:pPr algn="ctr"/>
            <a:r>
              <a:rPr lang="fr-FR" sz="1600" dirty="0" smtClean="0"/>
              <a:t>Terminale</a:t>
            </a:r>
            <a:endParaRPr lang="fr-FR" sz="1600" dirty="0"/>
          </a:p>
        </p:txBody>
      </p:sp>
      <p:sp>
        <p:nvSpPr>
          <p:cNvPr id="22" name="Ellipse 21"/>
          <p:cNvSpPr/>
          <p:nvPr/>
        </p:nvSpPr>
        <p:spPr>
          <a:xfrm>
            <a:off x="4932040" y="321297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UP3</a:t>
            </a:r>
          </a:p>
          <a:p>
            <a:pPr algn="ctr"/>
            <a:r>
              <a:rPr lang="fr-FR" b="1" dirty="0" smtClean="0">
                <a:solidFill>
                  <a:schemeClr val="tx1"/>
                </a:solidFill>
              </a:rPr>
              <a:t>EP3</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7" name="ZoneTexte 26"/>
          <p:cNvSpPr txBox="1"/>
          <p:nvPr/>
        </p:nvSpPr>
        <p:spPr>
          <a:xfrm>
            <a:off x="251520" y="116632"/>
            <a:ext cx="2376264" cy="307777"/>
          </a:xfrm>
          <a:prstGeom prst="rect">
            <a:avLst/>
          </a:prstGeom>
          <a:solidFill>
            <a:srgbClr val="92D050"/>
          </a:solidFill>
          <a:ln>
            <a:solidFill>
              <a:srgbClr val="0000FF"/>
            </a:solidFill>
          </a:ln>
        </p:spPr>
        <p:txBody>
          <a:bodyPr wrap="square" rtlCol="0">
            <a:spAutoFit/>
          </a:bodyPr>
          <a:lstStyle/>
          <a:p>
            <a:r>
              <a:rPr lang="fr-FR" sz="1400" dirty="0" smtClean="0"/>
              <a:t>CAP </a:t>
            </a:r>
            <a:r>
              <a:rPr lang="fr-FR" sz="1400" dirty="0" err="1" smtClean="0"/>
              <a:t>Aéro</a:t>
            </a:r>
            <a:r>
              <a:rPr lang="fr-FR" sz="1400" dirty="0" smtClean="0"/>
              <a:t> Options Av, Sys et St</a:t>
            </a:r>
            <a:endParaRPr lang="fr-FR" sz="1400" dirty="0"/>
          </a:p>
        </p:txBody>
      </p:sp>
      <p:sp>
        <p:nvSpPr>
          <p:cNvPr id="28" name="ZoneTexte 27"/>
          <p:cNvSpPr txBox="1"/>
          <p:nvPr/>
        </p:nvSpPr>
        <p:spPr>
          <a:xfrm>
            <a:off x="6156176" y="116632"/>
            <a:ext cx="2384161" cy="307777"/>
          </a:xfrm>
          <a:prstGeom prst="rect">
            <a:avLst/>
          </a:prstGeom>
          <a:solidFill>
            <a:srgbClr val="00B0F0"/>
          </a:solidFill>
          <a:ln>
            <a:solidFill>
              <a:srgbClr val="92D050"/>
            </a:solidFill>
          </a:ln>
        </p:spPr>
        <p:txBody>
          <a:bodyPr wrap="none" rtlCol="0">
            <a:spAutoFit/>
          </a:bodyPr>
          <a:lstStyle/>
          <a:p>
            <a:r>
              <a:rPr lang="fr-FR" sz="1400" dirty="0" smtClean="0"/>
              <a:t>Bac pro </a:t>
            </a:r>
            <a:r>
              <a:rPr lang="fr-FR" sz="1400" dirty="0" err="1" smtClean="0"/>
              <a:t>Aéro</a:t>
            </a:r>
            <a:r>
              <a:rPr lang="fr-FR" sz="1400" dirty="0" smtClean="0"/>
              <a:t> Options Av et St</a:t>
            </a:r>
            <a:endParaRPr lang="fr-FR" sz="1400" dirty="0"/>
          </a:p>
        </p:txBody>
      </p:sp>
      <p:sp>
        <p:nvSpPr>
          <p:cNvPr id="32" name="Rectangle 31"/>
          <p:cNvSpPr/>
          <p:nvPr/>
        </p:nvSpPr>
        <p:spPr>
          <a:xfrm>
            <a:off x="0" y="6165304"/>
            <a:ext cx="3275856" cy="523220"/>
          </a:xfrm>
          <a:prstGeom prst="rect">
            <a:avLst/>
          </a:prstGeom>
          <a:solidFill>
            <a:srgbClr val="CCFFCC"/>
          </a:solidFill>
          <a:ln>
            <a:solidFill>
              <a:schemeClr val="tx1"/>
            </a:solidFill>
          </a:ln>
        </p:spPr>
        <p:txBody>
          <a:bodyPr wrap="square">
            <a:spAutoFit/>
          </a:bodyPr>
          <a:lstStyle/>
          <a:p>
            <a:pPr algn="ctr"/>
            <a:r>
              <a:rPr lang="fr-FR" sz="1400" b="1" dirty="0"/>
              <a:t>EP3 </a:t>
            </a:r>
            <a:r>
              <a:rPr lang="fr-FR" sz="1400" dirty="0"/>
              <a:t>: Réalisation et contrôle d’une opération de production </a:t>
            </a:r>
            <a:r>
              <a:rPr lang="fr-FR" sz="1400" b="1" dirty="0"/>
              <a:t>(coefficient 8) </a:t>
            </a:r>
          </a:p>
        </p:txBody>
      </p:sp>
      <p:sp>
        <p:nvSpPr>
          <p:cNvPr id="33" name="Rectangle 32"/>
          <p:cNvSpPr/>
          <p:nvPr/>
        </p:nvSpPr>
        <p:spPr>
          <a:xfrm>
            <a:off x="4211960" y="6381328"/>
            <a:ext cx="4932040" cy="307777"/>
          </a:xfrm>
          <a:prstGeom prst="rect">
            <a:avLst/>
          </a:prstGeom>
          <a:solidFill>
            <a:schemeClr val="accent5">
              <a:lumMod val="40000"/>
              <a:lumOff val="60000"/>
            </a:schemeClr>
          </a:solidFill>
          <a:ln>
            <a:solidFill>
              <a:schemeClr val="tx1"/>
            </a:solidFill>
          </a:ln>
        </p:spPr>
        <p:txBody>
          <a:bodyPr wrap="square">
            <a:spAutoFit/>
          </a:bodyPr>
          <a:lstStyle/>
          <a:p>
            <a:pPr algn="ctr"/>
            <a:r>
              <a:rPr lang="fr-FR" sz="1400" b="1" dirty="0">
                <a:solidFill>
                  <a:srgbClr val="000000"/>
                </a:solidFill>
              </a:rPr>
              <a:t> E3 sous-épreuve E34 </a:t>
            </a:r>
            <a:r>
              <a:rPr lang="fr-FR" sz="1400" dirty="0">
                <a:solidFill>
                  <a:srgbClr val="000000"/>
                </a:solidFill>
              </a:rPr>
              <a:t>: Réalisation et contrôle </a:t>
            </a:r>
            <a:r>
              <a:rPr lang="fr-FR" sz="1400" b="1" dirty="0">
                <a:solidFill>
                  <a:srgbClr val="000000"/>
                </a:solidFill>
              </a:rPr>
              <a:t>(Coefficient 2</a:t>
            </a:r>
            <a:r>
              <a:rPr lang="fr-FR" sz="1400" dirty="0" smtClean="0">
                <a:solidFill>
                  <a:srgbClr val="000000"/>
                </a:solidFill>
              </a:rPr>
              <a:t>)</a:t>
            </a:r>
            <a:endParaRPr lang="fr-FR" sz="1400" dirty="0">
              <a:solidFill>
                <a:srgbClr val="000000"/>
              </a:solidFill>
            </a:endParaRPr>
          </a:p>
        </p:txBody>
      </p:sp>
      <p:sp>
        <p:nvSpPr>
          <p:cNvPr id="25" name="ZoneTexte 24"/>
          <p:cNvSpPr txBox="1"/>
          <p:nvPr/>
        </p:nvSpPr>
        <p:spPr>
          <a:xfrm>
            <a:off x="3491880" y="0"/>
            <a:ext cx="2088232" cy="1477328"/>
          </a:xfrm>
          <a:prstGeom prst="rect">
            <a:avLst/>
          </a:prstGeom>
          <a:solidFill>
            <a:srgbClr val="FFFF00">
              <a:alpha val="21000"/>
            </a:srgbClr>
          </a:solidFill>
        </p:spPr>
        <p:txBody>
          <a:bodyPr wrap="square" rtlCol="0">
            <a:spAutoFit/>
          </a:bodyPr>
          <a:lstStyle/>
          <a:p>
            <a:pPr algn="ctr"/>
            <a:r>
              <a:rPr lang="fr-FR" b="1" dirty="0"/>
              <a:t>Comparaison </a:t>
            </a:r>
            <a:r>
              <a:rPr lang="fr-FR" b="1" dirty="0" smtClean="0"/>
              <a:t>des compétences </a:t>
            </a:r>
          </a:p>
          <a:p>
            <a:pPr algn="ctr"/>
            <a:r>
              <a:rPr lang="fr-FR" b="1" dirty="0" smtClean="0"/>
              <a:t>EP3 / E34</a:t>
            </a:r>
          </a:p>
          <a:p>
            <a:pPr algn="ctr"/>
            <a:r>
              <a:rPr lang="fr-FR" b="1" dirty="0" smtClean="0"/>
              <a:t> </a:t>
            </a:r>
            <a:r>
              <a:rPr lang="fr-FR" b="1" dirty="0" smtClean="0">
                <a:solidFill>
                  <a:srgbClr val="FF0000"/>
                </a:solidFill>
              </a:rPr>
              <a:t>Options Avionique et Structure</a:t>
            </a:r>
            <a:endParaRPr lang="fr-FR" b="1" dirty="0">
              <a:solidFill>
                <a:srgbClr val="FF0000"/>
              </a:solidFill>
            </a:endParaRPr>
          </a:p>
        </p:txBody>
      </p:sp>
      <p:pic>
        <p:nvPicPr>
          <p:cNvPr id="26" name="Image 25"/>
          <p:cNvPicPr>
            <a:picLocks noChangeAspect="1"/>
          </p:cNvPicPr>
          <p:nvPr/>
        </p:nvPicPr>
        <p:blipFill>
          <a:blip r:embed="rId2"/>
          <a:stretch>
            <a:fillRect/>
          </a:stretch>
        </p:blipFill>
        <p:spPr>
          <a:xfrm>
            <a:off x="2771800" y="116632"/>
            <a:ext cx="720080" cy="635471"/>
          </a:xfrm>
          <a:prstGeom prst="rect">
            <a:avLst/>
          </a:prstGeom>
        </p:spPr>
      </p:pic>
      <p:sp>
        <p:nvSpPr>
          <p:cNvPr id="29" name="Rectangle 28"/>
          <p:cNvSpPr/>
          <p:nvPr/>
        </p:nvSpPr>
        <p:spPr>
          <a:xfrm>
            <a:off x="107504" y="1412776"/>
            <a:ext cx="3024336" cy="2585323"/>
          </a:xfrm>
          <a:prstGeom prst="rect">
            <a:avLst/>
          </a:prstGeom>
          <a:solidFill>
            <a:srgbClr val="CCFFCC"/>
          </a:solidFill>
          <a:ln>
            <a:solidFill>
              <a:srgbClr val="00B0F0"/>
            </a:solidFill>
          </a:ln>
        </p:spPr>
        <p:txBody>
          <a:bodyPr wrap="square">
            <a:spAutoFit/>
          </a:bodyPr>
          <a:lstStyle/>
          <a:p>
            <a:r>
              <a:rPr lang="fr-FR" b="1" dirty="0" smtClean="0">
                <a:solidFill>
                  <a:srgbClr val="FF0000"/>
                </a:solidFill>
              </a:rPr>
              <a:t>C04</a:t>
            </a:r>
            <a:r>
              <a:rPr lang="fr-FR" dirty="0" smtClean="0">
                <a:solidFill>
                  <a:srgbClr val="FF0000"/>
                </a:solidFill>
              </a:rPr>
              <a:t> </a:t>
            </a:r>
            <a:r>
              <a:rPr lang="fr-FR" dirty="0">
                <a:solidFill>
                  <a:srgbClr val="FF0000"/>
                </a:solidFill>
              </a:rPr>
              <a:t>- Fabriquer des éléments</a:t>
            </a:r>
          </a:p>
          <a:p>
            <a:r>
              <a:rPr lang="fr-FR" b="1" dirty="0" smtClean="0">
                <a:solidFill>
                  <a:srgbClr val="FF0000"/>
                </a:solidFill>
              </a:rPr>
              <a:t>C05 </a:t>
            </a:r>
            <a:r>
              <a:rPr lang="fr-FR" dirty="0" smtClean="0">
                <a:solidFill>
                  <a:srgbClr val="FF0000"/>
                </a:solidFill>
              </a:rPr>
              <a:t>- </a:t>
            </a:r>
            <a:r>
              <a:rPr lang="fr-FR" dirty="0">
                <a:solidFill>
                  <a:srgbClr val="FF0000"/>
                </a:solidFill>
              </a:rPr>
              <a:t>Réparer des éléments</a:t>
            </a:r>
          </a:p>
          <a:p>
            <a:r>
              <a:rPr lang="fr-FR" b="1" dirty="0">
                <a:solidFill>
                  <a:srgbClr val="FF0000"/>
                </a:solidFill>
              </a:rPr>
              <a:t>C06</a:t>
            </a:r>
            <a:r>
              <a:rPr lang="fr-FR" dirty="0">
                <a:solidFill>
                  <a:srgbClr val="FF0000"/>
                </a:solidFill>
              </a:rPr>
              <a:t> - Effectuer des contrôles de </a:t>
            </a:r>
            <a:r>
              <a:rPr lang="fr-FR" b="1" dirty="0">
                <a:solidFill>
                  <a:srgbClr val="FF0000"/>
                </a:solidFill>
              </a:rPr>
              <a:t>son opération</a:t>
            </a:r>
          </a:p>
          <a:p>
            <a:r>
              <a:rPr lang="fr-FR" b="1" dirty="0">
                <a:solidFill>
                  <a:srgbClr val="0000FF"/>
                </a:solidFill>
              </a:rPr>
              <a:t>C07</a:t>
            </a:r>
            <a:r>
              <a:rPr lang="fr-FR" dirty="0">
                <a:solidFill>
                  <a:srgbClr val="0000FF"/>
                </a:solidFill>
              </a:rPr>
              <a:t> - Appliquer la démarche qualité de l’entreprise</a:t>
            </a:r>
          </a:p>
          <a:p>
            <a:r>
              <a:rPr lang="fr-FR" b="1" dirty="0">
                <a:solidFill>
                  <a:srgbClr val="0000FF"/>
                </a:solidFill>
              </a:rPr>
              <a:t>C08</a:t>
            </a:r>
            <a:r>
              <a:rPr lang="fr-FR" dirty="0">
                <a:solidFill>
                  <a:srgbClr val="0000FF"/>
                </a:solidFill>
              </a:rPr>
              <a:t> - Communiquer des informations dans un contexte aéronautique</a:t>
            </a:r>
          </a:p>
        </p:txBody>
      </p:sp>
      <p:sp>
        <p:nvSpPr>
          <p:cNvPr id="30" name="Rectangle 29"/>
          <p:cNvSpPr/>
          <p:nvPr/>
        </p:nvSpPr>
        <p:spPr>
          <a:xfrm>
            <a:off x="6023496" y="1484784"/>
            <a:ext cx="3096344" cy="1200329"/>
          </a:xfrm>
          <a:prstGeom prst="rect">
            <a:avLst/>
          </a:prstGeom>
          <a:solidFill>
            <a:srgbClr val="CCFFCC"/>
          </a:solidFill>
          <a:ln>
            <a:solidFill>
              <a:srgbClr val="00B0F0"/>
            </a:solidFill>
          </a:ln>
        </p:spPr>
        <p:txBody>
          <a:bodyPr wrap="square">
            <a:spAutoFit/>
          </a:bodyPr>
          <a:lstStyle/>
          <a:p>
            <a:r>
              <a:rPr lang="fr-FR" b="1" dirty="0" smtClean="0">
                <a:solidFill>
                  <a:srgbClr val="FF0000"/>
                </a:solidFill>
              </a:rPr>
              <a:t>C06</a:t>
            </a:r>
            <a:r>
              <a:rPr lang="fr-FR" dirty="0" smtClean="0">
                <a:solidFill>
                  <a:srgbClr val="FF0000"/>
                </a:solidFill>
              </a:rPr>
              <a:t> </a:t>
            </a:r>
            <a:r>
              <a:rPr lang="fr-FR" dirty="0">
                <a:solidFill>
                  <a:srgbClr val="FF0000"/>
                </a:solidFill>
              </a:rPr>
              <a:t>- Fabriquer des éléments</a:t>
            </a:r>
          </a:p>
          <a:p>
            <a:r>
              <a:rPr lang="fr-FR" b="1" dirty="0" smtClean="0">
                <a:solidFill>
                  <a:srgbClr val="FF0000"/>
                </a:solidFill>
              </a:rPr>
              <a:t>C07</a:t>
            </a:r>
            <a:r>
              <a:rPr lang="fr-FR" b="1" baseline="-25000" dirty="0">
                <a:solidFill>
                  <a:srgbClr val="FF0000"/>
                </a:solidFill>
              </a:rPr>
              <a:t> </a:t>
            </a:r>
            <a:r>
              <a:rPr lang="fr-FR" dirty="0" smtClean="0">
                <a:solidFill>
                  <a:srgbClr val="FF0000"/>
                </a:solidFill>
              </a:rPr>
              <a:t>- </a:t>
            </a:r>
            <a:r>
              <a:rPr lang="fr-FR" dirty="0">
                <a:solidFill>
                  <a:srgbClr val="FF0000"/>
                </a:solidFill>
              </a:rPr>
              <a:t>Réparer des éléments</a:t>
            </a:r>
          </a:p>
          <a:p>
            <a:r>
              <a:rPr lang="fr-FR" b="1" dirty="0">
                <a:solidFill>
                  <a:srgbClr val="FF0000"/>
                </a:solidFill>
              </a:rPr>
              <a:t>C08</a:t>
            </a:r>
            <a:r>
              <a:rPr lang="fr-FR" dirty="0">
                <a:solidFill>
                  <a:srgbClr val="FF0000"/>
                </a:solidFill>
              </a:rPr>
              <a:t> - Effectuer des contrôles liés à </a:t>
            </a:r>
            <a:r>
              <a:rPr lang="fr-FR" b="1" dirty="0">
                <a:solidFill>
                  <a:srgbClr val="FF0000"/>
                </a:solidFill>
              </a:rPr>
              <a:t>une intervention </a:t>
            </a:r>
          </a:p>
        </p:txBody>
      </p:sp>
      <p:sp>
        <p:nvSpPr>
          <p:cNvPr id="35" name="ZoneTexte 34"/>
          <p:cNvSpPr txBox="1"/>
          <p:nvPr/>
        </p:nvSpPr>
        <p:spPr>
          <a:xfrm>
            <a:off x="0" y="4221088"/>
            <a:ext cx="3131840" cy="1600438"/>
          </a:xfrm>
          <a:prstGeom prst="rect">
            <a:avLst/>
          </a:prstGeom>
          <a:solidFill>
            <a:srgbClr val="92D050"/>
          </a:solidFill>
        </p:spPr>
        <p:txBody>
          <a:bodyPr wrap="square" rtlCol="0">
            <a:spAutoFit/>
          </a:bodyPr>
          <a:lstStyle/>
          <a:p>
            <a:r>
              <a:rPr lang="fr-FR" sz="1400" dirty="0"/>
              <a:t>En CAP, cette épreuve </a:t>
            </a:r>
            <a:r>
              <a:rPr lang="fr-FR" sz="1400" b="1" dirty="0"/>
              <a:t>intègre la PFMP </a:t>
            </a:r>
            <a:r>
              <a:rPr lang="fr-FR" sz="1400" dirty="0"/>
              <a:t>pour la </a:t>
            </a:r>
            <a:r>
              <a:rPr lang="fr-FR" sz="1400" dirty="0" smtClean="0"/>
              <a:t>validation, notamment, </a:t>
            </a:r>
            <a:r>
              <a:rPr lang="fr-FR" sz="1400" dirty="0"/>
              <a:t>des compétences :</a:t>
            </a:r>
          </a:p>
          <a:p>
            <a:r>
              <a:rPr lang="fr-FR" sz="1400" b="1" dirty="0"/>
              <a:t>C07</a:t>
            </a:r>
            <a:r>
              <a:rPr lang="fr-FR" sz="1400" dirty="0"/>
              <a:t> - Appliquer la démarche qualité de l’entreprise</a:t>
            </a:r>
          </a:p>
          <a:p>
            <a:r>
              <a:rPr lang="fr-FR" sz="1400" b="1" dirty="0"/>
              <a:t>C08</a:t>
            </a:r>
            <a:r>
              <a:rPr lang="fr-FR" sz="1400" dirty="0"/>
              <a:t> - Communiquer des informations dans un contexte aéronautique</a:t>
            </a:r>
          </a:p>
        </p:txBody>
      </p:sp>
      <p:sp>
        <p:nvSpPr>
          <p:cNvPr id="36" name="ZoneTexte 35"/>
          <p:cNvSpPr txBox="1"/>
          <p:nvPr/>
        </p:nvSpPr>
        <p:spPr>
          <a:xfrm>
            <a:off x="5894510" y="4149080"/>
            <a:ext cx="3249490" cy="1815882"/>
          </a:xfrm>
          <a:prstGeom prst="rect">
            <a:avLst/>
          </a:prstGeom>
          <a:solidFill>
            <a:srgbClr val="00B0F0"/>
          </a:solidFill>
        </p:spPr>
        <p:txBody>
          <a:bodyPr wrap="square" rtlCol="0">
            <a:spAutoFit/>
          </a:bodyPr>
          <a:lstStyle/>
          <a:p>
            <a:r>
              <a:rPr lang="fr-FR" sz="1400" dirty="0">
                <a:solidFill>
                  <a:srgbClr val="FFFFFF"/>
                </a:solidFill>
              </a:rPr>
              <a:t>En </a:t>
            </a:r>
            <a:r>
              <a:rPr lang="fr-FR" sz="1400" dirty="0" smtClean="0">
                <a:solidFill>
                  <a:srgbClr val="FFFFFF"/>
                </a:solidFill>
              </a:rPr>
              <a:t>Bac, c’est la sous-épreuve </a:t>
            </a:r>
            <a:r>
              <a:rPr lang="fr-FR" sz="1400" b="1" dirty="0" smtClean="0">
                <a:solidFill>
                  <a:srgbClr val="FFFFFF"/>
                </a:solidFill>
              </a:rPr>
              <a:t>E31 </a:t>
            </a:r>
            <a:r>
              <a:rPr lang="fr-FR" sz="1400" dirty="0" smtClean="0">
                <a:solidFill>
                  <a:srgbClr val="FFFFFF"/>
                </a:solidFill>
              </a:rPr>
              <a:t>qui  </a:t>
            </a:r>
            <a:r>
              <a:rPr lang="fr-FR" sz="1400" b="1" dirty="0">
                <a:solidFill>
                  <a:srgbClr val="FFFFFF"/>
                </a:solidFill>
              </a:rPr>
              <a:t>intègre la PFMP </a:t>
            </a:r>
            <a:r>
              <a:rPr lang="fr-FR" sz="1400" dirty="0">
                <a:solidFill>
                  <a:srgbClr val="FFFFFF"/>
                </a:solidFill>
              </a:rPr>
              <a:t>pour la </a:t>
            </a:r>
            <a:r>
              <a:rPr lang="fr-FR" sz="1400" dirty="0" smtClean="0">
                <a:solidFill>
                  <a:srgbClr val="FFFFFF"/>
                </a:solidFill>
              </a:rPr>
              <a:t>validation, notamment, </a:t>
            </a:r>
            <a:r>
              <a:rPr lang="fr-FR" sz="1400" dirty="0">
                <a:solidFill>
                  <a:srgbClr val="FFFFFF"/>
                </a:solidFill>
              </a:rPr>
              <a:t>des compétences :</a:t>
            </a:r>
          </a:p>
          <a:p>
            <a:r>
              <a:rPr lang="fr-FR" sz="1400" b="1" dirty="0">
                <a:solidFill>
                  <a:srgbClr val="FFFFFF"/>
                </a:solidFill>
              </a:rPr>
              <a:t>C10 </a:t>
            </a:r>
            <a:r>
              <a:rPr lang="fr-FR" sz="1400" dirty="0">
                <a:solidFill>
                  <a:srgbClr val="FFFFFF"/>
                </a:solidFill>
              </a:rPr>
              <a:t>- Adapter son attitude professionnelle aux exigences de l'entreprise aéronautique</a:t>
            </a:r>
          </a:p>
          <a:p>
            <a:r>
              <a:rPr lang="fr-FR" sz="1400" b="1" dirty="0">
                <a:solidFill>
                  <a:srgbClr val="FFFFFF"/>
                </a:solidFill>
              </a:rPr>
              <a:t>C11</a:t>
            </a:r>
            <a:r>
              <a:rPr lang="fr-FR" sz="1400" dirty="0">
                <a:solidFill>
                  <a:srgbClr val="FFFFFF"/>
                </a:solidFill>
              </a:rPr>
              <a:t> - Communiquer des informations dans un contexte aéronautique</a:t>
            </a:r>
          </a:p>
        </p:txBody>
      </p:sp>
      <p:sp>
        <p:nvSpPr>
          <p:cNvPr id="2" name="Espace réservé du numéro de diapositive 1"/>
          <p:cNvSpPr>
            <a:spLocks noGrp="1"/>
          </p:cNvSpPr>
          <p:nvPr>
            <p:ph type="sldNum" sz="quarter" idx="12"/>
          </p:nvPr>
        </p:nvSpPr>
        <p:spPr>
          <a:xfrm>
            <a:off x="7010400" y="6492875"/>
            <a:ext cx="2133600" cy="365125"/>
          </a:xfrm>
        </p:spPr>
        <p:txBody>
          <a:bodyPr anchor="b" anchorCtr="0"/>
          <a:lstStyle/>
          <a:p>
            <a:fld id="{9ADDA7FA-2A20-44FE-B285-C2990E32D552}" type="slidenum">
              <a:rPr lang="fr-FR" smtClean="0"/>
              <a:t>64</a:t>
            </a:fld>
            <a:endParaRPr lang="fr-FR" dirty="0"/>
          </a:p>
        </p:txBody>
      </p:sp>
    </p:spTree>
    <p:extLst>
      <p:ext uri="{BB962C8B-B14F-4D97-AF65-F5344CB8AC3E}">
        <p14:creationId xmlns:p14="http://schemas.microsoft.com/office/powerpoint/2010/main" val="1286512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8"/>
                                        </p:tgtEl>
                                        <p:attrNameLst>
                                          <p:attrName>style.opacity</p:attrName>
                                        </p:attrNameLst>
                                      </p:cBhvr>
                                      <p:to>
                                        <p:strVal val="0.5"/>
                                      </p:to>
                                    </p:set>
                                    <p:animEffect filter="image" prLst="opacity: 0.5">
                                      <p:cBhvr rctx="IE">
                                        <p:cTn id="7" dur="indefinite"/>
                                        <p:tgtEl>
                                          <p:spTgt spid="18"/>
                                        </p:tgtEl>
                                      </p:cBhvr>
                                    </p:animEffect>
                                  </p:childTnLst>
                                </p:cTn>
                              </p:par>
                              <p:par>
                                <p:cTn id="8" presetID="9" presetClass="emph" presetSubtype="0" grpId="0" nodeType="withEffect">
                                  <p:stCondLst>
                                    <p:cond delay="0"/>
                                  </p:stCondLst>
                                  <p:childTnLst>
                                    <p:set>
                                      <p:cBhvr rctx="PPT">
                                        <p:cTn id="9" dur="indefinite"/>
                                        <p:tgtEl>
                                          <p:spTgt spid="17"/>
                                        </p:tgtEl>
                                        <p:attrNameLst>
                                          <p:attrName>style.opacity</p:attrName>
                                        </p:attrNameLst>
                                      </p:cBhvr>
                                      <p:to>
                                        <p:strVal val="0.5"/>
                                      </p:to>
                                    </p:set>
                                    <p:animEffect filter="image" prLst="opacity: 0.5">
                                      <p:cBhvr rctx="IE">
                                        <p:cTn id="10" dur="indefinite"/>
                                        <p:tgtEl>
                                          <p:spTgt spid="17"/>
                                        </p:tgtEl>
                                      </p:cBhvr>
                                    </p:animEffect>
                                  </p:childTnLst>
                                </p:cTn>
                              </p:par>
                              <p:par>
                                <p:cTn id="11" presetID="9" presetClass="emph" presetSubtype="0" grpId="0" nodeType="withEffect">
                                  <p:stCondLst>
                                    <p:cond delay="0"/>
                                  </p:stCondLst>
                                  <p:childTnLst>
                                    <p:set>
                                      <p:cBhvr rctx="PPT">
                                        <p:cTn id="12" dur="indefinite"/>
                                        <p:tgtEl>
                                          <p:spTgt spid="19"/>
                                        </p:tgtEl>
                                        <p:attrNameLst>
                                          <p:attrName>style.opacity</p:attrName>
                                        </p:attrNameLst>
                                      </p:cBhvr>
                                      <p:to>
                                        <p:strVal val="0.5"/>
                                      </p:to>
                                    </p:set>
                                    <p:animEffect filter="image" prLst="opacity: 0.5">
                                      <p:cBhvr rctx="IE">
                                        <p:cTn id="13" dur="indefinite"/>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0" fill="hold"/>
                                        <p:tgtEl>
                                          <p:spTgt spid="26"/>
                                        </p:tgtEl>
                                        <p:attrNameLst>
                                          <p:attrName>ppt_w</p:attrName>
                                        </p:attrNameLst>
                                      </p:cBhvr>
                                      <p:tavLst>
                                        <p:tav tm="0" fmla="#ppt_w*sin(2.5*pi*$)">
                                          <p:val>
                                            <p:fltVal val="0"/>
                                          </p:val>
                                        </p:tav>
                                        <p:tav tm="100000">
                                          <p:val>
                                            <p:fltVal val="1"/>
                                          </p:val>
                                        </p:tav>
                                      </p:tavLst>
                                    </p:anim>
                                    <p:anim calcmode="lin" valueType="num">
                                      <p:cBhvr>
                                        <p:cTn id="19" dur="5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par>
                                <p:cTn id="32" presetID="1" presetClass="exit" presetSubtype="0" fill="hold" grpId="1" nodeType="withEffect">
                                  <p:stCondLst>
                                    <p:cond delay="0"/>
                                  </p:stCondLst>
                                  <p:childTnLst>
                                    <p:set>
                                      <p:cBhvr>
                                        <p:cTn id="33" dur="1" fill="hold">
                                          <p:stCondLst>
                                            <p:cond delay="0"/>
                                          </p:stCondLst>
                                        </p:cTn>
                                        <p:tgtEl>
                                          <p:spTgt spid="35"/>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9" grpId="0" animBg="1"/>
      <p:bldP spid="30" grpId="0" animBg="1"/>
      <p:bldP spid="35" grpId="0" animBg="1"/>
      <p:bldP spid="35" grpId="1" animBg="1"/>
      <p:bldP spid="36" grpId="0" animBg="1"/>
      <p:bldP spid="36"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Connecteur droit avec flèche 23"/>
          <p:cNvCxnSpPr/>
          <p:nvPr/>
        </p:nvCxnSpPr>
        <p:spPr>
          <a:xfrm>
            <a:off x="3131840" y="4005064"/>
            <a:ext cx="2670771" cy="21490"/>
          </a:xfrm>
          <a:prstGeom prst="straightConnector1">
            <a:avLst/>
          </a:prstGeom>
          <a:ln w="508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3131840" y="3501008"/>
            <a:ext cx="3024336" cy="0"/>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cxnSp>
        <p:nvCxnSpPr>
          <p:cNvPr id="13" name="Connecteur droit 12"/>
          <p:cNvCxnSpPr/>
          <p:nvPr/>
        </p:nvCxnSpPr>
        <p:spPr>
          <a:xfrm>
            <a:off x="3275856"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5796136"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4866507"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U34</a:t>
            </a:r>
          </a:p>
          <a:p>
            <a:pPr algn="ctr"/>
            <a:r>
              <a:rPr lang="fr-FR" b="1" dirty="0" smtClean="0">
                <a:solidFill>
                  <a:schemeClr val="tx1"/>
                </a:solidFill>
              </a:rPr>
              <a:t>E 34</a:t>
            </a:r>
            <a:endParaRPr lang="fr-FR" b="1" dirty="0">
              <a:solidFill>
                <a:schemeClr val="tx1"/>
              </a:solidFill>
            </a:endParaRPr>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7" name="Ellipse 16"/>
          <p:cNvSpPr/>
          <p:nvPr/>
        </p:nvSpPr>
        <p:spPr>
          <a:xfrm>
            <a:off x="4211960" y="1888366"/>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U32 </a:t>
            </a:r>
            <a:r>
              <a:rPr lang="fr-FR" b="1" dirty="0" smtClean="0">
                <a:solidFill>
                  <a:schemeClr val="tx1"/>
                </a:solidFill>
              </a:rPr>
              <a:t>E 32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8" name="Ellipse 17"/>
          <p:cNvSpPr/>
          <p:nvPr/>
        </p:nvSpPr>
        <p:spPr>
          <a:xfrm>
            <a:off x="3642371"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UP1</a:t>
            </a:r>
          </a:p>
          <a:p>
            <a:pPr algn="ctr"/>
            <a:r>
              <a:rPr lang="fr-FR" b="1" dirty="0" smtClean="0">
                <a:solidFill>
                  <a:schemeClr val="tx1"/>
                </a:solidFill>
              </a:rPr>
              <a:t>EP1</a:t>
            </a:r>
            <a:endParaRPr lang="fr-FR" b="1" dirty="0">
              <a:solidFill>
                <a:schemeClr val="tx1"/>
              </a:solidFill>
            </a:endParaRPr>
          </a:p>
          <a:p>
            <a:pPr algn="ctr"/>
            <a:endParaRPr lang="fr-FR" b="1" u="sng" dirty="0" smtClean="0"/>
          </a:p>
          <a:p>
            <a:pPr algn="ctr"/>
            <a:endParaRPr lang="fr-FR" b="1" u="sng" dirty="0"/>
          </a:p>
          <a:p>
            <a:pPr algn="ctr"/>
            <a:endParaRPr lang="fr-FR" b="1" u="sng" dirty="0"/>
          </a:p>
        </p:txBody>
      </p:sp>
      <p:sp>
        <p:nvSpPr>
          <p:cNvPr id="19" name="Ellipse 18"/>
          <p:cNvSpPr/>
          <p:nvPr/>
        </p:nvSpPr>
        <p:spPr>
          <a:xfrm>
            <a:off x="4284776"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UP2</a:t>
            </a:r>
          </a:p>
          <a:p>
            <a:pPr algn="ctr"/>
            <a:r>
              <a:rPr lang="fr-FR" b="1" dirty="0" smtClean="0">
                <a:solidFill>
                  <a:schemeClr val="tx1"/>
                </a:solidFill>
              </a:rPr>
              <a:t>EP2</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0" name="ZoneTexte 19"/>
          <p:cNvSpPr txBox="1"/>
          <p:nvPr/>
        </p:nvSpPr>
        <p:spPr>
          <a:xfrm>
            <a:off x="3419872" y="1412776"/>
            <a:ext cx="2304256"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sp>
        <p:nvSpPr>
          <p:cNvPr id="21" name="ZoneTexte 20"/>
          <p:cNvSpPr txBox="1"/>
          <p:nvPr/>
        </p:nvSpPr>
        <p:spPr>
          <a:xfrm>
            <a:off x="3419872" y="5301208"/>
            <a:ext cx="2232248" cy="338554"/>
          </a:xfrm>
          <a:prstGeom prst="rect">
            <a:avLst/>
          </a:prstGeom>
          <a:solidFill>
            <a:srgbClr val="92D050"/>
          </a:solidFill>
        </p:spPr>
        <p:txBody>
          <a:bodyPr wrap="square" rtlCol="0">
            <a:spAutoFit/>
          </a:bodyPr>
          <a:lstStyle/>
          <a:p>
            <a:pPr algn="ctr"/>
            <a:r>
              <a:rPr lang="fr-FR" sz="1600" dirty="0" smtClean="0"/>
              <a:t>Terminale</a:t>
            </a:r>
            <a:endParaRPr lang="fr-FR" sz="1600" dirty="0"/>
          </a:p>
        </p:txBody>
      </p:sp>
      <p:sp>
        <p:nvSpPr>
          <p:cNvPr id="22" name="Ellipse 21"/>
          <p:cNvSpPr/>
          <p:nvPr/>
        </p:nvSpPr>
        <p:spPr>
          <a:xfrm>
            <a:off x="4932040" y="321297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UP3</a:t>
            </a:r>
          </a:p>
          <a:p>
            <a:pPr algn="ctr"/>
            <a:r>
              <a:rPr lang="fr-FR" b="1" dirty="0" smtClean="0">
                <a:solidFill>
                  <a:schemeClr val="tx1"/>
                </a:solidFill>
              </a:rPr>
              <a:t>EP3</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7" name="ZoneTexte 26"/>
          <p:cNvSpPr txBox="1"/>
          <p:nvPr/>
        </p:nvSpPr>
        <p:spPr>
          <a:xfrm>
            <a:off x="251520" y="116632"/>
            <a:ext cx="2376264" cy="307777"/>
          </a:xfrm>
          <a:prstGeom prst="rect">
            <a:avLst/>
          </a:prstGeom>
          <a:solidFill>
            <a:srgbClr val="92D050"/>
          </a:solidFill>
          <a:ln>
            <a:solidFill>
              <a:srgbClr val="0000FF"/>
            </a:solidFill>
          </a:ln>
        </p:spPr>
        <p:txBody>
          <a:bodyPr wrap="square" rtlCol="0">
            <a:spAutoFit/>
          </a:bodyPr>
          <a:lstStyle/>
          <a:p>
            <a:r>
              <a:rPr lang="fr-FR" sz="1400" dirty="0" smtClean="0"/>
              <a:t>CAP </a:t>
            </a:r>
            <a:r>
              <a:rPr lang="fr-FR" sz="1400" dirty="0" err="1" smtClean="0"/>
              <a:t>Aéro</a:t>
            </a:r>
            <a:r>
              <a:rPr lang="fr-FR" sz="1400" dirty="0" smtClean="0"/>
              <a:t> Options Av, Sys et St</a:t>
            </a:r>
            <a:endParaRPr lang="fr-FR" sz="1400" dirty="0"/>
          </a:p>
        </p:txBody>
      </p:sp>
      <p:sp>
        <p:nvSpPr>
          <p:cNvPr id="28" name="ZoneTexte 27"/>
          <p:cNvSpPr txBox="1"/>
          <p:nvPr/>
        </p:nvSpPr>
        <p:spPr>
          <a:xfrm>
            <a:off x="6156176" y="116632"/>
            <a:ext cx="2384161" cy="307777"/>
          </a:xfrm>
          <a:prstGeom prst="rect">
            <a:avLst/>
          </a:prstGeom>
          <a:solidFill>
            <a:srgbClr val="00B0F0"/>
          </a:solidFill>
          <a:ln>
            <a:solidFill>
              <a:srgbClr val="92D050"/>
            </a:solidFill>
          </a:ln>
        </p:spPr>
        <p:txBody>
          <a:bodyPr wrap="none" rtlCol="0">
            <a:spAutoFit/>
          </a:bodyPr>
          <a:lstStyle/>
          <a:p>
            <a:r>
              <a:rPr lang="fr-FR" sz="1400" dirty="0" smtClean="0"/>
              <a:t>Bac pro </a:t>
            </a:r>
            <a:r>
              <a:rPr lang="fr-FR" sz="1400" dirty="0" err="1" smtClean="0"/>
              <a:t>Aéro</a:t>
            </a:r>
            <a:r>
              <a:rPr lang="fr-FR" sz="1400" dirty="0" smtClean="0"/>
              <a:t> Options Av et St</a:t>
            </a:r>
            <a:endParaRPr lang="fr-FR" sz="1400" dirty="0"/>
          </a:p>
        </p:txBody>
      </p:sp>
      <p:sp>
        <p:nvSpPr>
          <p:cNvPr id="32" name="Rectangle 31"/>
          <p:cNvSpPr/>
          <p:nvPr/>
        </p:nvSpPr>
        <p:spPr>
          <a:xfrm>
            <a:off x="0" y="6165304"/>
            <a:ext cx="3275856" cy="523220"/>
          </a:xfrm>
          <a:prstGeom prst="rect">
            <a:avLst/>
          </a:prstGeom>
          <a:solidFill>
            <a:srgbClr val="CCFFCC"/>
          </a:solidFill>
          <a:ln>
            <a:solidFill>
              <a:schemeClr val="tx1"/>
            </a:solidFill>
          </a:ln>
        </p:spPr>
        <p:txBody>
          <a:bodyPr wrap="square">
            <a:spAutoFit/>
          </a:bodyPr>
          <a:lstStyle/>
          <a:p>
            <a:pPr algn="ctr"/>
            <a:r>
              <a:rPr lang="fr-FR" sz="1400" b="1" dirty="0"/>
              <a:t>EP3 </a:t>
            </a:r>
            <a:r>
              <a:rPr lang="fr-FR" sz="1400" dirty="0"/>
              <a:t>: Réalisation et contrôle d’une opération de production (coefficient 8) </a:t>
            </a:r>
          </a:p>
        </p:txBody>
      </p:sp>
      <p:sp>
        <p:nvSpPr>
          <p:cNvPr id="33" name="Rectangle 32"/>
          <p:cNvSpPr/>
          <p:nvPr/>
        </p:nvSpPr>
        <p:spPr>
          <a:xfrm>
            <a:off x="4211960" y="6381328"/>
            <a:ext cx="4932040" cy="307777"/>
          </a:xfrm>
          <a:prstGeom prst="rect">
            <a:avLst/>
          </a:prstGeom>
          <a:solidFill>
            <a:schemeClr val="accent5">
              <a:lumMod val="40000"/>
              <a:lumOff val="60000"/>
            </a:schemeClr>
          </a:solidFill>
          <a:ln>
            <a:solidFill>
              <a:schemeClr val="tx1"/>
            </a:solidFill>
          </a:ln>
        </p:spPr>
        <p:txBody>
          <a:bodyPr wrap="square">
            <a:spAutoFit/>
          </a:bodyPr>
          <a:lstStyle/>
          <a:p>
            <a:pPr algn="ctr"/>
            <a:r>
              <a:rPr lang="fr-FR" sz="1400" b="1" dirty="0">
                <a:solidFill>
                  <a:srgbClr val="000000"/>
                </a:solidFill>
              </a:rPr>
              <a:t> E3 sous-épreuve E34 </a:t>
            </a:r>
            <a:r>
              <a:rPr lang="fr-FR" sz="1400" dirty="0">
                <a:solidFill>
                  <a:srgbClr val="000000"/>
                </a:solidFill>
              </a:rPr>
              <a:t>: Réalisation et contrôle (Coefficient 2</a:t>
            </a:r>
            <a:r>
              <a:rPr lang="fr-FR" sz="1400" dirty="0" smtClean="0">
                <a:solidFill>
                  <a:srgbClr val="000000"/>
                </a:solidFill>
              </a:rPr>
              <a:t>)</a:t>
            </a:r>
            <a:endParaRPr lang="fr-FR" sz="1400" dirty="0">
              <a:solidFill>
                <a:srgbClr val="000000"/>
              </a:solidFill>
            </a:endParaRPr>
          </a:p>
        </p:txBody>
      </p:sp>
      <p:sp>
        <p:nvSpPr>
          <p:cNvPr id="25" name="ZoneTexte 24"/>
          <p:cNvSpPr txBox="1"/>
          <p:nvPr/>
        </p:nvSpPr>
        <p:spPr>
          <a:xfrm>
            <a:off x="3491880" y="0"/>
            <a:ext cx="2088232" cy="1200329"/>
          </a:xfrm>
          <a:prstGeom prst="rect">
            <a:avLst/>
          </a:prstGeom>
          <a:solidFill>
            <a:srgbClr val="FFFF00">
              <a:alpha val="21000"/>
            </a:srgbClr>
          </a:solidFill>
        </p:spPr>
        <p:txBody>
          <a:bodyPr wrap="square" rtlCol="0">
            <a:spAutoFit/>
          </a:bodyPr>
          <a:lstStyle/>
          <a:p>
            <a:pPr algn="ctr"/>
            <a:r>
              <a:rPr lang="fr-FR" b="1" dirty="0"/>
              <a:t>Comparaison </a:t>
            </a:r>
            <a:r>
              <a:rPr lang="fr-FR" b="1" dirty="0" smtClean="0"/>
              <a:t>des activités EP3 / E34</a:t>
            </a:r>
          </a:p>
          <a:p>
            <a:pPr algn="ctr"/>
            <a:r>
              <a:rPr lang="fr-FR" b="1" dirty="0" smtClean="0"/>
              <a:t> </a:t>
            </a:r>
            <a:r>
              <a:rPr lang="fr-FR" b="1" dirty="0" smtClean="0">
                <a:solidFill>
                  <a:srgbClr val="FF0000"/>
                </a:solidFill>
              </a:rPr>
              <a:t>Options Avionique et Structure</a:t>
            </a:r>
            <a:endParaRPr lang="fr-FR" b="1" dirty="0">
              <a:solidFill>
                <a:srgbClr val="FF0000"/>
              </a:solidFill>
            </a:endParaRPr>
          </a:p>
        </p:txBody>
      </p:sp>
      <p:pic>
        <p:nvPicPr>
          <p:cNvPr id="26" name="Image 25"/>
          <p:cNvPicPr>
            <a:picLocks noChangeAspect="1"/>
          </p:cNvPicPr>
          <p:nvPr/>
        </p:nvPicPr>
        <p:blipFill>
          <a:blip r:embed="rId2"/>
          <a:stretch>
            <a:fillRect/>
          </a:stretch>
        </p:blipFill>
        <p:spPr>
          <a:xfrm>
            <a:off x="2771800" y="116632"/>
            <a:ext cx="720080" cy="635471"/>
          </a:xfrm>
          <a:prstGeom prst="rect">
            <a:avLst/>
          </a:prstGeom>
        </p:spPr>
      </p:pic>
      <p:sp>
        <p:nvSpPr>
          <p:cNvPr id="29" name="Rectangle 28"/>
          <p:cNvSpPr/>
          <p:nvPr/>
        </p:nvSpPr>
        <p:spPr>
          <a:xfrm>
            <a:off x="3448" y="3861048"/>
            <a:ext cx="3236128" cy="2246769"/>
          </a:xfrm>
          <a:prstGeom prst="rect">
            <a:avLst/>
          </a:prstGeom>
          <a:solidFill>
            <a:srgbClr val="CCFFCC"/>
          </a:solidFill>
          <a:ln>
            <a:solidFill>
              <a:srgbClr val="00B0F0"/>
            </a:solidFill>
          </a:ln>
        </p:spPr>
        <p:txBody>
          <a:bodyPr wrap="square">
            <a:spAutoFit/>
          </a:bodyPr>
          <a:lstStyle/>
          <a:p>
            <a:r>
              <a:rPr lang="fr-FR" sz="1400" b="1" dirty="0" smtClean="0">
                <a:solidFill>
                  <a:srgbClr val="0000FF"/>
                </a:solidFill>
              </a:rPr>
              <a:t>A5 - </a:t>
            </a:r>
            <a:r>
              <a:rPr lang="fr-FR" sz="1400" dirty="0" smtClean="0">
                <a:solidFill>
                  <a:srgbClr val="0000FF"/>
                </a:solidFill>
              </a:rPr>
              <a:t>Autocontrôle et qualité  </a:t>
            </a:r>
          </a:p>
          <a:p>
            <a:r>
              <a:rPr lang="fr-FR" sz="1400" b="1" dirty="0" smtClean="0">
                <a:solidFill>
                  <a:srgbClr val="0000FF"/>
                </a:solidFill>
              </a:rPr>
              <a:t>T5.1</a:t>
            </a:r>
            <a:r>
              <a:rPr lang="fr-FR" sz="1400" dirty="0" smtClean="0">
                <a:solidFill>
                  <a:srgbClr val="0000FF"/>
                </a:solidFill>
              </a:rPr>
              <a:t> </a:t>
            </a:r>
            <a:r>
              <a:rPr lang="fr-FR" sz="1400" dirty="0">
                <a:solidFill>
                  <a:srgbClr val="0000FF"/>
                </a:solidFill>
              </a:rPr>
              <a:t>Vérifier la conformité de sa réalisation.</a:t>
            </a:r>
          </a:p>
          <a:p>
            <a:r>
              <a:rPr lang="fr-FR" sz="1400" b="1" dirty="0">
                <a:solidFill>
                  <a:srgbClr val="0000FF"/>
                </a:solidFill>
              </a:rPr>
              <a:t>T5.2</a:t>
            </a:r>
            <a:r>
              <a:rPr lang="fr-FR" sz="1400" dirty="0">
                <a:solidFill>
                  <a:srgbClr val="0000FF"/>
                </a:solidFill>
              </a:rPr>
              <a:t> Assurer la traçabilité de son opération.</a:t>
            </a:r>
          </a:p>
          <a:p>
            <a:r>
              <a:rPr lang="fr-FR" sz="1400" b="1" dirty="0">
                <a:solidFill>
                  <a:srgbClr val="0000FF"/>
                </a:solidFill>
              </a:rPr>
              <a:t>T5.3</a:t>
            </a:r>
            <a:r>
              <a:rPr lang="fr-FR" sz="1400" dirty="0">
                <a:solidFill>
                  <a:srgbClr val="0000FF"/>
                </a:solidFill>
              </a:rPr>
              <a:t> Transmettre des informations techniques, oralement et par écrit, y compris en langue anglaise.</a:t>
            </a:r>
          </a:p>
          <a:p>
            <a:r>
              <a:rPr lang="fr-FR" sz="1400" b="1" dirty="0">
                <a:solidFill>
                  <a:srgbClr val="0000FF"/>
                </a:solidFill>
              </a:rPr>
              <a:t>T5.4</a:t>
            </a:r>
            <a:r>
              <a:rPr lang="fr-FR" sz="1400" dirty="0">
                <a:solidFill>
                  <a:srgbClr val="0000FF"/>
                </a:solidFill>
              </a:rPr>
              <a:t> Participer au plan d’amélioration continue de son secteur </a:t>
            </a:r>
            <a:r>
              <a:rPr lang="fr-FR" sz="1400" dirty="0" smtClean="0">
                <a:solidFill>
                  <a:srgbClr val="0000FF"/>
                </a:solidFill>
              </a:rPr>
              <a:t>d’activité. </a:t>
            </a:r>
            <a:endParaRPr lang="fr-FR" sz="1400" dirty="0">
              <a:solidFill>
                <a:srgbClr val="0000FF"/>
              </a:solidFill>
            </a:endParaRPr>
          </a:p>
        </p:txBody>
      </p:sp>
      <p:sp>
        <p:nvSpPr>
          <p:cNvPr id="30" name="Rectangle 29"/>
          <p:cNvSpPr/>
          <p:nvPr/>
        </p:nvSpPr>
        <p:spPr>
          <a:xfrm>
            <a:off x="0" y="692696"/>
            <a:ext cx="3132212" cy="1384995"/>
          </a:xfrm>
          <a:prstGeom prst="rect">
            <a:avLst/>
          </a:prstGeom>
          <a:solidFill>
            <a:srgbClr val="CCFFCC"/>
          </a:solidFill>
          <a:ln>
            <a:solidFill>
              <a:srgbClr val="00B0F0"/>
            </a:solidFill>
          </a:ln>
        </p:spPr>
        <p:txBody>
          <a:bodyPr wrap="square">
            <a:spAutoFit/>
          </a:bodyPr>
          <a:lstStyle/>
          <a:p>
            <a:r>
              <a:rPr lang="fr-FR" sz="1400" b="1" dirty="0">
                <a:solidFill>
                  <a:srgbClr val="FF0000"/>
                </a:solidFill>
              </a:rPr>
              <a:t>A3</a:t>
            </a:r>
            <a:r>
              <a:rPr lang="fr-FR" sz="1400" b="1" baseline="-25000" dirty="0">
                <a:solidFill>
                  <a:srgbClr val="FF0000"/>
                </a:solidFill>
              </a:rPr>
              <a:t>Av</a:t>
            </a:r>
            <a:r>
              <a:rPr lang="fr-FR" sz="1400" b="1" dirty="0">
                <a:solidFill>
                  <a:srgbClr val="FF0000"/>
                </a:solidFill>
              </a:rPr>
              <a:t> - </a:t>
            </a:r>
            <a:r>
              <a:rPr lang="fr-FR" sz="1400" dirty="0">
                <a:solidFill>
                  <a:srgbClr val="FF0000"/>
                </a:solidFill>
              </a:rPr>
              <a:t>Modification et réparation </a:t>
            </a:r>
          </a:p>
          <a:p>
            <a:r>
              <a:rPr lang="fr-FR" sz="1400" b="1" dirty="0">
                <a:solidFill>
                  <a:srgbClr val="0000FF"/>
                </a:solidFill>
              </a:rPr>
              <a:t>T3.1</a:t>
            </a:r>
            <a:r>
              <a:rPr lang="fr-FR" sz="1400" dirty="0">
                <a:solidFill>
                  <a:srgbClr val="0000FF"/>
                </a:solidFill>
              </a:rPr>
              <a:t> </a:t>
            </a:r>
            <a:r>
              <a:rPr lang="fr-FR" sz="1400" b="1" dirty="0">
                <a:solidFill>
                  <a:srgbClr val="0000FF"/>
                </a:solidFill>
              </a:rPr>
              <a:t>Réaliser une opération </a:t>
            </a:r>
            <a:r>
              <a:rPr lang="fr-FR" sz="1400" dirty="0">
                <a:solidFill>
                  <a:srgbClr val="FF0000"/>
                </a:solidFill>
              </a:rPr>
              <a:t>de réparation ou de modification de </a:t>
            </a:r>
            <a:r>
              <a:rPr lang="fr-FR" sz="1400" dirty="0" smtClean="0">
                <a:solidFill>
                  <a:srgbClr val="FF0000"/>
                </a:solidFill>
              </a:rPr>
              <a:t>systèmes </a:t>
            </a:r>
            <a:r>
              <a:rPr lang="fr-FR" sz="1400" dirty="0">
                <a:solidFill>
                  <a:srgbClr val="FF0000"/>
                </a:solidFill>
              </a:rPr>
              <a:t>avioniques ou électriques</a:t>
            </a:r>
            <a:r>
              <a:rPr lang="fr-FR" sz="1400" dirty="0">
                <a:solidFill>
                  <a:srgbClr val="0000FF"/>
                </a:solidFill>
              </a:rPr>
              <a:t>.</a:t>
            </a:r>
          </a:p>
          <a:p>
            <a:r>
              <a:rPr lang="fr-FR" sz="1400" b="1" dirty="0">
                <a:solidFill>
                  <a:srgbClr val="0000FF"/>
                </a:solidFill>
              </a:rPr>
              <a:t>T3.2</a:t>
            </a:r>
            <a:r>
              <a:rPr lang="fr-FR" sz="1400" dirty="0">
                <a:solidFill>
                  <a:srgbClr val="0000FF"/>
                </a:solidFill>
              </a:rPr>
              <a:t> Réaliser une opération de test d’une réalisation</a:t>
            </a:r>
            <a:r>
              <a:rPr lang="fr-FR" sz="1400" dirty="0" smtClean="0">
                <a:solidFill>
                  <a:srgbClr val="0000FF"/>
                </a:solidFill>
              </a:rPr>
              <a:t>.</a:t>
            </a:r>
            <a:endParaRPr lang="fr-FR" sz="1400" dirty="0">
              <a:solidFill>
                <a:srgbClr val="0000FF"/>
              </a:solidFill>
            </a:endParaRPr>
          </a:p>
        </p:txBody>
      </p:sp>
      <p:sp>
        <p:nvSpPr>
          <p:cNvPr id="31" name="Rectangle 30"/>
          <p:cNvSpPr/>
          <p:nvPr/>
        </p:nvSpPr>
        <p:spPr>
          <a:xfrm>
            <a:off x="0" y="2132856"/>
            <a:ext cx="3132212" cy="1600438"/>
          </a:xfrm>
          <a:prstGeom prst="rect">
            <a:avLst/>
          </a:prstGeom>
          <a:solidFill>
            <a:srgbClr val="CCFFCC"/>
          </a:solidFill>
          <a:ln>
            <a:solidFill>
              <a:srgbClr val="00B0F0"/>
            </a:solidFill>
          </a:ln>
        </p:spPr>
        <p:txBody>
          <a:bodyPr wrap="square">
            <a:spAutoFit/>
          </a:bodyPr>
          <a:lstStyle/>
          <a:p>
            <a:r>
              <a:rPr lang="fr-FR" sz="1400" b="1" dirty="0" smtClean="0">
                <a:solidFill>
                  <a:srgbClr val="0000FF"/>
                </a:solidFill>
              </a:rPr>
              <a:t>A4</a:t>
            </a:r>
            <a:r>
              <a:rPr lang="fr-FR" sz="1400" b="1" baseline="-25000" dirty="0" smtClean="0">
                <a:solidFill>
                  <a:srgbClr val="0000FF"/>
                </a:solidFill>
              </a:rPr>
              <a:t>Av </a:t>
            </a:r>
            <a:r>
              <a:rPr lang="fr-FR" sz="1400" b="1" dirty="0">
                <a:solidFill>
                  <a:srgbClr val="0000FF"/>
                </a:solidFill>
              </a:rPr>
              <a:t>-</a:t>
            </a:r>
            <a:r>
              <a:rPr lang="fr-FR" sz="1400" dirty="0">
                <a:solidFill>
                  <a:srgbClr val="0000FF"/>
                </a:solidFill>
              </a:rPr>
              <a:t> </a:t>
            </a:r>
            <a:r>
              <a:rPr lang="fr-FR" sz="1400" dirty="0">
                <a:solidFill>
                  <a:srgbClr val="FF0000"/>
                </a:solidFill>
              </a:rPr>
              <a:t>Fabrication</a:t>
            </a:r>
          </a:p>
          <a:p>
            <a:r>
              <a:rPr lang="fr-FR" sz="1400" b="1" dirty="0">
                <a:solidFill>
                  <a:srgbClr val="0000FF"/>
                </a:solidFill>
              </a:rPr>
              <a:t>T4.1</a:t>
            </a:r>
            <a:r>
              <a:rPr lang="fr-FR" sz="1400" dirty="0">
                <a:solidFill>
                  <a:srgbClr val="0000FF"/>
                </a:solidFill>
              </a:rPr>
              <a:t> </a:t>
            </a:r>
            <a:r>
              <a:rPr lang="fr-FR" sz="1400" dirty="0">
                <a:solidFill>
                  <a:srgbClr val="FF0000"/>
                </a:solidFill>
              </a:rPr>
              <a:t>Réaliser des faisceaux, des harnais, des baies, la connectique sur câble électrique et fibre optique (dénuder, sertir, brancher, connecter, souder...).</a:t>
            </a:r>
          </a:p>
          <a:p>
            <a:r>
              <a:rPr lang="fr-FR" sz="1400" b="1" dirty="0">
                <a:solidFill>
                  <a:srgbClr val="0000FF"/>
                </a:solidFill>
              </a:rPr>
              <a:t>T4.2</a:t>
            </a:r>
            <a:r>
              <a:rPr lang="fr-FR" sz="1400" dirty="0">
                <a:solidFill>
                  <a:srgbClr val="0000FF"/>
                </a:solidFill>
              </a:rPr>
              <a:t> </a:t>
            </a:r>
            <a:r>
              <a:rPr lang="fr-FR" sz="1400" dirty="0">
                <a:solidFill>
                  <a:srgbClr val="FF0000"/>
                </a:solidFill>
              </a:rPr>
              <a:t>Réaliser des cartes et des équipements électroniques</a:t>
            </a:r>
            <a:endParaRPr lang="fr-FR" sz="1400" dirty="0" smtClean="0">
              <a:solidFill>
                <a:srgbClr val="FF0000"/>
              </a:solidFill>
            </a:endParaRPr>
          </a:p>
        </p:txBody>
      </p:sp>
      <p:sp>
        <p:nvSpPr>
          <p:cNvPr id="34" name="Rectangle 33"/>
          <p:cNvSpPr/>
          <p:nvPr/>
        </p:nvSpPr>
        <p:spPr>
          <a:xfrm>
            <a:off x="107504" y="692696"/>
            <a:ext cx="3132212" cy="1384995"/>
          </a:xfrm>
          <a:prstGeom prst="rect">
            <a:avLst/>
          </a:prstGeom>
          <a:solidFill>
            <a:srgbClr val="CCFFCC"/>
          </a:solidFill>
          <a:ln>
            <a:solidFill>
              <a:srgbClr val="00B0F0"/>
            </a:solidFill>
          </a:ln>
        </p:spPr>
        <p:txBody>
          <a:bodyPr wrap="square">
            <a:spAutoFit/>
          </a:bodyPr>
          <a:lstStyle/>
          <a:p>
            <a:r>
              <a:rPr lang="fr-FR" sz="1400" b="1" dirty="0" smtClean="0">
                <a:solidFill>
                  <a:srgbClr val="0000FF"/>
                </a:solidFill>
              </a:rPr>
              <a:t>A3</a:t>
            </a:r>
            <a:r>
              <a:rPr lang="fr-FR" sz="1400" b="1" baseline="-25000" dirty="0" smtClean="0">
                <a:solidFill>
                  <a:srgbClr val="0000FF"/>
                </a:solidFill>
              </a:rPr>
              <a:t>St</a:t>
            </a:r>
            <a:r>
              <a:rPr lang="fr-FR" sz="1400" b="1" dirty="0" smtClean="0">
                <a:solidFill>
                  <a:srgbClr val="0000FF"/>
                </a:solidFill>
              </a:rPr>
              <a:t> </a:t>
            </a:r>
            <a:r>
              <a:rPr lang="fr-FR" sz="1400" b="1" dirty="0">
                <a:solidFill>
                  <a:srgbClr val="0000FF"/>
                </a:solidFill>
              </a:rPr>
              <a:t>- </a:t>
            </a:r>
            <a:r>
              <a:rPr lang="fr-FR" sz="1400" dirty="0">
                <a:solidFill>
                  <a:srgbClr val="FF0000"/>
                </a:solidFill>
              </a:rPr>
              <a:t>Modification et </a:t>
            </a:r>
            <a:r>
              <a:rPr lang="fr-FR" sz="1400" dirty="0" smtClean="0">
                <a:solidFill>
                  <a:srgbClr val="FF0000"/>
                </a:solidFill>
              </a:rPr>
              <a:t>réparation</a:t>
            </a:r>
          </a:p>
          <a:p>
            <a:r>
              <a:rPr lang="fr-FR" sz="1400" b="1" dirty="0">
                <a:solidFill>
                  <a:srgbClr val="0000FF"/>
                </a:solidFill>
              </a:rPr>
              <a:t>T3.1</a:t>
            </a:r>
            <a:r>
              <a:rPr lang="fr-FR" sz="1400" dirty="0">
                <a:solidFill>
                  <a:srgbClr val="0000FF"/>
                </a:solidFill>
              </a:rPr>
              <a:t> </a:t>
            </a:r>
            <a:r>
              <a:rPr lang="fr-FR" sz="1400" dirty="0">
                <a:solidFill>
                  <a:srgbClr val="FF0000"/>
                </a:solidFill>
              </a:rPr>
              <a:t>Réaliser des pièces de réparation</a:t>
            </a:r>
            <a:r>
              <a:rPr lang="fr-FR" sz="1400" dirty="0">
                <a:solidFill>
                  <a:srgbClr val="0000FF"/>
                </a:solidFill>
              </a:rPr>
              <a:t> structurale.</a:t>
            </a:r>
          </a:p>
          <a:p>
            <a:r>
              <a:rPr lang="fr-FR" sz="1400" b="1" dirty="0">
                <a:solidFill>
                  <a:srgbClr val="0000FF"/>
                </a:solidFill>
              </a:rPr>
              <a:t>T3.2</a:t>
            </a:r>
            <a:r>
              <a:rPr lang="fr-FR" sz="1400" dirty="0">
                <a:solidFill>
                  <a:srgbClr val="0000FF"/>
                </a:solidFill>
              </a:rPr>
              <a:t> Réaliser une opération </a:t>
            </a:r>
            <a:r>
              <a:rPr lang="fr-FR" sz="1400" dirty="0">
                <a:solidFill>
                  <a:srgbClr val="FF0000"/>
                </a:solidFill>
              </a:rPr>
              <a:t>de réparation ou de modification d’une structure sur aéronef et hors aéronef </a:t>
            </a:r>
            <a:r>
              <a:rPr lang="fr-FR" sz="1400" dirty="0" smtClean="0">
                <a:solidFill>
                  <a:srgbClr val="FF0000"/>
                </a:solidFill>
              </a:rPr>
              <a:t> </a:t>
            </a:r>
            <a:endParaRPr lang="fr-FR" sz="1400" dirty="0">
              <a:solidFill>
                <a:srgbClr val="FF0000"/>
              </a:solidFill>
            </a:endParaRPr>
          </a:p>
        </p:txBody>
      </p:sp>
      <p:sp>
        <p:nvSpPr>
          <p:cNvPr id="35" name="Rectangle 34"/>
          <p:cNvSpPr/>
          <p:nvPr/>
        </p:nvSpPr>
        <p:spPr>
          <a:xfrm>
            <a:off x="124892" y="2132856"/>
            <a:ext cx="3132212" cy="1815882"/>
          </a:xfrm>
          <a:prstGeom prst="rect">
            <a:avLst/>
          </a:prstGeom>
          <a:solidFill>
            <a:srgbClr val="CCFFCC"/>
          </a:solidFill>
          <a:ln>
            <a:solidFill>
              <a:srgbClr val="00B0F0"/>
            </a:solidFill>
          </a:ln>
        </p:spPr>
        <p:txBody>
          <a:bodyPr wrap="square">
            <a:spAutoFit/>
          </a:bodyPr>
          <a:lstStyle/>
          <a:p>
            <a:r>
              <a:rPr lang="fr-FR" sz="1400" b="1" dirty="0" smtClean="0">
                <a:solidFill>
                  <a:srgbClr val="0000FF"/>
                </a:solidFill>
              </a:rPr>
              <a:t>A4</a:t>
            </a:r>
            <a:r>
              <a:rPr lang="fr-FR" sz="1400" b="1" baseline="-25000" dirty="0" smtClean="0">
                <a:solidFill>
                  <a:srgbClr val="0000FF"/>
                </a:solidFill>
              </a:rPr>
              <a:t>St </a:t>
            </a:r>
            <a:r>
              <a:rPr lang="fr-FR" sz="1400" b="1" dirty="0">
                <a:solidFill>
                  <a:srgbClr val="0000FF"/>
                </a:solidFill>
              </a:rPr>
              <a:t>-</a:t>
            </a:r>
            <a:r>
              <a:rPr lang="fr-FR" sz="1400" dirty="0">
                <a:solidFill>
                  <a:srgbClr val="0000FF"/>
                </a:solidFill>
              </a:rPr>
              <a:t> </a:t>
            </a:r>
            <a:r>
              <a:rPr lang="fr-FR" sz="1400" dirty="0" smtClean="0">
                <a:solidFill>
                  <a:srgbClr val="FF0000"/>
                </a:solidFill>
              </a:rPr>
              <a:t>Assemblage, désassemblage </a:t>
            </a:r>
          </a:p>
          <a:p>
            <a:r>
              <a:rPr lang="fr-FR" sz="1400" b="1" dirty="0">
                <a:solidFill>
                  <a:srgbClr val="0000FF"/>
                </a:solidFill>
              </a:rPr>
              <a:t>T4.1</a:t>
            </a:r>
            <a:r>
              <a:rPr lang="fr-FR" sz="1400" dirty="0">
                <a:solidFill>
                  <a:srgbClr val="0000FF"/>
                </a:solidFill>
              </a:rPr>
              <a:t> </a:t>
            </a:r>
            <a:r>
              <a:rPr lang="fr-FR" sz="1400" dirty="0">
                <a:solidFill>
                  <a:srgbClr val="FF0000"/>
                </a:solidFill>
              </a:rPr>
              <a:t>Mettre en œuvre des peintures et des produits d’interposition et d’étanchéité.</a:t>
            </a:r>
          </a:p>
          <a:p>
            <a:r>
              <a:rPr lang="fr-FR" sz="1400" b="1" dirty="0">
                <a:solidFill>
                  <a:srgbClr val="0000FF"/>
                </a:solidFill>
              </a:rPr>
              <a:t>T4.2</a:t>
            </a:r>
            <a:r>
              <a:rPr lang="fr-FR" sz="1400" dirty="0">
                <a:solidFill>
                  <a:srgbClr val="0000FF"/>
                </a:solidFill>
              </a:rPr>
              <a:t> </a:t>
            </a:r>
            <a:r>
              <a:rPr lang="fr-FR" sz="1400" dirty="0">
                <a:solidFill>
                  <a:srgbClr val="FF0000"/>
                </a:solidFill>
              </a:rPr>
              <a:t>Assembler ou désassembler </a:t>
            </a:r>
            <a:r>
              <a:rPr lang="fr-FR" sz="1400" dirty="0">
                <a:solidFill>
                  <a:srgbClr val="0000FF"/>
                </a:solidFill>
              </a:rPr>
              <a:t>des éléments structuraux.</a:t>
            </a:r>
          </a:p>
          <a:p>
            <a:r>
              <a:rPr lang="fr-FR" sz="1400" b="1" dirty="0">
                <a:solidFill>
                  <a:srgbClr val="0000FF"/>
                </a:solidFill>
              </a:rPr>
              <a:t>T4.3</a:t>
            </a:r>
            <a:r>
              <a:rPr lang="fr-FR" sz="1400" dirty="0">
                <a:solidFill>
                  <a:srgbClr val="0000FF"/>
                </a:solidFill>
              </a:rPr>
              <a:t> </a:t>
            </a:r>
            <a:r>
              <a:rPr lang="fr-FR" sz="1400" dirty="0">
                <a:solidFill>
                  <a:srgbClr val="FF0000"/>
                </a:solidFill>
              </a:rPr>
              <a:t>Présenter, positionner et ajuster des éléments </a:t>
            </a:r>
            <a:r>
              <a:rPr lang="fr-FR" sz="1400" dirty="0">
                <a:solidFill>
                  <a:srgbClr val="0000FF"/>
                </a:solidFill>
              </a:rPr>
              <a:t>structuraux</a:t>
            </a:r>
            <a:r>
              <a:rPr lang="fr-FR" sz="1400" dirty="0" smtClean="0">
                <a:solidFill>
                  <a:srgbClr val="0000FF"/>
                </a:solidFill>
              </a:rPr>
              <a:t>.</a:t>
            </a:r>
            <a:endParaRPr lang="fr-FR" sz="1400" dirty="0">
              <a:solidFill>
                <a:srgbClr val="0000FF"/>
              </a:solidFill>
            </a:endParaRPr>
          </a:p>
        </p:txBody>
      </p:sp>
      <p:sp>
        <p:nvSpPr>
          <p:cNvPr id="36" name="Rectangle 35"/>
          <p:cNvSpPr/>
          <p:nvPr/>
        </p:nvSpPr>
        <p:spPr>
          <a:xfrm>
            <a:off x="5775671" y="692696"/>
            <a:ext cx="3347865" cy="307777"/>
          </a:xfrm>
          <a:prstGeom prst="rect">
            <a:avLst/>
          </a:prstGeom>
          <a:solidFill>
            <a:srgbClr val="CCFFCC"/>
          </a:solidFill>
          <a:ln>
            <a:solidFill>
              <a:srgbClr val="00B0F0"/>
            </a:solidFill>
          </a:ln>
        </p:spPr>
        <p:txBody>
          <a:bodyPr wrap="square">
            <a:spAutoFit/>
          </a:bodyPr>
          <a:lstStyle/>
          <a:p>
            <a:r>
              <a:rPr lang="fr-FR" sz="1400" b="1" dirty="0">
                <a:solidFill>
                  <a:srgbClr val="FF0000"/>
                </a:solidFill>
              </a:rPr>
              <a:t>A4</a:t>
            </a:r>
            <a:r>
              <a:rPr lang="fr-FR" sz="1400" dirty="0">
                <a:solidFill>
                  <a:srgbClr val="FF0000"/>
                </a:solidFill>
              </a:rPr>
              <a:t> - Modification et réparation</a:t>
            </a:r>
          </a:p>
        </p:txBody>
      </p:sp>
      <p:sp>
        <p:nvSpPr>
          <p:cNvPr id="37" name="Rectangle 36"/>
          <p:cNvSpPr/>
          <p:nvPr/>
        </p:nvSpPr>
        <p:spPr>
          <a:xfrm>
            <a:off x="5801071" y="980728"/>
            <a:ext cx="3347865" cy="1169551"/>
          </a:xfrm>
          <a:prstGeom prst="rect">
            <a:avLst/>
          </a:prstGeom>
          <a:solidFill>
            <a:srgbClr val="CCFFCC"/>
          </a:solidFill>
          <a:ln>
            <a:solidFill>
              <a:srgbClr val="00B0F0"/>
            </a:solidFill>
          </a:ln>
        </p:spPr>
        <p:txBody>
          <a:bodyPr wrap="square">
            <a:spAutoFit/>
          </a:bodyPr>
          <a:lstStyle/>
          <a:p>
            <a:r>
              <a:rPr lang="fr-FR" sz="1400" b="1" dirty="0" smtClean="0">
                <a:solidFill>
                  <a:srgbClr val="0000FF"/>
                </a:solidFill>
              </a:rPr>
              <a:t>T4.1</a:t>
            </a:r>
            <a:r>
              <a:rPr lang="fr-FR" sz="1400" b="1" baseline="-25000" dirty="0" smtClean="0">
                <a:solidFill>
                  <a:srgbClr val="0000FF"/>
                </a:solidFill>
              </a:rPr>
              <a:t>Av</a:t>
            </a:r>
            <a:r>
              <a:rPr lang="fr-FR" sz="1400" dirty="0" smtClean="0">
                <a:solidFill>
                  <a:srgbClr val="FF0000"/>
                </a:solidFill>
              </a:rPr>
              <a:t> </a:t>
            </a:r>
            <a:r>
              <a:rPr lang="fr-FR" sz="1400" dirty="0">
                <a:solidFill>
                  <a:srgbClr val="FF0000"/>
                </a:solidFill>
              </a:rPr>
              <a:t>Réparer, rénover ou modifier des </a:t>
            </a:r>
            <a:r>
              <a:rPr lang="fr-FR" sz="1400" dirty="0" smtClean="0">
                <a:solidFill>
                  <a:srgbClr val="FF0000"/>
                </a:solidFill>
              </a:rPr>
              <a:t>systèmes </a:t>
            </a:r>
            <a:r>
              <a:rPr lang="fr-FR" sz="1400" dirty="0">
                <a:solidFill>
                  <a:srgbClr val="FF0000"/>
                </a:solidFill>
              </a:rPr>
              <a:t>avioniques, électriques </a:t>
            </a:r>
            <a:r>
              <a:rPr lang="fr-FR" sz="1400" dirty="0">
                <a:solidFill>
                  <a:srgbClr val="0000FF"/>
                </a:solidFill>
              </a:rPr>
              <a:t>ou électronique.</a:t>
            </a:r>
          </a:p>
          <a:p>
            <a:r>
              <a:rPr lang="fr-FR" sz="1400" b="1" dirty="0" smtClean="0">
                <a:solidFill>
                  <a:srgbClr val="0000FF"/>
                </a:solidFill>
              </a:rPr>
              <a:t>T4.2</a:t>
            </a:r>
            <a:r>
              <a:rPr lang="fr-FR" sz="1400" b="1" baseline="-25000" dirty="0" smtClean="0">
                <a:solidFill>
                  <a:srgbClr val="0000FF"/>
                </a:solidFill>
              </a:rPr>
              <a:t>Av</a:t>
            </a:r>
            <a:r>
              <a:rPr lang="fr-FR" sz="1400" dirty="0" smtClean="0">
                <a:solidFill>
                  <a:srgbClr val="0000FF"/>
                </a:solidFill>
              </a:rPr>
              <a:t> </a:t>
            </a:r>
            <a:r>
              <a:rPr lang="fr-FR" sz="1400" dirty="0">
                <a:solidFill>
                  <a:srgbClr val="0000FF"/>
                </a:solidFill>
              </a:rPr>
              <a:t>Mettre à jour les logiciels embarqués</a:t>
            </a:r>
            <a:r>
              <a:rPr lang="fr-FR" sz="1400" dirty="0"/>
              <a:t>.</a:t>
            </a:r>
          </a:p>
        </p:txBody>
      </p:sp>
      <p:sp>
        <p:nvSpPr>
          <p:cNvPr id="38" name="Rectangle 37"/>
          <p:cNvSpPr/>
          <p:nvPr/>
        </p:nvSpPr>
        <p:spPr>
          <a:xfrm>
            <a:off x="5796135" y="4437112"/>
            <a:ext cx="3347865" cy="1600438"/>
          </a:xfrm>
          <a:prstGeom prst="rect">
            <a:avLst/>
          </a:prstGeom>
          <a:solidFill>
            <a:srgbClr val="CCFFCC"/>
          </a:solidFill>
          <a:ln>
            <a:solidFill>
              <a:srgbClr val="00B0F0"/>
            </a:solidFill>
          </a:ln>
        </p:spPr>
        <p:txBody>
          <a:bodyPr wrap="square">
            <a:spAutoFit/>
          </a:bodyPr>
          <a:lstStyle/>
          <a:p>
            <a:r>
              <a:rPr lang="fr-FR" sz="1400" b="1" dirty="0">
                <a:solidFill>
                  <a:srgbClr val="0000FF"/>
                </a:solidFill>
              </a:rPr>
              <a:t>A8 </a:t>
            </a:r>
            <a:r>
              <a:rPr lang="fr-FR" sz="1400" dirty="0">
                <a:solidFill>
                  <a:srgbClr val="0000FF"/>
                </a:solidFill>
              </a:rPr>
              <a:t>– Contrôle et qualité</a:t>
            </a:r>
          </a:p>
          <a:p>
            <a:r>
              <a:rPr lang="fr-FR" sz="1400" b="1" dirty="0">
                <a:solidFill>
                  <a:srgbClr val="0000FF"/>
                </a:solidFill>
              </a:rPr>
              <a:t>T8.1</a:t>
            </a:r>
            <a:r>
              <a:rPr lang="fr-FR" sz="1400" dirty="0">
                <a:solidFill>
                  <a:srgbClr val="0000FF"/>
                </a:solidFill>
              </a:rPr>
              <a:t> Contrôler la conformité des opérations.</a:t>
            </a:r>
          </a:p>
          <a:p>
            <a:r>
              <a:rPr lang="fr-FR" sz="1400" b="1" dirty="0">
                <a:solidFill>
                  <a:srgbClr val="0000FF"/>
                </a:solidFill>
              </a:rPr>
              <a:t>T8.2</a:t>
            </a:r>
            <a:r>
              <a:rPr lang="fr-FR" sz="1400" dirty="0">
                <a:solidFill>
                  <a:srgbClr val="0000FF"/>
                </a:solidFill>
              </a:rPr>
              <a:t> Renseigner, attester les documents associés aux opérations, aux pièces et à l’aéronef et les transmettre selon la procédure établie.</a:t>
            </a:r>
          </a:p>
        </p:txBody>
      </p:sp>
      <p:sp>
        <p:nvSpPr>
          <p:cNvPr id="39" name="Rectangle 38"/>
          <p:cNvSpPr/>
          <p:nvPr/>
        </p:nvSpPr>
        <p:spPr>
          <a:xfrm>
            <a:off x="5940152" y="980728"/>
            <a:ext cx="3203848" cy="1169551"/>
          </a:xfrm>
          <a:prstGeom prst="rect">
            <a:avLst/>
          </a:prstGeom>
          <a:solidFill>
            <a:srgbClr val="CCFFCC"/>
          </a:solidFill>
          <a:ln>
            <a:solidFill>
              <a:srgbClr val="00B0F0"/>
            </a:solidFill>
          </a:ln>
        </p:spPr>
        <p:txBody>
          <a:bodyPr wrap="square">
            <a:spAutoFit/>
          </a:bodyPr>
          <a:lstStyle/>
          <a:p>
            <a:r>
              <a:rPr lang="fr-FR" sz="1400" b="1" dirty="0">
                <a:solidFill>
                  <a:srgbClr val="0000FF"/>
                </a:solidFill>
              </a:rPr>
              <a:t>T4.1</a:t>
            </a:r>
            <a:r>
              <a:rPr lang="fr-FR" sz="1400" b="1" baseline="-25000" dirty="0">
                <a:solidFill>
                  <a:srgbClr val="0000FF"/>
                </a:solidFill>
              </a:rPr>
              <a:t>St</a:t>
            </a:r>
            <a:r>
              <a:rPr lang="fr-FR" sz="1400" dirty="0">
                <a:solidFill>
                  <a:srgbClr val="0000FF"/>
                </a:solidFill>
              </a:rPr>
              <a:t> </a:t>
            </a:r>
            <a:r>
              <a:rPr lang="fr-FR" sz="1400" dirty="0">
                <a:solidFill>
                  <a:srgbClr val="FF0000"/>
                </a:solidFill>
              </a:rPr>
              <a:t>Réaliser des pièces de réparation</a:t>
            </a:r>
            <a:r>
              <a:rPr lang="fr-FR" sz="1400" dirty="0">
                <a:solidFill>
                  <a:srgbClr val="0000FF"/>
                </a:solidFill>
              </a:rPr>
              <a:t>.</a:t>
            </a:r>
          </a:p>
          <a:p>
            <a:r>
              <a:rPr lang="fr-FR" sz="1400" b="1" dirty="0">
                <a:solidFill>
                  <a:srgbClr val="0000FF"/>
                </a:solidFill>
              </a:rPr>
              <a:t>T4.2</a:t>
            </a:r>
            <a:r>
              <a:rPr lang="fr-FR" sz="1400" b="1" baseline="-25000" dirty="0">
                <a:solidFill>
                  <a:srgbClr val="0000FF"/>
                </a:solidFill>
              </a:rPr>
              <a:t>St</a:t>
            </a:r>
            <a:r>
              <a:rPr lang="fr-FR" sz="1400" dirty="0">
                <a:solidFill>
                  <a:srgbClr val="0000FF"/>
                </a:solidFill>
              </a:rPr>
              <a:t> </a:t>
            </a:r>
            <a:r>
              <a:rPr lang="fr-FR" sz="1400" dirty="0">
                <a:solidFill>
                  <a:srgbClr val="FF0000"/>
                </a:solidFill>
              </a:rPr>
              <a:t>Réparer ou modifier une structure sur aéronef et hors aéronef.</a:t>
            </a:r>
          </a:p>
          <a:p>
            <a:r>
              <a:rPr lang="fr-FR" sz="1400" b="1" dirty="0">
                <a:solidFill>
                  <a:srgbClr val="0000FF"/>
                </a:solidFill>
              </a:rPr>
              <a:t>T4.3</a:t>
            </a:r>
            <a:r>
              <a:rPr lang="fr-FR" sz="1400" b="1" baseline="-25000" dirty="0">
                <a:solidFill>
                  <a:srgbClr val="0000FF"/>
                </a:solidFill>
              </a:rPr>
              <a:t>St</a:t>
            </a:r>
            <a:r>
              <a:rPr lang="fr-FR" sz="1400" b="1" dirty="0">
                <a:solidFill>
                  <a:srgbClr val="0000FF"/>
                </a:solidFill>
              </a:rPr>
              <a:t> </a:t>
            </a:r>
            <a:r>
              <a:rPr lang="fr-FR" sz="1400" dirty="0">
                <a:solidFill>
                  <a:srgbClr val="0000FF"/>
                </a:solidFill>
              </a:rPr>
              <a:t>Réaliser des opérations cosmétiques.</a:t>
            </a:r>
          </a:p>
        </p:txBody>
      </p:sp>
      <p:sp>
        <p:nvSpPr>
          <p:cNvPr id="40" name="Rectangle 39"/>
          <p:cNvSpPr/>
          <p:nvPr/>
        </p:nvSpPr>
        <p:spPr>
          <a:xfrm>
            <a:off x="5796136" y="2204864"/>
            <a:ext cx="3268363" cy="2246769"/>
          </a:xfrm>
          <a:prstGeom prst="rect">
            <a:avLst/>
          </a:prstGeom>
          <a:solidFill>
            <a:srgbClr val="CCFFCC"/>
          </a:solidFill>
          <a:ln>
            <a:solidFill>
              <a:srgbClr val="00B0F0"/>
            </a:solidFill>
          </a:ln>
        </p:spPr>
        <p:txBody>
          <a:bodyPr wrap="square">
            <a:spAutoFit/>
          </a:bodyPr>
          <a:lstStyle/>
          <a:p>
            <a:r>
              <a:rPr lang="fr-FR" sz="1400" b="1" dirty="0">
                <a:solidFill>
                  <a:srgbClr val="0000FF"/>
                </a:solidFill>
              </a:rPr>
              <a:t>A5</a:t>
            </a:r>
            <a:r>
              <a:rPr lang="fr-FR" sz="1400" b="1" baseline="-25000" dirty="0">
                <a:solidFill>
                  <a:srgbClr val="0000FF"/>
                </a:solidFill>
              </a:rPr>
              <a:t>Av</a:t>
            </a:r>
            <a:r>
              <a:rPr lang="fr-FR" sz="1400" b="1" dirty="0">
                <a:solidFill>
                  <a:srgbClr val="0000FF"/>
                </a:solidFill>
              </a:rPr>
              <a:t> </a:t>
            </a:r>
            <a:r>
              <a:rPr lang="fr-FR" sz="1400" dirty="0">
                <a:solidFill>
                  <a:srgbClr val="0000FF"/>
                </a:solidFill>
              </a:rPr>
              <a:t>– </a:t>
            </a:r>
            <a:r>
              <a:rPr lang="fr-FR" sz="1400" dirty="0">
                <a:solidFill>
                  <a:srgbClr val="FF0000"/>
                </a:solidFill>
              </a:rPr>
              <a:t>Fabrication, </a:t>
            </a:r>
            <a:r>
              <a:rPr lang="fr-FR" sz="1400" dirty="0">
                <a:solidFill>
                  <a:srgbClr val="0000FF"/>
                </a:solidFill>
              </a:rPr>
              <a:t>assemblage, désassemblage</a:t>
            </a:r>
          </a:p>
          <a:p>
            <a:r>
              <a:rPr lang="fr-FR" sz="1400" b="1" dirty="0" smtClean="0">
                <a:solidFill>
                  <a:srgbClr val="0000FF"/>
                </a:solidFill>
              </a:rPr>
              <a:t>T5.1</a:t>
            </a:r>
            <a:r>
              <a:rPr lang="fr-FR" sz="1400" b="1" baseline="-25000" dirty="0" smtClean="0">
                <a:solidFill>
                  <a:srgbClr val="0000FF"/>
                </a:solidFill>
              </a:rPr>
              <a:t>Av</a:t>
            </a:r>
            <a:r>
              <a:rPr lang="fr-FR" sz="1400" dirty="0" smtClean="0">
                <a:solidFill>
                  <a:srgbClr val="0000FF"/>
                </a:solidFill>
              </a:rPr>
              <a:t> </a:t>
            </a:r>
            <a:r>
              <a:rPr lang="fr-FR" sz="1400" dirty="0">
                <a:solidFill>
                  <a:srgbClr val="FF0000"/>
                </a:solidFill>
              </a:rPr>
              <a:t>Réaliser des faisceaux, des harnais, des baies, la connectique sur câble électrique et fibre optique (dénuder, sertir, brancher, connecter, souder ...).</a:t>
            </a:r>
          </a:p>
          <a:p>
            <a:r>
              <a:rPr lang="fr-FR" sz="1400" b="1" dirty="0" smtClean="0">
                <a:solidFill>
                  <a:srgbClr val="0000FF"/>
                </a:solidFill>
              </a:rPr>
              <a:t>T5.2</a:t>
            </a:r>
            <a:r>
              <a:rPr lang="fr-FR" sz="1400" b="1" baseline="-25000" dirty="0" smtClean="0">
                <a:solidFill>
                  <a:srgbClr val="0000FF"/>
                </a:solidFill>
              </a:rPr>
              <a:t>Av</a:t>
            </a:r>
            <a:r>
              <a:rPr lang="fr-FR" sz="1400" dirty="0" smtClean="0">
                <a:solidFill>
                  <a:srgbClr val="0000FF"/>
                </a:solidFill>
              </a:rPr>
              <a:t> </a:t>
            </a:r>
            <a:r>
              <a:rPr lang="fr-FR" sz="1400" dirty="0">
                <a:solidFill>
                  <a:srgbClr val="FF0000"/>
                </a:solidFill>
              </a:rPr>
              <a:t>Réaliser des cartes et des équipements électroniques.</a:t>
            </a:r>
          </a:p>
          <a:p>
            <a:r>
              <a:rPr lang="fr-FR" sz="1400" b="1" dirty="0" smtClean="0">
                <a:solidFill>
                  <a:srgbClr val="0000FF"/>
                </a:solidFill>
              </a:rPr>
              <a:t>T5.3</a:t>
            </a:r>
            <a:r>
              <a:rPr lang="fr-FR" sz="1400" b="1" baseline="-25000" dirty="0" smtClean="0">
                <a:solidFill>
                  <a:srgbClr val="0000FF"/>
                </a:solidFill>
              </a:rPr>
              <a:t>Av</a:t>
            </a:r>
            <a:r>
              <a:rPr lang="fr-FR" sz="1400" dirty="0" smtClean="0">
                <a:solidFill>
                  <a:srgbClr val="0000FF"/>
                </a:solidFill>
              </a:rPr>
              <a:t> </a:t>
            </a:r>
            <a:r>
              <a:rPr lang="fr-FR" sz="1400" dirty="0">
                <a:solidFill>
                  <a:srgbClr val="0000FF"/>
                </a:solidFill>
              </a:rPr>
              <a:t>Assembler et désassembler des équipements avioniques. </a:t>
            </a:r>
          </a:p>
        </p:txBody>
      </p:sp>
      <p:sp>
        <p:nvSpPr>
          <p:cNvPr id="41" name="Rectangle 40"/>
          <p:cNvSpPr/>
          <p:nvPr/>
        </p:nvSpPr>
        <p:spPr>
          <a:xfrm>
            <a:off x="5940152" y="2204864"/>
            <a:ext cx="3203848" cy="2246769"/>
          </a:xfrm>
          <a:prstGeom prst="rect">
            <a:avLst/>
          </a:prstGeom>
          <a:solidFill>
            <a:srgbClr val="CCFFCC"/>
          </a:solidFill>
          <a:ln>
            <a:solidFill>
              <a:srgbClr val="00B0F0"/>
            </a:solidFill>
          </a:ln>
        </p:spPr>
        <p:txBody>
          <a:bodyPr wrap="square">
            <a:spAutoFit/>
          </a:bodyPr>
          <a:lstStyle/>
          <a:p>
            <a:r>
              <a:rPr lang="fr-FR" sz="1400" b="1" dirty="0" smtClean="0">
                <a:solidFill>
                  <a:srgbClr val="0000FF"/>
                </a:solidFill>
              </a:rPr>
              <a:t>A5</a:t>
            </a:r>
            <a:r>
              <a:rPr lang="fr-FR" sz="1400" b="1" baseline="-25000" dirty="0" smtClean="0">
                <a:solidFill>
                  <a:srgbClr val="0000FF"/>
                </a:solidFill>
              </a:rPr>
              <a:t>St</a:t>
            </a:r>
            <a:r>
              <a:rPr lang="fr-FR" sz="1400" baseline="-25000" dirty="0" smtClean="0">
                <a:solidFill>
                  <a:srgbClr val="0000FF"/>
                </a:solidFill>
              </a:rPr>
              <a:t> </a:t>
            </a:r>
            <a:r>
              <a:rPr lang="fr-FR" sz="1400" dirty="0">
                <a:solidFill>
                  <a:srgbClr val="0000FF"/>
                </a:solidFill>
              </a:rPr>
              <a:t>– </a:t>
            </a:r>
            <a:r>
              <a:rPr lang="fr-FR" sz="1400" dirty="0">
                <a:solidFill>
                  <a:srgbClr val="FF0000"/>
                </a:solidFill>
              </a:rPr>
              <a:t>Assemblage et désassemblage</a:t>
            </a:r>
          </a:p>
          <a:p>
            <a:r>
              <a:rPr lang="fr-FR" sz="1400" b="1" dirty="0" smtClean="0">
                <a:solidFill>
                  <a:srgbClr val="0000FF"/>
                </a:solidFill>
              </a:rPr>
              <a:t>T5.1</a:t>
            </a:r>
            <a:r>
              <a:rPr lang="fr-FR" sz="1400" b="1" baseline="-25000" dirty="0" smtClean="0">
                <a:solidFill>
                  <a:srgbClr val="0000FF"/>
                </a:solidFill>
              </a:rPr>
              <a:t>St</a:t>
            </a:r>
            <a:r>
              <a:rPr lang="fr-FR" sz="1400" dirty="0" smtClean="0">
                <a:solidFill>
                  <a:srgbClr val="0000FF"/>
                </a:solidFill>
              </a:rPr>
              <a:t> </a:t>
            </a:r>
            <a:r>
              <a:rPr lang="fr-FR" sz="1400" dirty="0">
                <a:solidFill>
                  <a:srgbClr val="FF0000"/>
                </a:solidFill>
              </a:rPr>
              <a:t>Mettre en œuvre des peintures et des produits d’interposition et d’étanchéité.</a:t>
            </a:r>
          </a:p>
          <a:p>
            <a:r>
              <a:rPr lang="fr-FR" sz="1400" b="1" dirty="0" smtClean="0">
                <a:solidFill>
                  <a:srgbClr val="0000FF"/>
                </a:solidFill>
              </a:rPr>
              <a:t>T5.2</a:t>
            </a:r>
            <a:r>
              <a:rPr lang="fr-FR" sz="1400" b="1" baseline="-25000" dirty="0" smtClean="0">
                <a:solidFill>
                  <a:srgbClr val="0000FF"/>
                </a:solidFill>
              </a:rPr>
              <a:t>St</a:t>
            </a:r>
            <a:r>
              <a:rPr lang="fr-FR" sz="1400" dirty="0" smtClean="0">
                <a:solidFill>
                  <a:srgbClr val="0000FF"/>
                </a:solidFill>
              </a:rPr>
              <a:t> </a:t>
            </a:r>
            <a:r>
              <a:rPr lang="fr-FR" sz="1400" dirty="0">
                <a:solidFill>
                  <a:srgbClr val="FF0000"/>
                </a:solidFill>
              </a:rPr>
              <a:t>Assembler ou désassembler </a:t>
            </a:r>
            <a:r>
              <a:rPr lang="fr-FR" sz="1400" dirty="0">
                <a:solidFill>
                  <a:srgbClr val="0000FF"/>
                </a:solidFill>
              </a:rPr>
              <a:t>des éléments ou des sous-ensembles, manuellement ou à l’aide de moyens automatisés.</a:t>
            </a:r>
          </a:p>
          <a:p>
            <a:r>
              <a:rPr lang="fr-FR" sz="1400" b="1" dirty="0" smtClean="0">
                <a:solidFill>
                  <a:srgbClr val="0000FF"/>
                </a:solidFill>
              </a:rPr>
              <a:t>T5.3</a:t>
            </a:r>
            <a:r>
              <a:rPr lang="fr-FR" sz="1400" b="1" baseline="-25000" dirty="0" smtClean="0">
                <a:solidFill>
                  <a:srgbClr val="0000FF"/>
                </a:solidFill>
              </a:rPr>
              <a:t>St</a:t>
            </a:r>
            <a:r>
              <a:rPr lang="fr-FR" sz="1400" dirty="0" smtClean="0">
                <a:solidFill>
                  <a:srgbClr val="0000FF"/>
                </a:solidFill>
              </a:rPr>
              <a:t> </a:t>
            </a:r>
            <a:r>
              <a:rPr lang="fr-FR" sz="1400" dirty="0">
                <a:solidFill>
                  <a:srgbClr val="FF0000"/>
                </a:solidFill>
              </a:rPr>
              <a:t>Présenter, positionner et ajuster des éléments </a:t>
            </a:r>
            <a:r>
              <a:rPr lang="fr-FR" sz="1400" dirty="0">
                <a:solidFill>
                  <a:srgbClr val="0000FF"/>
                </a:solidFill>
              </a:rPr>
              <a:t>ou des sous-ensembles </a:t>
            </a:r>
          </a:p>
        </p:txBody>
      </p:sp>
      <p:sp>
        <p:nvSpPr>
          <p:cNvPr id="2" name="Espace réservé du numéro de diapositive 1"/>
          <p:cNvSpPr>
            <a:spLocks noGrp="1"/>
          </p:cNvSpPr>
          <p:nvPr>
            <p:ph type="sldNum" sz="quarter" idx="12"/>
          </p:nvPr>
        </p:nvSpPr>
        <p:spPr>
          <a:xfrm>
            <a:off x="7010400" y="6492875"/>
            <a:ext cx="2133600" cy="365125"/>
          </a:xfrm>
        </p:spPr>
        <p:txBody>
          <a:bodyPr anchor="b" anchorCtr="0"/>
          <a:lstStyle/>
          <a:p>
            <a:fld id="{9ADDA7FA-2A20-44FE-B285-C2990E32D552}" type="slidenum">
              <a:rPr lang="fr-FR" smtClean="0"/>
              <a:t>65</a:t>
            </a:fld>
            <a:endParaRPr lang="fr-FR" dirty="0"/>
          </a:p>
        </p:txBody>
      </p:sp>
    </p:spTree>
    <p:extLst>
      <p:ext uri="{BB962C8B-B14F-4D97-AF65-F5344CB8AC3E}">
        <p14:creationId xmlns:p14="http://schemas.microsoft.com/office/powerpoint/2010/main" val="1742169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8"/>
                                        </p:tgtEl>
                                        <p:attrNameLst>
                                          <p:attrName>style.opacity</p:attrName>
                                        </p:attrNameLst>
                                      </p:cBhvr>
                                      <p:to>
                                        <p:strVal val="0.5"/>
                                      </p:to>
                                    </p:set>
                                    <p:animEffect filter="image" prLst="opacity: 0.5">
                                      <p:cBhvr rctx="IE">
                                        <p:cTn id="7" dur="indefinite"/>
                                        <p:tgtEl>
                                          <p:spTgt spid="18"/>
                                        </p:tgtEl>
                                      </p:cBhvr>
                                    </p:animEffect>
                                  </p:childTnLst>
                                </p:cTn>
                              </p:par>
                              <p:par>
                                <p:cTn id="8" presetID="9" presetClass="emph" presetSubtype="0" grpId="0" nodeType="withEffect">
                                  <p:stCondLst>
                                    <p:cond delay="0"/>
                                  </p:stCondLst>
                                  <p:childTnLst>
                                    <p:set>
                                      <p:cBhvr rctx="PPT">
                                        <p:cTn id="9" dur="indefinite"/>
                                        <p:tgtEl>
                                          <p:spTgt spid="17"/>
                                        </p:tgtEl>
                                        <p:attrNameLst>
                                          <p:attrName>style.opacity</p:attrName>
                                        </p:attrNameLst>
                                      </p:cBhvr>
                                      <p:to>
                                        <p:strVal val="0.5"/>
                                      </p:to>
                                    </p:set>
                                    <p:animEffect filter="image" prLst="opacity: 0.5">
                                      <p:cBhvr rctx="IE">
                                        <p:cTn id="10" dur="indefinite"/>
                                        <p:tgtEl>
                                          <p:spTgt spid="17"/>
                                        </p:tgtEl>
                                      </p:cBhvr>
                                    </p:animEffect>
                                  </p:childTnLst>
                                </p:cTn>
                              </p:par>
                              <p:par>
                                <p:cTn id="11" presetID="9" presetClass="emph" presetSubtype="0" grpId="0" nodeType="withEffect">
                                  <p:stCondLst>
                                    <p:cond delay="0"/>
                                  </p:stCondLst>
                                  <p:childTnLst>
                                    <p:set>
                                      <p:cBhvr rctx="PPT">
                                        <p:cTn id="12" dur="indefinite"/>
                                        <p:tgtEl>
                                          <p:spTgt spid="19"/>
                                        </p:tgtEl>
                                        <p:attrNameLst>
                                          <p:attrName>style.opacity</p:attrName>
                                        </p:attrNameLst>
                                      </p:cBhvr>
                                      <p:to>
                                        <p:strVal val="0.5"/>
                                      </p:to>
                                    </p:set>
                                    <p:animEffect filter="image" prLst="opacity: 0.5">
                                      <p:cBhvr rctx="IE">
                                        <p:cTn id="13" dur="indefinite"/>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0" fill="hold"/>
                                        <p:tgtEl>
                                          <p:spTgt spid="26"/>
                                        </p:tgtEl>
                                        <p:attrNameLst>
                                          <p:attrName>ppt_w</p:attrName>
                                        </p:attrNameLst>
                                      </p:cBhvr>
                                      <p:tavLst>
                                        <p:tav tm="0" fmla="#ppt_w*sin(2.5*pi*$)">
                                          <p:val>
                                            <p:fltVal val="0"/>
                                          </p:val>
                                        </p:tav>
                                        <p:tav tm="100000">
                                          <p:val>
                                            <p:fltVal val="1"/>
                                          </p:val>
                                        </p:tav>
                                      </p:tavLst>
                                    </p:anim>
                                    <p:anim calcmode="lin" valueType="num">
                                      <p:cBhvr>
                                        <p:cTn id="19" dur="5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9" grpId="0" animBg="1"/>
      <p:bldP spid="30" grpId="0" animBg="1"/>
      <p:bldP spid="31"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Connecteur droit avec flèche 23"/>
          <p:cNvCxnSpPr/>
          <p:nvPr/>
        </p:nvCxnSpPr>
        <p:spPr>
          <a:xfrm>
            <a:off x="3131840" y="4005064"/>
            <a:ext cx="2670771" cy="21490"/>
          </a:xfrm>
          <a:prstGeom prst="straightConnector1">
            <a:avLst/>
          </a:prstGeom>
          <a:ln w="508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3131840" y="3501008"/>
            <a:ext cx="3024336" cy="0"/>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cxnSp>
        <p:nvCxnSpPr>
          <p:cNvPr id="13" name="Connecteur droit 12"/>
          <p:cNvCxnSpPr/>
          <p:nvPr/>
        </p:nvCxnSpPr>
        <p:spPr>
          <a:xfrm>
            <a:off x="3275856"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5796136"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4866507"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U34</a:t>
            </a:r>
          </a:p>
          <a:p>
            <a:pPr algn="ctr"/>
            <a:r>
              <a:rPr lang="fr-FR" b="1" dirty="0" smtClean="0">
                <a:solidFill>
                  <a:schemeClr val="tx1"/>
                </a:solidFill>
              </a:rPr>
              <a:t>E 34</a:t>
            </a:r>
            <a:endParaRPr lang="fr-FR" b="1" dirty="0">
              <a:solidFill>
                <a:schemeClr val="tx1"/>
              </a:solidFill>
            </a:endParaRPr>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7" name="Ellipse 16"/>
          <p:cNvSpPr/>
          <p:nvPr/>
        </p:nvSpPr>
        <p:spPr>
          <a:xfrm>
            <a:off x="4211960" y="1888366"/>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U32 </a:t>
            </a:r>
            <a:r>
              <a:rPr lang="fr-FR" b="1" dirty="0" smtClean="0">
                <a:solidFill>
                  <a:schemeClr val="tx1"/>
                </a:solidFill>
              </a:rPr>
              <a:t>E 32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8" name="Ellipse 17"/>
          <p:cNvSpPr/>
          <p:nvPr/>
        </p:nvSpPr>
        <p:spPr>
          <a:xfrm>
            <a:off x="3642371"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UP1</a:t>
            </a:r>
          </a:p>
          <a:p>
            <a:pPr algn="ctr"/>
            <a:r>
              <a:rPr lang="fr-FR" b="1" dirty="0" smtClean="0">
                <a:solidFill>
                  <a:schemeClr val="tx1"/>
                </a:solidFill>
              </a:rPr>
              <a:t>EP1</a:t>
            </a:r>
            <a:endParaRPr lang="fr-FR" b="1" dirty="0">
              <a:solidFill>
                <a:schemeClr val="tx1"/>
              </a:solidFill>
            </a:endParaRPr>
          </a:p>
          <a:p>
            <a:pPr algn="ctr"/>
            <a:endParaRPr lang="fr-FR" b="1" u="sng" dirty="0" smtClean="0"/>
          </a:p>
          <a:p>
            <a:pPr algn="ctr"/>
            <a:endParaRPr lang="fr-FR" b="1" u="sng" dirty="0"/>
          </a:p>
          <a:p>
            <a:pPr algn="ctr"/>
            <a:endParaRPr lang="fr-FR" b="1" u="sng" dirty="0"/>
          </a:p>
        </p:txBody>
      </p:sp>
      <p:sp>
        <p:nvSpPr>
          <p:cNvPr id="19" name="Ellipse 18"/>
          <p:cNvSpPr/>
          <p:nvPr/>
        </p:nvSpPr>
        <p:spPr>
          <a:xfrm>
            <a:off x="4284776"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UP2</a:t>
            </a:r>
          </a:p>
          <a:p>
            <a:pPr algn="ctr"/>
            <a:r>
              <a:rPr lang="fr-FR" b="1" dirty="0" smtClean="0">
                <a:solidFill>
                  <a:schemeClr val="tx1"/>
                </a:solidFill>
              </a:rPr>
              <a:t>EP2</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0" name="ZoneTexte 19"/>
          <p:cNvSpPr txBox="1"/>
          <p:nvPr/>
        </p:nvSpPr>
        <p:spPr>
          <a:xfrm>
            <a:off x="3419872" y="1412776"/>
            <a:ext cx="2304256"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sp>
        <p:nvSpPr>
          <p:cNvPr id="21" name="ZoneTexte 20"/>
          <p:cNvSpPr txBox="1"/>
          <p:nvPr/>
        </p:nvSpPr>
        <p:spPr>
          <a:xfrm>
            <a:off x="3419872" y="5301208"/>
            <a:ext cx="2232248" cy="338554"/>
          </a:xfrm>
          <a:prstGeom prst="rect">
            <a:avLst/>
          </a:prstGeom>
          <a:solidFill>
            <a:srgbClr val="92D050"/>
          </a:solidFill>
        </p:spPr>
        <p:txBody>
          <a:bodyPr wrap="square" rtlCol="0">
            <a:spAutoFit/>
          </a:bodyPr>
          <a:lstStyle/>
          <a:p>
            <a:pPr algn="ctr"/>
            <a:r>
              <a:rPr lang="fr-FR" sz="1600" dirty="0" smtClean="0"/>
              <a:t>Terminale</a:t>
            </a:r>
            <a:endParaRPr lang="fr-FR" sz="1600" dirty="0"/>
          </a:p>
        </p:txBody>
      </p:sp>
      <p:sp>
        <p:nvSpPr>
          <p:cNvPr id="22" name="Ellipse 21"/>
          <p:cNvSpPr/>
          <p:nvPr/>
        </p:nvSpPr>
        <p:spPr>
          <a:xfrm>
            <a:off x="4932040" y="321297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UP3</a:t>
            </a:r>
          </a:p>
          <a:p>
            <a:pPr algn="ctr"/>
            <a:r>
              <a:rPr lang="fr-FR" b="1" dirty="0" smtClean="0">
                <a:solidFill>
                  <a:schemeClr val="tx1"/>
                </a:solidFill>
              </a:rPr>
              <a:t>EP3</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7" name="ZoneTexte 26"/>
          <p:cNvSpPr txBox="1"/>
          <p:nvPr/>
        </p:nvSpPr>
        <p:spPr>
          <a:xfrm>
            <a:off x="251520" y="116632"/>
            <a:ext cx="2376264" cy="307777"/>
          </a:xfrm>
          <a:prstGeom prst="rect">
            <a:avLst/>
          </a:prstGeom>
          <a:solidFill>
            <a:srgbClr val="92D050"/>
          </a:solidFill>
          <a:ln>
            <a:solidFill>
              <a:srgbClr val="0000FF"/>
            </a:solidFill>
          </a:ln>
        </p:spPr>
        <p:txBody>
          <a:bodyPr wrap="square" rtlCol="0">
            <a:spAutoFit/>
          </a:bodyPr>
          <a:lstStyle/>
          <a:p>
            <a:r>
              <a:rPr lang="fr-FR" sz="1400" dirty="0" smtClean="0"/>
              <a:t>CAP </a:t>
            </a:r>
            <a:r>
              <a:rPr lang="fr-FR" sz="1400" dirty="0" err="1" smtClean="0"/>
              <a:t>Aéro</a:t>
            </a:r>
            <a:r>
              <a:rPr lang="fr-FR" sz="1400" dirty="0" smtClean="0"/>
              <a:t> Options Av, Sys et St</a:t>
            </a:r>
            <a:endParaRPr lang="fr-FR" sz="1400" dirty="0"/>
          </a:p>
        </p:txBody>
      </p:sp>
      <p:sp>
        <p:nvSpPr>
          <p:cNvPr id="28" name="ZoneTexte 27"/>
          <p:cNvSpPr txBox="1"/>
          <p:nvPr/>
        </p:nvSpPr>
        <p:spPr>
          <a:xfrm>
            <a:off x="6156176" y="116632"/>
            <a:ext cx="2384161" cy="307777"/>
          </a:xfrm>
          <a:prstGeom prst="rect">
            <a:avLst/>
          </a:prstGeom>
          <a:solidFill>
            <a:srgbClr val="00B0F0"/>
          </a:solidFill>
          <a:ln>
            <a:solidFill>
              <a:srgbClr val="92D050"/>
            </a:solidFill>
          </a:ln>
        </p:spPr>
        <p:txBody>
          <a:bodyPr wrap="none" rtlCol="0">
            <a:spAutoFit/>
          </a:bodyPr>
          <a:lstStyle/>
          <a:p>
            <a:r>
              <a:rPr lang="fr-FR" sz="1400" dirty="0" smtClean="0"/>
              <a:t>Bac pro </a:t>
            </a:r>
            <a:r>
              <a:rPr lang="fr-FR" sz="1400" dirty="0" err="1" smtClean="0"/>
              <a:t>Aéro</a:t>
            </a:r>
            <a:r>
              <a:rPr lang="fr-FR" sz="1400" dirty="0" smtClean="0"/>
              <a:t> Options Av, et St</a:t>
            </a:r>
            <a:endParaRPr lang="fr-FR" sz="1400" dirty="0"/>
          </a:p>
        </p:txBody>
      </p:sp>
      <p:sp>
        <p:nvSpPr>
          <p:cNvPr id="32" name="Rectangle 31"/>
          <p:cNvSpPr/>
          <p:nvPr/>
        </p:nvSpPr>
        <p:spPr>
          <a:xfrm>
            <a:off x="0" y="6165304"/>
            <a:ext cx="3275856" cy="523220"/>
          </a:xfrm>
          <a:prstGeom prst="rect">
            <a:avLst/>
          </a:prstGeom>
          <a:solidFill>
            <a:srgbClr val="CCFFCC"/>
          </a:solidFill>
          <a:ln>
            <a:solidFill>
              <a:schemeClr val="tx1"/>
            </a:solidFill>
          </a:ln>
        </p:spPr>
        <p:txBody>
          <a:bodyPr wrap="square">
            <a:spAutoFit/>
          </a:bodyPr>
          <a:lstStyle/>
          <a:p>
            <a:pPr algn="ctr"/>
            <a:r>
              <a:rPr lang="fr-FR" sz="1400" b="1" dirty="0"/>
              <a:t>EP3 </a:t>
            </a:r>
            <a:r>
              <a:rPr lang="fr-FR" sz="1400" dirty="0"/>
              <a:t>: Réalisation et contrôle d’une opération de production </a:t>
            </a:r>
            <a:r>
              <a:rPr lang="fr-FR" sz="1400" b="1" dirty="0"/>
              <a:t>(coefficient 8) </a:t>
            </a:r>
          </a:p>
        </p:txBody>
      </p:sp>
      <p:sp>
        <p:nvSpPr>
          <p:cNvPr id="33" name="Rectangle 32"/>
          <p:cNvSpPr/>
          <p:nvPr/>
        </p:nvSpPr>
        <p:spPr>
          <a:xfrm>
            <a:off x="4211960" y="6381328"/>
            <a:ext cx="4932040" cy="307777"/>
          </a:xfrm>
          <a:prstGeom prst="rect">
            <a:avLst/>
          </a:prstGeom>
          <a:solidFill>
            <a:schemeClr val="accent5">
              <a:lumMod val="40000"/>
              <a:lumOff val="60000"/>
            </a:schemeClr>
          </a:solidFill>
          <a:ln>
            <a:solidFill>
              <a:schemeClr val="tx1"/>
            </a:solidFill>
          </a:ln>
        </p:spPr>
        <p:txBody>
          <a:bodyPr wrap="square" anchor="b" anchorCtr="0">
            <a:spAutoFit/>
          </a:bodyPr>
          <a:lstStyle/>
          <a:p>
            <a:pPr algn="ctr"/>
            <a:r>
              <a:rPr lang="fr-FR" sz="1400" b="1" dirty="0">
                <a:solidFill>
                  <a:srgbClr val="000000"/>
                </a:solidFill>
              </a:rPr>
              <a:t> E3 sous-épreuve E34 </a:t>
            </a:r>
            <a:r>
              <a:rPr lang="fr-FR" sz="1400" dirty="0">
                <a:solidFill>
                  <a:srgbClr val="000000"/>
                </a:solidFill>
              </a:rPr>
              <a:t>: Réalisation et contrôle </a:t>
            </a:r>
            <a:r>
              <a:rPr lang="fr-FR" sz="1400" b="1" dirty="0">
                <a:solidFill>
                  <a:srgbClr val="000000"/>
                </a:solidFill>
              </a:rPr>
              <a:t>(Coefficient 2</a:t>
            </a:r>
            <a:r>
              <a:rPr lang="fr-FR" sz="1400" dirty="0" smtClean="0">
                <a:solidFill>
                  <a:srgbClr val="000000"/>
                </a:solidFill>
              </a:rPr>
              <a:t>)</a:t>
            </a:r>
            <a:endParaRPr lang="fr-FR" sz="1400" dirty="0">
              <a:solidFill>
                <a:srgbClr val="000000"/>
              </a:solidFill>
            </a:endParaRPr>
          </a:p>
        </p:txBody>
      </p:sp>
      <p:sp>
        <p:nvSpPr>
          <p:cNvPr id="25" name="ZoneTexte 24"/>
          <p:cNvSpPr txBox="1"/>
          <p:nvPr/>
        </p:nvSpPr>
        <p:spPr>
          <a:xfrm>
            <a:off x="3491880" y="0"/>
            <a:ext cx="2088232" cy="1477328"/>
          </a:xfrm>
          <a:prstGeom prst="rect">
            <a:avLst/>
          </a:prstGeom>
          <a:solidFill>
            <a:srgbClr val="FFFF00">
              <a:alpha val="21000"/>
            </a:srgbClr>
          </a:solidFill>
        </p:spPr>
        <p:txBody>
          <a:bodyPr wrap="square" rtlCol="0">
            <a:spAutoFit/>
          </a:bodyPr>
          <a:lstStyle/>
          <a:p>
            <a:pPr algn="ctr"/>
            <a:r>
              <a:rPr lang="fr-FR" b="1" dirty="0"/>
              <a:t>Comparaison des </a:t>
            </a:r>
            <a:r>
              <a:rPr lang="fr-FR" b="1" dirty="0" smtClean="0"/>
              <a:t>contenus</a:t>
            </a:r>
          </a:p>
          <a:p>
            <a:pPr algn="ctr"/>
            <a:r>
              <a:rPr lang="fr-FR" b="1" dirty="0" smtClean="0"/>
              <a:t>EP3 / E34</a:t>
            </a:r>
          </a:p>
          <a:p>
            <a:pPr algn="ctr"/>
            <a:r>
              <a:rPr lang="fr-FR" b="1" dirty="0" smtClean="0"/>
              <a:t> </a:t>
            </a:r>
            <a:r>
              <a:rPr lang="fr-FR" b="1" dirty="0" smtClean="0">
                <a:solidFill>
                  <a:srgbClr val="FF0000"/>
                </a:solidFill>
              </a:rPr>
              <a:t>Options Avionique et Structure</a:t>
            </a:r>
            <a:endParaRPr lang="fr-FR" b="1" dirty="0">
              <a:solidFill>
                <a:srgbClr val="FF0000"/>
              </a:solidFill>
            </a:endParaRPr>
          </a:p>
        </p:txBody>
      </p:sp>
      <p:pic>
        <p:nvPicPr>
          <p:cNvPr id="26" name="Image 25"/>
          <p:cNvPicPr>
            <a:picLocks noChangeAspect="1"/>
          </p:cNvPicPr>
          <p:nvPr/>
        </p:nvPicPr>
        <p:blipFill>
          <a:blip r:embed="rId2"/>
          <a:stretch>
            <a:fillRect/>
          </a:stretch>
        </p:blipFill>
        <p:spPr>
          <a:xfrm>
            <a:off x="2771800" y="116632"/>
            <a:ext cx="720080" cy="635471"/>
          </a:xfrm>
          <a:prstGeom prst="rect">
            <a:avLst/>
          </a:prstGeom>
        </p:spPr>
      </p:pic>
      <p:sp>
        <p:nvSpPr>
          <p:cNvPr id="31" name="ZoneTexte 30"/>
          <p:cNvSpPr txBox="1"/>
          <p:nvPr/>
        </p:nvSpPr>
        <p:spPr>
          <a:xfrm>
            <a:off x="0" y="1628800"/>
            <a:ext cx="3275856" cy="1815882"/>
          </a:xfrm>
          <a:prstGeom prst="rect">
            <a:avLst/>
          </a:prstGeom>
          <a:solidFill>
            <a:srgbClr val="FFFF00">
              <a:alpha val="21000"/>
            </a:srgbClr>
          </a:solidFill>
        </p:spPr>
        <p:txBody>
          <a:bodyPr wrap="square" rtlCol="0">
            <a:spAutoFit/>
          </a:bodyPr>
          <a:lstStyle/>
          <a:p>
            <a:r>
              <a:rPr lang="fr-FR" sz="1400" b="1" dirty="0" smtClean="0">
                <a:solidFill>
                  <a:srgbClr val="FF0000"/>
                </a:solidFill>
              </a:rPr>
              <a:t>Avionique : « … </a:t>
            </a:r>
            <a:r>
              <a:rPr lang="fr-FR" sz="1400" dirty="0">
                <a:solidFill>
                  <a:srgbClr val="FF0000"/>
                </a:solidFill>
              </a:rPr>
              <a:t>la réalisation </a:t>
            </a:r>
            <a:r>
              <a:rPr lang="fr-FR" sz="1400" b="1" dirty="0">
                <a:solidFill>
                  <a:srgbClr val="0000FF"/>
                </a:solidFill>
              </a:rPr>
              <a:t>et le contrôle d’une opération </a:t>
            </a:r>
            <a:r>
              <a:rPr lang="fr-FR" sz="1400" dirty="0">
                <a:solidFill>
                  <a:srgbClr val="0000FF"/>
                </a:solidFill>
              </a:rPr>
              <a:t>dans le cadre </a:t>
            </a:r>
            <a:r>
              <a:rPr lang="fr-FR" sz="1400" dirty="0">
                <a:solidFill>
                  <a:srgbClr val="FF0000"/>
                </a:solidFill>
              </a:rPr>
              <a:t>d’une production, </a:t>
            </a:r>
            <a:r>
              <a:rPr lang="fr-FR" sz="1400" b="1" dirty="0">
                <a:solidFill>
                  <a:srgbClr val="0000FF"/>
                </a:solidFill>
              </a:rPr>
              <a:t>soit</a:t>
            </a:r>
            <a:r>
              <a:rPr lang="fr-FR" sz="1400" dirty="0">
                <a:solidFill>
                  <a:srgbClr val="FF0000"/>
                </a:solidFill>
              </a:rPr>
              <a:t> d’une modification </a:t>
            </a:r>
            <a:r>
              <a:rPr lang="fr-FR" sz="1400" b="1" dirty="0">
                <a:solidFill>
                  <a:srgbClr val="0000FF"/>
                </a:solidFill>
              </a:rPr>
              <a:t>ou </a:t>
            </a:r>
            <a:r>
              <a:rPr lang="fr-FR" sz="1400" dirty="0">
                <a:solidFill>
                  <a:srgbClr val="FF0000"/>
                </a:solidFill>
              </a:rPr>
              <a:t>d’une réparation d’éléments de </a:t>
            </a:r>
            <a:r>
              <a:rPr lang="fr-FR" sz="1400" dirty="0" smtClean="0">
                <a:solidFill>
                  <a:srgbClr val="FF0000"/>
                </a:solidFill>
              </a:rPr>
              <a:t>systèmes </a:t>
            </a:r>
            <a:r>
              <a:rPr lang="fr-FR" sz="1400" dirty="0">
                <a:solidFill>
                  <a:srgbClr val="FF0000"/>
                </a:solidFill>
              </a:rPr>
              <a:t>avioniques ou électriques</a:t>
            </a:r>
            <a:r>
              <a:rPr lang="fr-FR" sz="1400" dirty="0">
                <a:solidFill>
                  <a:srgbClr val="0000FF"/>
                </a:solidFill>
              </a:rPr>
              <a:t>,</a:t>
            </a:r>
            <a:r>
              <a:rPr lang="fr-FR" sz="1400" b="1" dirty="0">
                <a:solidFill>
                  <a:srgbClr val="0000FF"/>
                </a:solidFill>
              </a:rPr>
              <a:t> soit </a:t>
            </a:r>
            <a:r>
              <a:rPr lang="fr-FR" sz="1400" dirty="0">
                <a:solidFill>
                  <a:srgbClr val="FF0000"/>
                </a:solidFill>
              </a:rPr>
              <a:t>d’une fabrication</a:t>
            </a:r>
            <a:r>
              <a:rPr lang="fr-FR" sz="1400" dirty="0"/>
              <a:t> </a:t>
            </a:r>
            <a:r>
              <a:rPr lang="fr-FR" sz="1400" dirty="0">
                <a:solidFill>
                  <a:srgbClr val="FF0000"/>
                </a:solidFill>
              </a:rPr>
              <a:t>de harnais, faisceaux, baies, connectique, cartes et équipements électroniques. </a:t>
            </a:r>
            <a:r>
              <a:rPr lang="fr-FR" sz="1400" dirty="0" smtClean="0">
                <a:solidFill>
                  <a:srgbClr val="FF0000"/>
                </a:solidFill>
              </a:rPr>
              <a:t>»</a:t>
            </a:r>
            <a:endParaRPr lang="fr-FR" sz="1400" dirty="0">
              <a:solidFill>
                <a:srgbClr val="FF0000"/>
              </a:solidFill>
            </a:endParaRPr>
          </a:p>
        </p:txBody>
      </p:sp>
      <p:sp>
        <p:nvSpPr>
          <p:cNvPr id="34" name="ZoneTexte 33"/>
          <p:cNvSpPr txBox="1"/>
          <p:nvPr/>
        </p:nvSpPr>
        <p:spPr>
          <a:xfrm>
            <a:off x="-12700" y="3573016"/>
            <a:ext cx="3297932" cy="1815882"/>
          </a:xfrm>
          <a:prstGeom prst="rect">
            <a:avLst/>
          </a:prstGeom>
          <a:solidFill>
            <a:srgbClr val="FFFF00">
              <a:alpha val="21000"/>
            </a:srgbClr>
          </a:solidFill>
        </p:spPr>
        <p:txBody>
          <a:bodyPr wrap="square" rtlCol="0">
            <a:spAutoFit/>
          </a:bodyPr>
          <a:lstStyle/>
          <a:p>
            <a:r>
              <a:rPr lang="fr-FR" sz="1400" b="1" dirty="0" smtClean="0">
                <a:solidFill>
                  <a:srgbClr val="FF0000"/>
                </a:solidFill>
              </a:rPr>
              <a:t>Structure : « … </a:t>
            </a:r>
            <a:r>
              <a:rPr lang="fr-FR" sz="1400" dirty="0">
                <a:solidFill>
                  <a:srgbClr val="FF0000"/>
                </a:solidFill>
              </a:rPr>
              <a:t>la réalisation </a:t>
            </a:r>
            <a:r>
              <a:rPr lang="fr-FR" sz="1400" b="1" dirty="0">
                <a:solidFill>
                  <a:srgbClr val="0000FF"/>
                </a:solidFill>
              </a:rPr>
              <a:t>et le contrôle d’une opération </a:t>
            </a:r>
            <a:r>
              <a:rPr lang="fr-FR" sz="1400" dirty="0">
                <a:solidFill>
                  <a:srgbClr val="0000FF"/>
                </a:solidFill>
              </a:rPr>
              <a:t>dans le cadre </a:t>
            </a:r>
            <a:r>
              <a:rPr lang="fr-FR" sz="1400" dirty="0">
                <a:solidFill>
                  <a:srgbClr val="FF0000"/>
                </a:solidFill>
              </a:rPr>
              <a:t>d’une production, </a:t>
            </a:r>
            <a:r>
              <a:rPr lang="fr-FR" sz="1400" dirty="0"/>
              <a:t>soit </a:t>
            </a:r>
            <a:r>
              <a:rPr lang="fr-FR" sz="1400" dirty="0">
                <a:solidFill>
                  <a:srgbClr val="FF0000"/>
                </a:solidFill>
              </a:rPr>
              <a:t>d’une fabrication de pièces de réparation</a:t>
            </a:r>
            <a:r>
              <a:rPr lang="fr-FR" sz="1400" dirty="0"/>
              <a:t>, </a:t>
            </a:r>
            <a:r>
              <a:rPr lang="fr-FR" sz="1400" b="1" dirty="0">
                <a:solidFill>
                  <a:srgbClr val="0000FF"/>
                </a:solidFill>
              </a:rPr>
              <a:t>soit</a:t>
            </a:r>
            <a:r>
              <a:rPr lang="fr-FR" sz="1400" dirty="0"/>
              <a:t> </a:t>
            </a:r>
            <a:r>
              <a:rPr lang="fr-FR" sz="1400" dirty="0">
                <a:solidFill>
                  <a:srgbClr val="FF0000"/>
                </a:solidFill>
              </a:rPr>
              <a:t>d’une modification ou d’une réparation d’une structure sur aéronef et hors aéronef</a:t>
            </a:r>
            <a:r>
              <a:rPr lang="fr-FR" sz="1400" dirty="0"/>
              <a:t>,</a:t>
            </a:r>
            <a:r>
              <a:rPr lang="fr-FR" sz="1400" b="1" dirty="0">
                <a:solidFill>
                  <a:srgbClr val="0000FF"/>
                </a:solidFill>
              </a:rPr>
              <a:t> soit </a:t>
            </a:r>
            <a:r>
              <a:rPr lang="fr-FR" sz="1400" dirty="0">
                <a:solidFill>
                  <a:srgbClr val="FF0000"/>
                </a:solidFill>
              </a:rPr>
              <a:t>d’assemblage, désassemblage d’éléments structuraux. </a:t>
            </a:r>
            <a:r>
              <a:rPr lang="fr-FR" sz="1400" b="1" dirty="0" smtClean="0">
                <a:solidFill>
                  <a:srgbClr val="FF0000"/>
                </a:solidFill>
              </a:rPr>
              <a:t> » </a:t>
            </a:r>
            <a:endParaRPr lang="fr-FR" sz="1400" b="1" dirty="0">
              <a:solidFill>
                <a:srgbClr val="FF0000"/>
              </a:solidFill>
            </a:endParaRPr>
          </a:p>
        </p:txBody>
      </p:sp>
      <p:sp>
        <p:nvSpPr>
          <p:cNvPr id="35" name="ZoneTexte 34"/>
          <p:cNvSpPr txBox="1"/>
          <p:nvPr/>
        </p:nvSpPr>
        <p:spPr>
          <a:xfrm>
            <a:off x="5796136" y="1700808"/>
            <a:ext cx="3347864" cy="738664"/>
          </a:xfrm>
          <a:prstGeom prst="rect">
            <a:avLst/>
          </a:prstGeom>
          <a:solidFill>
            <a:srgbClr val="FFFF00">
              <a:alpha val="21000"/>
            </a:srgbClr>
          </a:solidFill>
        </p:spPr>
        <p:txBody>
          <a:bodyPr wrap="square" rtlCol="0">
            <a:spAutoFit/>
          </a:bodyPr>
          <a:lstStyle/>
          <a:p>
            <a:r>
              <a:rPr lang="fr-FR" sz="1400" b="1" dirty="0" smtClean="0">
                <a:solidFill>
                  <a:srgbClr val="FF0000"/>
                </a:solidFill>
              </a:rPr>
              <a:t>Avionique : « … </a:t>
            </a:r>
            <a:r>
              <a:rPr lang="fr-FR" sz="1400" dirty="0">
                <a:solidFill>
                  <a:srgbClr val="FF0000"/>
                </a:solidFill>
              </a:rPr>
              <a:t>la fabrication et la réparation d’éléments de </a:t>
            </a:r>
            <a:r>
              <a:rPr lang="fr-FR" sz="1400" dirty="0" smtClean="0">
                <a:solidFill>
                  <a:srgbClr val="FF0000"/>
                </a:solidFill>
              </a:rPr>
              <a:t>systèmes </a:t>
            </a:r>
            <a:r>
              <a:rPr lang="fr-FR" sz="1400" dirty="0">
                <a:solidFill>
                  <a:srgbClr val="FF0000"/>
                </a:solidFill>
              </a:rPr>
              <a:t>avioniques, électriques ou </a:t>
            </a:r>
            <a:r>
              <a:rPr lang="fr-FR" sz="1400" dirty="0" smtClean="0">
                <a:solidFill>
                  <a:srgbClr val="FF0000"/>
                </a:solidFill>
              </a:rPr>
              <a:t>électroniques…»</a:t>
            </a:r>
            <a:endParaRPr lang="fr-FR" sz="1400" dirty="0">
              <a:solidFill>
                <a:srgbClr val="FF0000"/>
              </a:solidFill>
            </a:endParaRPr>
          </a:p>
        </p:txBody>
      </p:sp>
      <p:sp>
        <p:nvSpPr>
          <p:cNvPr id="36" name="Espace réservé du contenu 3"/>
          <p:cNvSpPr txBox="1">
            <a:spLocks/>
          </p:cNvSpPr>
          <p:nvPr/>
        </p:nvSpPr>
        <p:spPr>
          <a:xfrm>
            <a:off x="5775672" y="3573016"/>
            <a:ext cx="3347864" cy="1384995"/>
          </a:xfrm>
          <a:prstGeom prst="rect">
            <a:avLst/>
          </a:prstGeom>
          <a:solidFill>
            <a:srgbClr val="FFFF00">
              <a:alpha val="21000"/>
            </a:srgbClr>
          </a:solid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fr-FR" sz="1400" b="1" dirty="0" smtClean="0">
                <a:solidFill>
                  <a:srgbClr val="FF0000"/>
                </a:solidFill>
              </a:rPr>
              <a:t>Structure : « … </a:t>
            </a:r>
            <a:r>
              <a:rPr lang="fr-FR" sz="1400" dirty="0" smtClean="0">
                <a:solidFill>
                  <a:srgbClr val="FF0000"/>
                </a:solidFill>
              </a:rPr>
              <a:t>la fabrication de pièces de réparations, la réalisation d’opérations d’assemblage ou de désassemblage d’éléments ou de sous-ensembles, de réparation ou de modification d’une structure sur aéronef et hors aéronef…  » </a:t>
            </a:r>
            <a:endParaRPr lang="fr-FR" sz="1400" dirty="0">
              <a:solidFill>
                <a:srgbClr val="FF0000"/>
              </a:solidFill>
            </a:endParaRPr>
          </a:p>
        </p:txBody>
      </p:sp>
      <p:sp>
        <p:nvSpPr>
          <p:cNvPr id="2" name="Espace réservé du numéro de diapositive 1"/>
          <p:cNvSpPr>
            <a:spLocks noGrp="1"/>
          </p:cNvSpPr>
          <p:nvPr>
            <p:ph type="sldNum" sz="quarter" idx="12"/>
          </p:nvPr>
        </p:nvSpPr>
        <p:spPr>
          <a:xfrm>
            <a:off x="7010400" y="6479115"/>
            <a:ext cx="2133600" cy="365125"/>
          </a:xfrm>
        </p:spPr>
        <p:txBody>
          <a:bodyPr anchor="b" anchorCtr="0"/>
          <a:lstStyle/>
          <a:p>
            <a:fld id="{9ADDA7FA-2A20-44FE-B285-C2990E32D552}" type="slidenum">
              <a:rPr lang="fr-FR" smtClean="0"/>
              <a:t>66</a:t>
            </a:fld>
            <a:endParaRPr lang="fr-FR"/>
          </a:p>
        </p:txBody>
      </p:sp>
    </p:spTree>
    <p:extLst>
      <p:ext uri="{BB962C8B-B14F-4D97-AF65-F5344CB8AC3E}">
        <p14:creationId xmlns:p14="http://schemas.microsoft.com/office/powerpoint/2010/main" val="1643896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8"/>
                                        </p:tgtEl>
                                        <p:attrNameLst>
                                          <p:attrName>style.opacity</p:attrName>
                                        </p:attrNameLst>
                                      </p:cBhvr>
                                      <p:to>
                                        <p:strVal val="0.5"/>
                                      </p:to>
                                    </p:set>
                                    <p:animEffect filter="image" prLst="opacity: 0.5">
                                      <p:cBhvr rctx="IE">
                                        <p:cTn id="7" dur="indefinite"/>
                                        <p:tgtEl>
                                          <p:spTgt spid="18"/>
                                        </p:tgtEl>
                                      </p:cBhvr>
                                    </p:animEffect>
                                  </p:childTnLst>
                                </p:cTn>
                              </p:par>
                              <p:par>
                                <p:cTn id="8" presetID="9" presetClass="emph" presetSubtype="0" grpId="0" nodeType="withEffect">
                                  <p:stCondLst>
                                    <p:cond delay="0"/>
                                  </p:stCondLst>
                                  <p:childTnLst>
                                    <p:set>
                                      <p:cBhvr rctx="PPT">
                                        <p:cTn id="9" dur="indefinite"/>
                                        <p:tgtEl>
                                          <p:spTgt spid="17"/>
                                        </p:tgtEl>
                                        <p:attrNameLst>
                                          <p:attrName>style.opacity</p:attrName>
                                        </p:attrNameLst>
                                      </p:cBhvr>
                                      <p:to>
                                        <p:strVal val="0.5"/>
                                      </p:to>
                                    </p:set>
                                    <p:animEffect filter="image" prLst="opacity: 0.5">
                                      <p:cBhvr rctx="IE">
                                        <p:cTn id="10" dur="indefinite"/>
                                        <p:tgtEl>
                                          <p:spTgt spid="17"/>
                                        </p:tgtEl>
                                      </p:cBhvr>
                                    </p:animEffect>
                                  </p:childTnLst>
                                </p:cTn>
                              </p:par>
                              <p:par>
                                <p:cTn id="11" presetID="9" presetClass="emph" presetSubtype="0" grpId="0" nodeType="withEffect">
                                  <p:stCondLst>
                                    <p:cond delay="0"/>
                                  </p:stCondLst>
                                  <p:childTnLst>
                                    <p:set>
                                      <p:cBhvr rctx="PPT">
                                        <p:cTn id="12" dur="indefinite"/>
                                        <p:tgtEl>
                                          <p:spTgt spid="19"/>
                                        </p:tgtEl>
                                        <p:attrNameLst>
                                          <p:attrName>style.opacity</p:attrName>
                                        </p:attrNameLst>
                                      </p:cBhvr>
                                      <p:to>
                                        <p:strVal val="0.5"/>
                                      </p:to>
                                    </p:set>
                                    <p:animEffect filter="image" prLst="opacity: 0.5">
                                      <p:cBhvr rctx="IE">
                                        <p:cTn id="13" dur="indefinite"/>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0" fill="hold"/>
                                        <p:tgtEl>
                                          <p:spTgt spid="26"/>
                                        </p:tgtEl>
                                        <p:attrNameLst>
                                          <p:attrName>ppt_w</p:attrName>
                                        </p:attrNameLst>
                                      </p:cBhvr>
                                      <p:tavLst>
                                        <p:tav tm="0" fmla="#ppt_w*sin(2.5*pi*$)">
                                          <p:val>
                                            <p:fltVal val="0"/>
                                          </p:val>
                                        </p:tav>
                                        <p:tav tm="100000">
                                          <p:val>
                                            <p:fltVal val="1"/>
                                          </p:val>
                                        </p:tav>
                                      </p:tavLst>
                                    </p:anim>
                                    <p:anim calcmode="lin" valueType="num">
                                      <p:cBhvr>
                                        <p:cTn id="19" dur="5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type="lt">
                                    <p:tmAbs val="0"/>
                                  </p:iterate>
                                  <p:childTnLst>
                                    <p:set>
                                      <p:cBhvr>
                                        <p:cTn id="29" dur="1" fill="hold">
                                          <p:stCondLst>
                                            <p:cond delay="0"/>
                                          </p:stCondLst>
                                        </p:cTn>
                                        <p:tgtEl>
                                          <p:spTgt spid="3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1" grpId="0" animBg="1"/>
      <p:bldP spid="34" grpId="0" animBg="1"/>
      <p:bldP spid="35" grpId="0" animBg="1"/>
      <p:bldP spid="3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Connecteur droit avec flèche 23"/>
          <p:cNvCxnSpPr/>
          <p:nvPr/>
        </p:nvCxnSpPr>
        <p:spPr>
          <a:xfrm>
            <a:off x="3131840" y="4005064"/>
            <a:ext cx="2670771" cy="21490"/>
          </a:xfrm>
          <a:prstGeom prst="straightConnector1">
            <a:avLst/>
          </a:prstGeom>
          <a:ln w="508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3131840" y="3501008"/>
            <a:ext cx="3024336" cy="0"/>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cxnSp>
        <p:nvCxnSpPr>
          <p:cNvPr id="13" name="Connecteur droit 12"/>
          <p:cNvCxnSpPr/>
          <p:nvPr/>
        </p:nvCxnSpPr>
        <p:spPr>
          <a:xfrm>
            <a:off x="3275856"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5796136"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4866507"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U34</a:t>
            </a:r>
          </a:p>
          <a:p>
            <a:pPr algn="ctr"/>
            <a:r>
              <a:rPr lang="fr-FR" b="1" dirty="0" smtClean="0">
                <a:solidFill>
                  <a:schemeClr val="tx1"/>
                </a:solidFill>
              </a:rPr>
              <a:t>E 34</a:t>
            </a:r>
            <a:endParaRPr lang="fr-FR" b="1" dirty="0">
              <a:solidFill>
                <a:schemeClr val="tx1"/>
              </a:solidFill>
            </a:endParaRPr>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7" name="Ellipse 16"/>
          <p:cNvSpPr/>
          <p:nvPr/>
        </p:nvSpPr>
        <p:spPr>
          <a:xfrm>
            <a:off x="4211960" y="1888366"/>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U32 </a:t>
            </a:r>
            <a:r>
              <a:rPr lang="fr-FR" b="1" dirty="0" smtClean="0">
                <a:solidFill>
                  <a:schemeClr val="tx1"/>
                </a:solidFill>
              </a:rPr>
              <a:t>E 32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8" name="Ellipse 17"/>
          <p:cNvSpPr/>
          <p:nvPr/>
        </p:nvSpPr>
        <p:spPr>
          <a:xfrm>
            <a:off x="3642371"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UP1</a:t>
            </a:r>
          </a:p>
          <a:p>
            <a:pPr algn="ctr"/>
            <a:r>
              <a:rPr lang="fr-FR" b="1" dirty="0" smtClean="0">
                <a:solidFill>
                  <a:schemeClr val="tx1"/>
                </a:solidFill>
              </a:rPr>
              <a:t>EP1</a:t>
            </a:r>
            <a:endParaRPr lang="fr-FR" b="1" dirty="0">
              <a:solidFill>
                <a:schemeClr val="tx1"/>
              </a:solidFill>
            </a:endParaRPr>
          </a:p>
          <a:p>
            <a:pPr algn="ctr"/>
            <a:endParaRPr lang="fr-FR" b="1" u="sng" dirty="0" smtClean="0"/>
          </a:p>
          <a:p>
            <a:pPr algn="ctr"/>
            <a:endParaRPr lang="fr-FR" b="1" u="sng" dirty="0"/>
          </a:p>
          <a:p>
            <a:pPr algn="ctr"/>
            <a:endParaRPr lang="fr-FR" b="1" u="sng" dirty="0"/>
          </a:p>
        </p:txBody>
      </p:sp>
      <p:sp>
        <p:nvSpPr>
          <p:cNvPr id="19" name="Ellipse 18"/>
          <p:cNvSpPr/>
          <p:nvPr/>
        </p:nvSpPr>
        <p:spPr>
          <a:xfrm>
            <a:off x="4284776"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UP2</a:t>
            </a:r>
          </a:p>
          <a:p>
            <a:pPr algn="ctr"/>
            <a:r>
              <a:rPr lang="fr-FR" b="1" dirty="0" smtClean="0">
                <a:solidFill>
                  <a:schemeClr val="tx1"/>
                </a:solidFill>
              </a:rPr>
              <a:t>EP2</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0" name="ZoneTexte 19"/>
          <p:cNvSpPr txBox="1"/>
          <p:nvPr/>
        </p:nvSpPr>
        <p:spPr>
          <a:xfrm>
            <a:off x="3419872" y="1412776"/>
            <a:ext cx="2304256"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sp>
        <p:nvSpPr>
          <p:cNvPr id="21" name="ZoneTexte 20"/>
          <p:cNvSpPr txBox="1"/>
          <p:nvPr/>
        </p:nvSpPr>
        <p:spPr>
          <a:xfrm>
            <a:off x="3419872" y="5301208"/>
            <a:ext cx="2232248" cy="338554"/>
          </a:xfrm>
          <a:prstGeom prst="rect">
            <a:avLst/>
          </a:prstGeom>
          <a:solidFill>
            <a:srgbClr val="92D050"/>
          </a:solidFill>
        </p:spPr>
        <p:txBody>
          <a:bodyPr wrap="square" rtlCol="0">
            <a:spAutoFit/>
          </a:bodyPr>
          <a:lstStyle/>
          <a:p>
            <a:pPr algn="ctr"/>
            <a:r>
              <a:rPr lang="fr-FR" sz="1600" dirty="0" smtClean="0"/>
              <a:t>Terminale</a:t>
            </a:r>
            <a:endParaRPr lang="fr-FR" sz="1600" dirty="0"/>
          </a:p>
        </p:txBody>
      </p:sp>
      <p:sp>
        <p:nvSpPr>
          <p:cNvPr id="22" name="Ellipse 21"/>
          <p:cNvSpPr/>
          <p:nvPr/>
        </p:nvSpPr>
        <p:spPr>
          <a:xfrm>
            <a:off x="4932040" y="321297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UP3</a:t>
            </a:r>
          </a:p>
          <a:p>
            <a:pPr algn="ctr"/>
            <a:r>
              <a:rPr lang="fr-FR" b="1" dirty="0" smtClean="0">
                <a:solidFill>
                  <a:schemeClr val="tx1"/>
                </a:solidFill>
              </a:rPr>
              <a:t>EP3</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7" name="ZoneTexte 26"/>
          <p:cNvSpPr txBox="1"/>
          <p:nvPr/>
        </p:nvSpPr>
        <p:spPr>
          <a:xfrm>
            <a:off x="251520" y="116632"/>
            <a:ext cx="2376264" cy="307777"/>
          </a:xfrm>
          <a:prstGeom prst="rect">
            <a:avLst/>
          </a:prstGeom>
          <a:solidFill>
            <a:srgbClr val="92D050"/>
          </a:solidFill>
          <a:ln>
            <a:solidFill>
              <a:srgbClr val="0000FF"/>
            </a:solidFill>
          </a:ln>
        </p:spPr>
        <p:txBody>
          <a:bodyPr wrap="square" rtlCol="0">
            <a:spAutoFit/>
          </a:bodyPr>
          <a:lstStyle/>
          <a:p>
            <a:r>
              <a:rPr lang="fr-FR" sz="1400" dirty="0" smtClean="0"/>
              <a:t>CAP </a:t>
            </a:r>
            <a:r>
              <a:rPr lang="fr-FR" sz="1400" dirty="0" err="1" smtClean="0"/>
              <a:t>Aéro</a:t>
            </a:r>
            <a:r>
              <a:rPr lang="fr-FR" sz="1400" dirty="0" smtClean="0"/>
              <a:t> Options Av, Sys et St</a:t>
            </a:r>
            <a:endParaRPr lang="fr-FR" sz="1400" dirty="0"/>
          </a:p>
        </p:txBody>
      </p:sp>
      <p:sp>
        <p:nvSpPr>
          <p:cNvPr id="28" name="ZoneTexte 27"/>
          <p:cNvSpPr txBox="1"/>
          <p:nvPr/>
        </p:nvSpPr>
        <p:spPr>
          <a:xfrm>
            <a:off x="6156176" y="116632"/>
            <a:ext cx="2699314" cy="307777"/>
          </a:xfrm>
          <a:prstGeom prst="rect">
            <a:avLst/>
          </a:prstGeom>
          <a:solidFill>
            <a:srgbClr val="00B0F0"/>
          </a:solidFill>
          <a:ln>
            <a:solidFill>
              <a:srgbClr val="92D050"/>
            </a:solidFill>
          </a:ln>
        </p:spPr>
        <p:txBody>
          <a:bodyPr wrap="none" rtlCol="0">
            <a:spAutoFit/>
          </a:bodyPr>
          <a:lstStyle/>
          <a:p>
            <a:r>
              <a:rPr lang="fr-FR" sz="1400" dirty="0" smtClean="0"/>
              <a:t>Bac pro </a:t>
            </a:r>
            <a:r>
              <a:rPr lang="fr-FR" sz="1400" dirty="0" err="1" smtClean="0"/>
              <a:t>Aéro</a:t>
            </a:r>
            <a:r>
              <a:rPr lang="fr-FR" sz="1400" dirty="0" smtClean="0"/>
              <a:t> Options Av, Sys et St</a:t>
            </a:r>
            <a:endParaRPr lang="fr-FR" sz="1400" dirty="0"/>
          </a:p>
        </p:txBody>
      </p:sp>
      <p:sp>
        <p:nvSpPr>
          <p:cNvPr id="33" name="Rectangle 32"/>
          <p:cNvSpPr/>
          <p:nvPr/>
        </p:nvSpPr>
        <p:spPr>
          <a:xfrm>
            <a:off x="4211960" y="6381328"/>
            <a:ext cx="4932040" cy="307777"/>
          </a:xfrm>
          <a:prstGeom prst="rect">
            <a:avLst/>
          </a:prstGeom>
          <a:solidFill>
            <a:schemeClr val="accent5">
              <a:lumMod val="40000"/>
              <a:lumOff val="60000"/>
            </a:schemeClr>
          </a:solidFill>
          <a:ln>
            <a:solidFill>
              <a:schemeClr val="tx1"/>
            </a:solidFill>
          </a:ln>
        </p:spPr>
        <p:txBody>
          <a:bodyPr wrap="square">
            <a:spAutoFit/>
          </a:bodyPr>
          <a:lstStyle/>
          <a:p>
            <a:pPr algn="ctr"/>
            <a:r>
              <a:rPr lang="fr-FR" sz="1400" b="1" dirty="0">
                <a:solidFill>
                  <a:srgbClr val="000000"/>
                </a:solidFill>
              </a:rPr>
              <a:t> E3 sous-épreuve E34 </a:t>
            </a:r>
            <a:r>
              <a:rPr lang="fr-FR" sz="1400" dirty="0">
                <a:solidFill>
                  <a:srgbClr val="000000"/>
                </a:solidFill>
              </a:rPr>
              <a:t>: Réalisation et contrôle (Coefficient 2</a:t>
            </a:r>
            <a:r>
              <a:rPr lang="fr-FR" sz="1400" dirty="0" smtClean="0">
                <a:solidFill>
                  <a:srgbClr val="000000"/>
                </a:solidFill>
              </a:rPr>
              <a:t>)</a:t>
            </a:r>
            <a:endParaRPr lang="fr-FR" sz="1400" dirty="0">
              <a:solidFill>
                <a:srgbClr val="000000"/>
              </a:solidFill>
            </a:endParaRPr>
          </a:p>
        </p:txBody>
      </p:sp>
      <p:sp>
        <p:nvSpPr>
          <p:cNvPr id="25" name="ZoneTexte 24"/>
          <p:cNvSpPr txBox="1"/>
          <p:nvPr/>
        </p:nvSpPr>
        <p:spPr>
          <a:xfrm>
            <a:off x="3491880" y="0"/>
            <a:ext cx="2088232" cy="1200329"/>
          </a:xfrm>
          <a:prstGeom prst="rect">
            <a:avLst/>
          </a:prstGeom>
          <a:solidFill>
            <a:srgbClr val="FFFF00">
              <a:alpha val="21000"/>
            </a:srgbClr>
          </a:solidFill>
        </p:spPr>
        <p:txBody>
          <a:bodyPr wrap="square" rtlCol="0">
            <a:spAutoFit/>
          </a:bodyPr>
          <a:lstStyle/>
          <a:p>
            <a:pPr algn="ctr"/>
            <a:r>
              <a:rPr lang="fr-FR" b="1" dirty="0"/>
              <a:t>Comparaison </a:t>
            </a:r>
            <a:r>
              <a:rPr lang="fr-FR" b="1" dirty="0" smtClean="0"/>
              <a:t>des compétences </a:t>
            </a:r>
            <a:endParaRPr lang="fr-FR" b="1" dirty="0"/>
          </a:p>
          <a:p>
            <a:pPr algn="ctr"/>
            <a:r>
              <a:rPr lang="fr-FR" b="1" dirty="0" smtClean="0"/>
              <a:t> EP3 / E34</a:t>
            </a:r>
          </a:p>
          <a:p>
            <a:pPr algn="ctr"/>
            <a:r>
              <a:rPr lang="fr-FR" b="1" dirty="0" smtClean="0"/>
              <a:t> </a:t>
            </a:r>
            <a:r>
              <a:rPr lang="fr-FR" b="1" dirty="0" smtClean="0">
                <a:solidFill>
                  <a:srgbClr val="FF0000"/>
                </a:solidFill>
              </a:rPr>
              <a:t>Option Systèmes</a:t>
            </a:r>
            <a:endParaRPr lang="fr-FR" b="1" dirty="0">
              <a:solidFill>
                <a:srgbClr val="FF0000"/>
              </a:solidFill>
            </a:endParaRPr>
          </a:p>
        </p:txBody>
      </p:sp>
      <p:pic>
        <p:nvPicPr>
          <p:cNvPr id="26" name="Image 25"/>
          <p:cNvPicPr>
            <a:picLocks noChangeAspect="1"/>
          </p:cNvPicPr>
          <p:nvPr/>
        </p:nvPicPr>
        <p:blipFill>
          <a:blip r:embed="rId2"/>
          <a:stretch>
            <a:fillRect/>
          </a:stretch>
        </p:blipFill>
        <p:spPr>
          <a:xfrm>
            <a:off x="2771800" y="116632"/>
            <a:ext cx="720080" cy="635471"/>
          </a:xfrm>
          <a:prstGeom prst="rect">
            <a:avLst/>
          </a:prstGeom>
        </p:spPr>
      </p:pic>
      <p:sp>
        <p:nvSpPr>
          <p:cNvPr id="29" name="Rectangle 28"/>
          <p:cNvSpPr/>
          <p:nvPr/>
        </p:nvSpPr>
        <p:spPr>
          <a:xfrm>
            <a:off x="107504" y="1844824"/>
            <a:ext cx="3096344" cy="2554545"/>
          </a:xfrm>
          <a:prstGeom prst="rect">
            <a:avLst/>
          </a:prstGeom>
          <a:solidFill>
            <a:srgbClr val="CCFFCC"/>
          </a:solidFill>
          <a:ln>
            <a:solidFill>
              <a:srgbClr val="00B0F0"/>
            </a:solidFill>
          </a:ln>
        </p:spPr>
        <p:txBody>
          <a:bodyPr wrap="square">
            <a:spAutoFit/>
          </a:bodyPr>
          <a:lstStyle/>
          <a:p>
            <a:r>
              <a:rPr lang="fr-FR" sz="1600" b="1" dirty="0">
                <a:solidFill>
                  <a:srgbClr val="0000FF"/>
                </a:solidFill>
              </a:rPr>
              <a:t>C04</a:t>
            </a:r>
            <a:r>
              <a:rPr lang="fr-FR" sz="1600" b="1" baseline="-25000" dirty="0">
                <a:solidFill>
                  <a:srgbClr val="0000FF"/>
                </a:solidFill>
              </a:rPr>
              <a:t>Sys</a:t>
            </a:r>
            <a:r>
              <a:rPr lang="fr-FR" sz="1600" dirty="0">
                <a:solidFill>
                  <a:srgbClr val="0000FF"/>
                </a:solidFill>
              </a:rPr>
              <a:t> - Réaliser des opérations d’assistance en piste</a:t>
            </a:r>
          </a:p>
          <a:p>
            <a:r>
              <a:rPr lang="fr-FR" sz="1600" b="1" dirty="0">
                <a:solidFill>
                  <a:srgbClr val="0000FF"/>
                </a:solidFill>
              </a:rPr>
              <a:t>C05</a:t>
            </a:r>
            <a:r>
              <a:rPr lang="fr-FR" sz="1600" b="1" baseline="-25000" dirty="0">
                <a:solidFill>
                  <a:srgbClr val="0000FF"/>
                </a:solidFill>
              </a:rPr>
              <a:t>Sys</a:t>
            </a:r>
            <a:r>
              <a:rPr lang="fr-FR" sz="1600" dirty="0">
                <a:solidFill>
                  <a:srgbClr val="0000FF"/>
                </a:solidFill>
              </a:rPr>
              <a:t> - Réparer des éléments</a:t>
            </a:r>
          </a:p>
          <a:p>
            <a:r>
              <a:rPr lang="fr-FR" sz="1600" b="1" dirty="0">
                <a:solidFill>
                  <a:srgbClr val="FF0000"/>
                </a:solidFill>
              </a:rPr>
              <a:t>C06</a:t>
            </a:r>
            <a:r>
              <a:rPr lang="fr-FR" sz="1600" dirty="0">
                <a:solidFill>
                  <a:srgbClr val="FF0000"/>
                </a:solidFill>
              </a:rPr>
              <a:t> - Effectuer des contrôles de son opération</a:t>
            </a:r>
          </a:p>
          <a:p>
            <a:r>
              <a:rPr lang="fr-FR" sz="1600" b="1" dirty="0">
                <a:solidFill>
                  <a:srgbClr val="FF0000"/>
                </a:solidFill>
              </a:rPr>
              <a:t>C07</a:t>
            </a:r>
            <a:r>
              <a:rPr lang="fr-FR" sz="1600" dirty="0">
                <a:solidFill>
                  <a:srgbClr val="FF0000"/>
                </a:solidFill>
              </a:rPr>
              <a:t> - Appliquer la démarche qualité de l’entreprise</a:t>
            </a:r>
          </a:p>
          <a:p>
            <a:r>
              <a:rPr lang="fr-FR" sz="1600" b="1" dirty="0">
                <a:solidFill>
                  <a:srgbClr val="FF0000"/>
                </a:solidFill>
              </a:rPr>
              <a:t>C08</a:t>
            </a:r>
            <a:r>
              <a:rPr lang="fr-FR" sz="1600" dirty="0">
                <a:solidFill>
                  <a:srgbClr val="FF0000"/>
                </a:solidFill>
              </a:rPr>
              <a:t> - Communiquer des informations dans un contexte aéronautique</a:t>
            </a:r>
          </a:p>
        </p:txBody>
      </p:sp>
      <p:sp>
        <p:nvSpPr>
          <p:cNvPr id="30" name="Rectangle 29"/>
          <p:cNvSpPr/>
          <p:nvPr/>
        </p:nvSpPr>
        <p:spPr>
          <a:xfrm>
            <a:off x="5868144" y="2276872"/>
            <a:ext cx="3096344" cy="830997"/>
          </a:xfrm>
          <a:prstGeom prst="rect">
            <a:avLst/>
          </a:prstGeom>
          <a:solidFill>
            <a:srgbClr val="CCFFCC"/>
          </a:solidFill>
          <a:ln>
            <a:solidFill>
              <a:srgbClr val="00B0F0"/>
            </a:solidFill>
          </a:ln>
        </p:spPr>
        <p:txBody>
          <a:bodyPr wrap="square">
            <a:spAutoFit/>
          </a:bodyPr>
          <a:lstStyle/>
          <a:p>
            <a:r>
              <a:rPr lang="fr-FR" sz="1600" b="1" dirty="0" smtClean="0">
                <a:solidFill>
                  <a:srgbClr val="0000FF"/>
                </a:solidFill>
              </a:rPr>
              <a:t>C07</a:t>
            </a:r>
            <a:r>
              <a:rPr lang="fr-FR" sz="1600" b="1" baseline="-25000" dirty="0" smtClean="0">
                <a:solidFill>
                  <a:srgbClr val="0000FF"/>
                </a:solidFill>
              </a:rPr>
              <a:t>Sys</a:t>
            </a:r>
            <a:r>
              <a:rPr lang="fr-FR" sz="1600" dirty="0" smtClean="0">
                <a:solidFill>
                  <a:srgbClr val="0000FF"/>
                </a:solidFill>
              </a:rPr>
              <a:t> </a:t>
            </a:r>
            <a:r>
              <a:rPr lang="fr-FR" sz="1600" dirty="0">
                <a:solidFill>
                  <a:srgbClr val="0000FF"/>
                </a:solidFill>
              </a:rPr>
              <a:t>- Réparer des éléments</a:t>
            </a:r>
          </a:p>
          <a:p>
            <a:r>
              <a:rPr lang="fr-FR" sz="1600" b="1" dirty="0">
                <a:solidFill>
                  <a:srgbClr val="FF0000"/>
                </a:solidFill>
              </a:rPr>
              <a:t>C08</a:t>
            </a:r>
            <a:r>
              <a:rPr lang="fr-FR" sz="1600" dirty="0">
                <a:solidFill>
                  <a:srgbClr val="FF0000"/>
                </a:solidFill>
              </a:rPr>
              <a:t> - Effectuer des contrôles liés à une intervention </a:t>
            </a:r>
          </a:p>
        </p:txBody>
      </p:sp>
      <p:sp>
        <p:nvSpPr>
          <p:cNvPr id="31" name="ZoneTexte 30"/>
          <p:cNvSpPr txBox="1"/>
          <p:nvPr/>
        </p:nvSpPr>
        <p:spPr>
          <a:xfrm>
            <a:off x="0" y="2276872"/>
            <a:ext cx="3275856" cy="2893100"/>
          </a:xfrm>
          <a:prstGeom prst="rect">
            <a:avLst/>
          </a:prstGeom>
          <a:solidFill>
            <a:srgbClr val="92D050"/>
          </a:solidFill>
        </p:spPr>
        <p:txBody>
          <a:bodyPr wrap="square" rtlCol="0">
            <a:spAutoFit/>
          </a:bodyPr>
          <a:lstStyle/>
          <a:p>
            <a:r>
              <a:rPr lang="fr-FR" sz="1400" dirty="0"/>
              <a:t>En CAP, cette épreuve </a:t>
            </a:r>
            <a:r>
              <a:rPr lang="fr-FR" sz="1400" b="1" dirty="0"/>
              <a:t>intègre la PFMP </a:t>
            </a:r>
            <a:r>
              <a:rPr lang="fr-FR" sz="1400" dirty="0"/>
              <a:t>pour la </a:t>
            </a:r>
            <a:r>
              <a:rPr lang="fr-FR" sz="1400" dirty="0" smtClean="0"/>
              <a:t>validation, notamment, </a:t>
            </a:r>
            <a:r>
              <a:rPr lang="fr-FR" sz="1400" dirty="0"/>
              <a:t>des compétences :</a:t>
            </a:r>
          </a:p>
          <a:p>
            <a:r>
              <a:rPr lang="fr-FR" sz="1400" b="1" dirty="0"/>
              <a:t>C07</a:t>
            </a:r>
            <a:r>
              <a:rPr lang="fr-FR" sz="1400" dirty="0"/>
              <a:t> - Appliquer la démarche qualité de l’entreprise</a:t>
            </a:r>
          </a:p>
          <a:p>
            <a:r>
              <a:rPr lang="fr-FR" sz="1400" b="1" dirty="0"/>
              <a:t>C08</a:t>
            </a:r>
            <a:r>
              <a:rPr lang="fr-FR" sz="1400" dirty="0"/>
              <a:t> - Communiquer des informations dans un contexte </a:t>
            </a:r>
            <a:r>
              <a:rPr lang="fr-FR" sz="1400" dirty="0" smtClean="0"/>
              <a:t>aéronautique</a:t>
            </a:r>
          </a:p>
          <a:p>
            <a:r>
              <a:rPr lang="fr-FR" sz="1400" b="1" dirty="0" smtClean="0">
                <a:solidFill>
                  <a:srgbClr val="0000FF"/>
                </a:solidFill>
              </a:rPr>
              <a:t>Pour cette option Systèmes, la compétence :</a:t>
            </a:r>
          </a:p>
          <a:p>
            <a:r>
              <a:rPr lang="fr-FR" sz="1400" b="1" dirty="0" smtClean="0">
                <a:solidFill>
                  <a:srgbClr val="0000FF"/>
                </a:solidFill>
              </a:rPr>
              <a:t>C04</a:t>
            </a:r>
            <a:r>
              <a:rPr lang="fr-FR" sz="1400" b="1" baseline="-25000" dirty="0" smtClean="0">
                <a:solidFill>
                  <a:srgbClr val="0000FF"/>
                </a:solidFill>
              </a:rPr>
              <a:t>Sys</a:t>
            </a:r>
            <a:r>
              <a:rPr lang="fr-FR" sz="1400" dirty="0" smtClean="0">
                <a:solidFill>
                  <a:srgbClr val="0000FF"/>
                </a:solidFill>
              </a:rPr>
              <a:t> </a:t>
            </a:r>
            <a:r>
              <a:rPr lang="fr-FR" sz="1400" dirty="0">
                <a:solidFill>
                  <a:srgbClr val="0000FF"/>
                </a:solidFill>
              </a:rPr>
              <a:t>- Réaliser des opérations d’assistance en piste</a:t>
            </a:r>
          </a:p>
          <a:p>
            <a:r>
              <a:rPr lang="fr-FR" sz="1400" dirty="0">
                <a:solidFill>
                  <a:srgbClr val="FF0000"/>
                </a:solidFill>
              </a:rPr>
              <a:t>n</a:t>
            </a:r>
            <a:r>
              <a:rPr lang="fr-FR" sz="1400" dirty="0" smtClean="0">
                <a:solidFill>
                  <a:srgbClr val="FF0000"/>
                </a:solidFill>
              </a:rPr>
              <a:t>’est pas présente dans la E34 du bac pro option Systèmes.</a:t>
            </a:r>
            <a:endParaRPr lang="fr-FR" sz="1400" dirty="0">
              <a:solidFill>
                <a:srgbClr val="FF0000"/>
              </a:solidFill>
            </a:endParaRPr>
          </a:p>
        </p:txBody>
      </p:sp>
      <p:sp>
        <p:nvSpPr>
          <p:cNvPr id="34" name="ZoneTexte 33"/>
          <p:cNvSpPr txBox="1"/>
          <p:nvPr/>
        </p:nvSpPr>
        <p:spPr>
          <a:xfrm>
            <a:off x="5796136" y="2276872"/>
            <a:ext cx="3347864" cy="1600438"/>
          </a:xfrm>
          <a:prstGeom prst="rect">
            <a:avLst/>
          </a:prstGeom>
          <a:solidFill>
            <a:srgbClr val="00B0F0"/>
          </a:solidFill>
        </p:spPr>
        <p:txBody>
          <a:bodyPr wrap="square" rtlCol="0">
            <a:spAutoFit/>
          </a:bodyPr>
          <a:lstStyle/>
          <a:p>
            <a:r>
              <a:rPr lang="fr-FR" sz="1400" dirty="0">
                <a:solidFill>
                  <a:srgbClr val="FFFFFF"/>
                </a:solidFill>
              </a:rPr>
              <a:t>En </a:t>
            </a:r>
            <a:r>
              <a:rPr lang="fr-FR" sz="1400" dirty="0" smtClean="0">
                <a:solidFill>
                  <a:srgbClr val="FFFFFF"/>
                </a:solidFill>
              </a:rPr>
              <a:t>Bac, c’est la sous-épreuve </a:t>
            </a:r>
            <a:r>
              <a:rPr lang="fr-FR" sz="1400" b="1" dirty="0" smtClean="0">
                <a:solidFill>
                  <a:srgbClr val="FFFFFF"/>
                </a:solidFill>
              </a:rPr>
              <a:t>E31 </a:t>
            </a:r>
            <a:r>
              <a:rPr lang="fr-FR" sz="1400" dirty="0" smtClean="0">
                <a:solidFill>
                  <a:srgbClr val="FFFFFF"/>
                </a:solidFill>
              </a:rPr>
              <a:t>qui  </a:t>
            </a:r>
            <a:r>
              <a:rPr lang="fr-FR" sz="1400" b="1" dirty="0">
                <a:solidFill>
                  <a:srgbClr val="FFFFFF"/>
                </a:solidFill>
              </a:rPr>
              <a:t>intègre la PFMP </a:t>
            </a:r>
            <a:r>
              <a:rPr lang="fr-FR" sz="1400" dirty="0">
                <a:solidFill>
                  <a:srgbClr val="FFFFFF"/>
                </a:solidFill>
              </a:rPr>
              <a:t>pour la </a:t>
            </a:r>
            <a:r>
              <a:rPr lang="fr-FR" sz="1400" dirty="0" smtClean="0">
                <a:solidFill>
                  <a:srgbClr val="FFFFFF"/>
                </a:solidFill>
              </a:rPr>
              <a:t>validation, notamment, </a:t>
            </a:r>
            <a:r>
              <a:rPr lang="fr-FR" sz="1400" dirty="0">
                <a:solidFill>
                  <a:srgbClr val="FFFFFF"/>
                </a:solidFill>
              </a:rPr>
              <a:t>des compétences :</a:t>
            </a:r>
          </a:p>
          <a:p>
            <a:r>
              <a:rPr lang="fr-FR" sz="1400" b="1" dirty="0">
                <a:solidFill>
                  <a:srgbClr val="FFFFFF"/>
                </a:solidFill>
              </a:rPr>
              <a:t>C10 </a:t>
            </a:r>
            <a:r>
              <a:rPr lang="fr-FR" sz="1400" dirty="0">
                <a:solidFill>
                  <a:srgbClr val="FFFFFF"/>
                </a:solidFill>
              </a:rPr>
              <a:t>- Adapter son attitude professionnelle aux exigences de l'entreprise aéronautique</a:t>
            </a:r>
          </a:p>
          <a:p>
            <a:r>
              <a:rPr lang="fr-FR" sz="1400" b="1" dirty="0">
                <a:solidFill>
                  <a:srgbClr val="FFFFFF"/>
                </a:solidFill>
              </a:rPr>
              <a:t>C11</a:t>
            </a:r>
            <a:r>
              <a:rPr lang="fr-FR" sz="1400" dirty="0">
                <a:solidFill>
                  <a:srgbClr val="FFFFFF"/>
                </a:solidFill>
              </a:rPr>
              <a:t> - Communiquer des informations dans un contexte aéronautique</a:t>
            </a:r>
          </a:p>
        </p:txBody>
      </p:sp>
      <p:sp>
        <p:nvSpPr>
          <p:cNvPr id="35" name="Rectangle 34"/>
          <p:cNvSpPr/>
          <p:nvPr/>
        </p:nvSpPr>
        <p:spPr>
          <a:xfrm>
            <a:off x="0" y="6237312"/>
            <a:ext cx="3275856" cy="523220"/>
          </a:xfrm>
          <a:prstGeom prst="rect">
            <a:avLst/>
          </a:prstGeom>
          <a:solidFill>
            <a:srgbClr val="CCFFCC"/>
          </a:solidFill>
          <a:ln>
            <a:solidFill>
              <a:schemeClr val="tx1"/>
            </a:solidFill>
          </a:ln>
        </p:spPr>
        <p:txBody>
          <a:bodyPr wrap="square">
            <a:spAutoFit/>
          </a:bodyPr>
          <a:lstStyle/>
          <a:p>
            <a:pPr algn="ctr"/>
            <a:r>
              <a:rPr lang="fr-FR" sz="1400" b="1" dirty="0"/>
              <a:t>EP3 </a:t>
            </a:r>
            <a:r>
              <a:rPr lang="fr-FR" sz="1400" dirty="0"/>
              <a:t>: Assistance en piste et réparation d’aéronef </a:t>
            </a:r>
            <a:r>
              <a:rPr lang="fr-FR" sz="1400" dirty="0" smtClean="0"/>
              <a:t>(</a:t>
            </a:r>
            <a:r>
              <a:rPr lang="fr-FR" sz="1400" dirty="0"/>
              <a:t>coefficient 8) </a:t>
            </a:r>
          </a:p>
        </p:txBody>
      </p:sp>
      <p:sp>
        <p:nvSpPr>
          <p:cNvPr id="2" name="Espace réservé du numéro de diapositive 1"/>
          <p:cNvSpPr>
            <a:spLocks noGrp="1"/>
          </p:cNvSpPr>
          <p:nvPr>
            <p:ph type="sldNum" sz="quarter" idx="12"/>
          </p:nvPr>
        </p:nvSpPr>
        <p:spPr>
          <a:xfrm>
            <a:off x="7010400" y="6492875"/>
            <a:ext cx="2133600" cy="365125"/>
          </a:xfrm>
        </p:spPr>
        <p:txBody>
          <a:bodyPr anchor="b" anchorCtr="0"/>
          <a:lstStyle/>
          <a:p>
            <a:fld id="{9ADDA7FA-2A20-44FE-B285-C2990E32D552}" type="slidenum">
              <a:rPr lang="fr-FR" smtClean="0"/>
              <a:t>67</a:t>
            </a:fld>
            <a:endParaRPr lang="fr-FR" dirty="0"/>
          </a:p>
        </p:txBody>
      </p:sp>
    </p:spTree>
    <p:extLst>
      <p:ext uri="{BB962C8B-B14F-4D97-AF65-F5344CB8AC3E}">
        <p14:creationId xmlns:p14="http://schemas.microsoft.com/office/powerpoint/2010/main" val="3707332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8"/>
                                        </p:tgtEl>
                                        <p:attrNameLst>
                                          <p:attrName>style.opacity</p:attrName>
                                        </p:attrNameLst>
                                      </p:cBhvr>
                                      <p:to>
                                        <p:strVal val="0.5"/>
                                      </p:to>
                                    </p:set>
                                    <p:animEffect filter="image" prLst="opacity: 0.5">
                                      <p:cBhvr rctx="IE">
                                        <p:cTn id="7" dur="indefinite"/>
                                        <p:tgtEl>
                                          <p:spTgt spid="18"/>
                                        </p:tgtEl>
                                      </p:cBhvr>
                                    </p:animEffect>
                                  </p:childTnLst>
                                </p:cTn>
                              </p:par>
                              <p:par>
                                <p:cTn id="8" presetID="9" presetClass="emph" presetSubtype="0" grpId="0" nodeType="withEffect">
                                  <p:stCondLst>
                                    <p:cond delay="0"/>
                                  </p:stCondLst>
                                  <p:childTnLst>
                                    <p:set>
                                      <p:cBhvr rctx="PPT">
                                        <p:cTn id="9" dur="indefinite"/>
                                        <p:tgtEl>
                                          <p:spTgt spid="17"/>
                                        </p:tgtEl>
                                        <p:attrNameLst>
                                          <p:attrName>style.opacity</p:attrName>
                                        </p:attrNameLst>
                                      </p:cBhvr>
                                      <p:to>
                                        <p:strVal val="0.5"/>
                                      </p:to>
                                    </p:set>
                                    <p:animEffect filter="image" prLst="opacity: 0.5">
                                      <p:cBhvr rctx="IE">
                                        <p:cTn id="10" dur="indefinite"/>
                                        <p:tgtEl>
                                          <p:spTgt spid="17"/>
                                        </p:tgtEl>
                                      </p:cBhvr>
                                    </p:animEffect>
                                  </p:childTnLst>
                                </p:cTn>
                              </p:par>
                              <p:par>
                                <p:cTn id="11" presetID="9" presetClass="emph" presetSubtype="0" grpId="0" nodeType="withEffect">
                                  <p:stCondLst>
                                    <p:cond delay="0"/>
                                  </p:stCondLst>
                                  <p:childTnLst>
                                    <p:set>
                                      <p:cBhvr rctx="PPT">
                                        <p:cTn id="12" dur="indefinite"/>
                                        <p:tgtEl>
                                          <p:spTgt spid="19"/>
                                        </p:tgtEl>
                                        <p:attrNameLst>
                                          <p:attrName>style.opacity</p:attrName>
                                        </p:attrNameLst>
                                      </p:cBhvr>
                                      <p:to>
                                        <p:strVal val="0.5"/>
                                      </p:to>
                                    </p:set>
                                    <p:animEffect filter="image" prLst="opacity: 0.5">
                                      <p:cBhvr rctx="IE">
                                        <p:cTn id="13" dur="indefinite"/>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0" fill="hold"/>
                                        <p:tgtEl>
                                          <p:spTgt spid="26"/>
                                        </p:tgtEl>
                                        <p:attrNameLst>
                                          <p:attrName>ppt_w</p:attrName>
                                        </p:attrNameLst>
                                      </p:cBhvr>
                                      <p:tavLst>
                                        <p:tav tm="0" fmla="#ppt_w*sin(2.5*pi*$)">
                                          <p:val>
                                            <p:fltVal val="0"/>
                                          </p:val>
                                        </p:tav>
                                        <p:tav tm="100000">
                                          <p:val>
                                            <p:fltVal val="1"/>
                                          </p:val>
                                        </p:tav>
                                      </p:tavLst>
                                    </p:anim>
                                    <p:anim calcmode="lin" valueType="num">
                                      <p:cBhvr>
                                        <p:cTn id="19" dur="5000" fill="hold"/>
                                        <p:tgtEl>
                                          <p:spTgt spid="26"/>
                                        </p:tgtEl>
                                        <p:attrNameLst>
                                          <p:attrName>ppt_h</p:attrName>
                                        </p:attrNameLst>
                                      </p:cBhvr>
                                      <p:tavLst>
                                        <p:tav tm="0">
                                          <p:val>
                                            <p:strVal val="#ppt_h"/>
                                          </p:val>
                                        </p:tav>
                                        <p:tav tm="100000">
                                          <p:val>
                                            <p:strVal val="#ppt_h"/>
                                          </p:val>
                                        </p:tav>
                                      </p:tavLst>
                                    </p:anim>
                                  </p:childTnLst>
                                </p:cTn>
                              </p:par>
                              <p:par>
                                <p:cTn id="20" presetID="1"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par>
                                <p:cTn id="30" presetID="1" presetClass="exit" presetSubtype="0" fill="hold" grpId="1" nodeType="withEffect">
                                  <p:stCondLst>
                                    <p:cond delay="0"/>
                                  </p:stCondLst>
                                  <p:childTnLst>
                                    <p:set>
                                      <p:cBhvr>
                                        <p:cTn id="31" dur="1" fill="hold">
                                          <p:stCondLst>
                                            <p:cond delay="0"/>
                                          </p:stCondLst>
                                        </p:cTn>
                                        <p:tgtEl>
                                          <p:spTgt spid="34"/>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9" grpId="0" animBg="1"/>
      <p:bldP spid="30" grpId="0" animBg="1"/>
      <p:bldP spid="31" grpId="0" animBg="1"/>
      <p:bldP spid="31" grpId="1" animBg="1"/>
      <p:bldP spid="34" grpId="0" animBg="1"/>
      <p:bldP spid="34"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Connecteur droit avec flèche 23"/>
          <p:cNvCxnSpPr/>
          <p:nvPr/>
        </p:nvCxnSpPr>
        <p:spPr>
          <a:xfrm>
            <a:off x="3131840" y="4005064"/>
            <a:ext cx="2670771" cy="21490"/>
          </a:xfrm>
          <a:prstGeom prst="straightConnector1">
            <a:avLst/>
          </a:prstGeom>
          <a:ln w="508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3131840" y="3501008"/>
            <a:ext cx="3024336" cy="0"/>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cxnSp>
        <p:nvCxnSpPr>
          <p:cNvPr id="13" name="Connecteur droit 12"/>
          <p:cNvCxnSpPr/>
          <p:nvPr/>
        </p:nvCxnSpPr>
        <p:spPr>
          <a:xfrm>
            <a:off x="3275856"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5796136"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4866507"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U34</a:t>
            </a:r>
          </a:p>
          <a:p>
            <a:pPr algn="ctr"/>
            <a:r>
              <a:rPr lang="fr-FR" b="1" dirty="0" smtClean="0">
                <a:solidFill>
                  <a:schemeClr val="tx1"/>
                </a:solidFill>
              </a:rPr>
              <a:t>E 34</a:t>
            </a:r>
            <a:endParaRPr lang="fr-FR" b="1" dirty="0">
              <a:solidFill>
                <a:schemeClr val="tx1"/>
              </a:solidFill>
            </a:endParaRPr>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7" name="Ellipse 16"/>
          <p:cNvSpPr/>
          <p:nvPr/>
        </p:nvSpPr>
        <p:spPr>
          <a:xfrm>
            <a:off x="4211960" y="1888366"/>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U32 </a:t>
            </a:r>
            <a:r>
              <a:rPr lang="fr-FR" b="1" dirty="0" smtClean="0">
                <a:solidFill>
                  <a:schemeClr val="tx1"/>
                </a:solidFill>
              </a:rPr>
              <a:t>E 32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8" name="Ellipse 17"/>
          <p:cNvSpPr/>
          <p:nvPr/>
        </p:nvSpPr>
        <p:spPr>
          <a:xfrm>
            <a:off x="3642371"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UP1</a:t>
            </a:r>
          </a:p>
          <a:p>
            <a:pPr algn="ctr"/>
            <a:r>
              <a:rPr lang="fr-FR" b="1" dirty="0" smtClean="0">
                <a:solidFill>
                  <a:schemeClr val="tx1"/>
                </a:solidFill>
              </a:rPr>
              <a:t>EP1</a:t>
            </a:r>
            <a:endParaRPr lang="fr-FR" b="1" dirty="0">
              <a:solidFill>
                <a:schemeClr val="tx1"/>
              </a:solidFill>
            </a:endParaRPr>
          </a:p>
          <a:p>
            <a:pPr algn="ctr"/>
            <a:endParaRPr lang="fr-FR" b="1" u="sng" dirty="0" smtClean="0"/>
          </a:p>
          <a:p>
            <a:pPr algn="ctr"/>
            <a:endParaRPr lang="fr-FR" b="1" u="sng" dirty="0"/>
          </a:p>
          <a:p>
            <a:pPr algn="ctr"/>
            <a:endParaRPr lang="fr-FR" b="1" u="sng" dirty="0"/>
          </a:p>
        </p:txBody>
      </p:sp>
      <p:sp>
        <p:nvSpPr>
          <p:cNvPr id="19" name="Ellipse 18"/>
          <p:cNvSpPr/>
          <p:nvPr/>
        </p:nvSpPr>
        <p:spPr>
          <a:xfrm>
            <a:off x="4284776"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UP2</a:t>
            </a:r>
          </a:p>
          <a:p>
            <a:pPr algn="ctr"/>
            <a:r>
              <a:rPr lang="fr-FR" b="1" dirty="0" smtClean="0">
                <a:solidFill>
                  <a:schemeClr val="tx1"/>
                </a:solidFill>
              </a:rPr>
              <a:t>EP2</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0" name="ZoneTexte 19"/>
          <p:cNvSpPr txBox="1"/>
          <p:nvPr/>
        </p:nvSpPr>
        <p:spPr>
          <a:xfrm>
            <a:off x="3419872" y="1412776"/>
            <a:ext cx="2304256"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sp>
        <p:nvSpPr>
          <p:cNvPr id="21" name="ZoneTexte 20"/>
          <p:cNvSpPr txBox="1"/>
          <p:nvPr/>
        </p:nvSpPr>
        <p:spPr>
          <a:xfrm>
            <a:off x="3419872" y="5301208"/>
            <a:ext cx="2232248" cy="338554"/>
          </a:xfrm>
          <a:prstGeom prst="rect">
            <a:avLst/>
          </a:prstGeom>
          <a:solidFill>
            <a:srgbClr val="92D050"/>
          </a:solidFill>
        </p:spPr>
        <p:txBody>
          <a:bodyPr wrap="square" rtlCol="0">
            <a:spAutoFit/>
          </a:bodyPr>
          <a:lstStyle/>
          <a:p>
            <a:pPr algn="ctr"/>
            <a:r>
              <a:rPr lang="fr-FR" sz="1600" dirty="0" smtClean="0"/>
              <a:t>Terminale</a:t>
            </a:r>
            <a:endParaRPr lang="fr-FR" sz="1600" dirty="0"/>
          </a:p>
        </p:txBody>
      </p:sp>
      <p:sp>
        <p:nvSpPr>
          <p:cNvPr id="22" name="Ellipse 21"/>
          <p:cNvSpPr/>
          <p:nvPr/>
        </p:nvSpPr>
        <p:spPr>
          <a:xfrm>
            <a:off x="4932040" y="321297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UP3</a:t>
            </a:r>
          </a:p>
          <a:p>
            <a:pPr algn="ctr"/>
            <a:r>
              <a:rPr lang="fr-FR" b="1" dirty="0" smtClean="0">
                <a:solidFill>
                  <a:schemeClr val="tx1"/>
                </a:solidFill>
              </a:rPr>
              <a:t>EP3</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7" name="ZoneTexte 26"/>
          <p:cNvSpPr txBox="1"/>
          <p:nvPr/>
        </p:nvSpPr>
        <p:spPr>
          <a:xfrm>
            <a:off x="251520" y="116632"/>
            <a:ext cx="2376264" cy="307777"/>
          </a:xfrm>
          <a:prstGeom prst="rect">
            <a:avLst/>
          </a:prstGeom>
          <a:solidFill>
            <a:srgbClr val="92D050"/>
          </a:solidFill>
          <a:ln>
            <a:solidFill>
              <a:srgbClr val="0000FF"/>
            </a:solidFill>
          </a:ln>
        </p:spPr>
        <p:txBody>
          <a:bodyPr wrap="square" rtlCol="0">
            <a:spAutoFit/>
          </a:bodyPr>
          <a:lstStyle/>
          <a:p>
            <a:pPr algn="ctr"/>
            <a:r>
              <a:rPr lang="fr-FR" sz="1400" dirty="0" smtClean="0"/>
              <a:t>CAP </a:t>
            </a:r>
            <a:r>
              <a:rPr lang="fr-FR" sz="1400" dirty="0" err="1" smtClean="0"/>
              <a:t>Aéro</a:t>
            </a:r>
            <a:r>
              <a:rPr lang="fr-FR" sz="1400" dirty="0" smtClean="0"/>
              <a:t> Options Sys </a:t>
            </a:r>
            <a:endParaRPr lang="fr-FR" sz="1400" dirty="0"/>
          </a:p>
        </p:txBody>
      </p:sp>
      <p:sp>
        <p:nvSpPr>
          <p:cNvPr id="28" name="ZoneTexte 27"/>
          <p:cNvSpPr txBox="1"/>
          <p:nvPr/>
        </p:nvSpPr>
        <p:spPr>
          <a:xfrm>
            <a:off x="6156176" y="116632"/>
            <a:ext cx="2015095" cy="307777"/>
          </a:xfrm>
          <a:prstGeom prst="rect">
            <a:avLst/>
          </a:prstGeom>
          <a:solidFill>
            <a:srgbClr val="00B0F0"/>
          </a:solidFill>
          <a:ln>
            <a:solidFill>
              <a:srgbClr val="92D050"/>
            </a:solidFill>
          </a:ln>
        </p:spPr>
        <p:txBody>
          <a:bodyPr wrap="none" rtlCol="0">
            <a:spAutoFit/>
          </a:bodyPr>
          <a:lstStyle/>
          <a:p>
            <a:pPr algn="ctr"/>
            <a:r>
              <a:rPr lang="fr-FR" sz="1400" dirty="0" smtClean="0"/>
              <a:t>Bac pro </a:t>
            </a:r>
            <a:r>
              <a:rPr lang="fr-FR" sz="1400" dirty="0" err="1" smtClean="0"/>
              <a:t>Aéro</a:t>
            </a:r>
            <a:r>
              <a:rPr lang="fr-FR" sz="1400" dirty="0" smtClean="0"/>
              <a:t> Options Sys </a:t>
            </a:r>
            <a:endParaRPr lang="fr-FR" sz="1400" dirty="0"/>
          </a:p>
        </p:txBody>
      </p:sp>
      <p:sp>
        <p:nvSpPr>
          <p:cNvPr id="32" name="Rectangle 31"/>
          <p:cNvSpPr/>
          <p:nvPr/>
        </p:nvSpPr>
        <p:spPr>
          <a:xfrm>
            <a:off x="0" y="6237312"/>
            <a:ext cx="3275856" cy="523220"/>
          </a:xfrm>
          <a:prstGeom prst="rect">
            <a:avLst/>
          </a:prstGeom>
          <a:solidFill>
            <a:srgbClr val="CCFFCC"/>
          </a:solidFill>
          <a:ln>
            <a:solidFill>
              <a:schemeClr val="tx1"/>
            </a:solidFill>
          </a:ln>
        </p:spPr>
        <p:txBody>
          <a:bodyPr wrap="square">
            <a:spAutoFit/>
          </a:bodyPr>
          <a:lstStyle/>
          <a:p>
            <a:pPr algn="ctr"/>
            <a:r>
              <a:rPr lang="fr-FR" sz="1400" b="1" dirty="0"/>
              <a:t>EP3 </a:t>
            </a:r>
            <a:r>
              <a:rPr lang="fr-FR" sz="1400" dirty="0"/>
              <a:t>: Assistance en piste et réparation d’aéronef </a:t>
            </a:r>
            <a:r>
              <a:rPr lang="fr-FR" sz="1400" dirty="0" smtClean="0"/>
              <a:t>(</a:t>
            </a:r>
            <a:r>
              <a:rPr lang="fr-FR" sz="1400" dirty="0"/>
              <a:t>coefficient 8) </a:t>
            </a:r>
          </a:p>
        </p:txBody>
      </p:sp>
      <p:sp>
        <p:nvSpPr>
          <p:cNvPr id="33" name="Rectangle 32"/>
          <p:cNvSpPr/>
          <p:nvPr/>
        </p:nvSpPr>
        <p:spPr>
          <a:xfrm>
            <a:off x="4211960" y="6381328"/>
            <a:ext cx="4932040" cy="307777"/>
          </a:xfrm>
          <a:prstGeom prst="rect">
            <a:avLst/>
          </a:prstGeom>
          <a:solidFill>
            <a:schemeClr val="accent5">
              <a:lumMod val="40000"/>
              <a:lumOff val="60000"/>
            </a:schemeClr>
          </a:solidFill>
          <a:ln>
            <a:solidFill>
              <a:schemeClr val="tx1"/>
            </a:solidFill>
          </a:ln>
        </p:spPr>
        <p:txBody>
          <a:bodyPr wrap="square">
            <a:spAutoFit/>
          </a:bodyPr>
          <a:lstStyle/>
          <a:p>
            <a:pPr algn="ctr"/>
            <a:r>
              <a:rPr lang="fr-FR" sz="1400" b="1" dirty="0">
                <a:solidFill>
                  <a:srgbClr val="000000"/>
                </a:solidFill>
              </a:rPr>
              <a:t> E3 sous-épreuve E34 </a:t>
            </a:r>
            <a:r>
              <a:rPr lang="fr-FR" sz="1400" dirty="0">
                <a:solidFill>
                  <a:srgbClr val="000000"/>
                </a:solidFill>
              </a:rPr>
              <a:t>: Réalisation et contrôle (Coefficient 2</a:t>
            </a:r>
            <a:r>
              <a:rPr lang="fr-FR" sz="1400" dirty="0" smtClean="0">
                <a:solidFill>
                  <a:srgbClr val="000000"/>
                </a:solidFill>
              </a:rPr>
              <a:t>)</a:t>
            </a:r>
            <a:endParaRPr lang="fr-FR" sz="1400" dirty="0">
              <a:solidFill>
                <a:srgbClr val="000000"/>
              </a:solidFill>
            </a:endParaRPr>
          </a:p>
        </p:txBody>
      </p:sp>
      <p:sp>
        <p:nvSpPr>
          <p:cNvPr id="25" name="ZoneTexte 24"/>
          <p:cNvSpPr txBox="1"/>
          <p:nvPr/>
        </p:nvSpPr>
        <p:spPr>
          <a:xfrm>
            <a:off x="3491880" y="0"/>
            <a:ext cx="2088232" cy="1200329"/>
          </a:xfrm>
          <a:prstGeom prst="rect">
            <a:avLst/>
          </a:prstGeom>
          <a:solidFill>
            <a:srgbClr val="FFFF00">
              <a:alpha val="21000"/>
            </a:srgbClr>
          </a:solidFill>
        </p:spPr>
        <p:txBody>
          <a:bodyPr wrap="square" rtlCol="0">
            <a:spAutoFit/>
          </a:bodyPr>
          <a:lstStyle/>
          <a:p>
            <a:pPr algn="ctr"/>
            <a:r>
              <a:rPr lang="fr-FR" b="1" dirty="0"/>
              <a:t>Comparaison </a:t>
            </a:r>
            <a:r>
              <a:rPr lang="fr-FR" b="1" dirty="0" smtClean="0"/>
              <a:t>des activités</a:t>
            </a:r>
          </a:p>
          <a:p>
            <a:pPr algn="ctr"/>
            <a:r>
              <a:rPr lang="fr-FR" b="1" dirty="0" smtClean="0"/>
              <a:t> EP3 / E34</a:t>
            </a:r>
          </a:p>
          <a:p>
            <a:pPr algn="ctr"/>
            <a:r>
              <a:rPr lang="fr-FR" b="1" dirty="0" smtClean="0"/>
              <a:t> </a:t>
            </a:r>
            <a:r>
              <a:rPr lang="fr-FR" b="1" dirty="0" smtClean="0">
                <a:solidFill>
                  <a:srgbClr val="FF0000"/>
                </a:solidFill>
              </a:rPr>
              <a:t>Option Systèmes</a:t>
            </a:r>
            <a:endParaRPr lang="fr-FR" b="1" dirty="0">
              <a:solidFill>
                <a:srgbClr val="FF0000"/>
              </a:solidFill>
            </a:endParaRPr>
          </a:p>
        </p:txBody>
      </p:sp>
      <p:pic>
        <p:nvPicPr>
          <p:cNvPr id="26" name="Image 25"/>
          <p:cNvPicPr>
            <a:picLocks noChangeAspect="1"/>
          </p:cNvPicPr>
          <p:nvPr/>
        </p:nvPicPr>
        <p:blipFill>
          <a:blip r:embed="rId2"/>
          <a:stretch>
            <a:fillRect/>
          </a:stretch>
        </p:blipFill>
        <p:spPr>
          <a:xfrm>
            <a:off x="2771800" y="116632"/>
            <a:ext cx="720080" cy="635471"/>
          </a:xfrm>
          <a:prstGeom prst="rect">
            <a:avLst/>
          </a:prstGeom>
        </p:spPr>
      </p:pic>
      <p:sp>
        <p:nvSpPr>
          <p:cNvPr id="29" name="Rectangle 28"/>
          <p:cNvSpPr/>
          <p:nvPr/>
        </p:nvSpPr>
        <p:spPr>
          <a:xfrm>
            <a:off x="0" y="3717032"/>
            <a:ext cx="3269952" cy="2246769"/>
          </a:xfrm>
          <a:prstGeom prst="rect">
            <a:avLst/>
          </a:prstGeom>
          <a:solidFill>
            <a:srgbClr val="CCFFCC"/>
          </a:solidFill>
          <a:ln>
            <a:solidFill>
              <a:srgbClr val="00B0F0"/>
            </a:solidFill>
          </a:ln>
        </p:spPr>
        <p:txBody>
          <a:bodyPr wrap="square">
            <a:spAutoFit/>
          </a:bodyPr>
          <a:lstStyle/>
          <a:p>
            <a:r>
              <a:rPr lang="fr-FR" sz="1400" b="1" dirty="0" smtClean="0">
                <a:solidFill>
                  <a:srgbClr val="0000FF"/>
                </a:solidFill>
              </a:rPr>
              <a:t>A5 - </a:t>
            </a:r>
            <a:r>
              <a:rPr lang="fr-FR" sz="1400" dirty="0" smtClean="0">
                <a:solidFill>
                  <a:srgbClr val="0000FF"/>
                </a:solidFill>
              </a:rPr>
              <a:t>Autocontrôle et qualité  </a:t>
            </a:r>
          </a:p>
          <a:p>
            <a:r>
              <a:rPr lang="fr-FR" sz="1400" b="1" dirty="0" smtClean="0">
                <a:solidFill>
                  <a:srgbClr val="0000FF"/>
                </a:solidFill>
              </a:rPr>
              <a:t>T5.1</a:t>
            </a:r>
            <a:r>
              <a:rPr lang="fr-FR" sz="1400" dirty="0" smtClean="0">
                <a:solidFill>
                  <a:srgbClr val="0000FF"/>
                </a:solidFill>
              </a:rPr>
              <a:t> </a:t>
            </a:r>
            <a:r>
              <a:rPr lang="fr-FR" sz="1400" dirty="0">
                <a:solidFill>
                  <a:srgbClr val="0000FF"/>
                </a:solidFill>
              </a:rPr>
              <a:t>Vérifier la conformité de sa réalisation.</a:t>
            </a:r>
          </a:p>
          <a:p>
            <a:r>
              <a:rPr lang="fr-FR" sz="1400" b="1" dirty="0">
                <a:solidFill>
                  <a:srgbClr val="0000FF"/>
                </a:solidFill>
              </a:rPr>
              <a:t>T5.2</a:t>
            </a:r>
            <a:r>
              <a:rPr lang="fr-FR" sz="1400" dirty="0">
                <a:solidFill>
                  <a:srgbClr val="0000FF"/>
                </a:solidFill>
              </a:rPr>
              <a:t> Assurer la traçabilité de son opération.</a:t>
            </a:r>
          </a:p>
          <a:p>
            <a:r>
              <a:rPr lang="fr-FR" sz="1400" b="1" dirty="0">
                <a:solidFill>
                  <a:srgbClr val="0000FF"/>
                </a:solidFill>
              </a:rPr>
              <a:t>T5.3</a:t>
            </a:r>
            <a:r>
              <a:rPr lang="fr-FR" sz="1400" dirty="0">
                <a:solidFill>
                  <a:srgbClr val="0000FF"/>
                </a:solidFill>
              </a:rPr>
              <a:t> Transmettre des informations techniques, oralement et par écrit, y compris en langue anglaise.</a:t>
            </a:r>
          </a:p>
          <a:p>
            <a:r>
              <a:rPr lang="fr-FR" sz="1400" b="1" dirty="0">
                <a:solidFill>
                  <a:srgbClr val="0000FF"/>
                </a:solidFill>
              </a:rPr>
              <a:t>T5.4</a:t>
            </a:r>
            <a:r>
              <a:rPr lang="fr-FR" sz="1400" dirty="0">
                <a:solidFill>
                  <a:srgbClr val="0000FF"/>
                </a:solidFill>
              </a:rPr>
              <a:t> Participer au plan d’amélioration continue de son secteur </a:t>
            </a:r>
            <a:r>
              <a:rPr lang="fr-FR" sz="1400" dirty="0" smtClean="0">
                <a:solidFill>
                  <a:srgbClr val="0000FF"/>
                </a:solidFill>
              </a:rPr>
              <a:t>d’activité. </a:t>
            </a:r>
            <a:endParaRPr lang="fr-FR" sz="1400" dirty="0">
              <a:solidFill>
                <a:srgbClr val="0000FF"/>
              </a:solidFill>
            </a:endParaRPr>
          </a:p>
        </p:txBody>
      </p:sp>
      <p:sp>
        <p:nvSpPr>
          <p:cNvPr id="30" name="Rectangle 29"/>
          <p:cNvSpPr/>
          <p:nvPr/>
        </p:nvSpPr>
        <p:spPr>
          <a:xfrm>
            <a:off x="0" y="476672"/>
            <a:ext cx="3275856" cy="1384995"/>
          </a:xfrm>
          <a:prstGeom prst="rect">
            <a:avLst/>
          </a:prstGeom>
          <a:solidFill>
            <a:srgbClr val="CCFFCC"/>
          </a:solidFill>
          <a:ln>
            <a:solidFill>
              <a:srgbClr val="00B0F0"/>
            </a:solidFill>
          </a:ln>
        </p:spPr>
        <p:txBody>
          <a:bodyPr wrap="square">
            <a:spAutoFit/>
          </a:bodyPr>
          <a:lstStyle/>
          <a:p>
            <a:r>
              <a:rPr lang="fr-FR" sz="1400" b="1" dirty="0" smtClean="0">
                <a:solidFill>
                  <a:srgbClr val="0000FF"/>
                </a:solidFill>
              </a:rPr>
              <a:t>A3</a:t>
            </a:r>
            <a:r>
              <a:rPr lang="fr-FR" sz="1400" b="1" baseline="-25000" dirty="0" smtClean="0">
                <a:solidFill>
                  <a:srgbClr val="0000FF"/>
                </a:solidFill>
              </a:rPr>
              <a:t>Sys</a:t>
            </a:r>
            <a:r>
              <a:rPr lang="fr-FR" sz="1400" b="1" dirty="0" smtClean="0">
                <a:solidFill>
                  <a:srgbClr val="0000FF"/>
                </a:solidFill>
              </a:rPr>
              <a:t> – </a:t>
            </a:r>
            <a:r>
              <a:rPr lang="fr-FR" sz="1400" dirty="0">
                <a:solidFill>
                  <a:srgbClr val="FF0000"/>
                </a:solidFill>
              </a:rPr>
              <a:t>R</a:t>
            </a:r>
            <a:r>
              <a:rPr lang="fr-FR" sz="1400" dirty="0" smtClean="0">
                <a:solidFill>
                  <a:srgbClr val="FF0000"/>
                </a:solidFill>
              </a:rPr>
              <a:t>éparation</a:t>
            </a:r>
            <a:r>
              <a:rPr lang="fr-FR" sz="1400" dirty="0" smtClean="0">
                <a:solidFill>
                  <a:srgbClr val="0000FF"/>
                </a:solidFill>
              </a:rPr>
              <a:t> </a:t>
            </a:r>
            <a:endParaRPr lang="fr-FR" sz="1400" dirty="0">
              <a:solidFill>
                <a:srgbClr val="0000FF"/>
              </a:solidFill>
            </a:endParaRPr>
          </a:p>
          <a:p>
            <a:r>
              <a:rPr lang="fr-FR" sz="1400" b="1" dirty="0">
                <a:solidFill>
                  <a:srgbClr val="0000FF"/>
                </a:solidFill>
              </a:rPr>
              <a:t>T3.1</a:t>
            </a:r>
            <a:r>
              <a:rPr lang="fr-FR" sz="1400" dirty="0">
                <a:solidFill>
                  <a:srgbClr val="0000FF"/>
                </a:solidFill>
              </a:rPr>
              <a:t> Réaliser une opération </a:t>
            </a:r>
            <a:r>
              <a:rPr lang="fr-FR" sz="1400" dirty="0">
                <a:solidFill>
                  <a:srgbClr val="FF0000"/>
                </a:solidFill>
              </a:rPr>
              <a:t>de réparation d’équipements d’aéronefs et de leurs éléments de liaison.</a:t>
            </a:r>
          </a:p>
          <a:p>
            <a:r>
              <a:rPr lang="fr-FR" sz="1400" b="1" dirty="0">
                <a:solidFill>
                  <a:srgbClr val="0000FF"/>
                </a:solidFill>
              </a:rPr>
              <a:t>T3.2</a:t>
            </a:r>
            <a:r>
              <a:rPr lang="fr-FR" sz="1400" dirty="0">
                <a:solidFill>
                  <a:srgbClr val="0000FF"/>
                </a:solidFill>
              </a:rPr>
              <a:t> Réaliser une opération de test d’une réalisation.</a:t>
            </a:r>
          </a:p>
        </p:txBody>
      </p:sp>
      <p:sp>
        <p:nvSpPr>
          <p:cNvPr id="31" name="Rectangle 30"/>
          <p:cNvSpPr/>
          <p:nvPr/>
        </p:nvSpPr>
        <p:spPr>
          <a:xfrm>
            <a:off x="0" y="1988840"/>
            <a:ext cx="3275856" cy="1600438"/>
          </a:xfrm>
          <a:prstGeom prst="rect">
            <a:avLst/>
          </a:prstGeom>
          <a:solidFill>
            <a:srgbClr val="CCFFCC"/>
          </a:solidFill>
          <a:ln>
            <a:solidFill>
              <a:srgbClr val="00B0F0"/>
            </a:solidFill>
          </a:ln>
        </p:spPr>
        <p:txBody>
          <a:bodyPr wrap="square">
            <a:spAutoFit/>
          </a:bodyPr>
          <a:lstStyle/>
          <a:p>
            <a:r>
              <a:rPr lang="fr-FR" sz="1400" b="1" dirty="0" smtClean="0">
                <a:solidFill>
                  <a:srgbClr val="0000FF"/>
                </a:solidFill>
              </a:rPr>
              <a:t>A4</a:t>
            </a:r>
            <a:r>
              <a:rPr lang="fr-FR" sz="1400" b="1" baseline="-25000" dirty="0" smtClean="0">
                <a:solidFill>
                  <a:srgbClr val="0000FF"/>
                </a:solidFill>
              </a:rPr>
              <a:t>Sys </a:t>
            </a:r>
            <a:r>
              <a:rPr lang="fr-FR" sz="1400" b="1" dirty="0">
                <a:solidFill>
                  <a:srgbClr val="0000FF"/>
                </a:solidFill>
              </a:rPr>
              <a:t>-</a:t>
            </a:r>
            <a:r>
              <a:rPr lang="fr-FR" sz="1400" dirty="0">
                <a:solidFill>
                  <a:srgbClr val="0000FF"/>
                </a:solidFill>
              </a:rPr>
              <a:t> Assistance en piste </a:t>
            </a:r>
            <a:endParaRPr lang="fr-FR" sz="1400" dirty="0" smtClean="0">
              <a:solidFill>
                <a:srgbClr val="0000FF"/>
              </a:solidFill>
            </a:endParaRPr>
          </a:p>
          <a:p>
            <a:r>
              <a:rPr lang="fr-FR" sz="1400" b="1" dirty="0" smtClean="0">
                <a:solidFill>
                  <a:srgbClr val="0000FF"/>
                </a:solidFill>
              </a:rPr>
              <a:t>T4.1</a:t>
            </a:r>
            <a:r>
              <a:rPr lang="fr-FR" sz="1400" dirty="0" smtClean="0">
                <a:solidFill>
                  <a:srgbClr val="0000FF"/>
                </a:solidFill>
              </a:rPr>
              <a:t> </a:t>
            </a:r>
            <a:r>
              <a:rPr lang="fr-FR" sz="1400" dirty="0">
                <a:solidFill>
                  <a:srgbClr val="0000FF"/>
                </a:solidFill>
              </a:rPr>
              <a:t>Mettre en œuvre le matériel de servitudes pré et post vol d’un aéronef.</a:t>
            </a:r>
          </a:p>
          <a:p>
            <a:r>
              <a:rPr lang="fr-FR" sz="1400" b="1" dirty="0">
                <a:solidFill>
                  <a:srgbClr val="0000FF"/>
                </a:solidFill>
              </a:rPr>
              <a:t>T4.2</a:t>
            </a:r>
            <a:r>
              <a:rPr lang="fr-FR" sz="1400" dirty="0">
                <a:solidFill>
                  <a:srgbClr val="0000FF"/>
                </a:solidFill>
              </a:rPr>
              <a:t> Transmettre des informations à l’équipage et au personnel technique d’escale, oralement et par gestes.</a:t>
            </a:r>
          </a:p>
          <a:p>
            <a:r>
              <a:rPr lang="fr-FR" sz="1400" b="1" dirty="0">
                <a:solidFill>
                  <a:srgbClr val="0000FF"/>
                </a:solidFill>
              </a:rPr>
              <a:t>T4.3</a:t>
            </a:r>
            <a:r>
              <a:rPr lang="fr-FR" sz="1400" dirty="0">
                <a:solidFill>
                  <a:srgbClr val="0000FF"/>
                </a:solidFill>
              </a:rPr>
              <a:t> Effectuer les opérations de </a:t>
            </a:r>
            <a:r>
              <a:rPr lang="fr-FR" sz="1400" dirty="0" err="1">
                <a:solidFill>
                  <a:srgbClr val="0000FF"/>
                </a:solidFill>
              </a:rPr>
              <a:t>servicing</a:t>
            </a:r>
            <a:r>
              <a:rPr lang="fr-FR" sz="1400" dirty="0">
                <a:solidFill>
                  <a:srgbClr val="0000FF"/>
                </a:solidFill>
              </a:rPr>
              <a:t>.</a:t>
            </a:r>
          </a:p>
        </p:txBody>
      </p:sp>
      <p:sp>
        <p:nvSpPr>
          <p:cNvPr id="35" name="Rectangle 34"/>
          <p:cNvSpPr/>
          <p:nvPr/>
        </p:nvSpPr>
        <p:spPr>
          <a:xfrm>
            <a:off x="5940152" y="476672"/>
            <a:ext cx="3096344" cy="1815882"/>
          </a:xfrm>
          <a:prstGeom prst="rect">
            <a:avLst/>
          </a:prstGeom>
          <a:solidFill>
            <a:srgbClr val="CCFFCC"/>
          </a:solidFill>
          <a:ln>
            <a:solidFill>
              <a:srgbClr val="00B0F0"/>
            </a:solidFill>
          </a:ln>
        </p:spPr>
        <p:txBody>
          <a:bodyPr wrap="square">
            <a:spAutoFit/>
          </a:bodyPr>
          <a:lstStyle/>
          <a:p>
            <a:r>
              <a:rPr lang="fr-FR" sz="1400" b="1" dirty="0">
                <a:solidFill>
                  <a:srgbClr val="FF0000"/>
                </a:solidFill>
              </a:rPr>
              <a:t>A4</a:t>
            </a:r>
            <a:r>
              <a:rPr lang="fr-FR" sz="1400" dirty="0">
                <a:solidFill>
                  <a:srgbClr val="FF0000"/>
                </a:solidFill>
              </a:rPr>
              <a:t> - </a:t>
            </a:r>
            <a:r>
              <a:rPr lang="fr-FR" sz="1400" dirty="0">
                <a:solidFill>
                  <a:srgbClr val="0000FF"/>
                </a:solidFill>
              </a:rPr>
              <a:t>Modification et </a:t>
            </a:r>
            <a:r>
              <a:rPr lang="fr-FR" sz="1400" dirty="0">
                <a:solidFill>
                  <a:srgbClr val="FF0000"/>
                </a:solidFill>
              </a:rPr>
              <a:t>réparation</a:t>
            </a:r>
          </a:p>
          <a:p>
            <a:r>
              <a:rPr lang="fr-FR" sz="1400" b="1" dirty="0" smtClean="0">
                <a:solidFill>
                  <a:srgbClr val="FF0000"/>
                </a:solidFill>
              </a:rPr>
              <a:t>T4.1</a:t>
            </a:r>
            <a:r>
              <a:rPr lang="fr-FR" sz="1400" b="1" baseline="-25000" dirty="0" smtClean="0">
                <a:solidFill>
                  <a:srgbClr val="FF0000"/>
                </a:solidFill>
              </a:rPr>
              <a:t>Sys</a:t>
            </a:r>
            <a:r>
              <a:rPr lang="fr-FR" sz="1400" dirty="0" smtClean="0">
                <a:solidFill>
                  <a:srgbClr val="FF0000"/>
                </a:solidFill>
              </a:rPr>
              <a:t> </a:t>
            </a:r>
            <a:r>
              <a:rPr lang="fr-FR" sz="1400" dirty="0">
                <a:solidFill>
                  <a:srgbClr val="FF0000"/>
                </a:solidFill>
              </a:rPr>
              <a:t>Réparer, </a:t>
            </a:r>
            <a:r>
              <a:rPr lang="fr-FR" sz="1400" dirty="0">
                <a:solidFill>
                  <a:srgbClr val="0000FF"/>
                </a:solidFill>
              </a:rPr>
              <a:t>rénover ou modifier </a:t>
            </a:r>
            <a:r>
              <a:rPr lang="fr-FR" sz="1400" dirty="0">
                <a:solidFill>
                  <a:srgbClr val="FF0000"/>
                </a:solidFill>
              </a:rPr>
              <a:t>des équipements d’aéronefs et de leurs éléments de liaison.</a:t>
            </a:r>
          </a:p>
          <a:p>
            <a:r>
              <a:rPr lang="fr-FR" sz="1400" b="1" dirty="0">
                <a:solidFill>
                  <a:srgbClr val="0000FF"/>
                </a:solidFill>
              </a:rPr>
              <a:t>T4.2</a:t>
            </a:r>
            <a:r>
              <a:rPr lang="fr-FR" sz="1400" b="1" baseline="-25000" dirty="0">
                <a:solidFill>
                  <a:srgbClr val="0000FF"/>
                </a:solidFill>
              </a:rPr>
              <a:t>Sys</a:t>
            </a:r>
            <a:r>
              <a:rPr lang="fr-FR" sz="1400" dirty="0">
                <a:solidFill>
                  <a:srgbClr val="0000FF"/>
                </a:solidFill>
              </a:rPr>
              <a:t> Mettre à jour les logiciels embarqués.</a:t>
            </a:r>
          </a:p>
          <a:p>
            <a:r>
              <a:rPr lang="fr-FR" sz="1400" b="1" dirty="0">
                <a:solidFill>
                  <a:srgbClr val="0000FF"/>
                </a:solidFill>
              </a:rPr>
              <a:t>T4.3</a:t>
            </a:r>
            <a:r>
              <a:rPr lang="fr-FR" sz="1400" b="1" baseline="-25000" dirty="0">
                <a:solidFill>
                  <a:srgbClr val="0000FF"/>
                </a:solidFill>
              </a:rPr>
              <a:t>Sys</a:t>
            </a:r>
            <a:r>
              <a:rPr lang="fr-FR" sz="1400" b="1" dirty="0">
                <a:solidFill>
                  <a:srgbClr val="0000FF"/>
                </a:solidFill>
              </a:rPr>
              <a:t> </a:t>
            </a:r>
            <a:r>
              <a:rPr lang="fr-FR" sz="1400" dirty="0">
                <a:solidFill>
                  <a:srgbClr val="0000FF"/>
                </a:solidFill>
              </a:rPr>
              <a:t>Réaliser des opérations cosmétiques</a:t>
            </a:r>
          </a:p>
        </p:txBody>
      </p:sp>
      <p:sp>
        <p:nvSpPr>
          <p:cNvPr id="36" name="Rectangle 35"/>
          <p:cNvSpPr/>
          <p:nvPr/>
        </p:nvSpPr>
        <p:spPr>
          <a:xfrm>
            <a:off x="5940152" y="3645024"/>
            <a:ext cx="3096344" cy="1600438"/>
          </a:xfrm>
          <a:prstGeom prst="rect">
            <a:avLst/>
          </a:prstGeom>
          <a:solidFill>
            <a:srgbClr val="CCFFCC"/>
          </a:solidFill>
          <a:ln>
            <a:solidFill>
              <a:srgbClr val="00B0F0"/>
            </a:solidFill>
          </a:ln>
        </p:spPr>
        <p:txBody>
          <a:bodyPr wrap="square">
            <a:spAutoFit/>
          </a:bodyPr>
          <a:lstStyle/>
          <a:p>
            <a:r>
              <a:rPr lang="fr-FR" sz="1400" b="1" dirty="0">
                <a:solidFill>
                  <a:srgbClr val="0000FF"/>
                </a:solidFill>
              </a:rPr>
              <a:t>A8 </a:t>
            </a:r>
            <a:r>
              <a:rPr lang="fr-FR" sz="1400" dirty="0">
                <a:solidFill>
                  <a:srgbClr val="0000FF"/>
                </a:solidFill>
              </a:rPr>
              <a:t>– Contrôle et qualité</a:t>
            </a:r>
          </a:p>
          <a:p>
            <a:r>
              <a:rPr lang="fr-FR" sz="1400" b="1" dirty="0">
                <a:solidFill>
                  <a:srgbClr val="0000FF"/>
                </a:solidFill>
              </a:rPr>
              <a:t>T8.1</a:t>
            </a:r>
            <a:r>
              <a:rPr lang="fr-FR" sz="1400" dirty="0">
                <a:solidFill>
                  <a:srgbClr val="0000FF"/>
                </a:solidFill>
              </a:rPr>
              <a:t> Contrôler la conformité des opérations.</a:t>
            </a:r>
          </a:p>
          <a:p>
            <a:r>
              <a:rPr lang="fr-FR" sz="1400" b="1" dirty="0">
                <a:solidFill>
                  <a:srgbClr val="0000FF"/>
                </a:solidFill>
              </a:rPr>
              <a:t>T8.2</a:t>
            </a:r>
            <a:r>
              <a:rPr lang="fr-FR" sz="1400" dirty="0">
                <a:solidFill>
                  <a:srgbClr val="0000FF"/>
                </a:solidFill>
              </a:rPr>
              <a:t> Renseigner, attester les documents associés aux opérations, aux pièces et à l’aéronef et les transmettre selon la procédure établie.</a:t>
            </a:r>
          </a:p>
        </p:txBody>
      </p:sp>
      <p:sp>
        <p:nvSpPr>
          <p:cNvPr id="2" name="Espace réservé du numéro de diapositive 1"/>
          <p:cNvSpPr>
            <a:spLocks noGrp="1"/>
          </p:cNvSpPr>
          <p:nvPr>
            <p:ph type="sldNum" sz="quarter" idx="12"/>
          </p:nvPr>
        </p:nvSpPr>
        <p:spPr>
          <a:xfrm>
            <a:off x="7010400" y="6492875"/>
            <a:ext cx="2133600" cy="365125"/>
          </a:xfrm>
        </p:spPr>
        <p:txBody>
          <a:bodyPr anchor="b" anchorCtr="0"/>
          <a:lstStyle/>
          <a:p>
            <a:fld id="{9ADDA7FA-2A20-44FE-B285-C2990E32D552}" type="slidenum">
              <a:rPr lang="fr-FR" smtClean="0"/>
              <a:t>68</a:t>
            </a:fld>
            <a:endParaRPr lang="fr-FR" dirty="0"/>
          </a:p>
        </p:txBody>
      </p:sp>
    </p:spTree>
    <p:extLst>
      <p:ext uri="{BB962C8B-B14F-4D97-AF65-F5344CB8AC3E}">
        <p14:creationId xmlns:p14="http://schemas.microsoft.com/office/powerpoint/2010/main" val="200099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8"/>
                                        </p:tgtEl>
                                        <p:attrNameLst>
                                          <p:attrName>style.opacity</p:attrName>
                                        </p:attrNameLst>
                                      </p:cBhvr>
                                      <p:to>
                                        <p:strVal val="0.5"/>
                                      </p:to>
                                    </p:set>
                                    <p:animEffect filter="image" prLst="opacity: 0.5">
                                      <p:cBhvr rctx="IE">
                                        <p:cTn id="7" dur="indefinite"/>
                                        <p:tgtEl>
                                          <p:spTgt spid="18"/>
                                        </p:tgtEl>
                                      </p:cBhvr>
                                    </p:animEffect>
                                  </p:childTnLst>
                                </p:cTn>
                              </p:par>
                              <p:par>
                                <p:cTn id="8" presetID="9" presetClass="emph" presetSubtype="0" grpId="0" nodeType="withEffect">
                                  <p:stCondLst>
                                    <p:cond delay="0"/>
                                  </p:stCondLst>
                                  <p:childTnLst>
                                    <p:set>
                                      <p:cBhvr rctx="PPT">
                                        <p:cTn id="9" dur="indefinite"/>
                                        <p:tgtEl>
                                          <p:spTgt spid="17"/>
                                        </p:tgtEl>
                                        <p:attrNameLst>
                                          <p:attrName>style.opacity</p:attrName>
                                        </p:attrNameLst>
                                      </p:cBhvr>
                                      <p:to>
                                        <p:strVal val="0.5"/>
                                      </p:to>
                                    </p:set>
                                    <p:animEffect filter="image" prLst="opacity: 0.5">
                                      <p:cBhvr rctx="IE">
                                        <p:cTn id="10" dur="indefinite"/>
                                        <p:tgtEl>
                                          <p:spTgt spid="17"/>
                                        </p:tgtEl>
                                      </p:cBhvr>
                                    </p:animEffect>
                                  </p:childTnLst>
                                </p:cTn>
                              </p:par>
                              <p:par>
                                <p:cTn id="11" presetID="9" presetClass="emph" presetSubtype="0" grpId="0" nodeType="withEffect">
                                  <p:stCondLst>
                                    <p:cond delay="0"/>
                                  </p:stCondLst>
                                  <p:childTnLst>
                                    <p:set>
                                      <p:cBhvr rctx="PPT">
                                        <p:cTn id="12" dur="indefinite"/>
                                        <p:tgtEl>
                                          <p:spTgt spid="19"/>
                                        </p:tgtEl>
                                        <p:attrNameLst>
                                          <p:attrName>style.opacity</p:attrName>
                                        </p:attrNameLst>
                                      </p:cBhvr>
                                      <p:to>
                                        <p:strVal val="0.5"/>
                                      </p:to>
                                    </p:set>
                                    <p:animEffect filter="image" prLst="opacity: 0.5">
                                      <p:cBhvr rctx="IE">
                                        <p:cTn id="13" dur="indefinite"/>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0" fill="hold"/>
                                        <p:tgtEl>
                                          <p:spTgt spid="26"/>
                                        </p:tgtEl>
                                        <p:attrNameLst>
                                          <p:attrName>ppt_w</p:attrName>
                                        </p:attrNameLst>
                                      </p:cBhvr>
                                      <p:tavLst>
                                        <p:tav tm="0" fmla="#ppt_w*sin(2.5*pi*$)">
                                          <p:val>
                                            <p:fltVal val="0"/>
                                          </p:val>
                                        </p:tav>
                                        <p:tav tm="100000">
                                          <p:val>
                                            <p:fltVal val="1"/>
                                          </p:val>
                                        </p:tav>
                                      </p:tavLst>
                                    </p:anim>
                                    <p:anim calcmode="lin" valueType="num">
                                      <p:cBhvr>
                                        <p:cTn id="19" dur="5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9" grpId="0" animBg="1"/>
      <p:bldP spid="30" grpId="0" animBg="1"/>
      <p:bldP spid="31" grpId="0" animBg="1"/>
      <p:bldP spid="35" grpId="0" animBg="1"/>
      <p:bldP spid="3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Connecteur droit avec flèche 23"/>
          <p:cNvCxnSpPr/>
          <p:nvPr/>
        </p:nvCxnSpPr>
        <p:spPr>
          <a:xfrm>
            <a:off x="3131840" y="4005064"/>
            <a:ext cx="2670771" cy="21490"/>
          </a:xfrm>
          <a:prstGeom prst="straightConnector1">
            <a:avLst/>
          </a:prstGeom>
          <a:ln w="508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3131840" y="3501008"/>
            <a:ext cx="3024336" cy="0"/>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cxnSp>
        <p:nvCxnSpPr>
          <p:cNvPr id="13" name="Connecteur droit 12"/>
          <p:cNvCxnSpPr/>
          <p:nvPr/>
        </p:nvCxnSpPr>
        <p:spPr>
          <a:xfrm>
            <a:off x="3275856"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5796136"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4866507"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U34</a:t>
            </a:r>
          </a:p>
          <a:p>
            <a:pPr algn="ctr"/>
            <a:r>
              <a:rPr lang="fr-FR" b="1" dirty="0" smtClean="0">
                <a:solidFill>
                  <a:schemeClr val="tx1"/>
                </a:solidFill>
              </a:rPr>
              <a:t>E 34</a:t>
            </a:r>
            <a:endParaRPr lang="fr-FR" b="1" dirty="0">
              <a:solidFill>
                <a:schemeClr val="tx1"/>
              </a:solidFill>
            </a:endParaRPr>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7" name="Ellipse 16"/>
          <p:cNvSpPr/>
          <p:nvPr/>
        </p:nvSpPr>
        <p:spPr>
          <a:xfrm>
            <a:off x="4211960" y="1888366"/>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U32 </a:t>
            </a:r>
            <a:r>
              <a:rPr lang="fr-FR" b="1" dirty="0" smtClean="0">
                <a:solidFill>
                  <a:schemeClr val="tx1"/>
                </a:solidFill>
              </a:rPr>
              <a:t>E 32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8" name="Ellipse 17"/>
          <p:cNvSpPr/>
          <p:nvPr/>
        </p:nvSpPr>
        <p:spPr>
          <a:xfrm>
            <a:off x="3642371"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UP1</a:t>
            </a:r>
          </a:p>
          <a:p>
            <a:pPr algn="ctr"/>
            <a:r>
              <a:rPr lang="fr-FR" b="1" dirty="0" smtClean="0">
                <a:solidFill>
                  <a:schemeClr val="tx1"/>
                </a:solidFill>
              </a:rPr>
              <a:t>EP1</a:t>
            </a:r>
            <a:endParaRPr lang="fr-FR" b="1" dirty="0">
              <a:solidFill>
                <a:schemeClr val="tx1"/>
              </a:solidFill>
            </a:endParaRPr>
          </a:p>
          <a:p>
            <a:pPr algn="ctr"/>
            <a:endParaRPr lang="fr-FR" b="1" u="sng" dirty="0" smtClean="0"/>
          </a:p>
          <a:p>
            <a:pPr algn="ctr"/>
            <a:endParaRPr lang="fr-FR" b="1" u="sng" dirty="0"/>
          </a:p>
          <a:p>
            <a:pPr algn="ctr"/>
            <a:endParaRPr lang="fr-FR" b="1" u="sng" dirty="0"/>
          </a:p>
        </p:txBody>
      </p:sp>
      <p:sp>
        <p:nvSpPr>
          <p:cNvPr id="19" name="Ellipse 18"/>
          <p:cNvSpPr/>
          <p:nvPr/>
        </p:nvSpPr>
        <p:spPr>
          <a:xfrm>
            <a:off x="4284776"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UP2</a:t>
            </a:r>
          </a:p>
          <a:p>
            <a:pPr algn="ctr"/>
            <a:r>
              <a:rPr lang="fr-FR" b="1" dirty="0" smtClean="0">
                <a:solidFill>
                  <a:schemeClr val="tx1"/>
                </a:solidFill>
              </a:rPr>
              <a:t>EP2</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0" name="ZoneTexte 19"/>
          <p:cNvSpPr txBox="1"/>
          <p:nvPr/>
        </p:nvSpPr>
        <p:spPr>
          <a:xfrm>
            <a:off x="3419872" y="1412776"/>
            <a:ext cx="2304256"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sp>
        <p:nvSpPr>
          <p:cNvPr id="21" name="ZoneTexte 20"/>
          <p:cNvSpPr txBox="1"/>
          <p:nvPr/>
        </p:nvSpPr>
        <p:spPr>
          <a:xfrm>
            <a:off x="3419872" y="5301208"/>
            <a:ext cx="2232248" cy="338554"/>
          </a:xfrm>
          <a:prstGeom prst="rect">
            <a:avLst/>
          </a:prstGeom>
          <a:solidFill>
            <a:srgbClr val="92D050"/>
          </a:solidFill>
        </p:spPr>
        <p:txBody>
          <a:bodyPr wrap="square" rtlCol="0">
            <a:spAutoFit/>
          </a:bodyPr>
          <a:lstStyle/>
          <a:p>
            <a:pPr algn="ctr"/>
            <a:r>
              <a:rPr lang="fr-FR" sz="1600" dirty="0" smtClean="0"/>
              <a:t>Terminale</a:t>
            </a:r>
            <a:endParaRPr lang="fr-FR" sz="1600" dirty="0"/>
          </a:p>
        </p:txBody>
      </p:sp>
      <p:sp>
        <p:nvSpPr>
          <p:cNvPr id="22" name="Ellipse 21"/>
          <p:cNvSpPr/>
          <p:nvPr/>
        </p:nvSpPr>
        <p:spPr>
          <a:xfrm>
            <a:off x="4932040" y="321297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UP3</a:t>
            </a:r>
          </a:p>
          <a:p>
            <a:pPr algn="ctr"/>
            <a:r>
              <a:rPr lang="fr-FR" b="1" dirty="0" smtClean="0">
                <a:solidFill>
                  <a:schemeClr val="tx1"/>
                </a:solidFill>
              </a:rPr>
              <a:t>EP3</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7" name="ZoneTexte 26"/>
          <p:cNvSpPr txBox="1"/>
          <p:nvPr/>
        </p:nvSpPr>
        <p:spPr>
          <a:xfrm>
            <a:off x="251520" y="116632"/>
            <a:ext cx="2376264" cy="307777"/>
          </a:xfrm>
          <a:prstGeom prst="rect">
            <a:avLst/>
          </a:prstGeom>
          <a:solidFill>
            <a:srgbClr val="92D050"/>
          </a:solidFill>
          <a:ln>
            <a:solidFill>
              <a:srgbClr val="0000FF"/>
            </a:solidFill>
          </a:ln>
        </p:spPr>
        <p:txBody>
          <a:bodyPr wrap="square" rtlCol="0">
            <a:spAutoFit/>
          </a:bodyPr>
          <a:lstStyle/>
          <a:p>
            <a:r>
              <a:rPr lang="fr-FR" sz="1400" dirty="0" smtClean="0"/>
              <a:t>CAP </a:t>
            </a:r>
            <a:r>
              <a:rPr lang="fr-FR" sz="1400" dirty="0" err="1" smtClean="0"/>
              <a:t>Aéro</a:t>
            </a:r>
            <a:r>
              <a:rPr lang="fr-FR" sz="1400" dirty="0" smtClean="0"/>
              <a:t> Options Sys </a:t>
            </a:r>
            <a:endParaRPr lang="fr-FR" sz="1400" dirty="0"/>
          </a:p>
        </p:txBody>
      </p:sp>
      <p:sp>
        <p:nvSpPr>
          <p:cNvPr id="28" name="ZoneTexte 27"/>
          <p:cNvSpPr txBox="1"/>
          <p:nvPr/>
        </p:nvSpPr>
        <p:spPr>
          <a:xfrm>
            <a:off x="6156176" y="116632"/>
            <a:ext cx="2015095" cy="307777"/>
          </a:xfrm>
          <a:prstGeom prst="rect">
            <a:avLst/>
          </a:prstGeom>
          <a:solidFill>
            <a:srgbClr val="00B0F0"/>
          </a:solidFill>
          <a:ln>
            <a:solidFill>
              <a:srgbClr val="92D050"/>
            </a:solidFill>
          </a:ln>
        </p:spPr>
        <p:txBody>
          <a:bodyPr wrap="none" rtlCol="0">
            <a:spAutoFit/>
          </a:bodyPr>
          <a:lstStyle/>
          <a:p>
            <a:r>
              <a:rPr lang="fr-FR" sz="1400" dirty="0" smtClean="0"/>
              <a:t>Bac pro </a:t>
            </a:r>
            <a:r>
              <a:rPr lang="fr-FR" sz="1400" dirty="0" err="1" smtClean="0"/>
              <a:t>Aéro</a:t>
            </a:r>
            <a:r>
              <a:rPr lang="fr-FR" sz="1400" dirty="0" smtClean="0"/>
              <a:t> Options Sys </a:t>
            </a:r>
            <a:endParaRPr lang="fr-FR" sz="1400" dirty="0"/>
          </a:p>
        </p:txBody>
      </p:sp>
      <p:sp>
        <p:nvSpPr>
          <p:cNvPr id="32" name="Rectangle 31"/>
          <p:cNvSpPr/>
          <p:nvPr/>
        </p:nvSpPr>
        <p:spPr>
          <a:xfrm>
            <a:off x="0" y="6237312"/>
            <a:ext cx="3275856" cy="523220"/>
          </a:xfrm>
          <a:prstGeom prst="rect">
            <a:avLst/>
          </a:prstGeom>
          <a:solidFill>
            <a:srgbClr val="CCFFCC"/>
          </a:solidFill>
          <a:ln>
            <a:solidFill>
              <a:schemeClr val="tx1"/>
            </a:solidFill>
          </a:ln>
        </p:spPr>
        <p:txBody>
          <a:bodyPr wrap="square">
            <a:spAutoFit/>
          </a:bodyPr>
          <a:lstStyle/>
          <a:p>
            <a:pPr algn="ctr"/>
            <a:r>
              <a:rPr lang="fr-FR" sz="1400" b="1" dirty="0"/>
              <a:t>EP3 </a:t>
            </a:r>
            <a:r>
              <a:rPr lang="fr-FR" sz="1400" dirty="0"/>
              <a:t>: Assistance en piste et réparation d’aéronef </a:t>
            </a:r>
            <a:r>
              <a:rPr lang="fr-FR" sz="1400" dirty="0" smtClean="0"/>
              <a:t>(</a:t>
            </a:r>
            <a:r>
              <a:rPr lang="fr-FR" sz="1400" dirty="0"/>
              <a:t>coefficient 8) </a:t>
            </a:r>
          </a:p>
        </p:txBody>
      </p:sp>
      <p:sp>
        <p:nvSpPr>
          <p:cNvPr id="33" name="Rectangle 32"/>
          <p:cNvSpPr/>
          <p:nvPr/>
        </p:nvSpPr>
        <p:spPr>
          <a:xfrm>
            <a:off x="4211960" y="6381328"/>
            <a:ext cx="4932040" cy="307777"/>
          </a:xfrm>
          <a:prstGeom prst="rect">
            <a:avLst/>
          </a:prstGeom>
          <a:solidFill>
            <a:schemeClr val="accent5">
              <a:lumMod val="40000"/>
              <a:lumOff val="60000"/>
            </a:schemeClr>
          </a:solidFill>
          <a:ln>
            <a:solidFill>
              <a:schemeClr val="tx1"/>
            </a:solidFill>
          </a:ln>
        </p:spPr>
        <p:txBody>
          <a:bodyPr wrap="square">
            <a:spAutoFit/>
          </a:bodyPr>
          <a:lstStyle/>
          <a:p>
            <a:pPr algn="ctr"/>
            <a:r>
              <a:rPr lang="fr-FR" sz="1400" b="1" dirty="0">
                <a:solidFill>
                  <a:srgbClr val="000000"/>
                </a:solidFill>
              </a:rPr>
              <a:t> E3 sous-épreuve E34 </a:t>
            </a:r>
            <a:r>
              <a:rPr lang="fr-FR" sz="1400" dirty="0">
                <a:solidFill>
                  <a:srgbClr val="000000"/>
                </a:solidFill>
              </a:rPr>
              <a:t>: Réalisation et contrôle (Coefficient 2</a:t>
            </a:r>
            <a:r>
              <a:rPr lang="fr-FR" sz="1400" dirty="0" smtClean="0">
                <a:solidFill>
                  <a:srgbClr val="000000"/>
                </a:solidFill>
              </a:rPr>
              <a:t>)</a:t>
            </a:r>
            <a:endParaRPr lang="fr-FR" sz="1400" dirty="0">
              <a:solidFill>
                <a:srgbClr val="000000"/>
              </a:solidFill>
            </a:endParaRPr>
          </a:p>
        </p:txBody>
      </p:sp>
      <p:sp>
        <p:nvSpPr>
          <p:cNvPr id="25" name="ZoneTexte 24"/>
          <p:cNvSpPr txBox="1"/>
          <p:nvPr/>
        </p:nvSpPr>
        <p:spPr>
          <a:xfrm>
            <a:off x="3491880" y="0"/>
            <a:ext cx="2088232" cy="1200329"/>
          </a:xfrm>
          <a:prstGeom prst="rect">
            <a:avLst/>
          </a:prstGeom>
          <a:solidFill>
            <a:srgbClr val="FFFF00">
              <a:alpha val="21000"/>
            </a:srgbClr>
          </a:solidFill>
        </p:spPr>
        <p:txBody>
          <a:bodyPr wrap="square" rtlCol="0">
            <a:spAutoFit/>
          </a:bodyPr>
          <a:lstStyle/>
          <a:p>
            <a:pPr algn="ctr"/>
            <a:r>
              <a:rPr lang="fr-FR" b="1" dirty="0"/>
              <a:t>Comparaison </a:t>
            </a:r>
            <a:r>
              <a:rPr lang="fr-FR" b="1" dirty="0" smtClean="0"/>
              <a:t>des activités</a:t>
            </a:r>
          </a:p>
          <a:p>
            <a:pPr algn="ctr"/>
            <a:r>
              <a:rPr lang="fr-FR" b="1" dirty="0" smtClean="0"/>
              <a:t> EP3 / E34</a:t>
            </a:r>
          </a:p>
          <a:p>
            <a:pPr algn="ctr"/>
            <a:r>
              <a:rPr lang="fr-FR" b="1" dirty="0" smtClean="0"/>
              <a:t> </a:t>
            </a:r>
            <a:r>
              <a:rPr lang="fr-FR" b="1" dirty="0" smtClean="0">
                <a:solidFill>
                  <a:srgbClr val="FF0000"/>
                </a:solidFill>
              </a:rPr>
              <a:t>Option Systèmes</a:t>
            </a:r>
            <a:endParaRPr lang="fr-FR" b="1" dirty="0">
              <a:solidFill>
                <a:srgbClr val="FF0000"/>
              </a:solidFill>
            </a:endParaRPr>
          </a:p>
        </p:txBody>
      </p:sp>
      <p:pic>
        <p:nvPicPr>
          <p:cNvPr id="26" name="Image 25"/>
          <p:cNvPicPr>
            <a:picLocks noChangeAspect="1"/>
          </p:cNvPicPr>
          <p:nvPr/>
        </p:nvPicPr>
        <p:blipFill>
          <a:blip r:embed="rId2"/>
          <a:stretch>
            <a:fillRect/>
          </a:stretch>
        </p:blipFill>
        <p:spPr>
          <a:xfrm>
            <a:off x="2771800" y="116632"/>
            <a:ext cx="720080" cy="635471"/>
          </a:xfrm>
          <a:prstGeom prst="rect">
            <a:avLst/>
          </a:prstGeom>
        </p:spPr>
      </p:pic>
      <p:sp>
        <p:nvSpPr>
          <p:cNvPr id="29" name="ZoneTexte 28"/>
          <p:cNvSpPr txBox="1"/>
          <p:nvPr/>
        </p:nvSpPr>
        <p:spPr>
          <a:xfrm>
            <a:off x="-3696" y="1124744"/>
            <a:ext cx="3279552" cy="4524316"/>
          </a:xfrm>
          <a:prstGeom prst="rect">
            <a:avLst/>
          </a:prstGeom>
          <a:solidFill>
            <a:srgbClr val="FFFF00">
              <a:alpha val="21000"/>
            </a:srgbClr>
          </a:solidFill>
        </p:spPr>
        <p:txBody>
          <a:bodyPr wrap="square" rtlCol="0">
            <a:spAutoFit/>
          </a:bodyPr>
          <a:lstStyle/>
          <a:p>
            <a:r>
              <a:rPr lang="fr-FR" sz="1600" dirty="0">
                <a:solidFill>
                  <a:srgbClr val="0000FF"/>
                </a:solidFill>
              </a:rPr>
              <a:t>Cette épreuve est spécifique à l’option </a:t>
            </a:r>
            <a:r>
              <a:rPr lang="fr-FR" sz="1600" dirty="0" smtClean="0">
                <a:solidFill>
                  <a:srgbClr val="0000FF"/>
                </a:solidFill>
              </a:rPr>
              <a:t>Systèmes, </a:t>
            </a:r>
            <a:r>
              <a:rPr lang="fr-FR" sz="1600" dirty="0">
                <a:solidFill>
                  <a:srgbClr val="0000FF"/>
                </a:solidFill>
              </a:rPr>
              <a:t>et comporte deux  parties </a:t>
            </a:r>
            <a:r>
              <a:rPr lang="fr-FR" sz="1600" dirty="0" smtClean="0">
                <a:solidFill>
                  <a:srgbClr val="0000FF"/>
                </a:solidFill>
              </a:rPr>
              <a:t>:</a:t>
            </a:r>
          </a:p>
          <a:p>
            <a:endParaRPr lang="fr-FR" sz="1600" dirty="0">
              <a:solidFill>
                <a:srgbClr val="0000FF"/>
              </a:solidFill>
            </a:endParaRPr>
          </a:p>
          <a:p>
            <a:pPr lvl="0"/>
            <a:r>
              <a:rPr lang="fr-FR" sz="1600" b="1" dirty="0" smtClean="0">
                <a:solidFill>
                  <a:srgbClr val="0000FF"/>
                </a:solidFill>
              </a:rPr>
              <a:t>Partie </a:t>
            </a:r>
            <a:r>
              <a:rPr lang="fr-FR" sz="1600" b="1" dirty="0">
                <a:solidFill>
                  <a:srgbClr val="0000FF"/>
                </a:solidFill>
              </a:rPr>
              <a:t>1 –</a:t>
            </a:r>
            <a:r>
              <a:rPr lang="fr-FR" sz="1600" dirty="0">
                <a:solidFill>
                  <a:srgbClr val="0000FF"/>
                </a:solidFill>
              </a:rPr>
              <a:t> </a:t>
            </a:r>
            <a:r>
              <a:rPr lang="fr-FR" sz="1600" b="1" dirty="0">
                <a:solidFill>
                  <a:srgbClr val="0000FF"/>
                </a:solidFill>
              </a:rPr>
              <a:t>Réparation d’aéronef</a:t>
            </a:r>
            <a:endParaRPr lang="fr-FR" sz="1600" dirty="0">
              <a:solidFill>
                <a:srgbClr val="0000FF"/>
              </a:solidFill>
            </a:endParaRPr>
          </a:p>
          <a:p>
            <a:r>
              <a:rPr lang="fr-FR" sz="1600" dirty="0" smtClean="0">
                <a:solidFill>
                  <a:srgbClr val="FF0000"/>
                </a:solidFill>
              </a:rPr>
              <a:t>L’évaluation a pour support, dans </a:t>
            </a:r>
            <a:r>
              <a:rPr lang="fr-FR" sz="1600" dirty="0">
                <a:solidFill>
                  <a:srgbClr val="FF0000"/>
                </a:solidFill>
              </a:rPr>
              <a:t>des conditions d’environnement réel de travail, la réalisation et le contrôle d’une opération de réparation d’équipements d’aéronefs et de leurs éléments de liaison. </a:t>
            </a:r>
            <a:endParaRPr lang="fr-FR" sz="1600" dirty="0" smtClean="0">
              <a:solidFill>
                <a:srgbClr val="FF0000"/>
              </a:solidFill>
            </a:endParaRPr>
          </a:p>
          <a:p>
            <a:endParaRPr lang="fr-FR" sz="1600" dirty="0" smtClean="0">
              <a:solidFill>
                <a:srgbClr val="FF0000"/>
              </a:solidFill>
            </a:endParaRPr>
          </a:p>
          <a:p>
            <a:endParaRPr lang="fr-FR" sz="1600" dirty="0">
              <a:solidFill>
                <a:srgbClr val="FF0000"/>
              </a:solidFill>
            </a:endParaRPr>
          </a:p>
          <a:p>
            <a:pPr lvl="0"/>
            <a:r>
              <a:rPr lang="fr-FR" sz="1600" b="1" dirty="0">
                <a:solidFill>
                  <a:srgbClr val="0000FF"/>
                </a:solidFill>
              </a:rPr>
              <a:t>Partie 2 – Assistance en piste</a:t>
            </a:r>
            <a:endParaRPr lang="fr-FR" sz="1600" dirty="0">
              <a:solidFill>
                <a:srgbClr val="0000FF"/>
              </a:solidFill>
            </a:endParaRPr>
          </a:p>
          <a:p>
            <a:r>
              <a:rPr lang="fr-FR" sz="1600" dirty="0">
                <a:solidFill>
                  <a:srgbClr val="0000FF"/>
                </a:solidFill>
              </a:rPr>
              <a:t>L’évaluation a pour support, dans des conditions d’environnement réel de travail, la réalisation d’une opération d’assistance en piste.</a:t>
            </a:r>
          </a:p>
        </p:txBody>
      </p:sp>
      <p:sp>
        <p:nvSpPr>
          <p:cNvPr id="30" name="Rectangle 29"/>
          <p:cNvSpPr/>
          <p:nvPr/>
        </p:nvSpPr>
        <p:spPr>
          <a:xfrm>
            <a:off x="5831632" y="2276872"/>
            <a:ext cx="3312368" cy="2062103"/>
          </a:xfrm>
          <a:prstGeom prst="rect">
            <a:avLst/>
          </a:prstGeom>
          <a:solidFill>
            <a:srgbClr val="FFFF00">
              <a:alpha val="21000"/>
            </a:srgbClr>
          </a:solidFill>
        </p:spPr>
        <p:txBody>
          <a:bodyPr wrap="square">
            <a:spAutoFit/>
          </a:bodyPr>
          <a:lstStyle/>
          <a:p>
            <a:r>
              <a:rPr lang="fr-FR" sz="1600" dirty="0">
                <a:solidFill>
                  <a:srgbClr val="FF0000"/>
                </a:solidFill>
              </a:rPr>
              <a:t>L’évaluation a pour support la réparation</a:t>
            </a:r>
            <a:r>
              <a:rPr lang="fr-FR" sz="1600" dirty="0">
                <a:solidFill>
                  <a:srgbClr val="0000FF"/>
                </a:solidFill>
              </a:rPr>
              <a:t>, la rénovation ou la modification </a:t>
            </a:r>
            <a:r>
              <a:rPr lang="fr-FR" sz="1600" dirty="0">
                <a:solidFill>
                  <a:srgbClr val="FF0000"/>
                </a:solidFill>
              </a:rPr>
              <a:t>d’équipements d’aéronefs et de leurs éléments de liaison dans des conditions d’environnement réel de travail </a:t>
            </a:r>
            <a:r>
              <a:rPr lang="fr-FR" sz="1600" dirty="0">
                <a:solidFill>
                  <a:srgbClr val="0000FF"/>
                </a:solidFill>
              </a:rPr>
              <a:t>(atelier ou directement sur un aéronef).</a:t>
            </a:r>
          </a:p>
        </p:txBody>
      </p:sp>
      <p:sp>
        <p:nvSpPr>
          <p:cNvPr id="2" name="Espace réservé du numéro de diapositive 1"/>
          <p:cNvSpPr>
            <a:spLocks noGrp="1"/>
          </p:cNvSpPr>
          <p:nvPr>
            <p:ph type="sldNum" sz="quarter" idx="12"/>
          </p:nvPr>
        </p:nvSpPr>
        <p:spPr>
          <a:xfrm>
            <a:off x="7010400" y="6492875"/>
            <a:ext cx="2133600" cy="365125"/>
          </a:xfrm>
        </p:spPr>
        <p:txBody>
          <a:bodyPr anchor="b" anchorCtr="0"/>
          <a:lstStyle/>
          <a:p>
            <a:fld id="{9ADDA7FA-2A20-44FE-B285-C2990E32D552}" type="slidenum">
              <a:rPr lang="fr-FR" smtClean="0"/>
              <a:t>69</a:t>
            </a:fld>
            <a:endParaRPr lang="fr-FR" dirty="0"/>
          </a:p>
        </p:txBody>
      </p:sp>
    </p:spTree>
    <p:extLst>
      <p:ext uri="{BB962C8B-B14F-4D97-AF65-F5344CB8AC3E}">
        <p14:creationId xmlns:p14="http://schemas.microsoft.com/office/powerpoint/2010/main" val="2581093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0" fill="hold"/>
                                        <p:tgtEl>
                                          <p:spTgt spid="26"/>
                                        </p:tgtEl>
                                        <p:attrNameLst>
                                          <p:attrName>ppt_w</p:attrName>
                                        </p:attrNameLst>
                                      </p:cBhvr>
                                      <p:tavLst>
                                        <p:tav tm="0" fmla="#ppt_w*sin(2.5*pi*$)">
                                          <p:val>
                                            <p:fltVal val="0"/>
                                          </p:val>
                                        </p:tav>
                                        <p:tav tm="100000">
                                          <p:val>
                                            <p:fltVal val="1"/>
                                          </p:val>
                                        </p:tav>
                                      </p:tavLst>
                                    </p:anim>
                                    <p:anim calcmode="lin" valueType="num">
                                      <p:cBhvr>
                                        <p:cTn id="8" dur="5000" fill="hold"/>
                                        <p:tgtEl>
                                          <p:spTgt spid="26"/>
                                        </p:tgtEl>
                                        <p:attrNameLst>
                                          <p:attrName>ppt_h</p:attrName>
                                        </p:attrNameLst>
                                      </p:cBhvr>
                                      <p:tavLst>
                                        <p:tav tm="0">
                                          <p:val>
                                            <p:strVal val="#ppt_h"/>
                                          </p:val>
                                        </p:tav>
                                        <p:tav tm="100000">
                                          <p:val>
                                            <p:strVal val="#ppt_h"/>
                                          </p:val>
                                        </p:tav>
                                      </p:tavLst>
                                    </p:anim>
                                  </p:childTnLst>
                                </p:cTn>
                              </p:par>
                              <p:par>
                                <p:cTn id="9" presetID="9" presetClass="emph" presetSubtype="0" grpId="0" nodeType="withEffect">
                                  <p:stCondLst>
                                    <p:cond delay="0"/>
                                  </p:stCondLst>
                                  <p:childTnLst>
                                    <p:set>
                                      <p:cBhvr rctx="PPT">
                                        <p:cTn id="10" dur="indefinite"/>
                                        <p:tgtEl>
                                          <p:spTgt spid="18"/>
                                        </p:tgtEl>
                                        <p:attrNameLst>
                                          <p:attrName>style.opacity</p:attrName>
                                        </p:attrNameLst>
                                      </p:cBhvr>
                                      <p:to>
                                        <p:strVal val="0.5"/>
                                      </p:to>
                                    </p:set>
                                    <p:animEffect filter="image" prLst="opacity: 0.5">
                                      <p:cBhvr rctx="IE">
                                        <p:cTn id="11" dur="indefinite"/>
                                        <p:tgtEl>
                                          <p:spTgt spid="18"/>
                                        </p:tgtEl>
                                      </p:cBhvr>
                                    </p:animEffect>
                                  </p:childTnLst>
                                </p:cTn>
                              </p:par>
                              <p:par>
                                <p:cTn id="12" presetID="9" presetClass="emph" presetSubtype="0" grpId="0" nodeType="withEffect">
                                  <p:stCondLst>
                                    <p:cond delay="0"/>
                                  </p:stCondLst>
                                  <p:childTnLst>
                                    <p:set>
                                      <p:cBhvr rctx="PPT">
                                        <p:cTn id="13" dur="indefinite"/>
                                        <p:tgtEl>
                                          <p:spTgt spid="17"/>
                                        </p:tgtEl>
                                        <p:attrNameLst>
                                          <p:attrName>style.opacity</p:attrName>
                                        </p:attrNameLst>
                                      </p:cBhvr>
                                      <p:to>
                                        <p:strVal val="0.5"/>
                                      </p:to>
                                    </p:set>
                                    <p:animEffect filter="image" prLst="opacity: 0.5">
                                      <p:cBhvr rctx="IE">
                                        <p:cTn id="14" dur="indefinite"/>
                                        <p:tgtEl>
                                          <p:spTgt spid="17"/>
                                        </p:tgtEl>
                                      </p:cBhvr>
                                    </p:animEffect>
                                  </p:childTnLst>
                                </p:cTn>
                              </p:par>
                              <p:par>
                                <p:cTn id="15" presetID="9" presetClass="emph" presetSubtype="0" grpId="0" nodeType="withEffect">
                                  <p:stCondLst>
                                    <p:cond delay="0"/>
                                  </p:stCondLst>
                                  <p:childTnLst>
                                    <p:set>
                                      <p:cBhvr rctx="PPT">
                                        <p:cTn id="16" dur="indefinite"/>
                                        <p:tgtEl>
                                          <p:spTgt spid="19"/>
                                        </p:tgtEl>
                                        <p:attrNameLst>
                                          <p:attrName>style.opacity</p:attrName>
                                        </p:attrNameLst>
                                      </p:cBhvr>
                                      <p:to>
                                        <p:strVal val="0.5"/>
                                      </p:to>
                                    </p:set>
                                    <p:animEffect filter="image" prLst="opacity: 0.5">
                                      <p:cBhvr rctx="IE">
                                        <p:cTn id="17" dur="indefinite"/>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9">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9">
                                            <p:txEl>
                                              <p:pRg st="3" end="3"/>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t 16"/>
          <p:cNvGraphicFramePr>
            <a:graphicFrameLocks noChangeAspect="1"/>
          </p:cNvGraphicFramePr>
          <p:nvPr>
            <p:extLst>
              <p:ext uri="{D42A27DB-BD31-4B8C-83A1-F6EECF244321}">
                <p14:modId xmlns:p14="http://schemas.microsoft.com/office/powerpoint/2010/main" val="4108086967"/>
              </p:ext>
            </p:extLst>
          </p:nvPr>
        </p:nvGraphicFramePr>
        <p:xfrm>
          <a:off x="2915816" y="908720"/>
          <a:ext cx="3845284" cy="5835166"/>
        </p:xfrm>
        <a:graphic>
          <a:graphicData uri="http://schemas.openxmlformats.org/presentationml/2006/ole">
            <mc:AlternateContent xmlns:mc="http://schemas.openxmlformats.org/markup-compatibility/2006">
              <mc:Choice xmlns:v="urn:schemas-microsoft-com:vml" Requires="v">
                <p:oleObj spid="_x0000_s7354" name="Document" r:id="rId3" imgW="6083300" imgH="9232900" progId="Word.Document.12">
                  <p:embed/>
                </p:oleObj>
              </mc:Choice>
              <mc:Fallback>
                <p:oleObj name="Document" r:id="rId3" imgW="6083300" imgH="9232900" progId="Word.Document.12">
                  <p:embed/>
                  <p:pic>
                    <p:nvPicPr>
                      <p:cNvPr id="0" name=""/>
                      <p:cNvPicPr/>
                      <p:nvPr/>
                    </p:nvPicPr>
                    <p:blipFill>
                      <a:blip r:embed="rId4"/>
                      <a:stretch>
                        <a:fillRect/>
                      </a:stretch>
                    </p:blipFill>
                    <p:spPr>
                      <a:xfrm>
                        <a:off x="2915816" y="908720"/>
                        <a:ext cx="3845284" cy="5835166"/>
                      </a:xfrm>
                      <a:prstGeom prst="rect">
                        <a:avLst/>
                      </a:prstGeom>
                    </p:spPr>
                  </p:pic>
                </p:oleObj>
              </mc:Fallback>
            </mc:AlternateContent>
          </a:graphicData>
        </a:graphic>
      </p:graphicFrame>
      <p:sp>
        <p:nvSpPr>
          <p:cNvPr id="4" name="ZoneTexte 3"/>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Du référentiel à l’évaluation certificative</a:t>
            </a:r>
            <a:endParaRPr lang="fr-FR" i="1" dirty="0">
              <a:solidFill>
                <a:srgbClr val="FF0000"/>
              </a:solidFill>
            </a:endParaRPr>
          </a:p>
        </p:txBody>
      </p:sp>
      <p:sp>
        <p:nvSpPr>
          <p:cNvPr id="5" name="Rectangle 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Image 9" descr="bannierehélic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descr="banniereavio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Documents and Settings\All Users\Documents\IA IPR Aéro\Rénovation du bac pro Aéronautique\Séminaire Toulouse nov 2013\Ressources\téléchargement (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dirty="0" smtClean="0">
                <a:solidFill>
                  <a:srgbClr val="262699"/>
                </a:solidFill>
                <a:latin typeface="Arial Black" charset="0"/>
                <a:cs typeface="Arial" charset="0"/>
              </a:rPr>
              <a:t>Rénovation </a:t>
            </a:r>
            <a:r>
              <a:rPr lang="fr-FR" sz="1100" b="1" i="1" dirty="0" smtClean="0">
                <a:solidFill>
                  <a:schemeClr val="bg1"/>
                </a:solidFill>
                <a:latin typeface="Arial Black" charset="0"/>
                <a:cs typeface="Arial" charset="0"/>
              </a:rPr>
              <a:t>de la filière  de formation en Aéronautique</a:t>
            </a:r>
          </a:p>
        </p:txBody>
      </p: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2" name="Picture 11" descr="C:\Users\JJD\Desktop\Trait roug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er 20"/>
          <p:cNvGrpSpPr/>
          <p:nvPr/>
        </p:nvGrpSpPr>
        <p:grpSpPr>
          <a:xfrm>
            <a:off x="107504" y="1484784"/>
            <a:ext cx="2736304" cy="1080120"/>
            <a:chOff x="17552" y="1196752"/>
            <a:chExt cx="2880000" cy="1350000"/>
          </a:xfrm>
        </p:grpSpPr>
        <p:sp>
          <p:nvSpPr>
            <p:cNvPr id="3" name="Rectangle 2"/>
            <p:cNvSpPr/>
            <p:nvPr/>
          </p:nvSpPr>
          <p:spPr>
            <a:xfrm>
              <a:off x="17552" y="1196752"/>
              <a:ext cx="2880000" cy="13500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Rectangle 19"/>
            <p:cNvSpPr/>
            <p:nvPr/>
          </p:nvSpPr>
          <p:spPr>
            <a:xfrm>
              <a:off x="93341" y="1286752"/>
              <a:ext cx="2592288" cy="1077218"/>
            </a:xfrm>
            <a:prstGeom prst="rect">
              <a:avLst/>
            </a:prstGeom>
          </p:spPr>
          <p:txBody>
            <a:bodyPr wrap="square">
              <a:spAutoFit/>
            </a:bodyPr>
            <a:lstStyle/>
            <a:p>
              <a:pPr algn="ctr"/>
              <a:r>
                <a:rPr lang="fr-FR" sz="1600" b="1" dirty="0"/>
                <a:t>UNITÉ U2 : </a:t>
              </a:r>
              <a:endParaRPr lang="fr-FR" sz="1600" b="1" dirty="0" smtClean="0"/>
            </a:p>
            <a:p>
              <a:pPr algn="ctr"/>
              <a:r>
                <a:rPr lang="fr-FR" sz="1600" b="1" dirty="0" smtClean="0"/>
                <a:t>EXPLOITATION </a:t>
              </a:r>
              <a:r>
                <a:rPr lang="fr-FR" sz="1600" b="1" dirty="0"/>
                <a:t>DE LA DOCUMENTATION TECHNIQUE</a:t>
              </a:r>
            </a:p>
          </p:txBody>
        </p:sp>
      </p:grpSp>
      <p:grpSp>
        <p:nvGrpSpPr>
          <p:cNvPr id="22" name="Grouper 21"/>
          <p:cNvGrpSpPr/>
          <p:nvPr/>
        </p:nvGrpSpPr>
        <p:grpSpPr>
          <a:xfrm>
            <a:off x="107504" y="2564904"/>
            <a:ext cx="2736304" cy="1008112"/>
            <a:chOff x="-19184" y="2033172"/>
            <a:chExt cx="2736305" cy="1584176"/>
          </a:xfrm>
        </p:grpSpPr>
        <p:sp>
          <p:nvSpPr>
            <p:cNvPr id="23" name="Rectangle 22"/>
            <p:cNvSpPr/>
            <p:nvPr/>
          </p:nvSpPr>
          <p:spPr>
            <a:xfrm>
              <a:off x="-19184" y="2033172"/>
              <a:ext cx="2736305" cy="1584176"/>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Rectangle 26"/>
            <p:cNvSpPr/>
            <p:nvPr/>
          </p:nvSpPr>
          <p:spPr>
            <a:xfrm>
              <a:off x="52824" y="2131264"/>
              <a:ext cx="2592288" cy="1305852"/>
            </a:xfrm>
            <a:prstGeom prst="rect">
              <a:avLst/>
            </a:prstGeom>
          </p:spPr>
          <p:txBody>
            <a:bodyPr wrap="square">
              <a:spAutoFit/>
            </a:bodyPr>
            <a:lstStyle/>
            <a:p>
              <a:pPr algn="ctr"/>
              <a:r>
                <a:rPr lang="fr-FR" sz="1600" b="1" dirty="0">
                  <a:solidFill>
                    <a:srgbClr val="FFFFFF"/>
                  </a:solidFill>
                </a:rPr>
                <a:t>UNITÉ </a:t>
              </a:r>
              <a:r>
                <a:rPr lang="fr-FR" sz="1600" b="1" dirty="0" smtClean="0">
                  <a:solidFill>
                    <a:srgbClr val="FFFFFF"/>
                  </a:solidFill>
                </a:rPr>
                <a:t>U31</a:t>
              </a:r>
              <a:r>
                <a:rPr lang="fr-FR" sz="1600" b="1" dirty="0">
                  <a:solidFill>
                    <a:srgbClr val="FFFFFF"/>
                  </a:solidFill>
                </a:rPr>
                <a:t> : </a:t>
              </a:r>
              <a:endParaRPr lang="fr-FR" sz="1600" b="1" dirty="0" smtClean="0">
                <a:solidFill>
                  <a:srgbClr val="FFFFFF"/>
                </a:solidFill>
              </a:endParaRPr>
            </a:p>
            <a:p>
              <a:pPr algn="ctr"/>
              <a:r>
                <a:rPr lang="fr-FR" sz="1600" b="1" dirty="0" smtClean="0">
                  <a:solidFill>
                    <a:srgbClr val="FFFFFF"/>
                  </a:solidFill>
                </a:rPr>
                <a:t>INSPECTION ET RELATION EN ENTREPRISE</a:t>
              </a:r>
              <a:endParaRPr lang="fr-FR" sz="1600" b="1" dirty="0">
                <a:solidFill>
                  <a:srgbClr val="FFFFFF"/>
                </a:solidFill>
              </a:endParaRPr>
            </a:p>
          </p:txBody>
        </p:sp>
      </p:grpSp>
      <p:grpSp>
        <p:nvGrpSpPr>
          <p:cNvPr id="40" name="Grouper 39"/>
          <p:cNvGrpSpPr/>
          <p:nvPr/>
        </p:nvGrpSpPr>
        <p:grpSpPr>
          <a:xfrm>
            <a:off x="107504" y="3573016"/>
            <a:ext cx="2736304" cy="1008112"/>
            <a:chOff x="17552" y="908720"/>
            <a:chExt cx="2880000" cy="1008112"/>
          </a:xfrm>
          <a:solidFill>
            <a:srgbClr val="53FD2F"/>
          </a:solidFill>
        </p:grpSpPr>
        <p:sp>
          <p:nvSpPr>
            <p:cNvPr id="41" name="Rectangle 40"/>
            <p:cNvSpPr/>
            <p:nvPr/>
          </p:nvSpPr>
          <p:spPr>
            <a:xfrm>
              <a:off x="17552" y="908720"/>
              <a:ext cx="2880000" cy="100811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2" name="Rectangle 41"/>
            <p:cNvSpPr/>
            <p:nvPr/>
          </p:nvSpPr>
          <p:spPr>
            <a:xfrm>
              <a:off x="93341" y="1124744"/>
              <a:ext cx="2592288" cy="584776"/>
            </a:xfrm>
            <a:prstGeom prst="rect">
              <a:avLst/>
            </a:prstGeom>
            <a:grpFill/>
          </p:spPr>
          <p:txBody>
            <a:bodyPr wrap="square">
              <a:spAutoFit/>
            </a:bodyPr>
            <a:lstStyle/>
            <a:p>
              <a:pPr algn="ctr"/>
              <a:r>
                <a:rPr lang="fr-FR" sz="1600" b="1" dirty="0"/>
                <a:t>UNITÉ </a:t>
              </a:r>
              <a:r>
                <a:rPr lang="fr-FR" sz="1600" b="1" dirty="0" smtClean="0"/>
                <a:t>32</a:t>
              </a:r>
              <a:r>
                <a:rPr lang="fr-FR" sz="1600" b="1" dirty="0"/>
                <a:t> : </a:t>
              </a:r>
              <a:endParaRPr lang="fr-FR" sz="1600" b="1" dirty="0" smtClean="0"/>
            </a:p>
            <a:p>
              <a:pPr algn="ctr"/>
              <a:r>
                <a:rPr lang="fr-FR" sz="1600" b="1" dirty="0" smtClean="0"/>
                <a:t>MONTAGE - </a:t>
              </a:r>
              <a:r>
                <a:rPr lang="fr-FR" sz="1600" b="1" dirty="0"/>
                <a:t>DÉMONTAGE</a:t>
              </a:r>
              <a:r>
                <a:rPr lang="fr-FR" sz="1600" dirty="0"/>
                <a:t> </a:t>
              </a:r>
              <a:endParaRPr lang="fr-FR" sz="1600" b="1" dirty="0"/>
            </a:p>
          </p:txBody>
        </p:sp>
      </p:grpSp>
      <p:grpSp>
        <p:nvGrpSpPr>
          <p:cNvPr id="43" name="Grouper 42"/>
          <p:cNvGrpSpPr/>
          <p:nvPr/>
        </p:nvGrpSpPr>
        <p:grpSpPr>
          <a:xfrm>
            <a:off x="107504" y="4581128"/>
            <a:ext cx="2736304" cy="818620"/>
            <a:chOff x="17552" y="1916832"/>
            <a:chExt cx="2880000" cy="818620"/>
          </a:xfrm>
          <a:solidFill>
            <a:srgbClr val="FF0066"/>
          </a:solidFill>
        </p:grpSpPr>
        <p:sp>
          <p:nvSpPr>
            <p:cNvPr id="44" name="Rectangle 43"/>
            <p:cNvSpPr/>
            <p:nvPr/>
          </p:nvSpPr>
          <p:spPr>
            <a:xfrm>
              <a:off x="17552" y="1916832"/>
              <a:ext cx="2880000" cy="818620"/>
            </a:xfrm>
            <a:prstGeom prst="rect">
              <a:avLst/>
            </a:prstGeom>
            <a:solidFill>
              <a:srgbClr val="A6416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 name="Rectangle 44"/>
            <p:cNvSpPr/>
            <p:nvPr/>
          </p:nvSpPr>
          <p:spPr>
            <a:xfrm>
              <a:off x="93341" y="1988840"/>
              <a:ext cx="2592288" cy="584776"/>
            </a:xfrm>
            <a:prstGeom prst="rect">
              <a:avLst/>
            </a:prstGeom>
            <a:solidFill>
              <a:srgbClr val="A64163"/>
            </a:solidFill>
          </p:spPr>
          <p:txBody>
            <a:bodyPr wrap="square">
              <a:spAutoFit/>
            </a:bodyPr>
            <a:lstStyle/>
            <a:p>
              <a:pPr algn="ctr"/>
              <a:r>
                <a:rPr lang="fr-FR" sz="1600" b="1" dirty="0">
                  <a:solidFill>
                    <a:schemeClr val="bg1"/>
                  </a:solidFill>
                </a:rPr>
                <a:t>UNITÉ </a:t>
              </a:r>
              <a:r>
                <a:rPr lang="fr-FR" sz="1600" b="1" dirty="0" smtClean="0">
                  <a:solidFill>
                    <a:schemeClr val="bg1"/>
                  </a:solidFill>
                </a:rPr>
                <a:t>33</a:t>
              </a:r>
              <a:r>
                <a:rPr lang="fr-FR" sz="1600" b="1" dirty="0">
                  <a:solidFill>
                    <a:schemeClr val="bg1"/>
                  </a:solidFill>
                </a:rPr>
                <a:t> : </a:t>
              </a:r>
              <a:endParaRPr lang="fr-FR" sz="1600" b="1" dirty="0" smtClean="0">
                <a:solidFill>
                  <a:schemeClr val="bg1"/>
                </a:solidFill>
              </a:endParaRPr>
            </a:p>
            <a:p>
              <a:pPr algn="ctr"/>
              <a:r>
                <a:rPr lang="fr-FR" sz="1600" b="1" dirty="0" smtClean="0">
                  <a:solidFill>
                    <a:schemeClr val="bg1"/>
                  </a:solidFill>
                </a:rPr>
                <a:t>ESSAIS ET RÉGLAGES</a:t>
              </a:r>
              <a:r>
                <a:rPr lang="fr-FR" sz="1600" dirty="0" smtClean="0">
                  <a:solidFill>
                    <a:schemeClr val="bg1"/>
                  </a:solidFill>
                </a:rPr>
                <a:t> </a:t>
              </a:r>
              <a:endParaRPr lang="fr-FR" sz="1600" b="1" dirty="0">
                <a:solidFill>
                  <a:schemeClr val="bg1"/>
                </a:solidFill>
              </a:endParaRPr>
            </a:p>
          </p:txBody>
        </p:sp>
      </p:grpSp>
      <p:grpSp>
        <p:nvGrpSpPr>
          <p:cNvPr id="51" name="Grouper 50"/>
          <p:cNvGrpSpPr/>
          <p:nvPr/>
        </p:nvGrpSpPr>
        <p:grpSpPr>
          <a:xfrm>
            <a:off x="107504" y="5373216"/>
            <a:ext cx="2736304" cy="1080120"/>
            <a:chOff x="6804248" y="5085185"/>
            <a:chExt cx="2232248" cy="1620000"/>
          </a:xfrm>
        </p:grpSpPr>
        <p:sp>
          <p:nvSpPr>
            <p:cNvPr id="49" name="Rectangle 48"/>
            <p:cNvSpPr/>
            <p:nvPr/>
          </p:nvSpPr>
          <p:spPr>
            <a:xfrm>
              <a:off x="6804248" y="5085185"/>
              <a:ext cx="2232248" cy="162000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0" name="Rectangle 49"/>
            <p:cNvSpPr/>
            <p:nvPr/>
          </p:nvSpPr>
          <p:spPr>
            <a:xfrm>
              <a:off x="7020272" y="5373216"/>
              <a:ext cx="1953388" cy="830997"/>
            </a:xfrm>
            <a:prstGeom prst="rect">
              <a:avLst/>
            </a:prstGeom>
            <a:solidFill>
              <a:srgbClr val="00B0F0"/>
            </a:solidFill>
          </p:spPr>
          <p:txBody>
            <a:bodyPr wrap="square">
              <a:spAutoFit/>
            </a:bodyPr>
            <a:lstStyle/>
            <a:p>
              <a:pPr algn="ctr"/>
              <a:r>
                <a:rPr lang="fr-FR" sz="1600" b="1" dirty="0"/>
                <a:t>UNITÉ </a:t>
              </a:r>
              <a:r>
                <a:rPr lang="fr-FR" sz="1600" b="1" dirty="0" smtClean="0"/>
                <a:t>34</a:t>
              </a:r>
              <a:r>
                <a:rPr lang="fr-FR" sz="1600" b="1" dirty="0"/>
                <a:t> : </a:t>
              </a:r>
              <a:endParaRPr lang="fr-FR" sz="1600" b="1" dirty="0" smtClean="0"/>
            </a:p>
            <a:p>
              <a:pPr algn="ctr"/>
              <a:r>
                <a:rPr lang="fr-FR" sz="1600" b="1" dirty="0"/>
                <a:t>RÉALISATION ET CONTRÔLE </a:t>
              </a:r>
            </a:p>
          </p:txBody>
        </p:sp>
      </p:grpSp>
      <p:sp>
        <p:nvSpPr>
          <p:cNvPr id="14" name="Rectangle 13"/>
          <p:cNvSpPr/>
          <p:nvPr/>
        </p:nvSpPr>
        <p:spPr>
          <a:xfrm>
            <a:off x="3851920" y="2420888"/>
            <a:ext cx="5076056" cy="1200329"/>
          </a:xfrm>
          <a:prstGeom prst="rect">
            <a:avLst/>
          </a:prstGeom>
          <a:solidFill>
            <a:srgbClr val="FFFF00"/>
          </a:solidFill>
          <a:ln>
            <a:solidFill>
              <a:srgbClr val="FF0000"/>
            </a:solidFill>
          </a:ln>
        </p:spPr>
        <p:txBody>
          <a:bodyPr wrap="square">
            <a:spAutoFit/>
          </a:bodyPr>
          <a:lstStyle/>
          <a:p>
            <a:pPr algn="ctr"/>
            <a:r>
              <a:rPr lang="fr-FR" b="1" dirty="0" smtClean="0">
                <a:solidFill>
                  <a:srgbClr val="FF0000"/>
                </a:solidFill>
              </a:rPr>
              <a:t>Les activités professionnelles décrites dans chacune des unités professionnelles permettent une validation dans </a:t>
            </a:r>
            <a:r>
              <a:rPr lang="fr-FR" b="1" dirty="0">
                <a:solidFill>
                  <a:srgbClr val="FF0000"/>
                </a:solidFill>
              </a:rPr>
              <a:t>le cadre du dispositif de "validation des acquis de l’expérience" (VAE)</a:t>
            </a:r>
            <a:r>
              <a:rPr lang="fr-FR" dirty="0"/>
              <a:t> </a:t>
            </a:r>
            <a:r>
              <a:rPr lang="fr-FR" dirty="0" smtClean="0"/>
              <a:t> </a:t>
            </a:r>
            <a:endParaRPr lang="fr-FR" dirty="0"/>
          </a:p>
        </p:txBody>
      </p:sp>
      <p:sp>
        <p:nvSpPr>
          <p:cNvPr id="30" name="Rectangle 29"/>
          <p:cNvSpPr/>
          <p:nvPr/>
        </p:nvSpPr>
        <p:spPr>
          <a:xfrm>
            <a:off x="3851920" y="3933056"/>
            <a:ext cx="5148064" cy="646331"/>
          </a:xfrm>
          <a:prstGeom prst="rect">
            <a:avLst/>
          </a:prstGeom>
          <a:solidFill>
            <a:srgbClr val="FFFF00"/>
          </a:solidFill>
          <a:ln>
            <a:solidFill>
              <a:srgbClr val="FF0000"/>
            </a:solidFill>
          </a:ln>
        </p:spPr>
        <p:txBody>
          <a:bodyPr wrap="square">
            <a:spAutoFit/>
          </a:bodyPr>
          <a:lstStyle/>
          <a:p>
            <a:pPr algn="ctr"/>
            <a:r>
              <a:rPr lang="fr-FR" b="1" dirty="0" smtClean="0">
                <a:solidFill>
                  <a:srgbClr val="FF0000"/>
                </a:solidFill>
              </a:rPr>
              <a:t>A chaque unité professionnelle correspond une épreuve du règlement d’examen</a:t>
            </a:r>
            <a:r>
              <a:rPr lang="fr-FR" b="1" dirty="0">
                <a:solidFill>
                  <a:srgbClr val="FF0000"/>
                </a:solidFill>
              </a:rPr>
              <a:t> </a:t>
            </a:r>
            <a:r>
              <a:rPr lang="fr-FR" b="1" dirty="0" smtClean="0">
                <a:solidFill>
                  <a:srgbClr val="FF0000"/>
                </a:solidFill>
              </a:rPr>
              <a:t> </a:t>
            </a:r>
            <a:endParaRPr lang="fr-FR" b="1" dirty="0">
              <a:solidFill>
                <a:srgbClr val="FF0000"/>
              </a:solidFill>
            </a:endParaRPr>
          </a:p>
        </p:txBody>
      </p:sp>
      <p:sp>
        <p:nvSpPr>
          <p:cNvPr id="2" name="Espace réservé du numéro de diapositive 1"/>
          <p:cNvSpPr>
            <a:spLocks noGrp="1"/>
          </p:cNvSpPr>
          <p:nvPr>
            <p:ph type="sldNum" sz="quarter" idx="12"/>
          </p:nvPr>
        </p:nvSpPr>
        <p:spPr/>
        <p:txBody>
          <a:bodyPr/>
          <a:lstStyle/>
          <a:p>
            <a:fld id="{9ADDA7FA-2A20-44FE-B285-C2990E32D552}" type="slidenum">
              <a:rPr lang="fr-FR" smtClean="0"/>
              <a:t>7</a:t>
            </a:fld>
            <a:endParaRPr lang="fr-FR"/>
          </a:p>
        </p:txBody>
      </p:sp>
    </p:spTree>
    <p:extLst>
      <p:ext uri="{BB962C8B-B14F-4D97-AF65-F5344CB8AC3E}">
        <p14:creationId xmlns:p14="http://schemas.microsoft.com/office/powerpoint/2010/main" val="1268803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Connecteur droit avec flèche 23"/>
          <p:cNvCxnSpPr/>
          <p:nvPr/>
        </p:nvCxnSpPr>
        <p:spPr>
          <a:xfrm>
            <a:off x="3131840" y="4005064"/>
            <a:ext cx="2670771" cy="21490"/>
          </a:xfrm>
          <a:prstGeom prst="straightConnector1">
            <a:avLst/>
          </a:prstGeom>
          <a:ln w="508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3131840" y="3501008"/>
            <a:ext cx="3024336" cy="0"/>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cxnSp>
        <p:nvCxnSpPr>
          <p:cNvPr id="13" name="Connecteur droit 12"/>
          <p:cNvCxnSpPr/>
          <p:nvPr/>
        </p:nvCxnSpPr>
        <p:spPr>
          <a:xfrm>
            <a:off x="3275856" y="1700808"/>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5796136" y="1700808"/>
            <a:ext cx="0"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4866507" y="1916832"/>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U34</a:t>
            </a:r>
          </a:p>
          <a:p>
            <a:pPr algn="ctr"/>
            <a:r>
              <a:rPr lang="fr-FR" b="1" dirty="0" smtClean="0">
                <a:solidFill>
                  <a:schemeClr val="tx1"/>
                </a:solidFill>
              </a:rPr>
              <a:t>E 34</a:t>
            </a:r>
            <a:endParaRPr lang="fr-FR" b="1" dirty="0">
              <a:solidFill>
                <a:schemeClr val="tx1"/>
              </a:solidFill>
            </a:endParaRPr>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7" name="Ellipse 16"/>
          <p:cNvSpPr/>
          <p:nvPr/>
        </p:nvSpPr>
        <p:spPr>
          <a:xfrm>
            <a:off x="4211960" y="1888366"/>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U32 </a:t>
            </a:r>
            <a:r>
              <a:rPr lang="fr-FR" b="1" dirty="0" smtClean="0">
                <a:solidFill>
                  <a:schemeClr val="tx1"/>
                </a:solidFill>
              </a:rPr>
              <a:t>E 32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8" name="Ellipse 17"/>
          <p:cNvSpPr/>
          <p:nvPr/>
        </p:nvSpPr>
        <p:spPr>
          <a:xfrm>
            <a:off x="3642371"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UP1</a:t>
            </a:r>
          </a:p>
          <a:p>
            <a:pPr algn="ctr"/>
            <a:r>
              <a:rPr lang="fr-FR" b="1" dirty="0" smtClean="0">
                <a:solidFill>
                  <a:schemeClr val="tx1"/>
                </a:solidFill>
              </a:rPr>
              <a:t>EP1</a:t>
            </a:r>
            <a:endParaRPr lang="fr-FR" b="1" dirty="0">
              <a:solidFill>
                <a:schemeClr val="tx1"/>
              </a:solidFill>
            </a:endParaRPr>
          </a:p>
          <a:p>
            <a:pPr algn="ctr"/>
            <a:endParaRPr lang="fr-FR" b="1" u="sng" dirty="0" smtClean="0"/>
          </a:p>
          <a:p>
            <a:pPr algn="ctr"/>
            <a:endParaRPr lang="fr-FR" b="1" u="sng" dirty="0"/>
          </a:p>
          <a:p>
            <a:pPr algn="ctr"/>
            <a:endParaRPr lang="fr-FR" b="1" u="sng" dirty="0"/>
          </a:p>
        </p:txBody>
      </p:sp>
      <p:sp>
        <p:nvSpPr>
          <p:cNvPr id="19" name="Ellipse 18"/>
          <p:cNvSpPr/>
          <p:nvPr/>
        </p:nvSpPr>
        <p:spPr>
          <a:xfrm>
            <a:off x="4284776" y="296848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UP2</a:t>
            </a:r>
          </a:p>
          <a:p>
            <a:pPr algn="ctr"/>
            <a:r>
              <a:rPr lang="fr-FR" b="1" dirty="0" smtClean="0">
                <a:solidFill>
                  <a:schemeClr val="tx1"/>
                </a:solidFill>
              </a:rPr>
              <a:t>EP2</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0" name="ZoneTexte 19"/>
          <p:cNvSpPr txBox="1"/>
          <p:nvPr/>
        </p:nvSpPr>
        <p:spPr>
          <a:xfrm>
            <a:off x="3419872" y="1412776"/>
            <a:ext cx="2304256" cy="338554"/>
          </a:xfrm>
          <a:prstGeom prst="rect">
            <a:avLst/>
          </a:prstGeom>
          <a:solidFill>
            <a:srgbClr val="00B0F0"/>
          </a:solidFill>
        </p:spPr>
        <p:txBody>
          <a:bodyPr wrap="square" rtlCol="0">
            <a:spAutoFit/>
          </a:bodyPr>
          <a:lstStyle/>
          <a:p>
            <a:pPr algn="ctr"/>
            <a:r>
              <a:rPr lang="fr-FR" sz="1600" dirty="0" smtClean="0"/>
              <a:t>Première professionnelle</a:t>
            </a:r>
            <a:endParaRPr lang="fr-FR" sz="1600" dirty="0"/>
          </a:p>
        </p:txBody>
      </p:sp>
      <p:sp>
        <p:nvSpPr>
          <p:cNvPr id="21" name="ZoneTexte 20"/>
          <p:cNvSpPr txBox="1"/>
          <p:nvPr/>
        </p:nvSpPr>
        <p:spPr>
          <a:xfrm>
            <a:off x="3419872" y="5301208"/>
            <a:ext cx="2232248" cy="338554"/>
          </a:xfrm>
          <a:prstGeom prst="rect">
            <a:avLst/>
          </a:prstGeom>
          <a:solidFill>
            <a:srgbClr val="92D050"/>
          </a:solidFill>
        </p:spPr>
        <p:txBody>
          <a:bodyPr wrap="square" rtlCol="0">
            <a:spAutoFit/>
          </a:bodyPr>
          <a:lstStyle/>
          <a:p>
            <a:pPr algn="ctr"/>
            <a:r>
              <a:rPr lang="fr-FR" sz="1600" dirty="0" smtClean="0"/>
              <a:t>Terminale</a:t>
            </a:r>
            <a:endParaRPr lang="fr-FR" sz="1600" dirty="0"/>
          </a:p>
        </p:txBody>
      </p:sp>
      <p:sp>
        <p:nvSpPr>
          <p:cNvPr id="22" name="Ellipse 21"/>
          <p:cNvSpPr/>
          <p:nvPr/>
        </p:nvSpPr>
        <p:spPr>
          <a:xfrm>
            <a:off x="4932040" y="321297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p>
          <a:p>
            <a:pPr algn="ctr"/>
            <a:endParaRPr lang="fr-FR" b="1" dirty="0"/>
          </a:p>
          <a:p>
            <a:pPr algn="ctr"/>
            <a:r>
              <a:rPr lang="fr-FR" b="1" dirty="0" smtClean="0"/>
              <a:t>UP3</a:t>
            </a:r>
          </a:p>
          <a:p>
            <a:pPr algn="ctr"/>
            <a:r>
              <a:rPr lang="fr-FR" b="1" dirty="0" smtClean="0">
                <a:solidFill>
                  <a:schemeClr val="tx1"/>
                </a:solidFill>
              </a:rPr>
              <a:t>EP3</a:t>
            </a:r>
            <a:endParaRPr lang="fr-FR" b="1" dirty="0">
              <a:solidFill>
                <a:schemeClr val="tx1"/>
              </a:solidFill>
            </a:endParaRPr>
          </a:p>
          <a:p>
            <a:pPr algn="ctr"/>
            <a:endParaRPr lang="fr-FR" b="1" dirty="0" smtClean="0"/>
          </a:p>
          <a:p>
            <a:pPr algn="ctr"/>
            <a:endParaRPr lang="fr-FR" b="1" dirty="0"/>
          </a:p>
          <a:p>
            <a:pPr algn="ctr"/>
            <a:endParaRPr lang="fr-FR" b="1" dirty="0"/>
          </a:p>
        </p:txBody>
      </p:sp>
      <p:sp>
        <p:nvSpPr>
          <p:cNvPr id="27" name="ZoneTexte 26"/>
          <p:cNvSpPr txBox="1"/>
          <p:nvPr/>
        </p:nvSpPr>
        <p:spPr>
          <a:xfrm>
            <a:off x="251520" y="116632"/>
            <a:ext cx="2376264" cy="307777"/>
          </a:xfrm>
          <a:prstGeom prst="rect">
            <a:avLst/>
          </a:prstGeom>
          <a:solidFill>
            <a:srgbClr val="92D050"/>
          </a:solidFill>
          <a:ln>
            <a:solidFill>
              <a:srgbClr val="0000FF"/>
            </a:solidFill>
          </a:ln>
        </p:spPr>
        <p:txBody>
          <a:bodyPr wrap="square" rtlCol="0">
            <a:spAutoFit/>
          </a:bodyPr>
          <a:lstStyle/>
          <a:p>
            <a:r>
              <a:rPr lang="fr-FR" sz="1400" dirty="0" smtClean="0"/>
              <a:t>CAP </a:t>
            </a:r>
            <a:r>
              <a:rPr lang="fr-FR" sz="1400" dirty="0" err="1" smtClean="0"/>
              <a:t>Aéro</a:t>
            </a:r>
            <a:r>
              <a:rPr lang="fr-FR" sz="1400" dirty="0" smtClean="0"/>
              <a:t> Options  Sys</a:t>
            </a:r>
            <a:endParaRPr lang="fr-FR" sz="1400" dirty="0"/>
          </a:p>
        </p:txBody>
      </p:sp>
      <p:sp>
        <p:nvSpPr>
          <p:cNvPr id="28" name="ZoneTexte 27"/>
          <p:cNvSpPr txBox="1"/>
          <p:nvPr/>
        </p:nvSpPr>
        <p:spPr>
          <a:xfrm>
            <a:off x="6156176" y="116632"/>
            <a:ext cx="2658726" cy="307777"/>
          </a:xfrm>
          <a:prstGeom prst="rect">
            <a:avLst/>
          </a:prstGeom>
          <a:solidFill>
            <a:srgbClr val="00B0F0"/>
          </a:solidFill>
          <a:ln>
            <a:solidFill>
              <a:srgbClr val="92D050"/>
            </a:solidFill>
          </a:ln>
        </p:spPr>
        <p:txBody>
          <a:bodyPr wrap="none" rtlCol="0">
            <a:spAutoFit/>
          </a:bodyPr>
          <a:lstStyle/>
          <a:p>
            <a:r>
              <a:rPr lang="fr-FR" sz="1400" dirty="0" smtClean="0"/>
              <a:t>Bac pro </a:t>
            </a:r>
            <a:r>
              <a:rPr lang="fr-FR" sz="1400" dirty="0" err="1" smtClean="0"/>
              <a:t>Aéro</a:t>
            </a:r>
            <a:r>
              <a:rPr lang="fr-FR" sz="1400" dirty="0" smtClean="0"/>
              <a:t> Options Av, Sys et St</a:t>
            </a:r>
            <a:endParaRPr lang="fr-FR" sz="1400" dirty="0"/>
          </a:p>
        </p:txBody>
      </p:sp>
      <p:sp>
        <p:nvSpPr>
          <p:cNvPr id="32" name="Rectangle 31"/>
          <p:cNvSpPr/>
          <p:nvPr/>
        </p:nvSpPr>
        <p:spPr>
          <a:xfrm>
            <a:off x="0" y="6237312"/>
            <a:ext cx="3275856" cy="523220"/>
          </a:xfrm>
          <a:prstGeom prst="rect">
            <a:avLst/>
          </a:prstGeom>
          <a:solidFill>
            <a:srgbClr val="CCFFCC"/>
          </a:solidFill>
          <a:ln>
            <a:solidFill>
              <a:schemeClr val="tx1"/>
            </a:solidFill>
          </a:ln>
        </p:spPr>
        <p:txBody>
          <a:bodyPr wrap="square">
            <a:spAutoFit/>
          </a:bodyPr>
          <a:lstStyle/>
          <a:p>
            <a:pPr algn="ctr"/>
            <a:r>
              <a:rPr lang="fr-FR" sz="1400" b="1" dirty="0"/>
              <a:t>EP3 </a:t>
            </a:r>
            <a:r>
              <a:rPr lang="fr-FR" sz="1400" dirty="0"/>
              <a:t>: Assistance en piste et réparation d’aéronef </a:t>
            </a:r>
            <a:r>
              <a:rPr lang="fr-FR" sz="1400" dirty="0" smtClean="0"/>
              <a:t>(</a:t>
            </a:r>
            <a:r>
              <a:rPr lang="fr-FR" sz="1400" dirty="0"/>
              <a:t>coefficient 8) </a:t>
            </a:r>
          </a:p>
        </p:txBody>
      </p:sp>
      <p:sp>
        <p:nvSpPr>
          <p:cNvPr id="33" name="Rectangle 32"/>
          <p:cNvSpPr/>
          <p:nvPr/>
        </p:nvSpPr>
        <p:spPr>
          <a:xfrm>
            <a:off x="4211960" y="6381328"/>
            <a:ext cx="4932040" cy="307777"/>
          </a:xfrm>
          <a:prstGeom prst="rect">
            <a:avLst/>
          </a:prstGeom>
          <a:solidFill>
            <a:schemeClr val="accent5">
              <a:lumMod val="40000"/>
              <a:lumOff val="60000"/>
            </a:schemeClr>
          </a:solidFill>
          <a:ln>
            <a:solidFill>
              <a:schemeClr val="tx1"/>
            </a:solidFill>
          </a:ln>
        </p:spPr>
        <p:txBody>
          <a:bodyPr wrap="square">
            <a:spAutoFit/>
          </a:bodyPr>
          <a:lstStyle/>
          <a:p>
            <a:pPr algn="ctr"/>
            <a:r>
              <a:rPr lang="fr-FR" sz="1400" b="1" dirty="0">
                <a:solidFill>
                  <a:srgbClr val="000000"/>
                </a:solidFill>
              </a:rPr>
              <a:t> E3 sous-épreuve E34 </a:t>
            </a:r>
            <a:r>
              <a:rPr lang="fr-FR" sz="1400" dirty="0">
                <a:solidFill>
                  <a:srgbClr val="000000"/>
                </a:solidFill>
              </a:rPr>
              <a:t>: Réalisation et contrôle (Coefficient 2</a:t>
            </a:r>
            <a:r>
              <a:rPr lang="fr-FR" sz="1400" dirty="0" smtClean="0">
                <a:solidFill>
                  <a:srgbClr val="000000"/>
                </a:solidFill>
              </a:rPr>
              <a:t>)</a:t>
            </a:r>
            <a:endParaRPr lang="fr-FR" sz="1400" dirty="0">
              <a:solidFill>
                <a:srgbClr val="000000"/>
              </a:solidFill>
            </a:endParaRPr>
          </a:p>
        </p:txBody>
      </p:sp>
      <p:sp>
        <p:nvSpPr>
          <p:cNvPr id="25" name="ZoneTexte 24"/>
          <p:cNvSpPr txBox="1"/>
          <p:nvPr/>
        </p:nvSpPr>
        <p:spPr>
          <a:xfrm>
            <a:off x="3491880" y="0"/>
            <a:ext cx="2088232" cy="1200329"/>
          </a:xfrm>
          <a:prstGeom prst="rect">
            <a:avLst/>
          </a:prstGeom>
          <a:solidFill>
            <a:srgbClr val="FFFF00">
              <a:alpha val="21000"/>
            </a:srgbClr>
          </a:solidFill>
        </p:spPr>
        <p:txBody>
          <a:bodyPr wrap="square" rtlCol="0">
            <a:spAutoFit/>
          </a:bodyPr>
          <a:lstStyle/>
          <a:p>
            <a:pPr algn="ctr"/>
            <a:r>
              <a:rPr lang="fr-FR" b="1" dirty="0" smtClean="0"/>
              <a:t>Comparaison des </a:t>
            </a:r>
            <a:r>
              <a:rPr lang="fr-FR" b="1" dirty="0"/>
              <a:t>modes d’évaluation  </a:t>
            </a:r>
            <a:r>
              <a:rPr lang="fr-FR" b="1" dirty="0" smtClean="0"/>
              <a:t>EP3 / E34</a:t>
            </a:r>
          </a:p>
          <a:p>
            <a:pPr algn="ctr"/>
            <a:r>
              <a:rPr lang="fr-FR" b="1" dirty="0" smtClean="0"/>
              <a:t> </a:t>
            </a:r>
            <a:r>
              <a:rPr lang="fr-FR" b="1" dirty="0" smtClean="0">
                <a:solidFill>
                  <a:srgbClr val="FF0000"/>
                </a:solidFill>
              </a:rPr>
              <a:t>Option Systèmes</a:t>
            </a:r>
            <a:endParaRPr lang="fr-FR" b="1" dirty="0">
              <a:solidFill>
                <a:srgbClr val="FF0000"/>
              </a:solidFill>
            </a:endParaRPr>
          </a:p>
        </p:txBody>
      </p:sp>
      <p:pic>
        <p:nvPicPr>
          <p:cNvPr id="26" name="Image 25"/>
          <p:cNvPicPr>
            <a:picLocks noChangeAspect="1"/>
          </p:cNvPicPr>
          <p:nvPr/>
        </p:nvPicPr>
        <p:blipFill>
          <a:blip r:embed="rId2"/>
          <a:stretch>
            <a:fillRect/>
          </a:stretch>
        </p:blipFill>
        <p:spPr>
          <a:xfrm>
            <a:off x="2771800" y="116632"/>
            <a:ext cx="720080" cy="635471"/>
          </a:xfrm>
          <a:prstGeom prst="rect">
            <a:avLst/>
          </a:prstGeom>
        </p:spPr>
      </p:pic>
      <p:sp>
        <p:nvSpPr>
          <p:cNvPr id="30" name="Rectangle 29"/>
          <p:cNvSpPr/>
          <p:nvPr/>
        </p:nvSpPr>
        <p:spPr>
          <a:xfrm>
            <a:off x="0" y="1340768"/>
            <a:ext cx="3265364" cy="1200329"/>
          </a:xfrm>
          <a:prstGeom prst="rect">
            <a:avLst/>
          </a:prstGeom>
          <a:solidFill>
            <a:srgbClr val="CCFFCC"/>
          </a:solidFill>
          <a:ln>
            <a:solidFill>
              <a:srgbClr val="3366FF"/>
            </a:solidFill>
          </a:ln>
        </p:spPr>
        <p:txBody>
          <a:bodyPr wrap="square">
            <a:spAutoFit/>
          </a:bodyPr>
          <a:lstStyle/>
          <a:p>
            <a:pPr marL="0" lvl="1" algn="ctr"/>
            <a:r>
              <a:rPr lang="fr-FR" sz="1200" b="1" cap="small" dirty="0"/>
              <a:t>Mode </a:t>
            </a:r>
            <a:r>
              <a:rPr lang="fr-FR" sz="1200" b="1" cap="small" dirty="0" smtClean="0"/>
              <a:t>d’évaluation</a:t>
            </a:r>
            <a:endParaRPr lang="fr-FR" sz="1200" b="1" i="1" dirty="0" smtClean="0"/>
          </a:p>
          <a:p>
            <a:pPr marL="285750" indent="-285750">
              <a:buFont typeface="Arial"/>
              <a:buChar char="•"/>
            </a:pPr>
            <a:r>
              <a:rPr lang="fr-FR" sz="1200" b="1" i="1" dirty="0" smtClean="0"/>
              <a:t>Ponctuel  en 2 parties :</a:t>
            </a:r>
            <a:endParaRPr lang="fr-FR" sz="1200" dirty="0"/>
          </a:p>
          <a:p>
            <a:r>
              <a:rPr lang="fr-FR" sz="1200" b="1" dirty="0" smtClean="0">
                <a:solidFill>
                  <a:srgbClr val="FF0066"/>
                </a:solidFill>
              </a:rPr>
              <a:t>Partie </a:t>
            </a:r>
            <a:r>
              <a:rPr lang="fr-FR" sz="1200" b="1" dirty="0">
                <a:solidFill>
                  <a:srgbClr val="FF0066"/>
                </a:solidFill>
              </a:rPr>
              <a:t>1 </a:t>
            </a:r>
            <a:r>
              <a:rPr lang="fr-FR" sz="1200" b="1" dirty="0"/>
              <a:t>– Réparation d’aéronef (coefficient 5, forme pratique, durée : 4 heures) </a:t>
            </a:r>
            <a:endParaRPr lang="fr-FR" sz="1200" dirty="0"/>
          </a:p>
          <a:p>
            <a:r>
              <a:rPr lang="fr-FR" sz="1200" b="1" dirty="0" smtClean="0">
                <a:solidFill>
                  <a:srgbClr val="FF0066"/>
                </a:solidFill>
              </a:rPr>
              <a:t>Partie </a:t>
            </a:r>
            <a:r>
              <a:rPr lang="fr-FR" sz="1200" b="1" dirty="0">
                <a:solidFill>
                  <a:srgbClr val="FF0066"/>
                </a:solidFill>
              </a:rPr>
              <a:t>2 </a:t>
            </a:r>
            <a:r>
              <a:rPr lang="fr-FR" sz="1200" b="1" dirty="0"/>
              <a:t>– Assistance en piste (coefficient 3, forme pratique, durée : 2 heures</a:t>
            </a:r>
            <a:r>
              <a:rPr lang="fr-FR" sz="1200" b="1" dirty="0" smtClean="0"/>
              <a:t>)</a:t>
            </a:r>
            <a:endParaRPr lang="fr-FR" sz="1200" dirty="0"/>
          </a:p>
        </p:txBody>
      </p:sp>
      <p:sp>
        <p:nvSpPr>
          <p:cNvPr id="31" name="Rectangle 30"/>
          <p:cNvSpPr/>
          <p:nvPr/>
        </p:nvSpPr>
        <p:spPr>
          <a:xfrm>
            <a:off x="0" y="476672"/>
            <a:ext cx="3275856" cy="5709254"/>
          </a:xfrm>
          <a:prstGeom prst="rect">
            <a:avLst/>
          </a:prstGeom>
          <a:solidFill>
            <a:srgbClr val="CCFFCC"/>
          </a:solidFill>
          <a:ln>
            <a:solidFill>
              <a:srgbClr val="3366FF"/>
            </a:solidFill>
          </a:ln>
        </p:spPr>
        <p:txBody>
          <a:bodyPr wrap="square">
            <a:spAutoFit/>
          </a:bodyPr>
          <a:lstStyle/>
          <a:p>
            <a:pPr marL="0" lvl="1" algn="ctr">
              <a:spcBef>
                <a:spcPts val="600"/>
              </a:spcBef>
            </a:pPr>
            <a:r>
              <a:rPr lang="fr-FR" sz="1200" b="1" cap="small" dirty="0"/>
              <a:t>Mode </a:t>
            </a:r>
            <a:r>
              <a:rPr lang="fr-FR" sz="1200" b="1" cap="small" dirty="0" smtClean="0"/>
              <a:t>d’évaluation</a:t>
            </a:r>
            <a:endParaRPr lang="fr-FR" sz="1200" b="1" i="1" dirty="0" smtClean="0"/>
          </a:p>
          <a:p>
            <a:pPr marL="285750" indent="-285750">
              <a:spcBef>
                <a:spcPts val="600"/>
              </a:spcBef>
              <a:buFont typeface="Arial"/>
              <a:buChar char="•"/>
            </a:pPr>
            <a:r>
              <a:rPr lang="fr-FR" sz="1200" b="1" i="1" dirty="0" smtClean="0"/>
              <a:t>Contrôle </a:t>
            </a:r>
            <a:r>
              <a:rPr lang="fr-FR" sz="1200" b="1" i="1" dirty="0"/>
              <a:t>en cours de </a:t>
            </a:r>
            <a:r>
              <a:rPr lang="fr-FR" sz="1200" b="1" i="1" dirty="0" smtClean="0"/>
              <a:t>formation en </a:t>
            </a:r>
            <a:r>
              <a:rPr lang="fr-FR" sz="1200" b="1" i="1" dirty="0"/>
              <a:t>2 parties  </a:t>
            </a:r>
            <a:r>
              <a:rPr lang="fr-FR" sz="1200" b="1" i="1" dirty="0" smtClean="0"/>
              <a:t>:</a:t>
            </a:r>
          </a:p>
          <a:p>
            <a:r>
              <a:rPr lang="fr-FR" sz="1200" b="1" dirty="0">
                <a:solidFill>
                  <a:srgbClr val="FF0066"/>
                </a:solidFill>
              </a:rPr>
              <a:t>Partie 1 </a:t>
            </a:r>
            <a:r>
              <a:rPr lang="fr-FR" sz="1200" b="1" dirty="0"/>
              <a:t>– Réparation d’aéronef (coefficient </a:t>
            </a:r>
            <a:r>
              <a:rPr lang="fr-FR" sz="1200" b="1" dirty="0" smtClean="0"/>
              <a:t>5) </a:t>
            </a:r>
          </a:p>
          <a:p>
            <a:pPr lvl="1"/>
            <a:r>
              <a:rPr lang="fr-FR" sz="1200" b="1" u="sng" dirty="0" smtClean="0">
                <a:solidFill>
                  <a:srgbClr val="FF0066"/>
                </a:solidFill>
              </a:rPr>
              <a:t>Deux </a:t>
            </a:r>
            <a:r>
              <a:rPr lang="fr-FR" sz="1200" b="1" u="sng" dirty="0">
                <a:solidFill>
                  <a:srgbClr val="FF0066"/>
                </a:solidFill>
              </a:rPr>
              <a:t>situations d’évaluation</a:t>
            </a:r>
          </a:p>
          <a:p>
            <a:pPr marL="800100" lvl="1" indent="-342900">
              <a:buFont typeface="+mj-lt"/>
              <a:buAutoNum type="arabicPeriod"/>
            </a:pPr>
            <a:r>
              <a:rPr lang="fr-FR" sz="1200" b="1" dirty="0"/>
              <a:t>Situation d'évaluation en centre de formation (coefficient </a:t>
            </a:r>
            <a:r>
              <a:rPr lang="fr-FR" sz="1200" b="1" dirty="0" smtClean="0"/>
              <a:t>3)</a:t>
            </a:r>
            <a:r>
              <a:rPr lang="fr-FR" sz="1200" dirty="0" smtClean="0"/>
              <a:t> </a:t>
            </a:r>
            <a:r>
              <a:rPr lang="fr-FR" sz="1200" dirty="0"/>
              <a:t>organisée par les professeurs chargés des enseignements professionnels durée maximale de 4 heures, avec la </a:t>
            </a:r>
            <a:r>
              <a:rPr lang="fr-FR" sz="1200" b="1" dirty="0"/>
              <a:t> recommandation de la situer au cours de l’année civile de la session d’examen</a:t>
            </a:r>
          </a:p>
          <a:p>
            <a:pPr marL="800100" lvl="1" indent="-342900">
              <a:buFont typeface="+mj-lt"/>
              <a:buAutoNum type="arabicPeriod"/>
            </a:pPr>
            <a:r>
              <a:rPr lang="fr-FR" sz="1200" b="1" dirty="0"/>
              <a:t>Situation d'évaluation au cours de la période de formation en milieu professionnel (coefficient 2)  </a:t>
            </a:r>
            <a:r>
              <a:rPr lang="fr-FR" sz="1200" dirty="0"/>
              <a:t>organisée au cours de la PFMP s’appuie sur plusieurs situations de travail de l’entreprise. La synthèse de l'évaluation est effectuée par le formateur de l'entreprise d'accueil et un enseignant du domaine professionnel.</a:t>
            </a:r>
            <a:r>
              <a:rPr lang="fr-FR" sz="1200" b="1" dirty="0"/>
              <a:t> </a:t>
            </a:r>
            <a:endParaRPr lang="fr-FR" sz="1200" dirty="0"/>
          </a:p>
          <a:p>
            <a:r>
              <a:rPr lang="fr-FR" sz="1200" b="1" dirty="0">
                <a:solidFill>
                  <a:srgbClr val="FF0066"/>
                </a:solidFill>
              </a:rPr>
              <a:t>Partie 2 </a:t>
            </a:r>
            <a:r>
              <a:rPr lang="fr-FR" sz="1200" b="1" dirty="0"/>
              <a:t>– Assistance en piste (coefficient </a:t>
            </a:r>
            <a:r>
              <a:rPr lang="fr-FR" sz="1200" b="1" dirty="0" smtClean="0"/>
              <a:t>3)</a:t>
            </a:r>
            <a:r>
              <a:rPr lang="fr-FR" sz="1200" dirty="0"/>
              <a:t> organisé par les professeurs chargés des enseignements professionnels durée maximale de </a:t>
            </a:r>
            <a:r>
              <a:rPr lang="fr-FR" sz="1200" dirty="0" smtClean="0"/>
              <a:t>2 </a:t>
            </a:r>
            <a:r>
              <a:rPr lang="fr-FR" sz="1200" dirty="0"/>
              <a:t>heures, avec la </a:t>
            </a:r>
            <a:r>
              <a:rPr lang="fr-FR" sz="1200" b="1" dirty="0"/>
              <a:t> recommandation de le situer au cours de l’année civile de la session d’examen, </a:t>
            </a:r>
            <a:r>
              <a:rPr lang="fr-FR" sz="1200" dirty="0"/>
              <a:t>soit en établissement de formation, soit en entreprise </a:t>
            </a:r>
            <a:endParaRPr lang="fr-FR" sz="1200" b="1" i="1" dirty="0"/>
          </a:p>
        </p:txBody>
      </p:sp>
      <p:sp>
        <p:nvSpPr>
          <p:cNvPr id="34" name="Rectangle 33"/>
          <p:cNvSpPr/>
          <p:nvPr/>
        </p:nvSpPr>
        <p:spPr>
          <a:xfrm>
            <a:off x="5940152" y="1268760"/>
            <a:ext cx="3024336" cy="3539430"/>
          </a:xfrm>
          <a:prstGeom prst="rect">
            <a:avLst/>
          </a:prstGeom>
          <a:solidFill>
            <a:srgbClr val="CCFFCC"/>
          </a:solidFill>
          <a:ln>
            <a:solidFill>
              <a:srgbClr val="3366FF"/>
            </a:solidFill>
          </a:ln>
        </p:spPr>
        <p:txBody>
          <a:bodyPr wrap="square">
            <a:spAutoFit/>
          </a:bodyPr>
          <a:lstStyle/>
          <a:p>
            <a:pPr lvl="1"/>
            <a:r>
              <a:rPr lang="fr-FR" sz="1600" b="1" cap="small" dirty="0"/>
              <a:t>Mode d’évaluation</a:t>
            </a:r>
            <a:endParaRPr lang="fr-FR" sz="1600" dirty="0"/>
          </a:p>
          <a:p>
            <a:pPr marL="285750" indent="-285750">
              <a:buFont typeface="Arial"/>
              <a:buChar char="•"/>
            </a:pPr>
            <a:r>
              <a:rPr lang="fr-FR" sz="1600" b="1" i="1" dirty="0" smtClean="0"/>
              <a:t>Ponctuel :</a:t>
            </a:r>
            <a:r>
              <a:rPr lang="fr-FR" sz="1600" b="1" i="1" dirty="0"/>
              <a:t> sous-épreuve pratique d’une durée 4 heures</a:t>
            </a:r>
            <a:r>
              <a:rPr lang="fr-FR" sz="1600" dirty="0"/>
              <a:t> </a:t>
            </a:r>
          </a:p>
          <a:p>
            <a:pPr lvl="1"/>
            <a:endParaRPr lang="fr-FR" sz="1600" b="1" i="1" dirty="0" smtClean="0"/>
          </a:p>
          <a:p>
            <a:pPr marL="285750" indent="-285750">
              <a:buFont typeface="Arial"/>
              <a:buChar char="•"/>
            </a:pPr>
            <a:r>
              <a:rPr lang="fr-FR" sz="1600" b="1" i="1" dirty="0" smtClean="0"/>
              <a:t>Contrôle </a:t>
            </a:r>
            <a:r>
              <a:rPr lang="fr-FR" sz="1600" b="1" i="1" dirty="0"/>
              <a:t>en cours de </a:t>
            </a:r>
            <a:r>
              <a:rPr lang="fr-FR" sz="1600" b="1" i="1" dirty="0" smtClean="0"/>
              <a:t>formation :</a:t>
            </a:r>
            <a:r>
              <a:rPr lang="fr-FR" sz="1600" dirty="0"/>
              <a:t> </a:t>
            </a:r>
            <a:r>
              <a:rPr lang="fr-FR" sz="1600" dirty="0" smtClean="0"/>
              <a:t>organisé </a:t>
            </a:r>
            <a:r>
              <a:rPr lang="fr-FR" sz="1600" dirty="0"/>
              <a:t>par les professeurs chargés des enseignements professionnels </a:t>
            </a:r>
            <a:r>
              <a:rPr lang="fr-FR" sz="1600" dirty="0" smtClean="0"/>
              <a:t>durée </a:t>
            </a:r>
            <a:r>
              <a:rPr lang="fr-FR" sz="1600" dirty="0"/>
              <a:t>maximale de </a:t>
            </a:r>
            <a:r>
              <a:rPr lang="fr-FR" sz="1600" dirty="0" smtClean="0"/>
              <a:t>4 heures, </a:t>
            </a:r>
            <a:r>
              <a:rPr lang="fr-FR" sz="1600" b="1" dirty="0" smtClean="0"/>
              <a:t>situé </a:t>
            </a:r>
            <a:r>
              <a:rPr lang="fr-FR" sz="1600" b="1" dirty="0"/>
              <a:t>au cours du</a:t>
            </a:r>
            <a:r>
              <a:rPr lang="fr-FR" sz="1600" dirty="0"/>
              <a:t> </a:t>
            </a:r>
            <a:r>
              <a:rPr lang="fr-FR" sz="1600" b="1" dirty="0"/>
              <a:t>deuxième semestre de la classe de première</a:t>
            </a:r>
            <a:r>
              <a:rPr lang="fr-FR" sz="1600" dirty="0"/>
              <a:t> </a:t>
            </a:r>
            <a:r>
              <a:rPr lang="fr-FR" sz="1600" b="1" dirty="0" smtClean="0"/>
              <a:t>, </a:t>
            </a:r>
            <a:r>
              <a:rPr lang="fr-FR" sz="1600" dirty="0" smtClean="0"/>
              <a:t>soit </a:t>
            </a:r>
            <a:r>
              <a:rPr lang="fr-FR" sz="1600" dirty="0"/>
              <a:t>en établissement de formation, soit en </a:t>
            </a:r>
            <a:r>
              <a:rPr lang="fr-FR" sz="1600" dirty="0" smtClean="0"/>
              <a:t>entreprise. </a:t>
            </a:r>
            <a:endParaRPr lang="fr-FR" sz="1600" dirty="0"/>
          </a:p>
        </p:txBody>
      </p:sp>
      <p:sp>
        <p:nvSpPr>
          <p:cNvPr id="2" name="Espace réservé du numéro de diapositive 1"/>
          <p:cNvSpPr>
            <a:spLocks noGrp="1"/>
          </p:cNvSpPr>
          <p:nvPr>
            <p:ph type="sldNum" sz="quarter" idx="12"/>
          </p:nvPr>
        </p:nvSpPr>
        <p:spPr>
          <a:xfrm>
            <a:off x="7010400" y="6492875"/>
            <a:ext cx="2133600" cy="365125"/>
          </a:xfrm>
        </p:spPr>
        <p:txBody>
          <a:bodyPr anchor="b" anchorCtr="0"/>
          <a:lstStyle/>
          <a:p>
            <a:fld id="{9ADDA7FA-2A20-44FE-B285-C2990E32D552}" type="slidenum">
              <a:rPr lang="fr-FR" smtClean="0"/>
              <a:t>70</a:t>
            </a:fld>
            <a:endParaRPr lang="fr-FR" dirty="0"/>
          </a:p>
        </p:txBody>
      </p:sp>
    </p:spTree>
    <p:extLst>
      <p:ext uri="{BB962C8B-B14F-4D97-AF65-F5344CB8AC3E}">
        <p14:creationId xmlns:p14="http://schemas.microsoft.com/office/powerpoint/2010/main" val="26378302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8"/>
                                        </p:tgtEl>
                                        <p:attrNameLst>
                                          <p:attrName>style.opacity</p:attrName>
                                        </p:attrNameLst>
                                      </p:cBhvr>
                                      <p:to>
                                        <p:strVal val="0.5"/>
                                      </p:to>
                                    </p:set>
                                    <p:animEffect filter="image" prLst="opacity: 0.5">
                                      <p:cBhvr rctx="IE">
                                        <p:cTn id="7" dur="indefinite"/>
                                        <p:tgtEl>
                                          <p:spTgt spid="18"/>
                                        </p:tgtEl>
                                      </p:cBhvr>
                                    </p:animEffect>
                                  </p:childTnLst>
                                </p:cTn>
                              </p:par>
                              <p:par>
                                <p:cTn id="8" presetID="9" presetClass="emph" presetSubtype="0" grpId="0" nodeType="withEffect">
                                  <p:stCondLst>
                                    <p:cond delay="0"/>
                                  </p:stCondLst>
                                  <p:childTnLst>
                                    <p:set>
                                      <p:cBhvr rctx="PPT">
                                        <p:cTn id="9" dur="indefinite"/>
                                        <p:tgtEl>
                                          <p:spTgt spid="17"/>
                                        </p:tgtEl>
                                        <p:attrNameLst>
                                          <p:attrName>style.opacity</p:attrName>
                                        </p:attrNameLst>
                                      </p:cBhvr>
                                      <p:to>
                                        <p:strVal val="0.5"/>
                                      </p:to>
                                    </p:set>
                                    <p:animEffect filter="image" prLst="opacity: 0.5">
                                      <p:cBhvr rctx="IE">
                                        <p:cTn id="10" dur="indefinite"/>
                                        <p:tgtEl>
                                          <p:spTgt spid="17"/>
                                        </p:tgtEl>
                                      </p:cBhvr>
                                    </p:animEffect>
                                  </p:childTnLst>
                                </p:cTn>
                              </p:par>
                              <p:par>
                                <p:cTn id="11" presetID="9" presetClass="emph" presetSubtype="0" grpId="0" nodeType="withEffect">
                                  <p:stCondLst>
                                    <p:cond delay="0"/>
                                  </p:stCondLst>
                                  <p:childTnLst>
                                    <p:set>
                                      <p:cBhvr rctx="PPT">
                                        <p:cTn id="12" dur="indefinite"/>
                                        <p:tgtEl>
                                          <p:spTgt spid="19"/>
                                        </p:tgtEl>
                                        <p:attrNameLst>
                                          <p:attrName>style.opacity</p:attrName>
                                        </p:attrNameLst>
                                      </p:cBhvr>
                                      <p:to>
                                        <p:strVal val="0.5"/>
                                      </p:to>
                                    </p:set>
                                    <p:animEffect filter="image" prLst="opacity: 0.5">
                                      <p:cBhvr rctx="IE">
                                        <p:cTn id="13" dur="indefinite"/>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0" fill="hold"/>
                                        <p:tgtEl>
                                          <p:spTgt spid="26"/>
                                        </p:tgtEl>
                                        <p:attrNameLst>
                                          <p:attrName>ppt_w</p:attrName>
                                        </p:attrNameLst>
                                      </p:cBhvr>
                                      <p:tavLst>
                                        <p:tav tm="0" fmla="#ppt_w*sin(2.5*pi*$)">
                                          <p:val>
                                            <p:fltVal val="0"/>
                                          </p:val>
                                        </p:tav>
                                        <p:tav tm="100000">
                                          <p:val>
                                            <p:fltVal val="1"/>
                                          </p:val>
                                        </p:tav>
                                      </p:tavLst>
                                    </p:anim>
                                    <p:anim calcmode="lin" valueType="num">
                                      <p:cBhvr>
                                        <p:cTn id="19" dur="5000" fill="hold"/>
                                        <p:tgtEl>
                                          <p:spTgt spid="26"/>
                                        </p:tgtEl>
                                        <p:attrNameLst>
                                          <p:attrName>ppt_h</p:attrName>
                                        </p:attrNameLst>
                                      </p:cBhvr>
                                      <p:tavLst>
                                        <p:tav tm="0">
                                          <p:val>
                                            <p:strVal val="#ppt_h"/>
                                          </p:val>
                                        </p:tav>
                                        <p:tav tm="100000">
                                          <p:val>
                                            <p:strVal val="#ppt_h"/>
                                          </p:val>
                                        </p:tav>
                                      </p:tavLst>
                                    </p:anim>
                                  </p:childTnLst>
                                </p:cTn>
                              </p:par>
                              <p:par>
                                <p:cTn id="20" presetID="1" presetClass="entr" presetSubtype="0" fill="hold" nodeType="with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
                                            <p:txEl>
                                              <p:pRg st="1" end="1"/>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0">
                                            <p:txEl>
                                              <p:pRg st="2" end="2"/>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0">
                                            <p:txEl>
                                              <p:pRg st="3" end="3"/>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30">
                                            <p:txEl>
                                              <p:pRg st="0" end="0"/>
                                            </p:txEl>
                                          </p:spTgt>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30">
                                            <p:txEl>
                                              <p:pRg st="1" end="1"/>
                                            </p:txEl>
                                          </p:spTgt>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30">
                                            <p:txEl>
                                              <p:pRg st="2" end="2"/>
                                            </p:txEl>
                                          </p:spTgt>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30">
                                            <p:txEl>
                                              <p:pRg st="3" end="3"/>
                                            </p:txEl>
                                          </p:spTgt>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30">
                                            <p:txEl>
                                              <p:pRg st="0" end="0"/>
                                            </p:txEl>
                                          </p:spTgt>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30">
                                            <p:txEl>
                                              <p:pRg st="1" end="1"/>
                                            </p:txEl>
                                          </p:spTgt>
                                        </p:tgtEl>
                                        <p:attrNameLst>
                                          <p:attrName>style.visibility</p:attrName>
                                        </p:attrNameLst>
                                      </p:cBhvr>
                                      <p:to>
                                        <p:strVal val="hidden"/>
                                      </p:to>
                                    </p:set>
                                  </p:childTnLst>
                                </p:cTn>
                              </p:par>
                              <p:par>
                                <p:cTn id="48" presetID="1" presetClass="exit" presetSubtype="0" fill="hold" grpId="0" nodeType="withEffect">
                                  <p:stCondLst>
                                    <p:cond delay="0"/>
                                  </p:stCondLst>
                                  <p:childTnLst>
                                    <p:set>
                                      <p:cBhvr>
                                        <p:cTn id="49" dur="1" fill="hold">
                                          <p:stCondLst>
                                            <p:cond delay="0"/>
                                          </p:stCondLst>
                                        </p:cTn>
                                        <p:tgtEl>
                                          <p:spTgt spid="30">
                                            <p:txEl>
                                              <p:pRg st="2" end="2"/>
                                            </p:txEl>
                                          </p:spTgt>
                                        </p:tgtEl>
                                        <p:attrNameLst>
                                          <p:attrName>style.visibility</p:attrName>
                                        </p:attrNameLst>
                                      </p:cBhvr>
                                      <p:to>
                                        <p:strVal val="hidden"/>
                                      </p:to>
                                    </p:set>
                                  </p:childTnLst>
                                </p:cTn>
                              </p:par>
                              <p:par>
                                <p:cTn id="50" presetID="1" presetClass="exit" presetSubtype="0" fill="hold" grpId="0" nodeType="withEffect">
                                  <p:stCondLst>
                                    <p:cond delay="0"/>
                                  </p:stCondLst>
                                  <p:childTnLst>
                                    <p:set>
                                      <p:cBhvr>
                                        <p:cTn id="51" dur="1" fill="hold">
                                          <p:stCondLst>
                                            <p:cond delay="0"/>
                                          </p:stCondLst>
                                        </p:cTn>
                                        <p:tgtEl>
                                          <p:spTgt spid="30">
                                            <p:txEl>
                                              <p:pRg st="3" end="3"/>
                                            </p:txEl>
                                          </p:spTgt>
                                        </p:tgtEl>
                                        <p:attrNameLst>
                                          <p:attrName>style.visibility</p:attrName>
                                        </p:attrNameLst>
                                      </p:cBhvr>
                                      <p:to>
                                        <p:strVal val="hidden"/>
                                      </p:to>
                                    </p:set>
                                  </p:childTnLst>
                                </p:cTn>
                              </p:par>
                              <p:par>
                                <p:cTn id="52" presetID="1" presetClass="exit" presetSubtype="0" fill="hold" grpId="0" nodeType="withEffect">
                                  <p:stCondLst>
                                    <p:cond delay="0"/>
                                  </p:stCondLst>
                                  <p:childTnLst>
                                    <p:set>
                                      <p:cBhvr>
                                        <p:cTn id="53" dur="1" fill="hold">
                                          <p:stCondLst>
                                            <p:cond delay="0"/>
                                          </p:stCondLst>
                                        </p:cTn>
                                        <p:tgtEl>
                                          <p:spTgt spid="30">
                                            <p:bg/>
                                          </p:spTgt>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34">
                                            <p:txEl>
                                              <p:pRg st="1" end="1"/>
                                            </p:txEl>
                                          </p:spTgt>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0" grpId="0" build="allAtOnce" animBg="1"/>
      <p:bldP spid="3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Du référentiel à l’évaluation certificative</a:t>
            </a:r>
            <a:endParaRPr lang="fr-FR" i="1" dirty="0">
              <a:solidFill>
                <a:srgbClr val="FF0000"/>
              </a:solidFill>
            </a:endParaRPr>
          </a:p>
        </p:txBody>
      </p:sp>
      <p:sp>
        <p:nvSpPr>
          <p:cNvPr id="5" name="Rectangle 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Image 9" descr="bannierehélic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descr="banniereav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Documents and Settings\All Users\Documents\IA IPR Aéro\Rénovation du bac pro Aéronautique\Séminaire Toulouse nov 2013\Ressources\téléchargement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dirty="0" smtClean="0">
                <a:solidFill>
                  <a:srgbClr val="262699"/>
                </a:solidFill>
                <a:latin typeface="Arial Black" charset="0"/>
                <a:cs typeface="Arial" charset="0"/>
              </a:rPr>
              <a:t>Rénovation </a:t>
            </a:r>
            <a:r>
              <a:rPr lang="fr-FR" sz="1100" b="1" i="1" dirty="0" smtClean="0">
                <a:solidFill>
                  <a:schemeClr val="bg1"/>
                </a:solidFill>
                <a:latin typeface="Arial Black" charset="0"/>
                <a:cs typeface="Arial" charset="0"/>
              </a:rPr>
              <a:t>de la filière  de formation en Aéronautique</a:t>
            </a:r>
          </a:p>
        </p:txBody>
      </p: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2" name="Picture 11" descr="C:\Users\JJD\Desktop\Trait rou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re 1"/>
          <p:cNvSpPr txBox="1">
            <a:spLocks/>
          </p:cNvSpPr>
          <p:nvPr/>
        </p:nvSpPr>
        <p:spPr>
          <a:xfrm>
            <a:off x="0" y="1412776"/>
            <a:ext cx="9144000" cy="48245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i="1" dirty="0" smtClean="0"/>
              <a:t>Les diplômes intermédiaires</a:t>
            </a:r>
          </a:p>
          <a:p>
            <a:pPr>
              <a:lnSpc>
                <a:spcPct val="140000"/>
              </a:lnSpc>
            </a:pPr>
            <a:r>
              <a:rPr lang="fr-FR" sz="3600" i="1" dirty="0" smtClean="0"/>
              <a:t> dans les cursus </a:t>
            </a:r>
            <a:br>
              <a:rPr lang="fr-FR" sz="3600" i="1" dirty="0" smtClean="0"/>
            </a:br>
            <a:r>
              <a:rPr lang="fr-FR" sz="3600" i="1" dirty="0" smtClean="0"/>
              <a:t>du Baccalauréat professionnel aéronautique </a:t>
            </a:r>
            <a:r>
              <a:rPr lang="fr-FR" sz="3600" i="1" dirty="0"/>
              <a:t>et </a:t>
            </a:r>
            <a:endParaRPr lang="fr-FR" sz="3600" i="1" dirty="0" smtClean="0"/>
          </a:p>
          <a:p>
            <a:pPr>
              <a:lnSpc>
                <a:spcPct val="140000"/>
              </a:lnSpc>
            </a:pPr>
            <a:r>
              <a:rPr lang="fr-FR" sz="3600" i="1" dirty="0" smtClean="0"/>
              <a:t>du Baccalauréat professionnel aviation générale</a:t>
            </a:r>
            <a:endParaRPr lang="fr-FR" sz="1800" i="1" dirty="0"/>
          </a:p>
        </p:txBody>
      </p:sp>
      <p:sp>
        <p:nvSpPr>
          <p:cNvPr id="2" name="Espace réservé du numéro de diapositive 1"/>
          <p:cNvSpPr>
            <a:spLocks noGrp="1"/>
          </p:cNvSpPr>
          <p:nvPr>
            <p:ph type="sldNum" sz="quarter" idx="12"/>
          </p:nvPr>
        </p:nvSpPr>
        <p:spPr/>
        <p:txBody>
          <a:bodyPr/>
          <a:lstStyle/>
          <a:p>
            <a:fld id="{9ADDA7FA-2A20-44FE-B285-C2990E32D552}" type="slidenum">
              <a:rPr lang="fr-FR" smtClean="0"/>
              <a:t>71</a:t>
            </a:fld>
            <a:endParaRPr lang="fr-FR"/>
          </a:p>
        </p:txBody>
      </p:sp>
    </p:spTree>
    <p:extLst>
      <p:ext uri="{BB962C8B-B14F-4D97-AF65-F5344CB8AC3E}">
        <p14:creationId xmlns:p14="http://schemas.microsoft.com/office/powerpoint/2010/main" val="362630618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p:cNvCxnSpPr/>
          <p:nvPr/>
        </p:nvCxnSpPr>
        <p:spPr>
          <a:xfrm>
            <a:off x="395536" y="1844824"/>
            <a:ext cx="8568952" cy="36004"/>
          </a:xfrm>
          <a:prstGeom prst="straightConnector1">
            <a:avLst/>
          </a:prstGeom>
          <a:ln w="508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395536" y="476672"/>
            <a:ext cx="0" cy="5832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915816" y="476672"/>
            <a:ext cx="0" cy="5832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7956376" y="476672"/>
            <a:ext cx="0" cy="5832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436096" y="548680"/>
            <a:ext cx="0" cy="5832648"/>
          </a:xfrm>
          <a:prstGeom prst="line">
            <a:avLst/>
          </a:prstGeom>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4499992" y="217106"/>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U34</a:t>
            </a: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6" name="Ellipse 15"/>
          <p:cNvSpPr/>
          <p:nvPr/>
        </p:nvSpPr>
        <p:spPr>
          <a:xfrm>
            <a:off x="3845445" y="188640"/>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7" name="Ellipse 16"/>
          <p:cNvSpPr/>
          <p:nvPr/>
        </p:nvSpPr>
        <p:spPr>
          <a:xfrm>
            <a:off x="5789661" y="217106"/>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18" name="Ellipse 17"/>
          <p:cNvSpPr/>
          <p:nvPr/>
        </p:nvSpPr>
        <p:spPr>
          <a:xfrm>
            <a:off x="6509741" y="217106"/>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U31</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19" name="Ellipse 18"/>
          <p:cNvSpPr/>
          <p:nvPr/>
        </p:nvSpPr>
        <p:spPr>
          <a:xfrm>
            <a:off x="7229821" y="217106"/>
            <a:ext cx="582539" cy="324789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U33</a:t>
            </a: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cxnSp>
        <p:nvCxnSpPr>
          <p:cNvPr id="23" name="Connecteur droit avec flèche 22"/>
          <p:cNvCxnSpPr/>
          <p:nvPr/>
        </p:nvCxnSpPr>
        <p:spPr>
          <a:xfrm>
            <a:off x="395536" y="2326828"/>
            <a:ext cx="5040560" cy="0"/>
          </a:xfrm>
          <a:prstGeom prst="straightConnector1">
            <a:avLst/>
          </a:prstGeom>
          <a:ln w="508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0" name="Ellipse 19"/>
          <p:cNvSpPr/>
          <p:nvPr/>
        </p:nvSpPr>
        <p:spPr>
          <a:xfrm>
            <a:off x="4644008" y="1772816"/>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UP3</a:t>
            </a:r>
          </a:p>
          <a:p>
            <a:pPr algn="ctr"/>
            <a:endParaRPr lang="fr-FR" b="1" dirty="0"/>
          </a:p>
          <a:p>
            <a:pPr algn="ctr"/>
            <a:endParaRPr lang="fr-FR" b="1" dirty="0" smtClean="0"/>
          </a:p>
          <a:p>
            <a:pPr algn="ctr"/>
            <a:endParaRPr lang="fr-FR" b="1" dirty="0" smtClean="0"/>
          </a:p>
        </p:txBody>
      </p:sp>
      <p:sp>
        <p:nvSpPr>
          <p:cNvPr id="21" name="Ellipse 20"/>
          <p:cNvSpPr/>
          <p:nvPr/>
        </p:nvSpPr>
        <p:spPr>
          <a:xfrm>
            <a:off x="3275856" y="1268760"/>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UP1</a:t>
            </a:r>
            <a:endParaRPr lang="fr-FR" b="1" u="sng" dirty="0"/>
          </a:p>
          <a:p>
            <a:pPr algn="ctr"/>
            <a:endParaRPr lang="fr-FR" b="1" u="sng" dirty="0" smtClean="0"/>
          </a:p>
          <a:p>
            <a:pPr algn="ctr"/>
            <a:endParaRPr lang="fr-FR" b="1" u="sng" dirty="0"/>
          </a:p>
          <a:p>
            <a:pPr algn="ctr"/>
            <a:endParaRPr lang="fr-FR" b="1" u="sng" dirty="0"/>
          </a:p>
        </p:txBody>
      </p:sp>
      <p:sp>
        <p:nvSpPr>
          <p:cNvPr id="22" name="Ellipse 21"/>
          <p:cNvSpPr/>
          <p:nvPr/>
        </p:nvSpPr>
        <p:spPr>
          <a:xfrm>
            <a:off x="3918261" y="1268760"/>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UP2</a:t>
            </a:r>
            <a:endParaRPr lang="fr-FR" b="1" dirty="0"/>
          </a:p>
          <a:p>
            <a:pPr algn="ctr"/>
            <a:endParaRPr lang="fr-FR" b="1" dirty="0" smtClean="0"/>
          </a:p>
          <a:p>
            <a:pPr algn="ctr"/>
            <a:endParaRPr lang="fr-FR" b="1" dirty="0"/>
          </a:p>
          <a:p>
            <a:pPr algn="ctr"/>
            <a:endParaRPr lang="fr-FR" b="1" dirty="0"/>
          </a:p>
        </p:txBody>
      </p:sp>
      <p:cxnSp>
        <p:nvCxnSpPr>
          <p:cNvPr id="25" name="Connecteur droit avec flèche 24"/>
          <p:cNvCxnSpPr/>
          <p:nvPr/>
        </p:nvCxnSpPr>
        <p:spPr>
          <a:xfrm>
            <a:off x="395536" y="5193196"/>
            <a:ext cx="8568952" cy="36004"/>
          </a:xfrm>
          <a:prstGeom prst="straightConnector1">
            <a:avLst/>
          </a:prstGeom>
          <a:ln w="50800" cmpd="sng">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26" name="Ellipse 25"/>
          <p:cNvSpPr/>
          <p:nvPr/>
        </p:nvSpPr>
        <p:spPr>
          <a:xfrm>
            <a:off x="5789661" y="3565478"/>
            <a:ext cx="582539" cy="3247898"/>
          </a:xfrm>
          <a:prstGeom prst="ellipse">
            <a:avLst/>
          </a:prstGeom>
          <a:solidFill>
            <a:srgbClr val="FF6699"/>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U2</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sp>
        <p:nvSpPr>
          <p:cNvPr id="27" name="Ellipse 26"/>
          <p:cNvSpPr/>
          <p:nvPr/>
        </p:nvSpPr>
        <p:spPr>
          <a:xfrm>
            <a:off x="6509741" y="3565478"/>
            <a:ext cx="582539" cy="3247898"/>
          </a:xfrm>
          <a:prstGeom prst="ellipse">
            <a:avLst/>
          </a:prstGeom>
          <a:solidFill>
            <a:srgbClr val="FF6699"/>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U31</a:t>
            </a:r>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a:p>
        </p:txBody>
      </p:sp>
      <p:sp>
        <p:nvSpPr>
          <p:cNvPr id="28" name="Ellipse 27"/>
          <p:cNvSpPr/>
          <p:nvPr/>
        </p:nvSpPr>
        <p:spPr>
          <a:xfrm>
            <a:off x="7229821" y="3565478"/>
            <a:ext cx="582539" cy="3247898"/>
          </a:xfrm>
          <a:prstGeom prst="ellipse">
            <a:avLst/>
          </a:prstGeom>
          <a:solidFill>
            <a:srgbClr val="FF6699"/>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U32</a:t>
            </a: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a:p>
            <a:pPr algn="ctr"/>
            <a:endParaRPr lang="fr-FR" b="1" dirty="0" smtClean="0"/>
          </a:p>
          <a:p>
            <a:pPr algn="ctr"/>
            <a:endParaRPr lang="fr-FR" b="1" dirty="0"/>
          </a:p>
        </p:txBody>
      </p:sp>
      <p:cxnSp>
        <p:nvCxnSpPr>
          <p:cNvPr id="33" name="Connecteur droit avec flèche 32"/>
          <p:cNvCxnSpPr/>
          <p:nvPr/>
        </p:nvCxnSpPr>
        <p:spPr>
          <a:xfrm>
            <a:off x="395536" y="5639196"/>
            <a:ext cx="5040560" cy="0"/>
          </a:xfrm>
          <a:prstGeom prst="straightConnector1">
            <a:avLst/>
          </a:prstGeom>
          <a:ln w="508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4" name="Ellipse 33"/>
          <p:cNvSpPr/>
          <p:nvPr/>
        </p:nvSpPr>
        <p:spPr>
          <a:xfrm>
            <a:off x="4572000" y="4609594"/>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UP3</a:t>
            </a:r>
          </a:p>
          <a:p>
            <a:pPr algn="ctr"/>
            <a:endParaRPr lang="fr-FR" b="1" dirty="0"/>
          </a:p>
          <a:p>
            <a:pPr algn="ctr"/>
            <a:endParaRPr lang="fr-FR" b="1" dirty="0" smtClean="0"/>
          </a:p>
          <a:p>
            <a:pPr algn="ctr"/>
            <a:endParaRPr lang="fr-FR" b="1" dirty="0"/>
          </a:p>
        </p:txBody>
      </p:sp>
      <p:sp>
        <p:nvSpPr>
          <p:cNvPr id="35" name="Ellipse 34"/>
          <p:cNvSpPr/>
          <p:nvPr/>
        </p:nvSpPr>
        <p:spPr>
          <a:xfrm>
            <a:off x="3275856" y="4581128"/>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UP1</a:t>
            </a:r>
            <a:endParaRPr lang="fr-FR" b="1" u="sng" dirty="0"/>
          </a:p>
          <a:p>
            <a:pPr algn="ctr"/>
            <a:endParaRPr lang="fr-FR" b="1" u="sng" dirty="0" smtClean="0"/>
          </a:p>
          <a:p>
            <a:pPr algn="ctr"/>
            <a:endParaRPr lang="fr-FR" b="1" u="sng" dirty="0"/>
          </a:p>
          <a:p>
            <a:pPr algn="ctr"/>
            <a:endParaRPr lang="fr-FR" b="1" u="sng" dirty="0"/>
          </a:p>
        </p:txBody>
      </p:sp>
      <p:sp>
        <p:nvSpPr>
          <p:cNvPr id="36" name="Ellipse 35"/>
          <p:cNvSpPr/>
          <p:nvPr/>
        </p:nvSpPr>
        <p:spPr>
          <a:xfrm>
            <a:off x="3918261" y="4581128"/>
            <a:ext cx="436905" cy="208823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UP2</a:t>
            </a:r>
            <a:endParaRPr lang="fr-FR" b="1" dirty="0"/>
          </a:p>
          <a:p>
            <a:pPr algn="ctr"/>
            <a:endParaRPr lang="fr-FR" b="1" dirty="0" smtClean="0"/>
          </a:p>
          <a:p>
            <a:pPr algn="ctr"/>
            <a:endParaRPr lang="fr-FR" b="1" dirty="0"/>
          </a:p>
          <a:p>
            <a:pPr algn="ctr"/>
            <a:endParaRPr lang="fr-FR" b="1" dirty="0"/>
          </a:p>
        </p:txBody>
      </p:sp>
      <p:sp>
        <p:nvSpPr>
          <p:cNvPr id="24" name="ZoneTexte 23"/>
          <p:cNvSpPr txBox="1"/>
          <p:nvPr/>
        </p:nvSpPr>
        <p:spPr>
          <a:xfrm>
            <a:off x="167928" y="1484784"/>
            <a:ext cx="3275318" cy="369332"/>
          </a:xfrm>
          <a:prstGeom prst="rect">
            <a:avLst/>
          </a:prstGeom>
          <a:noFill/>
        </p:spPr>
        <p:txBody>
          <a:bodyPr wrap="none" rtlCol="0">
            <a:spAutoFit/>
          </a:bodyPr>
          <a:lstStyle/>
          <a:p>
            <a:r>
              <a:rPr lang="fr-FR" dirty="0" smtClean="0"/>
              <a:t>Bac pro </a:t>
            </a:r>
            <a:r>
              <a:rPr lang="fr-FR" dirty="0" err="1" smtClean="0"/>
              <a:t>Aéro</a:t>
            </a:r>
            <a:r>
              <a:rPr lang="fr-FR" dirty="0" smtClean="0"/>
              <a:t> Option Av, Sys et St</a:t>
            </a:r>
            <a:endParaRPr lang="fr-FR" dirty="0"/>
          </a:p>
        </p:txBody>
      </p:sp>
      <p:sp>
        <p:nvSpPr>
          <p:cNvPr id="38" name="ZoneTexte 37"/>
          <p:cNvSpPr txBox="1"/>
          <p:nvPr/>
        </p:nvSpPr>
        <p:spPr>
          <a:xfrm>
            <a:off x="179512" y="2348880"/>
            <a:ext cx="2941831" cy="369332"/>
          </a:xfrm>
          <a:prstGeom prst="rect">
            <a:avLst/>
          </a:prstGeom>
          <a:noFill/>
        </p:spPr>
        <p:txBody>
          <a:bodyPr wrap="none" rtlCol="0">
            <a:spAutoFit/>
          </a:bodyPr>
          <a:lstStyle/>
          <a:p>
            <a:r>
              <a:rPr lang="fr-FR" dirty="0" smtClean="0"/>
              <a:t>CAP </a:t>
            </a:r>
            <a:r>
              <a:rPr lang="fr-FR" dirty="0" err="1" smtClean="0"/>
              <a:t>Aéro</a:t>
            </a:r>
            <a:r>
              <a:rPr lang="fr-FR" dirty="0" smtClean="0"/>
              <a:t> </a:t>
            </a:r>
            <a:r>
              <a:rPr lang="fr-FR" dirty="0"/>
              <a:t>Option Av, Sys et St</a:t>
            </a:r>
          </a:p>
        </p:txBody>
      </p:sp>
      <p:sp>
        <p:nvSpPr>
          <p:cNvPr id="39" name="ZoneTexte 38"/>
          <p:cNvSpPr txBox="1"/>
          <p:nvPr/>
        </p:nvSpPr>
        <p:spPr>
          <a:xfrm>
            <a:off x="172120" y="4869160"/>
            <a:ext cx="2626891" cy="369332"/>
          </a:xfrm>
          <a:prstGeom prst="rect">
            <a:avLst/>
          </a:prstGeom>
          <a:noFill/>
        </p:spPr>
        <p:txBody>
          <a:bodyPr wrap="none" rtlCol="0">
            <a:spAutoFit/>
          </a:bodyPr>
          <a:lstStyle/>
          <a:p>
            <a:r>
              <a:rPr lang="fr-FR" dirty="0" smtClean="0"/>
              <a:t>Bac pro Aviation Générale</a:t>
            </a:r>
            <a:endParaRPr lang="fr-FR" dirty="0"/>
          </a:p>
        </p:txBody>
      </p:sp>
      <p:sp>
        <p:nvSpPr>
          <p:cNvPr id="40" name="ZoneTexte 39"/>
          <p:cNvSpPr txBox="1"/>
          <p:nvPr/>
        </p:nvSpPr>
        <p:spPr>
          <a:xfrm>
            <a:off x="251520" y="5589240"/>
            <a:ext cx="2698175" cy="369332"/>
          </a:xfrm>
          <a:prstGeom prst="rect">
            <a:avLst/>
          </a:prstGeom>
          <a:noFill/>
        </p:spPr>
        <p:txBody>
          <a:bodyPr wrap="none" rtlCol="0">
            <a:spAutoFit/>
          </a:bodyPr>
          <a:lstStyle/>
          <a:p>
            <a:r>
              <a:rPr lang="fr-FR" dirty="0" smtClean="0"/>
              <a:t>CAP </a:t>
            </a:r>
            <a:r>
              <a:rPr lang="fr-FR" dirty="0" err="1" smtClean="0"/>
              <a:t>Aéro</a:t>
            </a:r>
            <a:r>
              <a:rPr lang="fr-FR" dirty="0" smtClean="0"/>
              <a:t> Option Systèmes</a:t>
            </a:r>
            <a:endParaRPr lang="fr-FR" dirty="0"/>
          </a:p>
        </p:txBody>
      </p:sp>
      <p:sp>
        <p:nvSpPr>
          <p:cNvPr id="2" name="Espace réservé du numéro de diapositive 1"/>
          <p:cNvSpPr>
            <a:spLocks noGrp="1"/>
          </p:cNvSpPr>
          <p:nvPr>
            <p:ph type="sldNum" sz="quarter" idx="12"/>
          </p:nvPr>
        </p:nvSpPr>
        <p:spPr/>
        <p:txBody>
          <a:bodyPr/>
          <a:lstStyle/>
          <a:p>
            <a:fld id="{9ADDA7FA-2A20-44FE-B285-C2990E32D552}" type="slidenum">
              <a:rPr lang="fr-FR" smtClean="0"/>
              <a:t>72</a:t>
            </a:fld>
            <a:endParaRPr lang="fr-FR"/>
          </a:p>
        </p:txBody>
      </p:sp>
    </p:spTree>
    <p:extLst>
      <p:ext uri="{BB962C8B-B14F-4D97-AF65-F5344CB8AC3E}">
        <p14:creationId xmlns:p14="http://schemas.microsoft.com/office/powerpoint/2010/main" val="38529664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4" grpId="0" animBg="1"/>
      <p:bldP spid="35" grpId="0" animBg="1"/>
      <p:bldP spid="36" grpId="0" animBg="1"/>
      <p:bldP spid="39" grpId="0"/>
      <p:bldP spid="4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Du référentiel à l’évaluation certificative</a:t>
            </a:r>
            <a:endParaRPr lang="fr-FR" i="1" dirty="0">
              <a:solidFill>
                <a:srgbClr val="FF0000"/>
              </a:solidFill>
            </a:endParaRPr>
          </a:p>
        </p:txBody>
      </p:sp>
      <p:sp>
        <p:nvSpPr>
          <p:cNvPr id="5" name="Rectangle 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Image 9" descr="bannierehélic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descr="banniereav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Documents and Settings\All Users\Documents\IA IPR Aéro\Rénovation du bac pro Aéronautique\Séminaire Toulouse nov 2013\Ressources\téléchargement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dirty="0" smtClean="0">
                <a:solidFill>
                  <a:srgbClr val="262699"/>
                </a:solidFill>
                <a:latin typeface="Arial Black" charset="0"/>
                <a:cs typeface="Arial" charset="0"/>
              </a:rPr>
              <a:t>Rénovation </a:t>
            </a:r>
            <a:r>
              <a:rPr lang="fr-FR" sz="1100" b="1" i="1" dirty="0" smtClean="0">
                <a:solidFill>
                  <a:schemeClr val="bg1"/>
                </a:solidFill>
                <a:latin typeface="Arial Black" charset="0"/>
                <a:cs typeface="Arial" charset="0"/>
              </a:rPr>
              <a:t>de la filière  de formation en Aéronautique</a:t>
            </a:r>
          </a:p>
        </p:txBody>
      </p: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2" name="Picture 11" descr="C:\Users\JJD\Desktop\Trait rou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re 1"/>
          <p:cNvSpPr txBox="1">
            <a:spLocks/>
          </p:cNvSpPr>
          <p:nvPr/>
        </p:nvSpPr>
        <p:spPr>
          <a:xfrm>
            <a:off x="251520" y="1124744"/>
            <a:ext cx="8712968" cy="48245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40000"/>
              </a:lnSpc>
            </a:pPr>
            <a:r>
              <a:rPr lang="fr-FR" sz="3600" i="1" dirty="0" smtClean="0"/>
              <a:t>Merci pour votre patience </a:t>
            </a:r>
          </a:p>
          <a:p>
            <a:pPr>
              <a:lnSpc>
                <a:spcPct val="140000"/>
              </a:lnSpc>
            </a:pPr>
            <a:r>
              <a:rPr lang="fr-FR" sz="3600" i="1" dirty="0" smtClean="0"/>
              <a:t>et </a:t>
            </a:r>
          </a:p>
          <a:p>
            <a:pPr>
              <a:lnSpc>
                <a:spcPct val="140000"/>
              </a:lnSpc>
            </a:pPr>
            <a:r>
              <a:rPr lang="fr-FR" sz="3600" i="1" dirty="0" smtClean="0"/>
              <a:t>votre attention</a:t>
            </a:r>
            <a:endParaRPr lang="fr-FR" sz="1800" i="1" dirty="0"/>
          </a:p>
        </p:txBody>
      </p:sp>
      <p:sp>
        <p:nvSpPr>
          <p:cNvPr id="2" name="Espace réservé du numéro de diapositive 1"/>
          <p:cNvSpPr>
            <a:spLocks noGrp="1"/>
          </p:cNvSpPr>
          <p:nvPr>
            <p:ph type="sldNum" sz="quarter" idx="12"/>
          </p:nvPr>
        </p:nvSpPr>
        <p:spPr/>
        <p:txBody>
          <a:bodyPr/>
          <a:lstStyle/>
          <a:p>
            <a:fld id="{9ADDA7FA-2A20-44FE-B285-C2990E32D552}" type="slidenum">
              <a:rPr lang="fr-FR" smtClean="0"/>
              <a:t>73</a:t>
            </a:fld>
            <a:endParaRPr lang="fr-FR"/>
          </a:p>
        </p:txBody>
      </p:sp>
    </p:spTree>
    <p:extLst>
      <p:ext uri="{BB962C8B-B14F-4D97-AF65-F5344CB8AC3E}">
        <p14:creationId xmlns:p14="http://schemas.microsoft.com/office/powerpoint/2010/main" val="25455567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Du référentiel à l’évaluation certificative</a:t>
            </a:r>
            <a:endParaRPr lang="fr-FR" i="1" dirty="0">
              <a:solidFill>
                <a:srgbClr val="FF0000"/>
              </a:solidFill>
            </a:endParaRPr>
          </a:p>
        </p:txBody>
      </p:sp>
      <p:sp>
        <p:nvSpPr>
          <p:cNvPr id="5" name="Rectangle 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Image 9" descr="bannierehéli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descr="banniereav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Documents and Settings\All Users\Documents\IA IPR Aéro\Rénovation du bac pro Aéronautique\Séminaire Toulouse nov 2013\Ressources\téléchargement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2" name="Picture 11" descr="C:\Users\JJD\Desktop\Trait ro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a:off x="683568" y="1052736"/>
            <a:ext cx="7632848" cy="369332"/>
          </a:xfrm>
          <a:prstGeom prst="rect">
            <a:avLst/>
          </a:prstGeom>
          <a:noFill/>
        </p:spPr>
        <p:txBody>
          <a:bodyPr wrap="square" rtlCol="0">
            <a:spAutoFit/>
          </a:bodyPr>
          <a:lstStyle/>
          <a:p>
            <a:pPr algn="ctr"/>
            <a:r>
              <a:rPr lang="fr-FR" b="1" dirty="0" smtClean="0"/>
              <a:t>Les unités professionnelles et les épreuves des règlements d’examens</a:t>
            </a:r>
            <a:endParaRPr lang="fr-FR" b="1" dirty="0"/>
          </a:p>
        </p:txBody>
      </p:sp>
      <p:graphicFrame>
        <p:nvGraphicFramePr>
          <p:cNvPr id="2" name="Objet 1"/>
          <p:cNvGraphicFramePr>
            <a:graphicFrameLocks noChangeAspect="1"/>
          </p:cNvGraphicFramePr>
          <p:nvPr>
            <p:extLst>
              <p:ext uri="{D42A27DB-BD31-4B8C-83A1-F6EECF244321}">
                <p14:modId xmlns:p14="http://schemas.microsoft.com/office/powerpoint/2010/main" val="241595611"/>
              </p:ext>
            </p:extLst>
          </p:nvPr>
        </p:nvGraphicFramePr>
        <p:xfrm>
          <a:off x="251519" y="1484784"/>
          <a:ext cx="8640961" cy="5314656"/>
        </p:xfrm>
        <a:graphic>
          <a:graphicData uri="http://schemas.openxmlformats.org/presentationml/2006/ole">
            <mc:AlternateContent xmlns:mc="http://schemas.openxmlformats.org/markup-compatibility/2006">
              <mc:Choice xmlns:v="urn:schemas-microsoft-com:vml" Requires="v">
                <p:oleObj spid="_x0000_s8366" name="Document" r:id="rId8" imgW="5905500" imgH="3632200" progId="Word.Document.12">
                  <p:embed/>
                </p:oleObj>
              </mc:Choice>
              <mc:Fallback>
                <p:oleObj name="Document" r:id="rId8" imgW="5905500" imgH="3632200" progId="Word.Document.12">
                  <p:embed/>
                  <p:pic>
                    <p:nvPicPr>
                      <p:cNvPr id="0" name=""/>
                      <p:cNvPicPr/>
                      <p:nvPr/>
                    </p:nvPicPr>
                    <p:blipFill>
                      <a:blip r:embed="rId9"/>
                      <a:stretch>
                        <a:fillRect/>
                      </a:stretch>
                    </p:blipFill>
                    <p:spPr>
                      <a:xfrm>
                        <a:off x="251519" y="1484784"/>
                        <a:ext cx="8640961" cy="5314656"/>
                      </a:xfrm>
                      <a:prstGeom prst="rect">
                        <a:avLst/>
                      </a:prstGeom>
                    </p:spPr>
                  </p:pic>
                </p:oleObj>
              </mc:Fallback>
            </mc:AlternateContent>
          </a:graphicData>
        </a:graphic>
      </p:graphicFrame>
      <p:grpSp>
        <p:nvGrpSpPr>
          <p:cNvPr id="16" name="Grouper 15"/>
          <p:cNvGrpSpPr/>
          <p:nvPr/>
        </p:nvGrpSpPr>
        <p:grpSpPr>
          <a:xfrm>
            <a:off x="3275856" y="980728"/>
            <a:ext cx="4824536" cy="1728192"/>
            <a:chOff x="3275856" y="980728"/>
            <a:chExt cx="4824536" cy="1728192"/>
          </a:xfrm>
        </p:grpSpPr>
        <p:sp>
          <p:nvSpPr>
            <p:cNvPr id="3" name="Bulle ronde 2"/>
            <p:cNvSpPr/>
            <p:nvPr/>
          </p:nvSpPr>
          <p:spPr>
            <a:xfrm>
              <a:off x="3275856" y="980728"/>
              <a:ext cx="4824536" cy="1728192"/>
            </a:xfrm>
            <a:prstGeom prst="wedgeEllipseCallout">
              <a:avLst/>
            </a:prstGeom>
            <a:solidFill>
              <a:srgbClr val="FFFF00">
                <a:alpha val="9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a:off x="3491880" y="1340768"/>
              <a:ext cx="4392488" cy="1077218"/>
            </a:xfrm>
            <a:prstGeom prst="rect">
              <a:avLst/>
            </a:prstGeom>
          </p:spPr>
          <p:txBody>
            <a:bodyPr wrap="square">
              <a:spAutoFit/>
            </a:bodyPr>
            <a:lstStyle/>
            <a:p>
              <a:pPr algn="ctr"/>
              <a:r>
                <a:rPr lang="fr-FR" sz="1600" b="1" i="1" dirty="0" smtClean="0">
                  <a:solidFill>
                    <a:srgbClr val="FF0000"/>
                  </a:solidFill>
                </a:rPr>
                <a:t>Si le libellé de l’unité et de l’épreuve est identique, le </a:t>
              </a:r>
              <a:r>
                <a:rPr lang="fr-FR" sz="1600" b="1" i="1" dirty="0">
                  <a:solidFill>
                    <a:srgbClr val="FF0000"/>
                  </a:solidFill>
                </a:rPr>
                <a:t>contexte et les supports sont spécifiques à chacune des 3 options (Avionique, </a:t>
              </a:r>
              <a:r>
                <a:rPr lang="fr-FR" sz="1600" b="1" i="1" dirty="0" smtClean="0">
                  <a:solidFill>
                    <a:srgbClr val="FF0000"/>
                  </a:solidFill>
                </a:rPr>
                <a:t>Systèmes, </a:t>
              </a:r>
              <a:r>
                <a:rPr lang="fr-FR" sz="1600" b="1" i="1" dirty="0">
                  <a:solidFill>
                    <a:srgbClr val="FF0000"/>
                  </a:solidFill>
                </a:rPr>
                <a:t>Structure)</a:t>
              </a:r>
              <a:r>
                <a:rPr lang="fr-FR" sz="1600" b="1" dirty="0">
                  <a:solidFill>
                    <a:srgbClr val="FF0000"/>
                  </a:solidFill>
                </a:rPr>
                <a:t> </a:t>
              </a:r>
            </a:p>
          </p:txBody>
        </p:sp>
      </p:grpSp>
      <p:sp>
        <p:nvSpPr>
          <p:cNvPr id="13" name="Espace réservé du numéro de diapositive 12"/>
          <p:cNvSpPr>
            <a:spLocks noGrp="1"/>
          </p:cNvSpPr>
          <p:nvPr>
            <p:ph type="sldNum" sz="quarter" idx="12"/>
          </p:nvPr>
        </p:nvSpPr>
        <p:spPr>
          <a:xfrm>
            <a:off x="7010400" y="6492875"/>
            <a:ext cx="2133600" cy="365125"/>
          </a:xfrm>
        </p:spPr>
        <p:txBody>
          <a:bodyPr/>
          <a:lstStyle/>
          <a:p>
            <a:fld id="{9ADDA7FA-2A20-44FE-B285-C2990E32D552}" type="slidenum">
              <a:rPr lang="fr-FR" smtClean="0"/>
              <a:t>8</a:t>
            </a:fld>
            <a:endParaRPr lang="fr-FR" dirty="0"/>
          </a:p>
        </p:txBody>
      </p:sp>
    </p:spTree>
    <p:extLst>
      <p:ext uri="{BB962C8B-B14F-4D97-AF65-F5344CB8AC3E}">
        <p14:creationId xmlns:p14="http://schemas.microsoft.com/office/powerpoint/2010/main" val="16553050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24744"/>
            <a:ext cx="7772400" cy="5328591"/>
          </a:xfrm>
        </p:spPr>
        <p:txBody>
          <a:bodyPr/>
          <a:lstStyle/>
          <a:p>
            <a:r>
              <a:rPr lang="fr-FR" i="1" dirty="0" smtClean="0"/>
              <a:t>Les Règlements d’examens</a:t>
            </a:r>
            <a:r>
              <a:rPr lang="fr-FR" sz="3200" i="1" dirty="0" smtClean="0"/>
              <a:t> </a:t>
            </a:r>
            <a:br>
              <a:rPr lang="fr-FR" sz="3200" i="1" dirty="0" smtClean="0"/>
            </a:br>
            <a:r>
              <a:rPr lang="fr-FR" sz="3200" i="1" dirty="0" smtClean="0"/>
              <a:t> </a:t>
            </a:r>
            <a:br>
              <a:rPr lang="fr-FR" sz="3200" i="1" dirty="0" smtClean="0"/>
            </a:br>
            <a:r>
              <a:rPr lang="fr-FR" sz="3200" i="1" dirty="0" smtClean="0"/>
              <a:t>CAP aéronautique</a:t>
            </a:r>
            <a:br>
              <a:rPr lang="fr-FR" sz="3200" i="1" dirty="0" smtClean="0"/>
            </a:br>
            <a:r>
              <a:rPr lang="fr-FR" sz="3200" i="1" dirty="0" smtClean="0"/>
              <a:t>et </a:t>
            </a:r>
            <a:br>
              <a:rPr lang="fr-FR" sz="3200" i="1" dirty="0" smtClean="0"/>
            </a:br>
            <a:r>
              <a:rPr lang="fr-FR" sz="3200" i="1" dirty="0" smtClean="0"/>
              <a:t>Baccalauréat professionnel aéronautique</a:t>
            </a:r>
            <a:r>
              <a:rPr lang="fr-FR" sz="3200" i="1" dirty="0">
                <a:solidFill>
                  <a:srgbClr val="FF0000"/>
                </a:solidFill>
              </a:rPr>
              <a:t/>
            </a:r>
            <a:br>
              <a:rPr lang="fr-FR" sz="3200" i="1" dirty="0">
                <a:solidFill>
                  <a:srgbClr val="FF0000"/>
                </a:solidFill>
              </a:rPr>
            </a:br>
            <a:endParaRPr lang="fr-FR" sz="3200" dirty="0"/>
          </a:p>
        </p:txBody>
      </p:sp>
      <p:sp>
        <p:nvSpPr>
          <p:cNvPr id="4" name="ZoneTexte 3"/>
          <p:cNvSpPr txBox="1"/>
          <p:nvPr/>
        </p:nvSpPr>
        <p:spPr>
          <a:xfrm>
            <a:off x="179512" y="260648"/>
            <a:ext cx="4464496" cy="369332"/>
          </a:xfrm>
          <a:prstGeom prst="rect">
            <a:avLst/>
          </a:prstGeom>
          <a:noFill/>
        </p:spPr>
        <p:txBody>
          <a:bodyPr wrap="square" rtlCol="0">
            <a:spAutoFit/>
          </a:bodyPr>
          <a:lstStyle/>
          <a:p>
            <a:r>
              <a:rPr lang="fr-FR" i="1" dirty="0" smtClean="0">
                <a:solidFill>
                  <a:srgbClr val="FF0000"/>
                </a:solidFill>
              </a:rPr>
              <a:t>Du référentiel à l’évaluation certificative</a:t>
            </a:r>
            <a:endParaRPr lang="fr-FR" i="1" dirty="0">
              <a:solidFill>
                <a:srgbClr val="FF0000"/>
              </a:solidFill>
            </a:endParaRPr>
          </a:p>
        </p:txBody>
      </p:sp>
      <p:sp>
        <p:nvSpPr>
          <p:cNvPr id="5" name="Rectangle 4"/>
          <p:cNvSpPr/>
          <p:nvPr/>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Image 9" descr="bannierehélic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descr="banniereav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Documents and Settings\All Users\Documents\IA IPR Aéro\Rénovation du bac pro Aéronautique\Séminaire Toulouse nov 2013\Ressources\téléchargement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2"/>
          <p:cNvSpPr txBox="1">
            <a:spLocks noChangeArrowheads="1"/>
          </p:cNvSpPr>
          <p:nvPr/>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11" name="ZoneTexte 10"/>
          <p:cNvSpPr txBox="1">
            <a:spLocks noChangeArrowheads="1"/>
          </p:cNvSpPr>
          <p:nvPr/>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2" name="Picture 11" descr="C:\Users\JJD\Desktop\Trait rou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9ADDA7FA-2A20-44FE-B285-C2990E32D552}" type="slidenum">
              <a:rPr lang="fr-FR" smtClean="0"/>
              <a:t>9</a:t>
            </a:fld>
            <a:endParaRPr lang="fr-FR"/>
          </a:p>
        </p:txBody>
      </p:sp>
    </p:spTree>
    <p:extLst>
      <p:ext uri="{BB962C8B-B14F-4D97-AF65-F5344CB8AC3E}">
        <p14:creationId xmlns:p14="http://schemas.microsoft.com/office/powerpoint/2010/main" val="23589453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4298</TotalTime>
  <Words>7627</Words>
  <Application>Microsoft Macintosh PowerPoint</Application>
  <PresentationFormat>Présentation à l'écran (4:3)</PresentationFormat>
  <Paragraphs>2196</Paragraphs>
  <Slides>73</Slides>
  <Notes>35</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73</vt:i4>
      </vt:variant>
    </vt:vector>
  </HeadingPairs>
  <TitlesOfParts>
    <vt:vector size="75" baseType="lpstr">
      <vt:lpstr>Thème Office</vt:lpstr>
      <vt:lpstr>Document</vt:lpstr>
      <vt:lpstr>Du référentiel à l’évaluation certificative en :    CAP aéronautique et  Baccalauréat professionnel aéronautique </vt:lpstr>
      <vt:lpstr> </vt:lpstr>
      <vt:lpstr> </vt:lpstr>
      <vt:lpstr> </vt:lpstr>
      <vt:lpstr> </vt:lpstr>
      <vt:lpstr> </vt:lpstr>
      <vt:lpstr>Présentation PowerPoint</vt:lpstr>
      <vt:lpstr>Présentation PowerPoint</vt:lpstr>
      <vt:lpstr>Les Règlements d’examens    CAP aéronautique et  Baccalauréat professionnel aéronautique </vt:lpstr>
      <vt:lpstr>Présentation PowerPoint</vt:lpstr>
      <vt:lpstr> </vt:lpstr>
      <vt:lpstr> </vt:lpstr>
      <vt:lpstr> </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Règlements d’examens    Baccalauréat professionnel aéronautique </vt:lpstr>
      <vt:lpstr> </vt:lpstr>
      <vt:lpstr> </vt:lpstr>
      <vt:lpstr> </vt:lpstr>
      <vt:lpstr> </vt:lpstr>
      <vt:lpstr>La Définition des épreuves    Baccalauréat professionnel aéronautique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DIVERCHY Jean-Jacques</dc:creator>
  <cp:lastModifiedBy>Jean-Michel Thieulent</cp:lastModifiedBy>
  <cp:revision>320</cp:revision>
  <cp:lastPrinted>2013-10-16T09:35:03Z</cp:lastPrinted>
  <dcterms:created xsi:type="dcterms:W3CDTF">2013-05-24T12:30:37Z</dcterms:created>
  <dcterms:modified xsi:type="dcterms:W3CDTF">2013-11-26T15:39:23Z</dcterms:modified>
</cp:coreProperties>
</file>