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297A"/>
    <a:srgbClr val="001370"/>
    <a:srgbClr val="003A7A"/>
    <a:srgbClr val="002068"/>
    <a:srgbClr val="00336C"/>
    <a:srgbClr val="003268"/>
    <a:srgbClr val="001168"/>
    <a:srgbClr val="003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866" autoAdjust="0"/>
  </p:normalViewPr>
  <p:slideViewPr>
    <p:cSldViewPr snapToGrid="0">
      <p:cViewPr>
        <p:scale>
          <a:sx n="70" d="100"/>
          <a:sy n="70" d="100"/>
        </p:scale>
        <p:origin x="-1290" y="192"/>
      </p:cViewPr>
      <p:guideLst>
        <p:guide orient="horz" pos="21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9B7836C-FBCF-452A-B033-9A7272BF27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3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EF26B-6F82-4DF0-BE15-8ABD797D2D38}" type="datetimeFigureOut">
              <a:rPr lang="fr-FR" smtClean="0"/>
              <a:t>26/11/2013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D34C4-002C-4C9D-9DCE-C8C1C2A3ED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6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28</a:t>
            </a:r>
            <a:r>
              <a:rPr lang="fr-FR" baseline="0" dirty="0" smtClean="0"/>
              <a:t> sept 2014 pour MTOM&lt;2t </a:t>
            </a:r>
          </a:p>
          <a:p>
            <a:r>
              <a:rPr lang="fr-FR" baseline="0" dirty="0" smtClean="0"/>
              <a:t>28 sept 2015 pour ELA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34C4-002C-4C9D-9DCE-C8C1C2A3ED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64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676900" y="0"/>
            <a:ext cx="3471863" cy="866775"/>
          </a:xfrm>
          <a:prstGeom prst="rect">
            <a:avLst/>
          </a:prstGeom>
          <a:solidFill>
            <a:srgbClr val="003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27" name="Image 9" descr="bannierehélico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195263"/>
            <a:ext cx="10922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 10" descr="banniereavion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54688" y="133350"/>
            <a:ext cx="14208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2625" y="127000"/>
            <a:ext cx="8461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8" descr="C:\Documents and Settings\All Users\Documents\IA IPR Aéro\Rénovation du bac pro Aéronautique\Séminaire Toulouse nov 2013\Ressources\téléchargement (2)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7575" y="180975"/>
            <a:ext cx="92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ZoneTexte 12"/>
          <p:cNvSpPr txBox="1">
            <a:spLocks noChangeArrowheads="1"/>
          </p:cNvSpPr>
          <p:nvPr userDrawn="1"/>
        </p:nvSpPr>
        <p:spPr bwMode="auto">
          <a:xfrm>
            <a:off x="4664075" y="-36513"/>
            <a:ext cx="4365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100" b="1" i="1" dirty="0" smtClean="0">
                <a:solidFill>
                  <a:srgbClr val="262699"/>
                </a:solidFill>
                <a:latin typeface="Arial Black" pitchFamily="34" charset="0"/>
                <a:cs typeface="Arial" charset="0"/>
              </a:rPr>
              <a:t>Rénovation </a:t>
            </a:r>
            <a:r>
              <a:rPr lang="fr-FR" altLang="fr-FR" sz="1100" b="1" i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 la filière  de formation en Aéronautique</a:t>
            </a:r>
          </a:p>
        </p:txBody>
      </p:sp>
      <p:sp>
        <p:nvSpPr>
          <p:cNvPr id="1032" name="ZoneTexte 10"/>
          <p:cNvSpPr txBox="1">
            <a:spLocks noChangeArrowheads="1"/>
          </p:cNvSpPr>
          <p:nvPr userDrawn="1"/>
        </p:nvSpPr>
        <p:spPr bwMode="auto">
          <a:xfrm>
            <a:off x="6472238" y="687388"/>
            <a:ext cx="1843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1100" b="1" i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27-28 novembre 2013</a:t>
            </a:r>
          </a:p>
        </p:txBody>
      </p:sp>
      <p:pic>
        <p:nvPicPr>
          <p:cNvPr id="1033" name="Picture 11" descr="C:\Users\JJD\Desktop\Trait roug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8" y="769938"/>
            <a:ext cx="48593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041345" y="2094996"/>
            <a:ext cx="7024476" cy="1752600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000" b="1" dirty="0" smtClean="0">
                <a:solidFill>
                  <a:srgbClr val="0000CC"/>
                </a:solidFill>
              </a:rPr>
              <a:t> Règlement (UE) </a:t>
            </a:r>
            <a:r>
              <a:rPr lang="fr-FR" sz="4000" b="1" dirty="0" smtClean="0">
                <a:solidFill>
                  <a:srgbClr val="0000CC"/>
                </a:solidFill>
              </a:rPr>
              <a:t>N°1149/2011</a:t>
            </a:r>
          </a:p>
          <a:p>
            <a:pPr algn="l">
              <a:lnSpc>
                <a:spcPct val="150000"/>
              </a:lnSpc>
            </a:pPr>
            <a:endParaRPr lang="fr-FR" sz="4000" b="1" dirty="0" smtClean="0">
              <a:solidFill>
                <a:srgbClr val="0000CC"/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000" b="1" dirty="0" smtClean="0">
                <a:solidFill>
                  <a:srgbClr val="0000CC"/>
                </a:solidFill>
              </a:rPr>
              <a:t> Procédures DGAC/OSAC</a:t>
            </a:r>
            <a:endParaRPr lang="fr-FR" sz="4000" b="1" dirty="0">
              <a:solidFill>
                <a:srgbClr val="0000CC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31944" y="-86914"/>
            <a:ext cx="27430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2800" b="1" i="1" dirty="0" smtClean="0">
                <a:solidFill>
                  <a:srgbClr val="FF0000"/>
                </a:solidFill>
              </a:rPr>
              <a:t>Les évolutions</a:t>
            </a:r>
          </a:p>
          <a:p>
            <a:pPr algn="ctr" eaLnBrk="1" hangingPunct="1"/>
            <a:r>
              <a:rPr lang="fr-FR" altLang="fr-FR" sz="2800" b="1" i="1" dirty="0" smtClean="0">
                <a:solidFill>
                  <a:srgbClr val="FF0000"/>
                </a:solidFill>
              </a:rPr>
              <a:t>réglementaires</a:t>
            </a:r>
            <a:endParaRPr lang="fr-FR" altLang="fr-FR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40082"/>
              </p:ext>
            </p:extLst>
          </p:nvPr>
        </p:nvGraphicFramePr>
        <p:xfrm>
          <a:off x="457200" y="1600200"/>
          <a:ext cx="8229600" cy="303559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156251"/>
                <a:gridCol w="1031358"/>
                <a:gridCol w="104199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Niveau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Systèmes d’information (ATA 46)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B1</a:t>
                      </a:r>
                      <a:endParaRPr lang="fr-FR" dirty="0"/>
                    </a:p>
                  </a:txBody>
                  <a:tcPr/>
                </a:tc>
              </a:tr>
              <a:tr h="2293915">
                <a:tc>
                  <a:txBody>
                    <a:bodyPr/>
                    <a:lstStyle/>
                    <a:p>
                      <a:r>
                        <a:rPr lang="fr-FR" dirty="0" smtClean="0"/>
                        <a:t>Unités et composants constituant</a:t>
                      </a:r>
                      <a:r>
                        <a:rPr lang="fr-FR" baseline="0" dirty="0" smtClean="0"/>
                        <a:t> un moyen de stocker, mettre à jour et récupérer des informations numériques.</a:t>
                      </a:r>
                    </a:p>
                    <a:p>
                      <a:r>
                        <a:rPr lang="fr-FR" dirty="0" smtClean="0"/>
                        <a:t>Systèmes</a:t>
                      </a:r>
                      <a:r>
                        <a:rPr lang="fr-FR" baseline="0" dirty="0" smtClean="0"/>
                        <a:t> de gestion des informations et de la circulation aérienne </a:t>
                      </a:r>
                    </a:p>
                    <a:p>
                      <a:r>
                        <a:rPr lang="fr-FR" baseline="0" dirty="0" smtClean="0"/>
                        <a:t>Système de serveur réseau</a:t>
                      </a:r>
                    </a:p>
                    <a:p>
                      <a:r>
                        <a:rPr lang="fr-FR" baseline="0" dirty="0" smtClean="0"/>
                        <a:t>Systèmes d’informations générales de l’aéronef</a:t>
                      </a:r>
                    </a:p>
                    <a:p>
                      <a:r>
                        <a:rPr lang="fr-FR" baseline="0" dirty="0" smtClean="0"/>
                        <a:t>Systèmes d’informations du poste de pilotage</a:t>
                      </a:r>
                    </a:p>
                    <a:p>
                      <a:r>
                        <a:rPr lang="fr-FR" baseline="0" dirty="0" smtClean="0"/>
                        <a:t>Système d’information de maintenance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Module 12. Aérodynamique des hélicoptères, structures et systèmes</a:t>
            </a:r>
          </a:p>
          <a:p>
            <a:pPr>
              <a:buNone/>
            </a:pPr>
            <a:r>
              <a:rPr lang="fr-FR" sz="2000" dirty="0" smtClean="0"/>
              <a:t>Comme pour le module 11A, les  ATA 42 et 46 ont été ajoutés. </a:t>
            </a:r>
          </a:p>
          <a:p>
            <a:pPr>
              <a:buNone/>
            </a:pPr>
            <a:r>
              <a:rPr lang="fr-FR" sz="2000" dirty="0" smtClean="0"/>
              <a:t>Introduction de l’ATA 45: systèmes de maintenance embarqués</a:t>
            </a:r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03005" y="2896190"/>
          <a:ext cx="6833190" cy="3337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163879"/>
                <a:gridCol w="797442"/>
                <a:gridCol w="87186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Niveau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A3</a:t>
                      </a:r>
                    </a:p>
                    <a:p>
                      <a:pPr algn="ctr"/>
                      <a:r>
                        <a:rPr lang="fr-FR" dirty="0" smtClean="0"/>
                        <a:t>A4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B1.3</a:t>
                      </a:r>
                    </a:p>
                    <a:p>
                      <a:pPr algn="ctr"/>
                      <a:r>
                        <a:rPr lang="fr-FR" dirty="0" smtClean="0"/>
                        <a:t>B1.4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Avionique modulaire intégrée (ATA 42)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Systèmes de maintenance embarqués (ATA 45)</a:t>
                      </a:r>
                    </a:p>
                    <a:p>
                      <a:r>
                        <a:rPr lang="fr-FR" sz="1600" dirty="0" smtClean="0"/>
                        <a:t>Calculateurs</a:t>
                      </a:r>
                      <a:r>
                        <a:rPr lang="fr-FR" sz="1600" baseline="0" dirty="0" smtClean="0"/>
                        <a:t> de maintenance centralisée</a:t>
                      </a:r>
                    </a:p>
                    <a:p>
                      <a:r>
                        <a:rPr lang="fr-FR" sz="1600" baseline="0" dirty="0" smtClean="0"/>
                        <a:t>Système de chargement des données</a:t>
                      </a:r>
                    </a:p>
                    <a:p>
                      <a:r>
                        <a:rPr lang="fr-FR" sz="1600" baseline="0" dirty="0" smtClean="0"/>
                        <a:t>Système de bibliothèque électronique</a:t>
                      </a:r>
                    </a:p>
                    <a:p>
                      <a:r>
                        <a:rPr lang="fr-FR" sz="1600" baseline="0" dirty="0" smtClean="0"/>
                        <a:t>Impression</a:t>
                      </a:r>
                    </a:p>
                    <a:p>
                      <a:r>
                        <a:rPr lang="fr-FR" sz="1600" baseline="0" dirty="0" smtClean="0"/>
                        <a:t>Surveillance de la structure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Systèmes d’informations (ATA</a:t>
                      </a:r>
                      <a:r>
                        <a:rPr lang="fr-FR" baseline="0" dirty="0" smtClean="0"/>
                        <a:t> 46)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7549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 smtClean="0"/>
              <a:t>Module 13. Aérodynamique des aéronefs, structures et systèmes</a:t>
            </a:r>
          </a:p>
          <a:p>
            <a:pPr>
              <a:buNone/>
            </a:pPr>
            <a:r>
              <a:rPr lang="fr-FR" sz="2000" dirty="0" smtClean="0"/>
              <a:t>Plusieurs ATA ont été modifiés ou ajoutés:</a:t>
            </a:r>
          </a:p>
          <a:p>
            <a:pPr>
              <a:buNone/>
            </a:pPr>
            <a:endParaRPr lang="fr-FR" sz="2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35170" y="885572"/>
          <a:ext cx="6886353" cy="597242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546652"/>
                <a:gridCol w="1339701"/>
              </a:tblGrid>
              <a:tr h="42660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Niveau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B2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Conditionnement</a:t>
                      </a:r>
                      <a:r>
                        <a:rPr lang="fr-FR" sz="1600" baseline="0" dirty="0" smtClean="0"/>
                        <a:t> d’air et pressurisation (ATA 21)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 à 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Protection incendie (ATA 26)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</a:t>
                      </a:r>
                      <a:r>
                        <a:rPr lang="fr-FR" sz="1600" baseline="0" dirty="0" smtClean="0"/>
                        <a:t> à 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Systèmes de carburant (ATA 28)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à 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Génération hydraulique (ATA 29)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à 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Protection contre</a:t>
                      </a:r>
                      <a:r>
                        <a:rPr lang="fr-FR" sz="1600" baseline="0" dirty="0" smtClean="0"/>
                        <a:t> le givrage et la pluie (ATA 30)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à 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Train d’atterrissage (ATA 32)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à 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Oxygène (ATA 35)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Pneumatique/Dépression (ATA 36)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à 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Eau/Déchets (ATA 38)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Avionique modulaire intégrée (ATA 42)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Systèmes en cabine (ATA 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</a:tr>
              <a:tr h="426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Systèmes d’informations (ATA</a:t>
                      </a:r>
                      <a:r>
                        <a:rPr lang="fr-FR" sz="1600" baseline="0" dirty="0" smtClean="0"/>
                        <a:t> 46)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600"/>
              </a:spcAft>
              <a:buNone/>
            </a:pPr>
            <a:r>
              <a:rPr lang="fr-FR" dirty="0" smtClean="0"/>
              <a:t>Modification des procédures relatives aux examens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Délais requis avant de repasser un module non </a:t>
            </a:r>
            <a:r>
              <a:rPr lang="fr-FR" sz="2400" dirty="0" smtClean="0"/>
              <a:t>réussi :</a:t>
            </a:r>
            <a:endParaRPr lang="fr-FR" sz="2400" dirty="0" smtClean="0"/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90 jours après la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tentative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90 jours après la 2</a:t>
            </a:r>
            <a:r>
              <a:rPr lang="fr-FR" sz="2000" baseline="30000" dirty="0" smtClean="0"/>
              <a:t>nd</a:t>
            </a:r>
            <a:r>
              <a:rPr lang="fr-FR" sz="2000" dirty="0" smtClean="0"/>
              <a:t> tentative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1 an après la 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 tentative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Possibilité de réduire ces délais à 30j pour les organismes 147 qui organiseraient des cours de rattrapage adaptés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Révision de l’appendice II pour adapter le nombre de questions au nouveau syllabus et le rendre multiple de 4 </a:t>
            </a:r>
          </a:p>
          <a:p>
            <a:pPr lvl="1">
              <a:buFont typeface="Arial" pitchFamily="34" charset="0"/>
              <a:buChar char="•"/>
            </a:pPr>
            <a:endParaRPr lang="fr-FR" sz="2000" dirty="0" smtClean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9184"/>
            <a:ext cx="4572000" cy="627797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Procédures DGAC/OSAC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fr-FR" sz="2800" dirty="0" smtClean="0"/>
              <a:t>Révision des procédures </a:t>
            </a:r>
            <a:r>
              <a:rPr lang="fr-FR" sz="2800" dirty="0" smtClean="0"/>
              <a:t>suivantes :</a:t>
            </a:r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Délivrance, amendement, renouvellement des licences Part-66</a:t>
            </a:r>
          </a:p>
          <a:p>
            <a:pPr marL="1255713" lvl="2" indent="0">
              <a:buNone/>
            </a:pPr>
            <a:r>
              <a:rPr lang="fr-FR" dirty="0" smtClean="0"/>
              <a:t>la </a:t>
            </a:r>
            <a:r>
              <a:rPr lang="fr-FR" dirty="0" smtClean="0"/>
              <a:t>P-50-00 annule et remplace la P-55-15 pour intégrer notamment le règlement 1149/2011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400" dirty="0" smtClean="0"/>
              <a:t>Levée des limitations issues d’une conversion</a:t>
            </a:r>
          </a:p>
          <a:p>
            <a:pPr marL="1255713" lvl="2" indent="0">
              <a:buNone/>
            </a:pPr>
            <a:r>
              <a:rPr lang="fr-FR" dirty="0" smtClean="0"/>
              <a:t>la </a:t>
            </a:r>
            <a:r>
              <a:rPr lang="fr-FR" dirty="0" smtClean="0"/>
              <a:t>R-50-02 annule et remplace la P-55-18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fr-FR" sz="2400" dirty="0" smtClean="0"/>
              <a:t>Crédits </a:t>
            </a:r>
            <a:r>
              <a:rPr lang="fr-FR" sz="2400" dirty="0" smtClean="0"/>
              <a:t>d’examen pour les détenteurs de diplômes et titres nationaux</a:t>
            </a:r>
          </a:p>
          <a:p>
            <a:pPr marL="1255713" lvl="2" indent="0">
              <a:buNone/>
            </a:pPr>
            <a:r>
              <a:rPr lang="fr-FR" dirty="0" smtClean="0"/>
              <a:t>la </a:t>
            </a:r>
            <a:r>
              <a:rPr lang="fr-FR" dirty="0" smtClean="0"/>
              <a:t>R-50-01 remplace la P-55-17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4" name="Flèche droite 3"/>
          <p:cNvSpPr/>
          <p:nvPr/>
        </p:nvSpPr>
        <p:spPr>
          <a:xfrm>
            <a:off x="923448" y="2732567"/>
            <a:ext cx="680484" cy="223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949844" y="4172307"/>
            <a:ext cx="680484" cy="223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921491" y="5563801"/>
            <a:ext cx="680484" cy="223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fr-FR" sz="2800" dirty="0" smtClean="0"/>
              <a:t>Nouveautés introduites par la procédure R-50-01: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Prise en compte des exigences du règlement 1149/2011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Fin de la possibilité de passer des examens partiels par module selon l’ancienne procédure P-55-17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297363" y="0"/>
          <a:ext cx="48466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0"/>
                        <a:ext cx="4846637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09184"/>
            <a:ext cx="4572000" cy="627797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Procédures DGAC/OSAC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50852"/>
              </p:ext>
            </p:extLst>
          </p:nvPr>
        </p:nvGraphicFramePr>
        <p:xfrm>
          <a:off x="-136471" y="27293"/>
          <a:ext cx="48466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5" imgW="5668166" imgH="8019048" progId="AcroExch.Document.7">
                  <p:embed/>
                </p:oleObj>
              </mc:Choice>
              <mc:Fallback>
                <p:oleObj name="Acrobat Document" r:id="rId5" imgW="5668166" imgH="8019048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6471" y="27293"/>
                        <a:ext cx="4846637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fr-FR" sz="2800" dirty="0" smtClean="0"/>
              <a:t>Applicabilité: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400" dirty="0" smtClean="0"/>
              <a:t>Publication au journal officiel le 16 novembre 2011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400" dirty="0" smtClean="0"/>
              <a:t>Applicable depuis le 01 août 2012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400" dirty="0" smtClean="0"/>
              <a:t>Report de l’obligation de détention de licence Partie 66 pour les avions à pistons non pressurisés de moins de 2 T et les aéronefs ELA1 en aviation générale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fr-FR" sz="2400" dirty="0" smtClean="0"/>
              <a:t>Délai </a:t>
            </a:r>
            <a:r>
              <a:rPr lang="fr-FR" sz="2400" dirty="0" smtClean="0"/>
              <a:t>d’une année (jusqu’au 01 août 2013) accordé aux organismes de formation, pour adapter leurs cours et leurs examens aux nouvelles règles</a:t>
            </a:r>
          </a:p>
          <a:p>
            <a:pPr lvl="1">
              <a:buFont typeface="Wingdings" pitchFamily="2" charset="2"/>
              <a:buChar char="§"/>
            </a:pPr>
            <a:endParaRPr lang="fr-FR" sz="2400" dirty="0" smtClean="0"/>
          </a:p>
          <a:p>
            <a:pPr lv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smtClean="0"/>
              <a:t>Nouveautés introduites, notamment: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Nouvelle catégorie B3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Privilèges de la catégorie B2 étendus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Prise en compte de nouvelles technologies pour cat A, B1 et B2: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Avionique modulaire intégrée (ATA 42)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Systèmes en cabine (ATA 44)</a:t>
            </a:r>
          </a:p>
          <a:p>
            <a:pPr lvl="2">
              <a:buFont typeface="Arial" pitchFamily="34" charset="0"/>
              <a:buChar char="•"/>
            </a:pPr>
            <a:r>
              <a:rPr lang="fr-FR" sz="2000" dirty="0" smtClean="0"/>
              <a:t>Systèmes d’informations (ATA 46)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/>
              <a:t>Modification des procédures relatives aux examens</a:t>
            </a:r>
          </a:p>
          <a:p>
            <a:pPr lvl="1">
              <a:buFont typeface="Wingdings" pitchFamily="2" charset="2"/>
              <a:buChar char="§"/>
            </a:pPr>
            <a:endParaRPr lang="fr-FR" sz="20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69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sz="2800" dirty="0" smtClean="0"/>
              <a:t>Nouvelle catégorie B3</a:t>
            </a:r>
          </a:p>
          <a:p>
            <a:pPr>
              <a:buNone/>
            </a:pPr>
            <a:r>
              <a:rPr lang="fr-FR" sz="2000" dirty="0" smtClean="0"/>
              <a:t>     </a:t>
            </a:r>
            <a:r>
              <a:rPr lang="fr-FR" sz="2000" dirty="0" smtClean="0"/>
              <a:t> </a:t>
            </a:r>
            <a:r>
              <a:rPr lang="fr-FR" sz="2400" dirty="0" smtClean="0"/>
              <a:t>Elle </a:t>
            </a:r>
            <a:r>
              <a:rPr lang="fr-FR" sz="2400" dirty="0" smtClean="0"/>
              <a:t>s’applique aux avions non pressurisés à moteurs à pistons ayant une masse maximale au décollage (MTOM) inférieure ou égale à 2000 kg.</a:t>
            </a:r>
          </a:p>
          <a:p>
            <a:pPr>
              <a:buNone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Privilèges : 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	le domaine technique couvert est exactement le même que celui de la B1 à la seule différence que les privilèges ne s’exercent que sur des avions non pressurisés à moteurs à pistons ayant une MTOM ≤ 2000 kg</a:t>
            </a:r>
          </a:p>
          <a:p>
            <a:pPr lvl="1"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Obtention de licence </a:t>
            </a:r>
            <a:r>
              <a:rPr lang="fr-FR" sz="2400" dirty="0" smtClean="0"/>
              <a:t>B3 :</a:t>
            </a:r>
            <a:endParaRPr lang="fr-FR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en répondant aux exigences de connaissances de base et d’expérience de la Partie-66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par la loi dite du « grand-père », c’est-à-dire la conversion de droits acquis avant </a:t>
            </a:r>
            <a:r>
              <a:rPr lang="fr-FR" sz="2400" dirty="0" smtClean="0"/>
              <a:t>le </a:t>
            </a:r>
            <a:r>
              <a:rPr lang="fr-FR" sz="2400" dirty="0" smtClean="0"/>
              <a:t>28/09/12</a:t>
            </a:r>
          </a:p>
          <a:p>
            <a:pPr>
              <a:buNone/>
            </a:pPr>
            <a:endParaRPr lang="fr-FR" sz="2400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FR" sz="2800" dirty="0" smtClean="0"/>
              <a:t>Nouveaux privilèges de la catégorie </a:t>
            </a:r>
            <a:r>
              <a:rPr lang="fr-FR" sz="2800" dirty="0" smtClean="0"/>
              <a:t>B2 :</a:t>
            </a:r>
            <a:endParaRPr lang="fr-F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Effectuer des tâches électriques et avioniques dans les systèmes de motorisation et mécaniques n’exigeant que des tests simples pour démontrer leur bon fonctionnement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/>
              <a:t>En organisme Partie145, effectuer des opérations en ligne programmées mineures et rectifications de défauts simples 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dirty="0" smtClean="0"/>
              <a:t>La prise en compte de nouvelles technologies pour cat A, B1 et </a:t>
            </a:r>
          </a:p>
          <a:p>
            <a:pPr>
              <a:buNone/>
            </a:pPr>
            <a:r>
              <a:rPr lang="fr-FR" sz="2400" dirty="0" smtClean="0"/>
              <a:t>B2 (ATA 42, ATA 44, ATA 46)</a:t>
            </a:r>
          </a:p>
          <a:p>
            <a:pPr lvl="1">
              <a:buNone/>
            </a:pPr>
            <a:r>
              <a:rPr lang="fr-FR" dirty="0" smtClean="0"/>
              <a:t>et</a:t>
            </a:r>
          </a:p>
          <a:p>
            <a:pPr>
              <a:buNone/>
            </a:pPr>
            <a:r>
              <a:rPr lang="fr-FR" sz="2400" dirty="0" smtClean="0"/>
              <a:t>L’extension des privilèges pour la catégorie B2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dirty="0" smtClean="0"/>
              <a:t>			</a:t>
            </a:r>
            <a:r>
              <a:rPr lang="fr-FR" sz="2800" dirty="0" smtClean="0"/>
              <a:t>Révision de l’appendice I </a:t>
            </a:r>
            <a:endParaRPr lang="fr-FR" sz="2800" dirty="0"/>
          </a:p>
        </p:txBody>
      </p:sp>
      <p:sp>
        <p:nvSpPr>
          <p:cNvPr id="4" name="Flèche droite 3"/>
          <p:cNvSpPr/>
          <p:nvPr/>
        </p:nvSpPr>
        <p:spPr>
          <a:xfrm>
            <a:off x="871870" y="44444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800" dirty="0" smtClean="0"/>
              <a:t>Révision de l’appendice I, notamment: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Module 11A. Aérodynamique des avions à </a:t>
            </a:r>
            <a:r>
              <a:rPr lang="fr-FR" sz="2000" dirty="0" smtClean="0"/>
              <a:t>turbines, </a:t>
            </a:r>
            <a:r>
              <a:rPr lang="fr-FR" sz="2000" dirty="0" smtClean="0"/>
              <a:t>structures et systèmes</a:t>
            </a:r>
          </a:p>
          <a:p>
            <a:pPr>
              <a:buFont typeface="Wingdings" pitchFamily="2" charset="2"/>
              <a:buChar char="§"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00882"/>
              </p:ext>
            </p:extLst>
          </p:nvPr>
        </p:nvGraphicFramePr>
        <p:xfrm>
          <a:off x="1013638" y="2779232"/>
          <a:ext cx="7247860" cy="2255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279980"/>
                <a:gridCol w="1023972"/>
                <a:gridCol w="943908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Niveau</a:t>
                      </a:r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Avionique modulaire intégrée (ATA 42)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A1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B1.1</a:t>
                      </a:r>
                      <a:endParaRPr lang="fr-FR" sz="2000" dirty="0"/>
                    </a:p>
                  </a:txBody>
                  <a:tcPr/>
                </a:tc>
              </a:tr>
              <a:tr h="1199944"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Fonctions qui</a:t>
                      </a:r>
                      <a:r>
                        <a:rPr lang="fr-FR" baseline="0" dirty="0" smtClean="0"/>
                        <a:t> peuvent être traditionnellement incorporées aux modules d’avionique modulaire intégrée (AMI), </a:t>
                      </a:r>
                      <a:r>
                        <a:rPr lang="fr-FR" baseline="0" dirty="0" smtClean="0"/>
                        <a:t>notamment :</a:t>
                      </a:r>
                      <a:endParaRPr lang="fr-FR" baseline="0" dirty="0" smtClean="0"/>
                    </a:p>
                    <a:p>
                      <a:r>
                        <a:rPr lang="fr-FR" dirty="0" smtClean="0"/>
                        <a:t>Gestion de prélèvement, contrôle de la pression d’air, gestion du carburant 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960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602819"/>
                <a:gridCol w="882502"/>
                <a:gridCol w="74427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Niveau</a:t>
                      </a:r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Systèmes en cabine (ATA 44)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A1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B1.1</a:t>
                      </a:r>
                      <a:endParaRPr lang="fr-FR" dirty="0"/>
                    </a:p>
                  </a:txBody>
                  <a:tcPr/>
                </a:tc>
              </a:tr>
              <a:tr h="2102529">
                <a:tc>
                  <a:txBody>
                    <a:bodyPr/>
                    <a:lstStyle/>
                    <a:p>
                      <a:r>
                        <a:rPr lang="fr-FR" dirty="0" smtClean="0"/>
                        <a:t>Système de gestion des communications de bord fournissant une interface</a:t>
                      </a:r>
                      <a:r>
                        <a:rPr lang="fr-FR" baseline="0" dirty="0" smtClean="0"/>
                        <a:t> entre l’équipage dans le cockpit/la cabine et les systèmes en cabine.</a:t>
                      </a:r>
                    </a:p>
                    <a:p>
                      <a:r>
                        <a:rPr lang="fr-FR" baseline="0" dirty="0" smtClean="0"/>
                        <a:t>Système de divertissement en vol</a:t>
                      </a:r>
                    </a:p>
                    <a:p>
                      <a:r>
                        <a:rPr lang="fr-FR" baseline="0" dirty="0" smtClean="0"/>
                        <a:t>Système de communication externe </a:t>
                      </a:r>
                    </a:p>
                    <a:p>
                      <a:r>
                        <a:rPr lang="fr-FR" baseline="0" dirty="0" smtClean="0"/>
                        <a:t>Système de mémoire de masse en cabine</a:t>
                      </a:r>
                    </a:p>
                    <a:p>
                      <a:r>
                        <a:rPr lang="fr-FR" baseline="0" dirty="0" smtClean="0"/>
                        <a:t>Système de surveillance en cabine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9184" y="110862"/>
            <a:ext cx="4572000" cy="557875"/>
          </a:xfrm>
        </p:spPr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Règlement (UE) 1149/2011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125821"/>
              </p:ext>
            </p:extLst>
          </p:nvPr>
        </p:nvGraphicFramePr>
        <p:xfrm>
          <a:off x="1828909" y="-859973"/>
          <a:ext cx="5454391" cy="771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909" y="-859973"/>
                        <a:ext cx="5454391" cy="7717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886</Words>
  <Application>Microsoft Office PowerPoint</Application>
  <PresentationFormat>Affichage à l'écran (4:3)</PresentationFormat>
  <Paragraphs>156</Paragraphs>
  <Slides>15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Modèle par défaut</vt:lpstr>
      <vt:lpstr>Acrobat Document</vt:lpstr>
      <vt:lpstr>Présentation PowerPoint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Règlement (UE) 1149/2011</vt:lpstr>
      <vt:lpstr>Procédures DGAC/OSAC</vt:lpstr>
      <vt:lpstr>Procédures DGAC/OSAC</vt:lpstr>
    </vt:vector>
  </TitlesOfParts>
  <Company>Education Naionale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NEC Computers International</dc:creator>
  <cp:lastModifiedBy>Jean-Jacques DIVERCHY </cp:lastModifiedBy>
  <cp:revision>165</cp:revision>
  <dcterms:created xsi:type="dcterms:W3CDTF">2004-03-26T10:19:40Z</dcterms:created>
  <dcterms:modified xsi:type="dcterms:W3CDTF">2013-11-26T15:43:33Z</dcterms:modified>
</cp:coreProperties>
</file>