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7" r:id="rId11"/>
    <p:sldId id="285" r:id="rId12"/>
    <p:sldId id="268" r:id="rId13"/>
    <p:sldId id="269" r:id="rId14"/>
    <p:sldId id="266" r:id="rId15"/>
    <p:sldId id="270" r:id="rId16"/>
    <p:sldId id="271" r:id="rId17"/>
    <p:sldId id="286" r:id="rId18"/>
    <p:sldId id="275" r:id="rId19"/>
    <p:sldId id="287" r:id="rId20"/>
    <p:sldId id="288" r:id="rId21"/>
    <p:sldId id="278" r:id="rId22"/>
    <p:sldId id="279" r:id="rId23"/>
    <p:sldId id="280" r:id="rId24"/>
    <p:sldId id="284" r:id="rId25"/>
    <p:sldId id="281" r:id="rId26"/>
    <p:sldId id="282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82" d="100"/>
          <a:sy n="82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5548-2FD7-4FBF-8FAC-4DF9DCAB65C1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0B1-8049-4830-A57F-C91E05A00D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15DF-81E6-4678-B850-7C964B91F744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0CCB-8FE4-4896-ABF0-FAAA0DBE9C5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D0BB-C91A-45A1-BF20-AC02B21D2805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FE7A-32D0-431D-A162-785ED0E6A40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60ED-1F53-486F-ABE6-681B6039E821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2902-E044-4817-8633-73C6680B5EA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EE6C-C0E2-468D-AA6D-95EE948A28C7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941F-1FB7-4CC3-9768-438442D18AB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F7AC-5D82-4463-B809-9CE5CE72F7E7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8C8B-ABDF-48EF-ABEF-45DFB98681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AEC2-F6CE-4076-93EC-8B4D51DCDFEE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1023-C877-4057-81F9-2AF859AC24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1987-D79D-47D8-9424-F13E27D8CA1F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5C46-5E9E-40F2-A34F-B8D1A6F1119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A647-6B79-4079-B475-E424313100B9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3E2E-F8EE-48AD-BE1B-EF58E8DBC32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843F-6BB2-4720-B3A8-6C469AB259C4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AD96-9EFB-4108-B1FA-06967A8F63C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72B6-9089-47EF-ADA9-EDE8F5AA6BA7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4494-8189-401C-9F1B-DC113D042B8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52C3B-F00E-437B-BD73-7E0FC0FEBF33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7D47-D589-48AD-8AB2-A25A95B2B0C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2317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dirty="0">
                <a:latin typeface="Arial" pitchFamily="34" charset="0"/>
              </a:rPr>
              <a:t>CAP aéronautique épreuve EP3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212850" y="2625725"/>
            <a:ext cx="6942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smtClean="0">
                <a:latin typeface="Comic Sans MS" pitchFamily="66" charset="0"/>
              </a:rPr>
              <a:t>Exemples </a:t>
            </a:r>
            <a:r>
              <a:rPr lang="fr-FR" sz="4800" dirty="0">
                <a:latin typeface="Comic Sans MS" pitchFamily="66" charset="0"/>
              </a:rPr>
              <a:t>de </a:t>
            </a:r>
            <a:r>
              <a:rPr lang="fr-FR" sz="4800" dirty="0" smtClean="0">
                <a:latin typeface="Comic Sans MS" pitchFamily="66" charset="0"/>
              </a:rPr>
              <a:t>situations d’évaluations</a:t>
            </a:r>
            <a:endParaRPr lang="fr-FR" sz="4800" dirty="0">
              <a:latin typeface="Comic Sans MS" pitchFamily="66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16632"/>
            <a:ext cx="435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algn="ctr"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</a:t>
            </a:r>
            <a:endParaRPr lang="fr-FR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5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906463"/>
            <a:ext cx="38385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3" descr="P11806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597691" cy="479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4" descr="P11805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3803650"/>
            <a:ext cx="39020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932040" y="58052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candidat a sécurisé l’avion.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 l="2101" t="27324" r="18614" b="33482"/>
          <a:stretch>
            <a:fillRect/>
          </a:stretch>
        </p:blipFill>
        <p:spPr bwMode="auto">
          <a:xfrm>
            <a:off x="827584" y="980728"/>
            <a:ext cx="6984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/>
          <a:srcRect l="3080" t="55879" r="17984" b="22284"/>
          <a:stretch>
            <a:fillRect/>
          </a:stretch>
        </p:blipFill>
        <p:spPr bwMode="auto">
          <a:xfrm>
            <a:off x="899592" y="4149080"/>
            <a:ext cx="6912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452320" y="522920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ym typeface="Wingdings 2"/>
              </a:rPr>
              <a:t></a:t>
            </a:r>
          </a:p>
          <a:p>
            <a:r>
              <a:rPr lang="fr-FR" sz="1600" b="1" dirty="0" smtClean="0">
                <a:sym typeface="Wingdings 2"/>
              </a:rPr>
              <a:t></a:t>
            </a:r>
          </a:p>
          <a:p>
            <a:endParaRPr lang="fr-FR" sz="1600" b="1" dirty="0" smtClean="0">
              <a:sym typeface="Wingdings 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80312" y="1844824"/>
            <a:ext cx="360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ym typeface="Wingdings 2"/>
              </a:rPr>
              <a:t></a:t>
            </a: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r>
              <a:rPr lang="fr-FR" sz="1600" b="1" dirty="0" smtClean="0">
                <a:sym typeface="Wingdings 2"/>
              </a:rPr>
              <a:t></a:t>
            </a: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r>
              <a:rPr lang="fr-FR" sz="1600" b="1" dirty="0" smtClean="0">
                <a:sym typeface="Wingdings 2"/>
              </a:rPr>
              <a:t>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6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254125"/>
            <a:ext cx="40036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3" descr="P11806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243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788024" y="4797152"/>
            <a:ext cx="403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/>
              <a:t>Le candidat  a sécurisé la zone afin de guider </a:t>
            </a:r>
            <a:r>
              <a:rPr lang="fr-FR" sz="2000" b="1" dirty="0"/>
              <a:t>des </a:t>
            </a:r>
            <a:r>
              <a:rPr lang="fr-FR" sz="2000" b="1" dirty="0" smtClean="0"/>
              <a:t>passagers.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5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90" y="1270775"/>
            <a:ext cx="44227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3" descr="P11805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447" y="1966655"/>
            <a:ext cx="4167594" cy="312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788024" y="5229200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branche le 115V  400Hz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472514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candidat accède à l’alimentation électrique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614355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15616" y="5877272"/>
            <a:ext cx="603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participe à une « approche » </a:t>
            </a:r>
            <a:r>
              <a:rPr lang="fr-FR" b="1" dirty="0"/>
              <a:t>de </a:t>
            </a:r>
            <a:r>
              <a:rPr lang="fr-FR" b="1" dirty="0" smtClean="0"/>
              <a:t>précision (guide) …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71604" y="1714488"/>
            <a:ext cx="500066" cy="285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786182" y="3786190"/>
            <a:ext cx="214314" cy="1428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Picture 2" descr="C:\Users\joel\Pictures\2013-10-14\Numéris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460824" cy="501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el\Pictures\2013-10-14\Numériser1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3365174" cy="46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836712"/>
            <a:ext cx="5500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 renseigne </a:t>
            </a:r>
          </a:p>
          <a:p>
            <a:pPr>
              <a:defRPr/>
            </a:pPr>
            <a:r>
              <a:rPr lang="fr-FR" b="1" dirty="0" smtClean="0"/>
              <a:t>Les documents </a:t>
            </a:r>
            <a:r>
              <a:rPr lang="fr-FR" b="1" dirty="0"/>
              <a:t>d’information et de </a:t>
            </a:r>
            <a:r>
              <a:rPr lang="fr-FR" b="1" dirty="0" smtClean="0"/>
              <a:t>traçabilité.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11960" y="6093296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Procédure </a:t>
            </a:r>
            <a:r>
              <a:rPr lang="fr-FR" b="1" dirty="0" smtClean="0"/>
              <a:t>propre à la compagnie exploitant l’aéronef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1484784"/>
            <a:ext cx="3672408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301208"/>
            <a:ext cx="3566200" cy="1222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Picture 2" descr="C:\Users\joel\Pictures\2013-10-14\Numériser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138238"/>
            <a:ext cx="3887788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76056" y="1340768"/>
            <a:ext cx="35417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Procédure </a:t>
            </a:r>
            <a:r>
              <a:rPr lang="fr-FR" b="1" dirty="0" smtClean="0"/>
              <a:t>propre à l’aéroport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552575" y="1776413"/>
            <a:ext cx="3071813" cy="1222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946275" y="3252788"/>
            <a:ext cx="2286000" cy="294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0032" y="21328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 renseigne </a:t>
            </a:r>
          </a:p>
          <a:p>
            <a:pPr>
              <a:defRPr/>
            </a:pPr>
            <a:r>
              <a:rPr lang="fr-FR" b="1" dirty="0" smtClean="0"/>
              <a:t>Les documents d’information et de traçabilité.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3" cstate="print"/>
          <a:srcRect l="2101" t="27324" r="18614" b="33482"/>
          <a:stretch>
            <a:fillRect/>
          </a:stretch>
        </p:blipFill>
        <p:spPr bwMode="auto">
          <a:xfrm>
            <a:off x="899592" y="1412776"/>
            <a:ext cx="72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 l="3010" t="38410" r="19174" b="44121"/>
          <a:stretch>
            <a:fillRect/>
          </a:stretch>
        </p:blipFill>
        <p:spPr bwMode="auto">
          <a:xfrm>
            <a:off x="899592" y="3933056"/>
            <a:ext cx="7056784" cy="21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68344" y="198884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7668344" y="3356992"/>
            <a:ext cx="317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ym typeface="Wingdings 2"/>
              </a:rPr>
              <a:t>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668344" y="544522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7668344" y="508518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668344" y="465313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7668344" y="429309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7668344" y="573325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6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293" y="2275257"/>
            <a:ext cx="4108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3" descr="P11806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1166813"/>
            <a:ext cx="39179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1520" y="4509120"/>
            <a:ext cx="418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arrime les 22 bagages.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870118" y="5731651"/>
            <a:ext cx="4008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/>
              <a:t>Le candidat ferme les </a:t>
            </a:r>
            <a:r>
              <a:rPr lang="fr-FR" b="1" dirty="0"/>
              <a:t>portes </a:t>
            </a:r>
            <a:r>
              <a:rPr lang="fr-FR" b="1" dirty="0" smtClean="0"/>
              <a:t>et </a:t>
            </a:r>
          </a:p>
          <a:p>
            <a:pPr>
              <a:defRPr/>
            </a:pPr>
            <a:r>
              <a:rPr lang="fr-FR" b="1" dirty="0" smtClean="0"/>
              <a:t>les </a:t>
            </a:r>
            <a:r>
              <a:rPr lang="fr-FR" b="1" dirty="0"/>
              <a:t>panneaux de </a:t>
            </a:r>
            <a:r>
              <a:rPr lang="fr-FR" b="1" dirty="0" smtClean="0"/>
              <a:t>service.</a:t>
            </a: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8" name="Image 7" descr="Airbus_A321-231_-_British_Airways_-_G-EUXH_-_EHAM_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052736"/>
            <a:ext cx="4176464" cy="2346177"/>
          </a:xfrm>
          <a:prstGeom prst="rect">
            <a:avLst/>
          </a:prstGeom>
        </p:spPr>
      </p:pic>
      <p:pic>
        <p:nvPicPr>
          <p:cNvPr id="1026" name="Picture 2" descr="http://www.jet-tekno.fi/ves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86288"/>
            <a:ext cx="3960887" cy="316712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95536" y="35010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candidat  participe à </a:t>
            </a:r>
          </a:p>
          <a:p>
            <a:r>
              <a:rPr lang="fr-FR" b="1" dirty="0" smtClean="0"/>
              <a:t>l’avitaillement de l’aéronef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932040" y="234888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candidat réalise </a:t>
            </a:r>
          </a:p>
          <a:p>
            <a:r>
              <a:rPr lang="fr-FR" b="1" dirty="0" smtClean="0"/>
              <a:t>le remplissage en eau potable et</a:t>
            </a:r>
          </a:p>
          <a:p>
            <a:r>
              <a:rPr lang="fr-FR" b="1" dirty="0" smtClean="0"/>
              <a:t> la vidange des toilettes.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2699792" y="213285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68344" y="5445224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51520" y="2636912"/>
            <a:ext cx="8429716" cy="2076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231775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fr-FR" sz="1600" b="1" dirty="0">
                <a:latin typeface="Arial" pitchFamily="34" charset="0"/>
              </a:rPr>
              <a:t>CAP </a:t>
            </a:r>
            <a:r>
              <a:rPr lang="fr-FR" sz="1600" b="1" dirty="0" smtClean="0">
                <a:latin typeface="Arial" pitchFamily="34" charset="0"/>
              </a:rPr>
              <a:t>aéronautique option système </a:t>
            </a:r>
          </a:p>
          <a:p>
            <a:pPr algn="ctr" eaLnBrk="0" hangingPunct="0">
              <a:defRPr/>
            </a:pPr>
            <a:r>
              <a:rPr lang="fr-FR" sz="1600" b="1" dirty="0" smtClean="0">
                <a:latin typeface="Arial" pitchFamily="34" charset="0"/>
              </a:rPr>
              <a:t>épreuve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EP3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980728"/>
            <a:ext cx="8496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Cette </a:t>
            </a:r>
            <a:r>
              <a:rPr lang="fr-FR" b="1" dirty="0" smtClean="0"/>
              <a:t>épreuve de CAP  participe  à </a:t>
            </a:r>
            <a:r>
              <a:rPr lang="fr-FR" b="1" u="sng" dirty="0"/>
              <a:t>l’évaluation intermédiaire </a:t>
            </a:r>
            <a:r>
              <a:rPr lang="fr-FR" b="1" dirty="0"/>
              <a:t>des</a:t>
            </a:r>
            <a:r>
              <a:rPr lang="fr-FR" b="1" dirty="0" smtClean="0"/>
              <a:t>:</a:t>
            </a:r>
          </a:p>
          <a:p>
            <a:pPr>
              <a:defRPr/>
            </a:pPr>
            <a:r>
              <a:rPr lang="fr-FR" b="1" dirty="0" smtClean="0"/>
              <a:t>	-</a:t>
            </a:r>
            <a:r>
              <a:rPr lang="fr-FR" b="1" dirty="0"/>
              <a:t>Bac Professionnel aéronautique option </a:t>
            </a:r>
            <a:r>
              <a:rPr lang="fr-FR" b="1" dirty="0" smtClean="0"/>
              <a:t>système  </a:t>
            </a:r>
            <a:r>
              <a:rPr lang="fr-FR" sz="1200" dirty="0" smtClean="0"/>
              <a:t>(aéronefs)</a:t>
            </a:r>
            <a:endParaRPr lang="fr-FR" dirty="0"/>
          </a:p>
          <a:p>
            <a:pPr>
              <a:defRPr/>
            </a:pPr>
            <a:r>
              <a:rPr lang="fr-FR" b="1" dirty="0" smtClean="0"/>
              <a:t>	-</a:t>
            </a:r>
            <a:r>
              <a:rPr lang="fr-FR" b="1" dirty="0"/>
              <a:t>Bac Professionnel aviation </a:t>
            </a:r>
            <a:r>
              <a:rPr lang="fr-FR" b="1" dirty="0" smtClean="0"/>
              <a:t>générale </a:t>
            </a:r>
            <a:r>
              <a:rPr lang="fr-FR" sz="1200" dirty="0" smtClean="0"/>
              <a:t>(maintenance des avions de moins de 2 tonnes)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5072074"/>
            <a:ext cx="7953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Cette évaluation </a:t>
            </a:r>
            <a:r>
              <a:rPr lang="fr-FR" b="1" dirty="0" smtClean="0"/>
              <a:t>dure </a:t>
            </a:r>
            <a:r>
              <a:rPr lang="fr-FR" b="1" u="sng" dirty="0"/>
              <a:t>2 </a:t>
            </a:r>
            <a:r>
              <a:rPr lang="fr-FR" b="1" u="sng" dirty="0" smtClean="0"/>
              <a:t>heures</a:t>
            </a:r>
            <a:r>
              <a:rPr lang="fr-FR" b="1" dirty="0" smtClean="0"/>
              <a:t>  et peut </a:t>
            </a:r>
            <a:r>
              <a:rPr lang="fr-FR" b="1" dirty="0"/>
              <a:t>être réalisée  en centre de formation ou en </a:t>
            </a:r>
            <a:r>
              <a:rPr lang="fr-FR" b="1" dirty="0" smtClean="0"/>
              <a:t>entreprise. </a:t>
            </a:r>
          </a:p>
          <a:p>
            <a:pPr>
              <a:defRPr/>
            </a:pPr>
            <a:r>
              <a:rPr lang="fr-FR" b="1" dirty="0" smtClean="0"/>
              <a:t>Elle se déroulera en </a:t>
            </a:r>
            <a:r>
              <a:rPr lang="fr-FR" b="1" u="sng" dirty="0" smtClean="0"/>
              <a:t>C.C.F. </a:t>
            </a:r>
            <a:r>
              <a:rPr lang="fr-FR" b="1" dirty="0" smtClean="0"/>
              <a:t>ou en </a:t>
            </a:r>
            <a:r>
              <a:rPr lang="fr-FR" b="1" u="sng" dirty="0" smtClean="0"/>
              <a:t>épreuve ponctuelle </a:t>
            </a:r>
            <a:r>
              <a:rPr lang="fr-FR" b="1" dirty="0" smtClean="0"/>
              <a:t>suivant la nature de l’organisme de formation.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79912" y="2132856"/>
            <a:ext cx="11430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EP3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9124" y="3500438"/>
            <a:ext cx="403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Prévention, santé, environnement.</a:t>
            </a:r>
          </a:p>
          <a:p>
            <a:pPr algn="ctr"/>
            <a:r>
              <a:rPr lang="fr-FR" sz="1400" dirty="0" smtClean="0"/>
              <a:t>Coefficient.1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7544" y="2708920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pPr algn="ctr"/>
            <a:r>
              <a:rPr lang="fr-FR" dirty="0" smtClean="0"/>
              <a:t>Partie 1 </a:t>
            </a:r>
            <a:endParaRPr lang="fr-FR" b="1" dirty="0" smtClean="0"/>
          </a:p>
          <a:p>
            <a:r>
              <a:rPr lang="fr-FR" b="1" dirty="0" smtClean="0"/>
              <a:t>réparation d’aéronef  </a:t>
            </a:r>
            <a:r>
              <a:rPr lang="fr-FR" sz="1400" dirty="0" smtClean="0"/>
              <a:t>coefficient.5</a:t>
            </a:r>
          </a:p>
          <a:p>
            <a:endParaRPr lang="fr-FR" sz="1400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Partie 2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Assistance en piste</a:t>
            </a:r>
            <a:r>
              <a:rPr lang="fr-FR" dirty="0" smtClean="0"/>
              <a:t> </a:t>
            </a:r>
            <a:r>
              <a:rPr lang="fr-FR" sz="1400" dirty="0" smtClean="0"/>
              <a:t>coefficient.3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7544" y="2852936"/>
            <a:ext cx="3714776" cy="1718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357686" y="3356992"/>
            <a:ext cx="392909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3635896" y="1916832"/>
            <a:ext cx="1428760" cy="714380"/>
          </a:xfrm>
          <a:prstGeom prst="triangle">
            <a:avLst>
              <a:gd name="adj" fmla="val 493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 l="3010" t="38410" r="19174" b="44121"/>
          <a:stretch>
            <a:fillRect/>
          </a:stretch>
        </p:blipFill>
        <p:spPr bwMode="auto">
          <a:xfrm>
            <a:off x="467544" y="4293096"/>
            <a:ext cx="6840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 l="2101" t="27324" r="18614" b="33482"/>
          <a:stretch>
            <a:fillRect/>
          </a:stretch>
        </p:blipFill>
        <p:spPr bwMode="auto">
          <a:xfrm>
            <a:off x="395536" y="908720"/>
            <a:ext cx="69847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48264" y="177281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7020272" y="5229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7020272" y="49411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7020272" y="472514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020272" y="450912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6948264" y="2924944"/>
            <a:ext cx="310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6948264" y="220486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7020272" y="537321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5" name="Image 13" descr="P11806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3419872" cy="26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80112" y="4869160"/>
            <a:ext cx="3456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/>
              <a:t>Le candidat  participe au guidage au cours du repoussage de l’aéronef </a:t>
            </a:r>
            <a:endParaRPr lang="fr-FR" b="1" dirty="0"/>
          </a:p>
          <a:p>
            <a:pPr algn="ctr">
              <a:defRPr/>
            </a:pPr>
            <a:r>
              <a:rPr lang="fr-FR" b="1" dirty="0"/>
              <a:t>(respect des </a:t>
            </a:r>
            <a:r>
              <a:rPr lang="fr-FR" b="1" dirty="0" smtClean="0"/>
              <a:t>trajectoires…)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131840" y="1196752"/>
            <a:ext cx="532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 effectue le départ </a:t>
            </a:r>
            <a:r>
              <a:rPr lang="fr-FR" b="1" dirty="0"/>
              <a:t>au </a:t>
            </a:r>
            <a:r>
              <a:rPr lang="fr-FR" b="1" dirty="0" smtClean="0"/>
              <a:t>casque.</a:t>
            </a:r>
            <a:endParaRPr lang="fr-FR" b="1" dirty="0"/>
          </a:p>
          <a:p>
            <a:pPr>
              <a:defRPr/>
            </a:pPr>
            <a:r>
              <a:rPr lang="fr-FR" b="1" dirty="0" smtClean="0"/>
              <a:t>( conversation avec l’équipage, ici en </a:t>
            </a:r>
            <a:r>
              <a:rPr lang="fr-FR" b="1" dirty="0"/>
              <a:t>anglais)</a:t>
            </a:r>
          </a:p>
        </p:txBody>
      </p:sp>
      <p:pic>
        <p:nvPicPr>
          <p:cNvPr id="10" name="Image 9" descr="communi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3024336" cy="2266257"/>
          </a:xfrm>
          <a:prstGeom prst="rect">
            <a:avLst/>
          </a:prstGeom>
        </p:spPr>
      </p:pic>
      <p:pic>
        <p:nvPicPr>
          <p:cNvPr id="11" name="Image 10" descr="aeroport2.jpg"/>
          <p:cNvPicPr>
            <a:picLocks noChangeAspect="1"/>
          </p:cNvPicPr>
          <p:nvPr/>
        </p:nvPicPr>
        <p:blipFill>
          <a:blip r:embed="rId5" cstate="print"/>
          <a:srcRect l="22973" t="26780" r="9459" b="5241"/>
          <a:stretch>
            <a:fillRect/>
          </a:stretch>
        </p:blipFill>
        <p:spPr>
          <a:xfrm>
            <a:off x="107504" y="3212976"/>
            <a:ext cx="5400600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Picture 2" descr="C:\Users\joel\Pictures\2013-10-14\Numéris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028945" cy="43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oel\Pictures\2013-10-14\Numériser1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44824"/>
            <a:ext cx="3387424" cy="47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50838" y="1041400"/>
            <a:ext cx="5301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renseigne tous </a:t>
            </a:r>
            <a:r>
              <a:rPr lang="fr-FR" b="1" dirty="0"/>
              <a:t>les documents de traçabilité </a:t>
            </a:r>
            <a:r>
              <a:rPr lang="fr-FR" b="1" dirty="0" smtClean="0"/>
              <a:t>et les transmet  </a:t>
            </a:r>
            <a:r>
              <a:rPr lang="fr-FR" b="1" dirty="0"/>
              <a:t>au bureau de </a:t>
            </a:r>
            <a:r>
              <a:rPr lang="fr-FR" b="1" dirty="0" smtClean="0"/>
              <a:t>piste.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2276872"/>
            <a:ext cx="2808312" cy="4320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5" name="Picture 2" descr="C:\Users\joel\Pictures\2013-10-15\Numériser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6882064" cy="468052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50838" y="1041400"/>
            <a:ext cx="8325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/>
              <a:t>Le candidat renseigne tous les documents de traçabilité et les transmet  au bureau de piste.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2636912"/>
            <a:ext cx="2448272" cy="29523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 cstate="print"/>
          <a:srcRect l="2101" t="27324" r="18614" b="33482"/>
          <a:stretch>
            <a:fillRect/>
          </a:stretch>
        </p:blipFill>
        <p:spPr bwMode="auto">
          <a:xfrm>
            <a:off x="323528" y="1052736"/>
            <a:ext cx="58326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4" cstate="print"/>
          <a:srcRect l="3080" t="55879" r="17984" b="22284"/>
          <a:stretch>
            <a:fillRect/>
          </a:stretch>
        </p:blipFill>
        <p:spPr bwMode="auto">
          <a:xfrm>
            <a:off x="179512" y="5085184"/>
            <a:ext cx="59766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4" cstate="print"/>
          <a:srcRect l="3010" t="38410" r="19174" b="44121"/>
          <a:stretch>
            <a:fillRect/>
          </a:stretch>
        </p:blipFill>
        <p:spPr bwMode="auto">
          <a:xfrm>
            <a:off x="179512" y="3356992"/>
            <a:ext cx="59046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96136" y="530120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796136" y="544522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796136" y="566124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5796136" y="587727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5796136" y="623731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5796136" y="508518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5796136" y="436510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5796136" y="422108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5796136" y="393305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5796136" y="371703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5796136" y="357301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5796136" y="213285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5796136" y="242088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5796136" y="256490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5796136" y="270892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5796136" y="184482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5796136" y="1484784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10" name="Image 9" descr="800px-Pins_for_push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707904" cy="27809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1520" y="7647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APRES   LE   VOL</a:t>
            </a:r>
            <a:endParaRPr lang="fr-FR" sz="3600" b="1" dirty="0"/>
          </a:p>
        </p:txBody>
      </p:sp>
      <p:pic>
        <p:nvPicPr>
          <p:cNvPr id="13" name="Image 12" descr="P1180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3227851" cy="242088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63888" y="191683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candidat a nettoyé et rangé tous les matériels.</a:t>
            </a:r>
            <a:endParaRPr lang="fr-FR" b="1" dirty="0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 l="2101" t="27324" r="18614" b="33482"/>
          <a:stretch>
            <a:fillRect/>
          </a:stretch>
        </p:blipFill>
        <p:spPr bwMode="auto">
          <a:xfrm>
            <a:off x="971600" y="3933056"/>
            <a:ext cx="71287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68344" y="458112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668344" y="436510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7668344" y="623731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Wingdings 2"/>
              </a:rPr>
              <a:t>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</a:t>
            </a:r>
            <a:endParaRPr lang="fr-FR" b="1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772816"/>
            <a:ext cx="8006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Merci de votre attention</a:t>
            </a:r>
          </a:p>
          <a:p>
            <a:pPr algn="ctr"/>
            <a:r>
              <a:rPr lang="fr-FR" sz="7200" dirty="0" smtClean="0"/>
              <a:t>Et bon retour. 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42852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algn="ctr"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EP3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3284984"/>
            <a:ext cx="871869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Compétences à évaluer </a:t>
            </a:r>
            <a:endParaRPr lang="fr-FR" sz="4000" b="1" dirty="0" smtClean="0"/>
          </a:p>
          <a:p>
            <a:pPr algn="ctr">
              <a:defRPr/>
            </a:pPr>
            <a:r>
              <a:rPr lang="fr-FR" sz="1600" b="1" dirty="0" smtClean="0"/>
              <a:t>(</a:t>
            </a:r>
            <a:r>
              <a:rPr lang="fr-FR" sz="1600" b="1" dirty="0"/>
              <a:t>tout ou partie)</a:t>
            </a:r>
            <a:endParaRPr lang="fr-FR" sz="3200" b="1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C04 </a:t>
            </a:r>
            <a:r>
              <a:rPr lang="fr-FR" sz="2400" b="1" dirty="0" err="1">
                <a:solidFill>
                  <a:srgbClr val="FF0000"/>
                </a:solidFill>
              </a:rPr>
              <a:t>sys</a:t>
            </a:r>
            <a:r>
              <a:rPr lang="fr-FR" sz="2400" b="1" dirty="0">
                <a:solidFill>
                  <a:srgbClr val="FF0000"/>
                </a:solidFill>
              </a:rPr>
              <a:t>-	Réaliser des opérations d’assistance en piste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fr-FR" sz="2400" b="1" dirty="0" smtClean="0"/>
              <a:t>C05 </a:t>
            </a:r>
            <a:r>
              <a:rPr lang="fr-FR" sz="2400" b="1" dirty="0" err="1" smtClean="0"/>
              <a:t>sys_</a:t>
            </a:r>
            <a:r>
              <a:rPr lang="fr-FR" sz="2400" b="1" dirty="0" smtClean="0"/>
              <a:t>	Réparer des éléments.</a:t>
            </a:r>
          </a:p>
          <a:p>
            <a:pPr>
              <a:defRPr/>
            </a:pPr>
            <a:r>
              <a:rPr lang="fr-FR" sz="2400" b="1" dirty="0" smtClean="0"/>
              <a:t>C06		Effectuer des contrôles de son opération.</a:t>
            </a:r>
            <a:endParaRPr lang="fr-FR" sz="2400" b="1" dirty="0"/>
          </a:p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C07- </a:t>
            </a:r>
            <a:r>
              <a:rPr lang="fr-FR" sz="2400" b="1" dirty="0">
                <a:solidFill>
                  <a:srgbClr val="FF0000"/>
                </a:solidFill>
              </a:rPr>
              <a:t>		Appliquer la démarche qualité de l’entreprise.</a:t>
            </a:r>
          </a:p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</a:rPr>
              <a:t>C08- 		Communiquer des </a:t>
            </a:r>
            <a:r>
              <a:rPr lang="fr-FR" sz="2400" b="1" dirty="0" smtClean="0">
                <a:solidFill>
                  <a:srgbClr val="FF0000"/>
                </a:solidFill>
              </a:rPr>
              <a:t>informations.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908720"/>
            <a:ext cx="864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Activités professionnelles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Activité 3 système – 	Réparation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Activité 4 système – 	Assistance  piste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Activité 5 – 			Autocontrôle et qualité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109736"/>
            <a:ext cx="8712967" cy="48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fr-FR" sz="1800" b="1" u="sng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fr-FR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Tâches dédiées à </a:t>
            </a:r>
          </a:p>
          <a:p>
            <a:pPr algn="ctr" eaLnBrk="0" hangingPunct="0">
              <a:defRPr/>
            </a:pPr>
            <a:r>
              <a:rPr lang="fr-FR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l’épreuve  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EP 3</a:t>
            </a:r>
            <a:r>
              <a:rPr lang="fr-FR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(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Partie n° 2</a:t>
            </a:r>
            <a:r>
              <a:rPr lang="fr-FR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4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fr-FR" sz="1400" b="1" u="sng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fr-FR" sz="1400" b="1" u="sng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T 4.1    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Mettre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en œuvre le matériel de servitude.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4.2   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Transmettre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des informations à l’équipage </a:t>
            </a:r>
            <a:endParaRPr lang="fr-FR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        et 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aux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personnels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technique 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d’escale oralement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et par gestes</a:t>
            </a: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T4.3    	Effectuer 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des  opérations de </a:t>
            </a:r>
            <a:r>
              <a:rPr lang="fr-FR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servicing</a:t>
            </a:r>
            <a:r>
              <a:rPr lang="fr-FR" b="1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--------------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 5.1 	Vérifier la conformité de sa réalisation.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 5.2	Assurer la traçabilité de son opération.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 5.3 	Transmettre des information techniques, oralement </a:t>
            </a:r>
          </a:p>
          <a:p>
            <a:pPr eaLnBrk="0" hangingPunct="0">
              <a:lnSpc>
                <a:spcPts val="2200"/>
              </a:lnSpc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        et par écrit. (y compris en Anglais) </a:t>
            </a:r>
          </a:p>
          <a:p>
            <a:pPr eaLnBrk="0" hangingPunct="0">
              <a:lnSpc>
                <a:spcPts val="2200"/>
              </a:lnSpc>
              <a:defRPr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 5.4	Participer au plan d’amélioration continue de son secteur d’activité.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EP3 partie 2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276873"/>
            <a:ext cx="56166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 sz="2400" b="1" dirty="0" smtClean="0"/>
          </a:p>
          <a:p>
            <a:pPr>
              <a:defRPr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candidat assure:</a:t>
            </a:r>
          </a:p>
          <a:p>
            <a:pPr>
              <a:defRPr/>
            </a:pPr>
            <a:endParaRPr lang="fr-FR" sz="2400" b="1" dirty="0" smtClean="0"/>
          </a:p>
          <a:p>
            <a:pPr>
              <a:defRPr/>
            </a:pPr>
            <a:endParaRPr lang="fr-FR" sz="2400" b="1" dirty="0" smtClean="0"/>
          </a:p>
          <a:p>
            <a:pPr>
              <a:defRPr/>
            </a:pPr>
            <a:r>
              <a:rPr lang="fr-FR" sz="2400" b="1" dirty="0" smtClean="0"/>
              <a:t>-La préparation organisationnelle 	de l’arrivée de l’aéronef.</a:t>
            </a:r>
          </a:p>
          <a:p>
            <a:pPr>
              <a:defRPr/>
            </a:pPr>
            <a:r>
              <a:rPr lang="fr-FR" sz="2400" b="1" dirty="0" smtClean="0"/>
              <a:t>-La préparation de la zone de 	travail.</a:t>
            </a:r>
          </a:p>
          <a:p>
            <a:pPr>
              <a:defRPr/>
            </a:pPr>
            <a:r>
              <a:rPr lang="fr-FR" sz="2400" b="1" dirty="0" smtClean="0"/>
              <a:t>-La préparation du matériel de 	servitude.</a:t>
            </a:r>
          </a:p>
          <a:p>
            <a:pPr>
              <a:defRPr/>
            </a:pPr>
            <a:r>
              <a:rPr lang="fr-FR" sz="2400" b="1" dirty="0" smtClean="0"/>
              <a:t>-…</a:t>
            </a:r>
            <a:r>
              <a:rPr lang="fr-FR" b="1" dirty="0"/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196752"/>
            <a:ext cx="7953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/>
              <a:t>AVANT  L’ARRIVEE DE </a:t>
            </a:r>
            <a:r>
              <a:rPr lang="fr-FR" sz="3600" b="1" dirty="0" smtClean="0"/>
              <a:t>L’AERONEF</a:t>
            </a:r>
            <a:endParaRPr lang="fr-FR" sz="3600" b="1" dirty="0"/>
          </a:p>
        </p:txBody>
      </p:sp>
      <p:pic>
        <p:nvPicPr>
          <p:cNvPr id="7" name="Image 6" descr="P109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3057804" cy="40770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72200" y="6165304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Le lac Saint-Michel (</a:t>
            </a:r>
            <a:r>
              <a:rPr lang="fr-FR" sz="1100" b="1" dirty="0" err="1" smtClean="0"/>
              <a:t>Brennilis</a:t>
            </a:r>
            <a:r>
              <a:rPr lang="fr-FR" sz="1100" b="1" dirty="0" smtClean="0"/>
              <a:t>) 29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56176" y="1052736"/>
            <a:ext cx="2851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/>
              <a:t>Planning des vols</a:t>
            </a:r>
          </a:p>
        </p:txBody>
      </p:sp>
      <p:pic>
        <p:nvPicPr>
          <p:cNvPr id="7" name="Picture 2" descr="C:\Users\joel\Pictures\2013-10-15\Numériser1.JPG"/>
          <p:cNvPicPr>
            <a:picLocks noChangeAspect="1" noChangeArrowheads="1"/>
          </p:cNvPicPr>
          <p:nvPr/>
        </p:nvPicPr>
        <p:blipFill>
          <a:blip r:embed="rId3" cstate="print"/>
          <a:srcRect b="13621"/>
          <a:stretch>
            <a:fillRect/>
          </a:stretch>
        </p:blipFill>
        <p:spPr bwMode="auto">
          <a:xfrm>
            <a:off x="251520" y="836712"/>
            <a:ext cx="6005650" cy="5477561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179512" y="5301208"/>
            <a:ext cx="5976664" cy="7336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rondir un rectangle avec un coin du même côté 12"/>
          <p:cNvSpPr/>
          <p:nvPr/>
        </p:nvSpPr>
        <p:spPr>
          <a:xfrm flipH="1">
            <a:off x="3419872" y="5517232"/>
            <a:ext cx="216024" cy="72008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rondir un rectangle avec un coin du même côté 13"/>
          <p:cNvSpPr/>
          <p:nvPr/>
        </p:nvSpPr>
        <p:spPr>
          <a:xfrm flipH="1">
            <a:off x="3419872" y="5805264"/>
            <a:ext cx="216024" cy="72008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084168" y="191683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 prend connaissance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b="1" dirty="0" smtClean="0"/>
              <a:t>-De l’heure d’arrivée </a:t>
            </a:r>
          </a:p>
          <a:p>
            <a:r>
              <a:rPr lang="fr-FR" b="1" dirty="0" smtClean="0"/>
              <a:t>-Du numéro du vol </a:t>
            </a:r>
          </a:p>
          <a:p>
            <a:r>
              <a:rPr lang="fr-FR" b="1" dirty="0" smtClean="0"/>
              <a:t>-Du type d’aéronef </a:t>
            </a:r>
          </a:p>
          <a:p>
            <a:r>
              <a:rPr lang="fr-FR" b="1" dirty="0" smtClean="0"/>
              <a:t>-De la place de parking</a:t>
            </a:r>
          </a:p>
          <a:p>
            <a:r>
              <a:rPr lang="fr-FR" b="1" dirty="0" smtClean="0"/>
              <a:t>-… 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483768" y="692696"/>
            <a:ext cx="1152128" cy="3015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1052736"/>
            <a:ext cx="441984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/>
              <a:t>Préparation </a:t>
            </a:r>
            <a:r>
              <a:rPr lang="fr-FR" sz="2400" b="1" dirty="0"/>
              <a:t>du poste.</a:t>
            </a:r>
          </a:p>
          <a:p>
            <a:pPr>
              <a:defRPr/>
            </a:pPr>
            <a:endParaRPr lang="fr-FR" u="sng" dirty="0" smtClean="0"/>
          </a:p>
          <a:p>
            <a:pPr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 vérifie:</a:t>
            </a:r>
          </a:p>
          <a:p>
            <a:pPr>
              <a:defRPr/>
            </a:pP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b="1" dirty="0" smtClean="0"/>
              <a:t>-La propreté </a:t>
            </a:r>
            <a:r>
              <a:rPr lang="fr-FR" b="1" dirty="0"/>
              <a:t>de la </a:t>
            </a:r>
            <a:r>
              <a:rPr lang="fr-FR" b="1" dirty="0" smtClean="0"/>
              <a:t>zone.</a:t>
            </a:r>
            <a:endParaRPr lang="fr-FR" b="1" dirty="0"/>
          </a:p>
          <a:p>
            <a:pPr>
              <a:defRPr/>
            </a:pPr>
            <a:r>
              <a:rPr lang="fr-FR" b="1" dirty="0" smtClean="0"/>
              <a:t>-Le rangement hors zone du matériel 	de servitude.</a:t>
            </a:r>
            <a:endParaRPr lang="fr-FR" b="1" dirty="0"/>
          </a:p>
          <a:p>
            <a:pPr>
              <a:defRPr/>
            </a:pPr>
            <a:r>
              <a:rPr lang="fr-FR" b="1" dirty="0" smtClean="0"/>
              <a:t>-…</a:t>
            </a:r>
            <a:endParaRPr lang="fr-FR" b="1" dirty="0"/>
          </a:p>
        </p:txBody>
      </p:sp>
      <p:pic>
        <p:nvPicPr>
          <p:cNvPr id="5" name="Image 13" descr="P11805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64936"/>
            <a:ext cx="3916923" cy="29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4" descr="P118056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933056"/>
            <a:ext cx="3713807" cy="27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P1180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4" name="Image 12" descr="P11806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2645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635896" y="1052736"/>
            <a:ext cx="52565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Préparation</a:t>
            </a:r>
            <a:r>
              <a:rPr lang="fr-FR" sz="2400" b="1" baseline="0" dirty="0" smtClean="0"/>
              <a:t> du matériel</a:t>
            </a:r>
          </a:p>
          <a:p>
            <a:endParaRPr lang="fr-FR" baseline="0" dirty="0" smtClean="0"/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candidat:</a:t>
            </a:r>
          </a:p>
          <a:p>
            <a:endParaRPr lang="fr-FR" baseline="0" dirty="0" smtClean="0"/>
          </a:p>
          <a:p>
            <a:pPr>
              <a:defRPr/>
            </a:pPr>
            <a:r>
              <a:rPr lang="fr-FR" b="1" dirty="0" smtClean="0"/>
              <a:t>-Contrôle et prépare le matériel de servitude.</a:t>
            </a:r>
          </a:p>
          <a:p>
            <a:pPr>
              <a:defRPr/>
            </a:pPr>
            <a:r>
              <a:rPr lang="fr-FR" b="1" dirty="0" smtClean="0"/>
              <a:t> ainsi que les bâtons lumineux, les casques, les cales, les extincteurs, les cônes…  .</a:t>
            </a:r>
          </a:p>
          <a:p>
            <a:pPr>
              <a:defRPr/>
            </a:pPr>
            <a:r>
              <a:rPr lang="fr-FR" b="1" dirty="0" smtClean="0"/>
              <a:t>-   …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4" cstate="print"/>
          <a:srcRect l="2101" t="27324" r="18614" b="33482"/>
          <a:stretch>
            <a:fillRect/>
          </a:stretch>
        </p:blipFill>
        <p:spPr bwMode="auto">
          <a:xfrm>
            <a:off x="395536" y="3645024"/>
            <a:ext cx="8568952" cy="282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460432" y="3933056"/>
            <a:ext cx="3600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ym typeface="Wingdings 2"/>
              </a:rPr>
              <a:t></a:t>
            </a:r>
          </a:p>
          <a:p>
            <a:endParaRPr lang="fr-FR" sz="1600" b="1" dirty="0" smtClean="0">
              <a:sym typeface="Wingdings 2"/>
            </a:endParaRPr>
          </a:p>
          <a:p>
            <a:r>
              <a:rPr lang="fr-FR" sz="1600" b="1" dirty="0" smtClean="0">
                <a:sym typeface="Wingdings 2"/>
              </a:rPr>
              <a:t></a:t>
            </a: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endParaRPr lang="fr-FR" sz="1600" b="1" dirty="0" smtClean="0">
              <a:sym typeface="Wingdings 2"/>
            </a:endParaRPr>
          </a:p>
          <a:p>
            <a:r>
              <a:rPr lang="fr-FR" sz="1600" b="1" dirty="0" smtClean="0">
                <a:sym typeface="Wingdings 2"/>
              </a:rPr>
              <a:t>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CAP aéronautique option système </a:t>
            </a:r>
          </a:p>
          <a:p>
            <a:pPr eaLnBrk="0" hangingPunct="0">
              <a:defRPr/>
            </a:pPr>
            <a:r>
              <a:rPr lang="fr-FR" b="1" dirty="0" smtClean="0">
                <a:latin typeface="Arial" pitchFamily="34" charset="0"/>
              </a:rPr>
              <a:t>épreuve EP3 partie 2</a:t>
            </a:r>
            <a:endParaRPr lang="fr-FR" b="1" dirty="0"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83768" y="980728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ARRIVEE DE  </a:t>
            </a:r>
            <a:r>
              <a:rPr lang="fr-FR" sz="3600" b="1" dirty="0" smtClean="0"/>
              <a:t>L’AERONEF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700808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-</a:t>
            </a:r>
            <a:r>
              <a:rPr lang="fr-FR" b="1" dirty="0" smtClean="0"/>
              <a:t>Utilise </a:t>
            </a:r>
            <a:r>
              <a:rPr lang="fr-FR" b="1" dirty="0"/>
              <a:t>les signes </a:t>
            </a:r>
            <a:r>
              <a:rPr lang="fr-FR" b="1" dirty="0" smtClean="0"/>
              <a:t>conventionnels.</a:t>
            </a:r>
            <a:endParaRPr lang="fr-FR" b="1" dirty="0"/>
          </a:p>
          <a:p>
            <a:pPr>
              <a:defRPr/>
            </a:pPr>
            <a:r>
              <a:rPr lang="fr-FR" b="1" dirty="0" smtClean="0"/>
              <a:t>-Fait arrêter </a:t>
            </a:r>
            <a:r>
              <a:rPr lang="fr-FR" b="1" dirty="0"/>
              <a:t>l’avion au point </a:t>
            </a:r>
            <a:r>
              <a:rPr lang="fr-FR" b="1" dirty="0" smtClean="0"/>
              <a:t>prévu.</a:t>
            </a:r>
            <a:endParaRPr lang="fr-FR" b="1" dirty="0"/>
          </a:p>
          <a:p>
            <a:pPr>
              <a:defRPr/>
            </a:pPr>
            <a:r>
              <a:rPr lang="fr-FR" b="1" dirty="0"/>
              <a:t>-</a:t>
            </a:r>
            <a:r>
              <a:rPr lang="fr-FR" b="1" dirty="0" smtClean="0"/>
              <a:t>Cale </a:t>
            </a:r>
            <a:r>
              <a:rPr lang="fr-FR" b="1" dirty="0"/>
              <a:t>le train avant et </a:t>
            </a:r>
            <a:r>
              <a:rPr lang="fr-FR" b="1" dirty="0" smtClean="0"/>
              <a:t>prend </a:t>
            </a:r>
            <a:r>
              <a:rPr lang="fr-FR" b="1" dirty="0"/>
              <a:t>contact avec  le </a:t>
            </a:r>
            <a:r>
              <a:rPr lang="fr-FR" b="1" dirty="0" smtClean="0"/>
              <a:t>commandant </a:t>
            </a:r>
            <a:r>
              <a:rPr lang="fr-FR" b="1" dirty="0"/>
              <a:t>de </a:t>
            </a:r>
            <a:r>
              <a:rPr lang="fr-FR" b="1" dirty="0" smtClean="0"/>
              <a:t>bord.</a:t>
            </a:r>
            <a:endParaRPr lang="fr-FR" b="1" dirty="0"/>
          </a:p>
          <a:p>
            <a:pPr>
              <a:defRPr/>
            </a:pPr>
            <a:r>
              <a:rPr lang="fr-FR" b="1" dirty="0"/>
              <a:t>-Avec son </a:t>
            </a:r>
            <a:r>
              <a:rPr lang="fr-FR" b="1" dirty="0" smtClean="0"/>
              <a:t>accord, il sécurise l’avion</a:t>
            </a:r>
            <a:r>
              <a:rPr lang="fr-FR" b="1" dirty="0"/>
              <a:t>, la </a:t>
            </a:r>
            <a:r>
              <a:rPr lang="fr-FR" b="1" dirty="0" smtClean="0"/>
              <a:t>zone,  puis effectue  </a:t>
            </a:r>
            <a:r>
              <a:rPr lang="fr-FR" b="1" dirty="0"/>
              <a:t>le tour </a:t>
            </a:r>
            <a:r>
              <a:rPr lang="fr-FR" b="1" dirty="0" smtClean="0"/>
              <a:t>avion.</a:t>
            </a:r>
            <a:endParaRPr lang="fr-FR" b="1" dirty="0"/>
          </a:p>
        </p:txBody>
      </p:sp>
      <p:pic>
        <p:nvPicPr>
          <p:cNvPr id="7" name="Image 14" descr="P1180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06896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5" descr="P118058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183" y="306896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51520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candidat</a:t>
            </a:r>
            <a:r>
              <a:rPr lang="fr-FR" dirty="0" smtClean="0"/>
              <a:t>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692</Words>
  <Application>Microsoft Office PowerPoint</Application>
  <PresentationFormat>Affichage à l'écran (4:3)</PresentationFormat>
  <Paragraphs>215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U2</dc:title>
  <dc:creator>xavier</dc:creator>
  <cp:lastModifiedBy>Jean-Jacques DIVERCHY </cp:lastModifiedBy>
  <cp:revision>138</cp:revision>
  <dcterms:created xsi:type="dcterms:W3CDTF">2013-10-02T11:56:51Z</dcterms:created>
  <dcterms:modified xsi:type="dcterms:W3CDTF">2013-12-02T07:57:42Z</dcterms:modified>
</cp:coreProperties>
</file>