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9" r:id="rId6"/>
    <p:sldId id="280" r:id="rId7"/>
    <p:sldId id="272" r:id="rId8"/>
    <p:sldId id="273" r:id="rId9"/>
    <p:sldId id="275" r:id="rId10"/>
    <p:sldId id="260" r:id="rId11"/>
    <p:sldId id="261" r:id="rId12"/>
    <p:sldId id="282" r:id="rId13"/>
    <p:sldId id="271" r:id="rId14"/>
    <p:sldId id="262" r:id="rId15"/>
    <p:sldId id="263" r:id="rId16"/>
    <p:sldId id="266" r:id="rId17"/>
    <p:sldId id="264" r:id="rId18"/>
    <p:sldId id="265" r:id="rId19"/>
    <p:sldId id="267" r:id="rId20"/>
    <p:sldId id="268" r:id="rId21"/>
    <p:sldId id="269" r:id="rId22"/>
    <p:sldId id="276" r:id="rId23"/>
    <p:sldId id="277" r:id="rId24"/>
    <p:sldId id="278" r:id="rId25"/>
    <p:sldId id="270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2" autoAdjust="0"/>
  </p:normalViewPr>
  <p:slideViewPr>
    <p:cSldViewPr>
      <p:cViewPr varScale="1">
        <p:scale>
          <a:sx n="82" d="100"/>
          <a:sy n="82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/>
      <dgm:spPr/>
      <dgm:t>
        <a:bodyPr/>
        <a:lstStyle/>
        <a:p>
          <a:pPr rtl="0"/>
          <a:r>
            <a:rPr lang="fr-FR" b="1" dirty="0" smtClean="0"/>
            <a:t>IP1: Exhaustivité de la sélection du ou des documents nécessaires à l’intervention.</a:t>
          </a:r>
          <a:endParaRPr lang="fr-FR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74597" custLinFactNeighborY="-270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F9AD5276-33FA-457E-8232-26302F9C8453}" type="presOf" srcId="{A8CCDE4E-1B19-4C19-8038-E6586C834D8A}" destId="{C9B82BB5-E2C8-4E87-B55D-9C479BBBBEFD}" srcOrd="0" destOrd="0" presId="urn:microsoft.com/office/officeart/2005/8/layout/vList2"/>
    <dgm:cxn modelId="{9C5DC0A3-50A7-42BF-AA66-D99F77183357}" type="presOf" srcId="{7F1ADE9B-B077-472C-A93C-1D1BADC33EA3}" destId="{86445718-970C-45C6-B1E3-7A1695B23D25}" srcOrd="0" destOrd="0" presId="urn:microsoft.com/office/officeart/2005/8/layout/vList2"/>
    <dgm:cxn modelId="{A8C5EAEE-C8E2-450E-943C-EC2F236255C6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IP2: Vérification juste de l’applicabilité des documents extraits.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117732" custLinFactNeighborY="-270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198381-D3F6-4D0A-8D72-2AB5006C83EF}" type="presOf" srcId="{A8CCDE4E-1B19-4C19-8038-E6586C834D8A}" destId="{C9B82BB5-E2C8-4E87-B55D-9C479BBBBEFD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D3AF2EDA-21A9-473A-BDB5-BFB7B14DDD6F}" type="presOf" srcId="{7F1ADE9B-B077-472C-A93C-1D1BADC33EA3}" destId="{86445718-970C-45C6-B1E3-7A1695B23D25}" srcOrd="0" destOrd="0" presId="urn:microsoft.com/office/officeart/2005/8/layout/vList2"/>
    <dgm:cxn modelId="{683482AC-7A51-4C31-B949-01DB878FF3AB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IP3: Exhaustivité de la sélection des informations nécessaires.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123351" custLinFactNeighborX="1075" custLinFactNeighborY="2506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CC11F6-4ECE-4DD8-BBE5-E99A8D52608B}" type="presOf" srcId="{7F1ADE9B-B077-472C-A93C-1D1BADC33EA3}" destId="{86445718-970C-45C6-B1E3-7A1695B23D25}" srcOrd="0" destOrd="0" presId="urn:microsoft.com/office/officeart/2005/8/layout/vList2"/>
    <dgm:cxn modelId="{5F896EC9-159A-4094-A20F-A8CF916A6DC3}" type="presOf" srcId="{A8CCDE4E-1B19-4C19-8038-E6586C834D8A}" destId="{C9B82BB5-E2C8-4E87-B55D-9C479BBBBEFD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13AF9930-6E0A-4169-84D5-D059750A07F5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IP4: Exhaustivité de l’identification des produits à risque.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103965" custLinFactNeighborX="-2151" custLinFactNeighborY="-89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91FD68-2558-48A2-A0A6-6E5316DD98A6}" type="presOf" srcId="{7F1ADE9B-B077-472C-A93C-1D1BADC33EA3}" destId="{86445718-970C-45C6-B1E3-7A1695B23D25}" srcOrd="0" destOrd="0" presId="urn:microsoft.com/office/officeart/2005/8/layout/vList2"/>
    <dgm:cxn modelId="{B9FFFD64-FDD3-4CAC-BB6B-A3C540AA4E6E}" type="presOf" srcId="{A8CCDE4E-1B19-4C19-8038-E6586C834D8A}" destId="{C9B82BB5-E2C8-4E87-B55D-9C479BBBBEFD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9C373E83-82FC-4E76-B3B6-6AAEAD6FC2AF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IP5: Exactitude du décodage des informations.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105712" custLinFactNeighborY="-270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975A20-DA7B-43F2-95FD-617564BD1EDE}" type="presOf" srcId="{7F1ADE9B-B077-472C-A93C-1D1BADC33EA3}" destId="{86445718-970C-45C6-B1E3-7A1695B23D25}" srcOrd="0" destOrd="0" presId="urn:microsoft.com/office/officeart/2005/8/layout/vList2"/>
    <dgm:cxn modelId="{DCABCE80-AABE-4C69-ABB0-A7DBA55C7A74}" type="presOf" srcId="{A8CCDE4E-1B19-4C19-8038-E6586C834D8A}" destId="{C9B82BB5-E2C8-4E87-B55D-9C479BBBBEFD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7069C241-34E7-48C9-8005-29503EE49C65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IP6: Exactitude des descriptions fonctionnelles et structurelles.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117732" custLinFactNeighborY="-2709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3F571D-ED8D-4D19-8B5F-A96465D51720}" type="presOf" srcId="{7F1ADE9B-B077-472C-A93C-1D1BADC33EA3}" destId="{86445718-970C-45C6-B1E3-7A1695B23D25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EEE3C924-69EA-409F-9EC9-CCCDAE6AD32B}" type="presOf" srcId="{A8CCDE4E-1B19-4C19-8038-E6586C834D8A}" destId="{C9B82BB5-E2C8-4E87-B55D-9C479BBBBEFD}" srcOrd="0" destOrd="0" presId="urn:microsoft.com/office/officeart/2005/8/layout/vList2"/>
    <dgm:cxn modelId="{D9A158B4-C656-4EE5-B2F1-58B94A55A0CF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IP7: Exactitude de l’analyse comportementale des constituants de l’objet technique concerné.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352883" custLinFactNeighborX="1075" custLinFactNeighborY="-609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A81A34-0620-45B3-A64D-8D048A9A6C07}" type="presOf" srcId="{7F1ADE9B-B077-472C-A93C-1D1BADC33EA3}" destId="{86445718-970C-45C6-B1E3-7A1695B23D25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C9200148-3563-48E5-8123-B780CE36BE38}" type="presOf" srcId="{A8CCDE4E-1B19-4C19-8038-E6586C834D8A}" destId="{C9B82BB5-E2C8-4E87-B55D-9C479BBBBEFD}" srcOrd="0" destOrd="0" presId="urn:microsoft.com/office/officeart/2005/8/layout/vList2"/>
    <dgm:cxn modelId="{160ABF8B-1E03-4B09-9B75-37C9053DC116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CCDE4E-1B19-4C19-8038-E6586C834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1ADE9B-B077-472C-A93C-1D1BADC33EA3}">
      <dgm:prSet custT="1"/>
      <dgm:spPr/>
      <dgm:t>
        <a:bodyPr/>
        <a:lstStyle/>
        <a:p>
          <a:pPr rtl="0"/>
          <a:r>
            <a:rPr lang="fr-FR" sz="2800" b="1" dirty="0" smtClean="0"/>
            <a:t>IP8: Crédibilité de l’identification des causes probables identifiées du dysfonctionnement.</a:t>
          </a:r>
          <a:endParaRPr lang="fr-FR" sz="2800" b="1" dirty="0"/>
        </a:p>
      </dgm:t>
    </dgm:pt>
    <dgm:pt modelId="{705AD269-99F3-4467-8C9E-1E9A74598D49}" type="parTrans" cxnId="{D8F543DC-8F1C-4B02-AD22-C8D64E862A6B}">
      <dgm:prSet/>
      <dgm:spPr/>
      <dgm:t>
        <a:bodyPr/>
        <a:lstStyle/>
        <a:p>
          <a:endParaRPr lang="fr-FR" sz="2800"/>
        </a:p>
      </dgm:t>
    </dgm:pt>
    <dgm:pt modelId="{C55923D1-B835-49D0-AC06-5516B9BB1B35}" type="sibTrans" cxnId="{D8F543DC-8F1C-4B02-AD22-C8D64E862A6B}">
      <dgm:prSet/>
      <dgm:spPr/>
      <dgm:t>
        <a:bodyPr/>
        <a:lstStyle/>
        <a:p>
          <a:endParaRPr lang="fr-FR" sz="2800"/>
        </a:p>
      </dgm:t>
    </dgm:pt>
    <dgm:pt modelId="{C9B82BB5-E2C8-4E87-B55D-9C479BBBBEFD}" type="pres">
      <dgm:prSet presAssocID="{A8CCDE4E-1B19-4C19-8038-E6586C834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6445718-970C-45C6-B1E3-7A1695B23D25}" type="pres">
      <dgm:prSet presAssocID="{7F1ADE9B-B077-472C-A93C-1D1BADC33EA3}" presName="parentText" presStyleLbl="node1" presStyleIdx="0" presStyleCnt="1" custScaleY="433520" custLinFactY="82501" custLinFactNeighborX="-96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FF509B-2E25-4FAE-A7CC-CEFE6BC3279B}" type="presOf" srcId="{A8CCDE4E-1B19-4C19-8038-E6586C834D8A}" destId="{C9B82BB5-E2C8-4E87-B55D-9C479BBBBEFD}" srcOrd="0" destOrd="0" presId="urn:microsoft.com/office/officeart/2005/8/layout/vList2"/>
    <dgm:cxn modelId="{D8F543DC-8F1C-4B02-AD22-C8D64E862A6B}" srcId="{A8CCDE4E-1B19-4C19-8038-E6586C834D8A}" destId="{7F1ADE9B-B077-472C-A93C-1D1BADC33EA3}" srcOrd="0" destOrd="0" parTransId="{705AD269-99F3-4467-8C9E-1E9A74598D49}" sibTransId="{C55923D1-B835-49D0-AC06-5516B9BB1B35}"/>
    <dgm:cxn modelId="{73ACBC4B-E8C8-4DC7-B38D-535A5C1FDCF4}" type="presOf" srcId="{7F1ADE9B-B077-472C-A93C-1D1BADC33EA3}" destId="{86445718-970C-45C6-B1E3-7A1695B23D25}" srcOrd="0" destOrd="0" presId="urn:microsoft.com/office/officeart/2005/8/layout/vList2"/>
    <dgm:cxn modelId="{1F74BC3F-2806-4B42-B6C5-8C2098E54A13}" type="presParOf" srcId="{C9B82BB5-E2C8-4E87-B55D-9C479BBBBEFD}" destId="{86445718-970C-45C6-B1E3-7A1695B23D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AB4D40-21B0-4C73-84DE-F7772597DB2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BFF19C-1052-4D8E-804E-07A5F9CCA368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Alimenter en énergie électrique les utilisations embarquées.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dirty="0"/>
        </a:p>
      </dgm:t>
    </dgm:pt>
    <dgm:pt modelId="{7EACBEFA-643F-4CA7-A229-8A5346A64280}" type="parTrans" cxnId="{D893A48D-E9C8-44AB-AF84-FEC12B678D2C}">
      <dgm:prSet/>
      <dgm:spPr/>
      <dgm:t>
        <a:bodyPr/>
        <a:lstStyle/>
        <a:p>
          <a:endParaRPr lang="fr-FR" sz="2000"/>
        </a:p>
      </dgm:t>
    </dgm:pt>
    <dgm:pt modelId="{377B6729-5722-4D49-AF6E-458ADEB7CA4C}" type="sibTrans" cxnId="{D893A48D-E9C8-44AB-AF84-FEC12B678D2C}">
      <dgm:prSet/>
      <dgm:spPr/>
      <dgm:t>
        <a:bodyPr/>
        <a:lstStyle/>
        <a:p>
          <a:endParaRPr lang="fr-FR" sz="2000"/>
        </a:p>
      </dgm:t>
    </dgm:pt>
    <dgm:pt modelId="{5B317F4D-2A78-4B19-BE73-BB07DB69709B}">
      <dgm:prSet phldrT="[Texte]" custT="1"/>
      <dgm:spPr/>
      <dgm:t>
        <a:bodyPr/>
        <a:lstStyle/>
        <a:p>
          <a:r>
            <a:rPr lang="fr-FR" sz="2000" dirty="0" smtClean="0"/>
            <a:t>Transformer l’énergie mécanique en énergie électrique.</a:t>
          </a:r>
          <a:endParaRPr lang="fr-FR" sz="2000" dirty="0"/>
        </a:p>
      </dgm:t>
    </dgm:pt>
    <dgm:pt modelId="{857174F9-952B-40C4-A58E-5356A84BC311}" type="parTrans" cxnId="{9971562B-B34B-424B-82FB-E43C0778964B}">
      <dgm:prSet/>
      <dgm:spPr/>
      <dgm:t>
        <a:bodyPr/>
        <a:lstStyle/>
        <a:p>
          <a:endParaRPr lang="fr-FR" sz="2000"/>
        </a:p>
      </dgm:t>
    </dgm:pt>
    <dgm:pt modelId="{CDC7E140-AFF9-4331-8369-FCBA3B587BA5}" type="sibTrans" cxnId="{9971562B-B34B-424B-82FB-E43C0778964B}">
      <dgm:prSet/>
      <dgm:spPr/>
      <dgm:t>
        <a:bodyPr/>
        <a:lstStyle/>
        <a:p>
          <a:endParaRPr lang="fr-FR" sz="2000"/>
        </a:p>
      </dgm:t>
    </dgm:pt>
    <dgm:pt modelId="{9F76EF2B-8DF5-4208-B680-128B3F85FA8F}">
      <dgm:prSet phldrT="[Texte]" custT="1"/>
      <dgm:spPr/>
      <dgm:t>
        <a:bodyPr/>
        <a:lstStyle/>
        <a:p>
          <a:r>
            <a:rPr lang="fr-FR" sz="2000" dirty="0" smtClean="0"/>
            <a:t>Assurer le couplage des générateurs.</a:t>
          </a:r>
          <a:endParaRPr lang="fr-FR" sz="2000" dirty="0"/>
        </a:p>
      </dgm:t>
    </dgm:pt>
    <dgm:pt modelId="{FFCEFF4B-B90D-41D1-AA85-C67D580AFB5E}" type="sibTrans" cxnId="{0D117DE7-A319-400F-9ED5-43FFDCD77C73}">
      <dgm:prSet/>
      <dgm:spPr/>
      <dgm:t>
        <a:bodyPr/>
        <a:lstStyle/>
        <a:p>
          <a:endParaRPr lang="fr-FR" sz="2000"/>
        </a:p>
      </dgm:t>
    </dgm:pt>
    <dgm:pt modelId="{76AA2B50-D591-4747-9DB2-51E34DF6BFB8}" type="parTrans" cxnId="{0D117DE7-A319-400F-9ED5-43FFDCD77C73}">
      <dgm:prSet/>
      <dgm:spPr/>
      <dgm:t>
        <a:bodyPr/>
        <a:lstStyle/>
        <a:p>
          <a:endParaRPr lang="fr-FR" sz="2000"/>
        </a:p>
      </dgm:t>
    </dgm:pt>
    <dgm:pt modelId="{99D10D30-2F96-48A9-B93B-6DBD860C6199}" type="pres">
      <dgm:prSet presAssocID="{32AB4D40-21B0-4C73-84DE-F7772597DB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FB3526-4F24-44BF-A68A-537CD8FC3AE2}" type="pres">
      <dgm:prSet presAssocID="{77BFF19C-1052-4D8E-804E-07A5F9CCA368}" presName="comp" presStyleCnt="0"/>
      <dgm:spPr/>
    </dgm:pt>
    <dgm:pt modelId="{9BCF563E-02CC-4CDD-A0EB-F98AEAA6E375}" type="pres">
      <dgm:prSet presAssocID="{77BFF19C-1052-4D8E-804E-07A5F9CCA368}" presName="box" presStyleLbl="node1" presStyleIdx="0" presStyleCnt="3"/>
      <dgm:spPr/>
      <dgm:t>
        <a:bodyPr/>
        <a:lstStyle/>
        <a:p>
          <a:endParaRPr lang="fr-FR"/>
        </a:p>
      </dgm:t>
    </dgm:pt>
    <dgm:pt modelId="{67092639-A1CD-4DD9-BDE0-384888D39014}" type="pres">
      <dgm:prSet presAssocID="{77BFF19C-1052-4D8E-804E-07A5F9CCA368}" presName="img" presStyleLbl="fgImgPlace1" presStyleIdx="0" presStyleCnt="3"/>
      <dgm:spPr>
        <a:solidFill>
          <a:schemeClr val="bg1"/>
        </a:solidFill>
      </dgm:spPr>
    </dgm:pt>
    <dgm:pt modelId="{4EC6489D-A99C-43FB-817E-A18593A2DFBE}" type="pres">
      <dgm:prSet presAssocID="{77BFF19C-1052-4D8E-804E-07A5F9CCA36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F4EE0A-5AF0-44AE-88D2-1501571B1D43}" type="pres">
      <dgm:prSet presAssocID="{377B6729-5722-4D49-AF6E-458ADEB7CA4C}" presName="spacer" presStyleCnt="0"/>
      <dgm:spPr/>
    </dgm:pt>
    <dgm:pt modelId="{F3887CA3-EAEB-4FD4-B8F9-F6E90AD9C257}" type="pres">
      <dgm:prSet presAssocID="{5B317F4D-2A78-4B19-BE73-BB07DB69709B}" presName="comp" presStyleCnt="0"/>
      <dgm:spPr/>
    </dgm:pt>
    <dgm:pt modelId="{341FA9D1-3032-4430-813B-782132A4331C}" type="pres">
      <dgm:prSet presAssocID="{5B317F4D-2A78-4B19-BE73-BB07DB69709B}" presName="box" presStyleLbl="node1" presStyleIdx="1" presStyleCnt="3"/>
      <dgm:spPr/>
      <dgm:t>
        <a:bodyPr/>
        <a:lstStyle/>
        <a:p>
          <a:endParaRPr lang="fr-FR"/>
        </a:p>
      </dgm:t>
    </dgm:pt>
    <dgm:pt modelId="{F38154D7-6B6C-401C-BAD4-0E75476BB38E}" type="pres">
      <dgm:prSet presAssocID="{5B317F4D-2A78-4B19-BE73-BB07DB69709B}" presName="img" presStyleLbl="fgImgPlace1" presStyleIdx="1" presStyleCnt="3"/>
      <dgm:spPr>
        <a:solidFill>
          <a:schemeClr val="bg1"/>
        </a:solidFill>
      </dgm:spPr>
    </dgm:pt>
    <dgm:pt modelId="{1D32DC8C-007F-48C7-B39F-BFC5E1146A96}" type="pres">
      <dgm:prSet presAssocID="{5B317F4D-2A78-4B19-BE73-BB07DB6970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C89D3D-01F5-4B10-98C3-711F8459297A}" type="pres">
      <dgm:prSet presAssocID="{CDC7E140-AFF9-4331-8369-FCBA3B587BA5}" presName="spacer" presStyleCnt="0"/>
      <dgm:spPr/>
    </dgm:pt>
    <dgm:pt modelId="{2B71F6D9-491C-4BBC-9EF8-BB5A5F8FD5E1}" type="pres">
      <dgm:prSet presAssocID="{9F76EF2B-8DF5-4208-B680-128B3F85FA8F}" presName="comp" presStyleCnt="0"/>
      <dgm:spPr/>
    </dgm:pt>
    <dgm:pt modelId="{79E5314F-C855-4F77-9632-17BDA421E18A}" type="pres">
      <dgm:prSet presAssocID="{9F76EF2B-8DF5-4208-B680-128B3F85FA8F}" presName="box" presStyleLbl="node1" presStyleIdx="2" presStyleCnt="3"/>
      <dgm:spPr/>
      <dgm:t>
        <a:bodyPr/>
        <a:lstStyle/>
        <a:p>
          <a:endParaRPr lang="fr-FR"/>
        </a:p>
      </dgm:t>
    </dgm:pt>
    <dgm:pt modelId="{780EDBB3-3081-4449-81F8-B36FDAF2D3BE}" type="pres">
      <dgm:prSet presAssocID="{9F76EF2B-8DF5-4208-B680-128B3F85FA8F}" presName="img" presStyleLbl="fgImgPlace1" presStyleIdx="2" presStyleCnt="3"/>
      <dgm:spPr>
        <a:solidFill>
          <a:schemeClr val="bg1"/>
        </a:solidFill>
      </dgm:spPr>
    </dgm:pt>
    <dgm:pt modelId="{F9A75F67-7BB4-4A20-82A5-5576B2820271}" type="pres">
      <dgm:prSet presAssocID="{9F76EF2B-8DF5-4208-B680-128B3F85FA8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71562B-B34B-424B-82FB-E43C0778964B}" srcId="{32AB4D40-21B0-4C73-84DE-F7772597DB20}" destId="{5B317F4D-2A78-4B19-BE73-BB07DB69709B}" srcOrd="1" destOrd="0" parTransId="{857174F9-952B-40C4-A58E-5356A84BC311}" sibTransId="{CDC7E140-AFF9-4331-8369-FCBA3B587BA5}"/>
    <dgm:cxn modelId="{D893A48D-E9C8-44AB-AF84-FEC12B678D2C}" srcId="{32AB4D40-21B0-4C73-84DE-F7772597DB20}" destId="{77BFF19C-1052-4D8E-804E-07A5F9CCA368}" srcOrd="0" destOrd="0" parTransId="{7EACBEFA-643F-4CA7-A229-8A5346A64280}" sibTransId="{377B6729-5722-4D49-AF6E-458ADEB7CA4C}"/>
    <dgm:cxn modelId="{334A00CE-4751-44A2-914D-2DC9AA0AD30B}" type="presOf" srcId="{77BFF19C-1052-4D8E-804E-07A5F9CCA368}" destId="{9BCF563E-02CC-4CDD-A0EB-F98AEAA6E375}" srcOrd="0" destOrd="0" presId="urn:microsoft.com/office/officeart/2005/8/layout/vList4#1"/>
    <dgm:cxn modelId="{B843F0BD-5BC6-4E57-8E77-716303615508}" type="presOf" srcId="{9F76EF2B-8DF5-4208-B680-128B3F85FA8F}" destId="{F9A75F67-7BB4-4A20-82A5-5576B2820271}" srcOrd="1" destOrd="0" presId="urn:microsoft.com/office/officeart/2005/8/layout/vList4#1"/>
    <dgm:cxn modelId="{010F59E1-02FF-41A0-A623-2BD7EFE54A06}" type="presOf" srcId="{5B317F4D-2A78-4B19-BE73-BB07DB69709B}" destId="{1D32DC8C-007F-48C7-B39F-BFC5E1146A96}" srcOrd="1" destOrd="0" presId="urn:microsoft.com/office/officeart/2005/8/layout/vList4#1"/>
    <dgm:cxn modelId="{251CB42B-C256-45F8-A2FC-BCC66CF74EE4}" type="presOf" srcId="{5B317F4D-2A78-4B19-BE73-BB07DB69709B}" destId="{341FA9D1-3032-4430-813B-782132A4331C}" srcOrd="0" destOrd="0" presId="urn:microsoft.com/office/officeart/2005/8/layout/vList4#1"/>
    <dgm:cxn modelId="{349B488B-79F3-41B4-9570-FCFDD546B9FF}" type="presOf" srcId="{32AB4D40-21B0-4C73-84DE-F7772597DB20}" destId="{99D10D30-2F96-48A9-B93B-6DBD860C6199}" srcOrd="0" destOrd="0" presId="urn:microsoft.com/office/officeart/2005/8/layout/vList4#1"/>
    <dgm:cxn modelId="{0D117DE7-A319-400F-9ED5-43FFDCD77C73}" srcId="{32AB4D40-21B0-4C73-84DE-F7772597DB20}" destId="{9F76EF2B-8DF5-4208-B680-128B3F85FA8F}" srcOrd="2" destOrd="0" parTransId="{76AA2B50-D591-4747-9DB2-51E34DF6BFB8}" sibTransId="{FFCEFF4B-B90D-41D1-AA85-C67D580AFB5E}"/>
    <dgm:cxn modelId="{9E1AD197-433F-47D1-B843-EDFB0B0A94CD}" type="presOf" srcId="{9F76EF2B-8DF5-4208-B680-128B3F85FA8F}" destId="{79E5314F-C855-4F77-9632-17BDA421E18A}" srcOrd="0" destOrd="0" presId="urn:microsoft.com/office/officeart/2005/8/layout/vList4#1"/>
    <dgm:cxn modelId="{BD461CA9-4373-419C-AAD0-6C6E6A4283F8}" type="presOf" srcId="{77BFF19C-1052-4D8E-804E-07A5F9CCA368}" destId="{4EC6489D-A99C-43FB-817E-A18593A2DFBE}" srcOrd="1" destOrd="0" presId="urn:microsoft.com/office/officeart/2005/8/layout/vList4#1"/>
    <dgm:cxn modelId="{A2D2039D-A777-4F97-8682-B970A0AEC23F}" type="presParOf" srcId="{99D10D30-2F96-48A9-B93B-6DBD860C6199}" destId="{00FB3526-4F24-44BF-A68A-537CD8FC3AE2}" srcOrd="0" destOrd="0" presId="urn:microsoft.com/office/officeart/2005/8/layout/vList4#1"/>
    <dgm:cxn modelId="{94747F24-4641-4E54-9AD1-0FF726405389}" type="presParOf" srcId="{00FB3526-4F24-44BF-A68A-537CD8FC3AE2}" destId="{9BCF563E-02CC-4CDD-A0EB-F98AEAA6E375}" srcOrd="0" destOrd="0" presId="urn:microsoft.com/office/officeart/2005/8/layout/vList4#1"/>
    <dgm:cxn modelId="{D228B62D-B2A0-493E-83E8-0F9115334D0F}" type="presParOf" srcId="{00FB3526-4F24-44BF-A68A-537CD8FC3AE2}" destId="{67092639-A1CD-4DD9-BDE0-384888D39014}" srcOrd="1" destOrd="0" presId="urn:microsoft.com/office/officeart/2005/8/layout/vList4#1"/>
    <dgm:cxn modelId="{5BD52F4C-ABBB-4AD4-98C9-CD049CCCBD9D}" type="presParOf" srcId="{00FB3526-4F24-44BF-A68A-537CD8FC3AE2}" destId="{4EC6489D-A99C-43FB-817E-A18593A2DFBE}" srcOrd="2" destOrd="0" presId="urn:microsoft.com/office/officeart/2005/8/layout/vList4#1"/>
    <dgm:cxn modelId="{B5F865C1-5887-4E34-930B-AE31AD556B4E}" type="presParOf" srcId="{99D10D30-2F96-48A9-B93B-6DBD860C6199}" destId="{3BF4EE0A-5AF0-44AE-88D2-1501571B1D43}" srcOrd="1" destOrd="0" presId="urn:microsoft.com/office/officeart/2005/8/layout/vList4#1"/>
    <dgm:cxn modelId="{53A6518F-C39A-481D-B968-90970AB9E85A}" type="presParOf" srcId="{99D10D30-2F96-48A9-B93B-6DBD860C6199}" destId="{F3887CA3-EAEB-4FD4-B8F9-F6E90AD9C257}" srcOrd="2" destOrd="0" presId="urn:microsoft.com/office/officeart/2005/8/layout/vList4#1"/>
    <dgm:cxn modelId="{FA0ABE77-65EA-4F4D-8207-EA41B8563490}" type="presParOf" srcId="{F3887CA3-EAEB-4FD4-B8F9-F6E90AD9C257}" destId="{341FA9D1-3032-4430-813B-782132A4331C}" srcOrd="0" destOrd="0" presId="urn:microsoft.com/office/officeart/2005/8/layout/vList4#1"/>
    <dgm:cxn modelId="{A8617792-EEB3-414C-B172-C261A2CBEA54}" type="presParOf" srcId="{F3887CA3-EAEB-4FD4-B8F9-F6E90AD9C257}" destId="{F38154D7-6B6C-401C-BAD4-0E75476BB38E}" srcOrd="1" destOrd="0" presId="urn:microsoft.com/office/officeart/2005/8/layout/vList4#1"/>
    <dgm:cxn modelId="{4C7F95A3-578A-4871-A249-4B2B562FCA54}" type="presParOf" srcId="{F3887CA3-EAEB-4FD4-B8F9-F6E90AD9C257}" destId="{1D32DC8C-007F-48C7-B39F-BFC5E1146A96}" srcOrd="2" destOrd="0" presId="urn:microsoft.com/office/officeart/2005/8/layout/vList4#1"/>
    <dgm:cxn modelId="{5A06D6B3-1498-4747-9479-70D2EF7D1CE4}" type="presParOf" srcId="{99D10D30-2F96-48A9-B93B-6DBD860C6199}" destId="{BBC89D3D-01F5-4B10-98C3-711F8459297A}" srcOrd="3" destOrd="0" presId="urn:microsoft.com/office/officeart/2005/8/layout/vList4#1"/>
    <dgm:cxn modelId="{7F83890B-3450-4E08-952E-D41401AAE5C1}" type="presParOf" srcId="{99D10D30-2F96-48A9-B93B-6DBD860C6199}" destId="{2B71F6D9-491C-4BBC-9EF8-BB5A5F8FD5E1}" srcOrd="4" destOrd="0" presId="urn:microsoft.com/office/officeart/2005/8/layout/vList4#1"/>
    <dgm:cxn modelId="{CFEFFFCC-97AA-49A4-B82D-1AE8CB5263A3}" type="presParOf" srcId="{2B71F6D9-491C-4BBC-9EF8-BB5A5F8FD5E1}" destId="{79E5314F-C855-4F77-9632-17BDA421E18A}" srcOrd="0" destOrd="0" presId="urn:microsoft.com/office/officeart/2005/8/layout/vList4#1"/>
    <dgm:cxn modelId="{F09A78BE-3ED4-48EB-A68F-6721FA4604FD}" type="presParOf" srcId="{2B71F6D9-491C-4BBC-9EF8-BB5A5F8FD5E1}" destId="{780EDBB3-3081-4449-81F8-B36FDAF2D3BE}" srcOrd="1" destOrd="0" presId="urn:microsoft.com/office/officeart/2005/8/layout/vList4#1"/>
    <dgm:cxn modelId="{AE03D8EE-6EC0-4C68-ABEF-AB0286B070F7}" type="presParOf" srcId="{2B71F6D9-491C-4BBC-9EF8-BB5A5F8FD5E1}" destId="{F9A75F67-7BB4-4A20-82A5-5576B28202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0"/>
          <a:ext cx="6696744" cy="1476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IP1: Exhaustivité de la sélection du ou des documents nécessaires à l’intervention.</a:t>
          </a:r>
          <a:endParaRPr lang="fr-FR" sz="2800" b="1" kern="1200" dirty="0"/>
        </a:p>
      </dsp:txBody>
      <dsp:txXfrm>
        <a:off x="72089" y="72089"/>
        <a:ext cx="6552566" cy="1332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0"/>
          <a:ext cx="6696744" cy="1432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IP2: Vérification juste de l’applicabilité des documents extraits.</a:t>
          </a:r>
          <a:endParaRPr lang="fr-FR" sz="2800" b="1" kern="1200" dirty="0"/>
        </a:p>
      </dsp:txBody>
      <dsp:txXfrm>
        <a:off x="69932" y="69932"/>
        <a:ext cx="6556880" cy="129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11233"/>
          <a:ext cx="6696744" cy="1500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IP3: Exhaustivité de la sélection des informations nécessaires.</a:t>
          </a:r>
          <a:endParaRPr lang="fr-FR" sz="2800" b="1" kern="1200" dirty="0"/>
        </a:p>
      </dsp:txBody>
      <dsp:txXfrm>
        <a:off x="73270" y="84503"/>
        <a:ext cx="6550204" cy="135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112670"/>
          <a:ext cx="6696744" cy="1265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IP4: Exhaustivité de l’identification des produits à risque.</a:t>
          </a:r>
          <a:endParaRPr lang="fr-FR" sz="2800" b="1" kern="1200" dirty="0"/>
        </a:p>
      </dsp:txBody>
      <dsp:txXfrm>
        <a:off x="61754" y="174424"/>
        <a:ext cx="6573236" cy="1141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0"/>
          <a:ext cx="6696744" cy="1286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IP5: Exactitude du décodage des informations.</a:t>
          </a:r>
          <a:endParaRPr lang="fr-FR" sz="2800" b="1" kern="1200" dirty="0"/>
        </a:p>
      </dsp:txBody>
      <dsp:txXfrm>
        <a:off x="62792" y="62792"/>
        <a:ext cx="6571160" cy="1160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0"/>
          <a:ext cx="6696744" cy="1432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IP6: Exactitude des descriptions fonctionnelles et structurelles.</a:t>
          </a:r>
          <a:endParaRPr lang="fr-FR" sz="2800" b="1" kern="1200" dirty="0"/>
        </a:p>
      </dsp:txBody>
      <dsp:txXfrm>
        <a:off x="69932" y="69932"/>
        <a:ext cx="6556880" cy="1292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72008"/>
          <a:ext cx="6696744" cy="1113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IP7: Exactitude de l’analyse comportementale des constituants de l’objet technique concerné.</a:t>
          </a:r>
          <a:endParaRPr lang="fr-FR" sz="2800" b="1" kern="1200" dirty="0"/>
        </a:p>
      </dsp:txBody>
      <dsp:txXfrm>
        <a:off x="54365" y="126373"/>
        <a:ext cx="6588014" cy="1004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5718-970C-45C6-B1E3-7A1695B23D25}">
      <dsp:nvSpPr>
        <dsp:cNvPr id="0" name=""/>
        <dsp:cNvSpPr/>
      </dsp:nvSpPr>
      <dsp:spPr>
        <a:xfrm>
          <a:off x="0" y="1336"/>
          <a:ext cx="6696744" cy="1366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IP8: Crédibilité de l’identification des causes probables identifiées du dysfonctionnement.</a:t>
          </a:r>
          <a:endParaRPr lang="fr-FR" sz="2800" b="1" kern="1200" dirty="0"/>
        </a:p>
      </dsp:txBody>
      <dsp:txXfrm>
        <a:off x="66722" y="68058"/>
        <a:ext cx="6563300" cy="1233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F563E-02CC-4CDD-A0EB-F98AEAA6E375}">
      <dsp:nvSpPr>
        <dsp:cNvPr id="0" name=""/>
        <dsp:cNvSpPr/>
      </dsp:nvSpPr>
      <dsp:spPr>
        <a:xfrm>
          <a:off x="0" y="0"/>
          <a:ext cx="4824536" cy="70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0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Alimenter en énergie électrique les utilisations embarquées.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035650" y="0"/>
        <a:ext cx="3788885" cy="707437"/>
      </dsp:txXfrm>
    </dsp:sp>
    <dsp:sp modelId="{67092639-A1CD-4DD9-BDE0-384888D39014}">
      <dsp:nvSpPr>
        <dsp:cNvPr id="0" name=""/>
        <dsp:cNvSpPr/>
      </dsp:nvSpPr>
      <dsp:spPr>
        <a:xfrm>
          <a:off x="70743" y="70743"/>
          <a:ext cx="964907" cy="565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FA9D1-3032-4430-813B-782132A4331C}">
      <dsp:nvSpPr>
        <dsp:cNvPr id="0" name=""/>
        <dsp:cNvSpPr/>
      </dsp:nvSpPr>
      <dsp:spPr>
        <a:xfrm>
          <a:off x="0" y="778181"/>
          <a:ext cx="4824536" cy="70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Transformer l’énergie mécanique en énergie électrique.</a:t>
          </a:r>
          <a:endParaRPr lang="fr-FR" sz="2000" kern="1200" dirty="0"/>
        </a:p>
      </dsp:txBody>
      <dsp:txXfrm>
        <a:off x="1035650" y="778181"/>
        <a:ext cx="3788885" cy="707437"/>
      </dsp:txXfrm>
    </dsp:sp>
    <dsp:sp modelId="{F38154D7-6B6C-401C-BAD4-0E75476BB38E}">
      <dsp:nvSpPr>
        <dsp:cNvPr id="0" name=""/>
        <dsp:cNvSpPr/>
      </dsp:nvSpPr>
      <dsp:spPr>
        <a:xfrm>
          <a:off x="70743" y="848924"/>
          <a:ext cx="964907" cy="565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5314F-C855-4F77-9632-17BDA421E18A}">
      <dsp:nvSpPr>
        <dsp:cNvPr id="0" name=""/>
        <dsp:cNvSpPr/>
      </dsp:nvSpPr>
      <dsp:spPr>
        <a:xfrm>
          <a:off x="0" y="1556362"/>
          <a:ext cx="4824536" cy="70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Assurer le couplage des générateurs.</a:t>
          </a:r>
          <a:endParaRPr lang="fr-FR" sz="2000" kern="1200" dirty="0"/>
        </a:p>
      </dsp:txBody>
      <dsp:txXfrm>
        <a:off x="1035650" y="1556362"/>
        <a:ext cx="3788885" cy="707437"/>
      </dsp:txXfrm>
    </dsp:sp>
    <dsp:sp modelId="{780EDBB3-3081-4449-81F8-B36FDAF2D3BE}">
      <dsp:nvSpPr>
        <dsp:cNvPr id="0" name=""/>
        <dsp:cNvSpPr/>
      </dsp:nvSpPr>
      <dsp:spPr>
        <a:xfrm>
          <a:off x="70743" y="1627106"/>
          <a:ext cx="964907" cy="56594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E8CC22-1EE3-48B8-934A-6B2E7603D0E5}" type="datetimeFigureOut">
              <a:rPr lang="fr-FR"/>
              <a:pPr/>
              <a:t>02/12/2013</a:t>
            </a:fld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EAA3C-457F-4AF5-8CCC-4BCE062F50D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7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8E53-C853-4C2E-9F3A-76B1A1D2B05C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AD7A-0AFA-4D0D-9C07-518352997ED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5C97-C5EE-41FD-8E3D-5AF0463D55D4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CB9-DF1E-4BB3-AA05-D9786BCCC88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171B-83E6-46FE-B110-B162FCBB0571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7150-7716-4A85-9856-D0897368E2D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44EB-4775-4B43-B98A-B6DC66918992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0E87-7F2A-4072-80D6-5443319AE3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09EB-A374-4E2B-846D-E3ABF935A572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BA5C-4BD9-4199-89A7-42F189896A9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C60A-129A-4031-A3A5-33D6D6C0AAF0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4DD9-1313-4416-9ECF-0B86605B3D3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0C0D-5D84-4556-BA36-1C03AB9958AC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0BD4-9A70-4C7A-A31F-C87403CA18B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7962-1DEC-4C81-9AAE-55E7B67ACDFC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0D61-D35E-4FDA-B1CC-96CC12E890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82E9-6623-48B7-8BAD-1C2518EFAADD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5FB7-4972-4EC0-89E0-A777AD8E410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C169-6317-437F-A10D-7AE9E04E63A1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15E7-FDCC-46DC-AE8C-3D345C434D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62BE-2CDD-4799-AAEB-6258627DF529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2B87-5D25-417E-908A-54C5A7BD3E3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D0248-4CF9-45BB-8839-EE0A02293BF0}" type="datetimeFigureOut">
              <a:rPr lang="fr-FR"/>
              <a:pPr>
                <a:defRPr/>
              </a:pPr>
              <a:t>02/12/2013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EAAD5-4464-4AA3-921B-2C18367659D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ous-titre 2"/>
          <p:cNvSpPr>
            <a:spLocks noGrp="1"/>
          </p:cNvSpPr>
          <p:nvPr>
            <p:ph type="subTitle" idx="1"/>
          </p:nvPr>
        </p:nvSpPr>
        <p:spPr>
          <a:xfrm>
            <a:off x="0" y="4076700"/>
            <a:ext cx="9144000" cy="2135188"/>
          </a:xfrm>
        </p:spPr>
        <p:txBody>
          <a:bodyPr/>
          <a:lstStyle/>
          <a:p>
            <a:pPr eaLnBrk="1" hangingPunct="1"/>
            <a:r>
              <a:rPr lang="fr-FR" sz="4400" smtClean="0">
                <a:solidFill>
                  <a:srgbClr val="FF0000"/>
                </a:solidFill>
              </a:rPr>
              <a:t>E2 EXPLOITATION DE </a:t>
            </a:r>
          </a:p>
          <a:p>
            <a:pPr eaLnBrk="1" hangingPunct="1"/>
            <a:r>
              <a:rPr lang="fr-FR" sz="4400" smtClean="0">
                <a:solidFill>
                  <a:srgbClr val="FF0000"/>
                </a:solidFill>
              </a:rPr>
              <a:t>LA DOCUMENTATION TECHNIQUE</a:t>
            </a:r>
          </a:p>
          <a:p>
            <a:pPr eaLnBrk="1" hangingPunct="1"/>
            <a:endParaRPr lang="fr-FR" smtClean="0">
              <a:solidFill>
                <a:srgbClr val="898989"/>
              </a:solidFill>
            </a:endParaRPr>
          </a:p>
        </p:txBody>
      </p:sp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re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3529012" cy="576262"/>
          </a:xfrm>
        </p:spPr>
        <p:txBody>
          <a:bodyPr/>
          <a:lstStyle/>
          <a:p>
            <a:pPr eaLnBrk="1" hangingPunct="1"/>
            <a:r>
              <a:rPr lang="fr-FR" sz="4000" smtClean="0">
                <a:solidFill>
                  <a:srgbClr val="FF0000"/>
                </a:solidFill>
              </a:rPr>
              <a:t>EPREUVE E2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989138"/>
            <a:ext cx="9144000" cy="273526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latin typeface="+mj-lt"/>
                <a:ea typeface="+mj-ea"/>
                <a:cs typeface="+mj-cs"/>
              </a:rPr>
              <a:t>Exemple de situation d’évaluation</a:t>
            </a:r>
            <a:br>
              <a:rPr lang="fr-FR" sz="4400" dirty="0">
                <a:latin typeface="+mj-lt"/>
                <a:ea typeface="+mj-ea"/>
                <a:cs typeface="+mj-cs"/>
              </a:rPr>
            </a:br>
            <a:r>
              <a:rPr lang="fr-FR" sz="4400" dirty="0">
                <a:latin typeface="+mj-lt"/>
                <a:ea typeface="+mj-ea"/>
                <a:cs typeface="+mj-cs"/>
              </a:rPr>
              <a:t>Bac pro Aéronautique </a:t>
            </a:r>
            <a:br>
              <a:rPr lang="fr-FR" sz="4400" dirty="0">
                <a:latin typeface="+mj-lt"/>
                <a:ea typeface="+mj-ea"/>
                <a:cs typeface="+mj-cs"/>
              </a:rPr>
            </a:br>
            <a:r>
              <a:rPr lang="fr-FR" sz="4400" dirty="0">
                <a:latin typeface="+mj-lt"/>
                <a:ea typeface="+mj-ea"/>
                <a:cs typeface="+mj-cs"/>
              </a:rPr>
              <a:t>Option Avionique</a:t>
            </a:r>
            <a:br>
              <a:rPr lang="fr-FR" sz="4400" dirty="0">
                <a:latin typeface="+mj-lt"/>
                <a:ea typeface="+mj-ea"/>
                <a:cs typeface="+mj-cs"/>
              </a:rPr>
            </a:br>
            <a:r>
              <a:rPr lang="fr-FR" sz="4400" dirty="0">
                <a:latin typeface="+mj-lt"/>
                <a:ea typeface="+mj-ea"/>
                <a:cs typeface="+mj-cs"/>
              </a:rPr>
              <a:t/>
            </a:r>
            <a:br>
              <a:rPr lang="fr-FR" sz="4400" dirty="0">
                <a:latin typeface="+mj-lt"/>
                <a:ea typeface="+mj-ea"/>
                <a:cs typeface="+mj-cs"/>
              </a:rPr>
            </a:br>
            <a:endParaRPr lang="fr-FR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0925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4716463" cy="7651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268760"/>
            <a:ext cx="5329238" cy="5040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200" b="1" dirty="0" smtClean="0"/>
              <a:t>Mise en situation 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2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fr-FR" sz="2200" dirty="0" smtClean="0"/>
              <a:t>	Nous sommes sur la génération électrique de l’aéronef. La problématique est la suivante: vous intervenez sur un gros porteur, en piste, vous récupérez le Post Flight Report, sur lequel est indiqué : </a:t>
            </a:r>
            <a:r>
              <a:rPr lang="fr-FR" sz="2200" b="1" dirty="0" err="1" smtClean="0"/>
              <a:t>Failure</a:t>
            </a:r>
            <a:r>
              <a:rPr lang="fr-FR" sz="2200" b="1" dirty="0" smtClean="0"/>
              <a:t> of the 28VDC BUS1/BUS3 SPLY </a:t>
            </a:r>
            <a:r>
              <a:rPr lang="fr-FR" sz="2200" b="1" dirty="0" err="1" smtClean="0"/>
              <a:t>Contactor</a:t>
            </a:r>
            <a:r>
              <a:rPr lang="fr-FR" sz="2200" b="1" dirty="0" smtClean="0"/>
              <a:t> in the Open Position</a:t>
            </a:r>
            <a:r>
              <a:rPr lang="fr-FR" sz="22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fr-FR" sz="22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fr-FR" sz="2200" dirty="0" smtClean="0"/>
              <a:t>	Après étude de la génération électrique de cet avion (analyse structurelle et fonctionnelle), à l’aide de la documentation technique fournie, vous devrez identifier la ou les cause(s) possible(s) du dysfonctionnement rapporté.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re 1"/>
          <p:cNvSpPr txBox="1">
            <a:spLocks/>
          </p:cNvSpPr>
          <p:nvPr/>
        </p:nvSpPr>
        <p:spPr bwMode="auto">
          <a:xfrm>
            <a:off x="250825" y="188913"/>
            <a:ext cx="4464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</a:t>
            </a:r>
            <a:r>
              <a:rPr lang="fr-FR" sz="3600" dirty="0" smtClean="0">
                <a:solidFill>
                  <a:srgbClr val="FF0000"/>
                </a:solidFill>
                <a:latin typeface="Calibri" pitchFamily="34" charset="0"/>
              </a:rPr>
              <a:t>fonctionnelle</a:t>
            </a:r>
            <a:endParaRPr lang="fr-FR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57890"/>
            <a:ext cx="6804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IP6: Exactitude des descriptions fonctionnelles et structurelles </a:t>
            </a:r>
            <a:endParaRPr lang="fr-FR" sz="20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Question 1:  Concernant le système étudié (dans son ensemble) donnez la fonction assurée par le  système, en cochant la bonne case parmi les 3 choix proposés: </a:t>
            </a:r>
            <a:r>
              <a:rPr lang="fr-FR" sz="2400" dirty="0" smtClean="0">
                <a:solidFill>
                  <a:srgbClr val="0070C0"/>
                </a:solidFill>
              </a:rPr>
              <a:t>(IP6)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048672" cy="18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563888" y="242088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2267744" y="4077072"/>
          <a:ext cx="4824536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7668344" y="1916832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necteur droit 15"/>
          <p:cNvCxnSpPr/>
          <p:nvPr/>
        </p:nvCxnSpPr>
        <p:spPr>
          <a:xfrm flipH="1">
            <a:off x="2339752" y="4149080"/>
            <a:ext cx="936104" cy="5760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339752" y="4149080"/>
            <a:ext cx="936104" cy="5760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1152128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Question 2: Ecrivez ci-dessous le nom (Français et Anglais) et la fonction des équipements repérés « GEN… »: (précisez les valeurs numériques) </a:t>
            </a:r>
            <a:r>
              <a:rPr lang="fr-FR" sz="2400" dirty="0" smtClean="0">
                <a:solidFill>
                  <a:srgbClr val="0070C0"/>
                </a:solidFill>
              </a:rPr>
              <a:t>(IP5 et IP6)</a:t>
            </a: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50825" y="188913"/>
            <a:ext cx="4464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</a:t>
            </a:r>
            <a:r>
              <a:rPr lang="fr-FR" sz="3600" dirty="0" smtClean="0">
                <a:solidFill>
                  <a:srgbClr val="FF0000"/>
                </a:solidFill>
                <a:latin typeface="Calibri" pitchFamily="34" charset="0"/>
              </a:rPr>
              <a:t>fonctionnelle</a:t>
            </a:r>
            <a:endParaRPr lang="fr-FR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64502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fr-FR" sz="2400" dirty="0" smtClean="0">
                <a:latin typeface="+mn-lt"/>
              </a:rPr>
              <a:t>Question 3: Ecrivez ci-dessous le nom (Français et Anglais) et la fonction des équipements repérés « TR… » et situés derrière les barres bus principales: (précisez les valeurs numériques)             </a:t>
            </a: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(IP5 et IP6)</a:t>
            </a:r>
            <a:endParaRPr lang="fr-FR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2400" dirty="0" smtClean="0">
              <a:latin typeface="+mn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596336" y="1988840"/>
          <a:ext cx="1152525" cy="488315"/>
        </p:xfrm>
        <a:graphic>
          <a:graphicData uri="http://schemas.openxmlformats.org/drawingml/2006/table">
            <a:tbl>
              <a:tblPr/>
              <a:tblGrid>
                <a:gridCol w="274638"/>
                <a:gridCol w="274637"/>
                <a:gridCol w="276225"/>
                <a:gridCol w="3270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150114"/>
            <a:ext cx="7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IP5: Exactitude du décodage des informations. </a:t>
            </a:r>
          </a:p>
          <a:p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IP6: Exactitude des descriptions fonctionnelles et structurelles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5536" y="2276872"/>
            <a:ext cx="83016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Generator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Alternateur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Transformer l’énergie mécanique en énergie électrique (115V/400Hz)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596336" y="4581128"/>
          <a:ext cx="1152525" cy="488315"/>
        </p:xfrm>
        <a:graphic>
          <a:graphicData uri="http://schemas.openxmlformats.org/drawingml/2006/table">
            <a:tbl>
              <a:tblPr/>
              <a:tblGrid>
                <a:gridCol w="274638"/>
                <a:gridCol w="274637"/>
                <a:gridCol w="276225"/>
                <a:gridCol w="3270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39552" y="5085184"/>
            <a:ext cx="77768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 dirty="0" smtClean="0">
                <a:solidFill>
                  <a:srgbClr val="FF0000"/>
                </a:solidFill>
                <a:latin typeface="+mn-lt"/>
              </a:rPr>
              <a:t>- Transformer Rectifier = Transformateur Redresseur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400" dirty="0" smtClean="0">
                <a:solidFill>
                  <a:srgbClr val="FF0000"/>
                </a:solidFill>
                <a:latin typeface="+mn-lt"/>
              </a:rPr>
              <a:t>- Transformer l’alternatif en continu (115V/400Hz en entrée, 28VDC en sortie)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re 1"/>
          <p:cNvSpPr txBox="1">
            <a:spLocks/>
          </p:cNvSpPr>
          <p:nvPr/>
        </p:nvSpPr>
        <p:spPr bwMode="auto">
          <a:xfrm>
            <a:off x="250825" y="188913"/>
            <a:ext cx="4464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</a:t>
            </a:r>
            <a:r>
              <a:rPr lang="fr-FR" sz="3600" dirty="0" smtClean="0">
                <a:solidFill>
                  <a:srgbClr val="FF0000"/>
                </a:solidFill>
                <a:latin typeface="Calibri" pitchFamily="34" charset="0"/>
              </a:rPr>
              <a:t>fonctionnelle</a:t>
            </a:r>
            <a:endParaRPr lang="fr-FR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 useBgFill="1"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251520" y="5085184"/>
            <a:ext cx="8158163" cy="1080120"/>
          </a:xfrm>
        </p:spPr>
        <p:txBody>
          <a:bodyPr/>
          <a:lstStyle/>
          <a:p>
            <a:pPr eaLnBrk="1" hangingPunct="1">
              <a:buNone/>
            </a:pPr>
            <a:r>
              <a:rPr lang="fr-FR" sz="2400" dirty="0" smtClean="0"/>
              <a:t>Question 4 : Ecrivez ci-dessous quelle fonction du système est mise en cause? (écrivez la sous la forme A1-…)</a:t>
            </a:r>
            <a:r>
              <a:rPr lang="fr-FR" sz="2400" dirty="0" smtClean="0">
                <a:solidFill>
                  <a:srgbClr val="0070C0"/>
                </a:solidFill>
              </a:rPr>
              <a:t> (IP5)</a:t>
            </a:r>
          </a:p>
          <a:p>
            <a:pPr eaLnBrk="1" hangingPunct="1">
              <a:buFont typeface="Arial" charset="0"/>
              <a:buNone/>
            </a:pPr>
            <a:endParaRPr lang="fr-FR" sz="2400" dirty="0" smtClean="0">
              <a:solidFill>
                <a:srgbClr val="0070C0"/>
              </a:solidFill>
            </a:endParaRPr>
          </a:p>
        </p:txBody>
      </p:sp>
      <p:sp useBgFill="1"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43608" y="5877272"/>
            <a:ext cx="864096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fr-FR" sz="2400" dirty="0" smtClean="0">
                <a:solidFill>
                  <a:srgbClr val="FF0000"/>
                </a:solidFill>
                <a:latin typeface="+mn-lt"/>
                <a:cs typeface="+mn-cs"/>
              </a:rPr>
              <a:t>A1-2</a:t>
            </a:r>
            <a:endParaRPr lang="fr-FR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452320" y="5949280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453188"/>
            <a:ext cx="5148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P5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: Exactitude du décodage des informations. </a:t>
            </a:r>
            <a:endParaRPr lang="fr-FR" sz="2000" dirty="0"/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697240" cy="407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2303463" y="6211669"/>
            <a:ext cx="684053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IP2: Vérification juste de l’applicabilité des documents extraits. IP5: Exactitude du décodage des informations.  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re 1"/>
          <p:cNvSpPr txBox="1">
            <a:spLocks/>
          </p:cNvSpPr>
          <p:nvPr/>
        </p:nvSpPr>
        <p:spPr bwMode="auto">
          <a:xfrm>
            <a:off x="179388" y="188913"/>
            <a:ext cx="4464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Analyse fonctionnelle</a:t>
            </a:r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600" y="981075"/>
            <a:ext cx="3708400" cy="2376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Question 5: sur le schéma ci-contre, surlignez en bleu les barres bus continues et en vert les barres bus alternatives. </a:t>
            </a:r>
            <a:r>
              <a:rPr lang="fr-FR" sz="2400" dirty="0" smtClean="0">
                <a:solidFill>
                  <a:srgbClr val="0070C0"/>
                </a:solidFill>
              </a:rPr>
              <a:t>(IP5)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651500" y="3141663"/>
            <a:ext cx="3492500" cy="2951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26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>
                <a:latin typeface="+mn-lt"/>
                <a:cs typeface="+mn-cs"/>
              </a:rPr>
              <a:t>Question </a:t>
            </a:r>
            <a:r>
              <a:rPr lang="fr-FR" sz="2600" dirty="0" smtClean="0">
                <a:latin typeface="+mn-lt"/>
                <a:cs typeface="+mn-cs"/>
              </a:rPr>
              <a:t>6: </a:t>
            </a:r>
            <a:r>
              <a:rPr lang="fr-FR" sz="2600" dirty="0">
                <a:latin typeface="+mn-lt"/>
                <a:cs typeface="+mn-cs"/>
              </a:rPr>
              <a:t>vous travaillez sur l’avion n° 547. Avez-vous en main la bonne documentation, justifiez. </a:t>
            </a:r>
            <a:r>
              <a:rPr lang="fr-FR" sz="2600" dirty="0" smtClean="0">
                <a:solidFill>
                  <a:srgbClr val="0070C0"/>
                </a:solidFill>
                <a:latin typeface="+mn-lt"/>
                <a:cs typeface="+mn-cs"/>
              </a:rPr>
              <a:t>(IP2</a:t>
            </a:r>
            <a:r>
              <a:rPr lang="fr-FR" sz="2600" dirty="0">
                <a:solidFill>
                  <a:srgbClr val="0070C0"/>
                </a:solidFill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>
                <a:solidFill>
                  <a:srgbClr val="FF0000"/>
                </a:solidFill>
                <a:latin typeface="+mn-lt"/>
                <a:cs typeface="+mn-cs"/>
              </a:rPr>
              <a:t>Oui, voir EFFECTIVITY, bonne doc pour avions SN 501 à 549.</a:t>
            </a:r>
            <a:endParaRPr lang="fr-FR" sz="2600" dirty="0">
              <a:latin typeface="+mn-lt"/>
              <a:cs typeface="+mn-cs"/>
            </a:endParaRPr>
          </a:p>
        </p:txBody>
      </p:sp>
      <p:sp>
        <p:nvSpPr>
          <p:cNvPr id="9" name="Flèche vers le bas 8"/>
          <p:cNvSpPr/>
          <p:nvPr/>
        </p:nvSpPr>
        <p:spPr>
          <a:xfrm rot="4623031">
            <a:off x="3270679" y="3690252"/>
            <a:ext cx="266134" cy="44867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7812088" y="2852738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812088" y="5732463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2799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Espace réservé du contenu 2"/>
          <p:cNvSpPr>
            <a:spLocks noGrp="1"/>
          </p:cNvSpPr>
          <p:nvPr>
            <p:ph idx="1"/>
          </p:nvPr>
        </p:nvSpPr>
        <p:spPr>
          <a:xfrm>
            <a:off x="3635375" y="981075"/>
            <a:ext cx="5508625" cy="25923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000" dirty="0" smtClean="0"/>
              <a:t>Question 7: L’avion est en vol, en fonctionnement normal. L’installation est de type non-interconnectée. Remplissez le tableau ci-dessous concernant les équipements (alternateurs, boitiers ou barres bus) alimentant les barres bus citées. Donnez également la tension présente :</a:t>
            </a:r>
            <a:r>
              <a:rPr lang="fr-FR" sz="2000" dirty="0" smtClean="0">
                <a:solidFill>
                  <a:srgbClr val="0070C0"/>
                </a:solidFill>
              </a:rPr>
              <a:t> (IP5)</a:t>
            </a:r>
            <a:endParaRPr lang="fr-FR" sz="200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717925" y="3484563"/>
          <a:ext cx="5364163" cy="3271521"/>
        </p:xfrm>
        <a:graphic>
          <a:graphicData uri="http://schemas.openxmlformats.org/drawingml/2006/table">
            <a:tbl>
              <a:tblPr/>
              <a:tblGrid>
                <a:gridCol w="1341438"/>
                <a:gridCol w="1339850"/>
                <a:gridCol w="1341437"/>
                <a:gridCol w="1341438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1-1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1-2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BUS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BUS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BUS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Serv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BUS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ESS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SHED ESS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ESS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SHED ESS 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1-1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 BUS 1-1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115VAC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 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DC ESS BUS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28VDC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4617" name="Titre 1"/>
          <p:cNvSpPr txBox="1">
            <a:spLocks/>
          </p:cNvSpPr>
          <p:nvPr/>
        </p:nvSpPr>
        <p:spPr bwMode="auto">
          <a:xfrm>
            <a:off x="179388" y="188913"/>
            <a:ext cx="44640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Analyse fonctionnelle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524750" y="2924175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165304"/>
            <a:ext cx="36358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IP5: Exactitude du décodage des informations.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175" y="1268413"/>
            <a:ext cx="4897438" cy="48244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Question 8: Sur la vue de localisation ci-contre, entourez l’emplacement du contacteur soupçonné et coloriez cet équipement.</a:t>
            </a:r>
            <a:r>
              <a:rPr lang="fr-FR" dirty="0" smtClean="0">
                <a:solidFill>
                  <a:srgbClr val="0070C0"/>
                </a:solidFill>
              </a:rPr>
              <a:t> (IP6)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Question 9: Sur la même vue, on voit les repères FR7 et FR17. A quoi correspondent-ils?</a:t>
            </a:r>
            <a:r>
              <a:rPr lang="fr-FR" dirty="0" smtClean="0">
                <a:solidFill>
                  <a:srgbClr val="0070C0"/>
                </a:solidFill>
              </a:rPr>
              <a:t>         (IP6)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FF0000"/>
                </a:solidFill>
              </a:rPr>
              <a:t>	A des cadres (ou couples)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re 1"/>
          <p:cNvSpPr txBox="1">
            <a:spLocks/>
          </p:cNvSpPr>
          <p:nvPr/>
        </p:nvSpPr>
        <p:spPr bwMode="auto">
          <a:xfrm>
            <a:off x="250825" y="188913"/>
            <a:ext cx="3924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Analyse structurelle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0925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084888" y="5661025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084888" y="3141663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488668"/>
            <a:ext cx="59401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IP6: Exactitude des descriptions fonctionnelles et structurelles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4300" y="981075"/>
            <a:ext cx="5219700" cy="21605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400" dirty="0" smtClean="0"/>
              <a:t>Question 10 : En cas de panne du TR1, indiquez, en surlignant la liaison électrique, comment est alimentée la barre bus </a:t>
            </a:r>
            <a:r>
              <a:rPr lang="fr-FR" sz="2400" dirty="0" smtClean="0"/>
              <a:t>1PP :  </a:t>
            </a:r>
            <a:r>
              <a:rPr lang="fr-FR" sz="2400" dirty="0" smtClean="0">
                <a:solidFill>
                  <a:srgbClr val="0070C0"/>
                </a:solidFill>
              </a:rPr>
              <a:t>(IP7)</a:t>
            </a: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2975"/>
            <a:ext cx="39243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388" y="188913"/>
            <a:ext cx="4464050" cy="5762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comportementale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0" y="6267450"/>
            <a:ext cx="8964613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IP5: Exactitude du décodage des informations.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P7</a:t>
            </a: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: Exactitude de l’analyse comportementale des constituants de l’objet technique concerné.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668344" y="4437112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668344" y="2204864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924300" y="2924944"/>
            <a:ext cx="5219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 11 : Au sol, sur batteries uniquement, peut-on alimenter la barre bus essentielle 4PP et si oui, par l’intermédiaire de quels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contacteurs :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(IP7)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83968" y="50131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+mn-lt"/>
              </a:rPr>
              <a:t>Oui on peut, tant que la batterie fait au moins 23V, en passant par les contacteurs 2PC et 3PC.</a:t>
            </a:r>
            <a:endParaRPr lang="fr-FR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contenu 2"/>
          <p:cNvSpPr>
            <a:spLocks noGrp="1"/>
          </p:cNvSpPr>
          <p:nvPr>
            <p:ph idx="1"/>
          </p:nvPr>
        </p:nvSpPr>
        <p:spPr>
          <a:xfrm>
            <a:off x="4284663" y="1125538"/>
            <a:ext cx="4608512" cy="5399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500" dirty="0" smtClean="0"/>
              <a:t>Question 12: Citez ci-dessous les causes possibles concernant le problème technique donné dans la mise en </a:t>
            </a:r>
            <a:r>
              <a:rPr lang="fr-FR" sz="2500" dirty="0" smtClean="0"/>
              <a:t>situation :   </a:t>
            </a:r>
            <a:r>
              <a:rPr lang="fr-FR" sz="2500" dirty="0" smtClean="0">
                <a:solidFill>
                  <a:srgbClr val="0070C0"/>
                </a:solidFill>
              </a:rPr>
              <a:t>(IP5)</a:t>
            </a:r>
          </a:p>
          <a:p>
            <a:pPr eaLnBrk="1" hangingPunct="1">
              <a:buFont typeface="Arial" charset="0"/>
              <a:buNone/>
            </a:pPr>
            <a:r>
              <a:rPr lang="fr-FR" sz="2500" dirty="0" smtClean="0">
                <a:solidFill>
                  <a:srgbClr val="FF0000"/>
                </a:solidFill>
              </a:rPr>
              <a:t>Le contacteur (relais) 1PC1; l’ECMU1 et/ou le câblage.</a:t>
            </a:r>
          </a:p>
          <a:p>
            <a:pPr eaLnBrk="1" hangingPunct="1">
              <a:buFont typeface="Arial" charset="0"/>
              <a:buNone/>
            </a:pPr>
            <a:r>
              <a:rPr lang="fr-FR" sz="2500" dirty="0" smtClean="0"/>
              <a:t>Question 13: Quelle sera la première </a:t>
            </a:r>
            <a:r>
              <a:rPr lang="fr-FR" sz="2500" dirty="0" err="1" smtClean="0"/>
              <a:t>Task</a:t>
            </a:r>
            <a:r>
              <a:rPr lang="fr-FR" sz="2500" dirty="0" smtClean="0"/>
              <a:t> AMM à </a:t>
            </a:r>
            <a:r>
              <a:rPr lang="fr-FR" sz="2500" dirty="0" smtClean="0"/>
              <a:t>réaliser :</a:t>
            </a:r>
            <a:r>
              <a:rPr lang="fr-FR" sz="2500" dirty="0" smtClean="0">
                <a:solidFill>
                  <a:srgbClr val="0070C0"/>
                </a:solidFill>
              </a:rPr>
              <a:t>           </a:t>
            </a:r>
            <a:r>
              <a:rPr lang="fr-FR" sz="2500" dirty="0" smtClean="0">
                <a:solidFill>
                  <a:srgbClr val="0070C0"/>
                </a:solidFill>
              </a:rPr>
              <a:t>(IP1)</a:t>
            </a:r>
            <a:endParaRPr lang="fr-FR" sz="2500" dirty="0" smtClean="0"/>
          </a:p>
          <a:p>
            <a:pPr eaLnBrk="1" hangingPunct="1">
              <a:buFont typeface="Arial" charset="0"/>
              <a:buNone/>
            </a:pPr>
            <a:r>
              <a:rPr lang="fr-FR" sz="2500" dirty="0" smtClean="0">
                <a:solidFill>
                  <a:srgbClr val="FF0000"/>
                </a:solidFill>
              </a:rPr>
              <a:t>Alimenter l’avion en électricité (AMM TASK 24-41-00-861-801)</a:t>
            </a:r>
          </a:p>
          <a:p>
            <a:pPr eaLnBrk="1" hangingPunct="1">
              <a:buFont typeface="Arial" charset="0"/>
              <a:buNone/>
            </a:pPr>
            <a:endParaRPr lang="fr-FR" sz="25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FR" sz="25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FR" sz="25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FR" sz="2500" dirty="0" smtClean="0"/>
          </a:p>
        </p:txBody>
      </p:sp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388143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3557" name="ZoneTexte 7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P1</a:t>
            </a: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: Exhaustivité de la sélection du ou des documents nécessaires à l’intervention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IP5: Exactitude du décodage des informations.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flipH="1">
            <a:off x="2700338" y="5229225"/>
            <a:ext cx="151130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412299" flipH="1" flipV="1">
            <a:off x="1701800" y="2689225"/>
            <a:ext cx="2673350" cy="5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79388" y="188913"/>
            <a:ext cx="4464050" cy="5762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comportementale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940425" y="2708275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5940425" y="4797425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  <p:bldP spid="2355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643438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268413"/>
            <a:ext cx="4643438" cy="3024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71913"/>
            <a:ext cx="504031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288" y="3860800"/>
            <a:ext cx="5040312" cy="223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 useBgFill="1"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600" y="1268413"/>
            <a:ext cx="3708400" cy="25923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r-FR" sz="2500" dirty="0" smtClean="0"/>
              <a:t>Question 14: Lors de la repose du contacteur 1PC1, quel est le danger et cela correspond-il plus à un danger humain ou </a:t>
            </a:r>
            <a:r>
              <a:rPr lang="fr-FR" sz="2500" dirty="0" smtClean="0"/>
              <a:t>matériel ?</a:t>
            </a:r>
            <a:r>
              <a:rPr lang="fr-FR" sz="2500" dirty="0" smtClean="0">
                <a:solidFill>
                  <a:srgbClr val="0070C0"/>
                </a:solidFill>
              </a:rPr>
              <a:t> </a:t>
            </a:r>
            <a:r>
              <a:rPr lang="fr-FR" sz="2500" dirty="0" smtClean="0">
                <a:solidFill>
                  <a:srgbClr val="0070C0"/>
                </a:solidFill>
              </a:rPr>
              <a:t>(IP4)</a:t>
            </a:r>
            <a:endParaRPr lang="fr-FR" sz="25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r-FR" sz="2500" dirty="0" smtClean="0">
                <a:solidFill>
                  <a:srgbClr val="FF0000"/>
                </a:solidFill>
              </a:rPr>
              <a:t>Danger humain: électrisation</a:t>
            </a:r>
          </a:p>
        </p:txBody>
      </p:sp>
      <p:sp>
        <p:nvSpPr>
          <p:cNvPr id="25608" name="ZoneTexte 8"/>
          <p:cNvSpPr txBox="1">
            <a:spLocks noChangeArrowheads="1"/>
          </p:cNvSpPr>
          <p:nvPr/>
        </p:nvSpPr>
        <p:spPr bwMode="auto">
          <a:xfrm>
            <a:off x="0" y="6432550"/>
            <a:ext cx="9144000" cy="42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fr-FR" sz="2400" dirty="0" smtClean="0">
                <a:solidFill>
                  <a:srgbClr val="0070C0"/>
                </a:solidFill>
                <a:latin typeface="Calibri" pitchFamily="34" charset="0"/>
              </a:rPr>
              <a:t>P4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</a:rPr>
              <a:t>: Exhaustivité de l’identification des produits à risque.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9388" y="188913"/>
            <a:ext cx="4464050" cy="5762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comportementale</a:t>
            </a:r>
          </a:p>
        </p:txBody>
      </p:sp>
      <p:sp useBgFill="1"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435600" y="3933825"/>
            <a:ext cx="3708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2500" dirty="0">
                <a:latin typeface="+mn-lt"/>
                <a:cs typeface="+mn-cs"/>
              </a:rPr>
              <a:t>Question </a:t>
            </a:r>
            <a:r>
              <a:rPr lang="fr-FR" sz="2500" dirty="0" smtClean="0">
                <a:latin typeface="+mn-lt"/>
                <a:cs typeface="+mn-cs"/>
              </a:rPr>
              <a:t>15: </a:t>
            </a:r>
            <a:r>
              <a:rPr lang="fr-FR" sz="2500" dirty="0">
                <a:latin typeface="+mn-lt"/>
                <a:cs typeface="+mn-cs"/>
              </a:rPr>
              <a:t>A quoi faut-il faire attention lors de cette repose, pour le </a:t>
            </a:r>
            <a:r>
              <a:rPr lang="fr-FR" sz="2500" dirty="0" smtClean="0">
                <a:latin typeface="+mn-lt"/>
                <a:cs typeface="+mn-cs"/>
              </a:rPr>
              <a:t>matériel ?</a:t>
            </a:r>
            <a:r>
              <a:rPr lang="fr-FR" sz="250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fr-FR" sz="2500" dirty="0" smtClean="0">
                <a:solidFill>
                  <a:srgbClr val="0070C0"/>
                </a:solidFill>
                <a:latin typeface="+mn-lt"/>
                <a:cs typeface="+mn-cs"/>
              </a:rPr>
              <a:t>(IP4</a:t>
            </a:r>
            <a:r>
              <a:rPr lang="fr-FR" sz="2500" dirty="0">
                <a:solidFill>
                  <a:srgbClr val="0070C0"/>
                </a:solidFill>
                <a:latin typeface="+mn-lt"/>
                <a:cs typeface="+mn-cs"/>
              </a:rPr>
              <a:t>)</a:t>
            </a:r>
            <a:endParaRPr lang="fr-FR" sz="250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2500" dirty="0">
                <a:solidFill>
                  <a:srgbClr val="FF0000"/>
                </a:solidFill>
                <a:latin typeface="+mn-lt"/>
                <a:cs typeface="+mn-cs"/>
              </a:rPr>
              <a:t>Détrompeur correctement en place avant serrage.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7740650" y="3213100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740650" y="5949950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build="p" animBg="1"/>
      <p:bldP spid="2560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fr-FR" b="1" dirty="0" smtClean="0"/>
              <a:t>FINALITÉS ET OBJECTIFS DE L’ÉPREUVE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L’épreuve a pour objectif l’évaluation de la compétence 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	C01 - Exploiter une documentation technique relative à une intervention.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79676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Espace réservé du contenu 2"/>
          <p:cNvSpPr>
            <a:spLocks noGrp="1"/>
          </p:cNvSpPr>
          <p:nvPr>
            <p:ph idx="1"/>
          </p:nvPr>
        </p:nvSpPr>
        <p:spPr>
          <a:xfrm>
            <a:off x="4454525" y="1341438"/>
            <a:ext cx="4689475" cy="31670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800" dirty="0" smtClean="0"/>
              <a:t>Question 16: Après échange des équipements, il vous reste la partie câblage à traiter. Sur le schéma de câblage ci-contre, Surlignez la liaison électrique que vous allez vérifier. </a:t>
            </a:r>
            <a:r>
              <a:rPr lang="fr-FR" sz="2800" dirty="0" smtClean="0">
                <a:solidFill>
                  <a:srgbClr val="0070C0"/>
                </a:solidFill>
              </a:rPr>
              <a:t>(IP5 et IP7)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388" y="188913"/>
            <a:ext cx="4464050" cy="5762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comportementale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451725" y="4508500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0" y="6267450"/>
            <a:ext cx="8964613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IP5: Exactitude du décodage des informations.</a:t>
            </a:r>
            <a:endParaRPr lang="fr-FR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I</a:t>
            </a:r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P7</a:t>
            </a: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: Exactitude de l’analyse comportementale des constituants de l’objet technique concerné.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2"/>
          <p:cNvSpPr>
            <a:spLocks noGrp="1"/>
          </p:cNvSpPr>
          <p:nvPr>
            <p:ph idx="1"/>
          </p:nvPr>
        </p:nvSpPr>
        <p:spPr>
          <a:xfrm>
            <a:off x="179388" y="1341438"/>
            <a:ext cx="8640762" cy="453583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dirty="0" smtClean="0"/>
              <a:t>Question 17: vous mesurer l’infini dans un sens et 0</a:t>
            </a:r>
            <a:r>
              <a:rPr lang="el-GR" dirty="0" smtClean="0"/>
              <a:t>Ω</a:t>
            </a:r>
            <a:r>
              <a:rPr lang="fr-FR" dirty="0" smtClean="0"/>
              <a:t> dans l’autre, est-ce normal, </a:t>
            </a:r>
            <a:r>
              <a:rPr lang="fr-FR" dirty="0" smtClean="0"/>
              <a:t>justifiez : </a:t>
            </a:r>
            <a:r>
              <a:rPr lang="fr-FR" dirty="0" smtClean="0">
                <a:solidFill>
                  <a:srgbClr val="0070C0"/>
                </a:solidFill>
              </a:rPr>
              <a:t>(IP7)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solidFill>
                  <a:srgbClr val="FF0000"/>
                </a:solidFill>
              </a:rPr>
              <a:t>Oui c’est normal car il y a la diode en 1701VD.</a:t>
            </a:r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 eaLnBrk="1" hangingPunct="1">
              <a:buFont typeface="Arial" charset="0"/>
              <a:buNone/>
            </a:pPr>
            <a:r>
              <a:rPr lang="fr-FR" dirty="0" smtClean="0"/>
              <a:t>Question 18: vous mesurez l’infini dans les deux sens, que pouvez-vous mettre en </a:t>
            </a:r>
            <a:r>
              <a:rPr lang="fr-FR" dirty="0" smtClean="0"/>
              <a:t>cause : </a:t>
            </a:r>
            <a:r>
              <a:rPr lang="fr-FR" dirty="0" smtClean="0">
                <a:solidFill>
                  <a:srgbClr val="0070C0"/>
                </a:solidFill>
              </a:rPr>
              <a:t>(IP8)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solidFill>
                  <a:srgbClr val="FF0000"/>
                </a:solidFill>
              </a:rPr>
              <a:t>	Le câblage, les prises et la diode.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7652" name="ZoneTexte 5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IP7: Exactitude de l’analyse comportementale des constituants de l’objet technique concerné. </a:t>
            </a:r>
          </a:p>
          <a:p>
            <a:r>
              <a:rPr lang="fr-FR" dirty="0" smtClean="0">
                <a:solidFill>
                  <a:srgbClr val="0070C0"/>
                </a:solidFill>
                <a:latin typeface="Calibri" pitchFamily="34" charset="0"/>
              </a:rPr>
              <a:t>IP8</a:t>
            </a:r>
            <a:r>
              <a:rPr lang="fr-FR" dirty="0">
                <a:solidFill>
                  <a:srgbClr val="0070C0"/>
                </a:solidFill>
                <a:latin typeface="Calibri" pitchFamily="34" charset="0"/>
              </a:rPr>
              <a:t>: Crédibilité de l’identification des causes probables identifiées du dysfonctionnement.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9388" y="188913"/>
            <a:ext cx="4464050" cy="57626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Analyse comportementale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164288" y="2492896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20272" y="5229200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uiExpand="1" build="p"/>
      <p:bldP spid="276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Il faut tout d’abord reporter les évaluations de chaque question dans le tableau fourni par l’auteur du sujet et qui sera en première page de la copie élève.</a:t>
            </a:r>
          </a:p>
          <a:p>
            <a:r>
              <a:rPr lang="fr-FR" smtClean="0"/>
              <a:t>Il faut ensuite, à l’aide d’un moyen informatique, remplir le tableau Excel permettant le calcul de la note finale.</a:t>
            </a:r>
          </a:p>
          <a:p>
            <a:r>
              <a:rPr lang="fr-FR" smtClean="0"/>
              <a:t>Enfin, il faudra imprimer la fiche comprenant la note et l’agrafer sur la copie.</a:t>
            </a:r>
          </a:p>
        </p:txBody>
      </p:sp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88913"/>
            <a:ext cx="4787900" cy="57626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L’évaluation de la compétence C01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88913"/>
            <a:ext cx="4787900" cy="57626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L’évaluation de la compétence C01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195737" y="1052715"/>
          <a:ext cx="4968550" cy="5616644"/>
        </p:xfrm>
        <a:graphic>
          <a:graphicData uri="http://schemas.openxmlformats.org/drawingml/2006/table">
            <a:tbl>
              <a:tblPr/>
              <a:tblGrid>
                <a:gridCol w="993710"/>
                <a:gridCol w="993710"/>
                <a:gridCol w="993710"/>
                <a:gridCol w="993710"/>
                <a:gridCol w="993710"/>
              </a:tblGrid>
              <a:tr h="25530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TABLEAU RECAPITULATIF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30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EPREUVE E2 AVIO Auteur : X. TROCHET</a:t>
                      </a:r>
                    </a:p>
                  </a:txBody>
                  <a:tcPr marL="8797" marR="8797" marT="8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97" marR="8797" marT="87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Q9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Q10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Q11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Q12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Q13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Q14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Q15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Q16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Q17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Q18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Q…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97" marR="8797" marT="87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88913"/>
            <a:ext cx="4787900" cy="57626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L’évaluation de la compétence C01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2" y="1484784"/>
          <a:ext cx="8784995" cy="4896544"/>
        </p:xfrm>
        <a:graphic>
          <a:graphicData uri="http://schemas.openxmlformats.org/drawingml/2006/table">
            <a:tbl>
              <a:tblPr/>
              <a:tblGrid>
                <a:gridCol w="1741989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319957"/>
                <a:gridCol w="474011"/>
                <a:gridCol w="489812"/>
              </a:tblGrid>
              <a:tr h="9121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EPREUVE E2 AVIO Auteur: X. TROCHET</a:t>
                      </a:r>
                    </a:p>
                  </a:txBody>
                  <a:tcPr marL="8298" marR="8298" marT="829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REPARTITION DES INDICATEURS DE PERFORMANCE PAR QUESTION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Poids Fiche Nat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Indicateurs de Performance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Q6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Q7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Q8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Q9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Q16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Q17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Q18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Q…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IP5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IP6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IP7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IP8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298" marR="8298" marT="8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fr-FR" smtClean="0"/>
          </a:p>
          <a:p>
            <a:pPr algn="ctr" eaLnBrk="1" hangingPunct="1">
              <a:buFont typeface="Arial" charset="0"/>
              <a:buNone/>
            </a:pPr>
            <a:endParaRPr lang="fr-FR" smtClean="0"/>
          </a:p>
          <a:p>
            <a:pPr algn="ctr" eaLnBrk="1" hangingPunct="1">
              <a:buFont typeface="Arial" charset="0"/>
              <a:buNone/>
            </a:pPr>
            <a:endParaRPr lang="fr-FR" smtClean="0"/>
          </a:p>
          <a:p>
            <a:pPr algn="ctr" eaLnBrk="1" hangingPunct="1">
              <a:buFont typeface="Arial" charset="0"/>
              <a:buNone/>
            </a:pPr>
            <a:r>
              <a:rPr lang="fr-FR" sz="5400" smtClean="0"/>
              <a:t>MERCI DE VOTRE ATTENTION</a:t>
            </a: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113337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800" b="1" dirty="0" smtClean="0"/>
              <a:t>2. CONTENUS DE L’ÉPREUVE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	Pour cette épreuve E2, les candidats seront placés en situation de réaliser tout ou partie des tâches T1.1 et T1.3 de l’activité 1 – COMMUNICATION TECHNIQUE 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T1.1 Exploiter la documentation technique</a:t>
            </a:r>
            <a:r>
              <a:rPr lang="fr-FR" dirty="0" smtClean="0"/>
              <a:t>, y compris en langue anglaise, pour préparer l’intervention (dossier de production, dossier de visite, procédures d’intervention, consignes de sécurité, …).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T1.3 Exploiter les données</a:t>
            </a:r>
            <a:r>
              <a:rPr lang="fr-FR" dirty="0" smtClean="0"/>
              <a:t> issues des interfaces de maintenance ou des bancs de test.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5656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3. MODE D’ÉVALUATION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Hormis les candidats en formation professionnelle continue dans un établissement public habilité</a:t>
            </a:r>
            <a:r>
              <a:rPr lang="fr-FR" b="1" dirty="0" smtClean="0"/>
              <a:t>, l’évaluation sera une épreuve écrite ponctuelle d’une durée de 4 heures.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4. ÉVALUATION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	</a:t>
            </a:r>
            <a:r>
              <a:rPr lang="fr-FR" dirty="0" smtClean="0"/>
              <a:t>Une</a:t>
            </a:r>
            <a:r>
              <a:rPr lang="fr-FR" b="1" dirty="0" smtClean="0"/>
              <a:t> fiche nationale d’évaluation, précisant le degré d’exigence </a:t>
            </a:r>
            <a:r>
              <a:rPr lang="fr-FR" dirty="0" smtClean="0"/>
              <a:t>du travail réalisé, sera transmise aux établissements et aux centres d’examen.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29600" cy="1152525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	Chaque question sera liée à un ou des Indicateurs de Performance (IP) numérotés comme suit: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81188"/>
            <a:ext cx="6551612" cy="4976812"/>
          </a:xfrm>
          <a:prstGeom prst="rect">
            <a:avLst/>
          </a:prstGeom>
          <a:noFill/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308850" y="2852738"/>
            <a:ext cx="1439863" cy="360362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IP1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7308850" y="5734050"/>
            <a:ext cx="1439863" cy="360363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IP8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7308850" y="4076700"/>
            <a:ext cx="1439863" cy="360363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/>
              <a:t>IP4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7308850" y="4437063"/>
            <a:ext cx="1439863" cy="360362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IP5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7308850" y="4797425"/>
            <a:ext cx="1439863" cy="360363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IP6</a:t>
            </a: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7308850" y="3284538"/>
            <a:ext cx="1439863" cy="360362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IP2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7308850" y="3716338"/>
            <a:ext cx="1439863" cy="360362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IP3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7308850" y="5229225"/>
            <a:ext cx="1439863" cy="360363"/>
          </a:xfrm>
          <a:prstGeom prst="leftArrowCallout">
            <a:avLst>
              <a:gd name="adj1" fmla="val 25000"/>
              <a:gd name="adj2" fmla="val 25000"/>
              <a:gd name="adj3" fmla="val 6659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IP7</a:t>
            </a:r>
          </a:p>
        </p:txBody>
      </p:sp>
      <p:graphicFrame>
        <p:nvGraphicFramePr>
          <p:cNvPr id="15" name="Diagramme 14"/>
          <p:cNvGraphicFramePr/>
          <p:nvPr/>
        </p:nvGraphicFramePr>
        <p:xfrm>
          <a:off x="611560" y="2348880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me 15"/>
          <p:cNvGraphicFramePr/>
          <p:nvPr/>
        </p:nvGraphicFramePr>
        <p:xfrm>
          <a:off x="611560" y="2780928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me 16"/>
          <p:cNvGraphicFramePr/>
          <p:nvPr/>
        </p:nvGraphicFramePr>
        <p:xfrm>
          <a:off x="611560" y="3140968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me 17"/>
          <p:cNvGraphicFramePr/>
          <p:nvPr/>
        </p:nvGraphicFramePr>
        <p:xfrm>
          <a:off x="611560" y="3573016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" name="Diagramme 18"/>
          <p:cNvGraphicFramePr/>
          <p:nvPr/>
        </p:nvGraphicFramePr>
        <p:xfrm>
          <a:off x="611560" y="3933056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0" name="Diagramme 19"/>
          <p:cNvGraphicFramePr/>
          <p:nvPr/>
        </p:nvGraphicFramePr>
        <p:xfrm>
          <a:off x="611560" y="4293096"/>
          <a:ext cx="66967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1" name="Diagramme 20"/>
          <p:cNvGraphicFramePr/>
          <p:nvPr/>
        </p:nvGraphicFramePr>
        <p:xfrm>
          <a:off x="611560" y="4797152"/>
          <a:ext cx="669674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2" name="Diagramme 21"/>
          <p:cNvGraphicFramePr/>
          <p:nvPr/>
        </p:nvGraphicFramePr>
        <p:xfrm>
          <a:off x="611560" y="5301208"/>
          <a:ext cx="669674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6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7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8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9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19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0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20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1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7" dur="500"/>
                                        <p:tgtEl>
                                          <p:spTgt spid="21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2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7" dur="500"/>
                                        <p:tgtEl>
                                          <p:spTgt spid="22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6445718-970C-45C6-B1E3-7A1695B23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1" animBg="1"/>
      <p:bldP spid="36872" grpId="1" animBg="1"/>
      <p:bldP spid="36873" grpId="1" animBg="1"/>
      <p:bldP spid="36874" grpId="1" animBg="1"/>
      <p:bldP spid="36875" grpId="1" animBg="1"/>
      <p:bldP spid="36876" grpId="1" animBg="1"/>
      <p:bldP spid="36877" grpId="1" animBg="1"/>
      <p:bldP spid="36878" grpId="1" animBg="1"/>
      <p:bldGraphic spid="15" grpId="0">
        <p:bldSub>
          <a:bldDgm bld="one"/>
        </p:bldSub>
      </p:bldGraphic>
      <p:bldGraphic spid="15" grpId="1">
        <p:bldSub>
          <a:bldDgm bld="one"/>
        </p:bldSub>
      </p:bldGraphic>
      <p:bldGraphic spid="16" grpId="0">
        <p:bldSub>
          <a:bldDgm bld="one"/>
        </p:bldSub>
      </p:bldGraphic>
      <p:bldGraphic spid="16" grpId="1">
        <p:bldSub>
          <a:bldDgm bld="one"/>
        </p:bldSub>
      </p:bldGraphic>
      <p:bldGraphic spid="17" grpId="0">
        <p:bldSub>
          <a:bldDgm bld="one"/>
        </p:bldSub>
      </p:bldGraphic>
      <p:bldGraphic spid="17" grpId="1">
        <p:bldSub>
          <a:bldDgm bld="one"/>
        </p:bldSub>
      </p:bldGraphic>
      <p:bldGraphic spid="18" grpId="0">
        <p:bldSub>
          <a:bldDgm bld="one"/>
        </p:bldSub>
      </p:bldGraphic>
      <p:bldGraphic spid="18" grpId="1">
        <p:bldSub>
          <a:bldDgm bld="one"/>
        </p:bldSub>
      </p:bldGraphic>
      <p:bldGraphic spid="19" grpId="0">
        <p:bldSub>
          <a:bldDgm bld="one"/>
        </p:bldSub>
      </p:bldGraphic>
      <p:bldGraphic spid="19" grpId="1">
        <p:bldSub>
          <a:bldDgm bld="one"/>
        </p:bldSub>
      </p:bldGraphic>
      <p:bldGraphic spid="20" grpId="0">
        <p:bldSub>
          <a:bldDgm bld="one"/>
        </p:bldSub>
      </p:bldGraphic>
      <p:bldGraphic spid="20" grpId="1">
        <p:bldSub>
          <a:bldDgm bld="one"/>
        </p:bldSub>
      </p:bldGraphic>
      <p:bldGraphic spid="21" grpId="0">
        <p:bldSub>
          <a:bldDgm bld="one"/>
        </p:bldSub>
      </p:bldGraphic>
      <p:bldGraphic spid="21" grpId="1">
        <p:bldSub>
          <a:bldDgm bld="one"/>
        </p:bldSub>
      </p:bldGraphic>
      <p:bldGraphic spid="22" grpId="0">
        <p:bldSub>
          <a:bldDgm bld="one"/>
        </p:bldSub>
      </p:bldGraphic>
      <p:bldGraphic spid="22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fr-FR" dirty="0" smtClean="0"/>
              <a:t>	Toujours concernant l’évaluation de la compétence, et donc des indicateurs de performance, on ne notera plus la question en points, mais en mettant une croix sous la case </a:t>
            </a:r>
            <a:r>
              <a:rPr lang="fr-FR" dirty="0" smtClean="0"/>
              <a:t>appropriée :</a:t>
            </a:r>
            <a:endParaRPr lang="fr-FR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fr-FR" sz="2000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fr-FR" sz="2000" dirty="0" smtClean="0"/>
          </a:p>
          <a:p>
            <a:pPr algn="just">
              <a:buNone/>
            </a:pPr>
            <a:r>
              <a:rPr lang="fr-FR" dirty="0" smtClean="0"/>
              <a:t>	</a:t>
            </a:r>
          </a:p>
          <a:p>
            <a:pPr algn="just"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 dirty="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907704" y="4005064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Question 1 :                                   2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508104" y="4005064"/>
            <a:ext cx="720080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508104" y="4005064"/>
            <a:ext cx="788988" cy="3460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292080" y="3933056"/>
          <a:ext cx="115212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40"/>
                <a:gridCol w="274940"/>
                <a:gridCol w="274940"/>
                <a:gridCol w="327309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5868144" y="422108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868144" y="422108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55576" y="472514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+mn-lt"/>
              </a:rPr>
              <a:t>Attention, si les cases du milieu sont noircies, on ne peut mettre une croix qu’en-dessous de 0 ou 3.</a:t>
            </a:r>
            <a:endParaRPr lang="fr-F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995363"/>
            <a:ext cx="4860925" cy="567372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SITUATION PROBLÈME</a:t>
            </a: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-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 un dysfonctionnement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-"/>
              <a:defRPr/>
            </a:pPr>
            <a:endParaRPr 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-"/>
              <a:defRPr/>
            </a:pPr>
            <a:endParaRPr 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-"/>
              <a:defRPr/>
            </a:pPr>
            <a:endParaRPr lang="fr-FR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19250" y="2205038"/>
            <a:ext cx="3041650" cy="1879600"/>
          </a:xfrm>
          <a:prstGeom prst="round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SYSTÈME </a:t>
            </a:r>
            <a:r>
              <a:rPr lang="fr-FR" sz="2600" b="1" dirty="0">
                <a:solidFill>
                  <a:srgbClr val="FFFFFF"/>
                </a:solidFill>
                <a:latin typeface="Arial" charset="0"/>
                <a:cs typeface="Arial" charset="0"/>
              </a:rPr>
              <a:t>D’AÉRONEF</a:t>
            </a:r>
          </a:p>
        </p:txBody>
      </p:sp>
      <p:sp>
        <p:nvSpPr>
          <p:cNvPr id="6" name="Carré corné 5"/>
          <p:cNvSpPr/>
          <p:nvPr/>
        </p:nvSpPr>
        <p:spPr>
          <a:xfrm>
            <a:off x="755576" y="3645024"/>
            <a:ext cx="3672408" cy="2952328"/>
          </a:xfrm>
          <a:prstGeom prst="foldedCorner">
            <a:avLst/>
          </a:prstGeom>
          <a:solidFill>
            <a:srgbClr val="FFCC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  <a:latin typeface="Arial" charset="0"/>
                <a:cs typeface="Arial" charset="0"/>
              </a:rPr>
              <a:t>RESSOURCE</a:t>
            </a:r>
          </a:p>
          <a:p>
            <a:pPr algn="ctr">
              <a:defRPr/>
            </a:pPr>
            <a:r>
              <a:rPr lang="fr-FR" dirty="0">
                <a:solidFill>
                  <a:srgbClr val="002060"/>
                </a:solidFill>
                <a:latin typeface="Arial" charset="0"/>
                <a:cs typeface="Arial" charset="0"/>
              </a:rPr>
              <a:t>(lié au système et à la situation problème)</a:t>
            </a:r>
          </a:p>
          <a:p>
            <a:pPr>
              <a:defRPr/>
            </a:pPr>
            <a:endParaRPr lang="fr-FR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Documents internes à l’entreprise (sécurité, planification, qualité, ordre de travail et documents de traçabilité).</a:t>
            </a:r>
          </a:p>
          <a:p>
            <a:pPr>
              <a:buFontTx/>
              <a:buChar char="-"/>
              <a:defRPr/>
            </a:pP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Documentation </a:t>
            </a:r>
            <a:r>
              <a:rPr lang="fr-FR" dirty="0">
                <a:solidFill>
                  <a:srgbClr val="002060"/>
                </a:solidFill>
                <a:latin typeface="Arial" charset="0"/>
                <a:cs typeface="Arial" charset="0"/>
              </a:rPr>
              <a:t>aéronef </a:t>
            </a: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(AMM</a:t>
            </a:r>
            <a:r>
              <a:rPr lang="fr-FR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IPC, </a:t>
            </a:r>
            <a:r>
              <a:rPr lang="fr-FR" dirty="0">
                <a:solidFill>
                  <a:srgbClr val="002060"/>
                </a:solidFill>
                <a:latin typeface="Arial" charset="0"/>
                <a:cs typeface="Arial" charset="0"/>
              </a:rPr>
              <a:t>ASM, </a:t>
            </a:r>
            <a:r>
              <a:rPr lang="fr-F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AWM, TSM…).</a:t>
            </a:r>
            <a:endParaRPr lang="fr-FR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19700" y="981075"/>
            <a:ext cx="3744913" cy="56880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FFFFFF"/>
                </a:solidFill>
                <a:latin typeface="Arial" charset="0"/>
                <a:cs typeface="Arial" charset="0"/>
              </a:rPr>
              <a:t>TRAME D’ETUDE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200" dirty="0">
                <a:solidFill>
                  <a:srgbClr val="FFFFFF"/>
                </a:solidFill>
                <a:latin typeface="Arial" charset="0"/>
                <a:cs typeface="Arial" charset="0"/>
              </a:rPr>
              <a:t>Analyse fonctionnelle du système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200" dirty="0">
                <a:solidFill>
                  <a:srgbClr val="FFFFFF"/>
                </a:solidFill>
                <a:latin typeface="Arial" charset="0"/>
                <a:cs typeface="Arial" charset="0"/>
              </a:rPr>
              <a:t>Analyse structurelle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200" dirty="0">
                <a:solidFill>
                  <a:srgbClr val="FFFFFF"/>
                </a:solidFill>
                <a:latin typeface="Arial" charset="0"/>
                <a:cs typeface="Arial" charset="0"/>
              </a:rPr>
              <a:t>Analyse comportementale / situation problème (caractérisation de la ou les cause(s) possible(s) du dysfonctionnement )</a:t>
            </a:r>
          </a:p>
          <a:p>
            <a:endParaRPr lang="fr-FR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fr-FR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Titre 1"/>
          <p:cNvSpPr txBox="1">
            <a:spLocks/>
          </p:cNvSpPr>
          <p:nvPr/>
        </p:nvSpPr>
        <p:spPr bwMode="auto">
          <a:xfrm>
            <a:off x="395288" y="188913"/>
            <a:ext cx="3529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FF0000"/>
                </a:solidFill>
                <a:latin typeface="Calibri" pitchFamily="34" charset="0"/>
              </a:rPr>
              <a:t>EPREUVE 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017588"/>
            <a:ext cx="7672387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4716463" cy="7651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Exemple de support technique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331913" y="2276475"/>
            <a:ext cx="6624637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génération électrique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341438"/>
            <a:ext cx="822960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fr-FR" sz="2800" b="1" dirty="0">
                <a:latin typeface="Calibri" pitchFamily="34" charset="0"/>
              </a:rPr>
              <a:t>Plusieurs problématiques et pistes de sujets à partir de ce thème: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2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2800" b="1" dirty="0">
                <a:latin typeface="Calibri" pitchFamily="34" charset="0"/>
              </a:rPr>
              <a:t>Défaut d’un équipement (générateur, convertisseur ou TR, relais),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fr-FR" sz="2800" b="1" dirty="0">
                <a:latin typeface="Calibri" pitchFamily="34" charset="0"/>
              </a:rPr>
              <a:t>Défaut de câblage.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2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fr-FR" sz="2800" b="1" dirty="0">
                <a:latin typeface="Calibri" pitchFamily="34" charset="0"/>
              </a:rPr>
              <a:t>Ce thème peut être utilisé autant pour </a:t>
            </a:r>
            <a:r>
              <a:rPr lang="fr-FR" sz="2800" b="1" dirty="0" smtClean="0">
                <a:latin typeface="Calibri" pitchFamily="34" charset="0"/>
              </a:rPr>
              <a:t>l’option Avionique </a:t>
            </a:r>
            <a:r>
              <a:rPr lang="fr-FR" sz="2800" b="1" dirty="0">
                <a:latin typeface="Calibri" pitchFamily="34" charset="0"/>
              </a:rPr>
              <a:t>que </a:t>
            </a:r>
            <a:r>
              <a:rPr lang="fr-FR" sz="2800" b="1" dirty="0" smtClean="0">
                <a:latin typeface="Calibri" pitchFamily="34" charset="0"/>
              </a:rPr>
              <a:t>pour l’option </a:t>
            </a:r>
            <a:r>
              <a:rPr lang="fr-FR" sz="2800" b="1" dirty="0">
                <a:latin typeface="Calibri" pitchFamily="34" charset="0"/>
              </a:rPr>
              <a:t>Systèmes (même niveau d’exigence attendu).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2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fr-FR" sz="2800" b="1" dirty="0">
              <a:latin typeface="Calibri" pitchFamily="34" charset="0"/>
            </a:endParaRPr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4716463" cy="7651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Mise en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1415</Words>
  <Application>Microsoft Office PowerPoint</Application>
  <PresentationFormat>Affichage à l'écran (4:3)</PresentationFormat>
  <Paragraphs>577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EPREUVE 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U2</dc:title>
  <dc:creator>xavier</dc:creator>
  <cp:lastModifiedBy>Jean-Jacques DIVERCHY </cp:lastModifiedBy>
  <cp:revision>218</cp:revision>
  <dcterms:created xsi:type="dcterms:W3CDTF">2013-10-02T11:56:51Z</dcterms:created>
  <dcterms:modified xsi:type="dcterms:W3CDTF">2013-12-02T07:31:58Z</dcterms:modified>
</cp:coreProperties>
</file>