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72" r:id="rId2"/>
    <p:sldId id="270" r:id="rId3"/>
    <p:sldId id="273" r:id="rId4"/>
    <p:sldId id="274" r:id="rId5"/>
    <p:sldId id="275" r:id="rId6"/>
    <p:sldId id="276" r:id="rId7"/>
    <p:sldId id="271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297A"/>
    <a:srgbClr val="001370"/>
    <a:srgbClr val="003A7A"/>
    <a:srgbClr val="002068"/>
    <a:srgbClr val="00336C"/>
    <a:srgbClr val="003268"/>
    <a:srgbClr val="001168"/>
    <a:srgbClr val="0031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498" y="-84"/>
      </p:cViewPr>
      <p:guideLst>
        <p:guide orient="horz" pos="21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E5F0D5B-6132-4029-8E66-EC68E0F31E7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676900" y="0"/>
            <a:ext cx="3471863" cy="866775"/>
          </a:xfrm>
          <a:prstGeom prst="rect">
            <a:avLst/>
          </a:prstGeom>
          <a:solidFill>
            <a:srgbClr val="003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02625" y="127000"/>
            <a:ext cx="84613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028" name="Grouper 1"/>
          <p:cNvGrpSpPr>
            <a:grpSpLocks/>
          </p:cNvGrpSpPr>
          <p:nvPr/>
        </p:nvGrpSpPr>
        <p:grpSpPr bwMode="auto">
          <a:xfrm>
            <a:off x="14288" y="-36513"/>
            <a:ext cx="9015412" cy="985838"/>
            <a:chOff x="14288" y="-36513"/>
            <a:chExt cx="9015412" cy="985838"/>
          </a:xfrm>
        </p:grpSpPr>
        <p:pic>
          <p:nvPicPr>
            <p:cNvPr id="2" name="Image 9" descr="bannierehélico.jpg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181850" y="195263"/>
              <a:ext cx="1092200" cy="574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Image 10" descr="banniereavion.jpg"/>
            <p:cNvPicPr>
              <a:picLocks noChangeAspect="1"/>
            </p:cNvPicPr>
            <p:nvPr userDrawn="1"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754688" y="133350"/>
              <a:ext cx="1420812" cy="566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Picture 8" descr="C:\Documents and Settings\All Users\Documents\IA IPR Aéro\Rénovation du bac pro Aéronautique\Séminaire Toulouse nov 2013\Ressources\téléchargement (2).jpg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727575" y="180975"/>
              <a:ext cx="9271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ZoneTexte 12"/>
            <p:cNvSpPr txBox="1">
              <a:spLocks noChangeArrowheads="1"/>
            </p:cNvSpPr>
            <p:nvPr userDrawn="1"/>
          </p:nvSpPr>
          <p:spPr bwMode="auto">
            <a:xfrm>
              <a:off x="4664075" y="-36513"/>
              <a:ext cx="436562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altLang="fr-FR" sz="1100" b="1" i="1" smtClean="0">
                  <a:solidFill>
                    <a:srgbClr val="262699"/>
                  </a:solidFill>
                  <a:latin typeface="Arial Black" pitchFamily="34" charset="0"/>
                  <a:cs typeface="Arial" pitchFamily="34" charset="0"/>
                </a:rPr>
                <a:t>Rénovation </a:t>
              </a:r>
              <a:r>
                <a:rPr lang="fr-FR" altLang="fr-FR" sz="1100" b="1" i="1" smtClean="0">
                  <a:solidFill>
                    <a:schemeClr val="bg1"/>
                  </a:solidFill>
                  <a:latin typeface="Arial Black" pitchFamily="34" charset="0"/>
                  <a:cs typeface="Arial" pitchFamily="34" charset="0"/>
                </a:rPr>
                <a:t>de la filière  de formation en Aéronautique</a:t>
              </a:r>
            </a:p>
          </p:txBody>
        </p:sp>
        <p:sp>
          <p:nvSpPr>
            <p:cNvPr id="1032" name="ZoneTexte 10"/>
            <p:cNvSpPr txBox="1">
              <a:spLocks noChangeArrowheads="1"/>
            </p:cNvSpPr>
            <p:nvPr userDrawn="1"/>
          </p:nvSpPr>
          <p:spPr bwMode="auto">
            <a:xfrm>
              <a:off x="6472238" y="687388"/>
              <a:ext cx="1843087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altLang="fr-FR" sz="1100" b="1" i="1" dirty="0" smtClean="0">
                  <a:solidFill>
                    <a:schemeClr val="bg1"/>
                  </a:solidFill>
                  <a:latin typeface="Arial Black" pitchFamily="34" charset="0"/>
                  <a:ea typeface="+mn-ea"/>
                  <a:cs typeface="Arial" charset="0"/>
                </a:rPr>
                <a:t>27-28 novembre 2013</a:t>
              </a:r>
            </a:p>
          </p:txBody>
        </p:sp>
        <p:pic>
          <p:nvPicPr>
            <p:cNvPr id="1034" name="Picture 11" descr="C:\Users\JJD\Desktop\Trait rouge.jpg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4288" y="769938"/>
              <a:ext cx="4859337" cy="87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 rot="2300634">
            <a:off x="2909325" y="1098751"/>
            <a:ext cx="6468920" cy="469812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-27703" y="211138"/>
            <a:ext cx="4713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000" b="1" i="1" dirty="0" smtClean="0">
                <a:solidFill>
                  <a:srgbClr val="FF0000"/>
                </a:solidFill>
              </a:rPr>
              <a:t>Construire une situation d’évaluation</a:t>
            </a:r>
            <a:endParaRPr lang="fr-FR" altLang="fr-FR" sz="2000" b="1" i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804025" y="386080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dirty="0" smtClean="0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ompétences</a:t>
            </a:r>
          </a:p>
          <a:p>
            <a:pPr algn="ctr"/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 à évaluer</a:t>
            </a:r>
            <a:endParaRPr kumimoji="0" lang="fr-FR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11188" y="2565400"/>
            <a:ext cx="2133600" cy="19050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 smtClean="0">
                <a:latin typeface="Times New Roman" pitchFamily="18" charset="0"/>
              </a:rPr>
              <a:t>Des 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</a:rPr>
              <a:t>Équipements </a:t>
            </a:r>
            <a:r>
              <a:rPr lang="fr-FR" sz="2000" b="1" dirty="0">
                <a:latin typeface="Times New Roman" pitchFamily="18" charset="0"/>
              </a:rPr>
              <a:t>: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 Aéronef ou 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Composant(s)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859338" y="981075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Epreuve ou </a:t>
            </a:r>
          </a:p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sous épreuve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0" y="2209800"/>
            <a:ext cx="5219700" cy="4648200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3924300" y="836613"/>
            <a:ext cx="5219700" cy="5329237"/>
          </a:xfrm>
          <a:prstGeom prst="ellipse">
            <a:avLst/>
          </a:prstGeom>
          <a:noFill/>
          <a:ln w="57150">
            <a:solidFill>
              <a:schemeClr val="tx2">
                <a:lumMod val="65000"/>
                <a:lumOff val="35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5133230" y="2845345"/>
            <a:ext cx="27352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500" b="1" i="1" dirty="0" smtClean="0">
                <a:latin typeface="Times New Roman" pitchFamily="18" charset="0"/>
              </a:rPr>
              <a:t>Référentiel de certification</a:t>
            </a:r>
            <a:endParaRPr lang="fr-FR" sz="2500" b="1" i="1" dirty="0">
              <a:latin typeface="Times New Roman" pitchFamily="18" charset="0"/>
            </a:endParaRPr>
          </a:p>
        </p:txBody>
      </p:sp>
      <p:sp>
        <p:nvSpPr>
          <p:cNvPr id="9" name="Oval 32"/>
          <p:cNvSpPr>
            <a:spLocks noChangeArrowheads="1"/>
          </p:cNvSpPr>
          <p:nvPr/>
        </p:nvSpPr>
        <p:spPr bwMode="auto">
          <a:xfrm>
            <a:off x="3505699" y="3531177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latin typeface="Times New Roman" pitchFamily="18" charset="0"/>
              </a:rPr>
              <a:t>Activités </a:t>
            </a:r>
            <a:endParaRPr lang="fr-FR" b="1" dirty="0">
              <a:latin typeface="Times New Roman" pitchFamily="18" charset="0"/>
            </a:endParaRPr>
          </a:p>
          <a:p>
            <a:pPr algn="ctr"/>
            <a:r>
              <a:rPr lang="fr-FR" b="1" dirty="0">
                <a:latin typeface="Times New Roman" pitchFamily="18" charset="0"/>
              </a:rPr>
              <a:t>et </a:t>
            </a:r>
            <a:r>
              <a:rPr lang="fr-FR" b="1" dirty="0" smtClean="0">
                <a:latin typeface="Times New Roman" pitchFamily="18" charset="0"/>
              </a:rPr>
              <a:t>Tâches</a:t>
            </a:r>
            <a:endParaRPr lang="fr-FR" b="1" dirty="0">
              <a:latin typeface="Times New Roman" pitchFamily="18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1042988" y="5442132"/>
            <a:ext cx="295275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5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Référentiel</a:t>
            </a:r>
            <a:r>
              <a:rPr lang="fr-FR" sz="2500" b="1" i="1" dirty="0" smtClean="0">
                <a:latin typeface="Times New Roman" pitchFamily="18" charset="0"/>
              </a:rPr>
              <a:t> </a:t>
            </a:r>
            <a:r>
              <a:rPr lang="fr-FR" sz="25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des Activités Professionnelles</a:t>
            </a:r>
            <a:endParaRPr lang="fr-FR" sz="25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139559" y="3026979"/>
            <a:ext cx="2869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Cahier des charges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 autoUpdateAnimBg="0"/>
      <p:bldP spid="4" grpId="0" animBg="1"/>
      <p:bldP spid="5" grpId="0" animBg="1" autoUpdateAnimBg="0"/>
      <p:bldP spid="8" grpId="0"/>
      <p:bldP spid="9" grpId="0" animBg="1" autoUpdateAnimBg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-27703" y="211138"/>
            <a:ext cx="4713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000" b="1" i="1" dirty="0" smtClean="0">
                <a:solidFill>
                  <a:srgbClr val="FF0000"/>
                </a:solidFill>
              </a:rPr>
              <a:t>Construire une situation d’évaluation</a:t>
            </a:r>
            <a:endParaRPr lang="fr-FR" altLang="fr-FR" sz="2000" b="1" i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804025" y="386080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Compétences</a:t>
            </a:r>
          </a:p>
          <a:p>
            <a:pPr algn="ctr"/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 à évaluer</a:t>
            </a:r>
            <a:endParaRPr kumimoji="0" lang="fr-FR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11188" y="2565400"/>
            <a:ext cx="2133600" cy="19050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</a:rPr>
              <a:t>L’aéronef ,ses </a:t>
            </a:r>
          </a:p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</a:rPr>
              <a:t>composants,</a:t>
            </a:r>
          </a:p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</a:rPr>
              <a:t>l’environnement</a:t>
            </a:r>
            <a:endParaRPr lang="fr-FR" sz="2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859338" y="981075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Epreuve ou </a:t>
            </a:r>
          </a:p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sous épreuve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0" y="2209800"/>
            <a:ext cx="5219700" cy="4648200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3924300" y="836613"/>
            <a:ext cx="5219700" cy="5329237"/>
          </a:xfrm>
          <a:prstGeom prst="ellipse">
            <a:avLst/>
          </a:prstGeom>
          <a:noFill/>
          <a:ln w="57150">
            <a:solidFill>
              <a:schemeClr val="tx2">
                <a:lumMod val="65000"/>
                <a:lumOff val="35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3487971" y="3587880"/>
            <a:ext cx="2133600" cy="14478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 smtClean="0">
                <a:solidFill>
                  <a:schemeClr val="bg1"/>
                </a:solidFill>
                <a:latin typeface="Times New Roman" pitchFamily="18" charset="0"/>
              </a:rPr>
              <a:t>Activité(s),</a:t>
            </a:r>
          </a:p>
          <a:p>
            <a:pPr algn="ctr"/>
            <a:r>
              <a:rPr kumimoji="0" lang="fr-FR" b="1" dirty="0" smtClean="0">
                <a:solidFill>
                  <a:schemeClr val="bg1"/>
                </a:solidFill>
                <a:latin typeface="Times New Roman" pitchFamily="18" charset="0"/>
              </a:rPr>
              <a:t>Tâches </a:t>
            </a:r>
            <a:endParaRPr kumimoji="0" lang="fr-FR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kumimoji="0" lang="fr-FR" b="1" dirty="0" smtClean="0">
                <a:solidFill>
                  <a:schemeClr val="bg1"/>
                </a:solidFill>
                <a:latin typeface="Times New Roman" pitchFamily="18" charset="0"/>
              </a:rPr>
              <a:t>Projetée(s)</a:t>
            </a:r>
            <a:endParaRPr kumimoji="0" lang="fr-FR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-27703" y="211138"/>
            <a:ext cx="4713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000" b="1" i="1" dirty="0" smtClean="0">
                <a:solidFill>
                  <a:srgbClr val="FF0000"/>
                </a:solidFill>
              </a:rPr>
              <a:t>Construire une situation d’évaluation</a:t>
            </a:r>
            <a:endParaRPr lang="fr-FR" altLang="fr-FR" sz="2000" b="1" i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804025" y="386080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Compétences</a:t>
            </a:r>
          </a:p>
          <a:p>
            <a:pPr algn="ctr"/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 à évaluer</a:t>
            </a:r>
            <a:endParaRPr kumimoji="0" lang="fr-FR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11188" y="2565400"/>
            <a:ext cx="2133600" cy="19050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 smtClean="0">
                <a:latin typeface="Times New Roman" pitchFamily="18" charset="0"/>
              </a:rPr>
              <a:t>L’aéronef ,ses 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</a:rPr>
              <a:t>composants,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</a:rPr>
              <a:t>l’environnement</a:t>
            </a:r>
            <a:endParaRPr lang="fr-FR" sz="2000" b="1" dirty="0">
              <a:latin typeface="Times New Roman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859338" y="981075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Epreuve ou </a:t>
            </a:r>
          </a:p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sous épreuve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0" y="2209800"/>
            <a:ext cx="5219700" cy="4648200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3924300" y="836613"/>
            <a:ext cx="5219700" cy="5329237"/>
          </a:xfrm>
          <a:prstGeom prst="ellipse">
            <a:avLst/>
          </a:prstGeom>
          <a:noFill/>
          <a:ln w="57150">
            <a:solidFill>
              <a:schemeClr val="tx2">
                <a:lumMod val="65000"/>
                <a:lumOff val="35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3487971" y="358788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200" b="1" dirty="0">
                <a:latin typeface="Times New Roman" pitchFamily="18" charset="0"/>
              </a:rPr>
              <a:t>Activité(s</a:t>
            </a:r>
            <a:r>
              <a:rPr lang="fr-FR" sz="2200" b="1" dirty="0" smtClean="0">
                <a:latin typeface="Times New Roman" pitchFamily="18" charset="0"/>
              </a:rPr>
              <a:t>), </a:t>
            </a:r>
          </a:p>
          <a:p>
            <a:pPr algn="ctr"/>
            <a:r>
              <a:rPr lang="fr-FR" sz="2200" b="1" dirty="0" smtClean="0">
                <a:latin typeface="Times New Roman" pitchFamily="18" charset="0"/>
              </a:rPr>
              <a:t>Tâches </a:t>
            </a:r>
            <a:endParaRPr lang="fr-FR" sz="2200" b="1" dirty="0">
              <a:latin typeface="Times New Roman" pitchFamily="18" charset="0"/>
            </a:endParaRPr>
          </a:p>
          <a:p>
            <a:pPr algn="ctr"/>
            <a:r>
              <a:rPr lang="fr-FR" sz="2200" b="1" dirty="0">
                <a:latin typeface="Times New Roman" pitchFamily="18" charset="0"/>
              </a:rPr>
              <a:t>Justifiée(s)</a:t>
            </a: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614181" y="4868863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>
                <a:latin typeface="Times New Roman" pitchFamily="18" charset="0"/>
              </a:rPr>
              <a:t>Une 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Problématique,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un scénario</a:t>
            </a: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 rot="5400000">
            <a:off x="2326679" y="4068483"/>
            <a:ext cx="1295400" cy="93503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000" b="1" dirty="0">
              <a:latin typeface="Times New Roman" pitchFamily="18" charset="0"/>
            </a:endParaRPr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3487971" y="3577247"/>
            <a:ext cx="2133600" cy="14478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 smtClean="0">
                <a:solidFill>
                  <a:schemeClr val="bg1"/>
                </a:solidFill>
                <a:latin typeface="Times New Roman" pitchFamily="18" charset="0"/>
              </a:rPr>
              <a:t>Activité(s),</a:t>
            </a:r>
          </a:p>
          <a:p>
            <a:pPr algn="ctr"/>
            <a:r>
              <a:rPr kumimoji="0" lang="fr-FR" b="1" dirty="0" smtClean="0">
                <a:solidFill>
                  <a:schemeClr val="bg1"/>
                </a:solidFill>
                <a:latin typeface="Times New Roman" pitchFamily="18" charset="0"/>
              </a:rPr>
              <a:t>Tâches </a:t>
            </a:r>
          </a:p>
          <a:p>
            <a:pPr algn="ctr"/>
            <a:r>
              <a:rPr kumimoji="0" lang="fr-FR" b="1" dirty="0" smtClean="0">
                <a:solidFill>
                  <a:schemeClr val="bg1"/>
                </a:solidFill>
                <a:latin typeface="Times New Roman" pitchFamily="18" charset="0"/>
              </a:rPr>
              <a:t>Projetée(s)</a:t>
            </a:r>
            <a:endParaRPr kumimoji="0" lang="fr-FR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1547813" y="836613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>
                <a:latin typeface="Times New Roman" pitchFamily="18" charset="0"/>
              </a:rPr>
              <a:t>Triptyque 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Justifié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12169" y="2575906"/>
            <a:ext cx="2133600" cy="19050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</a:rPr>
              <a:t>L’aéronef ,ses </a:t>
            </a:r>
            <a:endParaRPr lang="fr-FR" sz="22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</a:rPr>
              <a:t>composants,</a:t>
            </a:r>
          </a:p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</a:rPr>
              <a:t>l’environnement</a:t>
            </a:r>
            <a:endParaRPr lang="fr-FR" sz="2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28" grpId="0" animBg="1" autoUpdateAnimBg="0"/>
      <p:bldP spid="29" grpId="0" animBg="1"/>
      <p:bldP spid="30" grpId="0" animBg="1"/>
      <p:bldP spid="13" grpId="0" animBg="1"/>
      <p:bldP spid="14" grpId="0" animBg="1" autoUpdateAnimBg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1540718" y="840151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>
                <a:latin typeface="Times New Roman" pitchFamily="18" charset="0"/>
              </a:rPr>
              <a:t>Triptyque 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Justifié</a:t>
            </a:r>
          </a:p>
        </p:txBody>
      </p:sp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-27703" y="211138"/>
            <a:ext cx="4713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000" b="1" i="1" dirty="0" smtClean="0">
                <a:solidFill>
                  <a:srgbClr val="FF0000"/>
                </a:solidFill>
              </a:rPr>
              <a:t>Construire une situation d’évaluation</a:t>
            </a:r>
            <a:endParaRPr lang="fr-FR" altLang="fr-FR" sz="2000" b="1" i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804025" y="386080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Compétences</a:t>
            </a:r>
          </a:p>
          <a:p>
            <a:pPr algn="ctr"/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 à évaluer</a:t>
            </a:r>
            <a:endParaRPr kumimoji="0" lang="fr-FR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11188" y="2565400"/>
            <a:ext cx="2133600" cy="19050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 smtClean="0">
                <a:latin typeface="Times New Roman" pitchFamily="18" charset="0"/>
              </a:rPr>
              <a:t>L’aéronef ,ses 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</a:rPr>
              <a:t>composants,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</a:rPr>
              <a:t>l’environnement</a:t>
            </a:r>
            <a:endParaRPr lang="fr-FR" sz="2000" b="1" dirty="0">
              <a:latin typeface="Times New Roman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859338" y="981075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Epreuve ou </a:t>
            </a:r>
          </a:p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sous épreuv</a:t>
            </a:r>
            <a:r>
              <a:rPr kumimoji="0" lang="fr-FR" dirty="0">
                <a:solidFill>
                  <a:schemeClr val="tx2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0" y="2209800"/>
            <a:ext cx="5219700" cy="4648200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3924300" y="836613"/>
            <a:ext cx="5219700" cy="5329237"/>
          </a:xfrm>
          <a:prstGeom prst="ellipse">
            <a:avLst/>
          </a:prstGeom>
          <a:noFill/>
          <a:ln w="57150">
            <a:solidFill>
              <a:schemeClr val="tx2">
                <a:lumMod val="65000"/>
                <a:lumOff val="35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3487971" y="358788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200" b="1" dirty="0">
                <a:latin typeface="Times New Roman" pitchFamily="18" charset="0"/>
              </a:rPr>
              <a:t>Activité(s</a:t>
            </a:r>
            <a:r>
              <a:rPr lang="fr-FR" sz="2200" b="1" dirty="0" smtClean="0">
                <a:latin typeface="Times New Roman" pitchFamily="18" charset="0"/>
              </a:rPr>
              <a:t>), </a:t>
            </a:r>
          </a:p>
          <a:p>
            <a:pPr algn="ctr"/>
            <a:r>
              <a:rPr lang="fr-FR" sz="2200" b="1" dirty="0" smtClean="0">
                <a:latin typeface="Times New Roman" pitchFamily="18" charset="0"/>
              </a:rPr>
              <a:t>Tâches </a:t>
            </a:r>
            <a:endParaRPr lang="fr-FR" sz="2200" b="1" dirty="0">
              <a:latin typeface="Times New Roman" pitchFamily="18" charset="0"/>
            </a:endParaRPr>
          </a:p>
          <a:p>
            <a:pPr algn="ctr"/>
            <a:r>
              <a:rPr lang="fr-FR" sz="2200" b="1" dirty="0">
                <a:latin typeface="Times New Roman" pitchFamily="18" charset="0"/>
              </a:rPr>
              <a:t>Justifiée(s)</a:t>
            </a: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614181" y="4868863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>
                <a:latin typeface="Times New Roman" pitchFamily="18" charset="0"/>
              </a:rPr>
              <a:t>Une 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Problématique,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un scénario</a:t>
            </a: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 rot="5400000">
            <a:off x="2326679" y="4068483"/>
            <a:ext cx="1295400" cy="93503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000" b="1" dirty="0">
              <a:latin typeface="Times New Roman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529891" y="2342107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fr-FR" sz="3200" b="1" dirty="0">
                <a:solidFill>
                  <a:srgbClr val="FF0000"/>
                </a:solidFill>
                <a:latin typeface="Times New Roman" pitchFamily="18" charset="0"/>
              </a:rPr>
              <a:t>Non</a:t>
            </a:r>
          </a:p>
        </p:txBody>
      </p: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5133260" y="3047568"/>
            <a:ext cx="1800225" cy="1609725"/>
            <a:chOff x="3198" y="2053"/>
            <a:chExt cx="1134" cy="1014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3288" y="2614"/>
              <a:ext cx="998" cy="453"/>
            </a:xfrm>
            <a:custGeom>
              <a:avLst/>
              <a:gdLst>
                <a:gd name="G0" fmla="+- 6480 0 0"/>
                <a:gd name="G1" fmla="+- 8640 0 0"/>
                <a:gd name="G2" fmla="+- 6171 0 0"/>
                <a:gd name="G3" fmla="+- 21600 0 6480"/>
                <a:gd name="G4" fmla="+- 21600 0 8640"/>
                <a:gd name="G5" fmla="*/ G0 21600 G3"/>
                <a:gd name="G6" fmla="*/ G1 21600 G3"/>
                <a:gd name="G7" fmla="*/ G2 G3 21600"/>
                <a:gd name="G8" fmla="*/ 10800 21600 G3"/>
                <a:gd name="G9" fmla="*/ G4 21600 G3"/>
                <a:gd name="G10" fmla="+- 21600 0 G7"/>
                <a:gd name="G11" fmla="+- G5 0 G8"/>
                <a:gd name="G12" fmla="+- G6 0 G8"/>
                <a:gd name="G13" fmla="*/ G12 G7 G11"/>
                <a:gd name="G14" fmla="+- 21600 0 G13"/>
                <a:gd name="G15" fmla="+- G0 0 10800"/>
                <a:gd name="G16" fmla="+- G1 0 10800"/>
                <a:gd name="G17" fmla="*/ G2 G16 G15"/>
                <a:gd name="T0" fmla="*/ 10800 w 21600"/>
                <a:gd name="T1" fmla="*/ 0 h 21600"/>
                <a:gd name="T2" fmla="*/ 0 w 21600"/>
                <a:gd name="T3" fmla="*/ 15429 h 21600"/>
                <a:gd name="T4" fmla="*/ 10800 w 21600"/>
                <a:gd name="T5" fmla="*/ 18514 h 21600"/>
                <a:gd name="T6" fmla="*/ 21600 w 21600"/>
                <a:gd name="T7" fmla="*/ 1542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G13 w 21600"/>
                <a:gd name="T13" fmla="*/ G6 h 21600"/>
                <a:gd name="T14" fmla="*/ G14 w 21600"/>
                <a:gd name="T15" fmla="*/ G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6171"/>
                  </a:lnTo>
                  <a:lnTo>
                    <a:pt x="8640" y="6171"/>
                  </a:lnTo>
                  <a:lnTo>
                    <a:pt x="8640" y="12343"/>
                  </a:lnTo>
                  <a:lnTo>
                    <a:pt x="4320" y="12343"/>
                  </a:lnTo>
                  <a:lnTo>
                    <a:pt x="4320" y="9257"/>
                  </a:lnTo>
                  <a:lnTo>
                    <a:pt x="0" y="15429"/>
                  </a:lnTo>
                  <a:lnTo>
                    <a:pt x="4320" y="21600"/>
                  </a:lnTo>
                  <a:lnTo>
                    <a:pt x="4320" y="18514"/>
                  </a:lnTo>
                  <a:lnTo>
                    <a:pt x="17280" y="18514"/>
                  </a:lnTo>
                  <a:lnTo>
                    <a:pt x="17280" y="21600"/>
                  </a:lnTo>
                  <a:lnTo>
                    <a:pt x="21600" y="15429"/>
                  </a:lnTo>
                  <a:lnTo>
                    <a:pt x="17280" y="9257"/>
                  </a:lnTo>
                  <a:lnTo>
                    <a:pt x="17280" y="12343"/>
                  </a:lnTo>
                  <a:lnTo>
                    <a:pt x="12960" y="12343"/>
                  </a:lnTo>
                  <a:lnTo>
                    <a:pt x="12960" y="6171"/>
                  </a:lnTo>
                  <a:lnTo>
                    <a:pt x="15120" y="617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3198" y="2053"/>
              <a:ext cx="1134" cy="544"/>
              <a:chOff x="3152" y="2143"/>
              <a:chExt cx="1134" cy="544"/>
            </a:xfrm>
          </p:grpSpPr>
          <p:sp>
            <p:nvSpPr>
              <p:cNvPr id="17" name="AutoShape 15"/>
              <p:cNvSpPr>
                <a:spLocks noChangeArrowheads="1"/>
              </p:cNvSpPr>
              <p:nvPr/>
            </p:nvSpPr>
            <p:spPr bwMode="auto">
              <a:xfrm>
                <a:off x="3152" y="2143"/>
                <a:ext cx="1134" cy="544"/>
              </a:xfrm>
              <a:prstGeom prst="flowChartDecision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>
                <a:off x="3560" y="2204"/>
                <a:ext cx="27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3200" b="1" dirty="0"/>
                  <a:t>?</a:t>
                </a:r>
              </a:p>
            </p:txBody>
          </p:sp>
        </p:grpSp>
      </p:grp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1547813" y="836613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dirty="0">
                <a:solidFill>
                  <a:schemeClr val="bg1"/>
                </a:solidFill>
                <a:latin typeface="Times New Roman" pitchFamily="18" charset="0"/>
              </a:rPr>
              <a:t>Triptyque </a:t>
            </a:r>
          </a:p>
          <a:p>
            <a:pPr algn="ctr"/>
            <a:r>
              <a:rPr kumimoji="0" lang="fr-FR" dirty="0">
                <a:solidFill>
                  <a:schemeClr val="bg1"/>
                </a:solidFill>
                <a:latin typeface="Times New Roman" pitchFamily="18" charset="0"/>
              </a:rPr>
              <a:t>À modifier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 cstate="print"/>
          <a:srcRect l="1534" t="17086" r="63385" b="17027"/>
          <a:stretch/>
        </p:blipFill>
        <p:spPr bwMode="auto">
          <a:xfrm>
            <a:off x="7245587" y="930210"/>
            <a:ext cx="1898413" cy="285351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22" name="AutoShape 12"/>
          <p:cNvSpPr>
            <a:spLocks noChangeArrowheads="1"/>
          </p:cNvSpPr>
          <p:nvPr/>
        </p:nvSpPr>
        <p:spPr bwMode="auto">
          <a:xfrm rot="5400000">
            <a:off x="2317154" y="4078008"/>
            <a:ext cx="1295400" cy="93503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2" grpId="0"/>
      <p:bldP spid="19" grpId="0" animBg="1" autoUpdateAnimBg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8"/>
          <p:cNvSpPr>
            <a:spLocks noChangeArrowheads="1"/>
          </p:cNvSpPr>
          <p:nvPr/>
        </p:nvSpPr>
        <p:spPr bwMode="auto">
          <a:xfrm rot="16161299">
            <a:off x="5653393" y="2558917"/>
            <a:ext cx="792162" cy="485775"/>
          </a:xfrm>
          <a:prstGeom prst="rightArrow">
            <a:avLst>
              <a:gd name="adj1" fmla="val 50000"/>
              <a:gd name="adj2" fmla="val 4076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-27703" y="211138"/>
            <a:ext cx="4713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000" b="1" i="1" dirty="0" smtClean="0">
                <a:solidFill>
                  <a:srgbClr val="FF0000"/>
                </a:solidFill>
              </a:rPr>
              <a:t>Construire une situation d’évaluation</a:t>
            </a:r>
            <a:endParaRPr lang="fr-FR" altLang="fr-FR" sz="2000" b="1" i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804025" y="386080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Compétences</a:t>
            </a:r>
          </a:p>
          <a:p>
            <a:pPr algn="ctr"/>
            <a:r>
              <a:rPr kumimoji="0" lang="fr-FR" b="1" dirty="0" smtClean="0">
                <a:solidFill>
                  <a:schemeClr val="tx2"/>
                </a:solidFill>
                <a:latin typeface="Times New Roman" pitchFamily="18" charset="0"/>
              </a:rPr>
              <a:t> à évaluer</a:t>
            </a:r>
            <a:endParaRPr kumimoji="0" lang="fr-FR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11188" y="2565400"/>
            <a:ext cx="2133600" cy="19050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 smtClean="0">
                <a:latin typeface="Times New Roman" pitchFamily="18" charset="0"/>
              </a:rPr>
              <a:t>L’aéronef ,ses 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</a:rPr>
              <a:t>composants,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</a:rPr>
              <a:t>l’environnement</a:t>
            </a:r>
            <a:endParaRPr lang="fr-FR" sz="2000" b="1" dirty="0">
              <a:latin typeface="Times New Roman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859338" y="981075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Epreuve ou </a:t>
            </a:r>
          </a:p>
          <a:p>
            <a:pPr algn="ctr"/>
            <a:r>
              <a:rPr kumimoji="0" lang="fr-FR" b="1" dirty="0">
                <a:solidFill>
                  <a:schemeClr val="tx2"/>
                </a:solidFill>
                <a:latin typeface="Times New Roman" pitchFamily="18" charset="0"/>
              </a:rPr>
              <a:t>sous épreuve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0" y="2209800"/>
            <a:ext cx="5219700" cy="4648200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3924300" y="836613"/>
            <a:ext cx="5219700" cy="5329237"/>
          </a:xfrm>
          <a:prstGeom prst="ellipse">
            <a:avLst/>
          </a:prstGeom>
          <a:noFill/>
          <a:ln w="57150">
            <a:solidFill>
              <a:schemeClr val="tx2">
                <a:lumMod val="65000"/>
                <a:lumOff val="35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3487971" y="358788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200" b="1" dirty="0">
                <a:latin typeface="Times New Roman" pitchFamily="18" charset="0"/>
              </a:rPr>
              <a:t>Activité(s</a:t>
            </a:r>
            <a:r>
              <a:rPr lang="fr-FR" sz="2200" b="1" dirty="0" smtClean="0">
                <a:latin typeface="Times New Roman" pitchFamily="18" charset="0"/>
              </a:rPr>
              <a:t>), </a:t>
            </a:r>
          </a:p>
          <a:p>
            <a:pPr algn="ctr"/>
            <a:r>
              <a:rPr lang="fr-FR" sz="2200" b="1" dirty="0" smtClean="0">
                <a:latin typeface="Times New Roman" pitchFamily="18" charset="0"/>
              </a:rPr>
              <a:t>Tâches </a:t>
            </a:r>
            <a:endParaRPr lang="fr-FR" sz="2200" b="1" dirty="0">
              <a:latin typeface="Times New Roman" pitchFamily="18" charset="0"/>
            </a:endParaRPr>
          </a:p>
          <a:p>
            <a:pPr algn="ctr"/>
            <a:r>
              <a:rPr lang="fr-FR" sz="2200" b="1" dirty="0">
                <a:latin typeface="Times New Roman" pitchFamily="18" charset="0"/>
              </a:rPr>
              <a:t>Justifiée(s)</a:t>
            </a: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614181" y="4868863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 b="1" dirty="0">
                <a:latin typeface="Times New Roman" pitchFamily="18" charset="0"/>
              </a:rPr>
              <a:t>Une 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Problématique,</a:t>
            </a:r>
          </a:p>
          <a:p>
            <a:pPr algn="ctr"/>
            <a:r>
              <a:rPr lang="fr-FR" sz="2000" b="1" dirty="0">
                <a:latin typeface="Times New Roman" pitchFamily="18" charset="0"/>
              </a:rPr>
              <a:t>un scénario</a:t>
            </a: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 rot="5400000">
            <a:off x="2326679" y="4068483"/>
            <a:ext cx="1295400" cy="93503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000" b="1" dirty="0">
              <a:latin typeface="Times New Roman" pitchFamily="18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 rot="8106468">
            <a:off x="2411413" y="3141663"/>
            <a:ext cx="3097212" cy="357187"/>
          </a:xfrm>
          <a:prstGeom prst="rightArrow">
            <a:avLst>
              <a:gd name="adj1" fmla="val 50000"/>
              <a:gd name="adj2" fmla="val 216778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508625" y="2424178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fr-FR" sz="3200" b="1" dirty="0">
                <a:latin typeface="Times New Roman" pitchFamily="18" charset="0"/>
              </a:rPr>
              <a:t>Oui</a:t>
            </a: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5278315" y="3937065"/>
            <a:ext cx="1584325" cy="71913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3" name="Group 14"/>
          <p:cNvGrpSpPr>
            <a:grpSpLocks/>
          </p:cNvGrpSpPr>
          <p:nvPr/>
        </p:nvGrpSpPr>
        <p:grpSpPr bwMode="auto">
          <a:xfrm>
            <a:off x="5135440" y="3071878"/>
            <a:ext cx="1800225" cy="863600"/>
            <a:chOff x="3152" y="2069"/>
            <a:chExt cx="1134" cy="544"/>
          </a:xfrm>
        </p:grpSpPr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>
              <a:off x="3152" y="2069"/>
              <a:ext cx="1134" cy="544"/>
            </a:xfrm>
            <a:prstGeom prst="flowChartDecision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3560" y="2115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b="1" dirty="0"/>
                <a:t>?</a:t>
              </a:r>
            </a:p>
          </p:txBody>
        </p:sp>
      </p:grpSp>
      <p:sp>
        <p:nvSpPr>
          <p:cNvPr id="26" name="Lock"/>
          <p:cNvSpPr>
            <a:spLocks noEditPoints="1" noChangeArrowheads="1"/>
          </p:cNvSpPr>
          <p:nvPr/>
        </p:nvSpPr>
        <p:spPr bwMode="auto">
          <a:xfrm>
            <a:off x="2268538" y="4149725"/>
            <a:ext cx="628650" cy="88423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1547813" y="836613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>
                <a:solidFill>
                  <a:schemeClr val="bg1"/>
                </a:solidFill>
                <a:latin typeface="Times New Roman" pitchFamily="18" charset="0"/>
              </a:rPr>
              <a:t>Triptyque </a:t>
            </a:r>
          </a:p>
          <a:p>
            <a:pPr algn="ctr"/>
            <a:r>
              <a:rPr kumimoji="0" lang="fr-FR">
                <a:solidFill>
                  <a:schemeClr val="bg1"/>
                </a:solidFill>
                <a:latin typeface="Times New Roman" pitchFamily="18" charset="0"/>
              </a:rPr>
              <a:t>validé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 cstate="print"/>
          <a:srcRect l="1534" t="17086" r="63385" b="17027"/>
          <a:stretch/>
        </p:blipFill>
        <p:spPr bwMode="auto">
          <a:xfrm>
            <a:off x="7245587" y="930210"/>
            <a:ext cx="1898413" cy="285351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-0.24305 0.1680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8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0" grpId="0" animBg="1"/>
      <p:bldP spid="21" grpId="0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8"/>
          <p:cNvSpPr>
            <a:spLocks noChangeArrowheads="1"/>
          </p:cNvSpPr>
          <p:nvPr/>
        </p:nvSpPr>
        <p:spPr bwMode="auto">
          <a:xfrm rot="16161299">
            <a:off x="5571332" y="2558917"/>
            <a:ext cx="792162" cy="485775"/>
          </a:xfrm>
          <a:prstGeom prst="rightArrow">
            <a:avLst>
              <a:gd name="adj1" fmla="val 50000"/>
              <a:gd name="adj2" fmla="val 4076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-27703" y="211138"/>
            <a:ext cx="4713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000" b="1" i="1" dirty="0" smtClean="0">
                <a:solidFill>
                  <a:srgbClr val="FF0000"/>
                </a:solidFill>
              </a:rPr>
              <a:t>Construire une situation d’évaluation</a:t>
            </a:r>
            <a:endParaRPr lang="fr-FR" altLang="fr-FR" sz="2000" b="1" i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804025" y="386080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 dirty="0" smtClean="0">
                <a:solidFill>
                  <a:schemeClr val="bg1"/>
                </a:solidFill>
                <a:latin typeface="Times New Roman" pitchFamily="18" charset="0"/>
              </a:rPr>
              <a:t>Compétences</a:t>
            </a:r>
          </a:p>
          <a:p>
            <a:pPr algn="ctr"/>
            <a:r>
              <a:rPr kumimoji="0" lang="fr-FR" dirty="0" smtClean="0">
                <a:solidFill>
                  <a:schemeClr val="bg1"/>
                </a:solidFill>
                <a:latin typeface="Times New Roman" pitchFamily="18" charset="0"/>
              </a:rPr>
              <a:t> à évaluer</a:t>
            </a:r>
            <a:endParaRPr kumimoji="0" lang="fr-FR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11188" y="2565400"/>
            <a:ext cx="2133600" cy="19050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Times New Roman" pitchFamily="18" charset="0"/>
              </a:rPr>
              <a:t>L’aéronef ,ses 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Times New Roman" pitchFamily="18" charset="0"/>
              </a:rPr>
              <a:t>composants,</a:t>
            </a:r>
          </a:p>
          <a:p>
            <a:pPr algn="ctr"/>
            <a:r>
              <a:rPr lang="fr-FR" b="1" dirty="0" err="1" smtClean="0">
                <a:solidFill>
                  <a:schemeClr val="bg1"/>
                </a:solidFill>
                <a:latin typeface="Times New Roman" pitchFamily="18" charset="0"/>
              </a:rPr>
              <a:t>Ll’environnemen</a:t>
            </a:r>
            <a:r>
              <a:rPr lang="fr-FR" b="1" dirty="0" err="1" smtClean="0">
                <a:latin typeface="Times New Roman" pitchFamily="18" charset="0"/>
              </a:rPr>
              <a:t>t</a:t>
            </a:r>
            <a:endParaRPr lang="fr-FR" b="1" dirty="0">
              <a:latin typeface="Times New Roman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859338" y="981075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>
                <a:solidFill>
                  <a:schemeClr val="bg1"/>
                </a:solidFill>
                <a:latin typeface="Times New Roman" pitchFamily="18" charset="0"/>
              </a:rPr>
              <a:t>Epreuve ou </a:t>
            </a:r>
          </a:p>
          <a:p>
            <a:pPr algn="ctr"/>
            <a:r>
              <a:rPr kumimoji="0" lang="fr-FR">
                <a:solidFill>
                  <a:schemeClr val="bg1"/>
                </a:solidFill>
                <a:latin typeface="Times New Roman" pitchFamily="18" charset="0"/>
              </a:rPr>
              <a:t>sous épreuve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0" y="2209800"/>
            <a:ext cx="5219700" cy="4648200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3924300" y="836613"/>
            <a:ext cx="5219700" cy="5329237"/>
          </a:xfrm>
          <a:prstGeom prst="ellipse">
            <a:avLst/>
          </a:prstGeom>
          <a:noFill/>
          <a:ln w="57150">
            <a:solidFill>
              <a:schemeClr val="tx2">
                <a:lumMod val="65000"/>
                <a:lumOff val="35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3487971" y="3587880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Times New Roman" pitchFamily="18" charset="0"/>
              </a:rPr>
              <a:t>Activité(s), 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Times New Roman" pitchFamily="18" charset="0"/>
              </a:rPr>
              <a:t>Tâches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Times New Roman" pitchFamily="18" charset="0"/>
              </a:rPr>
              <a:t>Validée(s</a:t>
            </a:r>
            <a:r>
              <a:rPr lang="fr-FR" dirty="0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614181" y="4868863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  <a:latin typeface="Times New Roman" pitchFamily="18" charset="0"/>
              </a:rPr>
              <a:t>Une 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Times New Roman" pitchFamily="18" charset="0"/>
              </a:rPr>
              <a:t>Problématique,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Times New Roman" pitchFamily="18" charset="0"/>
              </a:rPr>
              <a:t>un scénario</a:t>
            </a: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 rot="5400000">
            <a:off x="2326679" y="4068483"/>
            <a:ext cx="1295400" cy="93503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 rot="8106468">
            <a:off x="2411413" y="3141663"/>
            <a:ext cx="3097212" cy="357187"/>
          </a:xfrm>
          <a:prstGeom prst="rightArrow">
            <a:avLst>
              <a:gd name="adj1" fmla="val 50000"/>
              <a:gd name="adj2" fmla="val 216778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508625" y="2424178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fr-FR" sz="3200" b="1" dirty="0">
                <a:latin typeface="Times New Roman" pitchFamily="18" charset="0"/>
              </a:rPr>
              <a:t>Oui</a:t>
            </a: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5219700" y="3937065"/>
            <a:ext cx="1584325" cy="71913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076825" y="3071878"/>
            <a:ext cx="1800225" cy="863600"/>
            <a:chOff x="3152" y="2069"/>
            <a:chExt cx="1134" cy="544"/>
          </a:xfrm>
        </p:grpSpPr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>
              <a:off x="3152" y="2069"/>
              <a:ext cx="1134" cy="544"/>
            </a:xfrm>
            <a:prstGeom prst="flowChartDecision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3560" y="2115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fr-FR" sz="3200" b="1" dirty="0"/>
            </a:p>
          </p:txBody>
        </p:sp>
      </p:grpSp>
      <p:sp>
        <p:nvSpPr>
          <p:cNvPr id="26" name="Lock"/>
          <p:cNvSpPr>
            <a:spLocks noEditPoints="1" noChangeArrowheads="1"/>
          </p:cNvSpPr>
          <p:nvPr/>
        </p:nvSpPr>
        <p:spPr bwMode="auto">
          <a:xfrm>
            <a:off x="2268538" y="4149725"/>
            <a:ext cx="628650" cy="88423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1547813" y="836613"/>
            <a:ext cx="2133600" cy="1447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fr-FR">
                <a:solidFill>
                  <a:schemeClr val="bg1"/>
                </a:solidFill>
                <a:latin typeface="Times New Roman" pitchFamily="18" charset="0"/>
              </a:rPr>
              <a:t>Triptyque </a:t>
            </a:r>
          </a:p>
          <a:p>
            <a:pPr algn="ctr"/>
            <a:r>
              <a:rPr kumimoji="0" lang="fr-FR">
                <a:solidFill>
                  <a:schemeClr val="bg1"/>
                </a:solidFill>
                <a:latin typeface="Times New Roman" pitchFamily="18" charset="0"/>
              </a:rPr>
              <a:t>validé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 cstate="print"/>
          <a:srcRect l="1534" t="17086" r="63385" b="17027"/>
          <a:stretch/>
        </p:blipFill>
        <p:spPr bwMode="auto">
          <a:xfrm>
            <a:off x="5823730" y="3168869"/>
            <a:ext cx="482477" cy="72521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-27711" y="211138"/>
            <a:ext cx="4713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000" b="1" i="1" dirty="0" smtClean="0">
                <a:solidFill>
                  <a:srgbClr val="FF0000"/>
                </a:solidFill>
              </a:rPr>
              <a:t>Construire une situation d’évaluation</a:t>
            </a:r>
            <a:endParaRPr lang="fr-FR" altLang="fr-FR" sz="2000" b="1" i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543050" y="1857375"/>
            <a:ext cx="641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09700" y="2867025"/>
            <a:ext cx="628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Merci de votre attention…</a:t>
            </a: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204</Words>
  <Application>Microsoft Office PowerPoint</Application>
  <PresentationFormat>Affichage à l'écran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Education Naionale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NEC Computers International</dc:creator>
  <cp:lastModifiedBy>phespel</cp:lastModifiedBy>
  <cp:revision>113</cp:revision>
  <dcterms:created xsi:type="dcterms:W3CDTF">2004-03-26T10:19:40Z</dcterms:created>
  <dcterms:modified xsi:type="dcterms:W3CDTF">2013-11-26T12:48:05Z</dcterms:modified>
</cp:coreProperties>
</file>