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1" r:id="rId2"/>
    <p:sldId id="295" r:id="rId3"/>
    <p:sldId id="283" r:id="rId4"/>
    <p:sldId id="289" r:id="rId5"/>
    <p:sldId id="287" r:id="rId6"/>
    <p:sldId id="288" r:id="rId7"/>
    <p:sldId id="285" r:id="rId8"/>
    <p:sldId id="290" r:id="rId9"/>
    <p:sldId id="296" r:id="rId10"/>
    <p:sldId id="261" r:id="rId11"/>
    <p:sldId id="281" r:id="rId12"/>
    <p:sldId id="270" r:id="rId13"/>
    <p:sldId id="282" r:id="rId14"/>
    <p:sldId id="266" r:id="rId15"/>
    <p:sldId id="267" r:id="rId16"/>
    <p:sldId id="268" r:id="rId17"/>
    <p:sldId id="269" r:id="rId18"/>
    <p:sldId id="275" r:id="rId19"/>
    <p:sldId id="276" r:id="rId20"/>
    <p:sldId id="297" r:id="rId21"/>
    <p:sldId id="284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01D0F-FCD4-419C-B9F1-9CF59A16EBA5}" type="datetimeFigureOut">
              <a:rPr lang="fr-FR" smtClean="0"/>
              <a:pPr/>
              <a:t>25/11/2013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B569F-33EC-4C12-A772-2F31DEB240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24B310F-8FEB-48A9-95FC-6643589D856D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A84699C-4AFC-47EB-A5BF-227BEE5CCF7F}" type="slidenum">
              <a:rPr 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24B310F-8FEB-48A9-95FC-6643589D856D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A84699C-4AFC-47EB-A5BF-227BEE5CCF7F}" type="slidenum">
              <a:rPr 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24B310F-8FEB-48A9-95FC-6643589D856D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A84699C-4AFC-47EB-A5BF-227BEE5CCF7F}" type="slidenum">
              <a:rPr 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24B310F-8FEB-48A9-95FC-6643589D856D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A84699C-4AFC-47EB-A5BF-227BEE5CCF7F}" type="slidenum">
              <a:rPr 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25/11/2013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tp%20works%20-%20pont%202013-11-15/export_html/Navigateur_TPWorks.exe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099" y="857232"/>
            <a:ext cx="779293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0"/>
            <a:ext cx="720725" cy="6858000"/>
          </a:xfrm>
          <a:prstGeom prst="roundRect">
            <a:avLst>
              <a:gd name="adj" fmla="val 218"/>
            </a:avLst>
          </a:prstGeom>
          <a:solidFill>
            <a:srgbClr val="AEC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9388"/>
            <a:ext cx="10795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 rot="-5400000">
            <a:off x="-2740024" y="3294062"/>
            <a:ext cx="6119812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b="1">
                <a:solidFill>
                  <a:srgbClr val="FFFFFF"/>
                </a:solidFill>
                <a:latin typeface="Calibri" pitchFamily="32" charset="0"/>
              </a:rPr>
              <a:t>Architecture et Construction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214414" y="214290"/>
            <a:ext cx="7740650" cy="5476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000" b="1" dirty="0">
                <a:solidFill>
                  <a:srgbClr val="FFFFFF"/>
                </a:solidFill>
              </a:rPr>
              <a:t> </a:t>
            </a:r>
            <a:r>
              <a:rPr lang="fr-FR" sz="3000" b="1" dirty="0" smtClean="0">
                <a:solidFill>
                  <a:srgbClr val="000000"/>
                </a:solidFill>
              </a:rPr>
              <a:t>Activité Pédagogique </a:t>
            </a:r>
            <a:r>
              <a:rPr lang="fr-FR" sz="3000" b="1" dirty="0">
                <a:solidFill>
                  <a:srgbClr val="000000"/>
                </a:solidFill>
              </a:rPr>
              <a:t>en </a:t>
            </a:r>
            <a:r>
              <a:rPr lang="fr-FR" sz="3000" b="1" dirty="0" smtClean="0">
                <a:solidFill>
                  <a:srgbClr val="000000"/>
                </a:solidFill>
              </a:rPr>
              <a:t>Terminale </a:t>
            </a:r>
            <a:r>
              <a:rPr lang="fr-FR" sz="3000" b="1" dirty="0">
                <a:solidFill>
                  <a:srgbClr val="000000"/>
                </a:solidFill>
              </a:rPr>
              <a:t>AC</a:t>
            </a:r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429264"/>
            <a:ext cx="900113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35" name="Text Box 7"/>
          <p:cNvSpPr txBox="1">
            <a:spLocks noChangeArrowheads="1"/>
          </p:cNvSpPr>
          <p:nvPr/>
        </p:nvSpPr>
        <p:spPr bwMode="auto">
          <a:xfrm>
            <a:off x="4860032" y="6093296"/>
            <a:ext cx="2434679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100" dirty="0" smtClean="0">
                <a:solidFill>
                  <a:schemeClr val="bg1"/>
                </a:solidFill>
              </a:rPr>
              <a:t>JL ERNEST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100" dirty="0" smtClean="0">
                <a:solidFill>
                  <a:schemeClr val="bg1"/>
                </a:solidFill>
              </a:rPr>
              <a:t>JP </a:t>
            </a:r>
            <a:r>
              <a:rPr lang="fr-FR" sz="1100" dirty="0">
                <a:solidFill>
                  <a:schemeClr val="bg1"/>
                </a:solidFill>
              </a:rPr>
              <a:t>LAFOURCADE 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dirty="0">
              <a:solidFill>
                <a:srgbClr val="2323DC"/>
              </a:solidFill>
              <a:latin typeface="Century Gothic" pitchFamily="32" charset="0"/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dirty="0">
              <a:solidFill>
                <a:srgbClr val="2323DC"/>
              </a:solidFill>
              <a:latin typeface="Century Gothic" pitchFamily="32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1000108"/>
            <a:ext cx="58007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2285984" y="3214686"/>
            <a:ext cx="5357850" cy="1938992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1 -  LE PROJET DE FORMATION</a:t>
            </a:r>
          </a:p>
          <a:p>
            <a:endParaRPr lang="fr-FR" sz="2400" dirty="0" smtClean="0"/>
          </a:p>
          <a:p>
            <a:r>
              <a:rPr lang="fr-FR" sz="2400" dirty="0" smtClean="0"/>
              <a:t>2 -  LA  DEMARCHE  PEDAGOGIQUE</a:t>
            </a:r>
          </a:p>
          <a:p>
            <a:endParaRPr lang="fr-FR" sz="2400" dirty="0" smtClean="0"/>
          </a:p>
          <a:p>
            <a:r>
              <a:rPr lang="fr-FR" sz="2400" dirty="0" smtClean="0"/>
              <a:t>3 – L’ESPACE NUMERIQUE DE TRAVAIL</a:t>
            </a:r>
            <a:endParaRPr lang="fr-FR" sz="2400" dirty="0"/>
          </a:p>
        </p:txBody>
      </p:sp>
      <p:pic>
        <p:nvPicPr>
          <p:cNvPr id="13" name="Image 12" descr="logo lycée tazief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5373216"/>
            <a:ext cx="1355259" cy="10801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7158" y="285728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NOTRE DEMARCHE :</a:t>
            </a:r>
            <a:endParaRPr lang="fr-FR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857760"/>
            <a:ext cx="8458229" cy="14323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00108"/>
            <a:ext cx="6981825" cy="3409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214810" cy="205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874634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1285852" y="5572140"/>
            <a:ext cx="7215238" cy="46166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2400" dirty="0" smtClean="0"/>
              <a:t>Préparation au projet de certification du diplôme 70 h   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0" y="4357694"/>
            <a:ext cx="5500726" cy="1200329"/>
          </a:xfrm>
          <a:prstGeom prst="rect">
            <a:avLst/>
          </a:prstGeom>
          <a:ln>
            <a:noFill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Cette démarche est suivie, au préalable, par l’équipe pédagogique afin d’orchestrer, au mieux, le projet …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2714548" y="5286388"/>
            <a:ext cx="6429452" cy="1200329"/>
          </a:xfrm>
          <a:prstGeom prst="rect">
            <a:avLst/>
          </a:prstGeom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Menée avec les élèves, </a:t>
            </a:r>
          </a:p>
          <a:p>
            <a:pPr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elle permet une appropriation rapide </a:t>
            </a:r>
          </a:p>
          <a:p>
            <a:pPr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et apporte une vision  globale du problème …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834305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1000125"/>
            <a:ext cx="87820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4744" cy="152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0" y="2143116"/>
            <a:ext cx="4429124" cy="1938992"/>
          </a:xfrm>
          <a:prstGeom prst="rect">
            <a:avLst/>
          </a:prstGeom>
          <a:ln>
            <a:noFill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On  y retrouve les compétences abordées, les savoirs associés, les critères , les indicateurs, les moyens, les méthodes, la planification …</a:t>
            </a:r>
          </a:p>
        </p:txBody>
      </p:sp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0" y="4286256"/>
            <a:ext cx="4214810" cy="1569660"/>
          </a:xfrm>
          <a:prstGeom prst="rect">
            <a:avLst/>
          </a:prstGeom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L’élève construit une stratégie et prend conscience des pré-requis, des attentes … </a:t>
            </a:r>
          </a:p>
          <a:p>
            <a:pPr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et l’implication de chacun. 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00936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242888"/>
            <a:ext cx="904875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49811" cy="18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716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59598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9001156" cy="20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49811" cy="18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2214546" y="2643182"/>
            <a:ext cx="650085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i="1" dirty="0" smtClean="0"/>
              <a:t>On attend davantage la remise en question de la 1</a:t>
            </a:r>
            <a:r>
              <a:rPr lang="fr-FR" i="1" baseline="30000" dirty="0" smtClean="0"/>
              <a:t>ère</a:t>
            </a:r>
            <a:r>
              <a:rPr lang="fr-FR" i="1" dirty="0" smtClean="0"/>
              <a:t> modélisation </a:t>
            </a:r>
          </a:p>
          <a:p>
            <a:r>
              <a:rPr lang="fr-FR" i="1" dirty="0" smtClean="0"/>
              <a:t>que la performance finale de la structure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1200150"/>
            <a:ext cx="76676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21930"/>
            <a:ext cx="7243531" cy="503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4929190" y="928670"/>
            <a:ext cx="3571868" cy="83099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Chaque activité est suivie d’une synthèse au TNI</a:t>
            </a:r>
            <a:endParaRPr lang="fr-FR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29491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099" y="857232"/>
            <a:ext cx="779293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0"/>
            <a:ext cx="720725" cy="6858000"/>
          </a:xfrm>
          <a:prstGeom prst="roundRect">
            <a:avLst>
              <a:gd name="adj" fmla="val 218"/>
            </a:avLst>
          </a:prstGeom>
          <a:solidFill>
            <a:srgbClr val="AEC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9388"/>
            <a:ext cx="10795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 rot="-5400000">
            <a:off x="-2740024" y="3294062"/>
            <a:ext cx="6119812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b="1">
                <a:solidFill>
                  <a:srgbClr val="FFFFFF"/>
                </a:solidFill>
                <a:latin typeface="Calibri" pitchFamily="32" charset="0"/>
              </a:rPr>
              <a:t>Architecture et Construction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214414" y="214290"/>
            <a:ext cx="7740650" cy="5476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000" b="1" dirty="0">
                <a:solidFill>
                  <a:srgbClr val="FFFFFF"/>
                </a:solidFill>
              </a:rPr>
              <a:t> </a:t>
            </a:r>
            <a:r>
              <a:rPr lang="fr-FR" sz="3000" b="1" dirty="0" smtClean="0">
                <a:solidFill>
                  <a:srgbClr val="000000"/>
                </a:solidFill>
              </a:rPr>
              <a:t>Activité Pédagogique </a:t>
            </a:r>
            <a:r>
              <a:rPr lang="fr-FR" sz="3000" b="1" dirty="0">
                <a:solidFill>
                  <a:srgbClr val="000000"/>
                </a:solidFill>
              </a:rPr>
              <a:t>en </a:t>
            </a:r>
            <a:r>
              <a:rPr lang="fr-FR" sz="3000" b="1" dirty="0" smtClean="0">
                <a:solidFill>
                  <a:srgbClr val="000000"/>
                </a:solidFill>
              </a:rPr>
              <a:t>Terminale </a:t>
            </a:r>
            <a:r>
              <a:rPr lang="fr-FR" sz="3000" b="1" dirty="0">
                <a:solidFill>
                  <a:srgbClr val="000000"/>
                </a:solidFill>
              </a:rPr>
              <a:t>AC</a:t>
            </a:r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429264"/>
            <a:ext cx="900113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35" name="Text Box 7"/>
          <p:cNvSpPr txBox="1">
            <a:spLocks noChangeArrowheads="1"/>
          </p:cNvSpPr>
          <p:nvPr/>
        </p:nvSpPr>
        <p:spPr bwMode="auto">
          <a:xfrm>
            <a:off x="4860032" y="6093296"/>
            <a:ext cx="2434679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100" dirty="0" smtClean="0">
                <a:solidFill>
                  <a:schemeClr val="bg1"/>
                </a:solidFill>
              </a:rPr>
              <a:t>JL ERNEST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100" dirty="0" smtClean="0">
                <a:solidFill>
                  <a:schemeClr val="bg1"/>
                </a:solidFill>
              </a:rPr>
              <a:t>JP </a:t>
            </a:r>
            <a:r>
              <a:rPr lang="fr-FR" sz="1100" dirty="0">
                <a:solidFill>
                  <a:schemeClr val="bg1"/>
                </a:solidFill>
              </a:rPr>
              <a:t>LAFOURCADE 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dirty="0">
              <a:solidFill>
                <a:srgbClr val="2323DC"/>
              </a:solidFill>
              <a:latin typeface="Century Gothic" pitchFamily="32" charset="0"/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dirty="0">
              <a:solidFill>
                <a:srgbClr val="2323DC"/>
              </a:solidFill>
              <a:latin typeface="Century Gothic" pitchFamily="32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1000108"/>
            <a:ext cx="58007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2285984" y="3214686"/>
            <a:ext cx="5357850" cy="1938992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1 -  LE PROJET DE FORMATION</a:t>
            </a:r>
          </a:p>
          <a:p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2 -  LA  DEMARCHE  PEDAGOGIQUE</a:t>
            </a:r>
          </a:p>
          <a:p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3 – L’ESPACE NUMERIQUE DE TRAVAIL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Image 12" descr="logo lycée tazief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5373216"/>
            <a:ext cx="1355259" cy="10801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099" y="857232"/>
            <a:ext cx="779293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0"/>
            <a:ext cx="720725" cy="6858000"/>
          </a:xfrm>
          <a:prstGeom prst="roundRect">
            <a:avLst>
              <a:gd name="adj" fmla="val 218"/>
            </a:avLst>
          </a:prstGeom>
          <a:solidFill>
            <a:srgbClr val="AEC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9388"/>
            <a:ext cx="10795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 rot="-5400000">
            <a:off x="-2740024" y="3294062"/>
            <a:ext cx="6119812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b="1">
                <a:solidFill>
                  <a:srgbClr val="FFFFFF"/>
                </a:solidFill>
                <a:latin typeface="Calibri" pitchFamily="32" charset="0"/>
              </a:rPr>
              <a:t>Architecture et Construction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214414" y="214290"/>
            <a:ext cx="7740650" cy="5476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000" b="1" dirty="0">
                <a:solidFill>
                  <a:srgbClr val="FFFFFF"/>
                </a:solidFill>
              </a:rPr>
              <a:t> </a:t>
            </a:r>
            <a:r>
              <a:rPr lang="fr-FR" sz="3000" b="1" dirty="0" smtClean="0">
                <a:solidFill>
                  <a:srgbClr val="000000"/>
                </a:solidFill>
              </a:rPr>
              <a:t>Activité Pédagogique </a:t>
            </a:r>
            <a:r>
              <a:rPr lang="fr-FR" sz="3000" b="1" dirty="0">
                <a:solidFill>
                  <a:srgbClr val="000000"/>
                </a:solidFill>
              </a:rPr>
              <a:t>en </a:t>
            </a:r>
            <a:r>
              <a:rPr lang="fr-FR" sz="3000" b="1" dirty="0" smtClean="0">
                <a:solidFill>
                  <a:srgbClr val="000000"/>
                </a:solidFill>
              </a:rPr>
              <a:t>Terminale </a:t>
            </a:r>
            <a:r>
              <a:rPr lang="fr-FR" sz="3000" b="1" dirty="0">
                <a:solidFill>
                  <a:srgbClr val="000000"/>
                </a:solidFill>
              </a:rPr>
              <a:t>AC</a:t>
            </a:r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429264"/>
            <a:ext cx="900113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35" name="Text Box 7"/>
          <p:cNvSpPr txBox="1">
            <a:spLocks noChangeArrowheads="1"/>
          </p:cNvSpPr>
          <p:nvPr/>
        </p:nvSpPr>
        <p:spPr bwMode="auto">
          <a:xfrm>
            <a:off x="4860032" y="6093296"/>
            <a:ext cx="2434679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100" dirty="0" smtClean="0">
                <a:solidFill>
                  <a:schemeClr val="bg1"/>
                </a:solidFill>
              </a:rPr>
              <a:t>JL ERNEST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100" dirty="0" smtClean="0">
                <a:solidFill>
                  <a:schemeClr val="bg1"/>
                </a:solidFill>
              </a:rPr>
              <a:t>JP </a:t>
            </a:r>
            <a:r>
              <a:rPr lang="fr-FR" sz="1100" dirty="0">
                <a:solidFill>
                  <a:schemeClr val="bg1"/>
                </a:solidFill>
              </a:rPr>
              <a:t>LAFOURCADE 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dirty="0">
              <a:solidFill>
                <a:srgbClr val="2323DC"/>
              </a:solidFill>
              <a:latin typeface="Century Gothic" pitchFamily="32" charset="0"/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dirty="0">
              <a:solidFill>
                <a:srgbClr val="2323DC"/>
              </a:solidFill>
              <a:latin typeface="Century Gothic" pitchFamily="32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1000108"/>
            <a:ext cx="58007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2285984" y="3214686"/>
            <a:ext cx="5357850" cy="1938992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1 -  LE PROJET DE FORMATION</a:t>
            </a:r>
          </a:p>
          <a:p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2 -  LA  DEMARCHE  PEDAGOGIQUE</a:t>
            </a:r>
          </a:p>
          <a:p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tx1"/>
                </a:solidFill>
              </a:rPr>
              <a:t>3 – L’ESPACE NUMERIQUE DE TRAVAIL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13" name="Image 12" descr="logo lycée tazief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5373216"/>
            <a:ext cx="1355259" cy="10801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9"/>
            <a:ext cx="7500990" cy="685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5720" y="3500438"/>
            <a:ext cx="2765846" cy="51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oleil 12"/>
          <p:cNvSpPr/>
          <p:nvPr/>
        </p:nvSpPr>
        <p:spPr>
          <a:xfrm>
            <a:off x="2857488" y="4214818"/>
            <a:ext cx="1357322" cy="1214446"/>
          </a:xfrm>
          <a:prstGeom prst="su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786050" y="4857760"/>
            <a:ext cx="4429125" cy="5238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chemeClr val="tx1"/>
                </a:solidFill>
              </a:rPr>
              <a:t>MERCI DE VOTRE ATTENTION</a:t>
            </a:r>
          </a:p>
        </p:txBody>
      </p:sp>
      <p:sp>
        <p:nvSpPr>
          <p:cNvPr id="9" name="ZoneTexte 8">
            <a:hlinkClick r:id="rId5" action="ppaction://hlinksldjump"/>
          </p:cNvPr>
          <p:cNvSpPr txBox="1"/>
          <p:nvPr/>
        </p:nvSpPr>
        <p:spPr>
          <a:xfrm>
            <a:off x="107504" y="6021288"/>
            <a:ext cx="933845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/>
              <a:t>Démarche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8385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7174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14290"/>
            <a:ext cx="4562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857760"/>
            <a:ext cx="615111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4572000" y="3571876"/>
            <a:ext cx="4214842" cy="1200329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- PROPOSER CHOISIR DES SOLUTIONS</a:t>
            </a:r>
          </a:p>
          <a:p>
            <a:r>
              <a:rPr lang="fr-FR" b="1" dirty="0" smtClean="0"/>
              <a:t>- SIMULER UN COMPORTEMENT</a:t>
            </a:r>
          </a:p>
          <a:p>
            <a:r>
              <a:rPr lang="fr-FR" b="1" dirty="0" smtClean="0"/>
              <a:t>- ANALYSER DES RESULTATS</a:t>
            </a:r>
          </a:p>
          <a:p>
            <a:r>
              <a:rPr lang="fr-FR" b="1" dirty="0" smtClean="0"/>
              <a:t>- VALIDER DES CHOIX STRUCTURELS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214290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GRANDES LIGNES DU PROJET :</a:t>
            </a:r>
            <a:endParaRPr lang="fr-FR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643314"/>
            <a:ext cx="3429024" cy="237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41108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928670"/>
            <a:ext cx="27527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285720" y="92867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CONSTAT : déformation excessive du tablier   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429256" y="42860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CAHIER DES CHARGES :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85720" y="4500570"/>
            <a:ext cx="4500594" cy="120032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OBJECTIF : Concevoir une structure, la plus légère possible, apportant rigidité et résistance  </a:t>
            </a:r>
            <a:endParaRPr lang="fr-FR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571472" y="2643182"/>
            <a:ext cx="2857520" cy="714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000100" y="2071678"/>
            <a:ext cx="392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Déformation : 30 mm pour 80 </a:t>
            </a:r>
            <a:r>
              <a:rPr lang="fr-FR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endParaRPr lang="fr-FR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14942" y="357166"/>
            <a:ext cx="3143272" cy="257176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929190" y="2928934"/>
            <a:ext cx="442912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Portée, gabarit, matériaux, comportement, … </a:t>
            </a:r>
            <a:endParaRPr lang="fr-FR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2066" y="3429000"/>
            <a:ext cx="3857652" cy="32861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214942" y="6072206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 : </a:t>
            </a:r>
          </a:p>
          <a:p>
            <a:r>
              <a:rPr lang="fr-FR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mesure de la déformation  pour 100 </a:t>
            </a:r>
            <a:r>
              <a:rPr lang="fr-FR" sz="1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endParaRPr lang="fr-FR" sz="1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57224" y="6000768"/>
            <a:ext cx="3429024" cy="3693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C00000"/>
                </a:solidFill>
              </a:rPr>
              <a:t>Compétition entre les groupes !!!</a:t>
            </a:r>
            <a:endParaRPr lang="fr-FR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5720" y="214290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ACTIVITES LIEES AU PROJET :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42910" y="928670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 – TESTER LE COMPORTEMENT DES MATERIAUX : BOIS ET ACIER</a:t>
            </a:r>
            <a:endParaRPr lang="fr-FR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214818"/>
            <a:ext cx="18383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286256"/>
            <a:ext cx="38178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928934"/>
            <a:ext cx="3025114" cy="117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357298"/>
            <a:ext cx="178955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7158" y="928670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 – ANALYSER LE COMPORTEMENT DES STRUCTURES</a:t>
            </a:r>
            <a:endParaRPr lang="fr-FR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40671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14686"/>
            <a:ext cx="4772030" cy="3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285720" y="214290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ACTIVITES LIEES AU PROJET :</a:t>
            </a:r>
            <a:endParaRPr lang="fr-FR" sz="2400" b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357298"/>
            <a:ext cx="377417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000636"/>
            <a:ext cx="304655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728667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714348" y="714356"/>
            <a:ext cx="6715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3 – CONCEVOIR ET REALISER UNE MAQUETTE DE PONT REPONDANT A UN CAHIER DES CHARGES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85720" y="214290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ACTIVITES LIEES AU PROJET :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42844" y="2143116"/>
            <a:ext cx="135732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i="1" dirty="0" smtClean="0"/>
              <a:t>Modéliser …</a:t>
            </a:r>
            <a:endParaRPr lang="fr-FR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500034" y="2643182"/>
            <a:ext cx="135732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i="1" dirty="0" smtClean="0"/>
              <a:t>Simuler…</a:t>
            </a:r>
            <a:endParaRPr lang="fr-FR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785786" y="3143248"/>
            <a:ext cx="135732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i="1" dirty="0" smtClean="0"/>
              <a:t>Améliorer …</a:t>
            </a:r>
            <a:endParaRPr lang="fr-FR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1071538" y="5715016"/>
            <a:ext cx="135732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i="1" dirty="0" smtClean="0"/>
              <a:t>Réaliser …</a:t>
            </a:r>
            <a:endParaRPr lang="fr-FR" i="1" dirty="0"/>
          </a:p>
        </p:txBody>
      </p:sp>
      <p:sp>
        <p:nvSpPr>
          <p:cNvPr id="10" name="Flèche en arc 9"/>
          <p:cNvSpPr/>
          <p:nvPr/>
        </p:nvSpPr>
        <p:spPr>
          <a:xfrm rot="14276040">
            <a:off x="-7217" y="2493104"/>
            <a:ext cx="1000100" cy="100013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1500166" y="3714752"/>
            <a:ext cx="214314" cy="1857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23882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85720" y="214290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ACTIVITES LIEES AU PROJET :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14348" y="714356"/>
            <a:ext cx="671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4 – EVALUER LE COMPORTEMENT – PROCEDER A DES CHOIX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357950" y="4857760"/>
            <a:ext cx="235745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i="1" dirty="0" smtClean="0"/>
              <a:t>Et enfin, analyser les écarts : REEL - MODELE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099" y="857232"/>
            <a:ext cx="779293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0"/>
            <a:ext cx="720725" cy="6858000"/>
          </a:xfrm>
          <a:prstGeom prst="roundRect">
            <a:avLst>
              <a:gd name="adj" fmla="val 218"/>
            </a:avLst>
          </a:prstGeom>
          <a:solidFill>
            <a:srgbClr val="AEC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9388"/>
            <a:ext cx="10795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 rot="-5400000">
            <a:off x="-2740024" y="3294062"/>
            <a:ext cx="6119812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b="1">
                <a:solidFill>
                  <a:srgbClr val="FFFFFF"/>
                </a:solidFill>
                <a:latin typeface="Calibri" pitchFamily="32" charset="0"/>
              </a:rPr>
              <a:t>Architecture et Construction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214414" y="214290"/>
            <a:ext cx="7740650" cy="5476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000" b="1" dirty="0">
                <a:solidFill>
                  <a:srgbClr val="FFFFFF"/>
                </a:solidFill>
              </a:rPr>
              <a:t> </a:t>
            </a:r>
            <a:r>
              <a:rPr lang="fr-FR" sz="3000" b="1" dirty="0" smtClean="0">
                <a:solidFill>
                  <a:srgbClr val="000000"/>
                </a:solidFill>
              </a:rPr>
              <a:t>Activité Pédagogique </a:t>
            </a:r>
            <a:r>
              <a:rPr lang="fr-FR" sz="3000" b="1" dirty="0">
                <a:solidFill>
                  <a:srgbClr val="000000"/>
                </a:solidFill>
              </a:rPr>
              <a:t>en </a:t>
            </a:r>
            <a:r>
              <a:rPr lang="fr-FR" sz="3000" b="1" dirty="0" smtClean="0">
                <a:solidFill>
                  <a:srgbClr val="000000"/>
                </a:solidFill>
              </a:rPr>
              <a:t>Terminale </a:t>
            </a:r>
            <a:r>
              <a:rPr lang="fr-FR" sz="3000" b="1" dirty="0">
                <a:solidFill>
                  <a:srgbClr val="000000"/>
                </a:solidFill>
              </a:rPr>
              <a:t>AC</a:t>
            </a:r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429264"/>
            <a:ext cx="900113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35" name="Text Box 7"/>
          <p:cNvSpPr txBox="1">
            <a:spLocks noChangeArrowheads="1"/>
          </p:cNvSpPr>
          <p:nvPr/>
        </p:nvSpPr>
        <p:spPr bwMode="auto">
          <a:xfrm>
            <a:off x="4860032" y="6093296"/>
            <a:ext cx="2434679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100" dirty="0" smtClean="0">
                <a:solidFill>
                  <a:schemeClr val="bg1"/>
                </a:solidFill>
              </a:rPr>
              <a:t>JL ERNEST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100" dirty="0" smtClean="0">
                <a:solidFill>
                  <a:schemeClr val="bg1"/>
                </a:solidFill>
              </a:rPr>
              <a:t>JP </a:t>
            </a:r>
            <a:r>
              <a:rPr lang="fr-FR" sz="1100" dirty="0">
                <a:solidFill>
                  <a:schemeClr val="bg1"/>
                </a:solidFill>
              </a:rPr>
              <a:t>LAFOURCADE 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dirty="0">
              <a:solidFill>
                <a:srgbClr val="2323DC"/>
              </a:solidFill>
              <a:latin typeface="Century Gothic" pitchFamily="32" charset="0"/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dirty="0">
              <a:solidFill>
                <a:srgbClr val="2323DC"/>
              </a:solidFill>
              <a:latin typeface="Century Gothic" pitchFamily="32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1000108"/>
            <a:ext cx="58007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2285984" y="3214686"/>
            <a:ext cx="5357850" cy="1938992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1 -  LE PROJET DE FORMATION</a:t>
            </a:r>
          </a:p>
          <a:p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tx1"/>
                </a:solidFill>
              </a:rPr>
              <a:t>2 -  LA  DEMARCHE  PEDAGOGIQUE</a:t>
            </a:r>
          </a:p>
          <a:p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3 – L’ESPACE NUMERIQUE DE TRAVAIL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Image 12" descr="logo lycée tazief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5373216"/>
            <a:ext cx="1355259" cy="1080120"/>
          </a:xfrm>
          <a:prstGeom prst="rect">
            <a:avLst/>
          </a:prstGeom>
        </p:spPr>
      </p:pic>
      <p:sp>
        <p:nvSpPr>
          <p:cNvPr id="14" name="ZoneTexte 13">
            <a:hlinkClick r:id="rId8" action="ppaction://hlinksldjump"/>
          </p:cNvPr>
          <p:cNvSpPr txBox="1"/>
          <p:nvPr/>
        </p:nvSpPr>
        <p:spPr>
          <a:xfrm>
            <a:off x="2195736" y="6156012"/>
            <a:ext cx="1555234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/>
              <a:t>Espace Numérique</a:t>
            </a:r>
            <a:endParaRPr lang="fr-FR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420</Words>
  <Application>Microsoft Office PowerPoint</Application>
  <PresentationFormat>Affichage à l'écran (4:3)</PresentationFormat>
  <Paragraphs>85</Paragraphs>
  <Slides>21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bernard</dc:creator>
  <cp:lastModifiedBy>bernard</cp:lastModifiedBy>
  <cp:revision>23</cp:revision>
  <dcterms:created xsi:type="dcterms:W3CDTF">2013-11-19T12:01:52Z</dcterms:created>
  <dcterms:modified xsi:type="dcterms:W3CDTF">2013-11-25T20:49:43Z</dcterms:modified>
</cp:coreProperties>
</file>