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D'ACADEMIES</c:v>
                </c:pt>
              </c:strCache>
            </c:strRef>
          </c:tx>
          <c:spPr>
            <a:ln w="57150">
              <a:solidFill>
                <a:srgbClr val="66FF33"/>
              </a:solidFill>
            </a:ln>
          </c:spPr>
          <c:marker>
            <c:symbol val="none"/>
          </c:marker>
          <c:cat>
            <c:numRef>
              <c:f>Feuil1!$A$2:$A$10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3.0</c:v>
                </c:pt>
                <c:pt idx="1">
                  <c:v>10.0</c:v>
                </c:pt>
                <c:pt idx="2">
                  <c:v>22.0</c:v>
                </c:pt>
                <c:pt idx="3">
                  <c:v>23.0</c:v>
                </c:pt>
                <c:pt idx="4">
                  <c:v>20.0</c:v>
                </c:pt>
                <c:pt idx="5">
                  <c:v>17.0</c:v>
                </c:pt>
                <c:pt idx="6">
                  <c:v>21.0</c:v>
                </c:pt>
                <c:pt idx="7">
                  <c:v>28.0</c:v>
                </c:pt>
                <c:pt idx="8">
                  <c:v>29.0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9796120"/>
        <c:axId val="-2109793528"/>
      </c:lineChart>
      <c:catAx>
        <c:axId val="-2109796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9793528"/>
        <c:crosses val="autoZero"/>
        <c:auto val="1"/>
        <c:lblAlgn val="ctr"/>
        <c:lblOffset val="100"/>
        <c:noMultiLvlLbl val="0"/>
      </c:catAx>
      <c:valAx>
        <c:axId val="-2109793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979612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CLASSES</c:v>
                </c:pt>
              </c:strCache>
            </c:strRef>
          </c:tx>
          <c:spPr>
            <a:ln w="57150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Feuil1!$A$2:$A$10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30.0</c:v>
                </c:pt>
                <c:pt idx="1">
                  <c:v>50.0</c:v>
                </c:pt>
                <c:pt idx="2">
                  <c:v>64.0</c:v>
                </c:pt>
                <c:pt idx="3">
                  <c:v>70.0</c:v>
                </c:pt>
                <c:pt idx="4">
                  <c:v>53.0</c:v>
                </c:pt>
                <c:pt idx="5">
                  <c:v>59.0</c:v>
                </c:pt>
                <c:pt idx="6">
                  <c:v>74.0</c:v>
                </c:pt>
                <c:pt idx="7">
                  <c:v>180.0</c:v>
                </c:pt>
                <c:pt idx="8">
                  <c:v>223.0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2355080"/>
        <c:axId val="-2112352072"/>
      </c:lineChart>
      <c:catAx>
        <c:axId val="-211235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2352072"/>
        <c:crosses val="autoZero"/>
        <c:auto val="1"/>
        <c:lblAlgn val="ctr"/>
        <c:lblOffset val="100"/>
        <c:noMultiLvlLbl val="0"/>
      </c:catAx>
      <c:valAx>
        <c:axId val="-2112352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23550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D'ELEVES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Feuil1!$A$2:$A$10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500.0</c:v>
                </c:pt>
                <c:pt idx="1">
                  <c:v>990.0</c:v>
                </c:pt>
                <c:pt idx="2">
                  <c:v>1302.0</c:v>
                </c:pt>
                <c:pt idx="3">
                  <c:v>1167.0</c:v>
                </c:pt>
                <c:pt idx="4">
                  <c:v>841.0</c:v>
                </c:pt>
                <c:pt idx="5">
                  <c:v>1148.0</c:v>
                </c:pt>
                <c:pt idx="6">
                  <c:v>1462.0</c:v>
                </c:pt>
                <c:pt idx="7">
                  <c:v>4410.0</c:v>
                </c:pt>
                <c:pt idx="8">
                  <c:v>5690.0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2321048"/>
        <c:axId val="-2112318040"/>
      </c:lineChart>
      <c:catAx>
        <c:axId val="-2112321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2318040"/>
        <c:crosses val="autoZero"/>
        <c:auto val="1"/>
        <c:lblAlgn val="ctr"/>
        <c:lblOffset val="100"/>
        <c:noMultiLvlLbl val="0"/>
      </c:catAx>
      <c:valAx>
        <c:axId val="-2112318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232104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03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41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44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5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39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9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54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0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39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9022-118C-4A98-A1D2-9C048B70C1EF}" type="datetimeFigureOut">
              <a:rPr lang="fr-FR" smtClean="0"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5511-09E6-46AB-878D-FCC3F2E34B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4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http://www.ac-poitiers.fr/rnr%5Ftechno/Batissiel/men.jpg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2.ac-poitiers.fr/rnrtechno/spip.php?article1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871663" y="728663"/>
            <a:ext cx="5832685" cy="5400675"/>
            <a:chOff x="1871663" y="728663"/>
            <a:chExt cx="5832685" cy="5400675"/>
          </a:xfrm>
        </p:grpSpPr>
        <p:pic>
          <p:nvPicPr>
            <p:cNvPr id="1026" name="Picture 2" descr="C:\Users\Jean-Luc et Véro\Documents\BATISSIEL\BATISSIEL 2014\COMMUNICATION\logo BATISSIEL 2014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728663"/>
              <a:ext cx="5400675" cy="5400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904148" y="3789040"/>
              <a:ext cx="1800200" cy="16201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7" name="Picture 4" descr="http://www.ac-poitiers.fr/rnr%5Ftechno/Batissiel/m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11" y="188640"/>
            <a:ext cx="1418908" cy="144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navi-mag.com/site_img/ARTICLES/large/25-novembre-id2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986" y="2168860"/>
            <a:ext cx="3324014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1.lemde.fr/image/2011/10/12/534x267/1586087_3_03b1_le-lycee-louis-le-grand-a-paris-reste-l-un_2b37ee3493e4cd4d6805bed3b85f75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4797152"/>
            <a:ext cx="2970076" cy="14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0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7409" y="3896799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37128" y="2622833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2008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46391" y="1604372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2006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7195" y="189051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2005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146140" y="-91005"/>
            <a:ext cx="3142375" cy="1535291"/>
            <a:chOff x="146140" y="-91005"/>
            <a:chExt cx="3142375" cy="153529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37" y="-91005"/>
              <a:ext cx="1259632" cy="1127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669" y="120914"/>
              <a:ext cx="1704846" cy="1291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140" y="766473"/>
              <a:ext cx="1357541" cy="6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" name="Groupe 40"/>
          <p:cNvGrpSpPr/>
          <p:nvPr/>
        </p:nvGrpSpPr>
        <p:grpSpPr>
          <a:xfrm>
            <a:off x="0" y="1462833"/>
            <a:ext cx="3579591" cy="1127039"/>
            <a:chOff x="0" y="1462833"/>
            <a:chExt cx="3579591" cy="1127039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461" y="1611884"/>
              <a:ext cx="962417" cy="78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62833"/>
              <a:ext cx="1259632" cy="1127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879" y="1580352"/>
              <a:ext cx="1492712" cy="819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e 41"/>
          <p:cNvGrpSpPr/>
          <p:nvPr/>
        </p:nvGrpSpPr>
        <p:grpSpPr>
          <a:xfrm>
            <a:off x="-37033" y="2475750"/>
            <a:ext cx="4382823" cy="1127039"/>
            <a:chOff x="-37033" y="2475750"/>
            <a:chExt cx="4382823" cy="1127039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899" y="2645271"/>
              <a:ext cx="1059959" cy="78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033" y="2475750"/>
              <a:ext cx="1259632" cy="1127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858" y="2567783"/>
              <a:ext cx="994254" cy="999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fntp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515" y="2567783"/>
              <a:ext cx="1057275" cy="942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-47733" y="3739273"/>
            <a:ext cx="8005585" cy="1127039"/>
            <a:chOff x="-47733" y="3739273"/>
            <a:chExt cx="8005585" cy="1127039"/>
          </a:xfrm>
        </p:grpSpPr>
        <p:pic>
          <p:nvPicPr>
            <p:cNvPr id="15" name="Picture 2" descr="fntp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152" y="3852042"/>
              <a:ext cx="950562" cy="847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" descr="logo_btp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2036" y="3964465"/>
              <a:ext cx="1476164" cy="572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3845688"/>
              <a:ext cx="1289893" cy="908026"/>
            </a:xfrm>
            <a:prstGeom prst="rect">
              <a:avLst/>
            </a:prstGeom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906" y="4014882"/>
              <a:ext cx="1248946" cy="565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7733" y="3739273"/>
              <a:ext cx="1259632" cy="1127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265" y="3845688"/>
              <a:ext cx="1342828" cy="90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ogner un rectangle à un seul coin 26"/>
          <p:cNvSpPr/>
          <p:nvPr/>
        </p:nvSpPr>
        <p:spPr>
          <a:xfrm>
            <a:off x="3437109" y="142248"/>
            <a:ext cx="3896270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DP3 – </a:t>
            </a:r>
            <a:r>
              <a:rPr lang="fr-FR" dirty="0" smtClean="0"/>
              <a:t>DP6</a:t>
            </a:r>
            <a:endParaRPr lang="fr-FR" dirty="0"/>
          </a:p>
        </p:txBody>
      </p:sp>
      <p:sp>
        <p:nvSpPr>
          <p:cNvPr id="38" name="Rogner un rectangle à un seul coin 26"/>
          <p:cNvSpPr/>
          <p:nvPr/>
        </p:nvSpPr>
        <p:spPr>
          <a:xfrm>
            <a:off x="3437109" y="570033"/>
            <a:ext cx="5649759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Métiers, objet décoratif ou utilitaire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ogner un rectangle à un seul coin 26"/>
          <p:cNvSpPr/>
          <p:nvPr/>
        </p:nvSpPr>
        <p:spPr>
          <a:xfrm>
            <a:off x="4441491" y="2596211"/>
            <a:ext cx="3089187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, 5</a:t>
            </a:r>
            <a:r>
              <a:rPr lang="fr-FR" baseline="30000" dirty="0" smtClean="0"/>
              <a:t>ème</a:t>
            </a:r>
            <a:r>
              <a:rPr lang="fr-FR" dirty="0" smtClean="0"/>
              <a:t> , DP3 </a:t>
            </a:r>
            <a:r>
              <a:rPr lang="fr-FR" dirty="0"/>
              <a:t>– </a:t>
            </a:r>
            <a:r>
              <a:rPr lang="fr-FR" dirty="0" smtClean="0"/>
              <a:t>DP6</a:t>
            </a:r>
            <a:endParaRPr lang="fr-FR" dirty="0"/>
          </a:p>
        </p:txBody>
      </p:sp>
      <p:sp>
        <p:nvSpPr>
          <p:cNvPr id="40" name="Rogner un rectangle à un seul coin 26"/>
          <p:cNvSpPr/>
          <p:nvPr/>
        </p:nvSpPr>
        <p:spPr>
          <a:xfrm>
            <a:off x="4441492" y="3023996"/>
            <a:ext cx="4479454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Ouvrage du B.T.P.  ; P.D.M.F.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-432556" y="1462833"/>
            <a:ext cx="10081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-432556" y="3739273"/>
            <a:ext cx="10081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ogner un rectangle à un seul coin 26"/>
          <p:cNvSpPr/>
          <p:nvPr/>
        </p:nvSpPr>
        <p:spPr>
          <a:xfrm>
            <a:off x="288259" y="5183181"/>
            <a:ext cx="5213710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, 5</a:t>
            </a:r>
            <a:r>
              <a:rPr lang="fr-FR" baseline="30000" dirty="0" smtClean="0"/>
              <a:t>ème</a:t>
            </a:r>
            <a:r>
              <a:rPr lang="fr-FR" dirty="0" smtClean="0"/>
              <a:t> , DP3 </a:t>
            </a:r>
            <a:r>
              <a:rPr lang="fr-FR" dirty="0"/>
              <a:t>– </a:t>
            </a:r>
            <a:r>
              <a:rPr lang="fr-FR" dirty="0" smtClean="0"/>
              <a:t>DP6</a:t>
            </a:r>
            <a:endParaRPr lang="fr-FR" dirty="0"/>
          </a:p>
        </p:txBody>
      </p:sp>
      <p:sp>
        <p:nvSpPr>
          <p:cNvPr id="47" name="Rogner un rectangle à un seul coin 26"/>
          <p:cNvSpPr/>
          <p:nvPr/>
        </p:nvSpPr>
        <p:spPr>
          <a:xfrm>
            <a:off x="288260" y="5610966"/>
            <a:ext cx="7560104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Ouvrage du B.T.P.  ; P.D.M.F.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Rogner un rectangle à un seul coin 26"/>
          <p:cNvSpPr/>
          <p:nvPr/>
        </p:nvSpPr>
        <p:spPr>
          <a:xfrm>
            <a:off x="288258" y="6056868"/>
            <a:ext cx="8798609" cy="445902"/>
          </a:xfrm>
          <a:custGeom>
            <a:avLst/>
            <a:gdLst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227018 w 2227018"/>
              <a:gd name="connsiteY2" fmla="*/ 348035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0 h 696069"/>
              <a:gd name="connsiteX1" fmla="*/ 1878984 w 2227018"/>
              <a:gd name="connsiteY1" fmla="*/ 0 h 696069"/>
              <a:gd name="connsiteX2" fmla="*/ 2199309 w 2227018"/>
              <a:gd name="connsiteY2" fmla="*/ 666690 h 696069"/>
              <a:gd name="connsiteX3" fmla="*/ 2227018 w 2227018"/>
              <a:gd name="connsiteY3" fmla="*/ 696069 h 696069"/>
              <a:gd name="connsiteX4" fmla="*/ 0 w 2227018"/>
              <a:gd name="connsiteY4" fmla="*/ 696069 h 696069"/>
              <a:gd name="connsiteX5" fmla="*/ 0 w 2227018"/>
              <a:gd name="connsiteY5" fmla="*/ 0 h 696069"/>
              <a:gd name="connsiteX0" fmla="*/ 0 w 2227018"/>
              <a:gd name="connsiteY0" fmla="*/ 13854 h 709923"/>
              <a:gd name="connsiteX1" fmla="*/ 1352511 w 2227018"/>
              <a:gd name="connsiteY1" fmla="*/ 0 h 709923"/>
              <a:gd name="connsiteX2" fmla="*/ 2199309 w 2227018"/>
              <a:gd name="connsiteY2" fmla="*/ 680544 h 709923"/>
              <a:gd name="connsiteX3" fmla="*/ 2227018 w 2227018"/>
              <a:gd name="connsiteY3" fmla="*/ 709923 h 709923"/>
              <a:gd name="connsiteX4" fmla="*/ 0 w 2227018"/>
              <a:gd name="connsiteY4" fmla="*/ 709923 h 709923"/>
              <a:gd name="connsiteX5" fmla="*/ 0 w 2227018"/>
              <a:gd name="connsiteY5" fmla="*/ 13854 h 7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018" h="709923">
                <a:moveTo>
                  <a:pt x="0" y="13854"/>
                </a:moveTo>
                <a:lnTo>
                  <a:pt x="1352511" y="0"/>
                </a:lnTo>
                <a:lnTo>
                  <a:pt x="2199309" y="680544"/>
                </a:lnTo>
                <a:lnTo>
                  <a:pt x="2227018" y="709923"/>
                </a:lnTo>
                <a:lnTo>
                  <a:pt x="0" y="709923"/>
                </a:lnTo>
                <a:lnTo>
                  <a:pt x="0" y="1385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Création de 3 catégories, Evolution des lots </a:t>
            </a:r>
          </a:p>
          <a:p>
            <a:pPr algn="ctr"/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1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9104330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00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1697889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39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422046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42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7321152" y="1985228"/>
            <a:ext cx="1414463" cy="1343025"/>
            <a:chOff x="7321152" y="1985228"/>
            <a:chExt cx="1414463" cy="1343025"/>
          </a:xfrm>
        </p:grpSpPr>
        <p:pic>
          <p:nvPicPr>
            <p:cNvPr id="2050" name="Picture 2" descr="http://www.pointenoireaccueil.org/wp-content/uploads/2013/10/nouveau-blue-splash-ink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1152" y="1985228"/>
              <a:ext cx="1414463" cy="1343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 rot="20392245">
              <a:off x="7892797" y="2679045"/>
              <a:ext cx="6840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2014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2" descr="C:\Users\Jean-Luc et Véro\Documents\BATISSIEL\BATISSIEL 2014\COMMUNICATION\logo BATISSIEL 2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15" y="16220"/>
            <a:ext cx="2448309" cy="244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ganigramme : Document 6"/>
          <p:cNvSpPr/>
          <p:nvPr/>
        </p:nvSpPr>
        <p:spPr>
          <a:xfrm>
            <a:off x="2435763" y="3252462"/>
            <a:ext cx="2016224" cy="3196983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3</a:t>
            </a:r>
            <a:r>
              <a:rPr lang="fr-FR" baseline="30000" dirty="0" smtClean="0">
                <a:solidFill>
                  <a:srgbClr val="FFFF00"/>
                </a:solidFill>
              </a:rPr>
              <a:t>ème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fr-FR" dirty="0" smtClean="0"/>
              <a:t>Projet</a:t>
            </a:r>
          </a:p>
          <a:p>
            <a:pPr algn="ctr"/>
            <a:r>
              <a:rPr lang="fr-FR" dirty="0" smtClean="0"/>
              <a:t>Habitat et ouvrages</a:t>
            </a:r>
          </a:p>
          <a:p>
            <a:pPr algn="ctr"/>
            <a:r>
              <a:rPr lang="fr-FR" sz="1600" dirty="0" smtClean="0"/>
              <a:t>Confort et domotique</a:t>
            </a:r>
          </a:p>
          <a:p>
            <a:pPr algn="ctr"/>
            <a:r>
              <a:rPr lang="fr-FR" dirty="0" smtClean="0"/>
              <a:t>Socle commun</a:t>
            </a:r>
          </a:p>
          <a:p>
            <a:pPr algn="ctr"/>
            <a:r>
              <a:rPr lang="fr-FR" dirty="0" smtClean="0"/>
              <a:t>P. D. M. F. &amp; D.P.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Exposé oral </a:t>
            </a:r>
          </a:p>
          <a:p>
            <a:pPr algn="ctr"/>
            <a:r>
              <a:rPr lang="fr-FR" dirty="0" smtClean="0"/>
              <a:t>T.I.C.E.</a:t>
            </a:r>
          </a:p>
          <a:p>
            <a:pPr algn="ctr"/>
            <a:endParaRPr lang="fr-FR" dirty="0"/>
          </a:p>
        </p:txBody>
      </p:sp>
      <p:sp>
        <p:nvSpPr>
          <p:cNvPr id="8" name="Organigramme : Document 7"/>
          <p:cNvSpPr/>
          <p:nvPr/>
        </p:nvSpPr>
        <p:spPr>
          <a:xfrm>
            <a:off x="143508" y="3256209"/>
            <a:ext cx="2016224" cy="3196983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5</a:t>
            </a:r>
            <a:r>
              <a:rPr lang="fr-FR" baseline="30000" dirty="0" smtClean="0">
                <a:solidFill>
                  <a:srgbClr val="FFFF00"/>
                </a:solidFill>
              </a:rPr>
              <a:t>ème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fr-FR" dirty="0" smtClean="0"/>
              <a:t>Habitat et ouvrages</a:t>
            </a:r>
          </a:p>
          <a:p>
            <a:pPr algn="ctr"/>
            <a:r>
              <a:rPr lang="fr-FR" dirty="0" smtClean="0"/>
              <a:t>Socle commun</a:t>
            </a:r>
          </a:p>
          <a:p>
            <a:pPr algn="ctr"/>
            <a:r>
              <a:rPr lang="fr-FR" dirty="0" smtClean="0"/>
              <a:t>P. D. M. F. 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Exposé oral </a:t>
            </a:r>
          </a:p>
          <a:p>
            <a:pPr algn="ctr"/>
            <a:r>
              <a:rPr lang="fr-FR" dirty="0" smtClean="0"/>
              <a:t>T.I.C.E.</a:t>
            </a:r>
            <a:endParaRPr lang="fr-FR" dirty="0"/>
          </a:p>
        </p:txBody>
      </p:sp>
      <p:sp>
        <p:nvSpPr>
          <p:cNvPr id="9" name="Organigramme : Document 8"/>
          <p:cNvSpPr/>
          <p:nvPr/>
        </p:nvSpPr>
        <p:spPr>
          <a:xfrm>
            <a:off x="4728018" y="3243987"/>
            <a:ext cx="2016224" cy="3196983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PRO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SEGPA , EREA, DP6</a:t>
            </a:r>
          </a:p>
          <a:p>
            <a:pPr algn="ctr"/>
            <a:r>
              <a:rPr lang="fr-FR" dirty="0" smtClean="0"/>
              <a:t>Réalisation ouvrage</a:t>
            </a:r>
          </a:p>
          <a:p>
            <a:pPr algn="ctr"/>
            <a:r>
              <a:rPr lang="fr-FR" dirty="0" smtClean="0"/>
              <a:t>Socle commun</a:t>
            </a:r>
          </a:p>
          <a:p>
            <a:pPr algn="ctr"/>
            <a:r>
              <a:rPr lang="fr-FR" dirty="0" smtClean="0"/>
              <a:t>P. D. M. F. 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Exposé oral </a:t>
            </a:r>
          </a:p>
          <a:p>
            <a:pPr algn="ctr"/>
            <a:r>
              <a:rPr lang="fr-FR" dirty="0" smtClean="0"/>
              <a:t>T.I.C.E.</a:t>
            </a:r>
          </a:p>
          <a:p>
            <a:pPr algn="ctr"/>
            <a:endParaRPr lang="fr-FR" dirty="0"/>
          </a:p>
        </p:txBody>
      </p:sp>
      <p:sp>
        <p:nvSpPr>
          <p:cNvPr id="10" name="Organigramme : Document 9"/>
          <p:cNvSpPr/>
          <p:nvPr/>
        </p:nvSpPr>
        <p:spPr>
          <a:xfrm>
            <a:off x="7020272" y="3239617"/>
            <a:ext cx="2016224" cy="3196983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STI 2D – S SI</a:t>
            </a:r>
          </a:p>
          <a:p>
            <a:pPr algn="ctr"/>
            <a:r>
              <a:rPr lang="fr-FR" dirty="0" smtClean="0"/>
              <a:t>  </a:t>
            </a:r>
          </a:p>
          <a:p>
            <a:pPr algn="ctr"/>
            <a:r>
              <a:rPr lang="fr-FR" dirty="0" smtClean="0"/>
              <a:t>Contraintes de c.</a:t>
            </a:r>
          </a:p>
          <a:p>
            <a:pPr algn="ctr"/>
            <a:r>
              <a:rPr lang="fr-FR" dirty="0" smtClean="0"/>
              <a:t>Evolution sol. Tech.</a:t>
            </a:r>
          </a:p>
          <a:p>
            <a:pPr algn="ctr"/>
            <a:r>
              <a:rPr lang="fr-FR" sz="1600" dirty="0" smtClean="0"/>
              <a:t>Principes techniques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Exposé oral </a:t>
            </a:r>
          </a:p>
          <a:p>
            <a:pPr algn="ctr"/>
            <a:r>
              <a:rPr lang="fr-FR" dirty="0" smtClean="0"/>
              <a:t>T.I.C.E.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53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70686"/>
          </a:xfrm>
        </p:spPr>
        <p:txBody>
          <a:bodyPr>
            <a:normAutofit/>
          </a:bodyPr>
          <a:lstStyle/>
          <a:p>
            <a:r>
              <a:rPr lang="fr-FR" dirty="0" err="1" smtClean="0">
                <a:hlinkClick r:id="rId2"/>
              </a:rPr>
              <a:t>Batissiel</a:t>
            </a:r>
            <a:r>
              <a:rPr lang="fr-FR" dirty="0" smtClean="0">
                <a:hlinkClick r:id="rId2"/>
              </a:rPr>
              <a:t> 2014 sur le </a:t>
            </a:r>
            <a:br>
              <a:rPr lang="fr-FR" dirty="0" smtClean="0">
                <a:hlinkClick r:id="rId2"/>
              </a:rPr>
            </a:br>
            <a:r>
              <a:rPr lang="fr-FR" dirty="0" smtClean="0">
                <a:hlinkClick r:id="rId2"/>
              </a:rPr>
              <a:t>RNR Technologie au collège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77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148</Words>
  <Application>Microsoft Macintosh PowerPoint</Application>
  <PresentationFormat>Présentation à l'écran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Batissiel 2014 sur le  RNR Technologie au collège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Jean-Luc</dc:creator>
  <cp:lastModifiedBy>Philippe Young</cp:lastModifiedBy>
  <cp:revision>20</cp:revision>
  <dcterms:created xsi:type="dcterms:W3CDTF">2013-11-20T06:20:51Z</dcterms:created>
  <dcterms:modified xsi:type="dcterms:W3CDTF">2013-11-26T08:35:30Z</dcterms:modified>
</cp:coreProperties>
</file>