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xlsx" ContentType="application/vnd.openxmlformats-officedocument.spreadsheetml.sheet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58" r:id="rId4"/>
    <p:sldId id="257" r:id="rId5"/>
    <p:sldId id="259" r:id="rId6"/>
    <p:sldId id="261" r:id="rId7"/>
    <p:sldId id="262" r:id="rId8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8" d="100"/>
          <a:sy n="118" d="100"/>
        </p:scale>
        <p:origin x="-1328" y="-1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euille_Microsoft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euille_Microsoft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euille_Microsoft_Excel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</c:title>
    <c:autoTitleDeleted val="0"/>
    <c:plotArea>
      <c:layout/>
      <c:lineChart>
        <c:grouping val="stacked"/>
        <c:varyColors val="0"/>
        <c:ser>
          <c:idx val="0"/>
          <c:order val="0"/>
          <c:tx>
            <c:strRef>
              <c:f>Feuil1!$B$1</c:f>
              <c:strCache>
                <c:ptCount val="1"/>
                <c:pt idx="0">
                  <c:v>NOMBRE D'ACADEMIES</c:v>
                </c:pt>
              </c:strCache>
            </c:strRef>
          </c:tx>
          <c:spPr>
            <a:ln w="57150">
              <a:solidFill>
                <a:srgbClr val="66FF33"/>
              </a:solidFill>
            </a:ln>
          </c:spPr>
          <c:marker>
            <c:symbol val="none"/>
          </c:marker>
          <c:cat>
            <c:numRef>
              <c:f>Feuil1!$A$2:$A$10</c:f>
              <c:numCache>
                <c:formatCode>General</c:formatCode>
                <c:ptCount val="9"/>
                <c:pt idx="0">
                  <c:v>2005.0</c:v>
                </c:pt>
                <c:pt idx="1">
                  <c:v>2006.0</c:v>
                </c:pt>
                <c:pt idx="2">
                  <c:v>2007.0</c:v>
                </c:pt>
                <c:pt idx="3">
                  <c:v>2008.0</c:v>
                </c:pt>
                <c:pt idx="4">
                  <c:v>2009.0</c:v>
                </c:pt>
                <c:pt idx="5">
                  <c:v>2010.0</c:v>
                </c:pt>
                <c:pt idx="6">
                  <c:v>2011.0</c:v>
                </c:pt>
                <c:pt idx="7">
                  <c:v>2012.0</c:v>
                </c:pt>
                <c:pt idx="8">
                  <c:v>2013.0</c:v>
                </c:pt>
              </c:numCache>
            </c:numRef>
          </c:cat>
          <c:val>
            <c:numRef>
              <c:f>Feuil1!$B$2:$B$10</c:f>
              <c:numCache>
                <c:formatCode>General</c:formatCode>
                <c:ptCount val="9"/>
                <c:pt idx="0">
                  <c:v>3.0</c:v>
                </c:pt>
                <c:pt idx="1">
                  <c:v>10.0</c:v>
                </c:pt>
                <c:pt idx="2">
                  <c:v>22.0</c:v>
                </c:pt>
                <c:pt idx="3">
                  <c:v>23.0</c:v>
                </c:pt>
                <c:pt idx="4">
                  <c:v>20.0</c:v>
                </c:pt>
                <c:pt idx="5">
                  <c:v>17.0</c:v>
                </c:pt>
                <c:pt idx="6">
                  <c:v>21.0</c:v>
                </c:pt>
                <c:pt idx="7">
                  <c:v>28.0</c:v>
                </c:pt>
                <c:pt idx="8">
                  <c:v>29.0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-2109796120"/>
        <c:axId val="-2109793528"/>
      </c:lineChart>
      <c:catAx>
        <c:axId val="-210979612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-2109793528"/>
        <c:crosses val="autoZero"/>
        <c:auto val="1"/>
        <c:lblAlgn val="ctr"/>
        <c:lblOffset val="100"/>
        <c:noMultiLvlLbl val="0"/>
      </c:catAx>
      <c:valAx>
        <c:axId val="-210979352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-2109796120"/>
        <c:crosses val="autoZero"/>
        <c:crossBetween val="between"/>
      </c:valAx>
    </c:plotArea>
    <c:plotVisOnly val="1"/>
    <c:dispBlanksAs val="zero"/>
    <c:showDLblsOverMax val="0"/>
  </c:chart>
  <c:txPr>
    <a:bodyPr/>
    <a:lstStyle/>
    <a:p>
      <a:pPr>
        <a:defRPr sz="1800"/>
      </a:pPr>
      <a:endParaRPr lang="fr-FR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</c:title>
    <c:autoTitleDeleted val="0"/>
    <c:plotArea>
      <c:layout/>
      <c:lineChart>
        <c:grouping val="stacked"/>
        <c:varyColors val="0"/>
        <c:ser>
          <c:idx val="0"/>
          <c:order val="0"/>
          <c:tx>
            <c:strRef>
              <c:f>Feuil1!$B$1</c:f>
              <c:strCache>
                <c:ptCount val="1"/>
                <c:pt idx="0">
                  <c:v>NOMBRE DE CLASSES</c:v>
                </c:pt>
              </c:strCache>
            </c:strRef>
          </c:tx>
          <c:spPr>
            <a:ln w="57150" cmpd="sng">
              <a:solidFill>
                <a:srgbClr val="FF0000"/>
              </a:solidFill>
            </a:ln>
          </c:spPr>
          <c:marker>
            <c:symbol val="none"/>
          </c:marker>
          <c:cat>
            <c:numRef>
              <c:f>Feuil1!$A$2:$A$10</c:f>
              <c:numCache>
                <c:formatCode>General</c:formatCode>
                <c:ptCount val="9"/>
                <c:pt idx="0">
                  <c:v>2005.0</c:v>
                </c:pt>
                <c:pt idx="1">
                  <c:v>2006.0</c:v>
                </c:pt>
                <c:pt idx="2">
                  <c:v>2007.0</c:v>
                </c:pt>
                <c:pt idx="3">
                  <c:v>2008.0</c:v>
                </c:pt>
                <c:pt idx="4">
                  <c:v>2009.0</c:v>
                </c:pt>
                <c:pt idx="5">
                  <c:v>2010.0</c:v>
                </c:pt>
                <c:pt idx="6">
                  <c:v>2011.0</c:v>
                </c:pt>
                <c:pt idx="7">
                  <c:v>2012.0</c:v>
                </c:pt>
                <c:pt idx="8">
                  <c:v>2013.0</c:v>
                </c:pt>
              </c:numCache>
            </c:numRef>
          </c:cat>
          <c:val>
            <c:numRef>
              <c:f>Feuil1!$B$2:$B$10</c:f>
              <c:numCache>
                <c:formatCode>General</c:formatCode>
                <c:ptCount val="9"/>
                <c:pt idx="0">
                  <c:v>30.0</c:v>
                </c:pt>
                <c:pt idx="1">
                  <c:v>50.0</c:v>
                </c:pt>
                <c:pt idx="2">
                  <c:v>64.0</c:v>
                </c:pt>
                <c:pt idx="3">
                  <c:v>70.0</c:v>
                </c:pt>
                <c:pt idx="4">
                  <c:v>53.0</c:v>
                </c:pt>
                <c:pt idx="5">
                  <c:v>59.0</c:v>
                </c:pt>
                <c:pt idx="6">
                  <c:v>74.0</c:v>
                </c:pt>
                <c:pt idx="7">
                  <c:v>180.0</c:v>
                </c:pt>
                <c:pt idx="8">
                  <c:v>223.0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-2112355080"/>
        <c:axId val="-2112352072"/>
      </c:lineChart>
      <c:catAx>
        <c:axId val="-211235508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-2112352072"/>
        <c:crosses val="autoZero"/>
        <c:auto val="1"/>
        <c:lblAlgn val="ctr"/>
        <c:lblOffset val="100"/>
        <c:noMultiLvlLbl val="0"/>
      </c:catAx>
      <c:valAx>
        <c:axId val="-211235207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-2112355080"/>
        <c:crosses val="autoZero"/>
        <c:crossBetween val="between"/>
      </c:valAx>
    </c:plotArea>
    <c:plotVisOnly val="1"/>
    <c:dispBlanksAs val="zero"/>
    <c:showDLblsOverMax val="0"/>
  </c:chart>
  <c:txPr>
    <a:bodyPr/>
    <a:lstStyle/>
    <a:p>
      <a:pPr>
        <a:defRPr sz="1800"/>
      </a:pPr>
      <a:endParaRPr lang="fr-FR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</c:title>
    <c:autoTitleDeleted val="0"/>
    <c:plotArea>
      <c:layout/>
      <c:lineChart>
        <c:grouping val="stacked"/>
        <c:varyColors val="0"/>
        <c:ser>
          <c:idx val="0"/>
          <c:order val="0"/>
          <c:tx>
            <c:strRef>
              <c:f>Feuil1!$B$1</c:f>
              <c:strCache>
                <c:ptCount val="1"/>
                <c:pt idx="0">
                  <c:v>NOMBRE D'ELEVES</c:v>
                </c:pt>
              </c:strCache>
            </c:strRef>
          </c:tx>
          <c:spPr>
            <a:ln w="57150">
              <a:solidFill>
                <a:srgbClr val="0070C0"/>
              </a:solidFill>
            </a:ln>
          </c:spPr>
          <c:marker>
            <c:symbol val="none"/>
          </c:marker>
          <c:cat>
            <c:numRef>
              <c:f>Feuil1!$A$2:$A$10</c:f>
              <c:numCache>
                <c:formatCode>General</c:formatCode>
                <c:ptCount val="9"/>
                <c:pt idx="0">
                  <c:v>2005.0</c:v>
                </c:pt>
                <c:pt idx="1">
                  <c:v>2006.0</c:v>
                </c:pt>
                <c:pt idx="2">
                  <c:v>2007.0</c:v>
                </c:pt>
                <c:pt idx="3">
                  <c:v>2008.0</c:v>
                </c:pt>
                <c:pt idx="4">
                  <c:v>2009.0</c:v>
                </c:pt>
                <c:pt idx="5">
                  <c:v>2010.0</c:v>
                </c:pt>
                <c:pt idx="6">
                  <c:v>2011.0</c:v>
                </c:pt>
                <c:pt idx="7">
                  <c:v>2012.0</c:v>
                </c:pt>
                <c:pt idx="8">
                  <c:v>2013.0</c:v>
                </c:pt>
              </c:numCache>
            </c:numRef>
          </c:cat>
          <c:val>
            <c:numRef>
              <c:f>Feuil1!$B$2:$B$10</c:f>
              <c:numCache>
                <c:formatCode>General</c:formatCode>
                <c:ptCount val="9"/>
                <c:pt idx="0">
                  <c:v>500.0</c:v>
                </c:pt>
                <c:pt idx="1">
                  <c:v>990.0</c:v>
                </c:pt>
                <c:pt idx="2">
                  <c:v>1302.0</c:v>
                </c:pt>
                <c:pt idx="3">
                  <c:v>1167.0</c:v>
                </c:pt>
                <c:pt idx="4">
                  <c:v>841.0</c:v>
                </c:pt>
                <c:pt idx="5">
                  <c:v>1148.0</c:v>
                </c:pt>
                <c:pt idx="6">
                  <c:v>1462.0</c:v>
                </c:pt>
                <c:pt idx="7">
                  <c:v>4410.0</c:v>
                </c:pt>
                <c:pt idx="8">
                  <c:v>5690.0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-2112321048"/>
        <c:axId val="-2112318040"/>
      </c:lineChart>
      <c:catAx>
        <c:axId val="-211232104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-2112318040"/>
        <c:crosses val="autoZero"/>
        <c:auto val="1"/>
        <c:lblAlgn val="ctr"/>
        <c:lblOffset val="100"/>
        <c:noMultiLvlLbl val="0"/>
      </c:catAx>
      <c:valAx>
        <c:axId val="-211231804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-2112321048"/>
        <c:crosses val="autoZero"/>
        <c:crossBetween val="between"/>
      </c:valAx>
      <c:spPr>
        <a:scene3d>
          <a:camera prst="orthographicFront"/>
          <a:lightRig rig="threePt" dir="t"/>
        </a:scene3d>
        <a:sp3d>
          <a:bevelT/>
        </a:sp3d>
      </c:spPr>
    </c:plotArea>
    <c:plotVisOnly val="1"/>
    <c:dispBlanksAs val="zero"/>
    <c:showDLblsOverMax val="0"/>
  </c:chart>
  <c:txPr>
    <a:bodyPr/>
    <a:lstStyle/>
    <a:p>
      <a:pPr>
        <a:defRPr sz="1800"/>
      </a:pPr>
      <a:endParaRPr lang="fr-FR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F49022-118C-4A98-A1D2-9C048B70C1EF}" type="datetimeFigureOut">
              <a:rPr lang="fr-FR" smtClean="0"/>
              <a:t>26/11/2013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35511-09E6-46AB-878D-FCC3F2E34B6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340350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F49022-118C-4A98-A1D2-9C048B70C1EF}" type="datetimeFigureOut">
              <a:rPr lang="fr-FR" smtClean="0"/>
              <a:t>26/11/2013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35511-09E6-46AB-878D-FCC3F2E34B6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964183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F49022-118C-4A98-A1D2-9C048B70C1EF}" type="datetimeFigureOut">
              <a:rPr lang="fr-FR" smtClean="0"/>
              <a:t>26/11/2013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35511-09E6-46AB-878D-FCC3F2E34B6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954468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F49022-118C-4A98-A1D2-9C048B70C1EF}" type="datetimeFigureOut">
              <a:rPr lang="fr-FR" smtClean="0"/>
              <a:t>26/11/2013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35511-09E6-46AB-878D-FCC3F2E34B6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129506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F49022-118C-4A98-A1D2-9C048B70C1EF}" type="datetimeFigureOut">
              <a:rPr lang="fr-FR" smtClean="0"/>
              <a:t>26/11/2013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35511-09E6-46AB-878D-FCC3F2E34B6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653881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F49022-118C-4A98-A1D2-9C048B70C1EF}" type="datetimeFigureOut">
              <a:rPr lang="fr-FR" smtClean="0"/>
              <a:t>26/11/2013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35511-09E6-46AB-878D-FCC3F2E34B6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673942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F49022-118C-4A98-A1D2-9C048B70C1EF}" type="datetimeFigureOut">
              <a:rPr lang="fr-FR" smtClean="0"/>
              <a:t>26/11/2013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35511-09E6-46AB-878D-FCC3F2E34B6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159984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F49022-118C-4A98-A1D2-9C048B70C1EF}" type="datetimeFigureOut">
              <a:rPr lang="fr-FR" smtClean="0"/>
              <a:t>26/11/2013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35511-09E6-46AB-878D-FCC3F2E34B6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195413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F49022-118C-4A98-A1D2-9C048B70C1EF}" type="datetimeFigureOut">
              <a:rPr lang="fr-FR" smtClean="0"/>
              <a:t>26/11/2013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35511-09E6-46AB-878D-FCC3F2E34B6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497082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F49022-118C-4A98-A1D2-9C048B70C1EF}" type="datetimeFigureOut">
              <a:rPr lang="fr-FR" smtClean="0"/>
              <a:t>26/11/2013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35511-09E6-46AB-878D-FCC3F2E34B6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253937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F49022-118C-4A98-A1D2-9C048B70C1EF}" type="datetimeFigureOut">
              <a:rPr lang="fr-FR" smtClean="0"/>
              <a:t>26/11/2013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35511-09E6-46AB-878D-FCC3F2E34B6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54442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F49022-118C-4A98-A1D2-9C048B70C1EF}" type="datetimeFigureOut">
              <a:rPr lang="fr-FR" smtClean="0"/>
              <a:t>26/11/2013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835511-09E6-46AB-878D-FCC3F2E34B6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523476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4" Type="http://schemas.openxmlformats.org/officeDocument/2006/relationships/image" Target="http://www.ac-poitiers.fr/rnr%5Ftechno/Batissiel/men.jpg" TargetMode="External"/><Relationship Id="rId5" Type="http://schemas.openxmlformats.org/officeDocument/2006/relationships/image" Target="../media/image3.jpeg"/><Relationship Id="rId6" Type="http://schemas.openxmlformats.org/officeDocument/2006/relationships/image" Target="../media/image4.jpeg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4" Type="http://schemas.openxmlformats.org/officeDocument/2006/relationships/image" Target="../media/image7.png"/><Relationship Id="rId5" Type="http://schemas.openxmlformats.org/officeDocument/2006/relationships/image" Target="../media/image8.png"/><Relationship Id="rId6" Type="http://schemas.openxmlformats.org/officeDocument/2006/relationships/image" Target="../media/image9.png"/><Relationship Id="rId7" Type="http://schemas.openxmlformats.org/officeDocument/2006/relationships/image" Target="../media/image10.jpeg"/><Relationship Id="rId8" Type="http://schemas.openxmlformats.org/officeDocument/2006/relationships/image" Target="../media/image11.jpeg"/><Relationship Id="rId9" Type="http://schemas.openxmlformats.org/officeDocument/2006/relationships/image" Target="../media/image12.jpeg"/><Relationship Id="rId10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4.png"/><Relationship Id="rId3" Type="http://schemas.openxmlformats.org/officeDocument/2006/relationships/image" Target="../media/image15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2.ac-poitiers.fr/rnrtechno/spip.php?article158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e 4"/>
          <p:cNvGrpSpPr/>
          <p:nvPr/>
        </p:nvGrpSpPr>
        <p:grpSpPr>
          <a:xfrm>
            <a:off x="1871663" y="728663"/>
            <a:ext cx="5832685" cy="5400675"/>
            <a:chOff x="1871663" y="728663"/>
            <a:chExt cx="5832685" cy="5400675"/>
          </a:xfrm>
        </p:grpSpPr>
        <p:pic>
          <p:nvPicPr>
            <p:cNvPr id="1026" name="Picture 2" descr="C:\Users\Jean-Luc et Véro\Documents\BATISSIEL\BATISSIEL 2014\COMMUNICATION\logo BATISSIEL 2014.jp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71663" y="728663"/>
              <a:ext cx="5400675" cy="540067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4" name="Rectangle 3"/>
            <p:cNvSpPr/>
            <p:nvPr/>
          </p:nvSpPr>
          <p:spPr>
            <a:xfrm>
              <a:off x="5904148" y="3789040"/>
              <a:ext cx="1800200" cy="162018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pic>
        <p:nvPicPr>
          <p:cNvPr id="7" name="Picture 4" descr="http://www.ac-poitiers.fr/rnr%5Ftechno/Batissiel/men.jpg"/>
          <p:cNvPicPr>
            <a:picLocks noChangeAspect="1" noChangeArrowheads="1"/>
          </p:cNvPicPr>
          <p:nvPr/>
        </p:nvPicPr>
        <p:blipFill>
          <a:blip r:embed="rId3" r:link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5411" y="188640"/>
            <a:ext cx="1418908" cy="14478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2" descr="http://www.navi-mag.com/site_img/ARTICLES/large/25-novembre-id204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19986" y="2168860"/>
            <a:ext cx="3324014" cy="30603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://s1.lemde.fr/image/2011/10/12/534x267/1586087_3_03b1_le-lycee-louis-le-grand-a-paris-reste-l-un_2b37ee3493e4cd4d6805bed3b85f7588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24028" y="4797152"/>
            <a:ext cx="2970076" cy="14850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564038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477409" y="3896799"/>
            <a:ext cx="158889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fr-FR" sz="5400" b="1" cap="none" spc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2012</a:t>
            </a:r>
          </a:p>
        </p:txBody>
      </p:sp>
      <p:sp>
        <p:nvSpPr>
          <p:cNvPr id="22" name="Rectangle 21"/>
          <p:cNvSpPr/>
          <p:nvPr/>
        </p:nvSpPr>
        <p:spPr>
          <a:xfrm>
            <a:off x="1437128" y="2622833"/>
            <a:ext cx="158889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fr-FR" sz="5400" b="1" cap="none" spc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2008</a:t>
            </a:r>
          </a:p>
        </p:txBody>
      </p:sp>
      <p:sp>
        <p:nvSpPr>
          <p:cNvPr id="23" name="Rectangle 22"/>
          <p:cNvSpPr/>
          <p:nvPr/>
        </p:nvSpPr>
        <p:spPr>
          <a:xfrm>
            <a:off x="946391" y="1604372"/>
            <a:ext cx="158889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fr-FR" sz="5400" b="1" cap="none" spc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2006</a:t>
            </a:r>
          </a:p>
        </p:txBody>
      </p:sp>
      <p:sp>
        <p:nvSpPr>
          <p:cNvPr id="24" name="Rectangle 23"/>
          <p:cNvSpPr/>
          <p:nvPr/>
        </p:nvSpPr>
        <p:spPr>
          <a:xfrm>
            <a:off x="847195" y="189051"/>
            <a:ext cx="158889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fr-FR" sz="5400" b="1" cap="none" spc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2005</a:t>
            </a:r>
          </a:p>
        </p:txBody>
      </p:sp>
      <p:grpSp>
        <p:nvGrpSpPr>
          <p:cNvPr id="37" name="Groupe 36"/>
          <p:cNvGrpSpPr/>
          <p:nvPr/>
        </p:nvGrpSpPr>
        <p:grpSpPr>
          <a:xfrm>
            <a:off x="146140" y="-91005"/>
            <a:ext cx="3142375" cy="1535291"/>
            <a:chOff x="146140" y="-91005"/>
            <a:chExt cx="3142375" cy="1535291"/>
          </a:xfrm>
        </p:grpSpPr>
        <p:pic>
          <p:nvPicPr>
            <p:cNvPr id="2050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4037" y="-91005"/>
              <a:ext cx="1259632" cy="11270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051" name="Picture 3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83669" y="120914"/>
              <a:ext cx="1704846" cy="12911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052" name="Picture 4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46140" y="766473"/>
              <a:ext cx="1357541" cy="6778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41" name="Groupe 40"/>
          <p:cNvGrpSpPr/>
          <p:nvPr/>
        </p:nvGrpSpPr>
        <p:grpSpPr>
          <a:xfrm>
            <a:off x="0" y="1462833"/>
            <a:ext cx="3579591" cy="1127039"/>
            <a:chOff x="0" y="1462833"/>
            <a:chExt cx="3579591" cy="1127039"/>
          </a:xfrm>
        </p:grpSpPr>
        <p:pic>
          <p:nvPicPr>
            <p:cNvPr id="2053" name="Picture 5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24461" y="1611884"/>
              <a:ext cx="962417" cy="7879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1462833"/>
              <a:ext cx="1259632" cy="11270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" name="Picture 4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86879" y="1580352"/>
              <a:ext cx="1492712" cy="8195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42" name="Groupe 41"/>
          <p:cNvGrpSpPr/>
          <p:nvPr/>
        </p:nvGrpSpPr>
        <p:grpSpPr>
          <a:xfrm>
            <a:off x="-37033" y="2475750"/>
            <a:ext cx="4382823" cy="1127039"/>
            <a:chOff x="-37033" y="2475750"/>
            <a:chExt cx="4382823" cy="1127039"/>
          </a:xfrm>
        </p:grpSpPr>
        <p:pic>
          <p:nvPicPr>
            <p:cNvPr id="10" name="Picture 5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11899" y="2645271"/>
              <a:ext cx="1059959" cy="7879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1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37033" y="2475750"/>
              <a:ext cx="1259632" cy="11270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054" name="Picture 6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71858" y="2567783"/>
              <a:ext cx="994254" cy="9997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9" name="Picture 2" descr="fntp"/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88515" y="2567783"/>
              <a:ext cx="1057275" cy="94297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43" name="Groupe 42"/>
          <p:cNvGrpSpPr/>
          <p:nvPr/>
        </p:nvGrpSpPr>
        <p:grpSpPr>
          <a:xfrm>
            <a:off x="-47733" y="3739273"/>
            <a:ext cx="8005585" cy="1127039"/>
            <a:chOff x="-47733" y="3739273"/>
            <a:chExt cx="8005585" cy="1127039"/>
          </a:xfrm>
        </p:grpSpPr>
        <p:pic>
          <p:nvPicPr>
            <p:cNvPr id="15" name="Picture 2" descr="fntp"/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817152" y="3852042"/>
              <a:ext cx="950562" cy="84779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6" name="Picture 1" descr="logo_btp"/>
            <p:cNvPicPr>
              <a:picLocks noChangeAspect="1" noChangeArrowheads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042036" y="3964465"/>
              <a:ext cx="1476164" cy="57275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7" name="Image 16"/>
            <p:cNvPicPr>
              <a:picLocks noChangeAspect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438400" y="3845688"/>
              <a:ext cx="1289893" cy="908026"/>
            </a:xfrm>
            <a:prstGeom prst="rect">
              <a:avLst/>
            </a:prstGeom>
          </p:spPr>
        </p:pic>
        <p:pic>
          <p:nvPicPr>
            <p:cNvPr id="18" name="Picture 2"/>
            <p:cNvPicPr>
              <a:picLocks noChangeAspect="1" noChangeArrowheads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708906" y="4014882"/>
              <a:ext cx="1248946" cy="5651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0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47733" y="3739273"/>
              <a:ext cx="1259632" cy="11270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6" name="Picture 5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93265" y="3845688"/>
              <a:ext cx="1342828" cy="9067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7" name="Rogner un rectangle à un seul coin 26"/>
          <p:cNvSpPr/>
          <p:nvPr/>
        </p:nvSpPr>
        <p:spPr>
          <a:xfrm>
            <a:off x="3437109" y="142248"/>
            <a:ext cx="3896270" cy="445902"/>
          </a:xfrm>
          <a:custGeom>
            <a:avLst/>
            <a:gdLst>
              <a:gd name="connsiteX0" fmla="*/ 0 w 2227018"/>
              <a:gd name="connsiteY0" fmla="*/ 0 h 696069"/>
              <a:gd name="connsiteX1" fmla="*/ 1878984 w 2227018"/>
              <a:gd name="connsiteY1" fmla="*/ 0 h 696069"/>
              <a:gd name="connsiteX2" fmla="*/ 2227018 w 2227018"/>
              <a:gd name="connsiteY2" fmla="*/ 348035 h 696069"/>
              <a:gd name="connsiteX3" fmla="*/ 2227018 w 2227018"/>
              <a:gd name="connsiteY3" fmla="*/ 696069 h 696069"/>
              <a:gd name="connsiteX4" fmla="*/ 0 w 2227018"/>
              <a:gd name="connsiteY4" fmla="*/ 696069 h 696069"/>
              <a:gd name="connsiteX5" fmla="*/ 0 w 2227018"/>
              <a:gd name="connsiteY5" fmla="*/ 0 h 696069"/>
              <a:gd name="connsiteX0" fmla="*/ 0 w 2227018"/>
              <a:gd name="connsiteY0" fmla="*/ 0 h 696069"/>
              <a:gd name="connsiteX1" fmla="*/ 1878984 w 2227018"/>
              <a:gd name="connsiteY1" fmla="*/ 0 h 696069"/>
              <a:gd name="connsiteX2" fmla="*/ 2199309 w 2227018"/>
              <a:gd name="connsiteY2" fmla="*/ 666690 h 696069"/>
              <a:gd name="connsiteX3" fmla="*/ 2227018 w 2227018"/>
              <a:gd name="connsiteY3" fmla="*/ 696069 h 696069"/>
              <a:gd name="connsiteX4" fmla="*/ 0 w 2227018"/>
              <a:gd name="connsiteY4" fmla="*/ 696069 h 696069"/>
              <a:gd name="connsiteX5" fmla="*/ 0 w 2227018"/>
              <a:gd name="connsiteY5" fmla="*/ 0 h 696069"/>
              <a:gd name="connsiteX0" fmla="*/ 0 w 2227018"/>
              <a:gd name="connsiteY0" fmla="*/ 13854 h 709923"/>
              <a:gd name="connsiteX1" fmla="*/ 1352511 w 2227018"/>
              <a:gd name="connsiteY1" fmla="*/ 0 h 709923"/>
              <a:gd name="connsiteX2" fmla="*/ 2199309 w 2227018"/>
              <a:gd name="connsiteY2" fmla="*/ 680544 h 709923"/>
              <a:gd name="connsiteX3" fmla="*/ 2227018 w 2227018"/>
              <a:gd name="connsiteY3" fmla="*/ 709923 h 709923"/>
              <a:gd name="connsiteX4" fmla="*/ 0 w 2227018"/>
              <a:gd name="connsiteY4" fmla="*/ 709923 h 709923"/>
              <a:gd name="connsiteX5" fmla="*/ 0 w 2227018"/>
              <a:gd name="connsiteY5" fmla="*/ 13854 h 7099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227018" h="709923">
                <a:moveTo>
                  <a:pt x="0" y="13854"/>
                </a:moveTo>
                <a:lnTo>
                  <a:pt x="1352511" y="0"/>
                </a:lnTo>
                <a:lnTo>
                  <a:pt x="2199309" y="680544"/>
                </a:lnTo>
                <a:lnTo>
                  <a:pt x="2227018" y="709923"/>
                </a:lnTo>
                <a:lnTo>
                  <a:pt x="0" y="709923"/>
                </a:lnTo>
                <a:lnTo>
                  <a:pt x="0" y="13854"/>
                </a:lnTo>
                <a:close/>
              </a:path>
            </a:pathLst>
          </a:cu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dirty="0"/>
              <a:t>3</a:t>
            </a:r>
            <a:r>
              <a:rPr lang="fr-FR" baseline="30000" dirty="0"/>
              <a:t>ème</a:t>
            </a:r>
            <a:r>
              <a:rPr lang="fr-FR" dirty="0"/>
              <a:t> DP3 – </a:t>
            </a:r>
            <a:r>
              <a:rPr lang="fr-FR" dirty="0" smtClean="0"/>
              <a:t>DP6</a:t>
            </a:r>
            <a:endParaRPr lang="fr-FR" dirty="0"/>
          </a:p>
        </p:txBody>
      </p:sp>
      <p:sp>
        <p:nvSpPr>
          <p:cNvPr id="38" name="Rogner un rectangle à un seul coin 26"/>
          <p:cNvSpPr/>
          <p:nvPr/>
        </p:nvSpPr>
        <p:spPr>
          <a:xfrm>
            <a:off x="3437109" y="570033"/>
            <a:ext cx="5649759" cy="445902"/>
          </a:xfrm>
          <a:custGeom>
            <a:avLst/>
            <a:gdLst>
              <a:gd name="connsiteX0" fmla="*/ 0 w 2227018"/>
              <a:gd name="connsiteY0" fmla="*/ 0 h 696069"/>
              <a:gd name="connsiteX1" fmla="*/ 1878984 w 2227018"/>
              <a:gd name="connsiteY1" fmla="*/ 0 h 696069"/>
              <a:gd name="connsiteX2" fmla="*/ 2227018 w 2227018"/>
              <a:gd name="connsiteY2" fmla="*/ 348035 h 696069"/>
              <a:gd name="connsiteX3" fmla="*/ 2227018 w 2227018"/>
              <a:gd name="connsiteY3" fmla="*/ 696069 h 696069"/>
              <a:gd name="connsiteX4" fmla="*/ 0 w 2227018"/>
              <a:gd name="connsiteY4" fmla="*/ 696069 h 696069"/>
              <a:gd name="connsiteX5" fmla="*/ 0 w 2227018"/>
              <a:gd name="connsiteY5" fmla="*/ 0 h 696069"/>
              <a:gd name="connsiteX0" fmla="*/ 0 w 2227018"/>
              <a:gd name="connsiteY0" fmla="*/ 0 h 696069"/>
              <a:gd name="connsiteX1" fmla="*/ 1878984 w 2227018"/>
              <a:gd name="connsiteY1" fmla="*/ 0 h 696069"/>
              <a:gd name="connsiteX2" fmla="*/ 2199309 w 2227018"/>
              <a:gd name="connsiteY2" fmla="*/ 666690 h 696069"/>
              <a:gd name="connsiteX3" fmla="*/ 2227018 w 2227018"/>
              <a:gd name="connsiteY3" fmla="*/ 696069 h 696069"/>
              <a:gd name="connsiteX4" fmla="*/ 0 w 2227018"/>
              <a:gd name="connsiteY4" fmla="*/ 696069 h 696069"/>
              <a:gd name="connsiteX5" fmla="*/ 0 w 2227018"/>
              <a:gd name="connsiteY5" fmla="*/ 0 h 696069"/>
              <a:gd name="connsiteX0" fmla="*/ 0 w 2227018"/>
              <a:gd name="connsiteY0" fmla="*/ 13854 h 709923"/>
              <a:gd name="connsiteX1" fmla="*/ 1352511 w 2227018"/>
              <a:gd name="connsiteY1" fmla="*/ 0 h 709923"/>
              <a:gd name="connsiteX2" fmla="*/ 2199309 w 2227018"/>
              <a:gd name="connsiteY2" fmla="*/ 680544 h 709923"/>
              <a:gd name="connsiteX3" fmla="*/ 2227018 w 2227018"/>
              <a:gd name="connsiteY3" fmla="*/ 709923 h 709923"/>
              <a:gd name="connsiteX4" fmla="*/ 0 w 2227018"/>
              <a:gd name="connsiteY4" fmla="*/ 709923 h 709923"/>
              <a:gd name="connsiteX5" fmla="*/ 0 w 2227018"/>
              <a:gd name="connsiteY5" fmla="*/ 13854 h 7099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227018" h="709923">
                <a:moveTo>
                  <a:pt x="0" y="13854"/>
                </a:moveTo>
                <a:lnTo>
                  <a:pt x="1352511" y="0"/>
                </a:lnTo>
                <a:lnTo>
                  <a:pt x="2199309" y="680544"/>
                </a:lnTo>
                <a:lnTo>
                  <a:pt x="2227018" y="709923"/>
                </a:lnTo>
                <a:lnTo>
                  <a:pt x="0" y="709923"/>
                </a:lnTo>
                <a:lnTo>
                  <a:pt x="0" y="13854"/>
                </a:lnTo>
                <a:close/>
              </a:path>
            </a:pathLst>
          </a:cu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fr-FR" dirty="0" smtClean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fr-FR" dirty="0" smtClean="0">
                <a:solidFill>
                  <a:schemeClr val="tx2">
                    <a:lumMod val="75000"/>
                  </a:schemeClr>
                </a:solidFill>
              </a:rPr>
              <a:t>Métiers, objet décoratif ou utilitaire</a:t>
            </a:r>
            <a:endParaRPr lang="fr-FR" dirty="0">
              <a:solidFill>
                <a:schemeClr val="tx2">
                  <a:lumMod val="75000"/>
                </a:schemeClr>
              </a:solidFill>
            </a:endParaRPr>
          </a:p>
          <a:p>
            <a:pPr algn="ctr"/>
            <a:endParaRPr lang="fr-FR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9" name="Rogner un rectangle à un seul coin 26"/>
          <p:cNvSpPr/>
          <p:nvPr/>
        </p:nvSpPr>
        <p:spPr>
          <a:xfrm>
            <a:off x="4441491" y="2596211"/>
            <a:ext cx="3089187" cy="445902"/>
          </a:xfrm>
          <a:custGeom>
            <a:avLst/>
            <a:gdLst>
              <a:gd name="connsiteX0" fmla="*/ 0 w 2227018"/>
              <a:gd name="connsiteY0" fmla="*/ 0 h 696069"/>
              <a:gd name="connsiteX1" fmla="*/ 1878984 w 2227018"/>
              <a:gd name="connsiteY1" fmla="*/ 0 h 696069"/>
              <a:gd name="connsiteX2" fmla="*/ 2227018 w 2227018"/>
              <a:gd name="connsiteY2" fmla="*/ 348035 h 696069"/>
              <a:gd name="connsiteX3" fmla="*/ 2227018 w 2227018"/>
              <a:gd name="connsiteY3" fmla="*/ 696069 h 696069"/>
              <a:gd name="connsiteX4" fmla="*/ 0 w 2227018"/>
              <a:gd name="connsiteY4" fmla="*/ 696069 h 696069"/>
              <a:gd name="connsiteX5" fmla="*/ 0 w 2227018"/>
              <a:gd name="connsiteY5" fmla="*/ 0 h 696069"/>
              <a:gd name="connsiteX0" fmla="*/ 0 w 2227018"/>
              <a:gd name="connsiteY0" fmla="*/ 0 h 696069"/>
              <a:gd name="connsiteX1" fmla="*/ 1878984 w 2227018"/>
              <a:gd name="connsiteY1" fmla="*/ 0 h 696069"/>
              <a:gd name="connsiteX2" fmla="*/ 2199309 w 2227018"/>
              <a:gd name="connsiteY2" fmla="*/ 666690 h 696069"/>
              <a:gd name="connsiteX3" fmla="*/ 2227018 w 2227018"/>
              <a:gd name="connsiteY3" fmla="*/ 696069 h 696069"/>
              <a:gd name="connsiteX4" fmla="*/ 0 w 2227018"/>
              <a:gd name="connsiteY4" fmla="*/ 696069 h 696069"/>
              <a:gd name="connsiteX5" fmla="*/ 0 w 2227018"/>
              <a:gd name="connsiteY5" fmla="*/ 0 h 696069"/>
              <a:gd name="connsiteX0" fmla="*/ 0 w 2227018"/>
              <a:gd name="connsiteY0" fmla="*/ 13854 h 709923"/>
              <a:gd name="connsiteX1" fmla="*/ 1352511 w 2227018"/>
              <a:gd name="connsiteY1" fmla="*/ 0 h 709923"/>
              <a:gd name="connsiteX2" fmla="*/ 2199309 w 2227018"/>
              <a:gd name="connsiteY2" fmla="*/ 680544 h 709923"/>
              <a:gd name="connsiteX3" fmla="*/ 2227018 w 2227018"/>
              <a:gd name="connsiteY3" fmla="*/ 709923 h 709923"/>
              <a:gd name="connsiteX4" fmla="*/ 0 w 2227018"/>
              <a:gd name="connsiteY4" fmla="*/ 709923 h 709923"/>
              <a:gd name="connsiteX5" fmla="*/ 0 w 2227018"/>
              <a:gd name="connsiteY5" fmla="*/ 13854 h 7099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227018" h="709923">
                <a:moveTo>
                  <a:pt x="0" y="13854"/>
                </a:moveTo>
                <a:lnTo>
                  <a:pt x="1352511" y="0"/>
                </a:lnTo>
                <a:lnTo>
                  <a:pt x="2199309" y="680544"/>
                </a:lnTo>
                <a:lnTo>
                  <a:pt x="2227018" y="709923"/>
                </a:lnTo>
                <a:lnTo>
                  <a:pt x="0" y="709923"/>
                </a:lnTo>
                <a:lnTo>
                  <a:pt x="0" y="13854"/>
                </a:lnTo>
                <a:close/>
              </a:path>
            </a:pathLst>
          </a:cu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dirty="0" smtClean="0"/>
              <a:t>3</a:t>
            </a:r>
            <a:r>
              <a:rPr lang="fr-FR" baseline="30000" dirty="0" smtClean="0"/>
              <a:t>ème</a:t>
            </a:r>
            <a:r>
              <a:rPr lang="fr-FR" dirty="0" smtClean="0"/>
              <a:t> , 5</a:t>
            </a:r>
            <a:r>
              <a:rPr lang="fr-FR" baseline="30000" dirty="0" smtClean="0"/>
              <a:t>ème</a:t>
            </a:r>
            <a:r>
              <a:rPr lang="fr-FR" dirty="0" smtClean="0"/>
              <a:t> , DP3 </a:t>
            </a:r>
            <a:r>
              <a:rPr lang="fr-FR" dirty="0"/>
              <a:t>– </a:t>
            </a:r>
            <a:r>
              <a:rPr lang="fr-FR" dirty="0" smtClean="0"/>
              <a:t>DP6</a:t>
            </a:r>
            <a:endParaRPr lang="fr-FR" dirty="0"/>
          </a:p>
        </p:txBody>
      </p:sp>
      <p:sp>
        <p:nvSpPr>
          <p:cNvPr id="40" name="Rogner un rectangle à un seul coin 26"/>
          <p:cNvSpPr/>
          <p:nvPr/>
        </p:nvSpPr>
        <p:spPr>
          <a:xfrm>
            <a:off x="4441492" y="3023996"/>
            <a:ext cx="4479454" cy="445902"/>
          </a:xfrm>
          <a:custGeom>
            <a:avLst/>
            <a:gdLst>
              <a:gd name="connsiteX0" fmla="*/ 0 w 2227018"/>
              <a:gd name="connsiteY0" fmla="*/ 0 h 696069"/>
              <a:gd name="connsiteX1" fmla="*/ 1878984 w 2227018"/>
              <a:gd name="connsiteY1" fmla="*/ 0 h 696069"/>
              <a:gd name="connsiteX2" fmla="*/ 2227018 w 2227018"/>
              <a:gd name="connsiteY2" fmla="*/ 348035 h 696069"/>
              <a:gd name="connsiteX3" fmla="*/ 2227018 w 2227018"/>
              <a:gd name="connsiteY3" fmla="*/ 696069 h 696069"/>
              <a:gd name="connsiteX4" fmla="*/ 0 w 2227018"/>
              <a:gd name="connsiteY4" fmla="*/ 696069 h 696069"/>
              <a:gd name="connsiteX5" fmla="*/ 0 w 2227018"/>
              <a:gd name="connsiteY5" fmla="*/ 0 h 696069"/>
              <a:gd name="connsiteX0" fmla="*/ 0 w 2227018"/>
              <a:gd name="connsiteY0" fmla="*/ 0 h 696069"/>
              <a:gd name="connsiteX1" fmla="*/ 1878984 w 2227018"/>
              <a:gd name="connsiteY1" fmla="*/ 0 h 696069"/>
              <a:gd name="connsiteX2" fmla="*/ 2199309 w 2227018"/>
              <a:gd name="connsiteY2" fmla="*/ 666690 h 696069"/>
              <a:gd name="connsiteX3" fmla="*/ 2227018 w 2227018"/>
              <a:gd name="connsiteY3" fmla="*/ 696069 h 696069"/>
              <a:gd name="connsiteX4" fmla="*/ 0 w 2227018"/>
              <a:gd name="connsiteY4" fmla="*/ 696069 h 696069"/>
              <a:gd name="connsiteX5" fmla="*/ 0 w 2227018"/>
              <a:gd name="connsiteY5" fmla="*/ 0 h 696069"/>
              <a:gd name="connsiteX0" fmla="*/ 0 w 2227018"/>
              <a:gd name="connsiteY0" fmla="*/ 13854 h 709923"/>
              <a:gd name="connsiteX1" fmla="*/ 1352511 w 2227018"/>
              <a:gd name="connsiteY1" fmla="*/ 0 h 709923"/>
              <a:gd name="connsiteX2" fmla="*/ 2199309 w 2227018"/>
              <a:gd name="connsiteY2" fmla="*/ 680544 h 709923"/>
              <a:gd name="connsiteX3" fmla="*/ 2227018 w 2227018"/>
              <a:gd name="connsiteY3" fmla="*/ 709923 h 709923"/>
              <a:gd name="connsiteX4" fmla="*/ 0 w 2227018"/>
              <a:gd name="connsiteY4" fmla="*/ 709923 h 709923"/>
              <a:gd name="connsiteX5" fmla="*/ 0 w 2227018"/>
              <a:gd name="connsiteY5" fmla="*/ 13854 h 7099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227018" h="709923">
                <a:moveTo>
                  <a:pt x="0" y="13854"/>
                </a:moveTo>
                <a:lnTo>
                  <a:pt x="1352511" y="0"/>
                </a:lnTo>
                <a:lnTo>
                  <a:pt x="2199309" y="680544"/>
                </a:lnTo>
                <a:lnTo>
                  <a:pt x="2227018" y="709923"/>
                </a:lnTo>
                <a:lnTo>
                  <a:pt x="0" y="709923"/>
                </a:lnTo>
                <a:lnTo>
                  <a:pt x="0" y="13854"/>
                </a:lnTo>
                <a:close/>
              </a:path>
            </a:pathLst>
          </a:cu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fr-FR" dirty="0" smtClean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fr-FR" dirty="0" smtClean="0">
                <a:solidFill>
                  <a:schemeClr val="tx2">
                    <a:lumMod val="75000"/>
                  </a:schemeClr>
                </a:solidFill>
              </a:rPr>
              <a:t>Ouvrage du B.T.P.  ; P.D.M.F.</a:t>
            </a:r>
            <a:endParaRPr lang="fr-FR" dirty="0">
              <a:solidFill>
                <a:schemeClr val="tx2">
                  <a:lumMod val="75000"/>
                </a:schemeClr>
              </a:solidFill>
            </a:endParaRPr>
          </a:p>
          <a:p>
            <a:pPr algn="ctr"/>
            <a:endParaRPr lang="fr-FR" dirty="0">
              <a:solidFill>
                <a:schemeClr val="tx2">
                  <a:lumMod val="75000"/>
                </a:schemeClr>
              </a:solidFill>
            </a:endParaRPr>
          </a:p>
        </p:txBody>
      </p:sp>
      <p:cxnSp>
        <p:nvCxnSpPr>
          <p:cNvPr id="34" name="Connecteur droit 33"/>
          <p:cNvCxnSpPr/>
          <p:nvPr/>
        </p:nvCxnSpPr>
        <p:spPr>
          <a:xfrm>
            <a:off x="-432556" y="1462833"/>
            <a:ext cx="10081120" cy="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45" name="Connecteur droit 44"/>
          <p:cNvCxnSpPr/>
          <p:nvPr/>
        </p:nvCxnSpPr>
        <p:spPr>
          <a:xfrm>
            <a:off x="-432556" y="3739273"/>
            <a:ext cx="10081120" cy="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46" name="Rogner un rectangle à un seul coin 26"/>
          <p:cNvSpPr/>
          <p:nvPr/>
        </p:nvSpPr>
        <p:spPr>
          <a:xfrm>
            <a:off x="288259" y="5183181"/>
            <a:ext cx="5213710" cy="445902"/>
          </a:xfrm>
          <a:custGeom>
            <a:avLst/>
            <a:gdLst>
              <a:gd name="connsiteX0" fmla="*/ 0 w 2227018"/>
              <a:gd name="connsiteY0" fmla="*/ 0 h 696069"/>
              <a:gd name="connsiteX1" fmla="*/ 1878984 w 2227018"/>
              <a:gd name="connsiteY1" fmla="*/ 0 h 696069"/>
              <a:gd name="connsiteX2" fmla="*/ 2227018 w 2227018"/>
              <a:gd name="connsiteY2" fmla="*/ 348035 h 696069"/>
              <a:gd name="connsiteX3" fmla="*/ 2227018 w 2227018"/>
              <a:gd name="connsiteY3" fmla="*/ 696069 h 696069"/>
              <a:gd name="connsiteX4" fmla="*/ 0 w 2227018"/>
              <a:gd name="connsiteY4" fmla="*/ 696069 h 696069"/>
              <a:gd name="connsiteX5" fmla="*/ 0 w 2227018"/>
              <a:gd name="connsiteY5" fmla="*/ 0 h 696069"/>
              <a:gd name="connsiteX0" fmla="*/ 0 w 2227018"/>
              <a:gd name="connsiteY0" fmla="*/ 0 h 696069"/>
              <a:gd name="connsiteX1" fmla="*/ 1878984 w 2227018"/>
              <a:gd name="connsiteY1" fmla="*/ 0 h 696069"/>
              <a:gd name="connsiteX2" fmla="*/ 2199309 w 2227018"/>
              <a:gd name="connsiteY2" fmla="*/ 666690 h 696069"/>
              <a:gd name="connsiteX3" fmla="*/ 2227018 w 2227018"/>
              <a:gd name="connsiteY3" fmla="*/ 696069 h 696069"/>
              <a:gd name="connsiteX4" fmla="*/ 0 w 2227018"/>
              <a:gd name="connsiteY4" fmla="*/ 696069 h 696069"/>
              <a:gd name="connsiteX5" fmla="*/ 0 w 2227018"/>
              <a:gd name="connsiteY5" fmla="*/ 0 h 696069"/>
              <a:gd name="connsiteX0" fmla="*/ 0 w 2227018"/>
              <a:gd name="connsiteY0" fmla="*/ 13854 h 709923"/>
              <a:gd name="connsiteX1" fmla="*/ 1352511 w 2227018"/>
              <a:gd name="connsiteY1" fmla="*/ 0 h 709923"/>
              <a:gd name="connsiteX2" fmla="*/ 2199309 w 2227018"/>
              <a:gd name="connsiteY2" fmla="*/ 680544 h 709923"/>
              <a:gd name="connsiteX3" fmla="*/ 2227018 w 2227018"/>
              <a:gd name="connsiteY3" fmla="*/ 709923 h 709923"/>
              <a:gd name="connsiteX4" fmla="*/ 0 w 2227018"/>
              <a:gd name="connsiteY4" fmla="*/ 709923 h 709923"/>
              <a:gd name="connsiteX5" fmla="*/ 0 w 2227018"/>
              <a:gd name="connsiteY5" fmla="*/ 13854 h 7099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227018" h="709923">
                <a:moveTo>
                  <a:pt x="0" y="13854"/>
                </a:moveTo>
                <a:lnTo>
                  <a:pt x="1352511" y="0"/>
                </a:lnTo>
                <a:lnTo>
                  <a:pt x="2199309" y="680544"/>
                </a:lnTo>
                <a:lnTo>
                  <a:pt x="2227018" y="709923"/>
                </a:lnTo>
                <a:lnTo>
                  <a:pt x="0" y="709923"/>
                </a:lnTo>
                <a:lnTo>
                  <a:pt x="0" y="13854"/>
                </a:lnTo>
                <a:close/>
              </a:path>
            </a:pathLst>
          </a:cu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dirty="0" smtClean="0"/>
              <a:t>3</a:t>
            </a:r>
            <a:r>
              <a:rPr lang="fr-FR" baseline="30000" dirty="0" smtClean="0"/>
              <a:t>ème</a:t>
            </a:r>
            <a:r>
              <a:rPr lang="fr-FR" dirty="0" smtClean="0"/>
              <a:t> , 5</a:t>
            </a:r>
            <a:r>
              <a:rPr lang="fr-FR" baseline="30000" dirty="0" smtClean="0"/>
              <a:t>ème</a:t>
            </a:r>
            <a:r>
              <a:rPr lang="fr-FR" dirty="0" smtClean="0"/>
              <a:t> , DP3 </a:t>
            </a:r>
            <a:r>
              <a:rPr lang="fr-FR" dirty="0"/>
              <a:t>– </a:t>
            </a:r>
            <a:r>
              <a:rPr lang="fr-FR" dirty="0" smtClean="0"/>
              <a:t>DP6</a:t>
            </a:r>
            <a:endParaRPr lang="fr-FR" dirty="0"/>
          </a:p>
        </p:txBody>
      </p:sp>
      <p:sp>
        <p:nvSpPr>
          <p:cNvPr id="47" name="Rogner un rectangle à un seul coin 26"/>
          <p:cNvSpPr/>
          <p:nvPr/>
        </p:nvSpPr>
        <p:spPr>
          <a:xfrm>
            <a:off x="288260" y="5610966"/>
            <a:ext cx="7560104" cy="445902"/>
          </a:xfrm>
          <a:custGeom>
            <a:avLst/>
            <a:gdLst>
              <a:gd name="connsiteX0" fmla="*/ 0 w 2227018"/>
              <a:gd name="connsiteY0" fmla="*/ 0 h 696069"/>
              <a:gd name="connsiteX1" fmla="*/ 1878984 w 2227018"/>
              <a:gd name="connsiteY1" fmla="*/ 0 h 696069"/>
              <a:gd name="connsiteX2" fmla="*/ 2227018 w 2227018"/>
              <a:gd name="connsiteY2" fmla="*/ 348035 h 696069"/>
              <a:gd name="connsiteX3" fmla="*/ 2227018 w 2227018"/>
              <a:gd name="connsiteY3" fmla="*/ 696069 h 696069"/>
              <a:gd name="connsiteX4" fmla="*/ 0 w 2227018"/>
              <a:gd name="connsiteY4" fmla="*/ 696069 h 696069"/>
              <a:gd name="connsiteX5" fmla="*/ 0 w 2227018"/>
              <a:gd name="connsiteY5" fmla="*/ 0 h 696069"/>
              <a:gd name="connsiteX0" fmla="*/ 0 w 2227018"/>
              <a:gd name="connsiteY0" fmla="*/ 0 h 696069"/>
              <a:gd name="connsiteX1" fmla="*/ 1878984 w 2227018"/>
              <a:gd name="connsiteY1" fmla="*/ 0 h 696069"/>
              <a:gd name="connsiteX2" fmla="*/ 2199309 w 2227018"/>
              <a:gd name="connsiteY2" fmla="*/ 666690 h 696069"/>
              <a:gd name="connsiteX3" fmla="*/ 2227018 w 2227018"/>
              <a:gd name="connsiteY3" fmla="*/ 696069 h 696069"/>
              <a:gd name="connsiteX4" fmla="*/ 0 w 2227018"/>
              <a:gd name="connsiteY4" fmla="*/ 696069 h 696069"/>
              <a:gd name="connsiteX5" fmla="*/ 0 w 2227018"/>
              <a:gd name="connsiteY5" fmla="*/ 0 h 696069"/>
              <a:gd name="connsiteX0" fmla="*/ 0 w 2227018"/>
              <a:gd name="connsiteY0" fmla="*/ 13854 h 709923"/>
              <a:gd name="connsiteX1" fmla="*/ 1352511 w 2227018"/>
              <a:gd name="connsiteY1" fmla="*/ 0 h 709923"/>
              <a:gd name="connsiteX2" fmla="*/ 2199309 w 2227018"/>
              <a:gd name="connsiteY2" fmla="*/ 680544 h 709923"/>
              <a:gd name="connsiteX3" fmla="*/ 2227018 w 2227018"/>
              <a:gd name="connsiteY3" fmla="*/ 709923 h 709923"/>
              <a:gd name="connsiteX4" fmla="*/ 0 w 2227018"/>
              <a:gd name="connsiteY4" fmla="*/ 709923 h 709923"/>
              <a:gd name="connsiteX5" fmla="*/ 0 w 2227018"/>
              <a:gd name="connsiteY5" fmla="*/ 13854 h 7099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227018" h="709923">
                <a:moveTo>
                  <a:pt x="0" y="13854"/>
                </a:moveTo>
                <a:lnTo>
                  <a:pt x="1352511" y="0"/>
                </a:lnTo>
                <a:lnTo>
                  <a:pt x="2199309" y="680544"/>
                </a:lnTo>
                <a:lnTo>
                  <a:pt x="2227018" y="709923"/>
                </a:lnTo>
                <a:lnTo>
                  <a:pt x="0" y="709923"/>
                </a:lnTo>
                <a:lnTo>
                  <a:pt x="0" y="13854"/>
                </a:lnTo>
                <a:close/>
              </a:path>
            </a:pathLst>
          </a:cu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fr-FR" dirty="0" smtClean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fr-FR" dirty="0" smtClean="0">
                <a:solidFill>
                  <a:schemeClr val="tx2">
                    <a:lumMod val="75000"/>
                  </a:schemeClr>
                </a:solidFill>
              </a:rPr>
              <a:t>Ouvrage du B.T.P.  ; P.D.M.F.</a:t>
            </a:r>
            <a:endParaRPr lang="fr-FR" dirty="0">
              <a:solidFill>
                <a:schemeClr val="tx2">
                  <a:lumMod val="75000"/>
                </a:schemeClr>
              </a:solidFill>
            </a:endParaRPr>
          </a:p>
          <a:p>
            <a:pPr algn="ctr"/>
            <a:endParaRPr lang="fr-FR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48" name="Rogner un rectangle à un seul coin 26"/>
          <p:cNvSpPr/>
          <p:nvPr/>
        </p:nvSpPr>
        <p:spPr>
          <a:xfrm>
            <a:off x="288258" y="6056868"/>
            <a:ext cx="8798609" cy="445902"/>
          </a:xfrm>
          <a:custGeom>
            <a:avLst/>
            <a:gdLst>
              <a:gd name="connsiteX0" fmla="*/ 0 w 2227018"/>
              <a:gd name="connsiteY0" fmla="*/ 0 h 696069"/>
              <a:gd name="connsiteX1" fmla="*/ 1878984 w 2227018"/>
              <a:gd name="connsiteY1" fmla="*/ 0 h 696069"/>
              <a:gd name="connsiteX2" fmla="*/ 2227018 w 2227018"/>
              <a:gd name="connsiteY2" fmla="*/ 348035 h 696069"/>
              <a:gd name="connsiteX3" fmla="*/ 2227018 w 2227018"/>
              <a:gd name="connsiteY3" fmla="*/ 696069 h 696069"/>
              <a:gd name="connsiteX4" fmla="*/ 0 w 2227018"/>
              <a:gd name="connsiteY4" fmla="*/ 696069 h 696069"/>
              <a:gd name="connsiteX5" fmla="*/ 0 w 2227018"/>
              <a:gd name="connsiteY5" fmla="*/ 0 h 696069"/>
              <a:gd name="connsiteX0" fmla="*/ 0 w 2227018"/>
              <a:gd name="connsiteY0" fmla="*/ 0 h 696069"/>
              <a:gd name="connsiteX1" fmla="*/ 1878984 w 2227018"/>
              <a:gd name="connsiteY1" fmla="*/ 0 h 696069"/>
              <a:gd name="connsiteX2" fmla="*/ 2199309 w 2227018"/>
              <a:gd name="connsiteY2" fmla="*/ 666690 h 696069"/>
              <a:gd name="connsiteX3" fmla="*/ 2227018 w 2227018"/>
              <a:gd name="connsiteY3" fmla="*/ 696069 h 696069"/>
              <a:gd name="connsiteX4" fmla="*/ 0 w 2227018"/>
              <a:gd name="connsiteY4" fmla="*/ 696069 h 696069"/>
              <a:gd name="connsiteX5" fmla="*/ 0 w 2227018"/>
              <a:gd name="connsiteY5" fmla="*/ 0 h 696069"/>
              <a:gd name="connsiteX0" fmla="*/ 0 w 2227018"/>
              <a:gd name="connsiteY0" fmla="*/ 13854 h 709923"/>
              <a:gd name="connsiteX1" fmla="*/ 1352511 w 2227018"/>
              <a:gd name="connsiteY1" fmla="*/ 0 h 709923"/>
              <a:gd name="connsiteX2" fmla="*/ 2199309 w 2227018"/>
              <a:gd name="connsiteY2" fmla="*/ 680544 h 709923"/>
              <a:gd name="connsiteX3" fmla="*/ 2227018 w 2227018"/>
              <a:gd name="connsiteY3" fmla="*/ 709923 h 709923"/>
              <a:gd name="connsiteX4" fmla="*/ 0 w 2227018"/>
              <a:gd name="connsiteY4" fmla="*/ 709923 h 709923"/>
              <a:gd name="connsiteX5" fmla="*/ 0 w 2227018"/>
              <a:gd name="connsiteY5" fmla="*/ 13854 h 7099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227018" h="709923">
                <a:moveTo>
                  <a:pt x="0" y="13854"/>
                </a:moveTo>
                <a:lnTo>
                  <a:pt x="1352511" y="0"/>
                </a:lnTo>
                <a:lnTo>
                  <a:pt x="2199309" y="680544"/>
                </a:lnTo>
                <a:lnTo>
                  <a:pt x="2227018" y="709923"/>
                </a:lnTo>
                <a:lnTo>
                  <a:pt x="0" y="709923"/>
                </a:lnTo>
                <a:lnTo>
                  <a:pt x="0" y="13854"/>
                </a:lnTo>
                <a:close/>
              </a:path>
            </a:pathLst>
          </a:cu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fr-FR" dirty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fr-FR" dirty="0" smtClean="0">
                <a:solidFill>
                  <a:schemeClr val="tx2">
                    <a:lumMod val="75000"/>
                  </a:schemeClr>
                </a:solidFill>
              </a:rPr>
              <a:t>Création de 3 catégories, Evolution des lots </a:t>
            </a:r>
          </a:p>
          <a:p>
            <a:pPr algn="ctr"/>
            <a:endParaRPr lang="fr-FR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59135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3" dur="2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22" grpId="0"/>
      <p:bldP spid="23" grpId="0"/>
      <p:bldP spid="27" grpId="0" animBg="1"/>
      <p:bldP spid="38" grpId="0" animBg="1"/>
      <p:bldP spid="39" grpId="0" animBg="1"/>
      <p:bldP spid="40" grpId="0" animBg="1"/>
      <p:bldP spid="46" grpId="0" animBg="1"/>
      <p:bldP spid="47" grpId="0" animBg="1"/>
      <p:bldP spid="4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aphique 3"/>
          <p:cNvGraphicFramePr/>
          <p:nvPr>
            <p:extLst>
              <p:ext uri="{D42A27DB-BD31-4B8C-83A1-F6EECF244321}">
                <p14:modId xmlns:p14="http://schemas.microsoft.com/office/powerpoint/2010/main" val="910433007"/>
              </p:ext>
            </p:extLst>
          </p:nvPr>
        </p:nvGraphicFramePr>
        <p:xfrm>
          <a:off x="1524000" y="1397000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120018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aphique 3"/>
          <p:cNvGraphicFramePr/>
          <p:nvPr>
            <p:extLst>
              <p:ext uri="{D42A27DB-BD31-4B8C-83A1-F6EECF244321}">
                <p14:modId xmlns:p14="http://schemas.microsoft.com/office/powerpoint/2010/main" val="1169788918"/>
              </p:ext>
            </p:extLst>
          </p:nvPr>
        </p:nvGraphicFramePr>
        <p:xfrm>
          <a:off x="1524000" y="1397000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5383911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aphique 3"/>
          <p:cNvGraphicFramePr/>
          <p:nvPr>
            <p:extLst>
              <p:ext uri="{D42A27DB-BD31-4B8C-83A1-F6EECF244321}">
                <p14:modId xmlns:p14="http://schemas.microsoft.com/office/powerpoint/2010/main" val="342204608"/>
              </p:ext>
            </p:extLst>
          </p:nvPr>
        </p:nvGraphicFramePr>
        <p:xfrm>
          <a:off x="1524000" y="1397000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6704213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e 2"/>
          <p:cNvGrpSpPr/>
          <p:nvPr/>
        </p:nvGrpSpPr>
        <p:grpSpPr>
          <a:xfrm>
            <a:off x="7321152" y="1985228"/>
            <a:ext cx="1414463" cy="1343025"/>
            <a:chOff x="7321152" y="1985228"/>
            <a:chExt cx="1414463" cy="1343025"/>
          </a:xfrm>
        </p:grpSpPr>
        <p:pic>
          <p:nvPicPr>
            <p:cNvPr id="2050" name="Picture 2" descr="http://www.pointenoireaccueil.org/wp-content/uploads/2013/10/nouveau-blue-splash-ink-md.pn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321152" y="1985228"/>
              <a:ext cx="1414463" cy="13430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" name="ZoneTexte 1"/>
            <p:cNvSpPr txBox="1"/>
            <p:nvPr/>
          </p:nvSpPr>
          <p:spPr>
            <a:xfrm rot="20392245">
              <a:off x="7892797" y="2679045"/>
              <a:ext cx="684076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100" dirty="0" smtClean="0">
                  <a:solidFill>
                    <a:schemeClr val="bg1"/>
                  </a:solidFill>
                </a:rPr>
                <a:t>2014</a:t>
              </a:r>
              <a:endParaRPr lang="fr-FR" sz="1100" dirty="0">
                <a:solidFill>
                  <a:schemeClr val="bg1"/>
                </a:solidFill>
              </a:endParaRPr>
            </a:p>
          </p:txBody>
        </p:sp>
      </p:grpSp>
      <p:pic>
        <p:nvPicPr>
          <p:cNvPr id="5" name="Picture 2" descr="C:\Users\Jean-Luc et Véro\Documents\BATISSIEL\BATISSIEL 2014\COMMUNICATION\logo BATISSIEL 2014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39215" y="16220"/>
            <a:ext cx="2448309" cy="24483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Organigramme : Document 6"/>
          <p:cNvSpPr/>
          <p:nvPr/>
        </p:nvSpPr>
        <p:spPr>
          <a:xfrm>
            <a:off x="2435763" y="3252462"/>
            <a:ext cx="2016224" cy="3196983"/>
          </a:xfrm>
          <a:prstGeom prst="flowChartDocumen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 smtClean="0"/>
          </a:p>
          <a:p>
            <a:pPr algn="ctr"/>
            <a:r>
              <a:rPr lang="fr-FR" dirty="0" smtClean="0">
                <a:solidFill>
                  <a:srgbClr val="FFFF00"/>
                </a:solidFill>
              </a:rPr>
              <a:t>3</a:t>
            </a:r>
            <a:r>
              <a:rPr lang="fr-FR" baseline="30000" dirty="0" smtClean="0">
                <a:solidFill>
                  <a:srgbClr val="FFFF00"/>
                </a:solidFill>
              </a:rPr>
              <a:t>ème</a:t>
            </a:r>
            <a:r>
              <a:rPr lang="fr-FR" dirty="0" smtClean="0">
                <a:solidFill>
                  <a:srgbClr val="FFFF00"/>
                </a:solidFill>
              </a:rPr>
              <a:t> </a:t>
            </a:r>
          </a:p>
          <a:p>
            <a:pPr algn="ctr"/>
            <a:r>
              <a:rPr lang="fr-FR" dirty="0" smtClean="0"/>
              <a:t>Projet</a:t>
            </a:r>
          </a:p>
          <a:p>
            <a:pPr algn="ctr"/>
            <a:r>
              <a:rPr lang="fr-FR" dirty="0" smtClean="0"/>
              <a:t>Habitat et ouvrages</a:t>
            </a:r>
          </a:p>
          <a:p>
            <a:pPr algn="ctr"/>
            <a:r>
              <a:rPr lang="fr-FR" sz="1600" dirty="0" smtClean="0"/>
              <a:t>Confort et domotique</a:t>
            </a:r>
          </a:p>
          <a:p>
            <a:pPr algn="ctr"/>
            <a:r>
              <a:rPr lang="fr-FR" dirty="0" smtClean="0"/>
              <a:t>Socle commun</a:t>
            </a:r>
          </a:p>
          <a:p>
            <a:pPr algn="ctr"/>
            <a:r>
              <a:rPr lang="fr-FR" dirty="0" smtClean="0"/>
              <a:t>P. D. M. F. &amp; D.P.</a:t>
            </a:r>
          </a:p>
          <a:p>
            <a:pPr algn="ctr"/>
            <a:endParaRPr lang="fr-FR" dirty="0" smtClean="0"/>
          </a:p>
          <a:p>
            <a:pPr algn="ctr"/>
            <a:r>
              <a:rPr lang="fr-FR" dirty="0" smtClean="0"/>
              <a:t>Exposé oral </a:t>
            </a:r>
          </a:p>
          <a:p>
            <a:pPr algn="ctr"/>
            <a:r>
              <a:rPr lang="fr-FR" dirty="0" smtClean="0"/>
              <a:t>T.I.C.E.</a:t>
            </a:r>
          </a:p>
          <a:p>
            <a:pPr algn="ctr"/>
            <a:endParaRPr lang="fr-FR" dirty="0"/>
          </a:p>
        </p:txBody>
      </p:sp>
      <p:sp>
        <p:nvSpPr>
          <p:cNvPr id="8" name="Organigramme : Document 7"/>
          <p:cNvSpPr/>
          <p:nvPr/>
        </p:nvSpPr>
        <p:spPr>
          <a:xfrm>
            <a:off x="143508" y="3256209"/>
            <a:ext cx="2016224" cy="3196983"/>
          </a:xfrm>
          <a:prstGeom prst="flowChartDocumen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rgbClr val="FFFF00"/>
                </a:solidFill>
              </a:rPr>
              <a:t>5</a:t>
            </a:r>
            <a:r>
              <a:rPr lang="fr-FR" baseline="30000" dirty="0" smtClean="0">
                <a:solidFill>
                  <a:srgbClr val="FFFF00"/>
                </a:solidFill>
              </a:rPr>
              <a:t>ème</a:t>
            </a:r>
            <a:r>
              <a:rPr lang="fr-FR" dirty="0" smtClean="0">
                <a:solidFill>
                  <a:srgbClr val="FFFF00"/>
                </a:solidFill>
              </a:rPr>
              <a:t> </a:t>
            </a:r>
          </a:p>
          <a:p>
            <a:pPr algn="ctr"/>
            <a:r>
              <a:rPr lang="fr-FR" dirty="0" smtClean="0"/>
              <a:t>Habitat et ouvrages</a:t>
            </a:r>
          </a:p>
          <a:p>
            <a:pPr algn="ctr"/>
            <a:r>
              <a:rPr lang="fr-FR" dirty="0" smtClean="0"/>
              <a:t>Socle commun</a:t>
            </a:r>
          </a:p>
          <a:p>
            <a:pPr algn="ctr"/>
            <a:r>
              <a:rPr lang="fr-FR" dirty="0" smtClean="0"/>
              <a:t>P. D. M. F. </a:t>
            </a:r>
          </a:p>
          <a:p>
            <a:pPr algn="ctr"/>
            <a:endParaRPr lang="fr-FR" dirty="0" smtClean="0"/>
          </a:p>
          <a:p>
            <a:pPr algn="ctr"/>
            <a:endParaRPr lang="fr-FR" dirty="0" smtClean="0"/>
          </a:p>
          <a:p>
            <a:pPr algn="ctr"/>
            <a:endParaRPr lang="fr-FR" dirty="0"/>
          </a:p>
          <a:p>
            <a:pPr algn="ctr"/>
            <a:r>
              <a:rPr lang="fr-FR" dirty="0" smtClean="0"/>
              <a:t>Exposé oral </a:t>
            </a:r>
          </a:p>
          <a:p>
            <a:pPr algn="ctr"/>
            <a:r>
              <a:rPr lang="fr-FR" dirty="0" smtClean="0"/>
              <a:t>T.I.C.E.</a:t>
            </a:r>
            <a:endParaRPr lang="fr-FR" dirty="0"/>
          </a:p>
        </p:txBody>
      </p:sp>
      <p:sp>
        <p:nvSpPr>
          <p:cNvPr id="9" name="Organigramme : Document 8"/>
          <p:cNvSpPr/>
          <p:nvPr/>
        </p:nvSpPr>
        <p:spPr>
          <a:xfrm>
            <a:off x="4728018" y="3243987"/>
            <a:ext cx="2016224" cy="3196983"/>
          </a:xfrm>
          <a:prstGeom prst="flowChartDocumen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 smtClean="0"/>
          </a:p>
          <a:p>
            <a:pPr algn="ctr"/>
            <a:r>
              <a:rPr lang="fr-FR" dirty="0" smtClean="0">
                <a:solidFill>
                  <a:srgbClr val="FFFF00"/>
                </a:solidFill>
              </a:rPr>
              <a:t>PRO</a:t>
            </a:r>
          </a:p>
          <a:p>
            <a:pPr algn="ctr"/>
            <a:r>
              <a:rPr lang="fr-FR" dirty="0" smtClean="0">
                <a:solidFill>
                  <a:srgbClr val="FFFF00"/>
                </a:solidFill>
              </a:rPr>
              <a:t>SEGPA , EREA, DP6</a:t>
            </a:r>
          </a:p>
          <a:p>
            <a:pPr algn="ctr"/>
            <a:r>
              <a:rPr lang="fr-FR" dirty="0" smtClean="0"/>
              <a:t>Réalisation ouvrage</a:t>
            </a:r>
          </a:p>
          <a:p>
            <a:pPr algn="ctr"/>
            <a:r>
              <a:rPr lang="fr-FR" dirty="0" smtClean="0"/>
              <a:t>Socle commun</a:t>
            </a:r>
          </a:p>
          <a:p>
            <a:pPr algn="ctr"/>
            <a:r>
              <a:rPr lang="fr-FR" dirty="0" smtClean="0"/>
              <a:t>P. D. M. F. </a:t>
            </a:r>
          </a:p>
          <a:p>
            <a:pPr algn="ctr"/>
            <a:endParaRPr lang="fr-FR" dirty="0" smtClean="0"/>
          </a:p>
          <a:p>
            <a:pPr algn="ctr"/>
            <a:endParaRPr lang="fr-FR" dirty="0" smtClean="0"/>
          </a:p>
          <a:p>
            <a:pPr algn="ctr"/>
            <a:r>
              <a:rPr lang="fr-FR" dirty="0" smtClean="0"/>
              <a:t>Exposé oral </a:t>
            </a:r>
          </a:p>
          <a:p>
            <a:pPr algn="ctr"/>
            <a:r>
              <a:rPr lang="fr-FR" dirty="0" smtClean="0"/>
              <a:t>T.I.C.E.</a:t>
            </a:r>
          </a:p>
          <a:p>
            <a:pPr algn="ctr"/>
            <a:endParaRPr lang="fr-FR" dirty="0"/>
          </a:p>
        </p:txBody>
      </p:sp>
      <p:sp>
        <p:nvSpPr>
          <p:cNvPr id="10" name="Organigramme : Document 9"/>
          <p:cNvSpPr/>
          <p:nvPr/>
        </p:nvSpPr>
        <p:spPr>
          <a:xfrm>
            <a:off x="7020272" y="3239617"/>
            <a:ext cx="2016224" cy="3196983"/>
          </a:xfrm>
          <a:prstGeom prst="flowChartDocumen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 smtClean="0"/>
          </a:p>
          <a:p>
            <a:pPr algn="ctr"/>
            <a:r>
              <a:rPr lang="fr-FR" dirty="0" smtClean="0">
                <a:solidFill>
                  <a:srgbClr val="FFFF00"/>
                </a:solidFill>
              </a:rPr>
              <a:t>STI 2D – S SI</a:t>
            </a:r>
          </a:p>
          <a:p>
            <a:pPr algn="ctr"/>
            <a:r>
              <a:rPr lang="fr-FR" dirty="0" smtClean="0"/>
              <a:t>  </a:t>
            </a:r>
          </a:p>
          <a:p>
            <a:pPr algn="ctr"/>
            <a:r>
              <a:rPr lang="fr-FR" dirty="0" smtClean="0"/>
              <a:t>Contraintes de c.</a:t>
            </a:r>
          </a:p>
          <a:p>
            <a:pPr algn="ctr"/>
            <a:r>
              <a:rPr lang="fr-FR" dirty="0" smtClean="0"/>
              <a:t>Evolution sol. Tech.</a:t>
            </a:r>
          </a:p>
          <a:p>
            <a:pPr algn="ctr"/>
            <a:r>
              <a:rPr lang="fr-FR" sz="1600" dirty="0" smtClean="0"/>
              <a:t>Principes techniques</a:t>
            </a:r>
          </a:p>
          <a:p>
            <a:pPr algn="ctr"/>
            <a:endParaRPr lang="fr-FR" dirty="0" smtClean="0"/>
          </a:p>
          <a:p>
            <a:pPr algn="ctr"/>
            <a:endParaRPr lang="fr-FR" dirty="0" smtClean="0"/>
          </a:p>
          <a:p>
            <a:pPr algn="ctr"/>
            <a:r>
              <a:rPr lang="fr-FR" dirty="0" smtClean="0"/>
              <a:t>Exposé oral </a:t>
            </a:r>
          </a:p>
          <a:p>
            <a:pPr algn="ctr"/>
            <a:r>
              <a:rPr lang="fr-FR" dirty="0" smtClean="0"/>
              <a:t>T.I.C.E.</a:t>
            </a:r>
          </a:p>
          <a:p>
            <a:pPr algn="ctr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0005353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070686"/>
          </a:xfrm>
        </p:spPr>
        <p:txBody>
          <a:bodyPr>
            <a:normAutofit/>
          </a:bodyPr>
          <a:lstStyle/>
          <a:p>
            <a:r>
              <a:rPr lang="fr-FR" dirty="0" err="1" smtClean="0">
                <a:hlinkClick r:id="rId2"/>
              </a:rPr>
              <a:t>Batissiel</a:t>
            </a:r>
            <a:r>
              <a:rPr lang="fr-FR" dirty="0" smtClean="0">
                <a:hlinkClick r:id="rId2"/>
              </a:rPr>
              <a:t> 2014 sur le </a:t>
            </a:r>
            <a:br>
              <a:rPr lang="fr-FR" dirty="0" smtClean="0">
                <a:hlinkClick r:id="rId2"/>
              </a:rPr>
            </a:br>
            <a:r>
              <a:rPr lang="fr-FR" dirty="0" smtClean="0">
                <a:hlinkClick r:id="rId2"/>
              </a:rPr>
              <a:t>RNR Technologie au collège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70477630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198</TotalTime>
  <Words>148</Words>
  <Application>Microsoft Macintosh PowerPoint</Application>
  <PresentationFormat>Présentation à l'écran (4:3)</PresentationFormat>
  <Paragraphs>59</Paragraphs>
  <Slides>7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8" baseType="lpstr"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Batissiel 2014 sur le  RNR Technologie au collège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Jean-Luc</dc:creator>
  <cp:lastModifiedBy>Philippe Young</cp:lastModifiedBy>
  <cp:revision>20</cp:revision>
  <dcterms:created xsi:type="dcterms:W3CDTF">2013-11-20T06:20:51Z</dcterms:created>
  <dcterms:modified xsi:type="dcterms:W3CDTF">2013-11-26T08:35:30Z</dcterms:modified>
</cp:coreProperties>
</file>