
<file path=[Content_Types].xml><?xml version="1.0" encoding="utf-8"?>
<Types xmlns="http://schemas.openxmlformats.org/package/2006/content-types">
  <Override PartName="/ppt/slides/slide6.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Default Extension="wmf" ContentType="image/x-wmf"/>
  <Override PartName="/ppt/notesSlides/notesSlide17.xml" ContentType="application/vnd.openxmlformats-officedocument.presentationml.notesSlide+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Default Extension="vml" ContentType="application/vnd.openxmlformats-officedocument.vmlDrawing"/>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notesSlides/notesSlide19.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21"/>
  </p:notesMasterIdLst>
  <p:handoutMasterIdLst>
    <p:handoutMasterId r:id="rId22"/>
  </p:handoutMasterIdLst>
  <p:sldIdLst>
    <p:sldId id="262" r:id="rId2"/>
    <p:sldId id="263" r:id="rId3"/>
    <p:sldId id="264" r:id="rId4"/>
    <p:sldId id="265" r:id="rId5"/>
    <p:sldId id="266" r:id="rId6"/>
    <p:sldId id="267" r:id="rId7"/>
    <p:sldId id="271" r:id="rId8"/>
    <p:sldId id="268" r:id="rId9"/>
    <p:sldId id="269" r:id="rId10"/>
    <p:sldId id="258" r:id="rId11"/>
    <p:sldId id="270" r:id="rId12"/>
    <p:sldId id="279" r:id="rId13"/>
    <p:sldId id="290" r:id="rId14"/>
    <p:sldId id="280" r:id="rId15"/>
    <p:sldId id="283" r:id="rId16"/>
    <p:sldId id="284" r:id="rId17"/>
    <p:sldId id="285" r:id="rId18"/>
    <p:sldId id="286" r:id="rId19"/>
    <p:sldId id="287" r:id="rId20"/>
  </p:sldIdLst>
  <p:sldSz cx="9144000" cy="6858000" type="screen4x3"/>
  <p:notesSz cx="6858000" cy="9144000"/>
  <p:defaultTextStyle>
    <a:defPPr>
      <a:defRPr lang="fr-FR"/>
    </a:defPPr>
    <a:lvl1pPr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1pPr>
    <a:lvl2pPr marL="4572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2pPr>
    <a:lvl3pPr marL="9144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3pPr>
    <a:lvl4pPr marL="13716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4pPr>
    <a:lvl5pPr marL="1828800" algn="ctr" rtl="0" fontAlgn="base">
      <a:spcBef>
        <a:spcPct val="0"/>
      </a:spcBef>
      <a:spcAft>
        <a:spcPct val="0"/>
      </a:spcAft>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5pPr>
    <a:lvl6pPr marL="22860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6pPr>
    <a:lvl7pPr marL="27432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7pPr>
    <a:lvl8pPr marL="32004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8pPr>
    <a:lvl9pPr marL="3657600" algn="l" defTabSz="914400" rtl="0" eaLnBrk="1" latinLnBrk="0" hangingPunct="1">
      <a:defRPr sz="1000" kern="1200">
        <a:solidFill>
          <a:schemeClr val="tx1"/>
        </a:solidFill>
        <a:effectLst>
          <a:outerShdw blurRad="38100" dist="38100" dir="2700000" algn="tl">
            <a:srgbClr val="000000">
              <a:alpha val="43137"/>
            </a:srgbClr>
          </a:outerShdw>
        </a:effectLst>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6600"/>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76" autoAdjust="0"/>
    <p:restoredTop sz="94660"/>
  </p:normalViewPr>
  <p:slideViewPr>
    <p:cSldViewPr>
      <p:cViewPr>
        <p:scale>
          <a:sx n="66" d="100"/>
          <a:sy n="66" d="100"/>
        </p:scale>
        <p:origin x="-72" y="-72"/>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454" y="-7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effectLst/>
              </a:defRPr>
            </a:lvl1pPr>
          </a:lstStyle>
          <a:p>
            <a:pPr>
              <a:defRPr/>
            </a:pPr>
            <a:endParaRPr lang="fr-FR"/>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smtClean="0">
                <a:effectLst/>
              </a:defRPr>
            </a:lvl1pPr>
          </a:lstStyle>
          <a:p>
            <a:pPr>
              <a:defRPr/>
            </a:pPr>
            <a:fld id="{D653BA73-A8E6-430E-92C5-084F73CF9813}" type="datetimeFigureOut">
              <a:rPr lang="fr-FR"/>
              <a:pPr>
                <a:defRPr/>
              </a:pPr>
              <a:t>25/11/2013</a:t>
            </a:fld>
            <a:endParaRPr lang="fr-FR"/>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smtClean="0">
                <a:effectLst/>
              </a:defRPr>
            </a:lvl1pPr>
          </a:lstStyle>
          <a:p>
            <a:pPr>
              <a:defRPr/>
            </a:pPr>
            <a:endParaRPr lang="fr-FR"/>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smtClean="0">
                <a:effectLst/>
              </a:defRPr>
            </a:lvl1pPr>
          </a:lstStyle>
          <a:p>
            <a:pPr>
              <a:defRPr/>
            </a:pPr>
            <a:fld id="{55536E1F-CBAE-4E5C-B574-392CA9CD71E2}" type="slidenum">
              <a:rPr lang="fr-FR"/>
              <a:pPr>
                <a:defRPr/>
              </a:pPr>
              <a:t>‹N°›</a:t>
            </a:fld>
            <a:endParaRPr lang="fr-FR"/>
          </a:p>
        </p:txBody>
      </p:sp>
    </p:spTree>
    <p:extLst>
      <p:ext uri="{BB962C8B-B14F-4D97-AF65-F5344CB8AC3E}">
        <p14:creationId xmlns:p14="http://schemas.microsoft.com/office/powerpoint/2010/main" xmlns="" val="11829527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ffectLst/>
              </a:defRPr>
            </a:lvl1pPr>
          </a:lstStyle>
          <a:p>
            <a:pPr>
              <a:defRPr/>
            </a:pPr>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ffectLst/>
              </a:defRPr>
            </a:lvl1pPr>
          </a:lstStyle>
          <a:p>
            <a:pPr>
              <a:defRPr/>
            </a:pPr>
            <a:fld id="{5390DFD2-B026-46CD-B2CF-9AA969062ED0}" type="datetimeFigureOut">
              <a:rPr lang="fr-FR"/>
              <a:pPr>
                <a:defRPr/>
              </a:pPr>
              <a:t>25/11/2013</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FR" noProof="0" smtClean="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ffectLst/>
              </a:defRPr>
            </a:lvl1pPr>
          </a:lstStyle>
          <a:p>
            <a:pPr>
              <a:defRPr/>
            </a:pPr>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ffectLst/>
              </a:defRPr>
            </a:lvl1pPr>
          </a:lstStyle>
          <a:p>
            <a:pPr>
              <a:defRPr/>
            </a:pPr>
            <a:fld id="{854828ED-22B2-4812-8BB8-0A7ADE92D2CA}" type="slidenum">
              <a:rPr lang="fr-FR"/>
              <a:pPr>
                <a:defRPr/>
              </a:pPr>
              <a:t>‹N°›</a:t>
            </a:fld>
            <a:endParaRPr lang="fr-FR"/>
          </a:p>
        </p:txBody>
      </p:sp>
    </p:spTree>
    <p:extLst>
      <p:ext uri="{BB962C8B-B14F-4D97-AF65-F5344CB8AC3E}">
        <p14:creationId xmlns:p14="http://schemas.microsoft.com/office/powerpoint/2010/main" xmlns="" val="66284340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10</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11</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12</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13</a:t>
            </a:fld>
            <a:endParaRPr lang="fr-F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14</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15</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16</a:t>
            </a:fld>
            <a:endParaRPr lang="fr-FR"/>
          </a:p>
        </p:txBody>
      </p:sp>
    </p:spTree>
    <p:extLst>
      <p:ext uri="{BB962C8B-B14F-4D97-AF65-F5344CB8AC3E}">
        <p14:creationId xmlns:p14="http://schemas.microsoft.com/office/powerpoint/2010/main" xmlns="" val="103328589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17</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18</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19</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7</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8</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a:p>
        </p:txBody>
      </p:sp>
      <p:sp>
        <p:nvSpPr>
          <p:cNvPr id="4" name="Espace réservé du numéro de diapositive 3"/>
          <p:cNvSpPr>
            <a:spLocks noGrp="1"/>
          </p:cNvSpPr>
          <p:nvPr>
            <p:ph type="sldNum" sz="quarter" idx="10"/>
          </p:nvPr>
        </p:nvSpPr>
        <p:spPr/>
        <p:txBody>
          <a:bodyPr/>
          <a:lstStyle/>
          <a:p>
            <a:pPr>
              <a:defRPr/>
            </a:pPr>
            <a:fld id="{854828ED-22B2-4812-8BB8-0A7ADE92D2CA}" type="slidenum">
              <a:rPr lang="fr-FR" smtClean="0"/>
              <a:pPr>
                <a:defRPr/>
              </a:pPr>
              <a:t>9</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grpSp>
        <p:nvGrpSpPr>
          <p:cNvPr id="4" name="Group 2"/>
          <p:cNvGrpSpPr>
            <a:grpSpLocks/>
          </p:cNvGrpSpPr>
          <p:nvPr/>
        </p:nvGrpSpPr>
        <p:grpSpPr bwMode="auto">
          <a:xfrm>
            <a:off x="-15875" y="0"/>
            <a:ext cx="9159875" cy="6858000"/>
            <a:chOff x="0" y="0"/>
            <a:chExt cx="5770" cy="4320"/>
          </a:xfrm>
        </p:grpSpPr>
        <p:sp>
          <p:nvSpPr>
            <p:cNvPr id="5"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6"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7"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8"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algn="l">
                <a:defRPr/>
              </a:pPr>
              <a:endParaRPr lang="fr-FR" sz="1800">
                <a:effectLst/>
                <a:latin typeface="Tahoma" charset="0"/>
              </a:endParaRPr>
            </a:p>
          </p:txBody>
        </p:sp>
        <p:sp>
          <p:nvSpPr>
            <p:cNvPr id="9"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0"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1"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2"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3"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4"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5"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algn="l">
                <a:defRPr/>
              </a:pPr>
              <a:endParaRPr lang="fr-FR" sz="1800">
                <a:effectLst/>
                <a:latin typeface="Tahoma" charset="0"/>
              </a:endParaRPr>
            </a:p>
          </p:txBody>
        </p:sp>
        <p:sp>
          <p:nvSpPr>
            <p:cNvPr id="16"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algn="l">
                <a:defRPr/>
              </a:pPr>
              <a:endParaRPr lang="fr-FR" sz="1800">
                <a:effectLst/>
                <a:latin typeface="Tahoma" charset="0"/>
              </a:endParaRPr>
            </a:p>
          </p:txBody>
        </p:sp>
        <p:sp>
          <p:nvSpPr>
            <p:cNvPr id="17"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8"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19"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0"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1"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2"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3"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algn="l">
                <a:defRPr/>
              </a:pPr>
              <a:endParaRPr lang="fr-FR" sz="1800">
                <a:effectLst/>
                <a:latin typeface="Tahoma" charset="0"/>
              </a:endParaRPr>
            </a:p>
          </p:txBody>
        </p:sp>
        <p:sp>
          <p:nvSpPr>
            <p:cNvPr id="24"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algn="l">
                <a:defRPr/>
              </a:pPr>
              <a:endParaRPr lang="fr-FR" sz="1800">
                <a:effectLst/>
                <a:latin typeface="Tahoma" charset="0"/>
              </a:endParaRPr>
            </a:p>
          </p:txBody>
        </p:sp>
        <p:sp>
          <p:nvSpPr>
            <p:cNvPr id="25"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algn="l">
                <a:defRPr/>
              </a:pPr>
              <a:endParaRPr lang="fr-FR" sz="1800">
                <a:effectLst/>
                <a:latin typeface="Tahoma" charset="0"/>
              </a:endParaRPr>
            </a:p>
          </p:txBody>
        </p:sp>
      </p:grpSp>
      <p:sp>
        <p:nvSpPr>
          <p:cNvPr id="5144" name="Rectangle 24"/>
          <p:cNvSpPr>
            <a:spLocks noGrp="1" noChangeArrowheads="1"/>
          </p:cNvSpPr>
          <p:nvPr>
            <p:ph type="ctrTitle" sz="quarter"/>
          </p:nvPr>
        </p:nvSpPr>
        <p:spPr>
          <a:xfrm>
            <a:off x="685800" y="1600200"/>
            <a:ext cx="7772400" cy="1828800"/>
          </a:xfrm>
        </p:spPr>
        <p:txBody>
          <a:bodyPr/>
          <a:lstStyle>
            <a:lvl1pPr>
              <a:defRPr sz="4800"/>
            </a:lvl1pPr>
          </a:lstStyle>
          <a:p>
            <a:r>
              <a:rPr lang="fr-FR"/>
              <a:t>Cliquez pour modifier le style du titre</a:t>
            </a:r>
          </a:p>
        </p:txBody>
      </p:sp>
      <p:sp>
        <p:nvSpPr>
          <p:cNvPr id="5145" name="Rectangle 25"/>
          <p:cNvSpPr>
            <a:spLocks noGrp="1" noChangeArrowheads="1"/>
          </p:cNvSpPr>
          <p:nvPr>
            <p:ph type="subTitle" sz="quarter" idx="1"/>
          </p:nvPr>
        </p:nvSpPr>
        <p:spPr>
          <a:xfrm>
            <a:off x="1371600" y="3886200"/>
            <a:ext cx="6400800" cy="1752600"/>
          </a:xfrm>
        </p:spPr>
        <p:txBody>
          <a:bodyPr/>
          <a:lstStyle>
            <a:lvl1pPr marL="0" indent="0" algn="ctr">
              <a:buFont typeface="Wingdings" pitchFamily="2" charset="2"/>
              <a:buNone/>
              <a:defRPr/>
            </a:lvl1pPr>
          </a:lstStyle>
          <a:p>
            <a:r>
              <a:rPr lang="fr-FR"/>
              <a:t>Cliquez pour modifier le style des sous-titres du masque</a:t>
            </a:r>
          </a:p>
        </p:txBody>
      </p:sp>
      <p:sp>
        <p:nvSpPr>
          <p:cNvPr id="26" name="Rectangle 27"/>
          <p:cNvSpPr>
            <a:spLocks noGrp="1" noChangeArrowheads="1"/>
          </p:cNvSpPr>
          <p:nvPr>
            <p:ph type="ftr" sz="quarter" idx="10"/>
          </p:nvPr>
        </p:nvSpPr>
        <p:spPr/>
        <p:txBody>
          <a:bodyPr/>
          <a:lstStyle>
            <a:lvl1pPr>
              <a:defRPr/>
            </a:lvl1pPr>
          </a:lstStyle>
          <a:p>
            <a:r>
              <a:rPr lang="fr-FR"/>
              <a:t>Samuel VIOLLIN IA-IPR   Créteil        groupe de travail rénovation des programmes ATS ministère                  16 octobre 2009</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120"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fr-FR" smtClean="0"/>
              <a:t>Cliquez pour modifier le style du titre</a:t>
            </a:r>
          </a:p>
        </p:txBody>
      </p:sp>
      <p:sp>
        <p:nvSpPr>
          <p:cNvPr id="52" name="Rectangle 27"/>
          <p:cNvSpPr>
            <a:spLocks noGrp="1" noChangeArrowheads="1"/>
          </p:cNvSpPr>
          <p:nvPr>
            <p:ph type="ftr" sz="quarter" idx="3"/>
          </p:nvPr>
        </p:nvSpPr>
        <p:spPr bwMode="auto">
          <a:xfrm>
            <a:off x="468313" y="6453188"/>
            <a:ext cx="7993062" cy="2159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defRPr>
                <a:effectLst>
                  <a:outerShdw blurRad="38100" dist="38100" dir="2700000" algn="tl">
                    <a:srgbClr val="000000"/>
                  </a:outerShdw>
                </a:effectLst>
              </a:defRPr>
            </a:lvl1pPr>
          </a:lstStyle>
          <a:p>
            <a:r>
              <a:rPr lang="fr-FR"/>
              <a:t>Samuel VIOLLIN IA-IPR   Créteil        groupe de travail rénovation des programmes ATS ministère                  16 octobre 2009</a:t>
            </a:r>
          </a:p>
        </p:txBody>
      </p:sp>
    </p:spTree>
  </p:cSld>
  <p:clrMap bg1="dk2" tx1="lt1" bg2="dk1" tx2="lt2" accent1="accent1" accent2="accent2" accent3="accent3" accent4="accent4" accent5="accent5" accent6="accent6" hlink="hlink" folHlink="folHlink"/>
  <p:sldLayoutIdLst>
    <p:sldLayoutId id="2147483721" r:id="rId1"/>
  </p:sldLayoutIdLst>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5"/>
          <p:cNvSpPr>
            <a:spLocks noChangeArrowheads="1"/>
          </p:cNvSpPr>
          <p:nvPr/>
        </p:nvSpPr>
        <p:spPr bwMode="auto">
          <a:xfrm>
            <a:off x="1331913" y="0"/>
            <a:ext cx="71437" cy="6858000"/>
          </a:xfrm>
          <a:prstGeom prst="rect">
            <a:avLst/>
          </a:prstGeom>
          <a:solidFill>
            <a:schemeClr val="accent1"/>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pic>
        <p:nvPicPr>
          <p:cNvPr id="6" name="Picture 6" descr="logo MEN"/>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0"/>
            <a:ext cx="1331913" cy="1079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7" name="WordArt 8"/>
          <p:cNvSpPr>
            <a:spLocks noChangeArrowheads="1" noChangeShapeType="1" noTextEdit="1"/>
          </p:cNvSpPr>
          <p:nvPr/>
        </p:nvSpPr>
        <p:spPr bwMode="auto">
          <a:xfrm>
            <a:off x="1619250" y="404813"/>
            <a:ext cx="7267575" cy="1409700"/>
          </a:xfrm>
          <a:prstGeom prst="rect">
            <a:avLst/>
          </a:prstGeom>
        </p:spPr>
        <p:txBody>
          <a:bodyPr wrap="none" fromWordArt="1">
            <a:prstTxWarp prst="textPlain">
              <a:avLst>
                <a:gd name="adj" fmla="val 50000"/>
              </a:avLst>
            </a:prstTxWarp>
          </a:bodyPr>
          <a:lstStyle/>
          <a:p>
            <a:r>
              <a:rPr lang="fr-FR" sz="4000" kern="10" dirty="0">
                <a:ln w="9525">
                  <a:solidFill>
                    <a:srgbClr val="000000"/>
                  </a:solidFill>
                  <a:round/>
                  <a:headEnd/>
                  <a:tailEnd/>
                </a:ln>
                <a:solidFill>
                  <a:schemeClr val="tx2">
                    <a:lumMod val="75000"/>
                  </a:schemeClr>
                </a:solidFill>
                <a:latin typeface="Arial Black"/>
              </a:rPr>
              <a:t>Les Sciences Industrielles</a:t>
            </a:r>
          </a:p>
          <a:p>
            <a:r>
              <a:rPr lang="fr-FR" sz="4000" kern="10" dirty="0">
                <a:ln w="9525">
                  <a:solidFill>
                    <a:srgbClr val="000000"/>
                  </a:solidFill>
                  <a:round/>
                  <a:headEnd/>
                  <a:tailEnd/>
                </a:ln>
                <a:solidFill>
                  <a:schemeClr val="tx2">
                    <a:lumMod val="75000"/>
                  </a:schemeClr>
                </a:solidFill>
                <a:latin typeface="Arial Black"/>
              </a:rPr>
              <a:t>pour l'Ingénieur</a:t>
            </a:r>
          </a:p>
        </p:txBody>
      </p:sp>
      <p:sp>
        <p:nvSpPr>
          <p:cNvPr id="8" name="WordArt 10"/>
          <p:cNvSpPr>
            <a:spLocks noChangeArrowheads="1" noChangeShapeType="1" noTextEdit="1"/>
          </p:cNvSpPr>
          <p:nvPr/>
        </p:nvSpPr>
        <p:spPr bwMode="auto">
          <a:xfrm rot="5400000">
            <a:off x="-1909762" y="3573462"/>
            <a:ext cx="5111750" cy="790575"/>
          </a:xfrm>
          <a:prstGeom prst="rect">
            <a:avLst/>
          </a:prstGeom>
          <a:extLst>
            <a:ext uri="{91240B29-F687-4f45-9708-019B960494DF}">
              <a14:hiddenLine xmlns:a14="http://schemas.microsoft.com/office/drawing/2010/main" xmlns="" w="9525">
                <a:solidFill>
                  <a:srgbClr val="000000"/>
                </a:solidFill>
                <a:round/>
                <a:headEnd/>
                <a:tailEnd/>
              </a14:hiddenLine>
            </a:ext>
          </a:extLst>
        </p:spPr>
        <p:txBody>
          <a:bodyPr vert="wordArtVert" wrap="none" fromWordArt="1">
            <a:prstTxWarp prst="textPlain">
              <a:avLst>
                <a:gd name="adj" fmla="val 50000"/>
              </a:avLst>
            </a:prstTxWarp>
          </a:bodyPr>
          <a:lstStyle/>
          <a:p>
            <a:pPr fontAlgn="auto"/>
            <a:r>
              <a:rPr lang="fr-FR" sz="4400" kern="10">
                <a:solidFill>
                  <a:schemeClr val="accent1"/>
                </a:solidFill>
                <a:latin typeface="Arial Black"/>
              </a:rPr>
              <a:t>CPGE ATS</a:t>
            </a:r>
          </a:p>
        </p:txBody>
      </p:sp>
      <p:sp>
        <p:nvSpPr>
          <p:cNvPr id="9" name="Text Box 11"/>
          <p:cNvSpPr txBox="1">
            <a:spLocks noChangeArrowheads="1"/>
          </p:cNvSpPr>
          <p:nvPr/>
        </p:nvSpPr>
        <p:spPr bwMode="auto">
          <a:xfrm>
            <a:off x="2084387" y="2132856"/>
            <a:ext cx="6337300" cy="3785652"/>
          </a:xfrm>
          <a:prstGeom prst="rect">
            <a:avLst/>
          </a:prstGeom>
          <a:solidFill>
            <a:schemeClr val="tx1"/>
          </a:solidFill>
          <a:ln>
            <a:noFill/>
          </a:ln>
          <a:effectLst>
            <a:outerShdw dist="107763" dir="2700000" algn="ctr" rotWithShape="0">
              <a:schemeClr val="bg2">
                <a:alpha val="50000"/>
              </a:schemeClr>
            </a:outerShdw>
          </a:effectLs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dirty="0"/>
              <a:t> </a:t>
            </a:r>
            <a:r>
              <a:rPr lang="fr-FR" b="1" dirty="0">
                <a:solidFill>
                  <a:schemeClr val="tx2">
                    <a:lumMod val="75000"/>
                  </a:schemeClr>
                </a:solidFill>
              </a:rPr>
              <a:t>Présentation </a:t>
            </a:r>
          </a:p>
          <a:p>
            <a:pPr eaLnBrk="1" hangingPunct="1">
              <a:spcBef>
                <a:spcPct val="50000"/>
              </a:spcBef>
            </a:pPr>
            <a:r>
              <a:rPr lang="fr-FR" b="1" dirty="0" smtClean="0">
                <a:solidFill>
                  <a:schemeClr val="tx2">
                    <a:lumMod val="75000"/>
                  </a:schemeClr>
                </a:solidFill>
              </a:rPr>
              <a:t>Une évolution des  </a:t>
            </a:r>
            <a:endParaRPr lang="fr-FR" b="1" dirty="0">
              <a:solidFill>
                <a:schemeClr val="tx2">
                  <a:lumMod val="75000"/>
                </a:schemeClr>
              </a:solidFill>
            </a:endParaRPr>
          </a:p>
          <a:p>
            <a:pPr eaLnBrk="1" hangingPunct="1">
              <a:spcBef>
                <a:spcPct val="50000"/>
              </a:spcBef>
            </a:pPr>
            <a:r>
              <a:rPr lang="fr-FR" b="1" dirty="0">
                <a:solidFill>
                  <a:schemeClr val="tx2">
                    <a:lumMod val="75000"/>
                  </a:schemeClr>
                </a:solidFill>
              </a:rPr>
              <a:t>CPGE </a:t>
            </a:r>
            <a:r>
              <a:rPr lang="fr-FR" b="1" dirty="0" smtClean="0">
                <a:solidFill>
                  <a:schemeClr val="tx2">
                    <a:lumMod val="75000"/>
                  </a:schemeClr>
                </a:solidFill>
              </a:rPr>
              <a:t>ATS </a:t>
            </a:r>
            <a:endParaRPr lang="fr-FR" sz="3200" dirty="0">
              <a:solidFill>
                <a:schemeClr val="tx2">
                  <a:lumMod val="75000"/>
                </a:schemeClr>
              </a:solidFill>
            </a:endParaRPr>
          </a:p>
          <a:p>
            <a:pPr eaLnBrk="1" hangingPunct="1">
              <a:spcBef>
                <a:spcPct val="50000"/>
              </a:spcBef>
            </a:pPr>
            <a:r>
              <a:rPr lang="fr-FR" sz="3200" dirty="0" smtClean="0">
                <a:solidFill>
                  <a:schemeClr val="tx2">
                    <a:lumMod val="75000"/>
                  </a:schemeClr>
                </a:solidFill>
              </a:rPr>
              <a:t>25 et 26 novembre 2013</a:t>
            </a:r>
          </a:p>
          <a:p>
            <a:pPr eaLnBrk="1" hangingPunct="1">
              <a:spcBef>
                <a:spcPct val="50000"/>
              </a:spcBef>
            </a:pPr>
            <a:r>
              <a:rPr lang="fr-FR" sz="3200" dirty="0" smtClean="0">
                <a:solidFill>
                  <a:schemeClr val="tx2">
                    <a:lumMod val="75000"/>
                  </a:schemeClr>
                </a:solidFill>
              </a:rPr>
              <a:t>Lycée Louis Le Grand</a:t>
            </a:r>
            <a:endParaRPr lang="fr-FR" sz="3200" dirty="0">
              <a:solidFill>
                <a:schemeClr val="tx2">
                  <a:lumMod val="75000"/>
                </a:schemeClr>
              </a:solidFill>
            </a:endParaRPr>
          </a:p>
        </p:txBody>
      </p:sp>
    </p:spTree>
    <p:extLst>
      <p:ext uri="{BB962C8B-B14F-4D97-AF65-F5344CB8AC3E}">
        <p14:creationId xmlns:p14="http://schemas.microsoft.com/office/powerpoint/2010/main" xmlns="" val="884233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checkerboard(across)">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2"/>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fr-FR"/>
          </a:p>
        </p:txBody>
      </p:sp>
      <p:sp>
        <p:nvSpPr>
          <p:cNvPr id="9"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10" name="Text Box 4"/>
          <p:cNvSpPr txBox="1">
            <a:spLocks noChangeArrowheads="1"/>
          </p:cNvSpPr>
          <p:nvPr/>
        </p:nvSpPr>
        <p:spPr bwMode="auto">
          <a:xfrm>
            <a:off x="250825" y="333375"/>
            <a:ext cx="8713788" cy="1190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t>L’organisation pendant la première période de l’année (fin janvier)</a:t>
            </a:r>
          </a:p>
        </p:txBody>
      </p:sp>
      <p:graphicFrame>
        <p:nvGraphicFramePr>
          <p:cNvPr id="11" name="Object 5"/>
          <p:cNvGraphicFramePr>
            <a:graphicFrameLocks noChangeAspect="1"/>
          </p:cNvGraphicFramePr>
          <p:nvPr>
            <p:extLst>
              <p:ext uri="{D42A27DB-BD31-4B8C-83A1-F6EECF244321}">
                <p14:modId xmlns:p14="http://schemas.microsoft.com/office/powerpoint/2010/main" xmlns="" val="1080476198"/>
              </p:ext>
            </p:extLst>
          </p:nvPr>
        </p:nvGraphicFramePr>
        <p:xfrm>
          <a:off x="2273300" y="1849438"/>
          <a:ext cx="5100638" cy="4137025"/>
        </p:xfrm>
        <a:graphic>
          <a:graphicData uri="http://schemas.openxmlformats.org/presentationml/2006/ole">
            <p:oleObj spid="_x0000_s100389" name="Picture" r:id="rId4" imgW="3675707" imgH="2544024" progId="Word.Picture.8">
              <p:embed/>
            </p:oleObj>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Rectangle 2"/>
          <p:cNvSpPr txBox="1">
            <a:spLocks noChangeArrowheads="1"/>
          </p:cNvSpPr>
          <p:nvPr/>
        </p:nvSpPr>
        <p:spPr bwMode="auto">
          <a:xfrm>
            <a:off x="250825" y="188913"/>
            <a:ext cx="8642350" cy="1295400"/>
          </a:xfrm>
          <a:prstGeom prst="rect">
            <a:avLst/>
          </a:prstGeom>
          <a:noFill/>
          <a:ln w="9525">
            <a:noFill/>
            <a:miter lim="800000"/>
            <a:headEnd/>
            <a:tailEnd/>
          </a:ln>
          <a:effectLst/>
          <a:extLst>
            <a:ext uri="{909E8E84-426E-40dd-AFC4-6F175D3DCCD1}">
              <a14:hiddenFill xmlns:a14="http://schemas.microsoft.com/office/drawing/2010/main" xmlns="">
                <a:solidFill>
                  <a:srgbClr val="009999"/>
                </a:solidFill>
              </a14:hiddenFill>
            </a:ext>
            <a:ext uri="{91240B29-F687-4f45-9708-019B960494DF}">
              <a14:hiddenLine xmlns:a14="http://schemas.microsoft.com/office/drawing/2010/main" xmlns="" w="12700">
                <a:solidFill>
                  <a:srgbClr val="00FFFF"/>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pPr eaLnBrk="1" hangingPunct="1"/>
            <a:r>
              <a:rPr lang="fr-FR" sz="4000" b="1" dirty="0" smtClean="0">
                <a:solidFill>
                  <a:schemeClr val="tx1"/>
                </a:solidFill>
              </a:rPr>
              <a:t>L’organisation pendant la première période de l’année</a:t>
            </a:r>
          </a:p>
        </p:txBody>
      </p:sp>
      <p:sp>
        <p:nvSpPr>
          <p:cNvPr id="6" name="Rectangle 3"/>
          <p:cNvSpPr txBox="1">
            <a:spLocks noChangeArrowheads="1"/>
          </p:cNvSpPr>
          <p:nvPr/>
        </p:nvSpPr>
        <p:spPr>
          <a:xfrm>
            <a:off x="457200" y="1772816"/>
            <a:ext cx="8229600" cy="4392488"/>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eaLnBrk="1" hangingPunct="1">
              <a:lnSpc>
                <a:spcPct val="80000"/>
              </a:lnSpc>
            </a:pPr>
            <a:r>
              <a:rPr lang="fr-FR" sz="2800" dirty="0" smtClean="0"/>
              <a:t>Il existe trois groupes qui fonctionnent en parallèle (un groupe GE, un groupe GM et un groupe AU). Chaque groupe se voit proposer un enseignement de mécanique (1h de cours, 1h de TD et 1,5h de TP) et d’électricité (1h de cours, 1h de TD et 1,5h de TP). </a:t>
            </a:r>
          </a:p>
          <a:p>
            <a:pPr algn="just" eaLnBrk="1" hangingPunct="1">
              <a:lnSpc>
                <a:spcPct val="80000"/>
              </a:lnSpc>
            </a:pPr>
            <a:r>
              <a:rPr lang="fr-FR" sz="2800" dirty="0" smtClean="0"/>
              <a:t>La formation proposée dans les champs disciplinaires est différenciée et adaptée à chacun des trois groupes. Cette différenciation peut porter sur les niveaux taxonomiques, les contenus ou les méthodes pédagogiques mises en œuvre.</a:t>
            </a:r>
          </a:p>
        </p:txBody>
      </p:sp>
    </p:spTree>
    <p:extLst>
      <p:ext uri="{BB962C8B-B14F-4D97-AF65-F5344CB8AC3E}">
        <p14:creationId xmlns:p14="http://schemas.microsoft.com/office/powerpoint/2010/main" xmlns="" val="25380793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0" y="4165600"/>
            <a:ext cx="8839200" cy="1783680"/>
          </a:xfrm>
          <a:solidFill>
            <a:schemeClr val="bg1"/>
          </a:solidFill>
          <a:ln/>
          <a:extLst>
            <a:ext uri="{91240B29-F687-4f45-9708-019B960494DF}">
              <a14:hiddenLine xmlns:a14="http://schemas.microsoft.com/office/drawing/2010/main" xmlns="" w="9525">
                <a:solidFill>
                  <a:srgbClr val="FF0000"/>
                </a:solidFill>
                <a:miter lim="800000"/>
                <a:headEnd/>
                <a:tailEnd/>
              </a14:hiddenLine>
            </a:ext>
          </a:extLst>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marL="457200" indent="-457200" algn="just">
              <a:lnSpc>
                <a:spcPct val="80000"/>
              </a:lnSpc>
              <a:buFontTx/>
              <a:buChar char="-"/>
            </a:pPr>
            <a:r>
              <a:rPr lang="fr-FR" dirty="0" smtClean="0"/>
              <a:t>A partir d’</a:t>
            </a:r>
            <a:r>
              <a:rPr lang="fr-FR" dirty="0" smtClean="0">
                <a:solidFill>
                  <a:schemeClr val="tx2">
                    <a:lumMod val="75000"/>
                  </a:schemeClr>
                </a:solidFill>
              </a:rPr>
              <a:t>1 ou 2 Centres d’Intérêt</a:t>
            </a:r>
          </a:p>
          <a:p>
            <a:pPr marL="457200" indent="-457200" algn="just">
              <a:lnSpc>
                <a:spcPct val="80000"/>
              </a:lnSpc>
              <a:buFontTx/>
              <a:buChar char="-"/>
            </a:pPr>
            <a:r>
              <a:rPr lang="fr-FR" dirty="0" smtClean="0"/>
              <a:t>Durée d’un </a:t>
            </a:r>
            <a:r>
              <a:rPr lang="fr-FR" dirty="0" smtClean="0">
                <a:solidFill>
                  <a:schemeClr val="tx2">
                    <a:lumMod val="75000"/>
                  </a:schemeClr>
                </a:solidFill>
              </a:rPr>
              <a:t>cycle de 2 à 4 semaines</a:t>
            </a:r>
          </a:p>
          <a:p>
            <a:pPr marL="457200" indent="-457200" algn="just">
              <a:lnSpc>
                <a:spcPct val="80000"/>
              </a:lnSpc>
              <a:buFontTx/>
              <a:buChar char="-"/>
            </a:pPr>
            <a:r>
              <a:rPr lang="fr-FR" dirty="0" smtClean="0"/>
              <a:t>Fin de chaque cycle par</a:t>
            </a:r>
            <a:r>
              <a:rPr lang="fr-FR" dirty="0" smtClean="0">
                <a:solidFill>
                  <a:srgbClr val="FF0000"/>
                </a:solidFill>
              </a:rPr>
              <a:t> </a:t>
            </a:r>
            <a:r>
              <a:rPr lang="fr-FR" dirty="0" smtClean="0">
                <a:solidFill>
                  <a:schemeClr val="tx2">
                    <a:lumMod val="75000"/>
                  </a:schemeClr>
                </a:solidFill>
              </a:rPr>
              <a:t>une séance de synthèse</a:t>
            </a:r>
            <a:endParaRPr lang="fr-FR" dirty="0">
              <a:solidFill>
                <a:schemeClr val="tx2">
                  <a:lumMod val="75000"/>
                </a:schemeClr>
              </a:solidFill>
            </a:endParaRPr>
          </a:p>
        </p:txBody>
      </p:sp>
      <p:sp>
        <p:nvSpPr>
          <p:cNvPr id="5" name="Rectangle 4"/>
          <p:cNvSpPr>
            <a:spLocks noChangeArrowheads="1"/>
          </p:cNvSpPr>
          <p:nvPr/>
        </p:nvSpPr>
        <p:spPr bwMode="auto">
          <a:xfrm>
            <a:off x="344488" y="1647825"/>
            <a:ext cx="8362950" cy="1473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FF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284163" indent="-284163" algn="just">
              <a:spcBef>
                <a:spcPct val="20000"/>
              </a:spcBef>
              <a:buClr>
                <a:srgbClr val="215383"/>
              </a:buClr>
              <a:buSzPct val="75000"/>
              <a:buFont typeface="Wingdings" pitchFamily="2" charset="2"/>
              <a:buNone/>
            </a:pPr>
            <a:r>
              <a:rPr lang="fr-FR" sz="2400" b="1" u="sng" dirty="0"/>
              <a:t>Contraintes</a:t>
            </a:r>
            <a:r>
              <a:rPr lang="fr-FR" sz="2400" dirty="0"/>
              <a:t>	:   </a:t>
            </a:r>
            <a:r>
              <a:rPr lang="fr-FR" sz="2400" dirty="0" smtClean="0"/>
              <a:t>	Le  </a:t>
            </a:r>
            <a:r>
              <a:rPr lang="fr-FR" sz="2400" dirty="0"/>
              <a:t>programme ATS</a:t>
            </a:r>
          </a:p>
          <a:p>
            <a:pPr marL="284163" indent="-284163" algn="just">
              <a:spcBef>
                <a:spcPct val="20000"/>
              </a:spcBef>
              <a:buClr>
                <a:srgbClr val="215383"/>
              </a:buClr>
              <a:buSzPct val="75000"/>
              <a:buFont typeface="Wingdings" pitchFamily="2" charset="2"/>
              <a:buNone/>
            </a:pPr>
            <a:r>
              <a:rPr lang="fr-FR" sz="2400" dirty="0"/>
              <a:t>         	               </a:t>
            </a:r>
            <a:r>
              <a:rPr lang="fr-FR" sz="2400" dirty="0" smtClean="0"/>
              <a:t>	Le  </a:t>
            </a:r>
            <a:r>
              <a:rPr lang="fr-FR" sz="2400" dirty="0"/>
              <a:t>matériel disponible</a:t>
            </a:r>
          </a:p>
          <a:p>
            <a:pPr marL="284163" indent="-284163" algn="just">
              <a:spcBef>
                <a:spcPct val="20000"/>
              </a:spcBef>
              <a:buClr>
                <a:srgbClr val="215383"/>
              </a:buClr>
              <a:buSzPct val="75000"/>
              <a:buFont typeface="Wingdings" pitchFamily="2" charset="2"/>
              <a:buNone/>
            </a:pPr>
            <a:r>
              <a:rPr lang="fr-FR" sz="2400" dirty="0"/>
              <a:t>			    </a:t>
            </a:r>
            <a:r>
              <a:rPr lang="fr-FR" sz="2400" dirty="0" smtClean="0"/>
              <a:t>	Le </a:t>
            </a:r>
            <a:r>
              <a:rPr lang="fr-FR" sz="2400" dirty="0"/>
              <a:t>temps (1h30 par séance)</a:t>
            </a:r>
          </a:p>
          <a:p>
            <a:pPr marL="284163" indent="-284163">
              <a:spcBef>
                <a:spcPct val="20000"/>
              </a:spcBef>
              <a:buClr>
                <a:srgbClr val="215383"/>
              </a:buClr>
              <a:buSzPct val="75000"/>
              <a:buFont typeface="Wingdings" pitchFamily="2" charset="2"/>
              <a:buNone/>
            </a:pPr>
            <a:r>
              <a:rPr lang="fr-FR" sz="2400" dirty="0"/>
              <a:t>		</a:t>
            </a:r>
            <a:endParaRPr lang="fr-FR" sz="2400" dirty="0">
              <a:solidFill>
                <a:srgbClr val="FF0000"/>
              </a:solidFill>
            </a:endParaRPr>
          </a:p>
        </p:txBody>
      </p:sp>
      <p:sp>
        <p:nvSpPr>
          <p:cNvPr id="6" name="Rectangle 5"/>
          <p:cNvSpPr>
            <a:spLocks noChangeArrowheads="1"/>
          </p:cNvSpPr>
          <p:nvPr/>
        </p:nvSpPr>
        <p:spPr bwMode="auto">
          <a:xfrm>
            <a:off x="382588" y="3514725"/>
            <a:ext cx="8362950" cy="4794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FF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284163" indent="-284163">
              <a:spcBef>
                <a:spcPct val="20000"/>
              </a:spcBef>
              <a:buClr>
                <a:srgbClr val="215383"/>
              </a:buClr>
              <a:buSzPct val="75000"/>
              <a:buFont typeface="Wingdings" pitchFamily="2" charset="2"/>
              <a:buNone/>
            </a:pPr>
            <a:r>
              <a:rPr lang="fr-FR" sz="2400" b="1" u="sng" dirty="0">
                <a:solidFill>
                  <a:schemeClr val="tx2">
                    <a:lumMod val="75000"/>
                  </a:schemeClr>
                </a:solidFill>
              </a:rPr>
              <a:t>Conception d’un cycle de TP</a:t>
            </a:r>
          </a:p>
        </p:txBody>
      </p:sp>
      <p:sp>
        <p:nvSpPr>
          <p:cNvPr id="7" name="Rectangle 8"/>
          <p:cNvSpPr>
            <a:spLocks noChangeArrowheads="1"/>
          </p:cNvSpPr>
          <p:nvPr/>
        </p:nvSpPr>
        <p:spPr bwMode="auto">
          <a:xfrm>
            <a:off x="506413" y="937543"/>
            <a:ext cx="8382000" cy="403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fr-FR" sz="2800" b="1" u="sng" dirty="0" smtClean="0">
                <a:solidFill>
                  <a:schemeClr val="tx2">
                    <a:lumMod val="75000"/>
                  </a:schemeClr>
                </a:solidFill>
              </a:rPr>
              <a:t>Comment </a:t>
            </a:r>
            <a:r>
              <a:rPr lang="fr-FR" sz="2800" b="1" u="sng" dirty="0">
                <a:solidFill>
                  <a:schemeClr val="tx2">
                    <a:lumMod val="75000"/>
                  </a:schemeClr>
                </a:solidFill>
              </a:rPr>
              <a:t>organiser un cycle de TP</a:t>
            </a:r>
            <a:r>
              <a:rPr lang="fr-FR" sz="2800" b="1" dirty="0">
                <a:solidFill>
                  <a:schemeClr val="tx2">
                    <a:lumMod val="75000"/>
                  </a:schemeClr>
                </a:solidFill>
              </a:rPr>
              <a:t> ?</a:t>
            </a:r>
          </a:p>
        </p:txBody>
      </p:sp>
      <p:sp>
        <p:nvSpPr>
          <p:cNvPr id="10"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11"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xmlns="" val="22947346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bg/>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1108075" y="620688"/>
            <a:ext cx="6672263" cy="1224136"/>
          </a:xfrm>
          <a:noFill/>
          <a:ln>
            <a:solidFill>
              <a:srgbClr val="FF0000"/>
            </a:solidFill>
            <a:miter lim="800000"/>
            <a:headEnd/>
            <a:tailEnd/>
          </a:ln>
          <a:extLst>
            <a:ext uri="{909E8E84-426E-40dd-AFC4-6F175D3DCCD1}">
              <a14:hiddenFill xmlns:a14="http://schemas.microsoft.com/office/drawing/2010/main" xmlns="">
                <a:solidFill>
                  <a:srgbClr val="00FFFF"/>
                </a:solidFill>
              </a14:hiddenFill>
            </a:ext>
          </a:extLst>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r>
              <a:rPr lang="fr-FR" dirty="0" smtClean="0"/>
              <a:t>Que veut-on faire ?</a:t>
            </a:r>
          </a:p>
          <a:p>
            <a:r>
              <a:rPr lang="fr-FR" dirty="0" smtClean="0"/>
              <a:t>    Définition du problème technique </a:t>
            </a:r>
          </a:p>
          <a:p>
            <a:endParaRPr lang="fr-FR" sz="2000" dirty="0" smtClean="0"/>
          </a:p>
          <a:p>
            <a:endParaRPr lang="fr-FR" sz="2000" dirty="0"/>
          </a:p>
        </p:txBody>
      </p:sp>
      <p:sp>
        <p:nvSpPr>
          <p:cNvPr id="5" name="Rectangle 4"/>
          <p:cNvSpPr>
            <a:spLocks noChangeArrowheads="1"/>
          </p:cNvSpPr>
          <p:nvPr/>
        </p:nvSpPr>
        <p:spPr bwMode="auto">
          <a:xfrm>
            <a:off x="217488" y="2174850"/>
            <a:ext cx="8534400" cy="9652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rgbClr val="00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Comment résoudre ce problème ?</a:t>
            </a:r>
          </a:p>
          <a:p>
            <a:pPr marL="342900" indent="-342900">
              <a:spcBef>
                <a:spcPct val="20000"/>
              </a:spcBef>
              <a:buClr>
                <a:srgbClr val="215383"/>
              </a:buClr>
              <a:buSzPct val="75000"/>
              <a:buFont typeface="Wingdings" pitchFamily="2" charset="2"/>
              <a:buNone/>
            </a:pPr>
            <a:r>
              <a:rPr lang="fr-FR" sz="2400"/>
              <a:t> </a:t>
            </a:r>
            <a:r>
              <a:rPr lang="fr-FR" sz="2200"/>
              <a:t>Apport de cours ou utilisation de connaissances établies en cours</a:t>
            </a:r>
          </a:p>
          <a:p>
            <a:pPr marL="342900" indent="-342900">
              <a:spcBef>
                <a:spcPct val="20000"/>
              </a:spcBef>
              <a:buClr>
                <a:srgbClr val="215383"/>
              </a:buClr>
              <a:buSzPct val="75000"/>
              <a:buFont typeface="Wingdings" pitchFamily="2" charset="2"/>
              <a:buChar char="§"/>
            </a:pPr>
            <a:endParaRPr lang="fr-FR" sz="2200"/>
          </a:p>
          <a:p>
            <a:pPr marL="342900" indent="-342900">
              <a:spcBef>
                <a:spcPct val="20000"/>
              </a:spcBef>
              <a:buClr>
                <a:srgbClr val="215383"/>
              </a:buClr>
              <a:buSzPct val="75000"/>
              <a:buFont typeface="Wingdings" pitchFamily="2" charset="2"/>
              <a:buChar char="§"/>
            </a:pPr>
            <a:endParaRPr lang="fr-FR" sz="2200"/>
          </a:p>
        </p:txBody>
      </p:sp>
      <p:sp>
        <p:nvSpPr>
          <p:cNvPr id="6" name="Rectangle 5"/>
          <p:cNvSpPr>
            <a:spLocks noChangeArrowheads="1"/>
          </p:cNvSpPr>
          <p:nvPr/>
        </p:nvSpPr>
        <p:spPr bwMode="auto">
          <a:xfrm>
            <a:off x="493713" y="3771875"/>
            <a:ext cx="3776662" cy="1311275"/>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rgbClr val="00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Analyse de la solution constructive pour un système non évolutif</a:t>
            </a:r>
            <a:endParaRPr lang="fr-FR" sz="2200"/>
          </a:p>
          <a:p>
            <a:pPr marL="342900" indent="-342900">
              <a:spcBef>
                <a:spcPct val="20000"/>
              </a:spcBef>
              <a:buClr>
                <a:srgbClr val="215383"/>
              </a:buClr>
              <a:buSzPct val="75000"/>
              <a:buFont typeface="Wingdings" pitchFamily="2" charset="2"/>
              <a:buChar char="§"/>
            </a:pPr>
            <a:endParaRPr lang="fr-FR" sz="2200"/>
          </a:p>
        </p:txBody>
      </p:sp>
      <p:sp>
        <p:nvSpPr>
          <p:cNvPr id="7" name="Rectangle 6"/>
          <p:cNvSpPr>
            <a:spLocks noChangeArrowheads="1"/>
          </p:cNvSpPr>
          <p:nvPr/>
        </p:nvSpPr>
        <p:spPr bwMode="auto">
          <a:xfrm>
            <a:off x="4579938" y="3765525"/>
            <a:ext cx="4564062" cy="1284288"/>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rgbClr val="00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a:t>Modification d’une solution  pour un système évolutif</a:t>
            </a:r>
          </a:p>
          <a:p>
            <a:pPr marL="342900" indent="-342900">
              <a:spcBef>
                <a:spcPct val="20000"/>
              </a:spcBef>
              <a:buClr>
                <a:srgbClr val="215383"/>
              </a:buClr>
              <a:buSzPct val="75000"/>
              <a:buFont typeface="Wingdings" pitchFamily="2" charset="2"/>
              <a:buChar char="§"/>
            </a:pPr>
            <a:endParaRPr lang="fr-FR" sz="2200"/>
          </a:p>
          <a:p>
            <a:pPr marL="342900" indent="-342900">
              <a:spcBef>
                <a:spcPct val="20000"/>
              </a:spcBef>
              <a:buClr>
                <a:srgbClr val="215383"/>
              </a:buClr>
              <a:buSzPct val="75000"/>
              <a:buFont typeface="Wingdings" pitchFamily="2" charset="2"/>
              <a:buChar char="§"/>
            </a:pPr>
            <a:endParaRPr lang="fr-FR" sz="2200"/>
          </a:p>
        </p:txBody>
      </p:sp>
      <p:sp>
        <p:nvSpPr>
          <p:cNvPr id="8" name="Rectangle 7"/>
          <p:cNvSpPr>
            <a:spLocks noChangeArrowheads="1"/>
          </p:cNvSpPr>
          <p:nvPr/>
        </p:nvSpPr>
        <p:spPr bwMode="auto">
          <a:xfrm>
            <a:off x="1785938" y="5445224"/>
            <a:ext cx="5778500" cy="660400"/>
          </a:xfrm>
          <a:prstGeom prst="rect">
            <a:avLst/>
          </a:prstGeom>
          <a:noFill/>
          <a:ln w="9525">
            <a:solidFill>
              <a:srgbClr val="FF0000"/>
            </a:solidFill>
            <a:miter lim="800000"/>
            <a:headEnd/>
            <a:tailEnd/>
          </a:ln>
          <a:effectLst/>
          <a:extLst>
            <a:ext uri="{909E8E84-426E-40dd-AFC4-6F175D3DCCD1}">
              <a14:hiddenFill xmlns:a14="http://schemas.microsoft.com/office/drawing/2010/main" xmlns="">
                <a:solidFill>
                  <a:srgbClr val="00FFFF"/>
                </a:solidFill>
              </a14:hiddenFill>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spcBef>
                <a:spcPct val="20000"/>
              </a:spcBef>
              <a:buClr>
                <a:srgbClr val="215383"/>
              </a:buClr>
              <a:buSzPct val="75000"/>
              <a:buFont typeface="Wingdings" pitchFamily="2" charset="2"/>
              <a:buChar char="§"/>
            </a:pPr>
            <a:r>
              <a:rPr lang="fr-FR" sz="2400" dirty="0"/>
              <a:t>Critiques, propositions d’améliorations</a:t>
            </a:r>
          </a:p>
          <a:p>
            <a:pPr marL="342900" indent="-342900">
              <a:spcBef>
                <a:spcPct val="20000"/>
              </a:spcBef>
              <a:buClr>
                <a:srgbClr val="215383"/>
              </a:buClr>
              <a:buSzPct val="75000"/>
              <a:buFont typeface="Wingdings" pitchFamily="2" charset="2"/>
              <a:buChar char="§"/>
            </a:pPr>
            <a:endParaRPr lang="fr-FR" sz="2200" dirty="0"/>
          </a:p>
          <a:p>
            <a:pPr marL="342900" indent="-342900">
              <a:spcBef>
                <a:spcPct val="20000"/>
              </a:spcBef>
              <a:buClr>
                <a:srgbClr val="215383"/>
              </a:buClr>
              <a:buSzPct val="75000"/>
              <a:buFont typeface="Wingdings" pitchFamily="2" charset="2"/>
              <a:buChar char="§"/>
            </a:pPr>
            <a:endParaRPr lang="fr-FR" sz="2200" dirty="0"/>
          </a:p>
        </p:txBody>
      </p:sp>
      <p:sp>
        <p:nvSpPr>
          <p:cNvPr id="9" name="AutoShape 8"/>
          <p:cNvSpPr>
            <a:spLocks noChangeArrowheads="1"/>
          </p:cNvSpPr>
          <p:nvPr/>
        </p:nvSpPr>
        <p:spPr bwMode="auto">
          <a:xfrm>
            <a:off x="3962400" y="1886793"/>
            <a:ext cx="217488" cy="246063"/>
          </a:xfrm>
          <a:prstGeom prst="downArrow">
            <a:avLst>
              <a:gd name="adj1" fmla="val 50000"/>
              <a:gd name="adj2" fmla="val 28285"/>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0" name="AutoShape 9"/>
          <p:cNvSpPr>
            <a:spLocks noChangeArrowheads="1"/>
          </p:cNvSpPr>
          <p:nvPr/>
        </p:nvSpPr>
        <p:spPr bwMode="auto">
          <a:xfrm rot="2159263">
            <a:off x="2554288" y="3206725"/>
            <a:ext cx="885825" cy="490538"/>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1" name="AutoShape 10"/>
          <p:cNvSpPr>
            <a:spLocks noChangeArrowheads="1"/>
          </p:cNvSpPr>
          <p:nvPr/>
        </p:nvSpPr>
        <p:spPr bwMode="auto">
          <a:xfrm>
            <a:off x="4294188" y="5078388"/>
            <a:ext cx="276225" cy="304800"/>
          </a:xfrm>
          <a:prstGeom prst="downArrow">
            <a:avLst>
              <a:gd name="adj1" fmla="val 50000"/>
              <a:gd name="adj2" fmla="val 2758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2" name="Rectangle 13"/>
          <p:cNvSpPr>
            <a:spLocks noChangeArrowheads="1"/>
          </p:cNvSpPr>
          <p:nvPr/>
        </p:nvSpPr>
        <p:spPr bwMode="auto">
          <a:xfrm>
            <a:off x="0" y="44624"/>
            <a:ext cx="9144000" cy="403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fr-FR" sz="2400" b="1" u="sng" dirty="0" smtClean="0">
                <a:solidFill>
                  <a:schemeClr val="tx2">
                    <a:lumMod val="75000"/>
                  </a:schemeClr>
                </a:solidFill>
              </a:rPr>
              <a:t>Questions </a:t>
            </a:r>
            <a:r>
              <a:rPr lang="fr-FR" sz="2400" b="1" u="sng" dirty="0">
                <a:solidFill>
                  <a:schemeClr val="tx2">
                    <a:lumMod val="75000"/>
                  </a:schemeClr>
                </a:solidFill>
              </a:rPr>
              <a:t>posées lors de l’écriture d’un TP sur un CI défini </a:t>
            </a:r>
          </a:p>
        </p:txBody>
      </p:sp>
      <p:sp>
        <p:nvSpPr>
          <p:cNvPr id="13" name="AutoShape 15"/>
          <p:cNvSpPr>
            <a:spLocks noChangeArrowheads="1"/>
          </p:cNvSpPr>
          <p:nvPr/>
        </p:nvSpPr>
        <p:spPr bwMode="auto">
          <a:xfrm rot="19602515">
            <a:off x="5197475" y="3195613"/>
            <a:ext cx="885825" cy="477837"/>
          </a:xfrm>
          <a:prstGeom prst="downArrow">
            <a:avLst>
              <a:gd name="adj1" fmla="val 50000"/>
              <a:gd name="adj2" fmla="val 25000"/>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none" anchor="ctr"/>
          <a:lstStyle/>
          <a:p>
            <a:endParaRPr lang="fr-FR"/>
          </a:p>
        </p:txBody>
      </p:sp>
      <p:sp>
        <p:nvSpPr>
          <p:cNvPr id="14" name="Espace réservé du pied de page 4"/>
          <p:cNvSpPr>
            <a:spLocks noGrp="1"/>
          </p:cNvSpPr>
          <p:nvPr>
            <p:ph type="ftr" sz="quarter" idx="4294967295"/>
          </p:nvPr>
        </p:nvSpPr>
        <p:spPr>
          <a:xfrm>
            <a:off x="3124200" y="6409134"/>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Tree>
    <p:extLst>
      <p:ext uri="{BB962C8B-B14F-4D97-AF65-F5344CB8AC3E}">
        <p14:creationId xmlns:p14="http://schemas.microsoft.com/office/powerpoint/2010/main" xmlns="" val="1702992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bg/>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9"/>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0"/>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6"/>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7"/>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1"/>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animBg="1"/>
      <p:bldP spid="5" grpId="0" animBg="1"/>
      <p:bldP spid="6" grpId="0" animBg="1"/>
      <p:bldP spid="7" grpId="0" animBg="1"/>
      <p:bldP spid="8" grpId="0" animBg="1"/>
      <p:bldP spid="9" grpId="0" animBg="1"/>
      <p:bldP spid="10" grpId="0" animBg="1"/>
      <p:bldP spid="11"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2357983" y="852959"/>
            <a:ext cx="4086225" cy="631825"/>
          </a:xfrm>
          <a:prstGeom prst="rect">
            <a:avLst/>
          </a:prstGeom>
          <a:noFill/>
          <a:ln w="9525">
            <a:noFill/>
            <a:miter lim="800000"/>
            <a:headEnd/>
            <a:tailEnd/>
          </a:ln>
          <a:effectLst/>
          <a:extLst>
            <a:ext uri="{91240B29-F687-4f45-9708-019B960494DF}">
              <a14:hiddenLine xmlns:a14="http://schemas.microsoft.com/office/drawing/2010/main" xmlns="" w="9525">
                <a:solidFill>
                  <a:srgbClr val="CE3910"/>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400" dirty="0" smtClean="0">
                <a:solidFill>
                  <a:schemeClr val="tx2">
                    <a:lumMod val="75000"/>
                  </a:schemeClr>
                </a:solidFill>
              </a:rPr>
              <a:t>La séance de synthèse :</a:t>
            </a:r>
            <a:endParaRPr lang="fr-FR" sz="2400" dirty="0">
              <a:solidFill>
                <a:schemeClr val="tx2">
                  <a:lumMod val="75000"/>
                </a:schemeClr>
              </a:solidFill>
            </a:endParaRPr>
          </a:p>
        </p:txBody>
      </p:sp>
      <p:sp>
        <p:nvSpPr>
          <p:cNvPr id="5" name="Rectangle 3"/>
          <p:cNvSpPr txBox="1">
            <a:spLocks noChangeArrowheads="1"/>
          </p:cNvSpPr>
          <p:nvPr/>
        </p:nvSpPr>
        <p:spPr>
          <a:xfrm>
            <a:off x="188913" y="1972576"/>
            <a:ext cx="8343900" cy="1384416"/>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a:r>
              <a:rPr lang="fr-FR" sz="2400" dirty="0" smtClean="0"/>
              <a:t>recenser</a:t>
            </a:r>
            <a:r>
              <a:rPr lang="fr-FR" sz="2400" dirty="0" smtClean="0">
                <a:solidFill>
                  <a:srgbClr val="FF0000"/>
                </a:solidFill>
              </a:rPr>
              <a:t> </a:t>
            </a:r>
            <a:r>
              <a:rPr lang="fr-FR" sz="2400" dirty="0" smtClean="0"/>
              <a:t>et structurer les connaissances acquises en TP,</a:t>
            </a:r>
          </a:p>
          <a:p>
            <a:pPr algn="just"/>
            <a:r>
              <a:rPr lang="fr-FR" sz="2400" dirty="0" smtClean="0"/>
              <a:t>généraliser les compétences acquises en TP à la résolution de problèmes industriels complexes.</a:t>
            </a:r>
          </a:p>
          <a:p>
            <a:endParaRPr lang="fr-FR" dirty="0"/>
          </a:p>
        </p:txBody>
      </p:sp>
      <p:sp>
        <p:nvSpPr>
          <p:cNvPr id="6" name="Text Box 4"/>
          <p:cNvSpPr txBox="1">
            <a:spLocks noChangeArrowheads="1"/>
          </p:cNvSpPr>
          <p:nvPr/>
        </p:nvSpPr>
        <p:spPr bwMode="auto">
          <a:xfrm>
            <a:off x="188913" y="1484783"/>
            <a:ext cx="2119312"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p>
            <a:pPr algn="just"/>
            <a:r>
              <a:rPr lang="fr-FR" sz="2400" u="sng" dirty="0">
                <a:solidFill>
                  <a:schemeClr val="tx2">
                    <a:lumMod val="75000"/>
                  </a:schemeClr>
                </a:solidFill>
              </a:rPr>
              <a:t>Permet de</a:t>
            </a:r>
            <a:r>
              <a:rPr lang="fr-FR" sz="2400" dirty="0">
                <a:solidFill>
                  <a:schemeClr val="tx2">
                    <a:lumMod val="75000"/>
                  </a:schemeClr>
                </a:solidFill>
              </a:rPr>
              <a:t> :</a:t>
            </a:r>
          </a:p>
        </p:txBody>
      </p:sp>
      <p:sp>
        <p:nvSpPr>
          <p:cNvPr id="7" name="Rectangle 5"/>
          <p:cNvSpPr>
            <a:spLocks noChangeArrowheads="1"/>
          </p:cNvSpPr>
          <p:nvPr/>
        </p:nvSpPr>
        <p:spPr bwMode="auto">
          <a:xfrm>
            <a:off x="239847" y="4005065"/>
            <a:ext cx="7956550" cy="1800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just">
              <a:spcBef>
                <a:spcPct val="20000"/>
              </a:spcBef>
              <a:buClr>
                <a:srgbClr val="215383"/>
              </a:buClr>
              <a:buSzPct val="75000"/>
              <a:buFont typeface="Wingdings" pitchFamily="2" charset="2"/>
              <a:buChar char="q"/>
            </a:pPr>
            <a:r>
              <a:rPr lang="fr-FR" sz="2200" dirty="0" smtClean="0"/>
              <a:t>Utilisation </a:t>
            </a:r>
            <a:r>
              <a:rPr lang="fr-FR" sz="2200" dirty="0"/>
              <a:t>de </a:t>
            </a:r>
            <a:r>
              <a:rPr lang="fr-FR" sz="2200" dirty="0" smtClean="0"/>
              <a:t>diaporamas</a:t>
            </a:r>
          </a:p>
          <a:p>
            <a:pPr marL="342900" indent="-342900" algn="just">
              <a:spcBef>
                <a:spcPct val="20000"/>
              </a:spcBef>
              <a:buClr>
                <a:srgbClr val="215383"/>
              </a:buClr>
              <a:buSzPct val="75000"/>
              <a:buFont typeface="Wingdings" pitchFamily="2" charset="2"/>
              <a:buChar char="q"/>
            </a:pPr>
            <a:r>
              <a:rPr lang="fr-FR" sz="2200" dirty="0" smtClean="0"/>
              <a:t>Structuration </a:t>
            </a:r>
            <a:r>
              <a:rPr lang="fr-FR" sz="2200" dirty="0"/>
              <a:t>des savoirs sur support </a:t>
            </a:r>
            <a:r>
              <a:rPr lang="fr-FR" sz="2200" dirty="0" smtClean="0"/>
              <a:t>papier</a:t>
            </a:r>
          </a:p>
          <a:p>
            <a:pPr marL="342900" indent="-342900" algn="just">
              <a:spcBef>
                <a:spcPct val="20000"/>
              </a:spcBef>
              <a:buClr>
                <a:srgbClr val="215383"/>
              </a:buClr>
              <a:buSzPct val="75000"/>
              <a:buFont typeface="Wingdings" pitchFamily="2" charset="2"/>
              <a:buChar char="q"/>
            </a:pPr>
            <a:r>
              <a:rPr lang="fr-FR" sz="2200" dirty="0" smtClean="0"/>
              <a:t>Présentation </a:t>
            </a:r>
            <a:r>
              <a:rPr lang="fr-FR" sz="2200" dirty="0"/>
              <a:t>de méthodes ou de résultats par les </a:t>
            </a:r>
            <a:r>
              <a:rPr lang="fr-FR" sz="2200" dirty="0" smtClean="0"/>
              <a:t>étudiants</a:t>
            </a:r>
          </a:p>
          <a:p>
            <a:pPr marL="342900" indent="-342900" algn="just">
              <a:spcBef>
                <a:spcPct val="20000"/>
              </a:spcBef>
              <a:buClr>
                <a:srgbClr val="215383"/>
              </a:buClr>
              <a:buSzPct val="75000"/>
              <a:buFont typeface="Wingdings" pitchFamily="2" charset="2"/>
              <a:buChar char="q"/>
            </a:pPr>
            <a:r>
              <a:rPr lang="fr-FR" sz="2200" dirty="0" smtClean="0"/>
              <a:t>Possibilité </a:t>
            </a:r>
            <a:r>
              <a:rPr lang="fr-FR" sz="2200" dirty="0"/>
              <a:t>de changer de système pour chaque point </a:t>
            </a:r>
            <a:r>
              <a:rPr lang="fr-FR" sz="2200" dirty="0" smtClean="0"/>
              <a:t>abordé</a:t>
            </a:r>
            <a:endParaRPr lang="fr-FR" sz="2200" dirty="0"/>
          </a:p>
          <a:p>
            <a:pPr marL="342900" indent="-342900" algn="just">
              <a:spcBef>
                <a:spcPct val="20000"/>
              </a:spcBef>
              <a:buClr>
                <a:srgbClr val="215383"/>
              </a:buClr>
              <a:buSzPct val="75000"/>
              <a:buFont typeface="Wingdings" pitchFamily="2" charset="2"/>
              <a:buChar char="§"/>
            </a:pPr>
            <a:endParaRPr lang="fr-FR" sz="2200" dirty="0"/>
          </a:p>
        </p:txBody>
      </p:sp>
      <p:sp>
        <p:nvSpPr>
          <p:cNvPr id="8" name="Text Box 6"/>
          <p:cNvSpPr txBox="1">
            <a:spLocks noChangeArrowheads="1"/>
          </p:cNvSpPr>
          <p:nvPr/>
        </p:nvSpPr>
        <p:spPr bwMode="auto">
          <a:xfrm>
            <a:off x="239712" y="3356992"/>
            <a:ext cx="2964135"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pPr algn="just"/>
            <a:r>
              <a:rPr lang="fr-FR" sz="2400" u="sng" dirty="0">
                <a:solidFill>
                  <a:schemeClr val="tx2">
                    <a:lumMod val="75000"/>
                  </a:schemeClr>
                </a:solidFill>
              </a:rPr>
              <a:t>Moyens utilisables</a:t>
            </a:r>
            <a:r>
              <a:rPr lang="fr-FR" sz="2400" dirty="0">
                <a:solidFill>
                  <a:schemeClr val="tx2">
                    <a:lumMod val="75000"/>
                  </a:schemeClr>
                </a:solidFill>
              </a:rPr>
              <a:t> :</a:t>
            </a:r>
          </a:p>
        </p:txBody>
      </p:sp>
      <p:sp>
        <p:nvSpPr>
          <p:cNvPr id="10"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11" name="Rectangle 7"/>
          <p:cNvSpPr>
            <a:spLocks noChangeArrowheads="1"/>
          </p:cNvSpPr>
          <p:nvPr/>
        </p:nvSpPr>
        <p:spPr bwMode="auto">
          <a:xfrm>
            <a:off x="0" y="-27384"/>
            <a:ext cx="9144000" cy="433387"/>
          </a:xfrm>
          <a:prstGeom prst="rect">
            <a:avLst/>
          </a:prstGeom>
          <a:solidFill>
            <a:srgbClr val="FFFF99"/>
          </a:solidFill>
          <a:ln>
            <a:noFill/>
          </a:ln>
          <a:effectLst/>
          <a:extLs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fr-FR" sz="2400" b="1" dirty="0" smtClean="0">
                <a:solidFill>
                  <a:srgbClr val="265787"/>
                </a:solidFill>
              </a:rPr>
              <a:t>Proposition </a:t>
            </a:r>
            <a:r>
              <a:rPr lang="fr-FR" sz="2400" b="1" dirty="0">
                <a:solidFill>
                  <a:srgbClr val="265787"/>
                </a:solidFill>
              </a:rPr>
              <a:t>de progression </a:t>
            </a:r>
            <a:r>
              <a:rPr lang="fr-FR" sz="2400" b="1" dirty="0" smtClean="0">
                <a:solidFill>
                  <a:srgbClr val="265787"/>
                </a:solidFill>
              </a:rPr>
              <a:t>en </a:t>
            </a:r>
            <a:r>
              <a:rPr lang="fr-FR" sz="2400" b="1" dirty="0">
                <a:solidFill>
                  <a:srgbClr val="265787"/>
                </a:solidFill>
              </a:rPr>
              <a:t>utilisant les CI</a:t>
            </a:r>
          </a:p>
        </p:txBody>
      </p:sp>
    </p:spTree>
    <p:extLst>
      <p:ext uri="{BB962C8B-B14F-4D97-AF65-F5344CB8AC3E}">
        <p14:creationId xmlns:p14="http://schemas.microsoft.com/office/powerpoint/2010/main" xmlns="" val="26045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0" end="0"/>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6" grpId="0"/>
      <p:bldP spid="7"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Text Box 4"/>
          <p:cNvSpPr txBox="1">
            <a:spLocks noChangeArrowheads="1"/>
          </p:cNvSpPr>
          <p:nvPr/>
        </p:nvSpPr>
        <p:spPr bwMode="auto">
          <a:xfrm>
            <a:off x="179388" y="260350"/>
            <a:ext cx="8713787" cy="1190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dirty="0"/>
              <a:t> </a:t>
            </a:r>
            <a:r>
              <a:rPr lang="fr-FR" b="1" dirty="0">
                <a:solidFill>
                  <a:schemeClr val="tx2">
                    <a:lumMod val="75000"/>
                  </a:schemeClr>
                </a:solidFill>
              </a:rPr>
              <a:t>L’organisation pendant la seconde période de l’année</a:t>
            </a:r>
          </a:p>
        </p:txBody>
      </p:sp>
      <p:graphicFrame>
        <p:nvGraphicFramePr>
          <p:cNvPr id="6" name="Object 5"/>
          <p:cNvGraphicFramePr>
            <a:graphicFrameLocks noChangeAspect="1"/>
          </p:cNvGraphicFramePr>
          <p:nvPr>
            <p:extLst>
              <p:ext uri="{D42A27DB-BD31-4B8C-83A1-F6EECF244321}">
                <p14:modId xmlns:p14="http://schemas.microsoft.com/office/powerpoint/2010/main" xmlns="" val="3318053812"/>
              </p:ext>
            </p:extLst>
          </p:nvPr>
        </p:nvGraphicFramePr>
        <p:xfrm>
          <a:off x="12700" y="1778000"/>
          <a:ext cx="9118600" cy="4286250"/>
        </p:xfrm>
        <a:graphic>
          <a:graphicData uri="http://schemas.openxmlformats.org/presentationml/2006/ole">
            <p:oleObj spid="_x0000_s108572" name="Picture" r:id="rId4" imgW="4554071" imgH="2411506" progId="Word.Picture.8">
              <p:embed/>
            </p:oleObj>
          </a:graphicData>
        </a:graphic>
      </p:graphicFrame>
    </p:spTree>
    <p:extLst>
      <p:ext uri="{BB962C8B-B14F-4D97-AF65-F5344CB8AC3E}">
        <p14:creationId xmlns:p14="http://schemas.microsoft.com/office/powerpoint/2010/main" xmlns="" val="92984831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Rectangle 2"/>
          <p:cNvSpPr txBox="1">
            <a:spLocks noChangeArrowheads="1"/>
          </p:cNvSpPr>
          <p:nvPr/>
        </p:nvSpPr>
        <p:spPr bwMode="auto">
          <a:xfrm>
            <a:off x="179388" y="188913"/>
            <a:ext cx="8713787" cy="1223962"/>
          </a:xfrm>
          <a:prstGeom prst="rect">
            <a:avLst/>
          </a:prstGeom>
          <a:noFill/>
          <a:ln w="9525">
            <a:noFill/>
            <a:miter lim="800000"/>
            <a:headEnd/>
            <a:tailEnd/>
          </a:ln>
          <a:effectLst/>
          <a:extLst>
            <a:ext uri="{909E8E84-426E-40dd-AFC4-6F175D3DCCD1}">
              <a14:hiddenFill xmlns:a14="http://schemas.microsoft.com/office/drawing/2010/main" xmlns="">
                <a:solidFill>
                  <a:schemeClr val="bg2"/>
                </a:solidFill>
              </a14:hiddenFill>
            </a:ext>
            <a:ext uri="{91240B29-F687-4f45-9708-019B960494DF}">
              <a14:hiddenLine xmlns:a14="http://schemas.microsoft.com/office/drawing/2010/main" xmlns="" w="12700">
                <a:solidFill>
                  <a:srgbClr val="00FFFF"/>
                </a:solidFill>
                <a:miter lim="800000"/>
                <a:headEnd/>
                <a:tailEnd/>
              </a14:hiddenLine>
            </a:ext>
          </a:ex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pPr eaLnBrk="1" hangingPunct="1"/>
            <a:r>
              <a:rPr lang="fr-FR" sz="3600" b="1" dirty="0" smtClean="0">
                <a:solidFill>
                  <a:schemeClr val="tx2">
                    <a:lumMod val="75000"/>
                  </a:schemeClr>
                </a:solidFill>
              </a:rPr>
              <a:t>L’organisation pendant la seconde période de l’année</a:t>
            </a:r>
          </a:p>
        </p:txBody>
      </p:sp>
      <p:sp>
        <p:nvSpPr>
          <p:cNvPr id="6" name="Rectangle 3"/>
          <p:cNvSpPr txBox="1">
            <a:spLocks noChangeArrowheads="1"/>
          </p:cNvSpPr>
          <p:nvPr/>
        </p:nvSpPr>
        <p:spPr>
          <a:xfrm>
            <a:off x="457200" y="1600200"/>
            <a:ext cx="8229600" cy="4525963"/>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eaLnBrk="1" hangingPunct="1"/>
            <a:r>
              <a:rPr lang="fr-FR" dirty="0" smtClean="0"/>
              <a:t>Il existe trois groupes pédagogiques hétérogènes constitués d’élèves issus des trois groupes de la première période (GE, GM et AU). </a:t>
            </a:r>
          </a:p>
          <a:p>
            <a:pPr algn="just" eaLnBrk="1" hangingPunct="1"/>
            <a:r>
              <a:rPr lang="fr-FR" dirty="0" smtClean="0"/>
              <a:t>Chaque groupe pédagogique se voit proposer un enseignement de Sciences Industrielles pour l’Ingénieur (2h de cours, 2h de TD et 3h de mini-projets) articulé autour de mini-projets différenciés </a:t>
            </a:r>
          </a:p>
        </p:txBody>
      </p:sp>
    </p:spTree>
    <p:extLst>
      <p:ext uri="{BB962C8B-B14F-4D97-AF65-F5344CB8AC3E}">
        <p14:creationId xmlns:p14="http://schemas.microsoft.com/office/powerpoint/2010/main" xmlns="" val="27931532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5"/>
          <p:cNvSpPr txBox="1">
            <a:spLocks noChangeArrowheads="1"/>
          </p:cNvSpPr>
          <p:nvPr/>
        </p:nvSpPr>
        <p:spPr bwMode="auto">
          <a:xfrm>
            <a:off x="322263" y="1199033"/>
            <a:ext cx="8713787" cy="452431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r>
              <a:rPr lang="fr-FR" sz="2400" dirty="0"/>
              <a:t>Les mini-projets sont des travaux incluant un temps d’analyse, de propositions de solutions puis de validation à l’aide de simulations ou d’expérimentations. Il n’y a pas de réalisation matérielle</a:t>
            </a:r>
            <a:r>
              <a:rPr lang="fr-FR" sz="2400" dirty="0" smtClean="0"/>
              <a:t>.</a:t>
            </a:r>
            <a:endParaRPr lang="fr-FR" sz="2400" dirty="0"/>
          </a:p>
          <a:p>
            <a:pPr algn="just" eaLnBrk="1" hangingPunct="1"/>
            <a:r>
              <a:rPr lang="fr-FR" sz="2400" dirty="0"/>
              <a:t>Les mini-projets, sous la responsabilité des deux professeurs, sont réalisés par des équipes mixtes de </a:t>
            </a:r>
            <a:r>
              <a:rPr lang="fr-FR" sz="2400" dirty="0">
                <a:solidFill>
                  <a:schemeClr val="tx2">
                    <a:lumMod val="75000"/>
                  </a:schemeClr>
                </a:solidFill>
              </a:rPr>
              <a:t>trois à cinq étudiants </a:t>
            </a:r>
            <a:r>
              <a:rPr lang="fr-FR" sz="2400" dirty="0"/>
              <a:t>issus des trois groupes de la première période (GE, GM et </a:t>
            </a:r>
            <a:r>
              <a:rPr lang="fr-FR" sz="2400" dirty="0" smtClean="0"/>
              <a:t>AU)</a:t>
            </a:r>
            <a:r>
              <a:rPr lang="fr-FR" sz="2400" dirty="0"/>
              <a:t>. </a:t>
            </a:r>
            <a:endParaRPr lang="fr-FR" sz="2400" dirty="0" smtClean="0"/>
          </a:p>
          <a:p>
            <a:pPr algn="just" eaLnBrk="1" hangingPunct="1"/>
            <a:r>
              <a:rPr lang="fr-FR" sz="2400" dirty="0" smtClean="0"/>
              <a:t>Les </a:t>
            </a:r>
            <a:r>
              <a:rPr lang="fr-FR" sz="2400" dirty="0"/>
              <a:t>groupes ont des effectifs entre </a:t>
            </a:r>
            <a:r>
              <a:rPr lang="fr-FR" sz="2400" dirty="0">
                <a:solidFill>
                  <a:schemeClr val="tx2">
                    <a:lumMod val="75000"/>
                  </a:schemeClr>
                </a:solidFill>
              </a:rPr>
              <a:t>12 et 15 étudiants</a:t>
            </a:r>
            <a:r>
              <a:rPr lang="fr-FR" sz="2400" dirty="0"/>
              <a:t>.</a:t>
            </a:r>
          </a:p>
          <a:p>
            <a:pPr algn="just" eaLnBrk="1" hangingPunct="1"/>
            <a:r>
              <a:rPr lang="fr-FR" sz="2400" dirty="0"/>
              <a:t>L’équipe pédagogique doit gérer </a:t>
            </a:r>
            <a:r>
              <a:rPr lang="fr-FR" sz="2400" dirty="0">
                <a:solidFill>
                  <a:schemeClr val="tx2">
                    <a:lumMod val="75000"/>
                  </a:schemeClr>
                </a:solidFill>
              </a:rPr>
              <a:t>3 mini projets </a:t>
            </a:r>
            <a:r>
              <a:rPr lang="fr-FR" sz="2400" dirty="0"/>
              <a:t>par groupe</a:t>
            </a:r>
            <a:r>
              <a:rPr lang="fr-FR" sz="2400" dirty="0" smtClean="0"/>
              <a:t>.</a:t>
            </a:r>
            <a:endParaRPr lang="fr-FR" sz="2400" dirty="0"/>
          </a:p>
          <a:p>
            <a:pPr algn="just" eaLnBrk="1" hangingPunct="1"/>
            <a:r>
              <a:rPr lang="fr-FR" sz="2400" dirty="0"/>
              <a:t>Les activités sont encadrées mais une autonomie importante </a:t>
            </a:r>
            <a:r>
              <a:rPr lang="fr-FR" sz="2400" dirty="0">
                <a:solidFill>
                  <a:schemeClr val="tx2">
                    <a:lumMod val="75000"/>
                  </a:schemeClr>
                </a:solidFill>
              </a:rPr>
              <a:t>sera recherchée. </a:t>
            </a:r>
          </a:p>
        </p:txBody>
      </p:sp>
      <p:sp>
        <p:nvSpPr>
          <p:cNvPr id="5" name="Text Box 6"/>
          <p:cNvSpPr txBox="1">
            <a:spLocks noChangeArrowheads="1"/>
          </p:cNvSpPr>
          <p:nvPr/>
        </p:nvSpPr>
        <p:spPr bwMode="auto">
          <a:xfrm>
            <a:off x="539750" y="260350"/>
            <a:ext cx="8064500"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Les mini-projets</a:t>
            </a:r>
          </a:p>
        </p:txBody>
      </p:sp>
      <p:sp>
        <p:nvSpPr>
          <p:cNvPr id="8" name="Espace réservé du pied de page 4"/>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Tree>
    <p:extLst>
      <p:ext uri="{BB962C8B-B14F-4D97-AF65-F5344CB8AC3E}">
        <p14:creationId xmlns:p14="http://schemas.microsoft.com/office/powerpoint/2010/main" xmlns="" val="393471607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smtClean="0">
                <a:solidFill>
                  <a:srgbClr val="FFFFD9"/>
                </a:solidFill>
              </a:rPr>
              <a:t>Enseignement en CPGE ATS</a:t>
            </a:r>
          </a:p>
        </p:txBody>
      </p:sp>
      <p:sp>
        <p:nvSpPr>
          <p:cNvPr id="5" name="Text Box 4"/>
          <p:cNvSpPr txBox="1">
            <a:spLocks noChangeArrowheads="1"/>
          </p:cNvSpPr>
          <p:nvPr/>
        </p:nvSpPr>
        <p:spPr bwMode="auto">
          <a:xfrm>
            <a:off x="179388" y="656104"/>
            <a:ext cx="8569076" cy="55092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r>
              <a:rPr lang="fr-FR" sz="2400" dirty="0"/>
              <a:t>Chaque séance donne lieu à la rédaction d’</a:t>
            </a:r>
            <a:r>
              <a:rPr lang="fr-FR" sz="2400" dirty="0">
                <a:solidFill>
                  <a:schemeClr val="tx2">
                    <a:lumMod val="75000"/>
                  </a:schemeClr>
                </a:solidFill>
              </a:rPr>
              <a:t>une note de synthèse par les élèves </a:t>
            </a:r>
            <a:r>
              <a:rPr lang="fr-FR" sz="2400" dirty="0"/>
              <a:t>qui doit traduire l’avancement des travaux et les difficultés rencontrées. Cette note est analysée par les deux professeurs. Les conclusions de cette analyse </a:t>
            </a:r>
            <a:r>
              <a:rPr lang="fr-FR" sz="2400" dirty="0">
                <a:solidFill>
                  <a:schemeClr val="tx2">
                    <a:lumMod val="75000"/>
                  </a:schemeClr>
                </a:solidFill>
              </a:rPr>
              <a:t>guident la progression pédagogique </a:t>
            </a:r>
            <a:r>
              <a:rPr lang="fr-FR" sz="2400" dirty="0"/>
              <a:t>qui doit être élaborée à partir de centres d’intérêts.</a:t>
            </a:r>
          </a:p>
          <a:p>
            <a:pPr algn="just" eaLnBrk="1" hangingPunct="1"/>
            <a:r>
              <a:rPr lang="fr-FR" sz="2400" dirty="0"/>
              <a:t>Les activités proposées à l’occasion des mini-projets peuvent être :</a:t>
            </a:r>
          </a:p>
          <a:p>
            <a:pPr marL="342900" indent="-342900" algn="just" eaLnBrk="1" hangingPunct="1">
              <a:buFont typeface="Arial" pitchFamily="34" charset="0"/>
              <a:buChar char="•"/>
            </a:pPr>
            <a:r>
              <a:rPr lang="fr-FR" sz="2000" dirty="0"/>
              <a:t>	des travaux de simulation portant sur des systèmes complexes 	réels </a:t>
            </a:r>
            <a:r>
              <a:rPr lang="fr-FR" sz="2000" dirty="0" smtClean="0"/>
              <a:t>;</a:t>
            </a:r>
          </a:p>
          <a:p>
            <a:pPr marL="342900" indent="-342900" algn="just" eaLnBrk="1" hangingPunct="1">
              <a:buFont typeface="Arial" pitchFamily="34" charset="0"/>
              <a:buChar char="•"/>
            </a:pPr>
            <a:r>
              <a:rPr lang="fr-FR" sz="2000" dirty="0"/>
              <a:t>	</a:t>
            </a:r>
            <a:r>
              <a:rPr lang="fr-FR" sz="2000" dirty="0" smtClean="0"/>
              <a:t>des </a:t>
            </a:r>
            <a:r>
              <a:rPr lang="fr-FR" sz="2000" dirty="0"/>
              <a:t>travaux d’essais et de mesures sur des systèmes existants </a:t>
            </a:r>
            <a:r>
              <a:rPr lang="fr-FR" sz="2000" dirty="0" smtClean="0"/>
              <a:t>	soit au </a:t>
            </a:r>
            <a:r>
              <a:rPr lang="fr-FR" sz="2000" dirty="0"/>
              <a:t>laboratoire, soit accessibles en ligne </a:t>
            </a:r>
            <a:r>
              <a:rPr lang="fr-FR" sz="2000" dirty="0" smtClean="0"/>
              <a:t>;</a:t>
            </a:r>
          </a:p>
          <a:p>
            <a:pPr marL="342900" indent="-342900" algn="just" eaLnBrk="1" hangingPunct="1">
              <a:buFont typeface="Arial" pitchFamily="34" charset="0"/>
              <a:buChar char="•"/>
            </a:pPr>
            <a:r>
              <a:rPr lang="fr-FR" sz="2000" dirty="0"/>
              <a:t>	</a:t>
            </a:r>
            <a:r>
              <a:rPr lang="fr-FR" sz="2000" dirty="0" smtClean="0"/>
              <a:t>des </a:t>
            </a:r>
            <a:r>
              <a:rPr lang="fr-FR" sz="2000" dirty="0"/>
              <a:t>modifications concernant  des lois de commande ou des </a:t>
            </a:r>
            <a:r>
              <a:rPr lang="fr-FR" sz="2000" dirty="0" smtClean="0"/>
              <a:t>	cartes </a:t>
            </a:r>
            <a:r>
              <a:rPr lang="fr-FR" sz="2000" dirty="0"/>
              <a:t>	de commande destinées à des systèmes existants dans </a:t>
            </a:r>
            <a:r>
              <a:rPr lang="fr-FR" sz="2000" dirty="0" smtClean="0"/>
              <a:t>	le laboratoire</a:t>
            </a:r>
            <a:r>
              <a:rPr lang="fr-FR" sz="2000" dirty="0"/>
              <a:t> </a:t>
            </a:r>
            <a:r>
              <a:rPr lang="fr-FR" sz="2000" dirty="0" smtClean="0"/>
              <a:t>;</a:t>
            </a:r>
          </a:p>
          <a:p>
            <a:pPr marL="342900" indent="-342900" algn="just" eaLnBrk="1" hangingPunct="1">
              <a:buFont typeface="Arial" pitchFamily="34" charset="0"/>
              <a:buChar char="•"/>
            </a:pPr>
            <a:r>
              <a:rPr lang="fr-FR" sz="2000" dirty="0"/>
              <a:t>	</a:t>
            </a:r>
            <a:r>
              <a:rPr lang="fr-FR" sz="2000" dirty="0" smtClean="0"/>
              <a:t>La </a:t>
            </a:r>
            <a:r>
              <a:rPr lang="fr-FR" sz="2000" dirty="0"/>
              <a:t>rédaction de procédures de réglages ou de mesures.	</a:t>
            </a:r>
            <a:endParaRPr lang="fr-FR" sz="2400" dirty="0"/>
          </a:p>
        </p:txBody>
      </p:sp>
      <p:sp>
        <p:nvSpPr>
          <p:cNvPr id="6" name="Text Box 5"/>
          <p:cNvSpPr txBox="1">
            <a:spLocks noChangeArrowheads="1"/>
          </p:cNvSpPr>
          <p:nvPr/>
        </p:nvSpPr>
        <p:spPr bwMode="auto">
          <a:xfrm>
            <a:off x="539750" y="-26988"/>
            <a:ext cx="8064500" cy="64135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Les mini-projets</a:t>
            </a:r>
          </a:p>
        </p:txBody>
      </p:sp>
    </p:spTree>
    <p:extLst>
      <p:ext uri="{BB962C8B-B14F-4D97-AF65-F5344CB8AC3E}">
        <p14:creationId xmlns:p14="http://schemas.microsoft.com/office/powerpoint/2010/main" xmlns="" val="27088293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smtClean="0">
                <a:solidFill>
                  <a:srgbClr val="FFFFD9"/>
                </a:solidFill>
              </a:rPr>
              <a:t>Enseignement en CPGE ATS</a:t>
            </a:r>
          </a:p>
        </p:txBody>
      </p:sp>
      <p:sp>
        <p:nvSpPr>
          <p:cNvPr id="5" name="Rectangle 2"/>
          <p:cNvSpPr>
            <a:spLocks noChangeArrowheads="1"/>
          </p:cNvSpPr>
          <p:nvPr/>
        </p:nvSpPr>
        <p:spPr bwMode="auto">
          <a:xfrm>
            <a:off x="246063" y="1384717"/>
            <a:ext cx="8662987" cy="4247317"/>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ctr">
            <a:spAutoFit/>
          </a:bodyPr>
          <a:lstStyle/>
          <a:p>
            <a:pPr algn="just">
              <a:lnSpc>
                <a:spcPct val="150000"/>
              </a:lnSpc>
            </a:pPr>
            <a:r>
              <a:rPr lang="fr-FR" sz="2000" dirty="0"/>
              <a:t>L’ensemble de ces activités doit renforcer l’autonomie des étudiants, les facultés de prise de décisions et favoriser la gestion de projet en équipe.</a:t>
            </a:r>
          </a:p>
          <a:p>
            <a:pPr algn="just">
              <a:lnSpc>
                <a:spcPct val="150000"/>
              </a:lnSpc>
            </a:pPr>
            <a:r>
              <a:rPr lang="fr-FR" sz="2000" dirty="0"/>
              <a:t>Les sciences industrielles pour l’ingénieur doivent permettre d’acquérir les méthodes permettant d’appréhender des systèmes pluri technologiques dans leur globalité et leur complexité. Elles doivent participer pleinement à cette formation mais avec leurs spécificités et uniquement leurs spécificités. </a:t>
            </a:r>
          </a:p>
          <a:p>
            <a:pPr algn="just">
              <a:lnSpc>
                <a:spcPct val="150000"/>
              </a:lnSpc>
            </a:pPr>
            <a:r>
              <a:rPr lang="fr-FR" sz="2000" dirty="0"/>
              <a:t>Pour acquérir ces compétences, il faut du temps : les Grandes Écoles demandent que les CPGE participent pleinement à cette formation.</a:t>
            </a:r>
          </a:p>
        </p:txBody>
      </p:sp>
      <p:sp>
        <p:nvSpPr>
          <p:cNvPr id="6" name="Text Box 3"/>
          <p:cNvSpPr txBox="1">
            <a:spLocks noChangeArrowheads="1"/>
          </p:cNvSpPr>
          <p:nvPr/>
        </p:nvSpPr>
        <p:spPr bwMode="auto">
          <a:xfrm>
            <a:off x="2411413" y="188913"/>
            <a:ext cx="3313112" cy="64135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solidFill>
                  <a:schemeClr val="tx2">
                    <a:lumMod val="75000"/>
                  </a:schemeClr>
                </a:solidFill>
              </a:rPr>
              <a:t>En Synthèse</a:t>
            </a:r>
          </a:p>
        </p:txBody>
      </p:sp>
    </p:spTree>
    <p:extLst>
      <p:ext uri="{BB962C8B-B14F-4D97-AF65-F5344CB8AC3E}">
        <p14:creationId xmlns:p14="http://schemas.microsoft.com/office/powerpoint/2010/main" xmlns="" val="22761812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0" y="0"/>
            <a:ext cx="9144000" cy="11430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fr-FR" sz="4400" dirty="0"/>
              <a:t>Exigence des écoles d’ingénieur</a:t>
            </a:r>
          </a:p>
        </p:txBody>
      </p:sp>
      <p:sp>
        <p:nvSpPr>
          <p:cNvPr id="6" name="Rectangle 5"/>
          <p:cNvSpPr>
            <a:spLocks noChangeArrowheads="1"/>
          </p:cNvSpPr>
          <p:nvPr/>
        </p:nvSpPr>
        <p:spPr bwMode="auto">
          <a:xfrm>
            <a:off x="0" y="764704"/>
            <a:ext cx="9396536" cy="568863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l">
              <a:spcBef>
                <a:spcPct val="20000"/>
              </a:spcBef>
            </a:pPr>
            <a:r>
              <a:rPr lang="fr-FR" sz="3200" dirty="0" smtClean="0"/>
              <a:t>Les compétences demandées à un ingénieur sont :</a:t>
            </a:r>
          </a:p>
          <a:p>
            <a:pPr marL="800100" lvl="1" indent="-342900" algn="l">
              <a:spcBef>
                <a:spcPct val="20000"/>
              </a:spcBef>
              <a:buFontTx/>
              <a:buChar char="•"/>
            </a:pPr>
            <a:r>
              <a:rPr lang="fr-FR" sz="2800" dirty="0" smtClean="0"/>
              <a:t>Entreprendre;</a:t>
            </a:r>
          </a:p>
          <a:p>
            <a:pPr marL="800100" lvl="1" indent="-342900" algn="l">
              <a:spcBef>
                <a:spcPct val="20000"/>
              </a:spcBef>
              <a:buFontTx/>
              <a:buChar char="•"/>
            </a:pPr>
            <a:r>
              <a:rPr lang="fr-FR" sz="2800" dirty="0" smtClean="0"/>
              <a:t>Innover; </a:t>
            </a:r>
          </a:p>
          <a:p>
            <a:pPr marL="800100" lvl="1" indent="-342900" algn="l">
              <a:spcBef>
                <a:spcPct val="20000"/>
              </a:spcBef>
              <a:buFontTx/>
              <a:buChar char="•"/>
            </a:pPr>
            <a:r>
              <a:rPr lang="fr-FR" sz="2800" dirty="0" smtClean="0"/>
              <a:t>Communiquer ( notamment anglais</a:t>
            </a:r>
            <a:r>
              <a:rPr lang="fr-FR" sz="2800" dirty="0"/>
              <a:t>, </a:t>
            </a:r>
            <a:r>
              <a:rPr lang="fr-FR" sz="2800" dirty="0" smtClean="0"/>
              <a:t>…);</a:t>
            </a:r>
          </a:p>
          <a:p>
            <a:pPr marL="800100" lvl="1" indent="-342900" algn="l">
              <a:spcBef>
                <a:spcPct val="20000"/>
              </a:spcBef>
              <a:buFontTx/>
              <a:buChar char="•"/>
            </a:pPr>
            <a:r>
              <a:rPr lang="fr-FR" sz="2800" dirty="0" smtClean="0"/>
              <a:t>Appréhender des </a:t>
            </a:r>
            <a:r>
              <a:rPr lang="fr-FR" sz="2800" dirty="0"/>
              <a:t>systèmes technologiques </a:t>
            </a:r>
            <a:r>
              <a:rPr lang="fr-FR" sz="2800" dirty="0" smtClean="0"/>
              <a:t>complexes;</a:t>
            </a:r>
            <a:endParaRPr lang="fr-FR" sz="2800" dirty="0"/>
          </a:p>
          <a:p>
            <a:pPr marL="800100" lvl="1" indent="-342900" algn="l">
              <a:spcBef>
                <a:spcPct val="20000"/>
              </a:spcBef>
              <a:buFontTx/>
              <a:buChar char="•"/>
            </a:pPr>
            <a:r>
              <a:rPr lang="fr-FR" sz="2800" dirty="0" smtClean="0"/>
              <a:t>Organiser et gérer le travail collaboratif autour de projets;</a:t>
            </a:r>
            <a:endParaRPr lang="fr-FR" sz="2800" dirty="0"/>
          </a:p>
          <a:p>
            <a:pPr marL="800100" lvl="1" indent="-342900" algn="l">
              <a:spcBef>
                <a:spcPct val="20000"/>
              </a:spcBef>
              <a:buFontTx/>
              <a:buChar char="•"/>
            </a:pPr>
            <a:r>
              <a:rPr lang="fr-FR" sz="2800" dirty="0" smtClean="0"/>
              <a:t>Faire preuve d’analyse critique;</a:t>
            </a:r>
          </a:p>
          <a:p>
            <a:pPr marL="800100" lvl="1" indent="-342900" algn="l">
              <a:spcBef>
                <a:spcPct val="20000"/>
              </a:spcBef>
              <a:buFontTx/>
              <a:buChar char="•"/>
            </a:pPr>
            <a:r>
              <a:rPr lang="fr-FR" sz="2800" dirty="0" smtClean="0"/>
              <a:t>Évaluer </a:t>
            </a:r>
            <a:r>
              <a:rPr lang="fr-FR" sz="2800" dirty="0"/>
              <a:t>et </a:t>
            </a:r>
            <a:r>
              <a:rPr lang="fr-FR" sz="2800" dirty="0" smtClean="0"/>
              <a:t>expertiser;</a:t>
            </a:r>
            <a:endParaRPr lang="fr-FR" sz="2800" dirty="0"/>
          </a:p>
          <a:p>
            <a:pPr marL="800100" lvl="1" indent="-342900" algn="l">
              <a:spcBef>
                <a:spcPct val="20000"/>
              </a:spcBef>
              <a:buFontTx/>
              <a:buChar char="•"/>
            </a:pPr>
            <a:r>
              <a:rPr lang="fr-FR" sz="2800" dirty="0" smtClean="0"/>
              <a:t>S’adapter  rapidement.</a:t>
            </a:r>
            <a:endParaRPr lang="fr-FR" sz="2800" dirty="0"/>
          </a:p>
        </p:txBody>
      </p:sp>
    </p:spTree>
    <p:extLst>
      <p:ext uri="{BB962C8B-B14F-4D97-AF65-F5344CB8AC3E}">
        <p14:creationId xmlns:p14="http://schemas.microsoft.com/office/powerpoint/2010/main" xmlns="" val="296526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strips(downLeft)">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93503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fr-FR" sz="4400" dirty="0"/>
              <a:t>Objectifs généraux en ATS</a:t>
            </a:r>
          </a:p>
        </p:txBody>
      </p:sp>
      <p:sp>
        <p:nvSpPr>
          <p:cNvPr id="6" name="Text Box 8"/>
          <p:cNvSpPr txBox="1">
            <a:spLocks noChangeArrowheads="1"/>
          </p:cNvSpPr>
          <p:nvPr/>
        </p:nvSpPr>
        <p:spPr bwMode="auto">
          <a:xfrm>
            <a:off x="323528" y="980728"/>
            <a:ext cx="8208962" cy="569386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spcBef>
                <a:spcPct val="50000"/>
              </a:spcBef>
            </a:pPr>
            <a:r>
              <a:rPr lang="fr-FR" sz="2800" dirty="0"/>
              <a:t>La </a:t>
            </a:r>
            <a:r>
              <a:rPr lang="fr-FR" sz="2800" dirty="0" smtClean="0"/>
              <a:t>filière </a:t>
            </a:r>
            <a:r>
              <a:rPr lang="fr-FR" sz="2800" dirty="0"/>
              <a:t>CPGE ATS est réservée aux étudiants titulaires d’un </a:t>
            </a:r>
            <a:r>
              <a:rPr lang="fr-FR" sz="2800" dirty="0" smtClean="0"/>
              <a:t>BTS ou d’un DUT</a:t>
            </a:r>
            <a:endParaRPr lang="fr-FR" sz="2800" dirty="0"/>
          </a:p>
          <a:p>
            <a:pPr algn="l" eaLnBrk="1" hangingPunct="1">
              <a:spcBef>
                <a:spcPct val="50000"/>
              </a:spcBef>
            </a:pPr>
            <a:r>
              <a:rPr lang="fr-FR" sz="2800" dirty="0"/>
              <a:t>Le cursus est de quatre années (1+3)</a:t>
            </a:r>
          </a:p>
          <a:p>
            <a:pPr algn="l" eaLnBrk="1" hangingPunct="1">
              <a:spcBef>
                <a:spcPct val="50000"/>
              </a:spcBef>
            </a:pPr>
            <a:r>
              <a:rPr lang="fr-FR" sz="2800" dirty="0"/>
              <a:t>La formation s’appuie sur les compétences professionnelles acquises par les étudiants.</a:t>
            </a:r>
          </a:p>
          <a:p>
            <a:pPr algn="l" eaLnBrk="1" hangingPunct="1">
              <a:spcBef>
                <a:spcPct val="50000"/>
              </a:spcBef>
            </a:pPr>
            <a:r>
              <a:rPr lang="fr-FR" sz="2800" dirty="0"/>
              <a:t>Il faut bâtir un socle de connaissances </a:t>
            </a:r>
            <a:r>
              <a:rPr lang="fr-FR" sz="2800" dirty="0" smtClean="0"/>
              <a:t> et de compétences qui </a:t>
            </a:r>
            <a:r>
              <a:rPr lang="fr-FR" sz="2800" dirty="0"/>
              <a:t>s’accordent avec les exigences des écoles d’ingénieurs.</a:t>
            </a:r>
          </a:p>
          <a:p>
            <a:pPr algn="l" eaLnBrk="1" hangingPunct="1">
              <a:spcBef>
                <a:spcPct val="50000"/>
              </a:spcBef>
            </a:pPr>
            <a:r>
              <a:rPr lang="fr-FR" sz="2800" dirty="0"/>
              <a:t>Le référentiel est décrit à l’aide de compétences associées à des savoirs, savoirs faire et savoirs être</a:t>
            </a:r>
            <a:r>
              <a:rPr lang="fr-FR" sz="2800" dirty="0" smtClean="0"/>
              <a:t>.</a:t>
            </a:r>
            <a:endParaRPr lang="fr-FR" sz="2800" dirty="0"/>
          </a:p>
        </p:txBody>
      </p:sp>
    </p:spTree>
    <p:extLst>
      <p:ext uri="{BB962C8B-B14F-4D97-AF65-F5344CB8AC3E}">
        <p14:creationId xmlns:p14="http://schemas.microsoft.com/office/powerpoint/2010/main" xmlns="" val="10499483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Text Box 4"/>
          <p:cNvSpPr txBox="1">
            <a:spLocks noChangeArrowheads="1"/>
          </p:cNvSpPr>
          <p:nvPr/>
        </p:nvSpPr>
        <p:spPr bwMode="auto">
          <a:xfrm>
            <a:off x="395288" y="404813"/>
            <a:ext cx="8569325" cy="1190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b="1" dirty="0"/>
              <a:t>Carte heuristique des macros compétences</a:t>
            </a:r>
            <a:r>
              <a:rPr lang="fr-FR" dirty="0"/>
              <a:t> </a:t>
            </a:r>
          </a:p>
        </p:txBody>
      </p:sp>
      <p:pic>
        <p:nvPicPr>
          <p:cNvPr id="6" name="Picture 5" descr="Carte macro_compétences"/>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1700808"/>
            <a:ext cx="9144000" cy="4392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14693070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107950" y="44450"/>
            <a:ext cx="8915400" cy="9366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fr-FR" sz="4400" dirty="0"/>
              <a:t>Objectifs de formation</a:t>
            </a:r>
          </a:p>
        </p:txBody>
      </p:sp>
      <p:sp>
        <p:nvSpPr>
          <p:cNvPr id="6" name="Rectangle 5"/>
          <p:cNvSpPr>
            <a:spLocks noChangeArrowheads="1"/>
          </p:cNvSpPr>
          <p:nvPr/>
        </p:nvSpPr>
        <p:spPr bwMode="auto">
          <a:xfrm>
            <a:off x="114300" y="1495326"/>
            <a:ext cx="8915400" cy="416592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l">
              <a:spcBef>
                <a:spcPct val="20000"/>
              </a:spcBef>
              <a:buFontTx/>
              <a:buChar char="•"/>
            </a:pPr>
            <a:r>
              <a:rPr lang="fr-FR" sz="2800" dirty="0"/>
              <a:t>Structurer la relation </a:t>
            </a:r>
            <a:r>
              <a:rPr lang="fr-FR" sz="2800" dirty="0" smtClean="0"/>
              <a:t>Réel </a:t>
            </a:r>
            <a:r>
              <a:rPr lang="fr-FR" sz="2800" dirty="0"/>
              <a:t>– Modèle</a:t>
            </a:r>
          </a:p>
          <a:p>
            <a:pPr marL="895350" indent="-342900" algn="l">
              <a:spcBef>
                <a:spcPct val="20000"/>
              </a:spcBef>
              <a:buFont typeface="Courier New" pitchFamily="49" charset="0"/>
              <a:buChar char="o"/>
            </a:pPr>
            <a:r>
              <a:rPr lang="fr-FR" sz="2800" dirty="0" smtClean="0"/>
              <a:t>Les </a:t>
            </a:r>
            <a:r>
              <a:rPr lang="fr-FR" sz="2800" dirty="0"/>
              <a:t>systèmes sont pluri </a:t>
            </a:r>
            <a:r>
              <a:rPr lang="fr-FR" sz="2800" dirty="0" smtClean="0"/>
              <a:t>technologiques</a:t>
            </a:r>
            <a:endParaRPr lang="fr-FR" sz="2800" dirty="0"/>
          </a:p>
          <a:p>
            <a:pPr marL="895350" indent="-342900" algn="l">
              <a:spcBef>
                <a:spcPct val="20000"/>
              </a:spcBef>
              <a:buFont typeface="Courier New" pitchFamily="49" charset="0"/>
              <a:buChar char="o"/>
            </a:pPr>
            <a:r>
              <a:rPr lang="fr-FR" sz="2800" dirty="0" smtClean="0"/>
              <a:t>Eléments </a:t>
            </a:r>
            <a:r>
              <a:rPr lang="fr-FR" sz="2800" dirty="0"/>
              <a:t>fondamentaux: m</a:t>
            </a:r>
            <a:r>
              <a:rPr lang="fr-FR" sz="2800" dirty="0" smtClean="0"/>
              <a:t>atière, énergie information.</a:t>
            </a:r>
            <a:endParaRPr lang="fr-FR" sz="2800" dirty="0"/>
          </a:p>
          <a:p>
            <a:pPr marL="342900" indent="-342900" algn="l">
              <a:spcBef>
                <a:spcPct val="20000"/>
              </a:spcBef>
              <a:buFontTx/>
              <a:buChar char="•"/>
            </a:pPr>
            <a:r>
              <a:rPr lang="fr-FR" sz="2800" dirty="0" smtClean="0"/>
              <a:t>Appliquer</a:t>
            </a:r>
            <a:r>
              <a:rPr lang="fr-FR" sz="2800" dirty="0" smtClean="0">
                <a:solidFill>
                  <a:srgbClr val="FF0000"/>
                </a:solidFill>
              </a:rPr>
              <a:t> </a:t>
            </a:r>
            <a:r>
              <a:rPr lang="fr-FR" sz="2800" dirty="0" smtClean="0"/>
              <a:t>au </a:t>
            </a:r>
            <a:r>
              <a:rPr lang="fr-FR" sz="2800" dirty="0"/>
              <a:t>contexte technologique</a:t>
            </a:r>
          </a:p>
          <a:p>
            <a:pPr marL="342900" indent="-342900" algn="l">
              <a:spcBef>
                <a:spcPct val="20000"/>
              </a:spcBef>
              <a:buFontTx/>
              <a:buChar char="•"/>
            </a:pPr>
            <a:r>
              <a:rPr lang="fr-FR" sz="2800" dirty="0" smtClean="0"/>
              <a:t>Préparer les </a:t>
            </a:r>
            <a:r>
              <a:rPr lang="fr-FR" sz="2800" dirty="0"/>
              <a:t>étudiants aux méthodes de conception des produits.</a:t>
            </a:r>
          </a:p>
          <a:p>
            <a:pPr marL="342900" indent="-342900" algn="l">
              <a:spcBef>
                <a:spcPct val="20000"/>
              </a:spcBef>
              <a:buFontTx/>
              <a:buChar char="•"/>
            </a:pPr>
            <a:r>
              <a:rPr lang="fr-FR" sz="2800" dirty="0" smtClean="0"/>
              <a:t>Développer</a:t>
            </a:r>
            <a:r>
              <a:rPr lang="fr-FR" sz="2800" dirty="0" smtClean="0">
                <a:solidFill>
                  <a:srgbClr val="FF0000"/>
                </a:solidFill>
              </a:rPr>
              <a:t> </a:t>
            </a:r>
            <a:r>
              <a:rPr lang="fr-FR" sz="2800" dirty="0"/>
              <a:t>des capacités de créativité.</a:t>
            </a:r>
          </a:p>
          <a:p>
            <a:pPr marL="342900" indent="-342900" algn="l">
              <a:spcBef>
                <a:spcPct val="20000"/>
              </a:spcBef>
            </a:pPr>
            <a:endParaRPr lang="fr-FR" sz="2800" dirty="0">
              <a:solidFill>
                <a:schemeClr val="accent1"/>
              </a:solidFill>
            </a:endParaRPr>
          </a:p>
        </p:txBody>
      </p:sp>
    </p:spTree>
    <p:extLst>
      <p:ext uri="{BB962C8B-B14F-4D97-AF65-F5344CB8AC3E}">
        <p14:creationId xmlns:p14="http://schemas.microsoft.com/office/powerpoint/2010/main" xmlns="" val="28203386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86360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fr-FR" sz="4400" dirty="0"/>
              <a:t>Organisation pédagogique</a:t>
            </a:r>
          </a:p>
        </p:txBody>
      </p:sp>
      <p:sp>
        <p:nvSpPr>
          <p:cNvPr id="6" name="Rectangle 5"/>
          <p:cNvSpPr>
            <a:spLocks noChangeArrowheads="1"/>
          </p:cNvSpPr>
          <p:nvPr/>
        </p:nvSpPr>
        <p:spPr bwMode="auto">
          <a:xfrm>
            <a:off x="467544" y="1628800"/>
            <a:ext cx="8351837" cy="20161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nchor="b"/>
          <a:lstStyle/>
          <a:p>
            <a:pPr marL="342900" indent="-342900" algn="l">
              <a:lnSpc>
                <a:spcPct val="90000"/>
              </a:lnSpc>
              <a:spcBef>
                <a:spcPct val="20000"/>
              </a:spcBef>
            </a:pPr>
            <a:r>
              <a:rPr lang="fr-FR" sz="3200" dirty="0"/>
              <a:t>L’enseignement est organisé autour de </a:t>
            </a:r>
          </a:p>
          <a:p>
            <a:pPr marL="342900" indent="-342900" algn="l">
              <a:lnSpc>
                <a:spcPct val="90000"/>
              </a:lnSpc>
              <a:spcBef>
                <a:spcPct val="20000"/>
              </a:spcBef>
            </a:pPr>
            <a:r>
              <a:rPr lang="fr-FR" sz="3200" dirty="0"/>
              <a:t>systèmes réels, en cours, travaux </a:t>
            </a:r>
            <a:r>
              <a:rPr lang="fr-FR" sz="3200" dirty="0" smtClean="0"/>
              <a:t>dirigés,</a:t>
            </a:r>
            <a:endParaRPr lang="fr-FR" sz="3200" dirty="0"/>
          </a:p>
          <a:p>
            <a:pPr marL="342900" indent="-342900" algn="l">
              <a:lnSpc>
                <a:spcPct val="90000"/>
              </a:lnSpc>
              <a:spcBef>
                <a:spcPct val="20000"/>
              </a:spcBef>
            </a:pPr>
            <a:r>
              <a:rPr lang="fr-FR" sz="3200" dirty="0"/>
              <a:t>travaux pratiques </a:t>
            </a:r>
            <a:r>
              <a:rPr lang="fr-FR" sz="3200" dirty="0" smtClean="0"/>
              <a:t>et mini-projets pour maîtriser des macro-compétences</a:t>
            </a:r>
            <a:r>
              <a:rPr lang="fr-FR" sz="3200" dirty="0"/>
              <a:t>.</a:t>
            </a:r>
          </a:p>
        </p:txBody>
      </p:sp>
      <p:sp>
        <p:nvSpPr>
          <p:cNvPr id="7" name="Text Box 6"/>
          <p:cNvSpPr txBox="1">
            <a:spLocks noChangeArrowheads="1"/>
          </p:cNvSpPr>
          <p:nvPr/>
        </p:nvSpPr>
        <p:spPr bwMode="auto">
          <a:xfrm>
            <a:off x="467544" y="4084154"/>
            <a:ext cx="8351837" cy="1865126"/>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lnSpc>
                <a:spcPct val="90000"/>
              </a:lnSpc>
              <a:spcBef>
                <a:spcPct val="20000"/>
              </a:spcBef>
            </a:pPr>
            <a:r>
              <a:rPr lang="fr-FR" sz="3200" dirty="0"/>
              <a:t>L’organisation est faite autour de centres </a:t>
            </a:r>
            <a:r>
              <a:rPr lang="fr-FR" sz="3200" dirty="0" smtClean="0"/>
              <a:t>d’intérêt </a:t>
            </a:r>
            <a:r>
              <a:rPr lang="fr-FR" sz="3200" dirty="0"/>
              <a:t>(fil conducteur de la formation pour l’équipe pédagogique) et </a:t>
            </a:r>
            <a:r>
              <a:rPr lang="fr-FR" sz="3200" dirty="0" smtClean="0"/>
              <a:t>mobilise des </a:t>
            </a:r>
            <a:r>
              <a:rPr lang="fr-FR" sz="3200" dirty="0"/>
              <a:t>systèmes complexes (</a:t>
            </a:r>
            <a:r>
              <a:rPr lang="fr-FR" sz="3200" dirty="0" smtClean="0"/>
              <a:t>pluri technologique</a:t>
            </a:r>
            <a:r>
              <a:rPr lang="fr-FR" sz="3200" dirty="0"/>
              <a:t>). </a:t>
            </a:r>
          </a:p>
        </p:txBody>
      </p:sp>
    </p:spTree>
    <p:extLst>
      <p:ext uri="{BB962C8B-B14F-4D97-AF65-F5344CB8AC3E}">
        <p14:creationId xmlns:p14="http://schemas.microsoft.com/office/powerpoint/2010/main" xmlns="" val="590741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5" presetClass="entr" presetSubtype="1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checkerboard(across)">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bwMode="auto">
          <a:xfrm>
            <a:off x="0" y="-27384"/>
            <a:ext cx="9144000" cy="504056"/>
          </a:xfrm>
          <a:prstGeom prst="rect">
            <a:avLst/>
          </a:prstGeom>
          <a:solidFill>
            <a:srgbClr val="99FF99"/>
          </a:solidFill>
          <a:ln w="9525">
            <a:solidFill>
              <a:srgbClr val="99FF99"/>
            </a:solidFill>
            <a:miter lim="800000"/>
            <a:headEnd/>
            <a:tailEnd/>
          </a:ln>
          <a:effectLst/>
        </p:spPr>
        <p:txBody>
          <a:bodyPr vert="horz" wrap="square" lIns="91440" tIns="45720" rIns="91440" bIns="45720" numCol="1" anchor="ctr" anchorCtr="1" compatLnSpc="1">
            <a:prstTxWarp prst="textNoShape">
              <a:avLst/>
            </a:prstTxWarp>
          </a:bodyPr>
          <a:lstStyle>
            <a:lvl1pPr algn="ctr" rtl="0" eaLnBrk="0" fontAlgn="base" hangingPunct="0">
              <a:spcBef>
                <a:spcPct val="0"/>
              </a:spcBef>
              <a:spcAft>
                <a:spcPct val="0"/>
              </a:spcAft>
              <a:defRPr sz="48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charset="0"/>
              </a:defRPr>
            </a:lvl5pPr>
            <a:lvl6pPr marL="4572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6pPr>
            <a:lvl7pPr marL="9144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7pPr>
            <a:lvl8pPr marL="13716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8pPr>
            <a:lvl9pPr marL="1828800" algn="ctr" rtl="0" fontAlgn="base">
              <a:spcBef>
                <a:spcPct val="0"/>
              </a:spcBef>
              <a:spcAft>
                <a:spcPct val="0"/>
              </a:spcAft>
              <a:defRPr sz="4200">
                <a:solidFill>
                  <a:schemeClr val="tx2"/>
                </a:solidFill>
                <a:effectLst>
                  <a:outerShdw blurRad="38100" dist="38100" dir="2700000" algn="tl">
                    <a:srgbClr val="000000"/>
                  </a:outerShdw>
                </a:effectLst>
                <a:latin typeface="Tahoma" charset="0"/>
              </a:defRPr>
            </a:lvl9pPr>
          </a:lstStyle>
          <a:p>
            <a:r>
              <a:rPr lang="fr-FR" sz="2000" dirty="0" smtClean="0"/>
              <a:t>2. Exemple de liste de Centres d’intérêt pour la section ATS</a:t>
            </a:r>
            <a:endParaRPr lang="fr-FR" sz="2000" dirty="0"/>
          </a:p>
        </p:txBody>
      </p:sp>
      <p:sp>
        <p:nvSpPr>
          <p:cNvPr id="5" name="Rectangle 3"/>
          <p:cNvSpPr txBox="1">
            <a:spLocks noChangeArrowheads="1"/>
          </p:cNvSpPr>
          <p:nvPr/>
        </p:nvSpPr>
        <p:spPr>
          <a:xfrm>
            <a:off x="455613" y="1340768"/>
            <a:ext cx="8362950" cy="4752528"/>
          </a:xfrm>
        </p:spPr>
        <p:txBody>
          <a:bodyPr/>
          <a:lstStyle>
            <a:lvl1pPr marL="0" indent="0" algn="ctr" rtl="0" eaLnBrk="0" fontAlgn="base" hangingPunct="0">
              <a:spcBef>
                <a:spcPct val="20000"/>
              </a:spcBef>
              <a:spcAft>
                <a:spcPct val="0"/>
              </a:spcAft>
              <a:buClr>
                <a:schemeClr val="hlink"/>
              </a:buClr>
              <a:buSzPct val="80000"/>
              <a:buFont typeface="Wingdings" pitchFamily="2" charset="2"/>
              <a:buNone/>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fontAlgn="base">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a:lstStyle>
          <a:p>
            <a:pPr algn="just"/>
            <a:r>
              <a:rPr lang="fr-FR" sz="2400" dirty="0" smtClean="0"/>
              <a:t>Un centre d’intérêt est un fil conducteur pour un ensemble structuré d’activités (TP, cours, TD) visant des objectifs clairement identifiés (une compétence générale ou une problématique).</a:t>
            </a:r>
          </a:p>
          <a:p>
            <a:pPr algn="just"/>
            <a:r>
              <a:rPr lang="fr-FR" sz="2400" dirty="0" smtClean="0"/>
              <a:t>Il donne du sens aux apprentissages sur une période donnée.</a:t>
            </a:r>
          </a:p>
          <a:p>
            <a:pPr algn="just"/>
            <a:r>
              <a:rPr lang="fr-FR" sz="2400" dirty="0" smtClean="0"/>
              <a:t>Il résulte de :</a:t>
            </a:r>
          </a:p>
          <a:p>
            <a:pPr marL="342900" indent="-342900" algn="just">
              <a:buFont typeface="Arial" pitchFamily="34" charset="0"/>
              <a:buChar char="•"/>
            </a:pPr>
            <a:r>
              <a:rPr lang="fr-FR" sz="2400" dirty="0" smtClean="0"/>
              <a:t>l’analyse des compétences et des savoirs associés décrits dans le programme,</a:t>
            </a:r>
          </a:p>
          <a:p>
            <a:pPr marL="342900" indent="-342900" algn="just">
              <a:buFont typeface="Arial" pitchFamily="34" charset="0"/>
              <a:buChar char="•"/>
            </a:pPr>
            <a:r>
              <a:rPr lang="fr-FR" sz="2400" dirty="0" smtClean="0"/>
              <a:t>de l’expérience de l’enseignant et de sa compétence en didactique qui lui permettent d’identifier les points clés du programme.</a:t>
            </a:r>
          </a:p>
          <a:p>
            <a:pPr lvl="4">
              <a:buFont typeface="Wingdings" pitchFamily="2" charset="2"/>
              <a:buNone/>
            </a:pPr>
            <a:r>
              <a:rPr lang="fr-FR" sz="2400" dirty="0" smtClean="0"/>
              <a:t> </a:t>
            </a:r>
            <a:endParaRPr lang="fr-FR" sz="2400" dirty="0"/>
          </a:p>
        </p:txBody>
      </p:sp>
      <p:sp>
        <p:nvSpPr>
          <p:cNvPr id="6" name="Rectangle 4"/>
          <p:cNvSpPr>
            <a:spLocks noChangeArrowheads="1"/>
          </p:cNvSpPr>
          <p:nvPr/>
        </p:nvSpPr>
        <p:spPr bwMode="auto">
          <a:xfrm>
            <a:off x="481013" y="692696"/>
            <a:ext cx="8382000" cy="4032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a:spcBef>
                <a:spcPct val="0"/>
              </a:spcBef>
            </a:pPr>
            <a:r>
              <a:rPr lang="fr-FR" sz="2800" b="1" u="sng" dirty="0" smtClean="0"/>
              <a:t>Qu’est-ce </a:t>
            </a:r>
            <a:r>
              <a:rPr lang="fr-FR" sz="2800" b="1" u="sng" dirty="0"/>
              <a:t>qu’un centre </a:t>
            </a:r>
            <a:r>
              <a:rPr lang="fr-FR" sz="2800" b="1" u="sng" dirty="0" smtClean="0"/>
              <a:t>d’intérêt ?</a:t>
            </a:r>
            <a:endParaRPr lang="fr-FR" sz="2800" b="1" dirty="0">
              <a:solidFill>
                <a:srgbClr val="265787"/>
              </a:solidFill>
            </a:endParaRPr>
          </a:p>
        </p:txBody>
      </p:sp>
      <p:sp>
        <p:nvSpPr>
          <p:cNvPr id="7" name="Text Box 5"/>
          <p:cNvSpPr txBox="1">
            <a:spLocks noChangeArrowheads="1"/>
          </p:cNvSpPr>
          <p:nvPr/>
        </p:nvSpPr>
        <p:spPr bwMode="auto">
          <a:xfrm>
            <a:off x="481013" y="6309320"/>
            <a:ext cx="8483475" cy="46166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lgn="ctr">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p>
            <a:r>
              <a:rPr lang="fr-FR" sz="2400" dirty="0">
                <a:solidFill>
                  <a:schemeClr val="tx2">
                    <a:lumMod val="75000"/>
                  </a:schemeClr>
                </a:solidFill>
              </a:rPr>
              <a:t>Les CI peuvent varier d’une équipe pédagogique à l’autre</a:t>
            </a:r>
          </a:p>
        </p:txBody>
      </p:sp>
    </p:spTree>
    <p:extLst>
      <p:ext uri="{BB962C8B-B14F-4D97-AF65-F5344CB8AC3E}">
        <p14:creationId xmlns:p14="http://schemas.microsoft.com/office/powerpoint/2010/main" xmlns="" val="24883259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5">
                                            <p:txEl>
                                              <p:pRg st="3" end="3"/>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a:solidFill>
                  <a:srgbClr val="FFFFD9"/>
                </a:solidFill>
              </a:rPr>
              <a:t>Enseignement en CPGE ATS</a:t>
            </a:r>
          </a:p>
        </p:txBody>
      </p:sp>
      <p:sp>
        <p:nvSpPr>
          <p:cNvPr id="5" name="Rectangle 4"/>
          <p:cNvSpPr>
            <a:spLocks noChangeArrowheads="1"/>
          </p:cNvSpPr>
          <p:nvPr/>
        </p:nvSpPr>
        <p:spPr bwMode="auto">
          <a:xfrm>
            <a:off x="34925" y="44450"/>
            <a:ext cx="8915400" cy="865188"/>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r>
              <a:rPr lang="fr-FR" sz="4400" dirty="0"/>
              <a:t>Objectif des travaux pratiques</a:t>
            </a:r>
          </a:p>
        </p:txBody>
      </p:sp>
      <p:sp>
        <p:nvSpPr>
          <p:cNvPr id="6" name="Rectangle 5"/>
          <p:cNvSpPr>
            <a:spLocks noChangeArrowheads="1"/>
          </p:cNvSpPr>
          <p:nvPr/>
        </p:nvSpPr>
        <p:spPr bwMode="auto">
          <a:xfrm>
            <a:off x="250825" y="1196975"/>
            <a:ext cx="8699500" cy="47529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lstStyle/>
          <a:p>
            <a:pPr marL="342900" indent="-342900" algn="l">
              <a:lnSpc>
                <a:spcPct val="80000"/>
              </a:lnSpc>
              <a:spcBef>
                <a:spcPct val="20000"/>
              </a:spcBef>
              <a:buFontTx/>
              <a:buChar char="•"/>
            </a:pPr>
            <a:r>
              <a:rPr lang="fr-FR" sz="2800" dirty="0"/>
              <a:t>Découverte de la réalité de solutions industrielles</a:t>
            </a:r>
          </a:p>
          <a:p>
            <a:pPr marL="742950" lvl="1" indent="-285750" algn="l">
              <a:lnSpc>
                <a:spcPct val="80000"/>
              </a:lnSpc>
              <a:spcBef>
                <a:spcPct val="20000"/>
              </a:spcBef>
              <a:buFontTx/>
              <a:buChar char="–"/>
            </a:pPr>
            <a:r>
              <a:rPr lang="fr-FR" sz="2800" dirty="0"/>
              <a:t>Vérification des performances</a:t>
            </a:r>
          </a:p>
          <a:p>
            <a:pPr marL="742950" lvl="1" indent="-285750" algn="l">
              <a:lnSpc>
                <a:spcPct val="80000"/>
              </a:lnSpc>
              <a:spcBef>
                <a:spcPct val="20000"/>
              </a:spcBef>
              <a:buFontTx/>
              <a:buChar char="–"/>
            </a:pPr>
            <a:r>
              <a:rPr lang="fr-FR" sz="2800" dirty="0"/>
              <a:t>Validation des concepts de base.</a:t>
            </a:r>
          </a:p>
          <a:p>
            <a:pPr marL="742950" lvl="1" indent="-285750" algn="l">
              <a:lnSpc>
                <a:spcPct val="80000"/>
              </a:lnSpc>
              <a:spcBef>
                <a:spcPct val="20000"/>
              </a:spcBef>
              <a:buFontTx/>
              <a:buChar char="–"/>
            </a:pPr>
            <a:r>
              <a:rPr lang="fr-FR" sz="2800" dirty="0"/>
              <a:t>Veille technologique </a:t>
            </a:r>
          </a:p>
          <a:p>
            <a:pPr marL="342900" indent="-342900" algn="l">
              <a:lnSpc>
                <a:spcPct val="80000"/>
              </a:lnSpc>
              <a:spcBef>
                <a:spcPct val="20000"/>
              </a:spcBef>
            </a:pPr>
            <a:endParaRPr lang="fr-FR" sz="2800" dirty="0"/>
          </a:p>
          <a:p>
            <a:pPr marL="342900" indent="-342900" algn="l">
              <a:lnSpc>
                <a:spcPct val="80000"/>
              </a:lnSpc>
              <a:spcBef>
                <a:spcPct val="20000"/>
              </a:spcBef>
              <a:buFontTx/>
              <a:buChar char="•"/>
            </a:pPr>
            <a:r>
              <a:rPr lang="fr-FR" sz="2800" dirty="0"/>
              <a:t>Manipulations sur systèmes industriels réels, instrumentés..</a:t>
            </a:r>
          </a:p>
          <a:p>
            <a:pPr marL="342900" indent="-342900" algn="l">
              <a:lnSpc>
                <a:spcPct val="80000"/>
              </a:lnSpc>
              <a:spcBef>
                <a:spcPct val="20000"/>
              </a:spcBef>
              <a:buFontTx/>
              <a:buChar char="•"/>
            </a:pPr>
            <a:r>
              <a:rPr lang="fr-FR" sz="2800" dirty="0"/>
              <a:t>Ingénierie simultanée.</a:t>
            </a:r>
          </a:p>
          <a:p>
            <a:pPr marL="342900" indent="-342900" algn="l">
              <a:lnSpc>
                <a:spcPct val="80000"/>
              </a:lnSpc>
              <a:spcBef>
                <a:spcPct val="20000"/>
              </a:spcBef>
              <a:buFontTx/>
              <a:buChar char="•"/>
            </a:pPr>
            <a:r>
              <a:rPr lang="fr-FR" sz="2800" dirty="0"/>
              <a:t>Gestion de projet incluant des données économiques et une démarche qualité.</a:t>
            </a:r>
          </a:p>
          <a:p>
            <a:pPr marL="342900" indent="-342900" algn="l">
              <a:lnSpc>
                <a:spcPct val="80000"/>
              </a:lnSpc>
              <a:spcBef>
                <a:spcPct val="20000"/>
              </a:spcBef>
              <a:buFontTx/>
              <a:buChar char="•"/>
            </a:pPr>
            <a:r>
              <a:rPr lang="fr-FR" sz="2800" dirty="0"/>
              <a:t>Acquisition d’une culture technologique</a:t>
            </a:r>
          </a:p>
        </p:txBody>
      </p:sp>
    </p:spTree>
    <p:extLst>
      <p:ext uri="{BB962C8B-B14F-4D97-AF65-F5344CB8AC3E}">
        <p14:creationId xmlns:p14="http://schemas.microsoft.com/office/powerpoint/2010/main" xmlns="" val="3016385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heckerboard(across)">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space réservé du pied de page 2"/>
          <p:cNvSpPr>
            <a:spLocks noGrp="1"/>
          </p:cNvSpPr>
          <p:nvPr>
            <p:ph type="ftr" sz="quarter" idx="4294967295"/>
          </p:nvPr>
        </p:nvSpPr>
        <p:spPr>
          <a:xfrm>
            <a:off x="3124200" y="6245225"/>
            <a:ext cx="2895600" cy="476250"/>
          </a:xfrm>
          <a:prstGeom prst="rect">
            <a:avLst/>
          </a:prstGeom>
          <a:noFill/>
        </p:spPr>
        <p:txBody>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r>
              <a:rPr lang="fr-FR" sz="1400" dirty="0">
                <a:solidFill>
                  <a:srgbClr val="FFFFD9"/>
                </a:solidFill>
              </a:rPr>
              <a:t>Enseignement en CPGE ATS</a:t>
            </a:r>
          </a:p>
        </p:txBody>
      </p:sp>
      <p:sp>
        <p:nvSpPr>
          <p:cNvPr id="5" name="Text Box 4"/>
          <p:cNvSpPr txBox="1">
            <a:spLocks noChangeArrowheads="1"/>
          </p:cNvSpPr>
          <p:nvPr/>
        </p:nvSpPr>
        <p:spPr bwMode="auto">
          <a:xfrm>
            <a:off x="422275" y="1304925"/>
            <a:ext cx="8229600" cy="231457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l" eaLnBrk="1" hangingPunct="1">
              <a:lnSpc>
                <a:spcPct val="130000"/>
              </a:lnSpc>
            </a:pPr>
            <a:r>
              <a:rPr lang="fr-FR" sz="2800" b="1" dirty="0"/>
              <a:t>Enseignement de S2I : </a:t>
            </a:r>
          </a:p>
          <a:p>
            <a:pPr algn="l" eaLnBrk="1" hangingPunct="1">
              <a:lnSpc>
                <a:spcPct val="130000"/>
              </a:lnSpc>
            </a:pPr>
            <a:r>
              <a:rPr lang="fr-FR" sz="2800" b="1" dirty="0"/>
              <a:t>	2 heures de cours ;</a:t>
            </a:r>
          </a:p>
          <a:p>
            <a:pPr algn="l" eaLnBrk="1" hangingPunct="1">
              <a:lnSpc>
                <a:spcPct val="130000"/>
              </a:lnSpc>
            </a:pPr>
            <a:r>
              <a:rPr lang="fr-FR" sz="2800" b="1" dirty="0"/>
              <a:t>	2 heures de TD ;</a:t>
            </a:r>
          </a:p>
          <a:p>
            <a:pPr algn="l" eaLnBrk="1" hangingPunct="1">
              <a:lnSpc>
                <a:spcPct val="130000"/>
              </a:lnSpc>
            </a:pPr>
            <a:r>
              <a:rPr lang="fr-FR" sz="2800" b="1" dirty="0"/>
              <a:t>	3 heures de TP.</a:t>
            </a:r>
            <a:endParaRPr lang="fr-FR" sz="2800" dirty="0"/>
          </a:p>
        </p:txBody>
      </p:sp>
      <p:sp>
        <p:nvSpPr>
          <p:cNvPr id="6" name="Text Box 5"/>
          <p:cNvSpPr txBox="1">
            <a:spLocks noChangeArrowheads="1"/>
          </p:cNvSpPr>
          <p:nvPr/>
        </p:nvSpPr>
        <p:spPr bwMode="auto">
          <a:xfrm>
            <a:off x="174625" y="3817938"/>
            <a:ext cx="8520113" cy="254839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algn="just" eaLnBrk="1" hangingPunct="1">
              <a:lnSpc>
                <a:spcPct val="130000"/>
              </a:lnSpc>
              <a:spcBef>
                <a:spcPct val="50000"/>
              </a:spcBef>
            </a:pPr>
            <a:r>
              <a:rPr lang="fr-FR" sz="2800" b="1" dirty="0"/>
              <a:t>L’enseignement doit être organisé autour </a:t>
            </a:r>
            <a:r>
              <a:rPr lang="fr-FR" sz="2800" b="1" dirty="0" smtClean="0"/>
              <a:t>d’activités pratiques </a:t>
            </a:r>
            <a:r>
              <a:rPr lang="fr-FR" sz="2800" b="1" dirty="0"/>
              <a:t>qui sont primordiales !</a:t>
            </a:r>
          </a:p>
          <a:p>
            <a:pPr algn="l" eaLnBrk="1" hangingPunct="1">
              <a:lnSpc>
                <a:spcPct val="130000"/>
              </a:lnSpc>
              <a:spcBef>
                <a:spcPct val="50000"/>
              </a:spcBef>
            </a:pPr>
            <a:r>
              <a:rPr lang="fr-FR" sz="2800" b="1" dirty="0" smtClean="0"/>
              <a:t>Une </a:t>
            </a:r>
            <a:r>
              <a:rPr lang="fr-FR" sz="2800" b="1" dirty="0"/>
              <a:t>organisation adéquate des laboratoires de </a:t>
            </a:r>
            <a:r>
              <a:rPr lang="fr-FR" sz="2800" b="1" dirty="0" smtClean="0"/>
              <a:t>S2I est donc nécessaire</a:t>
            </a:r>
            <a:r>
              <a:rPr lang="fr-FR" sz="2800" b="1" dirty="0" smtClean="0">
                <a:solidFill>
                  <a:srgbClr val="006600"/>
                </a:solidFill>
              </a:rPr>
              <a:t>.</a:t>
            </a:r>
            <a:r>
              <a:rPr lang="fr-FR" sz="2800" dirty="0" smtClean="0">
                <a:solidFill>
                  <a:srgbClr val="006600"/>
                </a:solidFill>
              </a:rPr>
              <a:t> </a:t>
            </a:r>
            <a:endParaRPr lang="fr-FR" sz="2800" dirty="0">
              <a:solidFill>
                <a:srgbClr val="006600"/>
              </a:solidFill>
            </a:endParaRPr>
          </a:p>
        </p:txBody>
      </p:sp>
      <p:sp>
        <p:nvSpPr>
          <p:cNvPr id="7" name="Text Box 8"/>
          <p:cNvSpPr txBox="1">
            <a:spLocks noChangeArrowheads="1"/>
          </p:cNvSpPr>
          <p:nvPr/>
        </p:nvSpPr>
        <p:spPr bwMode="auto">
          <a:xfrm>
            <a:off x="323528" y="260648"/>
            <a:ext cx="7954963" cy="769441"/>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txBody>
          <a:bodyPr wrap="square">
            <a:spAutoFit/>
          </a:bodyPr>
          <a:lstStyle>
            <a:lvl1pPr eaLnBrk="0" hangingPunct="0">
              <a:defRPr sz="3600">
                <a:solidFill>
                  <a:schemeClr val="tx1"/>
                </a:solidFill>
                <a:latin typeface="Arial" charset="0"/>
              </a:defRPr>
            </a:lvl1pPr>
            <a:lvl2pPr marL="742950" indent="-285750" eaLnBrk="0" hangingPunct="0">
              <a:defRPr sz="3600">
                <a:solidFill>
                  <a:schemeClr val="tx1"/>
                </a:solidFill>
                <a:latin typeface="Arial" charset="0"/>
              </a:defRPr>
            </a:lvl2pPr>
            <a:lvl3pPr marL="1143000" indent="-228600" eaLnBrk="0" hangingPunct="0">
              <a:defRPr sz="3600">
                <a:solidFill>
                  <a:schemeClr val="tx1"/>
                </a:solidFill>
                <a:latin typeface="Arial" charset="0"/>
              </a:defRPr>
            </a:lvl3pPr>
            <a:lvl4pPr marL="1600200" indent="-228600" eaLnBrk="0" hangingPunct="0">
              <a:defRPr sz="3600">
                <a:solidFill>
                  <a:schemeClr val="tx1"/>
                </a:solidFill>
                <a:latin typeface="Arial" charset="0"/>
              </a:defRPr>
            </a:lvl4pPr>
            <a:lvl5pPr marL="2057400" indent="-228600" eaLnBrk="0" hangingPunct="0">
              <a:defRPr sz="3600">
                <a:solidFill>
                  <a:schemeClr val="tx1"/>
                </a:solidFill>
                <a:latin typeface="Arial" charset="0"/>
              </a:defRPr>
            </a:lvl5pPr>
            <a:lvl6pPr marL="2514600" indent="-228600" algn="ctr" eaLnBrk="0" fontAlgn="base" hangingPunct="0">
              <a:spcBef>
                <a:spcPct val="0"/>
              </a:spcBef>
              <a:spcAft>
                <a:spcPct val="0"/>
              </a:spcAft>
              <a:defRPr sz="3600">
                <a:solidFill>
                  <a:schemeClr val="tx1"/>
                </a:solidFill>
                <a:latin typeface="Arial" charset="0"/>
              </a:defRPr>
            </a:lvl6pPr>
            <a:lvl7pPr marL="2971800" indent="-228600" algn="ctr" eaLnBrk="0" fontAlgn="base" hangingPunct="0">
              <a:spcBef>
                <a:spcPct val="0"/>
              </a:spcBef>
              <a:spcAft>
                <a:spcPct val="0"/>
              </a:spcAft>
              <a:defRPr sz="3600">
                <a:solidFill>
                  <a:schemeClr val="tx1"/>
                </a:solidFill>
                <a:latin typeface="Arial" charset="0"/>
              </a:defRPr>
            </a:lvl7pPr>
            <a:lvl8pPr marL="3429000" indent="-228600" algn="ctr" eaLnBrk="0" fontAlgn="base" hangingPunct="0">
              <a:spcBef>
                <a:spcPct val="0"/>
              </a:spcBef>
              <a:spcAft>
                <a:spcPct val="0"/>
              </a:spcAft>
              <a:defRPr sz="3600">
                <a:solidFill>
                  <a:schemeClr val="tx1"/>
                </a:solidFill>
                <a:latin typeface="Arial" charset="0"/>
              </a:defRPr>
            </a:lvl8pPr>
            <a:lvl9pPr marL="3886200" indent="-228600" algn="ctr" eaLnBrk="0" fontAlgn="base" hangingPunct="0">
              <a:spcBef>
                <a:spcPct val="0"/>
              </a:spcBef>
              <a:spcAft>
                <a:spcPct val="0"/>
              </a:spcAft>
              <a:defRPr sz="3600">
                <a:solidFill>
                  <a:schemeClr val="tx1"/>
                </a:solidFill>
                <a:latin typeface="Arial" charset="0"/>
              </a:defRPr>
            </a:lvl9pPr>
          </a:lstStyle>
          <a:p>
            <a:pPr eaLnBrk="1" hangingPunct="1">
              <a:spcBef>
                <a:spcPct val="50000"/>
              </a:spcBef>
            </a:pPr>
            <a:r>
              <a:rPr lang="fr-FR" sz="4400" b="1" dirty="0"/>
              <a:t>Les moyens pédagogiques</a:t>
            </a:r>
          </a:p>
        </p:txBody>
      </p:sp>
    </p:spTree>
    <p:extLst>
      <p:ext uri="{BB962C8B-B14F-4D97-AF65-F5344CB8AC3E}">
        <p14:creationId xmlns:p14="http://schemas.microsoft.com/office/powerpoint/2010/main" xmlns="" val="4117204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wipe(left)">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wipe(left)">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wipe(left)">
                                      <p:cBhvr>
                                        <p:cTn id="17" dur="5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9" presetClass="entr" presetSubtype="0" decel="100000"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 calcmode="lin" valueType="num">
                                      <p:cBhvr>
                                        <p:cTn id="22" dur="500" fill="hold"/>
                                        <p:tgtEl>
                                          <p:spTgt spid="5">
                                            <p:txEl>
                                              <p:pRg st="3" end="3"/>
                                            </p:txEl>
                                          </p:spTgt>
                                        </p:tgtEl>
                                        <p:attrNameLst>
                                          <p:attrName>ppt_w</p:attrName>
                                        </p:attrNameLst>
                                      </p:cBhvr>
                                      <p:tavLst>
                                        <p:tav tm="0">
                                          <p:val>
                                            <p:fltVal val="0"/>
                                          </p:val>
                                        </p:tav>
                                        <p:tav tm="100000">
                                          <p:val>
                                            <p:strVal val="#ppt_w"/>
                                          </p:val>
                                        </p:tav>
                                      </p:tavLst>
                                    </p:anim>
                                    <p:anim calcmode="lin" valueType="num">
                                      <p:cBhvr>
                                        <p:cTn id="23" dur="500" fill="hold"/>
                                        <p:tgtEl>
                                          <p:spTgt spid="5">
                                            <p:txEl>
                                              <p:pRg st="3" end="3"/>
                                            </p:txEl>
                                          </p:spTgt>
                                        </p:tgtEl>
                                        <p:attrNameLst>
                                          <p:attrName>ppt_h</p:attrName>
                                        </p:attrNameLst>
                                      </p:cBhvr>
                                      <p:tavLst>
                                        <p:tav tm="0">
                                          <p:val>
                                            <p:fltVal val="0"/>
                                          </p:val>
                                        </p:tav>
                                        <p:tav tm="100000">
                                          <p:val>
                                            <p:strVal val="#ppt_h"/>
                                          </p:val>
                                        </p:tav>
                                      </p:tavLst>
                                    </p:anim>
                                    <p:anim calcmode="lin" valueType="num">
                                      <p:cBhvr>
                                        <p:cTn id="24" dur="500" fill="hold"/>
                                        <p:tgtEl>
                                          <p:spTgt spid="5">
                                            <p:txEl>
                                              <p:pRg st="3" end="3"/>
                                            </p:txEl>
                                          </p:spTgt>
                                        </p:tgtEl>
                                        <p:attrNameLst>
                                          <p:attrName>style.rotation</p:attrName>
                                        </p:attrNameLst>
                                      </p:cBhvr>
                                      <p:tavLst>
                                        <p:tav tm="0">
                                          <p:val>
                                            <p:fltVal val="360"/>
                                          </p:val>
                                        </p:tav>
                                        <p:tav tm="100000">
                                          <p:val>
                                            <p:fltVal val="0"/>
                                          </p:val>
                                        </p:tav>
                                      </p:tavLst>
                                    </p:anim>
                                    <p:animEffect transition="in" filter="fade">
                                      <p:cBhvr>
                                        <p:cTn id="25" dur="500"/>
                                        <p:tgtEl>
                                          <p:spTgt spid="5">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nodeType="clickEffect">
                                  <p:stCondLst>
                                    <p:cond delay="0"/>
                                  </p:stCondLst>
                                  <p:childTnLst>
                                    <p:set>
                                      <p:cBhvr>
                                        <p:cTn id="29" dur="1" fill="hold">
                                          <p:stCondLst>
                                            <p:cond delay="0"/>
                                          </p:stCondLst>
                                        </p:cTn>
                                        <p:tgtEl>
                                          <p:spTgt spid="6">
                                            <p:txEl>
                                              <p:pRg st="0" end="0"/>
                                            </p:txEl>
                                          </p:spTgt>
                                        </p:tgtEl>
                                        <p:attrNameLst>
                                          <p:attrName>style.visibility</p:attrName>
                                        </p:attrNameLst>
                                      </p:cBhvr>
                                      <p:to>
                                        <p:strVal val="visible"/>
                                      </p:to>
                                    </p:set>
                                    <p:animEffect transition="in" filter="wipe(left)">
                                      <p:cBhvr>
                                        <p:cTn id="30" dur="500"/>
                                        <p:tgtEl>
                                          <p:spTgt spid="6">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49" presetClass="entr" presetSubtype="0" decel="100000" fill="hold" nodeType="clickEffect">
                                  <p:stCondLst>
                                    <p:cond delay="0"/>
                                  </p:stCondLst>
                                  <p:childTnLst>
                                    <p:set>
                                      <p:cBhvr>
                                        <p:cTn id="34" dur="1" fill="hold">
                                          <p:stCondLst>
                                            <p:cond delay="0"/>
                                          </p:stCondLst>
                                        </p:cTn>
                                        <p:tgtEl>
                                          <p:spTgt spid="6">
                                            <p:txEl>
                                              <p:pRg st="1" end="1"/>
                                            </p:txEl>
                                          </p:spTgt>
                                        </p:tgtEl>
                                        <p:attrNameLst>
                                          <p:attrName>style.visibility</p:attrName>
                                        </p:attrNameLst>
                                      </p:cBhvr>
                                      <p:to>
                                        <p:strVal val="visible"/>
                                      </p:to>
                                    </p:set>
                                    <p:anim calcmode="lin" valueType="num">
                                      <p:cBhvr>
                                        <p:cTn id="35" dur="500" fill="hold"/>
                                        <p:tgtEl>
                                          <p:spTgt spid="6">
                                            <p:txEl>
                                              <p:pRg st="1" end="1"/>
                                            </p:txEl>
                                          </p:spTgt>
                                        </p:tgtEl>
                                        <p:attrNameLst>
                                          <p:attrName>ppt_w</p:attrName>
                                        </p:attrNameLst>
                                      </p:cBhvr>
                                      <p:tavLst>
                                        <p:tav tm="0">
                                          <p:val>
                                            <p:fltVal val="0"/>
                                          </p:val>
                                        </p:tav>
                                        <p:tav tm="100000">
                                          <p:val>
                                            <p:strVal val="#ppt_w"/>
                                          </p:val>
                                        </p:tav>
                                      </p:tavLst>
                                    </p:anim>
                                    <p:anim calcmode="lin" valueType="num">
                                      <p:cBhvr>
                                        <p:cTn id="36" dur="500" fill="hold"/>
                                        <p:tgtEl>
                                          <p:spTgt spid="6">
                                            <p:txEl>
                                              <p:pRg st="1" end="1"/>
                                            </p:txEl>
                                          </p:spTgt>
                                        </p:tgtEl>
                                        <p:attrNameLst>
                                          <p:attrName>ppt_h</p:attrName>
                                        </p:attrNameLst>
                                      </p:cBhvr>
                                      <p:tavLst>
                                        <p:tav tm="0">
                                          <p:val>
                                            <p:fltVal val="0"/>
                                          </p:val>
                                        </p:tav>
                                        <p:tav tm="100000">
                                          <p:val>
                                            <p:strVal val="#ppt_h"/>
                                          </p:val>
                                        </p:tav>
                                      </p:tavLst>
                                    </p:anim>
                                    <p:anim calcmode="lin" valueType="num">
                                      <p:cBhvr>
                                        <p:cTn id="37" dur="500" fill="hold"/>
                                        <p:tgtEl>
                                          <p:spTgt spid="6">
                                            <p:txEl>
                                              <p:pRg st="1" end="1"/>
                                            </p:txEl>
                                          </p:spTgt>
                                        </p:tgtEl>
                                        <p:attrNameLst>
                                          <p:attrName>style.rotation</p:attrName>
                                        </p:attrNameLst>
                                      </p:cBhvr>
                                      <p:tavLst>
                                        <p:tav tm="0">
                                          <p:val>
                                            <p:fltVal val="360"/>
                                          </p:val>
                                        </p:tav>
                                        <p:tav tm="100000">
                                          <p:val>
                                            <p:fltVal val="0"/>
                                          </p:val>
                                        </p:tav>
                                      </p:tavLst>
                                    </p:anim>
                                    <p:animEffect transition="in" filter="fade">
                                      <p:cBhvr>
                                        <p:cTn id="38" dur="500"/>
                                        <p:tgtEl>
                                          <p:spTgt spid="6">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2_Rideau">
  <a:themeElements>
    <a:clrScheme name="Rideau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fontScheme name="2_Rideau">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ideau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Rideau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Rideau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Rideau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Rideau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Rideau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Rideau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Rideau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Rideau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1417</TotalTime>
  <Words>1077</Words>
  <Application>Microsoft Office PowerPoint</Application>
  <PresentationFormat>Affichage à l'écran (4:3)</PresentationFormat>
  <Paragraphs>152</Paragraphs>
  <Slides>19</Slides>
  <Notes>19</Notes>
  <HiddenSlides>0</HiddenSlides>
  <MMClips>0</MMClips>
  <ScaleCrop>false</ScaleCrop>
  <HeadingPairs>
    <vt:vector size="6" baseType="variant">
      <vt:variant>
        <vt:lpstr>Thème</vt:lpstr>
      </vt:variant>
      <vt:variant>
        <vt:i4>1</vt:i4>
      </vt:variant>
      <vt:variant>
        <vt:lpstr>Serveurs OLE incorporés</vt:lpstr>
      </vt:variant>
      <vt:variant>
        <vt:i4>1</vt:i4>
      </vt:variant>
      <vt:variant>
        <vt:lpstr>Titres des diapositives</vt:lpstr>
      </vt:variant>
      <vt:variant>
        <vt:i4>19</vt:i4>
      </vt:variant>
    </vt:vector>
  </HeadingPairs>
  <TitlesOfParts>
    <vt:vector size="21" baseType="lpstr">
      <vt:lpstr>2_Rideau</vt:lpstr>
      <vt:lpstr>Picture</vt:lpstr>
      <vt:lpstr>Diapositive 1</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lpstr>Diapositive 14</vt:lpstr>
      <vt:lpstr>Diapositive 15</vt:lpstr>
      <vt:lpstr>Diapositive 16</vt:lpstr>
      <vt:lpstr>Diapositive 17</vt:lpstr>
      <vt:lpstr>Diapositive 18</vt:lpstr>
      <vt:lpstr>Diapositive 19</vt:lpstr>
    </vt:vector>
  </TitlesOfParts>
  <Company>EDUCATION NATIONALE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Analyse recrutement ATS 2009</dc:title>
  <dc:creator>Samuel VIOLLIN IA-IPR</dc:creator>
  <cp:lastModifiedBy> </cp:lastModifiedBy>
  <cp:revision>139</cp:revision>
  <dcterms:created xsi:type="dcterms:W3CDTF">2009-09-22T13:03:49Z</dcterms:created>
  <dcterms:modified xsi:type="dcterms:W3CDTF">2013-11-25T11:21:58Z</dcterms:modified>
</cp:coreProperties>
</file>