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75" r:id="rId3"/>
    <p:sldId id="257" r:id="rId4"/>
    <p:sldId id="258" r:id="rId5"/>
    <p:sldId id="259" r:id="rId6"/>
    <p:sldId id="267" r:id="rId7"/>
    <p:sldId id="277" r:id="rId8"/>
    <p:sldId id="262" r:id="rId9"/>
    <p:sldId id="263" r:id="rId10"/>
    <p:sldId id="270" r:id="rId11"/>
    <p:sldId id="265" r:id="rId12"/>
    <p:sldId id="271" r:id="rId13"/>
    <p:sldId id="260" r:id="rId14"/>
    <p:sldId id="274" r:id="rId15"/>
    <p:sldId id="266" r:id="rId16"/>
    <p:sldId id="273" r:id="rId17"/>
    <p:sldId id="276" r:id="rId18"/>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9510" autoAdjust="0"/>
  </p:normalViewPr>
  <p:slideViewPr>
    <p:cSldViewPr snapToGrid="0" snapToObjects="1">
      <p:cViewPr varScale="1">
        <p:scale>
          <a:sx n="51" d="100"/>
          <a:sy n="51" d="100"/>
        </p:scale>
        <p:origin x="-220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5DFCF-0603-254E-BB40-7DFD7C3055D6}" type="datetimeFigureOut">
              <a:rPr lang="fr-FR" smtClean="0"/>
              <a:t>24/11/2013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50B845-93DD-9C46-A20D-13C64E8468BD}" type="slidenum">
              <a:rPr lang="fr-FR" smtClean="0"/>
              <a:t>‹#›</a:t>
            </a:fld>
            <a:endParaRPr lang="fr-FR"/>
          </a:p>
        </p:txBody>
      </p:sp>
    </p:spTree>
    <p:extLst>
      <p:ext uri="{BB962C8B-B14F-4D97-AF65-F5344CB8AC3E}">
        <p14:creationId xmlns:p14="http://schemas.microsoft.com/office/powerpoint/2010/main" val="12583979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350B845-93DD-9C46-A20D-13C64E8468BD}" type="slidenum">
              <a:rPr lang="fr-FR" smtClean="0"/>
              <a:t>1</a:t>
            </a:fld>
            <a:endParaRPr lang="fr-FR"/>
          </a:p>
        </p:txBody>
      </p:sp>
    </p:spTree>
    <p:extLst>
      <p:ext uri="{BB962C8B-B14F-4D97-AF65-F5344CB8AC3E}">
        <p14:creationId xmlns:p14="http://schemas.microsoft.com/office/powerpoint/2010/main" val="3406463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noProof="1" smtClean="0"/>
              <a:t>La place de la lecture et le numérique</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noProof="1" smtClean="0">
                <a:solidFill>
                  <a:schemeClr val="tx1"/>
                </a:solidFill>
                <a:effectLst/>
                <a:latin typeface="+mn-lt"/>
                <a:ea typeface="+mn-ea"/>
                <a:cs typeface="+mn-cs"/>
              </a:rPr>
              <a:t>Votre​ lecture se fait alors avec un temps plus long consacré à la navigation, à la lecture « en diagonale », non liné​aire, à base de liens hypertextes, plus sélective et parfois en interaction avec d'autres lecteurs. Une lecture qui est aujourd'hui assistée par de nombreux petits logiciels, filtres ou agrégateurs de nouvelles (Netvibes, Google Reader). Une lecture où vous pouvez mettre en commun vos marque-pages et vos notes.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noProof="1" smtClean="0">
                <a:solidFill>
                  <a:schemeClr val="tx1"/>
                </a:solidFill>
                <a:effectLst/>
                <a:latin typeface="+mn-lt"/>
                <a:ea typeface="+mn-ea"/>
                <a:cs typeface="+mn-cs"/>
              </a:rPr>
              <a:t>Roland Jouvent, qui dirige le Centre émotion du CNRS, à la Salpêtrière, et qui vient de publier </a:t>
            </a:r>
            <a:r>
              <a:rPr lang="fr-FR" sz="1200" i="1" kern="1200" noProof="1" smtClean="0">
                <a:solidFill>
                  <a:schemeClr val="tx1"/>
                </a:solidFill>
                <a:effectLst/>
                <a:latin typeface="+mn-lt"/>
                <a:ea typeface="+mn-ea"/>
                <a:cs typeface="+mn-cs"/>
              </a:rPr>
              <a:t>Le Cerveau magicien</a:t>
            </a:r>
            <a:r>
              <a:rPr lang="fr-FR" sz="1200" kern="1200" noProof="1" smtClean="0">
                <a:solidFill>
                  <a:schemeClr val="tx1"/>
                </a:solidFill>
                <a:effectLst/>
                <a:latin typeface="+mn-lt"/>
                <a:ea typeface="+mn-ea"/>
                <a:cs typeface="+mn-cs"/>
              </a:rPr>
              <a:t>. De même qu'il s'est adapté à l'arrivée de la radio, du cinéma, de la télévision, il se modifie sous l'effet de nos pratiques de lecture en ligne. </a:t>
            </a:r>
            <a:endParaRPr lang="fr-FR" noProof="1"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noProof="1" smtClean="0">
                <a:solidFill>
                  <a:schemeClr val="tx1"/>
                </a:solidFill>
                <a:effectLst/>
                <a:latin typeface="+mn-lt"/>
                <a:ea typeface="+mn-ea"/>
                <a:cs typeface="+mn-cs"/>
              </a:rPr>
              <a:t>philosophe Bernard Stiegler dans son livre </a:t>
            </a:r>
            <a:r>
              <a:rPr lang="fr-FR" sz="1200" i="1" kern="1200" noProof="1" smtClean="0">
                <a:solidFill>
                  <a:schemeClr val="tx1"/>
                </a:solidFill>
                <a:effectLst/>
                <a:latin typeface="+mn-lt"/>
                <a:ea typeface="+mn-ea"/>
                <a:cs typeface="+mn-cs"/>
              </a:rPr>
              <a:t>Prendre soin de la jeunesse et des générations </a:t>
            </a:r>
            <a:r>
              <a:rPr lang="fr-FR" sz="1200" kern="1200" noProof="1" smtClean="0">
                <a:solidFill>
                  <a:schemeClr val="tx1"/>
                </a:solidFill>
                <a:effectLst/>
                <a:latin typeface="+mn-lt"/>
                <a:ea typeface="+mn-ea"/>
                <a:cs typeface="+mn-cs"/>
              </a:rPr>
              <a:t>- , dans lequel elle distinguait l'attention approfondie de </a:t>
            </a:r>
            <a:r>
              <a:rPr lang="fr-FR" sz="1200" i="1" kern="1200" noProof="1" smtClean="0">
                <a:solidFill>
                  <a:schemeClr val="tx1"/>
                </a:solidFill>
                <a:effectLst/>
                <a:latin typeface="+mn-lt"/>
                <a:ea typeface="+mn-ea"/>
                <a:cs typeface="+mn-cs"/>
              </a:rPr>
              <a:t>« l'hyperattention »</a:t>
            </a:r>
            <a:r>
              <a:rPr lang="fr-FR" sz="1200" kern="1200" noProof="1" smtClean="0">
                <a:solidFill>
                  <a:schemeClr val="tx1"/>
                </a:solidFill>
                <a:effectLst/>
                <a:latin typeface="+mn-lt"/>
                <a:ea typeface="+mn-ea"/>
                <a:cs typeface="+mn-cs"/>
              </a:rPr>
              <a:t>, caractérisée par des changements soudains d'objectifs et de tâches, une préférence pour les flux multiples d'informations, la nécessité d'un haut niveau de stimulation et une faible tolérance de l'ennui. Elle préconisait de construire un pont entre l'hyper​attention et l'attention approfondie, et tente depuis de l'expérimenter en s'appuyant sur certains jeux vidéo, qui nécessitent de faire cohabiter ces deux types d'attention.</a:t>
            </a:r>
          </a:p>
          <a:p>
            <a:r>
              <a:rPr lang="fr-FR" sz="1200" kern="1200" noProof="1" smtClean="0">
                <a:solidFill>
                  <a:schemeClr val="tx1"/>
                </a:solidFill>
                <a:effectLst/>
                <a:latin typeface="+mn-lt"/>
                <a:ea typeface="+mn-ea"/>
                <a:cs typeface="+mn-cs"/>
              </a:rPr>
              <a:t>la lecture est devenue une industrie. elle vend du temps de cerveau actif. Sur le Net, ce qui vaut de l'or, ce n'est pas votre disponibilité, mais votre attention. </a:t>
            </a:r>
            <a:r>
              <a:rPr lang="fr-FR" sz="1200" b="1" kern="1200" noProof="1" smtClean="0">
                <a:solidFill>
                  <a:schemeClr val="tx1"/>
                </a:solidFill>
                <a:effectLst/>
                <a:latin typeface="+mn-lt"/>
                <a:ea typeface="+mn-ea"/>
                <a:cs typeface="+mn-cs"/>
              </a:rPr>
              <a:t>Les plus jeunes, qui ont grandi devant un ordinateur, risquent de prendre la lecture industrielle </a:t>
            </a:r>
            <a:endParaRPr lang="fr-FR" noProof="1" smtClean="0">
              <a:effectLst/>
            </a:endParaRPr>
          </a:p>
          <a:p>
            <a:r>
              <a:rPr lang="fr-FR" sz="1200" b="1" kern="1200" noProof="1" smtClean="0">
                <a:solidFill>
                  <a:schemeClr val="tx1"/>
                </a:solidFill>
                <a:effectLst/>
                <a:latin typeface="+mn-lt"/>
                <a:ea typeface="+mn-ea"/>
                <a:cs typeface="+mn-cs"/>
              </a:rPr>
              <a:t>comme lecture de référence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noProof="1" smtClean="0">
                <a:solidFill>
                  <a:schemeClr val="tx1"/>
                </a:solidFill>
                <a:effectLst/>
                <a:latin typeface="+mn-lt"/>
                <a:ea typeface="+mn-ea"/>
                <a:cs typeface="+mn-cs"/>
              </a:rPr>
              <a:t>Il se trouve que la lecture de consommation </a:t>
            </a:r>
            <a:r>
              <a:rPr lang="fr-FR" sz="1200" kern="1200" noProof="1" smtClean="0">
                <a:solidFill>
                  <a:schemeClr val="tx1"/>
                </a:solidFill>
                <a:effectLst/>
                <a:latin typeface="+mn-lt"/>
                <a:ea typeface="+mn-ea"/>
                <a:cs typeface="+mn-cs"/>
              </a:rPr>
              <a:t>est compatible avec la lecture d'information, cette lecture non linéaire, fragmentée. La lecture d'étude chère à Sénèque, par contre, présente peu d'intérêt commercial. N'est-elle pas de ce fait menacée ? Pour Alain Giffard, les lecteurs numériques confirmés continuent d'aimer la lecture « à l'ancienne », tout en aimant la singularité de cette expérience nouvelle, individuelle et collective, où des sociétés de lecteurs se constituent autour de la publication et de l'échange de lectures : </a:t>
            </a:r>
            <a:r>
              <a:rPr lang="fr-FR" sz="1200" i="1" kern="1200" noProof="1" smtClean="0">
                <a:solidFill>
                  <a:schemeClr val="tx1"/>
                </a:solidFill>
                <a:effectLst/>
                <a:latin typeface="+mn-lt"/>
                <a:ea typeface="+mn-ea"/>
                <a:cs typeface="+mn-cs"/>
              </a:rPr>
              <a:t>« Ils ont appris à suspendre la navigation et à clôturer un texte pour se con​centrer. Ils savent imposer des détournements de la technique permettant de reconstituer la lecture d'étude. » </a:t>
            </a:r>
            <a:endParaRPr lang="fr-FR" noProof="1" smtClean="0">
              <a:effectLst/>
            </a:endParaRPr>
          </a:p>
          <a:p>
            <a:endParaRPr lang="fr-FR"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effectLst/>
            </a:endParaRPr>
          </a:p>
          <a:p>
            <a:endParaRPr lang="fr-FR" dirty="0"/>
          </a:p>
        </p:txBody>
      </p:sp>
      <p:sp>
        <p:nvSpPr>
          <p:cNvPr id="4" name="Espace réservé du numéro de diapositive 3"/>
          <p:cNvSpPr>
            <a:spLocks noGrp="1"/>
          </p:cNvSpPr>
          <p:nvPr>
            <p:ph type="sldNum" sz="quarter" idx="10"/>
          </p:nvPr>
        </p:nvSpPr>
        <p:spPr/>
        <p:txBody>
          <a:bodyPr/>
          <a:lstStyle/>
          <a:p>
            <a:fld id="{A350B845-93DD-9C46-A20D-13C64E8468BD}" type="slidenum">
              <a:rPr lang="fr-FR" smtClean="0"/>
              <a:t>10</a:t>
            </a:fld>
            <a:endParaRPr lang="fr-FR"/>
          </a:p>
        </p:txBody>
      </p:sp>
    </p:spTree>
    <p:extLst>
      <p:ext uri="{BB962C8B-B14F-4D97-AF65-F5344CB8AC3E}">
        <p14:creationId xmlns:p14="http://schemas.microsoft.com/office/powerpoint/2010/main" val="3486927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350B845-93DD-9C46-A20D-13C64E8468BD}" type="slidenum">
              <a:rPr lang="fr-FR" smtClean="0"/>
              <a:t>11</a:t>
            </a:fld>
            <a:endParaRPr lang="fr-FR"/>
          </a:p>
        </p:txBody>
      </p:sp>
    </p:spTree>
    <p:extLst>
      <p:ext uri="{BB962C8B-B14F-4D97-AF65-F5344CB8AC3E}">
        <p14:creationId xmlns:p14="http://schemas.microsoft.com/office/powerpoint/2010/main" val="1406472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350B845-93DD-9C46-A20D-13C64E8468BD}" type="slidenum">
              <a:rPr lang="fr-FR" smtClean="0"/>
              <a:t>12</a:t>
            </a:fld>
            <a:endParaRPr lang="fr-FR"/>
          </a:p>
        </p:txBody>
      </p:sp>
    </p:spTree>
    <p:extLst>
      <p:ext uri="{BB962C8B-B14F-4D97-AF65-F5344CB8AC3E}">
        <p14:creationId xmlns:p14="http://schemas.microsoft.com/office/powerpoint/2010/main" val="1196245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350B845-93DD-9C46-A20D-13C64E8468BD}" type="slidenum">
              <a:rPr lang="fr-FR" smtClean="0"/>
              <a:t>13</a:t>
            </a:fld>
            <a:endParaRPr lang="fr-FR"/>
          </a:p>
        </p:txBody>
      </p:sp>
    </p:spTree>
    <p:extLst>
      <p:ext uri="{BB962C8B-B14F-4D97-AF65-F5344CB8AC3E}">
        <p14:creationId xmlns:p14="http://schemas.microsoft.com/office/powerpoint/2010/main" val="2482314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350B845-93DD-9C46-A20D-13C64E8468BD}" type="slidenum">
              <a:rPr lang="fr-FR" smtClean="0"/>
              <a:t>14</a:t>
            </a:fld>
            <a:endParaRPr lang="fr-FR"/>
          </a:p>
        </p:txBody>
      </p:sp>
    </p:spTree>
    <p:extLst>
      <p:ext uri="{BB962C8B-B14F-4D97-AF65-F5344CB8AC3E}">
        <p14:creationId xmlns:p14="http://schemas.microsoft.com/office/powerpoint/2010/main" val="391292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350B845-93DD-9C46-A20D-13C64E8468BD}" type="slidenum">
              <a:rPr lang="fr-FR" smtClean="0"/>
              <a:t>15</a:t>
            </a:fld>
            <a:endParaRPr lang="fr-FR"/>
          </a:p>
        </p:txBody>
      </p:sp>
    </p:spTree>
    <p:extLst>
      <p:ext uri="{BB962C8B-B14F-4D97-AF65-F5344CB8AC3E}">
        <p14:creationId xmlns:p14="http://schemas.microsoft.com/office/powerpoint/2010/main" val="2520026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350B845-93DD-9C46-A20D-13C64E8468BD}" type="slidenum">
              <a:rPr lang="fr-FR" smtClean="0"/>
              <a:t>16</a:t>
            </a:fld>
            <a:endParaRPr lang="fr-FR"/>
          </a:p>
        </p:txBody>
      </p:sp>
    </p:spTree>
    <p:extLst>
      <p:ext uri="{BB962C8B-B14F-4D97-AF65-F5344CB8AC3E}">
        <p14:creationId xmlns:p14="http://schemas.microsoft.com/office/powerpoint/2010/main" val="1369814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350B845-93DD-9C46-A20D-13C64E8468BD}" type="slidenum">
              <a:rPr lang="fr-FR" smtClean="0"/>
              <a:t>17</a:t>
            </a:fld>
            <a:endParaRPr lang="fr-FR"/>
          </a:p>
        </p:txBody>
      </p:sp>
    </p:spTree>
    <p:extLst>
      <p:ext uri="{BB962C8B-B14F-4D97-AF65-F5344CB8AC3E}">
        <p14:creationId xmlns:p14="http://schemas.microsoft.com/office/powerpoint/2010/main" val="1737870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350B845-93DD-9C46-A20D-13C64E8468BD}" type="slidenum">
              <a:rPr lang="fr-FR" smtClean="0"/>
              <a:t>2</a:t>
            </a:fld>
            <a:endParaRPr lang="fr-FR"/>
          </a:p>
        </p:txBody>
      </p:sp>
    </p:spTree>
    <p:extLst>
      <p:ext uri="{BB962C8B-B14F-4D97-AF65-F5344CB8AC3E}">
        <p14:creationId xmlns:p14="http://schemas.microsoft.com/office/powerpoint/2010/main" val="2177649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350B845-93DD-9C46-A20D-13C64E8468BD}" type="slidenum">
              <a:rPr lang="fr-FR" smtClean="0"/>
              <a:t>3</a:t>
            </a:fld>
            <a:endParaRPr lang="fr-FR"/>
          </a:p>
        </p:txBody>
      </p:sp>
    </p:spTree>
    <p:extLst>
      <p:ext uri="{BB962C8B-B14F-4D97-AF65-F5344CB8AC3E}">
        <p14:creationId xmlns:p14="http://schemas.microsoft.com/office/powerpoint/2010/main" val="753855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350B845-93DD-9C46-A20D-13C64E8468BD}" type="slidenum">
              <a:rPr lang="fr-FR" smtClean="0"/>
              <a:t>4</a:t>
            </a:fld>
            <a:endParaRPr lang="fr-FR"/>
          </a:p>
        </p:txBody>
      </p:sp>
    </p:spTree>
    <p:extLst>
      <p:ext uri="{BB962C8B-B14F-4D97-AF65-F5344CB8AC3E}">
        <p14:creationId xmlns:p14="http://schemas.microsoft.com/office/powerpoint/2010/main" val="2251626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350B845-93DD-9C46-A20D-13C64E8468BD}" type="slidenum">
              <a:rPr lang="fr-FR" smtClean="0"/>
              <a:t>5</a:t>
            </a:fld>
            <a:endParaRPr lang="fr-FR"/>
          </a:p>
        </p:txBody>
      </p:sp>
    </p:spTree>
    <p:extLst>
      <p:ext uri="{BB962C8B-B14F-4D97-AF65-F5344CB8AC3E}">
        <p14:creationId xmlns:p14="http://schemas.microsoft.com/office/powerpoint/2010/main" val="1972500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350B845-93DD-9C46-A20D-13C64E8468BD}" type="slidenum">
              <a:rPr lang="fr-FR" smtClean="0"/>
              <a:t>6</a:t>
            </a:fld>
            <a:endParaRPr lang="fr-FR"/>
          </a:p>
        </p:txBody>
      </p:sp>
    </p:spTree>
    <p:extLst>
      <p:ext uri="{BB962C8B-B14F-4D97-AF65-F5344CB8AC3E}">
        <p14:creationId xmlns:p14="http://schemas.microsoft.com/office/powerpoint/2010/main" val="973396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smtClean="0"/>
              <a:t>Le réseau social devient un </a:t>
            </a:r>
            <a:r>
              <a:rPr lang="fr-FR" sz="1200" b="1" dirty="0" smtClean="0">
                <a:solidFill>
                  <a:srgbClr val="C0504D"/>
                </a:solidFill>
              </a:rPr>
              <a:t>paradigme social des adolescents</a:t>
            </a:r>
            <a:r>
              <a:rPr lang="fr-FR" sz="1200" dirty="0" smtClean="0">
                <a:solidFill>
                  <a:srgbClr val="C0504D"/>
                </a:solidFill>
              </a:rPr>
              <a:t>, </a:t>
            </a:r>
            <a:r>
              <a:rPr lang="fr-FR" sz="1200" dirty="0" smtClean="0"/>
              <a:t>qui dépasse le niveau de l’information pour se placer au niveau du relationnel </a:t>
            </a:r>
          </a:p>
          <a:p>
            <a:r>
              <a:rPr lang="fr-FR" sz="1200" dirty="0" smtClean="0"/>
              <a:t>Cette fréquentation est devenue une </a:t>
            </a:r>
            <a:r>
              <a:rPr lang="fr-FR" sz="1200" b="1" dirty="0" smtClean="0">
                <a:solidFill>
                  <a:srgbClr val="C0504D"/>
                </a:solidFill>
              </a:rPr>
              <a:t>norme sociale </a:t>
            </a:r>
            <a:r>
              <a:rPr lang="fr-FR" sz="1200" dirty="0" smtClean="0"/>
              <a:t>en assurant une forme de continuité de la vie sociale.</a:t>
            </a:r>
          </a:p>
          <a:p>
            <a:r>
              <a:rPr lang="fr-FR" sz="1200" dirty="0" smtClean="0"/>
              <a:t>Si cette généralisation peut sembler induire le </a:t>
            </a:r>
            <a:r>
              <a:rPr lang="fr-FR" sz="1200" b="1" dirty="0" smtClean="0">
                <a:solidFill>
                  <a:srgbClr val="C0504D"/>
                </a:solidFill>
              </a:rPr>
              <a:t>risque de la tyrannie de l’uniformité</a:t>
            </a:r>
            <a:r>
              <a:rPr lang="fr-FR" sz="1200" dirty="0" smtClean="0">
                <a:solidFill>
                  <a:srgbClr val="C0504D"/>
                </a:solidFill>
              </a:rPr>
              <a:t> </a:t>
            </a:r>
            <a:r>
              <a:rPr lang="fr-FR" sz="1200" dirty="0" smtClean="0"/>
              <a:t>et  de la conformité sociale, paradoxalement, l’Internet et les réseaux sociaux deviennent aussi des </a:t>
            </a:r>
            <a:r>
              <a:rPr lang="fr-FR" sz="1200" b="1" dirty="0" smtClean="0">
                <a:solidFill>
                  <a:srgbClr val="C0504D"/>
                </a:solidFill>
              </a:rPr>
              <a:t>espaces de construction de la singularité</a:t>
            </a:r>
            <a:r>
              <a:rPr lang="fr-FR" sz="1200" b="1" dirty="0" smtClean="0"/>
              <a:t>. </a:t>
            </a:r>
            <a:r>
              <a:rPr lang="fr-FR" sz="1200" dirty="0" smtClean="0"/>
              <a:t>L’adolescent existe et affirme son « moi » en s’exprimant sur internet.</a:t>
            </a:r>
          </a:p>
          <a:p>
            <a:r>
              <a:rPr lang="fr-FR" sz="1200" dirty="0" smtClean="0"/>
              <a:t>Internet entraîne aussi une forme </a:t>
            </a:r>
            <a:r>
              <a:rPr lang="fr-FR" sz="1200" b="1" dirty="0" smtClean="0">
                <a:solidFill>
                  <a:srgbClr val="C0504D"/>
                </a:solidFill>
              </a:rPr>
              <a:t>d’égalitarisme du contributeur</a:t>
            </a:r>
            <a:r>
              <a:rPr lang="fr-FR" sz="1200" dirty="0" smtClean="0"/>
              <a:t>. Chacun est égal dans la contribution sur le net, les « valeurs d’estampillage » (savants officiels) sont dévaluées…</a:t>
            </a:r>
          </a:p>
          <a:p>
            <a:r>
              <a:rPr lang="fr-FR" dirty="0" smtClean="0"/>
              <a:t>L’image connaît une place prépondérante dans l’univers numérique, son statut est en complète évolution, elle devient un </a:t>
            </a:r>
            <a:r>
              <a:rPr lang="fr-FR" b="1" dirty="0" smtClean="0">
                <a:solidFill>
                  <a:srgbClr val="C0504D"/>
                </a:solidFill>
              </a:rPr>
              <a:t>facteur de  continuité entre les différents temps de la vie</a:t>
            </a:r>
            <a:r>
              <a:rPr lang="fr-FR" dirty="0" smtClean="0"/>
              <a:t>: maison, école, amis…</a:t>
            </a:r>
          </a:p>
          <a:p>
            <a:r>
              <a:rPr lang="fr-FR" b="1" dirty="0" smtClean="0">
                <a:solidFill>
                  <a:srgbClr val="C0504D"/>
                </a:solidFill>
              </a:rPr>
              <a:t>L’image de soi </a:t>
            </a:r>
            <a:r>
              <a:rPr lang="fr-FR" dirty="0" smtClean="0"/>
              <a:t>est omniprésente chez les ados : (sur Facebook, par exemple, la photo de présentation sur son « mur » n’est une « reproduction du réel » mais une « </a:t>
            </a:r>
            <a:r>
              <a:rPr lang="fr-FR" b="1" dirty="0" smtClean="0">
                <a:solidFill>
                  <a:srgbClr val="C0504D"/>
                </a:solidFill>
              </a:rPr>
              <a:t>mise en scène de soi </a:t>
            </a:r>
            <a:r>
              <a:rPr lang="fr-FR" dirty="0" smtClean="0"/>
              <a:t>», comme le fait de porter un vêtement et d’en changer, bien maîtrisée. L’adolescent devient « cubiste » et présente simultanément sur plusieurs sites des représentations différentes de lui-même…</a:t>
            </a:r>
          </a:p>
          <a:p>
            <a:endParaRPr lang="fr-FR" sz="1200" dirty="0" smtClean="0"/>
          </a:p>
          <a:p>
            <a:endParaRPr lang="fr-FR" dirty="0"/>
          </a:p>
        </p:txBody>
      </p:sp>
      <p:sp>
        <p:nvSpPr>
          <p:cNvPr id="4" name="Espace réservé du numéro de diapositive 3"/>
          <p:cNvSpPr>
            <a:spLocks noGrp="1"/>
          </p:cNvSpPr>
          <p:nvPr>
            <p:ph type="sldNum" sz="quarter" idx="10"/>
          </p:nvPr>
        </p:nvSpPr>
        <p:spPr/>
        <p:txBody>
          <a:bodyPr/>
          <a:lstStyle/>
          <a:p>
            <a:fld id="{A350B845-93DD-9C46-A20D-13C64E8468BD}" type="slidenum">
              <a:rPr lang="fr-FR" smtClean="0"/>
              <a:t>7</a:t>
            </a:fld>
            <a:endParaRPr lang="fr-FR"/>
          </a:p>
        </p:txBody>
      </p:sp>
    </p:spTree>
    <p:extLst>
      <p:ext uri="{BB962C8B-B14F-4D97-AF65-F5344CB8AC3E}">
        <p14:creationId xmlns:p14="http://schemas.microsoft.com/office/powerpoint/2010/main" val="4217855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350B845-93DD-9C46-A20D-13C64E8468BD}" type="slidenum">
              <a:rPr lang="fr-FR" smtClean="0"/>
              <a:t>8</a:t>
            </a:fld>
            <a:endParaRPr lang="fr-FR"/>
          </a:p>
        </p:txBody>
      </p:sp>
    </p:spTree>
    <p:extLst>
      <p:ext uri="{BB962C8B-B14F-4D97-AF65-F5344CB8AC3E}">
        <p14:creationId xmlns:p14="http://schemas.microsoft.com/office/powerpoint/2010/main" val="2443578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350B845-93DD-9C46-A20D-13C64E8468BD}" type="slidenum">
              <a:rPr lang="fr-FR" smtClean="0"/>
              <a:t>9</a:t>
            </a:fld>
            <a:endParaRPr lang="fr-FR"/>
          </a:p>
        </p:txBody>
      </p:sp>
    </p:spTree>
    <p:extLst>
      <p:ext uri="{BB962C8B-B14F-4D97-AF65-F5344CB8AC3E}">
        <p14:creationId xmlns:p14="http://schemas.microsoft.com/office/powerpoint/2010/main" val="1766831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7E4AC18E-5947-DB4A-A427-48D7B0084035}" type="datetimeFigureOut">
              <a:rPr lang="fr-FR" smtClean="0"/>
              <a:t>24/11/2013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FD5E5C-8127-3547-9AA2-E4263E8A4C5F}" type="slidenum">
              <a:rPr lang="fr-FR" smtClean="0"/>
              <a:t>‹#›</a:t>
            </a:fld>
            <a:endParaRPr lang="fr-FR"/>
          </a:p>
        </p:txBody>
      </p:sp>
    </p:spTree>
    <p:extLst>
      <p:ext uri="{BB962C8B-B14F-4D97-AF65-F5344CB8AC3E}">
        <p14:creationId xmlns:p14="http://schemas.microsoft.com/office/powerpoint/2010/main" val="158425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E4AC18E-5947-DB4A-A427-48D7B0084035}" type="datetimeFigureOut">
              <a:rPr lang="fr-FR" smtClean="0"/>
              <a:t>24/11/2013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FD5E5C-8127-3547-9AA2-E4263E8A4C5F}" type="slidenum">
              <a:rPr lang="fr-FR" smtClean="0"/>
              <a:t>‹#›</a:t>
            </a:fld>
            <a:endParaRPr lang="fr-FR"/>
          </a:p>
        </p:txBody>
      </p:sp>
    </p:spTree>
    <p:extLst>
      <p:ext uri="{BB962C8B-B14F-4D97-AF65-F5344CB8AC3E}">
        <p14:creationId xmlns:p14="http://schemas.microsoft.com/office/powerpoint/2010/main" val="1133851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E4AC18E-5947-DB4A-A427-48D7B0084035}" type="datetimeFigureOut">
              <a:rPr lang="fr-FR" smtClean="0"/>
              <a:t>24/11/2013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FD5E5C-8127-3547-9AA2-E4263E8A4C5F}" type="slidenum">
              <a:rPr lang="fr-FR" smtClean="0"/>
              <a:t>‹#›</a:t>
            </a:fld>
            <a:endParaRPr lang="fr-FR"/>
          </a:p>
        </p:txBody>
      </p:sp>
    </p:spTree>
    <p:extLst>
      <p:ext uri="{BB962C8B-B14F-4D97-AF65-F5344CB8AC3E}">
        <p14:creationId xmlns:p14="http://schemas.microsoft.com/office/powerpoint/2010/main" val="197727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E4AC18E-5947-DB4A-A427-48D7B0084035}" type="datetimeFigureOut">
              <a:rPr lang="fr-FR" smtClean="0"/>
              <a:t>24/11/2013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FD5E5C-8127-3547-9AA2-E4263E8A4C5F}" type="slidenum">
              <a:rPr lang="fr-FR" smtClean="0"/>
              <a:t>‹#›</a:t>
            </a:fld>
            <a:endParaRPr lang="fr-FR"/>
          </a:p>
        </p:txBody>
      </p:sp>
    </p:spTree>
    <p:extLst>
      <p:ext uri="{BB962C8B-B14F-4D97-AF65-F5344CB8AC3E}">
        <p14:creationId xmlns:p14="http://schemas.microsoft.com/office/powerpoint/2010/main" val="1107084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7E4AC18E-5947-DB4A-A427-48D7B0084035}" type="datetimeFigureOut">
              <a:rPr lang="fr-FR" smtClean="0"/>
              <a:t>24/11/2013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FD5E5C-8127-3547-9AA2-E4263E8A4C5F}" type="slidenum">
              <a:rPr lang="fr-FR" smtClean="0"/>
              <a:t>‹#›</a:t>
            </a:fld>
            <a:endParaRPr lang="fr-FR"/>
          </a:p>
        </p:txBody>
      </p:sp>
    </p:spTree>
    <p:extLst>
      <p:ext uri="{BB962C8B-B14F-4D97-AF65-F5344CB8AC3E}">
        <p14:creationId xmlns:p14="http://schemas.microsoft.com/office/powerpoint/2010/main" val="3079574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E4AC18E-5947-DB4A-A427-48D7B0084035}" type="datetimeFigureOut">
              <a:rPr lang="fr-FR" smtClean="0"/>
              <a:t>24/11/2013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EFD5E5C-8127-3547-9AA2-E4263E8A4C5F}" type="slidenum">
              <a:rPr lang="fr-FR" smtClean="0"/>
              <a:t>‹#›</a:t>
            </a:fld>
            <a:endParaRPr lang="fr-FR"/>
          </a:p>
        </p:txBody>
      </p:sp>
    </p:spTree>
    <p:extLst>
      <p:ext uri="{BB962C8B-B14F-4D97-AF65-F5344CB8AC3E}">
        <p14:creationId xmlns:p14="http://schemas.microsoft.com/office/powerpoint/2010/main" val="2620552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E4AC18E-5947-DB4A-A427-48D7B0084035}" type="datetimeFigureOut">
              <a:rPr lang="fr-FR" smtClean="0"/>
              <a:t>24/11/2013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EFD5E5C-8127-3547-9AA2-E4263E8A4C5F}" type="slidenum">
              <a:rPr lang="fr-FR" smtClean="0"/>
              <a:t>‹#›</a:t>
            </a:fld>
            <a:endParaRPr lang="fr-FR"/>
          </a:p>
        </p:txBody>
      </p:sp>
    </p:spTree>
    <p:extLst>
      <p:ext uri="{BB962C8B-B14F-4D97-AF65-F5344CB8AC3E}">
        <p14:creationId xmlns:p14="http://schemas.microsoft.com/office/powerpoint/2010/main" val="4100786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7E4AC18E-5947-DB4A-A427-48D7B0084035}" type="datetimeFigureOut">
              <a:rPr lang="fr-FR" smtClean="0"/>
              <a:t>24/11/2013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EFD5E5C-8127-3547-9AA2-E4263E8A4C5F}" type="slidenum">
              <a:rPr lang="fr-FR" smtClean="0"/>
              <a:t>‹#›</a:t>
            </a:fld>
            <a:endParaRPr lang="fr-FR"/>
          </a:p>
        </p:txBody>
      </p:sp>
    </p:spTree>
    <p:extLst>
      <p:ext uri="{BB962C8B-B14F-4D97-AF65-F5344CB8AC3E}">
        <p14:creationId xmlns:p14="http://schemas.microsoft.com/office/powerpoint/2010/main" val="269670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E4AC18E-5947-DB4A-A427-48D7B0084035}" type="datetimeFigureOut">
              <a:rPr lang="fr-FR" smtClean="0"/>
              <a:t>24/11/2013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EFD5E5C-8127-3547-9AA2-E4263E8A4C5F}" type="slidenum">
              <a:rPr lang="fr-FR" smtClean="0"/>
              <a:t>‹#›</a:t>
            </a:fld>
            <a:endParaRPr lang="fr-FR"/>
          </a:p>
        </p:txBody>
      </p:sp>
    </p:spTree>
    <p:extLst>
      <p:ext uri="{BB962C8B-B14F-4D97-AF65-F5344CB8AC3E}">
        <p14:creationId xmlns:p14="http://schemas.microsoft.com/office/powerpoint/2010/main" val="1909181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E4AC18E-5947-DB4A-A427-48D7B0084035}" type="datetimeFigureOut">
              <a:rPr lang="fr-FR" smtClean="0"/>
              <a:t>24/11/2013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EFD5E5C-8127-3547-9AA2-E4263E8A4C5F}" type="slidenum">
              <a:rPr lang="fr-FR" smtClean="0"/>
              <a:t>‹#›</a:t>
            </a:fld>
            <a:endParaRPr lang="fr-FR"/>
          </a:p>
        </p:txBody>
      </p:sp>
    </p:spTree>
    <p:extLst>
      <p:ext uri="{BB962C8B-B14F-4D97-AF65-F5344CB8AC3E}">
        <p14:creationId xmlns:p14="http://schemas.microsoft.com/office/powerpoint/2010/main" val="1515484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E4AC18E-5947-DB4A-A427-48D7B0084035}" type="datetimeFigureOut">
              <a:rPr lang="fr-FR" smtClean="0"/>
              <a:t>24/11/2013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EFD5E5C-8127-3547-9AA2-E4263E8A4C5F}" type="slidenum">
              <a:rPr lang="fr-FR" smtClean="0"/>
              <a:t>‹#›</a:t>
            </a:fld>
            <a:endParaRPr lang="fr-FR"/>
          </a:p>
        </p:txBody>
      </p:sp>
    </p:spTree>
    <p:extLst>
      <p:ext uri="{BB962C8B-B14F-4D97-AF65-F5344CB8AC3E}">
        <p14:creationId xmlns:p14="http://schemas.microsoft.com/office/powerpoint/2010/main" val="41286137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552989" y="113242"/>
            <a:ext cx="7171050" cy="1143000"/>
          </a:xfrm>
          <a:prstGeom prst="rect">
            <a:avLst/>
          </a:prstGeom>
        </p:spPr>
        <p:txBody>
          <a:bodyPr vert="horz" lIns="9144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1092432" y="1600200"/>
            <a:ext cx="7594368"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AC18E-5947-DB4A-A427-48D7B0084035}" type="datetimeFigureOut">
              <a:rPr lang="fr-FR" smtClean="0"/>
              <a:t>24/11/2013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FD5E5C-8127-3547-9AA2-E4263E8A4C5F}" type="slidenum">
              <a:rPr lang="fr-FR" smtClean="0"/>
              <a:t>‹#›</a:t>
            </a:fld>
            <a:endParaRPr lang="fr-FR"/>
          </a:p>
        </p:txBody>
      </p:sp>
      <p:pic>
        <p:nvPicPr>
          <p:cNvPr id="9" name="Image 8" descr="img_logo_ministere_education_nationale_751.gif"/>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
            <a:ext cx="1020116" cy="1184467"/>
          </a:xfrm>
          <a:prstGeom prst="rect">
            <a:avLst/>
          </a:prstGeom>
        </p:spPr>
      </p:pic>
      <p:pic>
        <p:nvPicPr>
          <p:cNvPr id="10"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22566" y="671604"/>
            <a:ext cx="803976" cy="746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Connecteur droit 10"/>
          <p:cNvCxnSpPr/>
          <p:nvPr userDrawn="1"/>
        </p:nvCxnSpPr>
        <p:spPr>
          <a:xfrm>
            <a:off x="971550" y="1256242"/>
            <a:ext cx="7715249" cy="0"/>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4254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1" kern="1200">
          <a:solidFill>
            <a:schemeClr val="tx1"/>
          </a:solidFill>
          <a:latin typeface="Candara"/>
          <a:ea typeface="+mj-ea"/>
          <a:cs typeface="Candara"/>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Candara"/>
          <a:ea typeface="+mn-ea"/>
          <a:cs typeface="Candara"/>
        </a:defRPr>
      </a:lvl1pPr>
      <a:lvl2pPr marL="742950" indent="-285750" algn="l" defTabSz="457200" rtl="0" eaLnBrk="1" latinLnBrk="0" hangingPunct="1">
        <a:spcBef>
          <a:spcPct val="20000"/>
        </a:spcBef>
        <a:buFont typeface="Arial"/>
        <a:buChar char="–"/>
        <a:defRPr sz="2800" kern="1200">
          <a:solidFill>
            <a:schemeClr val="tx1"/>
          </a:solidFill>
          <a:latin typeface="Candara"/>
          <a:ea typeface="+mn-ea"/>
          <a:cs typeface="Candara"/>
        </a:defRPr>
      </a:lvl2pPr>
      <a:lvl3pPr marL="1143000" indent="-228600" algn="l" defTabSz="457200" rtl="0" eaLnBrk="1" latinLnBrk="0" hangingPunct="1">
        <a:spcBef>
          <a:spcPct val="20000"/>
        </a:spcBef>
        <a:buFont typeface="Arial"/>
        <a:buChar char="•"/>
        <a:defRPr sz="2800" kern="1200">
          <a:solidFill>
            <a:schemeClr val="tx1"/>
          </a:solidFill>
          <a:latin typeface="Candara"/>
          <a:ea typeface="+mn-ea"/>
          <a:cs typeface="Candara"/>
        </a:defRPr>
      </a:lvl3pPr>
      <a:lvl4pPr marL="1600200" indent="-228600" algn="l" defTabSz="457200" rtl="0" eaLnBrk="1" latinLnBrk="0" hangingPunct="1">
        <a:spcBef>
          <a:spcPct val="20000"/>
        </a:spcBef>
        <a:buFont typeface="Arial"/>
        <a:buChar char="–"/>
        <a:defRPr sz="2800" kern="1200">
          <a:solidFill>
            <a:schemeClr val="tx1"/>
          </a:solidFill>
          <a:latin typeface="Candara"/>
          <a:ea typeface="+mn-ea"/>
          <a:cs typeface="Candara"/>
        </a:defRPr>
      </a:lvl4pPr>
      <a:lvl5pPr marL="2057400" indent="-228600" algn="l" defTabSz="457200" rtl="0" eaLnBrk="1" latinLnBrk="0" hangingPunct="1">
        <a:spcBef>
          <a:spcPct val="20000"/>
        </a:spcBef>
        <a:buFont typeface="Arial"/>
        <a:buChar char="»"/>
        <a:defRPr sz="2800" kern="1200">
          <a:solidFill>
            <a:schemeClr val="tx1"/>
          </a:solidFill>
          <a:latin typeface="Candara"/>
          <a:ea typeface="+mn-ea"/>
          <a:cs typeface="Candar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5.png"/><Relationship Id="rId5" Type="http://schemas.openxmlformats.org/officeDocument/2006/relationships/image" Target="../media/image26.gi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www.sopinspace.com" TargetMode="External"/><Relationship Id="rId4" Type="http://schemas.openxmlformats.org/officeDocument/2006/relationships/hyperlink" Target="http://guidems.labovte.ep.profweb.qc.ca" TargetMode="External"/><Relationship Id="rId5" Type="http://schemas.openxmlformats.org/officeDocument/2006/relationships/hyperlink" Target="http://www.youtube.com/watch?v=VjtpSnYMrbM" TargetMode="External"/><Relationship Id="rId6" Type="http://schemas.openxmlformats.org/officeDocument/2006/relationships/hyperlink" Target="http://blogfr.go2prod.com/tags/gilles-rougon/" TargetMode="External"/><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gi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Enseigner autrement avec le numérique</a:t>
            </a:r>
            <a:endParaRPr lang="fr-FR" dirty="0"/>
          </a:p>
        </p:txBody>
      </p:sp>
      <p:sp>
        <p:nvSpPr>
          <p:cNvPr id="3" name="Sous-titre 2"/>
          <p:cNvSpPr>
            <a:spLocks noGrp="1"/>
          </p:cNvSpPr>
          <p:nvPr>
            <p:ph type="subTitle" idx="1"/>
          </p:nvPr>
        </p:nvSpPr>
        <p:spPr>
          <a:xfrm>
            <a:off x="1401841" y="5961931"/>
            <a:ext cx="6400800" cy="518299"/>
          </a:xfrm>
        </p:spPr>
        <p:txBody>
          <a:bodyPr>
            <a:normAutofit/>
          </a:bodyPr>
          <a:lstStyle/>
          <a:p>
            <a:r>
              <a:rPr lang="fr-FR" dirty="0" smtClean="0"/>
              <a:t>Vers un « </a:t>
            </a:r>
            <a:r>
              <a:rPr lang="fr-FR" dirty="0" err="1" smtClean="0"/>
              <a:t>homonuméricus</a:t>
            </a:r>
            <a:r>
              <a:rPr lang="fr-FR" dirty="0" smtClean="0"/>
              <a:t>? »</a:t>
            </a:r>
            <a:endParaRPr lang="fr-FR" dirty="0"/>
          </a:p>
        </p:txBody>
      </p:sp>
      <p:pic>
        <p:nvPicPr>
          <p:cNvPr id="4" name="Image 3"/>
          <p:cNvPicPr>
            <a:picLocks noChangeAspect="1"/>
          </p:cNvPicPr>
          <p:nvPr/>
        </p:nvPicPr>
        <p:blipFill>
          <a:blip r:embed="rId3"/>
          <a:stretch>
            <a:fillRect/>
          </a:stretch>
        </p:blipFill>
        <p:spPr>
          <a:xfrm>
            <a:off x="1943100" y="3860243"/>
            <a:ext cx="5257800" cy="2120900"/>
          </a:xfrm>
          <a:prstGeom prst="rect">
            <a:avLst/>
          </a:prstGeom>
        </p:spPr>
      </p:pic>
    </p:spTree>
    <p:extLst>
      <p:ext uri="{BB962C8B-B14F-4D97-AF65-F5344CB8AC3E}">
        <p14:creationId xmlns:p14="http://schemas.microsoft.com/office/powerpoint/2010/main" val="32904310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Structurer la pensée par l’image? </a:t>
            </a:r>
            <a:endParaRPr lang="fr-FR" dirty="0"/>
          </a:p>
        </p:txBody>
      </p:sp>
      <p:sp>
        <p:nvSpPr>
          <p:cNvPr id="3" name="Espace réservé du contenu 2"/>
          <p:cNvSpPr>
            <a:spLocks noGrp="1"/>
          </p:cNvSpPr>
          <p:nvPr>
            <p:ph idx="1"/>
          </p:nvPr>
        </p:nvSpPr>
        <p:spPr>
          <a:xfrm>
            <a:off x="2931934" y="1600200"/>
            <a:ext cx="5754866" cy="5082051"/>
          </a:xfrm>
        </p:spPr>
        <p:txBody>
          <a:bodyPr>
            <a:normAutofit fontScale="92500" lnSpcReduction="20000"/>
          </a:bodyPr>
          <a:lstStyle/>
          <a:p>
            <a:r>
              <a:rPr lang="fr-FR" dirty="0" smtClean="0"/>
              <a:t>On assiste à un </a:t>
            </a:r>
            <a:r>
              <a:rPr lang="fr-FR" b="1" dirty="0" smtClean="0">
                <a:solidFill>
                  <a:srgbClr val="C0504D"/>
                </a:solidFill>
              </a:rPr>
              <a:t>développement des images hybrides</a:t>
            </a:r>
            <a:r>
              <a:rPr lang="fr-FR" dirty="0" smtClean="0"/>
              <a:t> (images d’images)</a:t>
            </a:r>
            <a:r>
              <a:rPr lang="fr-FR" dirty="0"/>
              <a:t> : captures d’écrans, photos de pages de cours, de tableaux par exemple, </a:t>
            </a:r>
            <a:r>
              <a:rPr lang="fr-FR" dirty="0" smtClean="0"/>
              <a:t>qui deviennent des </a:t>
            </a:r>
            <a:r>
              <a:rPr lang="fr-FR" b="1" dirty="0" smtClean="0">
                <a:solidFill>
                  <a:srgbClr val="C0504D"/>
                </a:solidFill>
              </a:rPr>
              <a:t>vecteurs </a:t>
            </a:r>
            <a:r>
              <a:rPr lang="fr-FR" b="1" dirty="0">
                <a:solidFill>
                  <a:srgbClr val="C0504D"/>
                </a:solidFill>
              </a:rPr>
              <a:t>privilégiés d’échanges et de mutualisation</a:t>
            </a:r>
            <a:r>
              <a:rPr lang="fr-FR" dirty="0"/>
              <a:t>. </a:t>
            </a:r>
            <a:endParaRPr lang="fr-FR" dirty="0" smtClean="0"/>
          </a:p>
          <a:p>
            <a:r>
              <a:rPr lang="fr-FR" dirty="0" smtClean="0"/>
              <a:t>Les images produites, et pas seulement récupérées, participent à la </a:t>
            </a:r>
            <a:r>
              <a:rPr lang="fr-FR" b="1" dirty="0" smtClean="0">
                <a:solidFill>
                  <a:srgbClr val="C0504D"/>
                </a:solidFill>
              </a:rPr>
              <a:t>création d’un </a:t>
            </a:r>
            <a:r>
              <a:rPr lang="fr-FR" b="1" dirty="0">
                <a:solidFill>
                  <a:srgbClr val="C0504D"/>
                </a:solidFill>
              </a:rPr>
              <a:t>espace de structuration des informations</a:t>
            </a:r>
            <a:r>
              <a:rPr lang="fr-FR" dirty="0"/>
              <a:t>, </a:t>
            </a:r>
            <a:r>
              <a:rPr lang="fr-FR" dirty="0" smtClean="0"/>
              <a:t>de </a:t>
            </a:r>
            <a:r>
              <a:rPr lang="fr-FR" dirty="0"/>
              <a:t>savoirs et </a:t>
            </a:r>
            <a:r>
              <a:rPr lang="fr-FR" dirty="0" smtClean="0"/>
              <a:t>d’échanges</a:t>
            </a:r>
          </a:p>
          <a:p>
            <a:r>
              <a:rPr lang="fr-FR" dirty="0" smtClean="0"/>
              <a:t>Quid de la </a:t>
            </a:r>
            <a:r>
              <a:rPr lang="fr-FR" b="1" dirty="0" smtClean="0">
                <a:solidFill>
                  <a:srgbClr val="C0504D"/>
                </a:solidFill>
              </a:rPr>
              <a:t>place de l’écrit</a:t>
            </a:r>
            <a:r>
              <a:rPr lang="fr-FR" dirty="0" smtClean="0"/>
              <a:t>, linéaire et séquentiel dans cette évolution?</a:t>
            </a:r>
            <a:endParaRPr lang="fr-FR" dirty="0"/>
          </a:p>
        </p:txBody>
      </p:sp>
      <p:pic>
        <p:nvPicPr>
          <p:cNvPr id="5" name="Picture 16" descr="remp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3073" y="1727868"/>
            <a:ext cx="2639832" cy="208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Image 5" descr="smarttableau.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073" y="3916993"/>
            <a:ext cx="2643648" cy="1965112"/>
          </a:xfrm>
          <a:prstGeom prst="rect">
            <a:avLst/>
          </a:prstGeom>
          <a:ln>
            <a:solidFill>
              <a:schemeClr val="accent2"/>
            </a:solidFill>
          </a:ln>
        </p:spPr>
      </p:pic>
    </p:spTree>
    <p:extLst>
      <p:ext uri="{BB962C8B-B14F-4D97-AF65-F5344CB8AC3E}">
        <p14:creationId xmlns:p14="http://schemas.microsoft.com/office/powerpoint/2010/main" val="228360389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4254500" y="1630182"/>
            <a:ext cx="4622800" cy="483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000"/>
              </a:spcBef>
              <a:buBlip>
                <a:blip r:embed="rId3"/>
              </a:buBlip>
              <a:defRPr sz="2400" b="1">
                <a:solidFill>
                  <a:schemeClr val="tx1"/>
                </a:solidFill>
                <a:latin typeface="Candara" panose="020E0502030303020204" pitchFamily="34" charset="0"/>
                <a:ea typeface="ＭＳ Ｐゴシック" panose="020B0600070205080204" pitchFamily="34" charset="-128"/>
              </a:defRPr>
            </a:lvl1pPr>
            <a:lvl2pPr marL="742950" indent="-285750">
              <a:spcBef>
                <a:spcPts val="600"/>
              </a:spcBef>
              <a:buBlip>
                <a:blip r:embed="rId3"/>
              </a:buBlip>
              <a:defRPr sz="2200" b="1">
                <a:solidFill>
                  <a:schemeClr val="tx1"/>
                </a:solidFill>
                <a:latin typeface="Candara" panose="020E0502030303020204" pitchFamily="34" charset="0"/>
                <a:ea typeface="ＭＳ Ｐゴシック" panose="020B0600070205080204" pitchFamily="34" charset="-128"/>
              </a:defRPr>
            </a:lvl2pPr>
            <a:lvl3pPr marL="1143000" indent="-228600">
              <a:spcBef>
                <a:spcPts val="600"/>
              </a:spcBef>
              <a:buBlip>
                <a:blip r:embed="rId3"/>
              </a:buBlip>
              <a:defRPr sz="2000" b="1">
                <a:solidFill>
                  <a:schemeClr val="tx1"/>
                </a:solidFill>
                <a:latin typeface="Candara" panose="020E0502030303020204" pitchFamily="34" charset="0"/>
                <a:ea typeface="ＭＳ Ｐゴシック" panose="020B0600070205080204" pitchFamily="34" charset="-128"/>
              </a:defRPr>
            </a:lvl3pPr>
            <a:lvl4pPr marL="1600200" indent="-228600">
              <a:spcBef>
                <a:spcPts val="600"/>
              </a:spcBef>
              <a:buBlip>
                <a:blip r:embed="rId3"/>
              </a:buBlip>
              <a:defRPr b="1">
                <a:solidFill>
                  <a:schemeClr val="tx1"/>
                </a:solidFill>
                <a:latin typeface="Candara" panose="020E0502030303020204" pitchFamily="34" charset="0"/>
                <a:ea typeface="ＭＳ Ｐゴシック" panose="020B0600070205080204" pitchFamily="34" charset="-128"/>
              </a:defRPr>
            </a:lvl4pPr>
            <a:lvl5pPr marL="2057400" indent="-228600">
              <a:spcBef>
                <a:spcPts val="600"/>
              </a:spcBef>
              <a:buBlip>
                <a:blip r:embed="rId3"/>
              </a:buBlip>
              <a:defRPr b="1">
                <a:solidFill>
                  <a:schemeClr val="tx1"/>
                </a:solidFill>
                <a:latin typeface="Candara" panose="020E0502030303020204" pitchFamily="34" charset="0"/>
                <a:ea typeface="ＭＳ Ｐゴシック" panose="020B0600070205080204" pitchFamily="34" charset="-128"/>
              </a:defRPr>
            </a:lvl5pPr>
            <a:lvl6pPr marL="2514600" indent="-228600" eaLnBrk="0" fontAlgn="base" hangingPunct="0">
              <a:spcBef>
                <a:spcPts val="600"/>
              </a:spcBef>
              <a:spcAft>
                <a:spcPct val="0"/>
              </a:spcAft>
              <a:buBlip>
                <a:blip r:embed="rId3"/>
              </a:buBlip>
              <a:defRPr b="1">
                <a:solidFill>
                  <a:schemeClr val="tx1"/>
                </a:solidFill>
                <a:latin typeface="Candara" panose="020E0502030303020204" pitchFamily="34" charset="0"/>
                <a:ea typeface="ＭＳ Ｐゴシック" panose="020B0600070205080204" pitchFamily="34" charset="-128"/>
              </a:defRPr>
            </a:lvl6pPr>
            <a:lvl7pPr marL="2971800" indent="-228600" eaLnBrk="0" fontAlgn="base" hangingPunct="0">
              <a:spcBef>
                <a:spcPts val="600"/>
              </a:spcBef>
              <a:spcAft>
                <a:spcPct val="0"/>
              </a:spcAft>
              <a:buBlip>
                <a:blip r:embed="rId3"/>
              </a:buBlip>
              <a:defRPr b="1">
                <a:solidFill>
                  <a:schemeClr val="tx1"/>
                </a:solidFill>
                <a:latin typeface="Candara" panose="020E0502030303020204" pitchFamily="34" charset="0"/>
                <a:ea typeface="ＭＳ Ｐゴシック" panose="020B0600070205080204" pitchFamily="34" charset="-128"/>
              </a:defRPr>
            </a:lvl7pPr>
            <a:lvl8pPr marL="3429000" indent="-228600" eaLnBrk="0" fontAlgn="base" hangingPunct="0">
              <a:spcBef>
                <a:spcPts val="600"/>
              </a:spcBef>
              <a:spcAft>
                <a:spcPct val="0"/>
              </a:spcAft>
              <a:buBlip>
                <a:blip r:embed="rId3"/>
              </a:buBlip>
              <a:defRPr b="1">
                <a:solidFill>
                  <a:schemeClr val="tx1"/>
                </a:solidFill>
                <a:latin typeface="Candara" panose="020E0502030303020204" pitchFamily="34" charset="0"/>
                <a:ea typeface="ＭＳ Ｐゴシック" panose="020B0600070205080204" pitchFamily="34" charset="-128"/>
              </a:defRPr>
            </a:lvl8pPr>
            <a:lvl9pPr marL="3886200" indent="-228600" eaLnBrk="0" fontAlgn="base" hangingPunct="0">
              <a:spcBef>
                <a:spcPts val="600"/>
              </a:spcBef>
              <a:spcAft>
                <a:spcPct val="0"/>
              </a:spcAft>
              <a:buBlip>
                <a:blip r:embed="rId3"/>
              </a:buBlip>
              <a:defRPr b="1">
                <a:solidFill>
                  <a:schemeClr val="tx1"/>
                </a:solidFill>
                <a:latin typeface="Candara" panose="020E0502030303020204" pitchFamily="34" charset="0"/>
                <a:ea typeface="ＭＳ Ｐゴシック" panose="020B0600070205080204" pitchFamily="34" charset="-128"/>
              </a:defRPr>
            </a:lvl9pPr>
          </a:lstStyle>
          <a:p>
            <a:pPr eaLnBrk="1" hangingPunct="1">
              <a:spcBef>
                <a:spcPct val="0"/>
              </a:spcBef>
              <a:buFontTx/>
              <a:buNone/>
            </a:pPr>
            <a:r>
              <a:rPr lang="fr-FR" sz="2800" b="0" dirty="0">
                <a:latin typeface="+mn-lt"/>
              </a:rPr>
              <a:t>La généralisation et les facilités </a:t>
            </a:r>
            <a:r>
              <a:rPr lang="fr-FR" sz="2800" b="0" dirty="0" smtClean="0">
                <a:latin typeface="+mn-lt"/>
              </a:rPr>
              <a:t>d’</a:t>
            </a:r>
            <a:r>
              <a:rPr lang="fr-FR" altLang="ja-JP" sz="2800" b="0" dirty="0" smtClean="0">
                <a:latin typeface="+mn-lt"/>
              </a:rPr>
              <a:t>accès </a:t>
            </a:r>
            <a:r>
              <a:rPr lang="fr-FR" altLang="ja-JP" sz="2800" b="0" dirty="0">
                <a:latin typeface="+mn-lt"/>
              </a:rPr>
              <a:t>aux savoirs numérisés modifient en profondeur les modes </a:t>
            </a:r>
            <a:r>
              <a:rPr lang="fr-FR" altLang="ja-JP" sz="2800" b="0" dirty="0" smtClean="0">
                <a:latin typeface="+mn-lt"/>
              </a:rPr>
              <a:t>d’acquisition </a:t>
            </a:r>
            <a:r>
              <a:rPr lang="fr-FR" altLang="ja-JP" sz="2800" dirty="0">
                <a:latin typeface="+mn-lt"/>
              </a:rPr>
              <a:t>"</a:t>
            </a:r>
            <a:r>
              <a:rPr lang="fr-FR" altLang="ja-JP" sz="2800" dirty="0" err="1">
                <a:solidFill>
                  <a:srgbClr val="C0504D"/>
                </a:solidFill>
                <a:latin typeface="+mn-lt"/>
              </a:rPr>
              <a:t>scripto</a:t>
            </a:r>
            <a:r>
              <a:rPr lang="fr-FR" altLang="ja-JP" sz="2800" dirty="0">
                <a:solidFill>
                  <a:srgbClr val="C0504D"/>
                </a:solidFill>
                <a:latin typeface="+mn-lt"/>
              </a:rPr>
              <a:t>-linéaires-séquentiels</a:t>
            </a:r>
            <a:r>
              <a:rPr lang="fr-FR" altLang="ja-JP" sz="2800" dirty="0">
                <a:latin typeface="+mn-lt"/>
              </a:rPr>
              <a:t>" </a:t>
            </a:r>
            <a:r>
              <a:rPr lang="fr-FR" altLang="ja-JP" sz="2800" b="0" dirty="0">
                <a:latin typeface="+mn-lt"/>
              </a:rPr>
              <a:t>traditionnels du professeur qui ne correspondent plus beaucoup au caractère </a:t>
            </a:r>
            <a:r>
              <a:rPr lang="fr-FR" altLang="ja-JP" sz="2800" dirty="0">
                <a:solidFill>
                  <a:srgbClr val="C0504D"/>
                </a:solidFill>
                <a:latin typeface="+mn-lt"/>
              </a:rPr>
              <a:t>« </a:t>
            </a:r>
            <a:r>
              <a:rPr lang="fr-FR" altLang="ja-JP" sz="2800" dirty="0" err="1">
                <a:solidFill>
                  <a:srgbClr val="C0504D"/>
                </a:solidFill>
                <a:latin typeface="+mn-lt"/>
              </a:rPr>
              <a:t>icono</a:t>
            </a:r>
            <a:r>
              <a:rPr lang="fr-FR" altLang="ja-JP" sz="2800" dirty="0">
                <a:solidFill>
                  <a:srgbClr val="C0504D"/>
                </a:solidFill>
                <a:latin typeface="+mn-lt"/>
              </a:rPr>
              <a:t>-zappeur-arborescent </a:t>
            </a:r>
            <a:r>
              <a:rPr lang="fr-FR" altLang="ja-JP" sz="2800" dirty="0">
                <a:latin typeface="+mn-lt"/>
              </a:rPr>
              <a:t>»</a:t>
            </a:r>
            <a:r>
              <a:rPr lang="fr-FR" altLang="ja-JP" sz="2800" b="0" dirty="0">
                <a:latin typeface="+mn-lt"/>
              </a:rPr>
              <a:t> des élèves </a:t>
            </a:r>
            <a:r>
              <a:rPr lang="fr-FR" altLang="ja-JP" sz="2800" b="0" dirty="0" smtClean="0">
                <a:latin typeface="+mn-lt"/>
              </a:rPr>
              <a:t>d</a:t>
            </a:r>
            <a:r>
              <a:rPr lang="ja-JP" altLang="fr-FR" sz="2800" b="0" dirty="0" smtClean="0">
                <a:latin typeface="+mn-lt"/>
              </a:rPr>
              <a:t>’</a:t>
            </a:r>
            <a:r>
              <a:rPr lang="fr-FR" altLang="ja-JP" sz="2800" b="0" dirty="0" smtClean="0">
                <a:latin typeface="+mn-lt"/>
              </a:rPr>
              <a:t>aujourd’hui.</a:t>
            </a:r>
            <a:endParaRPr lang="fr-FR" altLang="ja-JP" sz="2800" b="0" dirty="0">
              <a:latin typeface="+mn-lt"/>
            </a:endParaRPr>
          </a:p>
        </p:txBody>
      </p:sp>
      <p:sp>
        <p:nvSpPr>
          <p:cNvPr id="4" name="Titre 1"/>
          <p:cNvSpPr txBox="1">
            <a:spLocks/>
          </p:cNvSpPr>
          <p:nvPr/>
        </p:nvSpPr>
        <p:spPr>
          <a:xfrm>
            <a:off x="457200" y="274638"/>
            <a:ext cx="8229600" cy="945669"/>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600" b="1" dirty="0" smtClean="0">
                <a:latin typeface="Candara"/>
                <a:cs typeface="Candara"/>
              </a:rPr>
              <a:t>Concilier l’inconciliable ?</a:t>
            </a:r>
            <a:endParaRPr lang="fr-FR" sz="3600" b="1" dirty="0">
              <a:latin typeface="Candara"/>
              <a:cs typeface="Candara"/>
            </a:endParaRPr>
          </a:p>
        </p:txBody>
      </p:sp>
      <p:pic>
        <p:nvPicPr>
          <p:cNvPr id="5" name="Imag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3713294"/>
            <a:ext cx="3609177" cy="25605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6194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3303588" y="1814348"/>
            <a:ext cx="530066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000"/>
              </a:spcBef>
              <a:buBlip>
                <a:blip r:embed="rId3"/>
              </a:buBlip>
              <a:defRPr sz="2400" b="1">
                <a:solidFill>
                  <a:schemeClr val="tx1"/>
                </a:solidFill>
                <a:latin typeface="Candara" panose="020E0502030303020204" pitchFamily="34" charset="0"/>
                <a:ea typeface="ＭＳ Ｐゴシック" panose="020B0600070205080204" pitchFamily="34" charset="-128"/>
              </a:defRPr>
            </a:lvl1pPr>
            <a:lvl2pPr marL="742950" indent="-285750">
              <a:spcBef>
                <a:spcPts val="600"/>
              </a:spcBef>
              <a:buBlip>
                <a:blip r:embed="rId3"/>
              </a:buBlip>
              <a:defRPr sz="2200" b="1">
                <a:solidFill>
                  <a:schemeClr val="tx1"/>
                </a:solidFill>
                <a:latin typeface="Candara" panose="020E0502030303020204" pitchFamily="34" charset="0"/>
                <a:ea typeface="ＭＳ Ｐゴシック" panose="020B0600070205080204" pitchFamily="34" charset="-128"/>
              </a:defRPr>
            </a:lvl2pPr>
            <a:lvl3pPr marL="1143000" indent="-228600">
              <a:spcBef>
                <a:spcPts val="600"/>
              </a:spcBef>
              <a:buBlip>
                <a:blip r:embed="rId3"/>
              </a:buBlip>
              <a:defRPr sz="2000" b="1">
                <a:solidFill>
                  <a:schemeClr val="tx1"/>
                </a:solidFill>
                <a:latin typeface="Candara" panose="020E0502030303020204" pitchFamily="34" charset="0"/>
                <a:ea typeface="ＭＳ Ｐゴシック" panose="020B0600070205080204" pitchFamily="34" charset="-128"/>
              </a:defRPr>
            </a:lvl3pPr>
            <a:lvl4pPr marL="1600200" indent="-228600">
              <a:spcBef>
                <a:spcPts val="600"/>
              </a:spcBef>
              <a:buBlip>
                <a:blip r:embed="rId3"/>
              </a:buBlip>
              <a:defRPr b="1">
                <a:solidFill>
                  <a:schemeClr val="tx1"/>
                </a:solidFill>
                <a:latin typeface="Candara" panose="020E0502030303020204" pitchFamily="34" charset="0"/>
                <a:ea typeface="ＭＳ Ｐゴシック" panose="020B0600070205080204" pitchFamily="34" charset="-128"/>
              </a:defRPr>
            </a:lvl4pPr>
            <a:lvl5pPr marL="2057400" indent="-228600">
              <a:spcBef>
                <a:spcPts val="600"/>
              </a:spcBef>
              <a:buBlip>
                <a:blip r:embed="rId3"/>
              </a:buBlip>
              <a:defRPr b="1">
                <a:solidFill>
                  <a:schemeClr val="tx1"/>
                </a:solidFill>
                <a:latin typeface="Candara" panose="020E0502030303020204" pitchFamily="34" charset="0"/>
                <a:ea typeface="ＭＳ Ｐゴシック" panose="020B0600070205080204" pitchFamily="34" charset="-128"/>
              </a:defRPr>
            </a:lvl5pPr>
            <a:lvl6pPr marL="2514600" indent="-228600" eaLnBrk="0" fontAlgn="base" hangingPunct="0">
              <a:spcBef>
                <a:spcPts val="600"/>
              </a:spcBef>
              <a:spcAft>
                <a:spcPct val="0"/>
              </a:spcAft>
              <a:buBlip>
                <a:blip r:embed="rId3"/>
              </a:buBlip>
              <a:defRPr b="1">
                <a:solidFill>
                  <a:schemeClr val="tx1"/>
                </a:solidFill>
                <a:latin typeface="Candara" panose="020E0502030303020204" pitchFamily="34" charset="0"/>
                <a:ea typeface="ＭＳ Ｐゴシック" panose="020B0600070205080204" pitchFamily="34" charset="-128"/>
              </a:defRPr>
            </a:lvl6pPr>
            <a:lvl7pPr marL="2971800" indent="-228600" eaLnBrk="0" fontAlgn="base" hangingPunct="0">
              <a:spcBef>
                <a:spcPts val="600"/>
              </a:spcBef>
              <a:spcAft>
                <a:spcPct val="0"/>
              </a:spcAft>
              <a:buBlip>
                <a:blip r:embed="rId3"/>
              </a:buBlip>
              <a:defRPr b="1">
                <a:solidFill>
                  <a:schemeClr val="tx1"/>
                </a:solidFill>
                <a:latin typeface="Candara" panose="020E0502030303020204" pitchFamily="34" charset="0"/>
                <a:ea typeface="ＭＳ Ｐゴシック" panose="020B0600070205080204" pitchFamily="34" charset="-128"/>
              </a:defRPr>
            </a:lvl7pPr>
            <a:lvl8pPr marL="3429000" indent="-228600" eaLnBrk="0" fontAlgn="base" hangingPunct="0">
              <a:spcBef>
                <a:spcPts val="600"/>
              </a:spcBef>
              <a:spcAft>
                <a:spcPct val="0"/>
              </a:spcAft>
              <a:buBlip>
                <a:blip r:embed="rId3"/>
              </a:buBlip>
              <a:defRPr b="1">
                <a:solidFill>
                  <a:schemeClr val="tx1"/>
                </a:solidFill>
                <a:latin typeface="Candara" panose="020E0502030303020204" pitchFamily="34" charset="0"/>
                <a:ea typeface="ＭＳ Ｐゴシック" panose="020B0600070205080204" pitchFamily="34" charset="-128"/>
              </a:defRPr>
            </a:lvl8pPr>
            <a:lvl9pPr marL="3886200" indent="-228600" eaLnBrk="0" fontAlgn="base" hangingPunct="0">
              <a:spcBef>
                <a:spcPts val="600"/>
              </a:spcBef>
              <a:spcAft>
                <a:spcPct val="0"/>
              </a:spcAft>
              <a:buBlip>
                <a:blip r:embed="rId3"/>
              </a:buBlip>
              <a:defRPr b="1">
                <a:solidFill>
                  <a:schemeClr val="tx1"/>
                </a:solidFill>
                <a:latin typeface="Candara" panose="020E0502030303020204" pitchFamily="34" charset="0"/>
                <a:ea typeface="ＭＳ Ｐゴシック" panose="020B0600070205080204" pitchFamily="34" charset="-128"/>
              </a:defRPr>
            </a:lvl9pPr>
          </a:lstStyle>
          <a:p>
            <a:pPr eaLnBrk="1" hangingPunct="1">
              <a:spcBef>
                <a:spcPct val="0"/>
              </a:spcBef>
              <a:buFontTx/>
              <a:buNone/>
            </a:pPr>
            <a:r>
              <a:rPr lang="fr-FR" dirty="0" smtClean="0">
                <a:solidFill>
                  <a:srgbClr val="C0504D"/>
                </a:solidFill>
                <a:latin typeface="+mn-lt"/>
              </a:rPr>
              <a:t>La posture du </a:t>
            </a:r>
            <a:r>
              <a:rPr lang="fr-FR" dirty="0">
                <a:solidFill>
                  <a:srgbClr val="C0504D"/>
                </a:solidFill>
                <a:latin typeface="+mn-lt"/>
              </a:rPr>
              <a:t>professeur change </a:t>
            </a:r>
            <a:r>
              <a:rPr lang="fr-FR" b="0" dirty="0" smtClean="0">
                <a:solidFill>
                  <a:srgbClr val="000000"/>
                </a:solidFill>
                <a:latin typeface="+mn-lt"/>
              </a:rPr>
              <a:t>avec le paradigme numérique.</a:t>
            </a:r>
            <a:endParaRPr lang="fr-FR" altLang="ja-JP" b="0" dirty="0">
              <a:solidFill>
                <a:srgbClr val="000000"/>
              </a:solidFill>
              <a:latin typeface="+mn-lt"/>
            </a:endParaRPr>
          </a:p>
          <a:p>
            <a:pPr algn="just" eaLnBrk="1" hangingPunct="1">
              <a:spcBef>
                <a:spcPct val="0"/>
              </a:spcBef>
              <a:buFontTx/>
              <a:buNone/>
            </a:pPr>
            <a:r>
              <a:rPr lang="fr-FR" b="0" dirty="0">
                <a:solidFill>
                  <a:srgbClr val="000000"/>
                </a:solidFill>
                <a:latin typeface="+mn-lt"/>
              </a:rPr>
              <a:t>Il devient plus </a:t>
            </a:r>
            <a:r>
              <a:rPr lang="fr-FR" dirty="0">
                <a:solidFill>
                  <a:srgbClr val="C0504D"/>
                </a:solidFill>
                <a:latin typeface="+mn-lt"/>
              </a:rPr>
              <a:t>médiateur, facilitateur d</a:t>
            </a:r>
            <a:r>
              <a:rPr lang="ja-JP" altLang="fr-FR" dirty="0">
                <a:solidFill>
                  <a:srgbClr val="C0504D"/>
                </a:solidFill>
                <a:latin typeface="+mn-lt"/>
              </a:rPr>
              <a:t>’</a:t>
            </a:r>
            <a:r>
              <a:rPr lang="fr-FR" altLang="ja-JP" dirty="0">
                <a:solidFill>
                  <a:srgbClr val="C0504D"/>
                </a:solidFill>
                <a:latin typeface="+mn-lt"/>
              </a:rPr>
              <a:t>une compréhension </a:t>
            </a:r>
            <a:r>
              <a:rPr lang="fr-FR" altLang="ja-JP" b="0" dirty="0" smtClean="0">
                <a:solidFill>
                  <a:srgbClr val="000000"/>
                </a:solidFill>
                <a:latin typeface="+mn-lt"/>
              </a:rPr>
              <a:t>qu’il </a:t>
            </a:r>
            <a:r>
              <a:rPr lang="fr-FR" altLang="ja-JP" b="0" dirty="0">
                <a:solidFill>
                  <a:srgbClr val="000000"/>
                </a:solidFill>
                <a:latin typeface="+mn-lt"/>
              </a:rPr>
              <a:t>partage en temps réel avec </a:t>
            </a:r>
            <a:r>
              <a:rPr lang="fr-FR" altLang="ja-JP" b="0" dirty="0" smtClean="0">
                <a:solidFill>
                  <a:srgbClr val="000000"/>
                </a:solidFill>
                <a:latin typeface="+mn-lt"/>
              </a:rPr>
              <a:t>l’élève </a:t>
            </a:r>
            <a:r>
              <a:rPr lang="fr-FR" altLang="ja-JP" b="0" dirty="0">
                <a:solidFill>
                  <a:srgbClr val="000000"/>
                </a:solidFill>
                <a:latin typeface="+mn-lt"/>
              </a:rPr>
              <a:t>et moins exposant </a:t>
            </a:r>
            <a:r>
              <a:rPr lang="fr-FR" altLang="ja-JP" b="0" dirty="0" smtClean="0">
                <a:solidFill>
                  <a:srgbClr val="000000"/>
                </a:solidFill>
                <a:latin typeface="+mn-lt"/>
              </a:rPr>
              <a:t>d’un </a:t>
            </a:r>
            <a:r>
              <a:rPr lang="fr-FR" altLang="ja-JP" b="0" dirty="0">
                <a:solidFill>
                  <a:srgbClr val="000000"/>
                </a:solidFill>
                <a:latin typeface="+mn-lt"/>
              </a:rPr>
              <a:t>savoir transmis de manière formelle. </a:t>
            </a:r>
          </a:p>
          <a:p>
            <a:pPr algn="just" eaLnBrk="1" hangingPunct="1">
              <a:spcBef>
                <a:spcPct val="0"/>
              </a:spcBef>
              <a:buFontTx/>
              <a:buNone/>
            </a:pPr>
            <a:r>
              <a:rPr lang="fr-FR" dirty="0">
                <a:solidFill>
                  <a:srgbClr val="C0504D"/>
                </a:solidFill>
                <a:latin typeface="+mn-lt"/>
              </a:rPr>
              <a:t>Ces deux modes ne </a:t>
            </a:r>
            <a:r>
              <a:rPr lang="fr-FR" dirty="0" smtClean="0">
                <a:solidFill>
                  <a:srgbClr val="C0504D"/>
                </a:solidFill>
                <a:latin typeface="+mn-lt"/>
              </a:rPr>
              <a:t>s’</a:t>
            </a:r>
            <a:r>
              <a:rPr lang="fr-FR" altLang="ja-JP" dirty="0" smtClean="0">
                <a:solidFill>
                  <a:srgbClr val="C0504D"/>
                </a:solidFill>
                <a:latin typeface="+mn-lt"/>
              </a:rPr>
              <a:t>excluent </a:t>
            </a:r>
            <a:r>
              <a:rPr lang="fr-FR" altLang="ja-JP" dirty="0">
                <a:solidFill>
                  <a:srgbClr val="C0504D"/>
                </a:solidFill>
                <a:latin typeface="+mn-lt"/>
              </a:rPr>
              <a:t>pas </a:t>
            </a:r>
            <a:r>
              <a:rPr lang="fr-FR" altLang="ja-JP" b="0" dirty="0">
                <a:solidFill>
                  <a:srgbClr val="000000"/>
                </a:solidFill>
                <a:latin typeface="+mn-lt"/>
              </a:rPr>
              <a:t>et ont chacun des mérites </a:t>
            </a:r>
            <a:r>
              <a:rPr lang="fr-FR" altLang="ja-JP" b="0" dirty="0" smtClean="0">
                <a:solidFill>
                  <a:srgbClr val="000000"/>
                </a:solidFill>
                <a:latin typeface="+mn-lt"/>
              </a:rPr>
              <a:t>qu’il </a:t>
            </a:r>
            <a:r>
              <a:rPr lang="fr-FR" altLang="ja-JP" b="0" dirty="0">
                <a:solidFill>
                  <a:srgbClr val="000000"/>
                </a:solidFill>
                <a:latin typeface="+mn-lt"/>
              </a:rPr>
              <a:t>convient </a:t>
            </a:r>
            <a:r>
              <a:rPr lang="fr-FR" altLang="ja-JP" b="0" dirty="0" smtClean="0">
                <a:solidFill>
                  <a:srgbClr val="000000"/>
                </a:solidFill>
                <a:latin typeface="+mn-lt"/>
              </a:rPr>
              <a:t>d’expliquer </a:t>
            </a:r>
            <a:r>
              <a:rPr lang="fr-FR" altLang="ja-JP" b="0" dirty="0">
                <a:solidFill>
                  <a:srgbClr val="000000"/>
                </a:solidFill>
                <a:latin typeface="+mn-lt"/>
              </a:rPr>
              <a:t>pour convaincre des professeurs de modifier leurs pratiques d</a:t>
            </a:r>
            <a:r>
              <a:rPr lang="ja-JP" altLang="fr-FR" b="0" dirty="0">
                <a:solidFill>
                  <a:srgbClr val="000000"/>
                </a:solidFill>
                <a:latin typeface="+mn-lt"/>
              </a:rPr>
              <a:t>’</a:t>
            </a:r>
            <a:r>
              <a:rPr lang="fr-FR" altLang="ja-JP" b="0" dirty="0">
                <a:solidFill>
                  <a:srgbClr val="000000"/>
                </a:solidFill>
                <a:latin typeface="+mn-lt"/>
              </a:rPr>
              <a:t>enseignement.</a:t>
            </a:r>
            <a:endParaRPr lang="fr-FR" b="0" dirty="0">
              <a:solidFill>
                <a:srgbClr val="000000"/>
              </a:solidFill>
              <a:latin typeface="+mn-lt"/>
            </a:endParaRPr>
          </a:p>
        </p:txBody>
      </p:sp>
      <p:sp>
        <p:nvSpPr>
          <p:cNvPr id="4" name="Titre 1"/>
          <p:cNvSpPr txBox="1">
            <a:spLocks/>
          </p:cNvSpPr>
          <p:nvPr/>
        </p:nvSpPr>
        <p:spPr>
          <a:xfrm>
            <a:off x="457200" y="274638"/>
            <a:ext cx="82296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600" b="1" dirty="0" smtClean="0">
                <a:latin typeface="Candara"/>
                <a:cs typeface="Candara"/>
              </a:rPr>
              <a:t>Enseigner autrement?</a:t>
            </a:r>
            <a:endParaRPr lang="fr-FR" sz="3600" b="1" dirty="0">
              <a:latin typeface="Candara"/>
              <a:cs typeface="Candara"/>
            </a:endParaRPr>
          </a:p>
        </p:txBody>
      </p:sp>
      <p:pic>
        <p:nvPicPr>
          <p:cNvPr id="5" name="Imag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75" y="1966749"/>
            <a:ext cx="2746711" cy="22877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Image 2" descr="Base Architecture et Design STI2D.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3375" y="4345752"/>
            <a:ext cx="2742258" cy="16994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4546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Améliorer l’efficience pédagogique</a:t>
            </a:r>
            <a:endParaRPr lang="fr-FR" dirty="0"/>
          </a:p>
        </p:txBody>
      </p:sp>
      <p:sp>
        <p:nvSpPr>
          <p:cNvPr id="3" name="Espace réservé du contenu 2"/>
          <p:cNvSpPr>
            <a:spLocks noGrp="1"/>
          </p:cNvSpPr>
          <p:nvPr>
            <p:ph idx="1"/>
          </p:nvPr>
        </p:nvSpPr>
        <p:spPr>
          <a:xfrm>
            <a:off x="3213100" y="1435100"/>
            <a:ext cx="5473699" cy="5051814"/>
          </a:xfrm>
        </p:spPr>
        <p:txBody>
          <a:bodyPr>
            <a:normAutofit fontScale="92500" lnSpcReduction="10000"/>
          </a:bodyPr>
          <a:lstStyle/>
          <a:p>
            <a:pPr lvl="0"/>
            <a:r>
              <a:rPr lang="fr-FR" dirty="0" smtClean="0"/>
              <a:t>Comment </a:t>
            </a:r>
            <a:r>
              <a:rPr lang="fr-FR" b="1" dirty="0" smtClean="0">
                <a:solidFill>
                  <a:srgbClr val="C0504D"/>
                </a:solidFill>
              </a:rPr>
              <a:t>maîtriser la puissance de l’outil </a:t>
            </a:r>
            <a:r>
              <a:rPr lang="fr-FR" dirty="0" smtClean="0"/>
              <a:t>numérique, sans tomber dans le technicisme stérile ou le foisonnement artificiel?</a:t>
            </a:r>
          </a:p>
          <a:p>
            <a:pPr lvl="0"/>
            <a:r>
              <a:rPr lang="fr-FR" dirty="0" smtClean="0"/>
              <a:t>Implique </a:t>
            </a:r>
            <a:r>
              <a:rPr lang="fr-FR" b="1" dirty="0">
                <a:solidFill>
                  <a:srgbClr val="C0504D"/>
                </a:solidFill>
              </a:rPr>
              <a:t>l’identification des besoins </a:t>
            </a:r>
            <a:r>
              <a:rPr lang="fr-FR" dirty="0" smtClean="0"/>
              <a:t>pédagogiques prioritaires à traiter, avec ou sans le numérique</a:t>
            </a:r>
          </a:p>
          <a:p>
            <a:pPr lvl="0"/>
            <a:r>
              <a:rPr lang="fr-FR" dirty="0" smtClean="0"/>
              <a:t>Vers une démarche </a:t>
            </a:r>
            <a:r>
              <a:rPr lang="fr-FR" b="1" dirty="0">
                <a:solidFill>
                  <a:srgbClr val="C0504D"/>
                </a:solidFill>
              </a:rPr>
              <a:t>AMDEC </a:t>
            </a:r>
            <a:r>
              <a:rPr lang="fr-FR" b="1" dirty="0" smtClean="0">
                <a:solidFill>
                  <a:srgbClr val="C0504D"/>
                </a:solidFill>
              </a:rPr>
              <a:t>pédagogique</a:t>
            </a:r>
            <a:r>
              <a:rPr lang="fr-FR" dirty="0" smtClean="0"/>
              <a:t>: analyse croisées des concepts de formation complexes, critiques et à "automatiser"  (enregistrer en « mémoire morte »)</a:t>
            </a:r>
            <a:endParaRPr lang="fr-FR" dirty="0"/>
          </a:p>
          <a:p>
            <a:endParaRPr lang="fr-FR" dirty="0"/>
          </a:p>
        </p:txBody>
      </p:sp>
      <p:pic>
        <p:nvPicPr>
          <p:cNvPr id="4" name="Image 3" descr="Unknown.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3589338"/>
            <a:ext cx="2819400" cy="2882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Image 4" descr="Communauté internet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1600200"/>
            <a:ext cx="2819400" cy="1854200"/>
          </a:xfrm>
          <a:prstGeom prst="rect">
            <a:avLst/>
          </a:prstGeom>
        </p:spPr>
      </p:pic>
    </p:spTree>
    <p:extLst>
      <p:ext uri="{BB962C8B-B14F-4D97-AF65-F5344CB8AC3E}">
        <p14:creationId xmlns:p14="http://schemas.microsoft.com/office/powerpoint/2010/main" val="571037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1128427" y="1765112"/>
            <a:ext cx="7558373" cy="483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2000"/>
              </a:spcBef>
              <a:buBlip>
                <a:blip r:embed="rId3"/>
              </a:buBlip>
              <a:tabLst>
                <a:tab pos="457200" algn="l"/>
              </a:tabLst>
              <a:defRPr sz="2400" b="1">
                <a:solidFill>
                  <a:schemeClr val="tx1"/>
                </a:solidFill>
                <a:latin typeface="Candara" panose="020E0502030303020204" pitchFamily="34" charset="0"/>
                <a:ea typeface="ＭＳ Ｐゴシック" panose="020B0600070205080204" pitchFamily="34" charset="-128"/>
              </a:defRPr>
            </a:lvl1pPr>
            <a:lvl2pPr marL="742950" indent="-285750">
              <a:spcBef>
                <a:spcPts val="600"/>
              </a:spcBef>
              <a:buBlip>
                <a:blip r:embed="rId3"/>
              </a:buBlip>
              <a:tabLst>
                <a:tab pos="457200" algn="l"/>
              </a:tabLst>
              <a:defRPr sz="2200" b="1">
                <a:solidFill>
                  <a:schemeClr val="tx1"/>
                </a:solidFill>
                <a:latin typeface="Candara" panose="020E0502030303020204" pitchFamily="34" charset="0"/>
                <a:ea typeface="ＭＳ Ｐゴシック" panose="020B0600070205080204" pitchFamily="34" charset="-128"/>
              </a:defRPr>
            </a:lvl2pPr>
            <a:lvl3pPr marL="1143000" indent="-228600">
              <a:spcBef>
                <a:spcPts val="600"/>
              </a:spcBef>
              <a:buBlip>
                <a:blip r:embed="rId3"/>
              </a:buBlip>
              <a:tabLst>
                <a:tab pos="457200" algn="l"/>
              </a:tabLst>
              <a:defRPr sz="2000" b="1">
                <a:solidFill>
                  <a:schemeClr val="tx1"/>
                </a:solidFill>
                <a:latin typeface="Candara" panose="020E0502030303020204" pitchFamily="34" charset="0"/>
                <a:ea typeface="ＭＳ Ｐゴシック" panose="020B0600070205080204" pitchFamily="34" charset="-128"/>
              </a:defRPr>
            </a:lvl3pPr>
            <a:lvl4pPr marL="1600200" indent="-228600">
              <a:spcBef>
                <a:spcPts val="600"/>
              </a:spcBef>
              <a:buBlip>
                <a:blip r:embed="rId3"/>
              </a:buBlip>
              <a:tabLst>
                <a:tab pos="457200" algn="l"/>
              </a:tabLst>
              <a:defRPr b="1">
                <a:solidFill>
                  <a:schemeClr val="tx1"/>
                </a:solidFill>
                <a:latin typeface="Candara" panose="020E0502030303020204" pitchFamily="34" charset="0"/>
                <a:ea typeface="ＭＳ Ｐゴシック" panose="020B0600070205080204" pitchFamily="34" charset="-128"/>
              </a:defRPr>
            </a:lvl4pPr>
            <a:lvl5pPr marL="2057400" indent="-228600">
              <a:spcBef>
                <a:spcPts val="600"/>
              </a:spcBef>
              <a:buBlip>
                <a:blip r:embed="rId3"/>
              </a:buBlip>
              <a:tabLst>
                <a:tab pos="457200" algn="l"/>
              </a:tabLst>
              <a:defRPr b="1">
                <a:solidFill>
                  <a:schemeClr val="tx1"/>
                </a:solidFill>
                <a:latin typeface="Candara" panose="020E0502030303020204" pitchFamily="34" charset="0"/>
                <a:ea typeface="ＭＳ Ｐゴシック" panose="020B0600070205080204" pitchFamily="34" charset="-128"/>
              </a:defRPr>
            </a:lvl5pPr>
            <a:lvl6pPr marL="2514600" indent="-228600" eaLnBrk="0" fontAlgn="base" hangingPunct="0">
              <a:spcBef>
                <a:spcPts val="600"/>
              </a:spcBef>
              <a:spcAft>
                <a:spcPct val="0"/>
              </a:spcAft>
              <a:buBlip>
                <a:blip r:embed="rId3"/>
              </a:buBlip>
              <a:tabLst>
                <a:tab pos="457200" algn="l"/>
              </a:tabLst>
              <a:defRPr b="1">
                <a:solidFill>
                  <a:schemeClr val="tx1"/>
                </a:solidFill>
                <a:latin typeface="Candara" panose="020E0502030303020204" pitchFamily="34" charset="0"/>
                <a:ea typeface="ＭＳ Ｐゴシック" panose="020B0600070205080204" pitchFamily="34" charset="-128"/>
              </a:defRPr>
            </a:lvl6pPr>
            <a:lvl7pPr marL="2971800" indent="-228600" eaLnBrk="0" fontAlgn="base" hangingPunct="0">
              <a:spcBef>
                <a:spcPts val="600"/>
              </a:spcBef>
              <a:spcAft>
                <a:spcPct val="0"/>
              </a:spcAft>
              <a:buBlip>
                <a:blip r:embed="rId3"/>
              </a:buBlip>
              <a:tabLst>
                <a:tab pos="457200" algn="l"/>
              </a:tabLst>
              <a:defRPr b="1">
                <a:solidFill>
                  <a:schemeClr val="tx1"/>
                </a:solidFill>
                <a:latin typeface="Candara" panose="020E0502030303020204" pitchFamily="34" charset="0"/>
                <a:ea typeface="ＭＳ Ｐゴシック" panose="020B0600070205080204" pitchFamily="34" charset="-128"/>
              </a:defRPr>
            </a:lvl7pPr>
            <a:lvl8pPr marL="3429000" indent="-228600" eaLnBrk="0" fontAlgn="base" hangingPunct="0">
              <a:spcBef>
                <a:spcPts val="600"/>
              </a:spcBef>
              <a:spcAft>
                <a:spcPct val="0"/>
              </a:spcAft>
              <a:buBlip>
                <a:blip r:embed="rId3"/>
              </a:buBlip>
              <a:tabLst>
                <a:tab pos="457200" algn="l"/>
              </a:tabLst>
              <a:defRPr b="1">
                <a:solidFill>
                  <a:schemeClr val="tx1"/>
                </a:solidFill>
                <a:latin typeface="Candara" panose="020E0502030303020204" pitchFamily="34" charset="0"/>
                <a:ea typeface="ＭＳ Ｐゴシック" panose="020B0600070205080204" pitchFamily="34" charset="-128"/>
              </a:defRPr>
            </a:lvl8pPr>
            <a:lvl9pPr marL="3886200" indent="-228600" eaLnBrk="0" fontAlgn="base" hangingPunct="0">
              <a:spcBef>
                <a:spcPts val="600"/>
              </a:spcBef>
              <a:spcAft>
                <a:spcPct val="0"/>
              </a:spcAft>
              <a:buBlip>
                <a:blip r:embed="rId3"/>
              </a:buBlip>
              <a:tabLst>
                <a:tab pos="457200" algn="l"/>
              </a:tabLst>
              <a:defRPr b="1">
                <a:solidFill>
                  <a:schemeClr val="tx1"/>
                </a:solidFill>
                <a:latin typeface="Candara" panose="020E0502030303020204" pitchFamily="34" charset="0"/>
                <a:ea typeface="ＭＳ Ｐゴシック" panose="020B0600070205080204" pitchFamily="34" charset="-128"/>
              </a:defRPr>
            </a:lvl9pPr>
          </a:lstStyle>
          <a:p>
            <a:pPr eaLnBrk="1" hangingPunct="1">
              <a:spcBef>
                <a:spcPct val="0"/>
              </a:spcBef>
              <a:buFontTx/>
              <a:buNone/>
            </a:pPr>
            <a:r>
              <a:rPr lang="fr-FR" sz="2800" b="0" dirty="0">
                <a:latin typeface="+mn-lt"/>
              </a:rPr>
              <a:t>Des </a:t>
            </a:r>
            <a:r>
              <a:rPr lang="fr-FR" sz="2800" dirty="0">
                <a:solidFill>
                  <a:srgbClr val="C0504D"/>
                </a:solidFill>
                <a:latin typeface="+mn-lt"/>
              </a:rPr>
              <a:t>temps de travail </a:t>
            </a:r>
            <a:r>
              <a:rPr lang="fr-FR" sz="2800" b="0" dirty="0" smtClean="0">
                <a:latin typeface="+mn-lt"/>
              </a:rPr>
              <a:t>synchrones </a:t>
            </a:r>
            <a:r>
              <a:rPr lang="fr-FR" sz="2800" b="0" dirty="0">
                <a:latin typeface="+mn-lt"/>
              </a:rPr>
              <a:t>(en présentiel en en simultané) et </a:t>
            </a:r>
            <a:r>
              <a:rPr lang="fr-FR" sz="2800" b="0" dirty="0" smtClean="0">
                <a:latin typeface="+mn-lt"/>
              </a:rPr>
              <a:t>asynchrones </a:t>
            </a:r>
            <a:r>
              <a:rPr lang="fr-FR" sz="2800" b="0" dirty="0">
                <a:latin typeface="+mn-lt"/>
              </a:rPr>
              <a:t>(à distance et décalées dans le temps)</a:t>
            </a:r>
          </a:p>
          <a:p>
            <a:pPr eaLnBrk="1" hangingPunct="1">
              <a:spcBef>
                <a:spcPct val="0"/>
              </a:spcBef>
              <a:buFontTx/>
              <a:buNone/>
            </a:pPr>
            <a:endParaRPr lang="fr-FR" sz="2800" b="0" dirty="0">
              <a:latin typeface="+mn-lt"/>
            </a:endParaRPr>
          </a:p>
          <a:p>
            <a:pPr eaLnBrk="1" hangingPunct="1">
              <a:spcBef>
                <a:spcPct val="0"/>
              </a:spcBef>
              <a:buFontTx/>
              <a:buNone/>
            </a:pPr>
            <a:r>
              <a:rPr lang="fr-FR" sz="2800" b="0" dirty="0">
                <a:latin typeface="+mn-lt"/>
              </a:rPr>
              <a:t>Des </a:t>
            </a:r>
            <a:r>
              <a:rPr lang="fr-FR" sz="2800" dirty="0">
                <a:solidFill>
                  <a:srgbClr val="C0504D"/>
                </a:solidFill>
                <a:latin typeface="+mn-lt"/>
              </a:rPr>
              <a:t>travaux </a:t>
            </a:r>
            <a:r>
              <a:rPr lang="fr-FR" sz="2800" dirty="0" smtClean="0">
                <a:solidFill>
                  <a:srgbClr val="C0504D"/>
                </a:solidFill>
                <a:latin typeface="+mn-lt"/>
              </a:rPr>
              <a:t>collaboratifs </a:t>
            </a:r>
            <a:r>
              <a:rPr lang="fr-FR" sz="2800" b="0" dirty="0">
                <a:latin typeface="+mn-lt"/>
              </a:rPr>
              <a:t>et une meilleure mutualisation des ressources produites (</a:t>
            </a:r>
            <a:r>
              <a:rPr lang="fr-FR" sz="2800" b="0" dirty="0" smtClean="0">
                <a:latin typeface="+mn-lt"/>
              </a:rPr>
              <a:t>en </a:t>
            </a:r>
            <a:r>
              <a:rPr lang="fr-FR" sz="2800" b="0" dirty="0">
                <a:latin typeface="+mn-lt"/>
              </a:rPr>
              <a:t>particulier entre </a:t>
            </a:r>
            <a:r>
              <a:rPr lang="fr-FR" sz="2800" b="0" dirty="0" smtClean="0">
                <a:latin typeface="+mn-lt"/>
              </a:rPr>
              <a:t>enseignants)</a:t>
            </a:r>
            <a:endParaRPr lang="fr-FR" sz="2800" b="0" dirty="0">
              <a:latin typeface="+mn-lt"/>
            </a:endParaRPr>
          </a:p>
          <a:p>
            <a:pPr eaLnBrk="1" hangingPunct="1">
              <a:spcBef>
                <a:spcPct val="0"/>
              </a:spcBef>
              <a:buFontTx/>
              <a:buNone/>
            </a:pPr>
            <a:endParaRPr lang="fr-FR" sz="2800" b="0" dirty="0">
              <a:latin typeface="+mn-lt"/>
            </a:endParaRPr>
          </a:p>
          <a:p>
            <a:pPr eaLnBrk="1" hangingPunct="1">
              <a:spcBef>
                <a:spcPct val="0"/>
              </a:spcBef>
              <a:buFontTx/>
              <a:buNone/>
            </a:pPr>
            <a:r>
              <a:rPr lang="fr-FR" sz="2800" b="0" dirty="0">
                <a:latin typeface="+mn-lt"/>
              </a:rPr>
              <a:t>Des </a:t>
            </a:r>
            <a:r>
              <a:rPr lang="fr-FR" sz="2800" dirty="0">
                <a:solidFill>
                  <a:srgbClr val="C0504D"/>
                </a:solidFill>
                <a:latin typeface="+mn-lt"/>
              </a:rPr>
              <a:t>échanges </a:t>
            </a:r>
            <a:r>
              <a:rPr lang="fr-FR" sz="2800" dirty="0" smtClean="0">
                <a:solidFill>
                  <a:srgbClr val="C0504D"/>
                </a:solidFill>
                <a:latin typeface="+mn-lt"/>
              </a:rPr>
              <a:t>multiples </a:t>
            </a:r>
            <a:r>
              <a:rPr lang="fr-FR" sz="2800" b="0" dirty="0">
                <a:latin typeface="+mn-lt"/>
              </a:rPr>
              <a:t>et développement </a:t>
            </a:r>
            <a:r>
              <a:rPr lang="fr-FR" sz="2800" b="0" dirty="0" smtClean="0">
                <a:latin typeface="+mn-lt"/>
              </a:rPr>
              <a:t> des réseaux sociaux </a:t>
            </a:r>
            <a:r>
              <a:rPr lang="fr-FR" sz="2800" b="0" dirty="0">
                <a:latin typeface="+mn-lt"/>
              </a:rPr>
              <a:t>(échanges directs entre pairs, hors hiérarchie</a:t>
            </a:r>
            <a:r>
              <a:rPr lang="fr-FR" sz="2800" b="0" dirty="0" smtClean="0">
                <a:latin typeface="+mn-lt"/>
              </a:rPr>
              <a:t>)</a:t>
            </a:r>
            <a:r>
              <a:rPr lang="fr-FR" sz="2800" b="0" dirty="0">
                <a:latin typeface="+mn-lt"/>
              </a:rPr>
              <a:t>.</a:t>
            </a:r>
          </a:p>
        </p:txBody>
      </p:sp>
      <p:sp>
        <p:nvSpPr>
          <p:cNvPr id="4" name="Titre 1"/>
          <p:cNvSpPr txBox="1">
            <a:spLocks/>
          </p:cNvSpPr>
          <p:nvPr/>
        </p:nvSpPr>
        <p:spPr>
          <a:xfrm>
            <a:off x="1942418" y="175713"/>
            <a:ext cx="6918701" cy="1143000"/>
          </a:xfrm>
          <a:prstGeom prst="rect">
            <a:avLst/>
          </a:prstGeom>
        </p:spPr>
        <p:txBody>
          <a:bodyP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3600" b="1" dirty="0" smtClean="0">
                <a:latin typeface="Candara"/>
                <a:cs typeface="Candara"/>
              </a:rPr>
              <a:t>Vers de nouvelles méthodes de travail?</a:t>
            </a:r>
            <a:endParaRPr lang="fr-FR" sz="3600" b="1" dirty="0">
              <a:latin typeface="Candara"/>
              <a:cs typeface="Candara"/>
            </a:endParaRPr>
          </a:p>
        </p:txBody>
      </p:sp>
    </p:spTree>
    <p:extLst>
      <p:ext uri="{BB962C8B-B14F-4D97-AF65-F5344CB8AC3E}">
        <p14:creationId xmlns:p14="http://schemas.microsoft.com/office/powerpoint/2010/main" val="209102613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1302746" y="1752843"/>
            <a:ext cx="755837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2000"/>
              </a:spcBef>
              <a:buBlip>
                <a:blip r:embed="rId3"/>
              </a:buBlip>
              <a:tabLst>
                <a:tab pos="457200" algn="l"/>
              </a:tabLst>
              <a:defRPr sz="2400" b="1">
                <a:solidFill>
                  <a:schemeClr val="tx1"/>
                </a:solidFill>
                <a:latin typeface="Candara" panose="020E0502030303020204" pitchFamily="34" charset="0"/>
                <a:ea typeface="ＭＳ Ｐゴシック" panose="020B0600070205080204" pitchFamily="34" charset="-128"/>
              </a:defRPr>
            </a:lvl1pPr>
            <a:lvl2pPr marL="742950" indent="-285750">
              <a:spcBef>
                <a:spcPts val="600"/>
              </a:spcBef>
              <a:buBlip>
                <a:blip r:embed="rId3"/>
              </a:buBlip>
              <a:tabLst>
                <a:tab pos="457200" algn="l"/>
              </a:tabLst>
              <a:defRPr sz="2200" b="1">
                <a:solidFill>
                  <a:schemeClr val="tx1"/>
                </a:solidFill>
                <a:latin typeface="Candara" panose="020E0502030303020204" pitchFamily="34" charset="0"/>
                <a:ea typeface="ＭＳ Ｐゴシック" panose="020B0600070205080204" pitchFamily="34" charset="-128"/>
              </a:defRPr>
            </a:lvl2pPr>
            <a:lvl3pPr marL="1143000" indent="-228600">
              <a:spcBef>
                <a:spcPts val="600"/>
              </a:spcBef>
              <a:buBlip>
                <a:blip r:embed="rId3"/>
              </a:buBlip>
              <a:tabLst>
                <a:tab pos="457200" algn="l"/>
              </a:tabLst>
              <a:defRPr sz="2000" b="1">
                <a:solidFill>
                  <a:schemeClr val="tx1"/>
                </a:solidFill>
                <a:latin typeface="Candara" panose="020E0502030303020204" pitchFamily="34" charset="0"/>
                <a:ea typeface="ＭＳ Ｐゴシック" panose="020B0600070205080204" pitchFamily="34" charset="-128"/>
              </a:defRPr>
            </a:lvl3pPr>
            <a:lvl4pPr marL="1600200" indent="-228600">
              <a:spcBef>
                <a:spcPts val="600"/>
              </a:spcBef>
              <a:buBlip>
                <a:blip r:embed="rId3"/>
              </a:buBlip>
              <a:tabLst>
                <a:tab pos="457200" algn="l"/>
              </a:tabLst>
              <a:defRPr b="1">
                <a:solidFill>
                  <a:schemeClr val="tx1"/>
                </a:solidFill>
                <a:latin typeface="Candara" panose="020E0502030303020204" pitchFamily="34" charset="0"/>
                <a:ea typeface="ＭＳ Ｐゴシック" panose="020B0600070205080204" pitchFamily="34" charset="-128"/>
              </a:defRPr>
            </a:lvl4pPr>
            <a:lvl5pPr marL="2057400" indent="-228600">
              <a:spcBef>
                <a:spcPts val="600"/>
              </a:spcBef>
              <a:buBlip>
                <a:blip r:embed="rId3"/>
              </a:buBlip>
              <a:tabLst>
                <a:tab pos="457200" algn="l"/>
              </a:tabLst>
              <a:defRPr b="1">
                <a:solidFill>
                  <a:schemeClr val="tx1"/>
                </a:solidFill>
                <a:latin typeface="Candara" panose="020E0502030303020204" pitchFamily="34" charset="0"/>
                <a:ea typeface="ＭＳ Ｐゴシック" panose="020B0600070205080204" pitchFamily="34" charset="-128"/>
              </a:defRPr>
            </a:lvl5pPr>
            <a:lvl6pPr marL="2514600" indent="-228600" eaLnBrk="0" fontAlgn="base" hangingPunct="0">
              <a:spcBef>
                <a:spcPts val="600"/>
              </a:spcBef>
              <a:spcAft>
                <a:spcPct val="0"/>
              </a:spcAft>
              <a:buBlip>
                <a:blip r:embed="rId3"/>
              </a:buBlip>
              <a:tabLst>
                <a:tab pos="457200" algn="l"/>
              </a:tabLst>
              <a:defRPr b="1">
                <a:solidFill>
                  <a:schemeClr val="tx1"/>
                </a:solidFill>
                <a:latin typeface="Candara" panose="020E0502030303020204" pitchFamily="34" charset="0"/>
                <a:ea typeface="ＭＳ Ｐゴシック" panose="020B0600070205080204" pitchFamily="34" charset="-128"/>
              </a:defRPr>
            </a:lvl6pPr>
            <a:lvl7pPr marL="2971800" indent="-228600" eaLnBrk="0" fontAlgn="base" hangingPunct="0">
              <a:spcBef>
                <a:spcPts val="600"/>
              </a:spcBef>
              <a:spcAft>
                <a:spcPct val="0"/>
              </a:spcAft>
              <a:buBlip>
                <a:blip r:embed="rId3"/>
              </a:buBlip>
              <a:tabLst>
                <a:tab pos="457200" algn="l"/>
              </a:tabLst>
              <a:defRPr b="1">
                <a:solidFill>
                  <a:schemeClr val="tx1"/>
                </a:solidFill>
                <a:latin typeface="Candara" panose="020E0502030303020204" pitchFamily="34" charset="0"/>
                <a:ea typeface="ＭＳ Ｐゴシック" panose="020B0600070205080204" pitchFamily="34" charset="-128"/>
              </a:defRPr>
            </a:lvl7pPr>
            <a:lvl8pPr marL="3429000" indent="-228600" eaLnBrk="0" fontAlgn="base" hangingPunct="0">
              <a:spcBef>
                <a:spcPts val="600"/>
              </a:spcBef>
              <a:spcAft>
                <a:spcPct val="0"/>
              </a:spcAft>
              <a:buBlip>
                <a:blip r:embed="rId3"/>
              </a:buBlip>
              <a:tabLst>
                <a:tab pos="457200" algn="l"/>
              </a:tabLst>
              <a:defRPr b="1">
                <a:solidFill>
                  <a:schemeClr val="tx1"/>
                </a:solidFill>
                <a:latin typeface="Candara" panose="020E0502030303020204" pitchFamily="34" charset="0"/>
                <a:ea typeface="ＭＳ Ｐゴシック" panose="020B0600070205080204" pitchFamily="34" charset="-128"/>
              </a:defRPr>
            </a:lvl8pPr>
            <a:lvl9pPr marL="3886200" indent="-228600" eaLnBrk="0" fontAlgn="base" hangingPunct="0">
              <a:spcBef>
                <a:spcPts val="600"/>
              </a:spcBef>
              <a:spcAft>
                <a:spcPct val="0"/>
              </a:spcAft>
              <a:buBlip>
                <a:blip r:embed="rId3"/>
              </a:buBlip>
              <a:tabLst>
                <a:tab pos="457200" algn="l"/>
              </a:tabLst>
              <a:defRPr b="1">
                <a:solidFill>
                  <a:schemeClr val="tx1"/>
                </a:solidFill>
                <a:latin typeface="Candara" panose="020E0502030303020204" pitchFamily="34" charset="0"/>
                <a:ea typeface="ＭＳ Ｐゴシック" panose="020B0600070205080204" pitchFamily="34" charset="-128"/>
              </a:defRPr>
            </a:lvl9pPr>
          </a:lstStyle>
          <a:p>
            <a:pPr eaLnBrk="1" hangingPunct="1">
              <a:spcBef>
                <a:spcPct val="0"/>
              </a:spcBef>
              <a:buFontTx/>
              <a:buNone/>
            </a:pPr>
            <a:r>
              <a:rPr lang="fr-FR" sz="2800" b="0" dirty="0" smtClean="0">
                <a:latin typeface="+mn-lt"/>
              </a:rPr>
              <a:t>Un </a:t>
            </a:r>
            <a:r>
              <a:rPr lang="fr-FR" sz="2800" b="0" dirty="0">
                <a:latin typeface="+mn-lt"/>
              </a:rPr>
              <a:t>pré requis au développement de la </a:t>
            </a:r>
            <a:r>
              <a:rPr lang="fr-FR" sz="2800" dirty="0">
                <a:solidFill>
                  <a:srgbClr val="C0504D"/>
                </a:solidFill>
                <a:latin typeface="+mn-lt"/>
              </a:rPr>
              <a:t>motivation des </a:t>
            </a:r>
            <a:r>
              <a:rPr lang="fr-FR" sz="2800" dirty="0" smtClean="0">
                <a:solidFill>
                  <a:srgbClr val="C0504D"/>
                </a:solidFill>
                <a:latin typeface="+mn-lt"/>
              </a:rPr>
              <a:t>élèves </a:t>
            </a:r>
            <a:r>
              <a:rPr lang="fr-FR" sz="2800" b="0" dirty="0">
                <a:latin typeface="+mn-lt"/>
              </a:rPr>
              <a:t>et de la </a:t>
            </a:r>
            <a:r>
              <a:rPr lang="fr-FR" sz="2800" dirty="0">
                <a:solidFill>
                  <a:srgbClr val="C0504D"/>
                </a:solidFill>
                <a:latin typeface="+mn-lt"/>
              </a:rPr>
              <a:t>valorisation des productions </a:t>
            </a:r>
            <a:r>
              <a:rPr lang="fr-FR" sz="2800" b="0" dirty="0">
                <a:latin typeface="+mn-lt"/>
              </a:rPr>
              <a:t>(présentations, échanges)</a:t>
            </a:r>
          </a:p>
          <a:p>
            <a:pPr eaLnBrk="1" hangingPunct="1">
              <a:spcBef>
                <a:spcPct val="0"/>
              </a:spcBef>
              <a:buFontTx/>
              <a:buNone/>
            </a:pPr>
            <a:endParaRPr lang="fr-FR" sz="2800" b="0" dirty="0">
              <a:latin typeface="+mn-lt"/>
            </a:endParaRPr>
          </a:p>
          <a:p>
            <a:pPr eaLnBrk="1" hangingPunct="1">
              <a:spcBef>
                <a:spcPct val="0"/>
              </a:spcBef>
              <a:buFontTx/>
              <a:buNone/>
            </a:pPr>
            <a:r>
              <a:rPr lang="fr-FR" sz="2800" b="0" dirty="0">
                <a:latin typeface="+mn-lt"/>
              </a:rPr>
              <a:t>De nouvelles </a:t>
            </a:r>
            <a:r>
              <a:rPr lang="fr-FR" sz="2800" dirty="0">
                <a:solidFill>
                  <a:srgbClr val="C0504D"/>
                </a:solidFill>
                <a:latin typeface="+mn-lt"/>
              </a:rPr>
              <a:t>formes d</a:t>
            </a:r>
            <a:r>
              <a:rPr lang="fr-FR" altLang="fr-FR" sz="2800" dirty="0">
                <a:solidFill>
                  <a:srgbClr val="C0504D"/>
                </a:solidFill>
                <a:latin typeface="+mn-lt"/>
              </a:rPr>
              <a:t>’</a:t>
            </a:r>
            <a:r>
              <a:rPr lang="fr-FR" sz="2800" dirty="0">
                <a:solidFill>
                  <a:srgbClr val="C0504D"/>
                </a:solidFill>
                <a:latin typeface="+mn-lt"/>
              </a:rPr>
              <a:t>accompagnement et de </a:t>
            </a:r>
            <a:r>
              <a:rPr lang="fr-FR" sz="2800" dirty="0" smtClean="0">
                <a:solidFill>
                  <a:srgbClr val="C0504D"/>
                </a:solidFill>
                <a:latin typeface="+mn-lt"/>
              </a:rPr>
              <a:t>remédiations </a:t>
            </a:r>
            <a:r>
              <a:rPr lang="fr-FR" sz="2800" b="0" dirty="0" smtClean="0">
                <a:latin typeface="+mn-lt"/>
              </a:rPr>
              <a:t>(</a:t>
            </a:r>
            <a:r>
              <a:rPr lang="fr-FR" sz="2800" b="0" dirty="0">
                <a:latin typeface="+mn-lt"/>
              </a:rPr>
              <a:t>parcours de formation individualisés ou collectifs</a:t>
            </a:r>
            <a:r>
              <a:rPr lang="fr-FR" sz="2800" b="0" dirty="0" smtClean="0">
                <a:latin typeface="+mn-lt"/>
              </a:rPr>
              <a:t>)</a:t>
            </a:r>
          </a:p>
          <a:p>
            <a:pPr eaLnBrk="1" hangingPunct="1">
              <a:spcBef>
                <a:spcPct val="0"/>
              </a:spcBef>
              <a:buFontTx/>
              <a:buNone/>
            </a:pPr>
            <a:endParaRPr lang="fr-FR" sz="2800" b="0" dirty="0">
              <a:latin typeface="+mn-lt"/>
            </a:endParaRPr>
          </a:p>
          <a:p>
            <a:pPr eaLnBrk="1" hangingPunct="1">
              <a:spcBef>
                <a:spcPct val="0"/>
              </a:spcBef>
              <a:buFontTx/>
              <a:buNone/>
            </a:pPr>
            <a:r>
              <a:rPr lang="fr-FR" sz="2800" b="0" dirty="0" smtClean="0">
                <a:latin typeface="+mn-lt"/>
              </a:rPr>
              <a:t>Apprentissage des formes de </a:t>
            </a:r>
            <a:r>
              <a:rPr lang="fr-FR" sz="2800" dirty="0" smtClean="0">
                <a:solidFill>
                  <a:srgbClr val="C0504D"/>
                </a:solidFill>
                <a:latin typeface="+mn-lt"/>
              </a:rPr>
              <a:t>formation tout au long de la vie</a:t>
            </a:r>
            <a:endParaRPr lang="fr-FR" sz="2800" dirty="0">
              <a:solidFill>
                <a:srgbClr val="C0504D"/>
              </a:solidFill>
              <a:latin typeface="+mn-lt"/>
            </a:endParaRPr>
          </a:p>
        </p:txBody>
      </p:sp>
      <p:sp>
        <p:nvSpPr>
          <p:cNvPr id="5" name="Titre 1"/>
          <p:cNvSpPr txBox="1">
            <a:spLocks/>
          </p:cNvSpPr>
          <p:nvPr/>
        </p:nvSpPr>
        <p:spPr>
          <a:xfrm>
            <a:off x="1942418" y="175713"/>
            <a:ext cx="6918701" cy="1143000"/>
          </a:xfrm>
          <a:prstGeom prst="rect">
            <a:avLst/>
          </a:prstGeom>
        </p:spPr>
        <p:txBody>
          <a:bodyP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3600" b="1" dirty="0" smtClean="0">
                <a:latin typeface="Candara"/>
                <a:cs typeface="Candara"/>
              </a:rPr>
              <a:t>Vers de nouvelles méthodes de travail?</a:t>
            </a:r>
            <a:endParaRPr lang="fr-FR" sz="3600" b="1" dirty="0">
              <a:latin typeface="Candara"/>
              <a:cs typeface="Candara"/>
            </a:endParaRPr>
          </a:p>
        </p:txBody>
      </p:sp>
    </p:spTree>
    <p:extLst>
      <p:ext uri="{BB962C8B-B14F-4D97-AF65-F5344CB8AC3E}">
        <p14:creationId xmlns:p14="http://schemas.microsoft.com/office/powerpoint/2010/main" val="33741168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082799" y="2392380"/>
            <a:ext cx="671151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000"/>
              </a:spcBef>
              <a:buBlip>
                <a:blip r:embed="rId3"/>
              </a:buBlip>
              <a:defRPr sz="2400" b="1">
                <a:solidFill>
                  <a:schemeClr val="tx1"/>
                </a:solidFill>
                <a:latin typeface="Candara" panose="020E0502030303020204" pitchFamily="34" charset="0"/>
                <a:ea typeface="ＭＳ Ｐゴシック" panose="020B0600070205080204" pitchFamily="34" charset="-128"/>
              </a:defRPr>
            </a:lvl1pPr>
            <a:lvl2pPr marL="742950" indent="-285750">
              <a:spcBef>
                <a:spcPts val="600"/>
              </a:spcBef>
              <a:buBlip>
                <a:blip r:embed="rId3"/>
              </a:buBlip>
              <a:defRPr sz="2200" b="1">
                <a:solidFill>
                  <a:schemeClr val="tx1"/>
                </a:solidFill>
                <a:latin typeface="Candara" panose="020E0502030303020204" pitchFamily="34" charset="0"/>
                <a:ea typeface="ＭＳ Ｐゴシック" panose="020B0600070205080204" pitchFamily="34" charset="-128"/>
              </a:defRPr>
            </a:lvl2pPr>
            <a:lvl3pPr marL="1143000" indent="-228600">
              <a:spcBef>
                <a:spcPts val="600"/>
              </a:spcBef>
              <a:buBlip>
                <a:blip r:embed="rId3"/>
              </a:buBlip>
              <a:defRPr sz="2000" b="1">
                <a:solidFill>
                  <a:schemeClr val="tx1"/>
                </a:solidFill>
                <a:latin typeface="Candara" panose="020E0502030303020204" pitchFamily="34" charset="0"/>
                <a:ea typeface="ＭＳ Ｐゴシック" panose="020B0600070205080204" pitchFamily="34" charset="-128"/>
              </a:defRPr>
            </a:lvl3pPr>
            <a:lvl4pPr marL="1600200" indent="-228600">
              <a:spcBef>
                <a:spcPts val="600"/>
              </a:spcBef>
              <a:buBlip>
                <a:blip r:embed="rId3"/>
              </a:buBlip>
              <a:defRPr b="1">
                <a:solidFill>
                  <a:schemeClr val="tx1"/>
                </a:solidFill>
                <a:latin typeface="Candara" panose="020E0502030303020204" pitchFamily="34" charset="0"/>
                <a:ea typeface="ＭＳ Ｐゴシック" panose="020B0600070205080204" pitchFamily="34" charset="-128"/>
              </a:defRPr>
            </a:lvl4pPr>
            <a:lvl5pPr marL="2057400" indent="-228600">
              <a:spcBef>
                <a:spcPts val="600"/>
              </a:spcBef>
              <a:buBlip>
                <a:blip r:embed="rId3"/>
              </a:buBlip>
              <a:defRPr b="1">
                <a:solidFill>
                  <a:schemeClr val="tx1"/>
                </a:solidFill>
                <a:latin typeface="Candara" panose="020E0502030303020204" pitchFamily="34" charset="0"/>
                <a:ea typeface="ＭＳ Ｐゴシック" panose="020B0600070205080204" pitchFamily="34" charset="-128"/>
              </a:defRPr>
            </a:lvl5pPr>
            <a:lvl6pPr marL="2514600" indent="-228600" eaLnBrk="0" fontAlgn="base" hangingPunct="0">
              <a:spcBef>
                <a:spcPts val="600"/>
              </a:spcBef>
              <a:spcAft>
                <a:spcPct val="0"/>
              </a:spcAft>
              <a:buBlip>
                <a:blip r:embed="rId3"/>
              </a:buBlip>
              <a:defRPr b="1">
                <a:solidFill>
                  <a:schemeClr val="tx1"/>
                </a:solidFill>
                <a:latin typeface="Candara" panose="020E0502030303020204" pitchFamily="34" charset="0"/>
                <a:ea typeface="ＭＳ Ｐゴシック" panose="020B0600070205080204" pitchFamily="34" charset="-128"/>
              </a:defRPr>
            </a:lvl6pPr>
            <a:lvl7pPr marL="2971800" indent="-228600" eaLnBrk="0" fontAlgn="base" hangingPunct="0">
              <a:spcBef>
                <a:spcPts val="600"/>
              </a:spcBef>
              <a:spcAft>
                <a:spcPct val="0"/>
              </a:spcAft>
              <a:buBlip>
                <a:blip r:embed="rId3"/>
              </a:buBlip>
              <a:defRPr b="1">
                <a:solidFill>
                  <a:schemeClr val="tx1"/>
                </a:solidFill>
                <a:latin typeface="Candara" panose="020E0502030303020204" pitchFamily="34" charset="0"/>
                <a:ea typeface="ＭＳ Ｐゴシック" panose="020B0600070205080204" pitchFamily="34" charset="-128"/>
              </a:defRPr>
            </a:lvl7pPr>
            <a:lvl8pPr marL="3429000" indent="-228600" eaLnBrk="0" fontAlgn="base" hangingPunct="0">
              <a:spcBef>
                <a:spcPts val="600"/>
              </a:spcBef>
              <a:spcAft>
                <a:spcPct val="0"/>
              </a:spcAft>
              <a:buBlip>
                <a:blip r:embed="rId3"/>
              </a:buBlip>
              <a:defRPr b="1">
                <a:solidFill>
                  <a:schemeClr val="tx1"/>
                </a:solidFill>
                <a:latin typeface="Candara" panose="020E0502030303020204" pitchFamily="34" charset="0"/>
                <a:ea typeface="ＭＳ Ｐゴシック" panose="020B0600070205080204" pitchFamily="34" charset="-128"/>
              </a:defRPr>
            </a:lvl8pPr>
            <a:lvl9pPr marL="3886200" indent="-228600" eaLnBrk="0" fontAlgn="base" hangingPunct="0">
              <a:spcBef>
                <a:spcPts val="600"/>
              </a:spcBef>
              <a:spcAft>
                <a:spcPct val="0"/>
              </a:spcAft>
              <a:buBlip>
                <a:blip r:embed="rId3"/>
              </a:buBlip>
              <a:defRPr b="1">
                <a:solidFill>
                  <a:schemeClr val="tx1"/>
                </a:solidFill>
                <a:latin typeface="Candara" panose="020E0502030303020204" pitchFamily="34" charset="0"/>
                <a:ea typeface="ＭＳ Ｐゴシック" panose="020B0600070205080204" pitchFamily="34" charset="-128"/>
              </a:defRPr>
            </a:lvl9pPr>
          </a:lstStyle>
          <a:p>
            <a:pPr eaLnBrk="1" hangingPunct="1">
              <a:spcBef>
                <a:spcPct val="0"/>
              </a:spcBef>
              <a:buFontTx/>
              <a:buNone/>
            </a:pPr>
            <a:r>
              <a:rPr lang="fr-FR" dirty="0" smtClean="0">
                <a:solidFill>
                  <a:schemeClr val="accent2"/>
                </a:solidFill>
                <a:cs typeface="Arial" panose="020B0604020202020204" pitchFamily="34" charset="0"/>
              </a:rPr>
              <a:t>Une </a:t>
            </a:r>
            <a:r>
              <a:rPr lang="fr-FR" dirty="0">
                <a:solidFill>
                  <a:schemeClr val="accent2"/>
                </a:solidFill>
                <a:cs typeface="Arial" panose="020B0604020202020204" pitchFamily="34" charset="0"/>
              </a:rPr>
              <a:t>révolution à l</a:t>
            </a:r>
            <a:r>
              <a:rPr lang="fr-FR" altLang="fr-FR" dirty="0">
                <a:solidFill>
                  <a:schemeClr val="accent2"/>
                </a:solidFill>
                <a:cs typeface="Arial" panose="020B0604020202020204" pitchFamily="34" charset="0"/>
              </a:rPr>
              <a:t>’</a:t>
            </a:r>
            <a:r>
              <a:rPr lang="fr-FR" dirty="0">
                <a:solidFill>
                  <a:schemeClr val="accent2"/>
                </a:solidFill>
                <a:cs typeface="Arial" panose="020B0604020202020204" pitchFamily="34" charset="0"/>
              </a:rPr>
              <a:t>échelle de l</a:t>
            </a:r>
            <a:r>
              <a:rPr lang="fr-FR" altLang="fr-FR" dirty="0">
                <a:solidFill>
                  <a:schemeClr val="accent2"/>
                </a:solidFill>
                <a:cs typeface="Arial" panose="020B0604020202020204" pitchFamily="34" charset="0"/>
              </a:rPr>
              <a:t>’</a:t>
            </a:r>
            <a:r>
              <a:rPr lang="fr-FR" dirty="0">
                <a:solidFill>
                  <a:schemeClr val="accent2"/>
                </a:solidFill>
                <a:cs typeface="Arial" panose="020B0604020202020204" pitchFamily="34" charset="0"/>
              </a:rPr>
              <a:t>humanité́. </a:t>
            </a:r>
          </a:p>
          <a:p>
            <a:pPr eaLnBrk="1" hangingPunct="1">
              <a:spcBef>
                <a:spcPct val="0"/>
              </a:spcBef>
              <a:buFontTx/>
              <a:buNone/>
            </a:pPr>
            <a:r>
              <a:rPr lang="fr-FR" dirty="0">
                <a:solidFill>
                  <a:schemeClr val="accent2"/>
                </a:solidFill>
                <a:cs typeface="Arial" panose="020B0604020202020204" pitchFamily="34" charset="0"/>
              </a:rPr>
              <a:t>Plus rien ne sera comme avant. </a:t>
            </a:r>
            <a:endParaRPr lang="fr-FR" dirty="0" smtClean="0">
              <a:solidFill>
                <a:schemeClr val="accent2"/>
              </a:solidFill>
              <a:cs typeface="Arial" panose="020B0604020202020204" pitchFamily="34" charset="0"/>
            </a:endParaRPr>
          </a:p>
          <a:p>
            <a:pPr eaLnBrk="1" hangingPunct="1">
              <a:spcBef>
                <a:spcPct val="0"/>
              </a:spcBef>
              <a:buFontTx/>
              <a:buNone/>
            </a:pPr>
            <a:r>
              <a:rPr lang="fr-FR" dirty="0" smtClean="0">
                <a:solidFill>
                  <a:schemeClr val="accent2"/>
                </a:solidFill>
                <a:cs typeface="Arial" panose="020B0604020202020204" pitchFamily="34" charset="0"/>
              </a:rPr>
              <a:t>Nous </a:t>
            </a:r>
            <a:r>
              <a:rPr lang="fr-FR" dirty="0">
                <a:solidFill>
                  <a:schemeClr val="accent2"/>
                </a:solidFill>
                <a:cs typeface="Arial" panose="020B0604020202020204" pitchFamily="34" charset="0"/>
              </a:rPr>
              <a:t>avons devant nous de véritables mutants.</a:t>
            </a:r>
            <a:br>
              <a:rPr lang="fr-FR" dirty="0">
                <a:solidFill>
                  <a:schemeClr val="accent2"/>
                </a:solidFill>
                <a:cs typeface="Arial" panose="020B0604020202020204" pitchFamily="34" charset="0"/>
              </a:rPr>
            </a:br>
            <a:r>
              <a:rPr lang="fr-FR" dirty="0">
                <a:solidFill>
                  <a:schemeClr val="accent2"/>
                </a:solidFill>
                <a:cs typeface="Arial" panose="020B0604020202020204" pitchFamily="34" charset="0"/>
              </a:rPr>
              <a:t>Boris </a:t>
            </a:r>
            <a:r>
              <a:rPr lang="fr-FR" dirty="0" err="1" smtClean="0">
                <a:solidFill>
                  <a:schemeClr val="accent2"/>
                </a:solidFill>
                <a:cs typeface="Arial" panose="020B0604020202020204" pitchFamily="34" charset="0"/>
              </a:rPr>
              <a:t>Cyrunilk</a:t>
            </a:r>
            <a:r>
              <a:rPr lang="fr-FR" dirty="0" smtClean="0">
                <a:solidFill>
                  <a:schemeClr val="accent2"/>
                </a:solidFill>
                <a:cs typeface="Arial" panose="020B0604020202020204" pitchFamily="34" charset="0"/>
              </a:rPr>
              <a:t> </a:t>
            </a:r>
            <a:endParaRPr lang="fr-FR" b="0" dirty="0">
              <a:solidFill>
                <a:schemeClr val="accent2"/>
              </a:solidFill>
              <a:cs typeface="Arial" panose="020B0604020202020204" pitchFamily="34" charset="0"/>
            </a:endParaRPr>
          </a:p>
        </p:txBody>
      </p:sp>
      <p:sp>
        <p:nvSpPr>
          <p:cNvPr id="2" name="ZoneTexte 1"/>
          <p:cNvSpPr txBox="1"/>
          <p:nvPr/>
        </p:nvSpPr>
        <p:spPr>
          <a:xfrm>
            <a:off x="2171700" y="4749800"/>
            <a:ext cx="4876800" cy="461665"/>
          </a:xfrm>
          <a:prstGeom prst="rect">
            <a:avLst/>
          </a:prstGeom>
          <a:noFill/>
        </p:spPr>
        <p:txBody>
          <a:bodyPr wrap="square" rtlCol="0">
            <a:spAutoFit/>
          </a:bodyPr>
          <a:lstStyle/>
          <a:p>
            <a:r>
              <a:rPr lang="fr-FR" sz="2400" b="1" i="1" dirty="0" smtClean="0"/>
              <a:t>Merci de votre attention</a:t>
            </a:r>
            <a:endParaRPr lang="fr-FR" sz="2400" b="1" i="1" dirty="0"/>
          </a:p>
        </p:txBody>
      </p:sp>
    </p:spTree>
    <p:extLst>
      <p:ext uri="{BB962C8B-B14F-4D97-AF65-F5344CB8AC3E}">
        <p14:creationId xmlns:p14="http://schemas.microsoft.com/office/powerpoint/2010/main" val="31598944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50722" y="326196"/>
            <a:ext cx="5868237" cy="461665"/>
          </a:xfrm>
          <a:prstGeom prst="rect">
            <a:avLst/>
          </a:prstGeom>
          <a:noFill/>
        </p:spPr>
        <p:txBody>
          <a:bodyPr wrap="square" rtlCol="0">
            <a:spAutoFit/>
          </a:bodyPr>
          <a:lstStyle/>
          <a:p>
            <a:r>
              <a:rPr lang="fr-FR" sz="2400" b="1" i="1" dirty="0" smtClean="0"/>
              <a:t>Références bibliographiques</a:t>
            </a:r>
            <a:endParaRPr lang="fr-FR" sz="2400" b="1" i="1" dirty="0"/>
          </a:p>
        </p:txBody>
      </p:sp>
      <p:sp>
        <p:nvSpPr>
          <p:cNvPr id="3" name="Rectangle 2"/>
          <p:cNvSpPr/>
          <p:nvPr/>
        </p:nvSpPr>
        <p:spPr>
          <a:xfrm>
            <a:off x="1382653" y="1589311"/>
            <a:ext cx="7459895" cy="4339650"/>
          </a:xfrm>
          <a:prstGeom prst="rect">
            <a:avLst/>
          </a:prstGeom>
        </p:spPr>
        <p:txBody>
          <a:bodyPr wrap="square">
            <a:spAutoFit/>
          </a:bodyPr>
          <a:lstStyle/>
          <a:p>
            <a:pPr marL="285750" indent="-285750">
              <a:buFont typeface="Arial"/>
              <a:buChar char="•"/>
            </a:pPr>
            <a:r>
              <a:rPr lang="fr-FR" sz="1600" dirty="0"/>
              <a:t>Philippe </a:t>
            </a:r>
            <a:r>
              <a:rPr lang="fr-FR" sz="1600" dirty="0" err="1"/>
              <a:t>Aigrain</a:t>
            </a:r>
            <a:r>
              <a:rPr lang="fr-FR" sz="1600" dirty="0"/>
              <a:t>, directeur de </a:t>
            </a:r>
            <a:r>
              <a:rPr lang="fr-FR" sz="1600" dirty="0" err="1" smtClean="0"/>
              <a:t>Sopinspace</a:t>
            </a:r>
            <a:r>
              <a:rPr lang="fr-FR" sz="1600" dirty="0" smtClean="0"/>
              <a:t>, </a:t>
            </a:r>
            <a:r>
              <a:rPr lang="fr-FR" sz="1600" dirty="0"/>
              <a:t>analyste des enjeux politiques, sociaux et culturels des techniques </a:t>
            </a:r>
            <a:r>
              <a:rPr lang="fr-FR" sz="1600" dirty="0" smtClean="0"/>
              <a:t>informationnelles</a:t>
            </a:r>
          </a:p>
          <a:p>
            <a:r>
              <a:rPr lang="fr-FR" sz="1600" dirty="0"/>
              <a:t>	</a:t>
            </a:r>
            <a:r>
              <a:rPr lang="fr-FR" sz="1600" dirty="0" smtClean="0"/>
              <a:t> ( </a:t>
            </a:r>
            <a:r>
              <a:rPr lang="fr-FR" sz="1600" u="sng" dirty="0" smtClean="0">
                <a:hlinkClick r:id="rId3"/>
              </a:rPr>
              <a:t>Société </a:t>
            </a:r>
            <a:r>
              <a:rPr lang="fr-FR" sz="1600" u="sng" dirty="0">
                <a:hlinkClick r:id="rId3"/>
              </a:rPr>
              <a:t>pour les espaces publics d’information</a:t>
            </a:r>
            <a:r>
              <a:rPr lang="fr-FR" sz="1600" dirty="0"/>
              <a:t>), </a:t>
            </a:r>
            <a:endParaRPr lang="fr-FR" sz="1600" dirty="0" smtClean="0"/>
          </a:p>
          <a:p>
            <a:pPr marL="285750" indent="-285750">
              <a:buFont typeface="Arial"/>
              <a:buChar char="•"/>
            </a:pPr>
            <a:r>
              <a:rPr lang="fr-FR" sz="1600" dirty="0" smtClean="0"/>
              <a:t>Barbara </a:t>
            </a:r>
            <a:r>
              <a:rPr lang="fr-FR" sz="1600" dirty="0" err="1"/>
              <a:t>Fontar</a:t>
            </a:r>
            <a:r>
              <a:rPr lang="fr-FR" sz="1600" dirty="0"/>
              <a:t>, Socio-sémiotique des médias, Rennes 2, GIS Marsouin, </a:t>
            </a:r>
            <a:r>
              <a:rPr lang="fr-FR" sz="1600" dirty="0" smtClean="0"/>
              <a:t>CREAD</a:t>
            </a:r>
          </a:p>
          <a:p>
            <a:pPr marL="285750" indent="-285750">
              <a:buFont typeface="Arial"/>
              <a:buChar char="•"/>
            </a:pPr>
            <a:r>
              <a:rPr lang="fr-FR" sz="1600" dirty="0" smtClean="0"/>
              <a:t>Laurence </a:t>
            </a:r>
            <a:r>
              <a:rPr lang="fr-FR" sz="1600" dirty="0"/>
              <a:t>Allard, Sciences de la communication, Lille 3, IRCAV à Paris-3 (Institut de recherche sur le cinéma et l’audiovisuel</a:t>
            </a:r>
            <a:r>
              <a:rPr lang="fr-FR" sz="1600" dirty="0" smtClean="0"/>
              <a:t>)</a:t>
            </a:r>
          </a:p>
          <a:p>
            <a:pPr marL="285750" indent="-285750">
              <a:buFont typeface="Arial"/>
              <a:buChar char="•"/>
            </a:pPr>
            <a:r>
              <a:rPr lang="fr-FR" sz="1600" dirty="0" smtClean="0"/>
              <a:t>Guide de l’utilisation pédagogique des médias </a:t>
            </a:r>
            <a:r>
              <a:rPr lang="fr-FR" sz="1600" dirty="0" err="1" smtClean="0"/>
              <a:t>sociaux:</a:t>
            </a:r>
            <a:r>
              <a:rPr lang="fr-FR" sz="1600" dirty="0" err="1" smtClean="0">
                <a:hlinkClick r:id="rId4"/>
              </a:rPr>
              <a:t>http</a:t>
            </a:r>
            <a:r>
              <a:rPr lang="fr-FR" sz="1600" dirty="0" smtClean="0">
                <a:hlinkClick r:id="rId4"/>
              </a:rPr>
              <a:t>://guidems.labovte.ep.profweb.qc.ca</a:t>
            </a:r>
            <a:endParaRPr lang="fr-FR" sz="1600" dirty="0" smtClean="0"/>
          </a:p>
          <a:p>
            <a:pPr marL="285750" indent="-285750">
              <a:buFont typeface="Arial"/>
              <a:buChar char="•"/>
            </a:pPr>
            <a:r>
              <a:rPr lang="fr-FR" sz="1600" dirty="0" smtClean="0"/>
              <a:t>Maison </a:t>
            </a:r>
            <a:r>
              <a:rPr lang="fr-FR" sz="1600" dirty="0" err="1" smtClean="0"/>
              <a:t>FabLab</a:t>
            </a:r>
            <a:r>
              <a:rPr lang="fr-FR" sz="1600" dirty="0" smtClean="0"/>
              <a:t>: http</a:t>
            </a:r>
            <a:r>
              <a:rPr lang="fr-FR" sz="1600" dirty="0"/>
              <a:t>://</a:t>
            </a:r>
            <a:r>
              <a:rPr lang="fr-FR" sz="1600" dirty="0" err="1"/>
              <a:t>www.fablabhouse.com</a:t>
            </a:r>
            <a:r>
              <a:rPr lang="fr-FR" sz="1600" dirty="0"/>
              <a:t>/en/ et </a:t>
            </a:r>
            <a:r>
              <a:rPr lang="fr-FR" sz="1600" dirty="0">
                <a:hlinkClick r:id="rId5"/>
              </a:rPr>
              <a:t>http://www.youtube.com/watch?v=</a:t>
            </a:r>
            <a:r>
              <a:rPr lang="fr-FR" sz="1600" dirty="0" smtClean="0">
                <a:hlinkClick r:id="rId5"/>
              </a:rPr>
              <a:t>VjtpSnYMrbM</a:t>
            </a:r>
            <a:endParaRPr lang="fr-FR" sz="1600" dirty="0"/>
          </a:p>
          <a:p>
            <a:pPr marL="285750" indent="-285750">
              <a:buFont typeface="Arial"/>
              <a:buChar char="•"/>
            </a:pPr>
            <a:r>
              <a:rPr lang="en-GB" sz="1600" dirty="0" smtClean="0"/>
              <a:t>Gilles ROUGON</a:t>
            </a:r>
            <a:r>
              <a:rPr lang="fr-FR" sz="1600" dirty="0"/>
              <a:t> </a:t>
            </a:r>
            <a:r>
              <a:rPr lang="en-GB" sz="1600" dirty="0" smtClean="0"/>
              <a:t>Design </a:t>
            </a:r>
            <a:r>
              <a:rPr lang="en-GB" sz="1600" dirty="0"/>
              <a:t>manager EDF</a:t>
            </a:r>
            <a:r>
              <a:rPr lang="en-GB" sz="1600" dirty="0" smtClean="0"/>
              <a:t>- R</a:t>
            </a:r>
            <a:r>
              <a:rPr lang="en-GB" sz="1600" dirty="0"/>
              <a:t>&amp;</a:t>
            </a:r>
            <a:r>
              <a:rPr lang="en-GB" sz="1600" dirty="0" smtClean="0"/>
              <a:t>D</a:t>
            </a:r>
            <a:r>
              <a:rPr lang="fr-FR" sz="1600" dirty="0" smtClean="0"/>
              <a:t>: « Le </a:t>
            </a:r>
            <a:r>
              <a:rPr lang="fr-FR" sz="1600" dirty="0"/>
              <a:t>design au cœur des modèles </a:t>
            </a:r>
            <a:r>
              <a:rPr lang="fr-FR" sz="1600" dirty="0" smtClean="0"/>
              <a:t>industriels </a:t>
            </a:r>
            <a:r>
              <a:rPr lang="fr-FR" sz="1600" dirty="0"/>
              <a:t>» - </a:t>
            </a:r>
            <a:r>
              <a:rPr lang="fr-FR" sz="1600" dirty="0">
                <a:hlinkClick r:id="rId6"/>
              </a:rPr>
              <a:t>http://blogfr.go2prod.com/tags/gilles-rougon</a:t>
            </a:r>
            <a:r>
              <a:rPr lang="fr-FR" sz="1600" dirty="0" smtClean="0">
                <a:hlinkClick r:id="rId6"/>
              </a:rPr>
              <a:t>/</a:t>
            </a:r>
            <a:endParaRPr lang="fr-FR" sz="1600" dirty="0" smtClean="0"/>
          </a:p>
          <a:p>
            <a:pPr marL="285750" indent="-285750">
              <a:buFont typeface="Arial"/>
              <a:buChar char="•"/>
            </a:pPr>
            <a:r>
              <a:rPr lang="fr-FR" sz="1600" dirty="0" smtClean="0"/>
              <a:t>La pédagogie agile: http</a:t>
            </a:r>
            <a:r>
              <a:rPr lang="fr-FR" sz="1600" dirty="0"/>
              <a:t>://</a:t>
            </a:r>
            <a:r>
              <a:rPr lang="fr-FR" sz="1600" dirty="0" err="1"/>
              <a:t>pedagogieagile.com</a:t>
            </a:r>
            <a:r>
              <a:rPr lang="fr-FR" sz="1600" dirty="0"/>
              <a:t>/2013/09/12/pour-quelles-raisons-jautorise-les-eleves-a-utiliser-en-classe-leur-smartphone-ou-ipod-ou-eventuellement-tablette/</a:t>
            </a:r>
            <a:endParaRPr lang="fr-FR" sz="1600" dirty="0" smtClean="0"/>
          </a:p>
          <a:p>
            <a:pPr marL="285750" indent="-285750">
              <a:buFont typeface="Arial"/>
              <a:buChar char="•"/>
            </a:pPr>
            <a:endParaRPr lang="fr-FR" dirty="0" smtClean="0"/>
          </a:p>
          <a:p>
            <a:pPr marL="285750" indent="-285750">
              <a:buFont typeface="Arial"/>
              <a:buChar char="•"/>
            </a:pPr>
            <a:endParaRPr lang="fr-FR" dirty="0"/>
          </a:p>
        </p:txBody>
      </p:sp>
    </p:spTree>
    <p:extLst>
      <p:ext uri="{BB962C8B-B14F-4D97-AF65-F5344CB8AC3E}">
        <p14:creationId xmlns:p14="http://schemas.microsoft.com/office/powerpoint/2010/main" val="314634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29579" y="113242"/>
            <a:ext cx="6694460" cy="1143000"/>
          </a:xfrm>
        </p:spPr>
        <p:txBody>
          <a:bodyPr/>
          <a:lstStyle/>
          <a:p>
            <a:pPr algn="l">
              <a:defRPr/>
            </a:pPr>
            <a:r>
              <a:rPr lang="fr-FR" sz="3600" dirty="0" smtClean="0">
                <a:effectLst>
                  <a:outerShdw blurRad="38100" dist="38100" dir="2700000" algn="tl">
                    <a:srgbClr val="7C9BA5"/>
                  </a:outerShdw>
                </a:effectLst>
                <a:ea typeface="ＭＳ Ｐゴシック" panose="020B0600070205080204" pitchFamily="34" charset="-128"/>
              </a:rPr>
              <a:t>2 minutes de perturbation …</a:t>
            </a:r>
          </a:p>
        </p:txBody>
      </p:sp>
      <p:pic>
        <p:nvPicPr>
          <p:cNvPr id="4" name="▶1 Clément Delangue copie 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19313" y="1547284"/>
            <a:ext cx="6046787" cy="4525963"/>
          </a:xfrm>
          <a:ln>
            <a:solidFill>
              <a:srgbClr val="953735"/>
            </a:solidFill>
          </a:ln>
        </p:spPr>
      </p:pic>
      <p:sp>
        <p:nvSpPr>
          <p:cNvPr id="7171" name="Rectangle 2"/>
          <p:cNvSpPr>
            <a:spLocks noChangeArrowheads="1"/>
          </p:cNvSpPr>
          <p:nvPr/>
        </p:nvSpPr>
        <p:spPr bwMode="auto">
          <a:xfrm>
            <a:off x="2119313" y="6174086"/>
            <a:ext cx="60467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000"/>
              </a:spcBef>
              <a:buBlip>
                <a:blip r:embed="rId6"/>
              </a:buBlip>
              <a:defRPr sz="2400" b="1">
                <a:solidFill>
                  <a:schemeClr val="tx1"/>
                </a:solidFill>
                <a:latin typeface="Candara" panose="020E0502030303020204" pitchFamily="34" charset="0"/>
                <a:ea typeface="ＭＳ Ｐゴシック" panose="020B0600070205080204" pitchFamily="34" charset="-128"/>
              </a:defRPr>
            </a:lvl1pPr>
            <a:lvl2pPr marL="742950" indent="-285750">
              <a:spcBef>
                <a:spcPts val="600"/>
              </a:spcBef>
              <a:buBlip>
                <a:blip r:embed="rId6"/>
              </a:buBlip>
              <a:defRPr sz="2200" b="1">
                <a:solidFill>
                  <a:schemeClr val="tx1"/>
                </a:solidFill>
                <a:latin typeface="Candara" panose="020E0502030303020204" pitchFamily="34" charset="0"/>
                <a:ea typeface="ＭＳ Ｐゴシック" panose="020B0600070205080204" pitchFamily="34" charset="-128"/>
              </a:defRPr>
            </a:lvl2pPr>
            <a:lvl3pPr marL="1143000" indent="-228600">
              <a:spcBef>
                <a:spcPts val="600"/>
              </a:spcBef>
              <a:buBlip>
                <a:blip r:embed="rId6"/>
              </a:buBlip>
              <a:defRPr sz="2000" b="1">
                <a:solidFill>
                  <a:schemeClr val="tx1"/>
                </a:solidFill>
                <a:latin typeface="Candara" panose="020E0502030303020204" pitchFamily="34" charset="0"/>
                <a:ea typeface="ＭＳ Ｐゴシック" panose="020B0600070205080204" pitchFamily="34" charset="-128"/>
              </a:defRPr>
            </a:lvl3pPr>
            <a:lvl4pPr marL="1600200" indent="-228600">
              <a:spcBef>
                <a:spcPts val="600"/>
              </a:spcBef>
              <a:buBlip>
                <a:blip r:embed="rId6"/>
              </a:buBlip>
              <a:defRPr b="1">
                <a:solidFill>
                  <a:schemeClr val="tx1"/>
                </a:solidFill>
                <a:latin typeface="Candara" panose="020E0502030303020204" pitchFamily="34" charset="0"/>
                <a:ea typeface="ＭＳ Ｐゴシック" panose="020B0600070205080204" pitchFamily="34" charset="-128"/>
              </a:defRPr>
            </a:lvl4pPr>
            <a:lvl5pPr marL="2057400" indent="-228600">
              <a:spcBef>
                <a:spcPts val="600"/>
              </a:spcBef>
              <a:buBlip>
                <a:blip r:embed="rId6"/>
              </a:buBlip>
              <a:defRPr b="1">
                <a:solidFill>
                  <a:schemeClr val="tx1"/>
                </a:solidFill>
                <a:latin typeface="Candara" panose="020E0502030303020204" pitchFamily="34" charset="0"/>
                <a:ea typeface="ＭＳ Ｐゴシック" panose="020B0600070205080204" pitchFamily="34" charset="-128"/>
              </a:defRPr>
            </a:lvl5pPr>
            <a:lvl6pPr marL="2514600" indent="-228600" eaLnBrk="0" fontAlgn="base" hangingPunct="0">
              <a:spcBef>
                <a:spcPts val="600"/>
              </a:spcBef>
              <a:spcAft>
                <a:spcPct val="0"/>
              </a:spcAft>
              <a:buBlip>
                <a:blip r:embed="rId6"/>
              </a:buBlip>
              <a:defRPr b="1">
                <a:solidFill>
                  <a:schemeClr val="tx1"/>
                </a:solidFill>
                <a:latin typeface="Candara" panose="020E0502030303020204" pitchFamily="34" charset="0"/>
                <a:ea typeface="ＭＳ Ｐゴシック" panose="020B0600070205080204" pitchFamily="34" charset="-128"/>
              </a:defRPr>
            </a:lvl6pPr>
            <a:lvl7pPr marL="2971800" indent="-228600" eaLnBrk="0" fontAlgn="base" hangingPunct="0">
              <a:spcBef>
                <a:spcPts val="600"/>
              </a:spcBef>
              <a:spcAft>
                <a:spcPct val="0"/>
              </a:spcAft>
              <a:buBlip>
                <a:blip r:embed="rId6"/>
              </a:buBlip>
              <a:defRPr b="1">
                <a:solidFill>
                  <a:schemeClr val="tx1"/>
                </a:solidFill>
                <a:latin typeface="Candara" panose="020E0502030303020204" pitchFamily="34" charset="0"/>
                <a:ea typeface="ＭＳ Ｐゴシック" panose="020B0600070205080204" pitchFamily="34" charset="-128"/>
              </a:defRPr>
            </a:lvl7pPr>
            <a:lvl8pPr marL="3429000" indent="-228600" eaLnBrk="0" fontAlgn="base" hangingPunct="0">
              <a:spcBef>
                <a:spcPts val="600"/>
              </a:spcBef>
              <a:spcAft>
                <a:spcPct val="0"/>
              </a:spcAft>
              <a:buBlip>
                <a:blip r:embed="rId6"/>
              </a:buBlip>
              <a:defRPr b="1">
                <a:solidFill>
                  <a:schemeClr val="tx1"/>
                </a:solidFill>
                <a:latin typeface="Candara" panose="020E0502030303020204" pitchFamily="34" charset="0"/>
                <a:ea typeface="ＭＳ Ｐゴシック" panose="020B0600070205080204" pitchFamily="34" charset="-128"/>
              </a:defRPr>
            </a:lvl8pPr>
            <a:lvl9pPr marL="3886200" indent="-228600" eaLnBrk="0" fontAlgn="base" hangingPunct="0">
              <a:spcBef>
                <a:spcPts val="600"/>
              </a:spcBef>
              <a:spcAft>
                <a:spcPct val="0"/>
              </a:spcAft>
              <a:buBlip>
                <a:blip r:embed="rId6"/>
              </a:buBlip>
              <a:defRPr b="1">
                <a:solidFill>
                  <a:schemeClr val="tx1"/>
                </a:solidFill>
                <a:latin typeface="Candara" panose="020E0502030303020204" pitchFamily="34" charset="0"/>
                <a:ea typeface="ＭＳ Ｐゴシック" panose="020B0600070205080204" pitchFamily="34" charset="-128"/>
              </a:defRPr>
            </a:lvl9pPr>
          </a:lstStyle>
          <a:p>
            <a:pPr eaLnBrk="1" hangingPunct="1">
              <a:spcBef>
                <a:spcPct val="0"/>
              </a:spcBef>
              <a:buFontTx/>
              <a:buNone/>
            </a:pPr>
            <a:r>
              <a:rPr lang="fr-FR" sz="1200" b="0" i="1" dirty="0">
                <a:latin typeface="Arial" panose="020B0604020202020204" pitchFamily="34" charset="0"/>
              </a:rPr>
              <a:t>Les conférences TED (</a:t>
            </a:r>
            <a:r>
              <a:rPr lang="fr-FR" sz="1200" b="0" i="1" dirty="0" err="1">
                <a:latin typeface="Arial" panose="020B0604020202020204" pitchFamily="34" charset="0"/>
              </a:rPr>
              <a:t>Technology</a:t>
            </a:r>
            <a:r>
              <a:rPr lang="fr-FR" sz="1200" b="0" i="1" dirty="0">
                <a:latin typeface="Arial" panose="020B0604020202020204" pitchFamily="34" charset="0"/>
              </a:rPr>
              <a:t>, Entertainment and Design), sont une série internationale de conférences organisées par la fondation </a:t>
            </a:r>
            <a:r>
              <a:rPr lang="fr-FR" sz="1200" b="0" i="1" dirty="0" err="1">
                <a:latin typeface="Arial" panose="020B0604020202020204" pitchFamily="34" charset="0"/>
              </a:rPr>
              <a:t>Spalding</a:t>
            </a:r>
            <a:r>
              <a:rPr lang="fr-FR" sz="1200" b="0" i="1" dirty="0">
                <a:latin typeface="Arial" panose="020B0604020202020204" pitchFamily="34" charset="0"/>
              </a:rPr>
              <a:t> </a:t>
            </a:r>
            <a:r>
              <a:rPr lang="fr-FR" sz="1200" b="0" i="1" dirty="0" err="1">
                <a:latin typeface="Arial" panose="020B0604020202020204" pitchFamily="34" charset="0"/>
              </a:rPr>
              <a:t>Foundation</a:t>
            </a:r>
            <a:r>
              <a:rPr lang="fr-FR" sz="1200" b="0" i="1" dirty="0">
                <a:latin typeface="Arial" panose="020B0604020202020204" pitchFamily="34" charset="0"/>
              </a:rPr>
              <a:t>, créée pour « diffuser des idées qui valent la peine d</a:t>
            </a:r>
            <a:r>
              <a:rPr lang="fr-FR" altLang="fr-FR" sz="1200" b="0" i="1" dirty="0">
                <a:latin typeface="Arial" panose="020B0604020202020204" pitchFamily="34" charset="0"/>
              </a:rPr>
              <a:t>’</a:t>
            </a:r>
            <a:r>
              <a:rPr lang="fr-FR" altLang="ja-JP" sz="1200" b="0" i="1" dirty="0">
                <a:latin typeface="Arial" panose="020B0604020202020204" pitchFamily="34" charset="0"/>
              </a:rPr>
              <a:t>être diffusées »…</a:t>
            </a:r>
            <a:endParaRPr lang="fr-FR" sz="1200" b="0" i="1" dirty="0">
              <a:solidFill>
                <a:schemeClr val="bg1"/>
              </a:solidFill>
              <a:latin typeface="Arial" panose="020B0604020202020204" pitchFamily="34" charset="0"/>
            </a:endParaRPr>
          </a:p>
        </p:txBody>
      </p:sp>
      <p:pic>
        <p:nvPicPr>
          <p:cNvPr id="7172" name="Image 2" descr="Attachez vos ceintures_ 518x23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4313" y="1547284"/>
            <a:ext cx="1752600" cy="129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05359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t>Des questions complexes…</a:t>
            </a:r>
            <a:endParaRPr lang="fr-FR" dirty="0"/>
          </a:p>
        </p:txBody>
      </p:sp>
      <p:sp>
        <p:nvSpPr>
          <p:cNvPr id="3" name="Espace réservé du contenu 2"/>
          <p:cNvSpPr>
            <a:spLocks noGrp="1"/>
          </p:cNvSpPr>
          <p:nvPr>
            <p:ph idx="1"/>
          </p:nvPr>
        </p:nvSpPr>
        <p:spPr>
          <a:xfrm>
            <a:off x="2564771" y="1727200"/>
            <a:ext cx="6159268" cy="4525963"/>
          </a:xfrm>
        </p:spPr>
        <p:txBody>
          <a:bodyPr>
            <a:normAutofit fontScale="70000" lnSpcReduction="20000"/>
          </a:bodyPr>
          <a:lstStyle/>
          <a:p>
            <a:pPr algn="just">
              <a:buFont typeface="Symbol"/>
              <a:buChar char=""/>
            </a:pPr>
            <a:r>
              <a:rPr lang="fr-FR" b="1" dirty="0" smtClean="0">
                <a:solidFill>
                  <a:srgbClr val="C0504D"/>
                </a:solidFill>
                <a:ea typeface="ＭＳ 明朝"/>
              </a:rPr>
              <a:t>Comment p</a:t>
            </a:r>
            <a:r>
              <a:rPr lang="fr-FR" b="1" dirty="0" smtClean="0">
                <a:solidFill>
                  <a:srgbClr val="C0504D"/>
                </a:solidFill>
                <a:effectLst/>
                <a:ea typeface="ＭＳ 明朝"/>
              </a:rPr>
              <a:t>asser des techniques et technologies informatiques (TICE) au numérique éducatif </a:t>
            </a:r>
            <a:r>
              <a:rPr lang="fr-FR" dirty="0" smtClean="0">
                <a:effectLst/>
                <a:ea typeface="ＭＳ 明朝"/>
              </a:rPr>
              <a:t>(le numérique étant défini comme la synergie entre la techno-science informatique et la société, au niveau de ses pratiques sociales, économiques, culturelles…) ?</a:t>
            </a:r>
          </a:p>
          <a:p>
            <a:pPr lvl="0" algn="just">
              <a:buFont typeface="Symbol"/>
              <a:buChar char=""/>
            </a:pPr>
            <a:endParaRPr lang="fr-FR" dirty="0" smtClean="0">
              <a:effectLst/>
              <a:ea typeface="ＭＳ 明朝"/>
            </a:endParaRPr>
          </a:p>
          <a:p>
            <a:pPr lvl="0" algn="just">
              <a:buFont typeface="Symbol"/>
              <a:buChar char=""/>
            </a:pPr>
            <a:r>
              <a:rPr lang="fr-FR" b="1" dirty="0" smtClean="0">
                <a:solidFill>
                  <a:srgbClr val="C0504D"/>
                </a:solidFill>
                <a:ea typeface="ＭＳ 明朝"/>
              </a:rPr>
              <a:t>Comment p</a:t>
            </a:r>
            <a:r>
              <a:rPr lang="fr-FR" b="1" dirty="0" smtClean="0">
                <a:solidFill>
                  <a:srgbClr val="C0504D"/>
                </a:solidFill>
                <a:effectLst/>
                <a:ea typeface="ＭＳ 明朝"/>
              </a:rPr>
              <a:t>asser d’une éducation PAR le numérique </a:t>
            </a:r>
            <a:r>
              <a:rPr lang="fr-FR" dirty="0" smtClean="0">
                <a:effectLst/>
                <a:ea typeface="ＭＳ 明朝"/>
              </a:rPr>
              <a:t>(à moitié admise aujourd’hui) </a:t>
            </a:r>
            <a:r>
              <a:rPr lang="fr-FR" b="1" dirty="0" smtClean="0">
                <a:solidFill>
                  <a:srgbClr val="C0504D"/>
                </a:solidFill>
                <a:effectLst/>
                <a:ea typeface="ＭＳ 明朝"/>
              </a:rPr>
              <a:t>à une éducation AU numérique </a:t>
            </a:r>
            <a:r>
              <a:rPr lang="fr-FR" dirty="0" smtClean="0">
                <a:effectLst/>
                <a:ea typeface="ＭＳ 明朝"/>
              </a:rPr>
              <a:t>(mais qu’est-ce que cela veut dire?).</a:t>
            </a:r>
          </a:p>
          <a:p>
            <a:pPr marL="0" lvl="0" indent="0" algn="just">
              <a:buNone/>
            </a:pPr>
            <a:endParaRPr lang="fr-FR" dirty="0" smtClean="0">
              <a:effectLst/>
              <a:ea typeface="ＭＳ 明朝"/>
            </a:endParaRPr>
          </a:p>
          <a:p>
            <a:pPr lvl="0" algn="just">
              <a:buFont typeface="Symbol"/>
              <a:buChar char=""/>
            </a:pPr>
            <a:r>
              <a:rPr lang="fr-FR" b="1" dirty="0" smtClean="0">
                <a:solidFill>
                  <a:srgbClr val="C0504D"/>
                </a:solidFill>
                <a:ea typeface="ＭＳ 明朝"/>
              </a:rPr>
              <a:t>Comment accompagner le p</a:t>
            </a:r>
            <a:r>
              <a:rPr lang="fr-FR" b="1" dirty="0" smtClean="0">
                <a:solidFill>
                  <a:srgbClr val="C0504D"/>
                </a:solidFill>
                <a:effectLst/>
                <a:ea typeface="ＭＳ 明朝"/>
              </a:rPr>
              <a:t>assage de l’utilisation d’un outil </a:t>
            </a:r>
            <a:r>
              <a:rPr lang="fr-FR" dirty="0" smtClean="0">
                <a:effectLst/>
                <a:ea typeface="ＭＳ 明朝"/>
              </a:rPr>
              <a:t>(l’informatique) </a:t>
            </a:r>
            <a:r>
              <a:rPr lang="fr-FR" b="1" dirty="0" smtClean="0">
                <a:solidFill>
                  <a:srgbClr val="C0504D"/>
                </a:solidFill>
                <a:effectLst/>
                <a:ea typeface="ＭＳ 明朝"/>
              </a:rPr>
              <a:t>à </a:t>
            </a:r>
            <a:r>
              <a:rPr lang="fr-FR" b="1" dirty="0" smtClean="0">
                <a:solidFill>
                  <a:srgbClr val="C0504D"/>
                </a:solidFill>
                <a:ea typeface="ＭＳ 明朝"/>
              </a:rPr>
              <a:t>un </a:t>
            </a:r>
            <a:r>
              <a:rPr lang="fr-FR" b="1" dirty="0" smtClean="0">
                <a:solidFill>
                  <a:srgbClr val="C0504D"/>
                </a:solidFill>
                <a:effectLst/>
                <a:ea typeface="ＭＳ 明朝"/>
              </a:rPr>
              <a:t>instrument </a:t>
            </a:r>
            <a:r>
              <a:rPr lang="fr-FR" dirty="0" smtClean="0">
                <a:effectLst/>
                <a:ea typeface="ＭＳ 明朝"/>
              </a:rPr>
              <a:t>(le numérique) sachant que l’instrument (microscope, télescope) change les représentations et influe directement sur les savoirs et les pratiques?</a:t>
            </a:r>
          </a:p>
          <a:p>
            <a:pPr algn="just"/>
            <a:endParaRPr lang="fr-FR" dirty="0"/>
          </a:p>
        </p:txBody>
      </p:sp>
      <p:pic>
        <p:nvPicPr>
          <p:cNvPr id="5" name="Image 4" descr="image info 2.jpg"/>
          <p:cNvPicPr>
            <a:picLocks noChangeAspect="1"/>
          </p:cNvPicPr>
          <p:nvPr/>
        </p:nvPicPr>
        <p:blipFill rotWithShape="1">
          <a:blip r:embed="rId3">
            <a:extLst>
              <a:ext uri="{28A0092B-C50C-407E-A947-70E740481C1C}">
                <a14:useLocalDpi xmlns:a14="http://schemas.microsoft.com/office/drawing/2010/main" val="0"/>
              </a:ext>
            </a:extLst>
          </a:blip>
          <a:srcRect l="12308" r="23461"/>
          <a:stretch/>
        </p:blipFill>
        <p:spPr>
          <a:xfrm>
            <a:off x="406400" y="1701800"/>
            <a:ext cx="2120900" cy="1393330"/>
          </a:xfrm>
          <a:prstGeom prst="rect">
            <a:avLst/>
          </a:prstGeom>
        </p:spPr>
      </p:pic>
      <p:pic>
        <p:nvPicPr>
          <p:cNvPr id="8" name="Image 7" descr="Sattelite.jpg"/>
          <p:cNvPicPr>
            <a:picLocks noChangeAspect="1"/>
          </p:cNvPicPr>
          <p:nvPr/>
        </p:nvPicPr>
        <p:blipFill rotWithShape="1">
          <a:blip r:embed="rId4">
            <a:extLst>
              <a:ext uri="{28A0092B-C50C-407E-A947-70E740481C1C}">
                <a14:useLocalDpi xmlns:a14="http://schemas.microsoft.com/office/drawing/2010/main" val="0"/>
              </a:ext>
            </a:extLst>
          </a:blip>
          <a:srcRect b="21428"/>
          <a:stretch/>
        </p:blipFill>
        <p:spPr>
          <a:xfrm>
            <a:off x="405641" y="4727575"/>
            <a:ext cx="2159130" cy="1292225"/>
          </a:xfrm>
          <a:prstGeom prst="rect">
            <a:avLst/>
          </a:prstGeom>
        </p:spPr>
      </p:pic>
      <p:pic>
        <p:nvPicPr>
          <p:cNvPr id="9" name="Image 8" descr="radarnetworkstowardsawebo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 y="3213100"/>
            <a:ext cx="2158371" cy="1377514"/>
          </a:xfrm>
          <a:prstGeom prst="rect">
            <a:avLst/>
          </a:prstGeom>
        </p:spPr>
      </p:pic>
    </p:spTree>
    <p:extLst>
      <p:ext uri="{BB962C8B-B14F-4D97-AF65-F5344CB8AC3E}">
        <p14:creationId xmlns:p14="http://schemas.microsoft.com/office/powerpoint/2010/main" val="1505885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changement de paradigme…</a:t>
            </a:r>
            <a:endParaRPr lang="fr-FR" dirty="0"/>
          </a:p>
        </p:txBody>
      </p:sp>
      <p:sp>
        <p:nvSpPr>
          <p:cNvPr id="3" name="Espace réservé du contenu 2"/>
          <p:cNvSpPr>
            <a:spLocks noGrp="1"/>
          </p:cNvSpPr>
          <p:nvPr>
            <p:ph idx="1"/>
          </p:nvPr>
        </p:nvSpPr>
        <p:spPr>
          <a:xfrm>
            <a:off x="2501900" y="1600200"/>
            <a:ext cx="6184900" cy="5152263"/>
          </a:xfrm>
        </p:spPr>
        <p:txBody>
          <a:bodyPr>
            <a:normAutofit fontScale="85000" lnSpcReduction="20000"/>
          </a:bodyPr>
          <a:lstStyle/>
          <a:p>
            <a:pPr lvl="0"/>
            <a:r>
              <a:rPr lang="fr-FR" dirty="0" smtClean="0"/>
              <a:t>Nous vivons la bascule </a:t>
            </a:r>
            <a:r>
              <a:rPr lang="fr-FR" dirty="0"/>
              <a:t>d’une société à une autre, </a:t>
            </a:r>
            <a:r>
              <a:rPr lang="fr-FR" dirty="0" smtClean="0"/>
              <a:t>selon 3 </a:t>
            </a:r>
            <a:r>
              <a:rPr lang="fr-FR" dirty="0"/>
              <a:t>dimensions :</a:t>
            </a:r>
          </a:p>
          <a:p>
            <a:pPr lvl="1"/>
            <a:r>
              <a:rPr lang="fr-FR" b="1" dirty="0">
                <a:solidFill>
                  <a:srgbClr val="C0504D"/>
                </a:solidFill>
              </a:rPr>
              <a:t>Cognitive</a:t>
            </a:r>
            <a:r>
              <a:rPr lang="fr-FR" b="1" dirty="0"/>
              <a:t> </a:t>
            </a:r>
            <a:r>
              <a:rPr lang="fr-FR" dirty="0"/>
              <a:t>: on apprend quoi, où, quand, </a:t>
            </a:r>
            <a:r>
              <a:rPr lang="fr-FR" dirty="0" smtClean="0"/>
              <a:t>comment, on retient quoi</a:t>
            </a:r>
            <a:r>
              <a:rPr lang="fr-FR" dirty="0"/>
              <a:t> ?</a:t>
            </a:r>
          </a:p>
          <a:p>
            <a:pPr lvl="1"/>
            <a:r>
              <a:rPr lang="fr-FR" b="1" dirty="0">
                <a:solidFill>
                  <a:srgbClr val="C0504D"/>
                </a:solidFill>
              </a:rPr>
              <a:t>Sociale</a:t>
            </a:r>
            <a:r>
              <a:rPr lang="fr-FR" dirty="0"/>
              <a:t> : on apprend avec qui, pourquoi, pour quoi faire ?</a:t>
            </a:r>
          </a:p>
          <a:p>
            <a:pPr lvl="1"/>
            <a:r>
              <a:rPr lang="fr-FR" b="1" dirty="0">
                <a:solidFill>
                  <a:srgbClr val="C0504D"/>
                </a:solidFill>
              </a:rPr>
              <a:t>Politique</a:t>
            </a:r>
            <a:r>
              <a:rPr lang="fr-FR" dirty="0"/>
              <a:t> : on apprend dans quel contexte, quel environnement global, avec quelles nouvelles règles (au sens de « lois ») implicites ou explicites et quelles relations citoyennes </a:t>
            </a:r>
            <a:r>
              <a:rPr lang="fr-FR" dirty="0" smtClean="0"/>
              <a:t>?</a:t>
            </a:r>
            <a:br>
              <a:rPr lang="fr-FR" dirty="0" smtClean="0"/>
            </a:br>
            <a:endParaRPr lang="fr-FR" dirty="0"/>
          </a:p>
          <a:p>
            <a:pPr lvl="0"/>
            <a:r>
              <a:rPr lang="fr-FR" b="1" dirty="0">
                <a:solidFill>
                  <a:srgbClr val="C0504D"/>
                </a:solidFill>
              </a:rPr>
              <a:t>Le numérique n’est ni une régression, ni un progrès, c’est une réalité </a:t>
            </a:r>
            <a:r>
              <a:rPr lang="fr-FR" dirty="0"/>
              <a:t>(Paul </a:t>
            </a:r>
            <a:r>
              <a:rPr lang="fr-FR" dirty="0" smtClean="0"/>
              <a:t>Mathias</a:t>
            </a:r>
            <a:r>
              <a:rPr lang="fr-FR" dirty="0"/>
              <a:t>, IGEN Philo)</a:t>
            </a:r>
          </a:p>
          <a:p>
            <a:pPr marL="0" indent="0">
              <a:buNone/>
            </a:pPr>
            <a:endParaRPr lang="fr-FR" dirty="0"/>
          </a:p>
        </p:txBody>
      </p:sp>
      <p:pic>
        <p:nvPicPr>
          <p:cNvPr id="4" name="Image 3" descr="image Info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 y="1600200"/>
            <a:ext cx="2057400" cy="1443251"/>
          </a:xfrm>
          <a:prstGeom prst="rect">
            <a:avLst/>
          </a:prstGeom>
          <a:ln>
            <a:solidFill>
              <a:srgbClr val="953735"/>
            </a:solidFill>
          </a:ln>
        </p:spPr>
      </p:pic>
      <p:pic>
        <p:nvPicPr>
          <p:cNvPr id="5" name="Image 4" descr="cardon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739" y="3142637"/>
            <a:ext cx="2044161" cy="1413500"/>
          </a:xfrm>
          <a:prstGeom prst="rect">
            <a:avLst/>
          </a:prstGeom>
          <a:ln>
            <a:solidFill>
              <a:srgbClr val="953735"/>
            </a:solidFill>
          </a:ln>
        </p:spPr>
      </p:pic>
      <p:pic>
        <p:nvPicPr>
          <p:cNvPr id="6" name="Image 5" descr="img_137407346841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00" y="4659058"/>
            <a:ext cx="2057400" cy="2093405"/>
          </a:xfrm>
          <a:prstGeom prst="rect">
            <a:avLst/>
          </a:prstGeom>
          <a:ln>
            <a:solidFill>
              <a:schemeClr val="accent2">
                <a:lumMod val="75000"/>
              </a:schemeClr>
            </a:solidFill>
          </a:ln>
        </p:spPr>
      </p:pic>
    </p:spTree>
    <p:extLst>
      <p:ext uri="{BB962C8B-B14F-4D97-AF65-F5344CB8AC3E}">
        <p14:creationId xmlns:p14="http://schemas.microsoft.com/office/powerpoint/2010/main" val="19188995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t>Une rupture fondamentale…</a:t>
            </a:r>
            <a:endParaRPr lang="fr-FR" dirty="0"/>
          </a:p>
        </p:txBody>
      </p:sp>
      <p:sp>
        <p:nvSpPr>
          <p:cNvPr id="3" name="Espace réservé du contenu 2"/>
          <p:cNvSpPr>
            <a:spLocks noGrp="1"/>
          </p:cNvSpPr>
          <p:nvPr>
            <p:ph idx="1"/>
          </p:nvPr>
        </p:nvSpPr>
        <p:spPr>
          <a:xfrm>
            <a:off x="2552700" y="1829304"/>
            <a:ext cx="6134100" cy="3599816"/>
          </a:xfrm>
        </p:spPr>
        <p:txBody>
          <a:bodyPr>
            <a:normAutofit lnSpcReduction="10000"/>
          </a:bodyPr>
          <a:lstStyle/>
          <a:p>
            <a:pPr lvl="0"/>
            <a:r>
              <a:rPr lang="fr-FR" dirty="0" smtClean="0"/>
              <a:t>Comment é</a:t>
            </a:r>
            <a:r>
              <a:rPr lang="fr-FR" sz="2800" dirty="0" smtClean="0"/>
              <a:t>duquer des enfants </a:t>
            </a:r>
            <a:r>
              <a:rPr lang="fr-FR" sz="2800" dirty="0"/>
              <a:t>natifs du </a:t>
            </a:r>
            <a:r>
              <a:rPr lang="fr-FR" sz="2800" dirty="0" smtClean="0"/>
              <a:t>numérique (les « </a:t>
            </a:r>
            <a:r>
              <a:rPr lang="fr-FR" sz="2800" b="1" dirty="0" smtClean="0">
                <a:solidFill>
                  <a:srgbClr val="C0504D"/>
                </a:solidFill>
              </a:rPr>
              <a:t>digital natives</a:t>
            </a:r>
            <a:r>
              <a:rPr lang="fr-FR" sz="2800" dirty="0" smtClean="0"/>
              <a:t>»), qui sont aussi des « </a:t>
            </a:r>
            <a:r>
              <a:rPr lang="fr-FR" sz="2800" b="1" dirty="0" smtClean="0">
                <a:solidFill>
                  <a:srgbClr val="C0504D"/>
                </a:solidFill>
              </a:rPr>
              <a:t>orphelins </a:t>
            </a:r>
            <a:r>
              <a:rPr lang="fr-FR" sz="2800" b="1" dirty="0">
                <a:solidFill>
                  <a:srgbClr val="C0504D"/>
                </a:solidFill>
              </a:rPr>
              <a:t>du </a:t>
            </a:r>
            <a:r>
              <a:rPr lang="fr-FR" sz="2800" b="1" dirty="0" smtClean="0">
                <a:solidFill>
                  <a:srgbClr val="C0504D"/>
                </a:solidFill>
              </a:rPr>
              <a:t>numérique</a:t>
            </a:r>
            <a:r>
              <a:rPr lang="fr-FR" sz="2800" dirty="0" smtClean="0"/>
              <a:t> » car ils  appartiennent à la première </a:t>
            </a:r>
            <a:r>
              <a:rPr lang="fr-FR" sz="2800" dirty="0"/>
              <a:t>génération de jeunes à ne pas avoir de pères ou de mères capables de les accompagner, de les éduquer </a:t>
            </a:r>
            <a:r>
              <a:rPr lang="fr-FR" sz="2800" dirty="0" smtClean="0"/>
              <a:t>dans la découverte </a:t>
            </a:r>
            <a:r>
              <a:rPr lang="fr-FR" sz="2800" dirty="0"/>
              <a:t>et </a:t>
            </a:r>
            <a:r>
              <a:rPr lang="fr-FR" sz="2800" dirty="0" smtClean="0"/>
              <a:t>la maîtrise du numérique… </a:t>
            </a:r>
          </a:p>
        </p:txBody>
      </p:sp>
      <p:sp>
        <p:nvSpPr>
          <p:cNvPr id="4" name="ZoneTexte 3"/>
          <p:cNvSpPr txBox="1"/>
          <p:nvPr/>
        </p:nvSpPr>
        <p:spPr>
          <a:xfrm>
            <a:off x="2438401" y="5566096"/>
            <a:ext cx="6248400" cy="646331"/>
          </a:xfrm>
          <a:prstGeom prst="rect">
            <a:avLst/>
          </a:prstGeom>
          <a:noFill/>
        </p:spPr>
        <p:txBody>
          <a:bodyPr wrap="square" rtlCol="0">
            <a:spAutoFit/>
          </a:bodyPr>
          <a:lstStyle/>
          <a:p>
            <a:pPr lvl="0"/>
            <a:r>
              <a:rPr lang="fr-FR" sz="3600" b="1" i="1" dirty="0" smtClean="0">
                <a:solidFill>
                  <a:srgbClr val="C0504D"/>
                </a:solidFill>
                <a:latin typeface="Candara"/>
                <a:cs typeface="Candara"/>
              </a:rPr>
              <a:t>	Vers </a:t>
            </a:r>
            <a:r>
              <a:rPr lang="fr-FR" sz="3600" b="1" i="1" dirty="0">
                <a:solidFill>
                  <a:srgbClr val="C0504D"/>
                </a:solidFill>
                <a:latin typeface="Candara"/>
                <a:cs typeface="Candara"/>
              </a:rPr>
              <a:t>un « </a:t>
            </a:r>
            <a:r>
              <a:rPr lang="fr-FR" sz="3600" b="1" i="1" dirty="0" err="1">
                <a:solidFill>
                  <a:srgbClr val="C0504D"/>
                </a:solidFill>
                <a:latin typeface="Candara"/>
                <a:cs typeface="Candara"/>
              </a:rPr>
              <a:t>homonuméricus</a:t>
            </a:r>
            <a:r>
              <a:rPr lang="fr-FR" sz="3600" b="1" i="1" dirty="0">
                <a:solidFill>
                  <a:srgbClr val="C0504D"/>
                </a:solidFill>
                <a:latin typeface="Candara"/>
                <a:cs typeface="Candara"/>
              </a:rPr>
              <a:t> ? </a:t>
            </a:r>
            <a:r>
              <a:rPr lang="fr-FR" sz="3600" b="1" i="1" dirty="0" smtClean="0">
                <a:solidFill>
                  <a:srgbClr val="C0504D"/>
                </a:solidFill>
                <a:latin typeface="Candara"/>
                <a:cs typeface="Candara"/>
              </a:rPr>
              <a:t>»</a:t>
            </a:r>
            <a:endParaRPr lang="fr-FR" sz="3600" b="1" i="1" dirty="0">
              <a:solidFill>
                <a:srgbClr val="C0504D"/>
              </a:solidFill>
              <a:latin typeface="Candara"/>
              <a:cs typeface="Candara"/>
            </a:endParaRPr>
          </a:p>
        </p:txBody>
      </p:sp>
      <p:pic>
        <p:nvPicPr>
          <p:cNvPr id="5" name="Image 4"/>
          <p:cNvPicPr>
            <a:picLocks noChangeAspect="1"/>
          </p:cNvPicPr>
          <p:nvPr/>
        </p:nvPicPr>
        <p:blipFill rotWithShape="1">
          <a:blip r:embed="rId3"/>
          <a:srcRect l="77053" t="32960" b="14345"/>
          <a:stretch/>
        </p:blipFill>
        <p:spPr>
          <a:xfrm>
            <a:off x="527952" y="4603620"/>
            <a:ext cx="1782330" cy="1651000"/>
          </a:xfrm>
          <a:prstGeom prst="rect">
            <a:avLst/>
          </a:prstGeom>
          <a:ln>
            <a:solidFill>
              <a:srgbClr val="953735"/>
            </a:solidFill>
          </a:ln>
        </p:spPr>
      </p:pic>
    </p:spTree>
    <p:extLst>
      <p:ext uri="{BB962C8B-B14F-4D97-AF65-F5344CB8AC3E}">
        <p14:creationId xmlns:p14="http://schemas.microsoft.com/office/powerpoint/2010/main" val="13402548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Les c</a:t>
            </a:r>
            <a:r>
              <a:rPr lang="fr-FR" b="1" dirty="0" smtClean="0"/>
              <a:t>onditions de </a:t>
            </a:r>
            <a:r>
              <a:rPr lang="fr-FR" b="1" dirty="0"/>
              <a:t>la </a:t>
            </a:r>
            <a:r>
              <a:rPr lang="fr-FR" b="1" dirty="0" smtClean="0"/>
              <a:t>réussite…</a:t>
            </a:r>
            <a:endParaRPr lang="fr-FR" dirty="0"/>
          </a:p>
        </p:txBody>
      </p:sp>
      <p:sp>
        <p:nvSpPr>
          <p:cNvPr id="3" name="Espace réservé du contenu 2"/>
          <p:cNvSpPr>
            <a:spLocks noGrp="1"/>
          </p:cNvSpPr>
          <p:nvPr>
            <p:ph idx="1"/>
          </p:nvPr>
        </p:nvSpPr>
        <p:spPr>
          <a:xfrm>
            <a:off x="3203383" y="1600200"/>
            <a:ext cx="5483417" cy="4885514"/>
          </a:xfrm>
        </p:spPr>
        <p:txBody>
          <a:bodyPr>
            <a:normAutofit fontScale="85000" lnSpcReduction="10000"/>
          </a:bodyPr>
          <a:lstStyle/>
          <a:p>
            <a:pPr marL="0" lvl="0" indent="0">
              <a:buNone/>
            </a:pPr>
            <a:r>
              <a:rPr lang="fr-FR" b="1" dirty="0">
                <a:solidFill>
                  <a:srgbClr val="C0504D"/>
                </a:solidFill>
              </a:rPr>
              <a:t>A</a:t>
            </a:r>
            <a:r>
              <a:rPr lang="fr-FR" b="1" dirty="0" smtClean="0">
                <a:solidFill>
                  <a:srgbClr val="C0504D"/>
                </a:solidFill>
              </a:rPr>
              <a:t>pprendre </a:t>
            </a:r>
            <a:r>
              <a:rPr lang="fr-FR" b="1" dirty="0">
                <a:solidFill>
                  <a:srgbClr val="C0504D"/>
                </a:solidFill>
              </a:rPr>
              <a:t>à « penser en information </a:t>
            </a:r>
            <a:r>
              <a:rPr lang="fr-FR" b="1" dirty="0" smtClean="0">
                <a:solidFill>
                  <a:srgbClr val="C0504D"/>
                </a:solidFill>
              </a:rPr>
              <a:t>»</a:t>
            </a:r>
            <a:endParaRPr lang="fr-FR" b="1" dirty="0">
              <a:solidFill>
                <a:srgbClr val="C0504D"/>
              </a:solidFill>
            </a:endParaRPr>
          </a:p>
          <a:p>
            <a:r>
              <a:rPr lang="fr-FR" dirty="0"/>
              <a:t>L’information et le numérique sont passés </a:t>
            </a:r>
            <a:r>
              <a:rPr lang="fr-FR" dirty="0" smtClean="0"/>
              <a:t>du stade de </a:t>
            </a:r>
            <a:r>
              <a:rPr lang="fr-FR" dirty="0"/>
              <a:t>« </a:t>
            </a:r>
            <a:r>
              <a:rPr lang="fr-FR" b="1" dirty="0">
                <a:solidFill>
                  <a:schemeClr val="accent2"/>
                </a:solidFill>
              </a:rPr>
              <a:t>matières transformées</a:t>
            </a:r>
            <a:r>
              <a:rPr lang="fr-FR" dirty="0"/>
              <a:t> » à </a:t>
            </a:r>
            <a:r>
              <a:rPr lang="fr-FR" dirty="0" smtClean="0"/>
              <a:t>celui de </a:t>
            </a:r>
            <a:r>
              <a:rPr lang="fr-FR" dirty="0"/>
              <a:t>« </a:t>
            </a:r>
            <a:r>
              <a:rPr lang="fr-FR" b="1" dirty="0">
                <a:solidFill>
                  <a:srgbClr val="C0504D"/>
                </a:solidFill>
              </a:rPr>
              <a:t>matières premières</a:t>
            </a:r>
            <a:r>
              <a:rPr lang="fr-FR" dirty="0"/>
              <a:t> »…</a:t>
            </a:r>
          </a:p>
          <a:p>
            <a:r>
              <a:rPr lang="fr-FR" dirty="0" smtClean="0"/>
              <a:t>Le </a:t>
            </a:r>
            <a:r>
              <a:rPr lang="fr-FR" dirty="0"/>
              <a:t>numérique permet de retrouver et de développer dans l’éducation </a:t>
            </a:r>
            <a:r>
              <a:rPr lang="fr-FR" b="1" dirty="0">
                <a:solidFill>
                  <a:srgbClr val="C0504D"/>
                </a:solidFill>
              </a:rPr>
              <a:t>des formes nouvelles de culture du « faire </a:t>
            </a:r>
            <a:r>
              <a:rPr lang="fr-FR" b="1" dirty="0" smtClean="0">
                <a:solidFill>
                  <a:srgbClr val="C0504D"/>
                </a:solidFill>
              </a:rPr>
              <a:t>», </a:t>
            </a:r>
            <a:r>
              <a:rPr lang="fr-FR" b="1" dirty="0">
                <a:solidFill>
                  <a:srgbClr val="C0504D"/>
                </a:solidFill>
              </a:rPr>
              <a:t>du « produire », du « créer </a:t>
            </a:r>
            <a:r>
              <a:rPr lang="fr-FR" b="1" dirty="0" smtClean="0">
                <a:solidFill>
                  <a:srgbClr val="C0504D"/>
                </a:solidFill>
              </a:rPr>
              <a:t>» </a:t>
            </a:r>
            <a:r>
              <a:rPr lang="fr-FR" dirty="0" smtClean="0"/>
              <a:t>(voir le développement des  </a:t>
            </a:r>
            <a:r>
              <a:rPr lang="fr-FR" dirty="0" err="1" smtClean="0"/>
              <a:t>FabLab</a:t>
            </a:r>
            <a:r>
              <a:rPr lang="fr-FR" dirty="0" smtClean="0"/>
              <a:t>)</a:t>
            </a:r>
            <a:r>
              <a:rPr lang="fr-FR" b="1" dirty="0" smtClean="0">
                <a:solidFill>
                  <a:srgbClr val="C0504D"/>
                </a:solidFill>
              </a:rPr>
              <a:t>, </a:t>
            </a:r>
            <a:r>
              <a:rPr lang="fr-FR" b="1" dirty="0">
                <a:solidFill>
                  <a:srgbClr val="C0504D"/>
                </a:solidFill>
              </a:rPr>
              <a:t>du « communiquer »</a:t>
            </a:r>
            <a:r>
              <a:rPr lang="fr-FR" dirty="0" smtClean="0"/>
              <a:t>. </a:t>
            </a:r>
          </a:p>
          <a:p>
            <a:r>
              <a:rPr lang="fr-FR" dirty="0" smtClean="0"/>
              <a:t>Il favorise </a:t>
            </a:r>
            <a:r>
              <a:rPr lang="fr-FR" dirty="0"/>
              <a:t>les approches </a:t>
            </a:r>
            <a:r>
              <a:rPr lang="fr-FR" dirty="0" smtClean="0"/>
              <a:t>multiples, en réseaux, inter et </a:t>
            </a:r>
            <a:r>
              <a:rPr lang="fr-FR" dirty="0" err="1" smtClean="0"/>
              <a:t>co</a:t>
            </a:r>
            <a:r>
              <a:rPr lang="fr-FR" dirty="0" smtClean="0"/>
              <a:t> disciplinaires.</a:t>
            </a:r>
          </a:p>
        </p:txBody>
      </p:sp>
      <p:pic>
        <p:nvPicPr>
          <p:cNvPr id="5" name="Image 4"/>
          <p:cNvPicPr/>
          <p:nvPr/>
        </p:nvPicPr>
        <p:blipFill rotWithShape="1">
          <a:blip r:embed="rId3" cstate="print">
            <a:extLst>
              <a:ext uri="{28A0092B-C50C-407E-A947-70E740481C1C}">
                <a14:useLocalDpi xmlns:a14="http://schemas.microsoft.com/office/drawing/2010/main" val="0"/>
              </a:ext>
            </a:extLst>
          </a:blip>
          <a:srcRect t="22448" b="10021"/>
          <a:stretch/>
        </p:blipFill>
        <p:spPr>
          <a:xfrm>
            <a:off x="509319" y="4151215"/>
            <a:ext cx="2621260" cy="1924111"/>
          </a:xfrm>
          <a:prstGeom prst="rect">
            <a:avLst/>
          </a:prstGeom>
        </p:spPr>
      </p:pic>
      <p:pic>
        <p:nvPicPr>
          <p:cNvPr id="4" name="Image 3" descr="FabLab.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319" y="1867159"/>
            <a:ext cx="2621260" cy="2195242"/>
          </a:xfrm>
          <a:prstGeom prst="rect">
            <a:avLst/>
          </a:prstGeom>
          <a:ln>
            <a:solidFill>
              <a:srgbClr val="C0504D"/>
            </a:solidFill>
          </a:ln>
        </p:spPr>
      </p:pic>
    </p:spTree>
    <p:extLst>
      <p:ext uri="{BB962C8B-B14F-4D97-AF65-F5344CB8AC3E}">
        <p14:creationId xmlns:p14="http://schemas.microsoft.com/office/powerpoint/2010/main" val="41655895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t>L’impact des réseaux sociaux, </a:t>
            </a:r>
            <a:r>
              <a:rPr lang="fr-FR" b="1" dirty="0" smtClean="0"/>
              <a:t>personnels</a:t>
            </a:r>
            <a:endParaRPr lang="fr-FR" dirty="0"/>
          </a:p>
        </p:txBody>
      </p:sp>
      <p:sp>
        <p:nvSpPr>
          <p:cNvPr id="3" name="Espace réservé du contenu 2"/>
          <p:cNvSpPr>
            <a:spLocks noGrp="1"/>
          </p:cNvSpPr>
          <p:nvPr>
            <p:ph idx="1"/>
          </p:nvPr>
        </p:nvSpPr>
        <p:spPr>
          <a:xfrm>
            <a:off x="3207296" y="1600200"/>
            <a:ext cx="5479504" cy="4982207"/>
          </a:xfrm>
        </p:spPr>
        <p:txBody>
          <a:bodyPr>
            <a:noAutofit/>
          </a:bodyPr>
          <a:lstStyle/>
          <a:p>
            <a:r>
              <a:rPr lang="fr-FR" sz="2400" dirty="0" smtClean="0"/>
              <a:t>La durée </a:t>
            </a:r>
            <a:r>
              <a:rPr lang="fr-FR" sz="2400" dirty="0"/>
              <a:t>de fréquentation des réseaux sociaux</a:t>
            </a:r>
            <a:r>
              <a:rPr lang="fr-FR" sz="2400" b="1" dirty="0"/>
              <a:t> </a:t>
            </a:r>
            <a:r>
              <a:rPr lang="fr-FR" sz="2400" dirty="0"/>
              <a:t>pour les scolaires de 13/16 ans en Europe est, en moyenne, </a:t>
            </a:r>
            <a:r>
              <a:rPr lang="fr-FR" sz="2400" b="1" dirty="0">
                <a:solidFill>
                  <a:schemeClr val="accent2"/>
                </a:solidFill>
              </a:rPr>
              <a:t>de 118 min par jour</a:t>
            </a:r>
            <a:r>
              <a:rPr lang="fr-FR" sz="2400" b="1" dirty="0"/>
              <a:t> </a:t>
            </a:r>
            <a:r>
              <a:rPr lang="fr-FR" sz="2400" b="1" dirty="0" smtClean="0"/>
              <a:t>!</a:t>
            </a:r>
            <a:br>
              <a:rPr lang="fr-FR" sz="2400" b="1" dirty="0" smtClean="0"/>
            </a:br>
            <a:endParaRPr lang="fr-FR" sz="2400" b="1" dirty="0" smtClean="0"/>
          </a:p>
          <a:p>
            <a:pPr lvl="0"/>
            <a:r>
              <a:rPr lang="fr-FR" sz="2400" b="1" dirty="0">
                <a:solidFill>
                  <a:srgbClr val="C0504D"/>
                </a:solidFill>
              </a:rPr>
              <a:t>Privilégie le maillage et les réseaux</a:t>
            </a:r>
            <a:r>
              <a:rPr lang="fr-FR" sz="2400" dirty="0"/>
              <a:t>, induit la modification du concept de « communauté », la mutualisation et le partage des ressources, et donc à un changement profond de mentalité et de pratiques </a:t>
            </a:r>
            <a:r>
              <a:rPr lang="fr-FR" sz="2400" dirty="0" smtClean="0"/>
              <a:t>professionnelles et personnelles</a:t>
            </a:r>
            <a:endParaRPr lang="fr-FR" sz="2400" dirty="0"/>
          </a:p>
          <a:p>
            <a:endParaRPr lang="fr-FR" sz="2400" dirty="0"/>
          </a:p>
        </p:txBody>
      </p:sp>
      <p:pic>
        <p:nvPicPr>
          <p:cNvPr id="4" name="Image 3" descr="Image réseaux sociaux 201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80" y="1600202"/>
            <a:ext cx="2396711" cy="2531106"/>
          </a:xfrm>
          <a:prstGeom prst="rect">
            <a:avLst/>
          </a:prstGeom>
          <a:ln>
            <a:solidFill>
              <a:srgbClr val="953735"/>
            </a:solidFill>
          </a:ln>
        </p:spPr>
      </p:pic>
      <p:pic>
        <p:nvPicPr>
          <p:cNvPr id="6" name="Image 5" descr="Image éco système identité numériqu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480" y="4283708"/>
            <a:ext cx="2396711" cy="1909747"/>
          </a:xfrm>
          <a:prstGeom prst="rect">
            <a:avLst/>
          </a:prstGeom>
          <a:ln>
            <a:solidFill>
              <a:srgbClr val="953735"/>
            </a:solidFill>
          </a:ln>
        </p:spPr>
      </p:pic>
    </p:spTree>
    <p:extLst>
      <p:ext uri="{BB962C8B-B14F-4D97-AF65-F5344CB8AC3E}">
        <p14:creationId xmlns:p14="http://schemas.microsoft.com/office/powerpoint/2010/main" val="13696232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L’impact des réseaux sociaux, professionnels</a:t>
            </a:r>
            <a:endParaRPr lang="fr-FR" dirty="0"/>
          </a:p>
        </p:txBody>
      </p:sp>
      <p:sp>
        <p:nvSpPr>
          <p:cNvPr id="3" name="Espace réservé du contenu 2"/>
          <p:cNvSpPr>
            <a:spLocks noGrp="1"/>
          </p:cNvSpPr>
          <p:nvPr>
            <p:ph idx="1"/>
          </p:nvPr>
        </p:nvSpPr>
        <p:spPr>
          <a:xfrm>
            <a:off x="3441700" y="1600200"/>
            <a:ext cx="5245099" cy="4840159"/>
          </a:xfrm>
        </p:spPr>
        <p:txBody>
          <a:bodyPr>
            <a:normAutofit fontScale="85000" lnSpcReduction="20000"/>
          </a:bodyPr>
          <a:lstStyle/>
          <a:p>
            <a:pPr lvl="0"/>
            <a:r>
              <a:rPr lang="fr-FR" b="1" dirty="0">
                <a:solidFill>
                  <a:srgbClr val="C0504D"/>
                </a:solidFill>
              </a:rPr>
              <a:t>Evolution incontournable des pratiques professionnelles</a:t>
            </a:r>
            <a:r>
              <a:rPr lang="fr-FR" dirty="0"/>
              <a:t>, industrielles, commerciales, sociales… à intégrer dans les formations professionnelles</a:t>
            </a:r>
          </a:p>
          <a:p>
            <a:pPr lvl="0"/>
            <a:r>
              <a:rPr lang="fr-FR" b="1" dirty="0">
                <a:solidFill>
                  <a:srgbClr val="C0504D"/>
                </a:solidFill>
              </a:rPr>
              <a:t>Outil de partage </a:t>
            </a:r>
            <a:r>
              <a:rPr lang="fr-FR" dirty="0"/>
              <a:t>des professionnels, échanges de pratiques, mutualisation « libre », espace de validation de pratiques hors de la sphère institutionnelle</a:t>
            </a:r>
            <a:r>
              <a:rPr lang="fr-FR" dirty="0" smtClean="0"/>
              <a:t>…</a:t>
            </a:r>
          </a:p>
          <a:p>
            <a:r>
              <a:rPr lang="fr-FR" b="1" dirty="0">
                <a:solidFill>
                  <a:srgbClr val="C0504D"/>
                </a:solidFill>
              </a:rPr>
              <a:t>Vers une pédagogie « </a:t>
            </a:r>
            <a:r>
              <a:rPr lang="fr-FR" b="1" dirty="0" err="1">
                <a:solidFill>
                  <a:srgbClr val="C0504D"/>
                </a:solidFill>
              </a:rPr>
              <a:t>connectiviste</a:t>
            </a:r>
            <a:r>
              <a:rPr lang="fr-FR" b="1" dirty="0">
                <a:solidFill>
                  <a:srgbClr val="C0504D"/>
                </a:solidFill>
              </a:rPr>
              <a:t> »</a:t>
            </a:r>
            <a:r>
              <a:rPr lang="fr-FR" dirty="0"/>
              <a:t>, fondée sur les échanges, le collaboratif, la </a:t>
            </a:r>
            <a:r>
              <a:rPr lang="fr-FR" dirty="0" smtClean="0"/>
              <a:t>mutualisation des élèves comme des enseignants</a:t>
            </a:r>
            <a:r>
              <a:rPr lang="fr-FR" dirty="0"/>
              <a:t> ???</a:t>
            </a:r>
          </a:p>
          <a:p>
            <a:pPr lvl="0"/>
            <a:endParaRPr lang="fr-FR" dirty="0"/>
          </a:p>
          <a:p>
            <a:endParaRPr lang="fr-FR" dirty="0"/>
          </a:p>
        </p:txBody>
      </p:sp>
      <p:pic>
        <p:nvPicPr>
          <p:cNvPr id="4" name="Image 3" descr="Le WEB pédagoqique.jpg"/>
          <p:cNvPicPr>
            <a:picLocks noChangeAspect="1"/>
          </p:cNvPicPr>
          <p:nvPr/>
        </p:nvPicPr>
        <p:blipFill rotWithShape="1">
          <a:blip r:embed="rId3">
            <a:extLst>
              <a:ext uri="{28A0092B-C50C-407E-A947-70E740481C1C}">
                <a14:useLocalDpi xmlns:a14="http://schemas.microsoft.com/office/drawing/2010/main" val="0"/>
              </a:ext>
            </a:extLst>
          </a:blip>
          <a:srcRect t="21259" b="32022"/>
          <a:stretch/>
        </p:blipFill>
        <p:spPr>
          <a:xfrm>
            <a:off x="431800" y="5130595"/>
            <a:ext cx="2955659" cy="1130300"/>
          </a:xfrm>
          <a:prstGeom prst="rect">
            <a:avLst/>
          </a:prstGeom>
          <a:ln>
            <a:solidFill>
              <a:srgbClr val="953735"/>
            </a:solidFill>
          </a:ln>
        </p:spPr>
      </p:pic>
      <p:pic>
        <p:nvPicPr>
          <p:cNvPr id="5" name="Image 4" descr="Image Linked in 1.jpg"/>
          <p:cNvPicPr>
            <a:picLocks noChangeAspect="1"/>
          </p:cNvPicPr>
          <p:nvPr/>
        </p:nvPicPr>
        <p:blipFill rotWithShape="1">
          <a:blip r:embed="rId4">
            <a:extLst>
              <a:ext uri="{28A0092B-C50C-407E-A947-70E740481C1C}">
                <a14:useLocalDpi xmlns:a14="http://schemas.microsoft.com/office/drawing/2010/main" val="0"/>
              </a:ext>
            </a:extLst>
          </a:blip>
          <a:srcRect b="33485"/>
          <a:stretch/>
        </p:blipFill>
        <p:spPr>
          <a:xfrm>
            <a:off x="431799" y="1549401"/>
            <a:ext cx="2955659" cy="1638300"/>
          </a:xfrm>
          <a:prstGeom prst="rect">
            <a:avLst/>
          </a:prstGeom>
        </p:spPr>
      </p:pic>
      <p:pic>
        <p:nvPicPr>
          <p:cNvPr id="6" name="Image 5" descr="Réseau social professionne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00" y="3327400"/>
            <a:ext cx="2955658" cy="1676195"/>
          </a:xfrm>
          <a:prstGeom prst="rect">
            <a:avLst/>
          </a:prstGeom>
          <a:ln>
            <a:solidFill>
              <a:srgbClr val="953735"/>
            </a:solidFill>
          </a:ln>
        </p:spPr>
      </p:pic>
    </p:spTree>
    <p:extLst>
      <p:ext uri="{BB962C8B-B14F-4D97-AF65-F5344CB8AC3E}">
        <p14:creationId xmlns:p14="http://schemas.microsoft.com/office/powerpoint/2010/main" val="41353419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 instruments de changement…</a:t>
            </a:r>
            <a:endParaRPr lang="fr-FR" dirty="0"/>
          </a:p>
        </p:txBody>
      </p:sp>
      <p:sp>
        <p:nvSpPr>
          <p:cNvPr id="3" name="Espace réservé du contenu 2"/>
          <p:cNvSpPr>
            <a:spLocks noGrp="1"/>
          </p:cNvSpPr>
          <p:nvPr>
            <p:ph idx="1"/>
          </p:nvPr>
        </p:nvSpPr>
        <p:spPr>
          <a:xfrm>
            <a:off x="2921000" y="1600200"/>
            <a:ext cx="5765800" cy="5090851"/>
          </a:xfrm>
        </p:spPr>
        <p:txBody>
          <a:bodyPr>
            <a:normAutofit fontScale="85000" lnSpcReduction="10000"/>
          </a:bodyPr>
          <a:lstStyle/>
          <a:p>
            <a:r>
              <a:rPr lang="fr-FR" b="1" dirty="0" smtClean="0">
                <a:solidFill>
                  <a:srgbClr val="C0504D"/>
                </a:solidFill>
              </a:rPr>
              <a:t>L’internet sur soi </a:t>
            </a:r>
            <a:r>
              <a:rPr lang="fr-FR" dirty="0" smtClean="0"/>
              <a:t>s’installe partout et bouleverse l’accès aux informations.</a:t>
            </a:r>
          </a:p>
          <a:p>
            <a:r>
              <a:rPr lang="fr-FR" b="1" dirty="0" smtClean="0">
                <a:solidFill>
                  <a:srgbClr val="C0504D"/>
                </a:solidFill>
              </a:rPr>
              <a:t>Quid du BYOD </a:t>
            </a:r>
            <a:r>
              <a:rPr lang="fr-FR" dirty="0"/>
              <a:t>(acronyme de« </a:t>
            </a:r>
            <a:r>
              <a:rPr lang="fr-FR" dirty="0" err="1"/>
              <a:t>Bring</a:t>
            </a:r>
            <a:r>
              <a:rPr lang="fr-FR" dirty="0"/>
              <a:t> </a:t>
            </a:r>
            <a:r>
              <a:rPr lang="fr-FR" dirty="0" err="1"/>
              <a:t>your</a:t>
            </a:r>
            <a:r>
              <a:rPr lang="fr-FR" dirty="0"/>
              <a:t> </a:t>
            </a:r>
            <a:r>
              <a:rPr lang="fr-FR" dirty="0" err="1"/>
              <a:t>own</a:t>
            </a:r>
            <a:r>
              <a:rPr lang="fr-FR" dirty="0"/>
              <a:t> </a:t>
            </a:r>
            <a:r>
              <a:rPr lang="fr-FR" dirty="0" err="1"/>
              <a:t>device</a:t>
            </a:r>
            <a:r>
              <a:rPr lang="fr-FR" dirty="0"/>
              <a:t> » qui se traduit par « Apportez vos appareils personnels ») </a:t>
            </a:r>
            <a:endParaRPr lang="fr-FR" dirty="0" smtClean="0"/>
          </a:p>
          <a:p>
            <a:pPr lvl="0"/>
            <a:r>
              <a:rPr lang="fr-FR" dirty="0" smtClean="0"/>
              <a:t>L’instrument « </a:t>
            </a:r>
            <a:r>
              <a:rPr lang="fr-FR" b="1" dirty="0" smtClean="0">
                <a:solidFill>
                  <a:srgbClr val="C0504D"/>
                </a:solidFill>
              </a:rPr>
              <a:t>Interface Homme Machine</a:t>
            </a:r>
            <a:r>
              <a:rPr lang="fr-FR" dirty="0" smtClean="0"/>
              <a:t>» </a:t>
            </a:r>
            <a:r>
              <a:rPr lang="fr-FR" dirty="0"/>
              <a:t>change les pratiques sociales. Le mot « digital »passe de la traduction de « numérique » en anglais à la désignation du système de pointage des tablettes et </a:t>
            </a:r>
            <a:r>
              <a:rPr lang="fr-FR" dirty="0" err="1"/>
              <a:t>smartphone</a:t>
            </a:r>
            <a:r>
              <a:rPr lang="fr-FR" dirty="0"/>
              <a:t>… significatif de l’intégration du numérique dans la société et de l’intégration d’une technologie dans le geste quotidien… </a:t>
            </a:r>
            <a:endParaRPr lang="fr-FR" dirty="0" smtClean="0"/>
          </a:p>
          <a:p>
            <a:pPr marL="0" lvl="0" indent="0">
              <a:buNone/>
            </a:pPr>
            <a:endParaRPr lang="fr-FR" dirty="0"/>
          </a:p>
          <a:p>
            <a:endParaRPr lang="fr-FR" dirty="0"/>
          </a:p>
        </p:txBody>
      </p:sp>
      <p:pic>
        <p:nvPicPr>
          <p:cNvPr id="4" name="Image 3" descr="Tablette tacti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71" y="1739900"/>
            <a:ext cx="2608036" cy="1460500"/>
          </a:xfrm>
          <a:prstGeom prst="rect">
            <a:avLst/>
          </a:prstGeom>
          <a:ln>
            <a:solidFill>
              <a:srgbClr val="953735"/>
            </a:solidFill>
          </a:ln>
        </p:spPr>
      </p:pic>
      <p:pic>
        <p:nvPicPr>
          <p:cNvPr id="5" name="Image 4" descr="Autodesk_ForceEffect_Motion_01_galler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578" y="3200400"/>
            <a:ext cx="1935429" cy="3061311"/>
          </a:xfrm>
          <a:prstGeom prst="rect">
            <a:avLst/>
          </a:prstGeom>
        </p:spPr>
      </p:pic>
    </p:spTree>
    <p:extLst>
      <p:ext uri="{BB962C8B-B14F-4D97-AF65-F5344CB8AC3E}">
        <p14:creationId xmlns:p14="http://schemas.microsoft.com/office/powerpoint/2010/main" val="13098105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924</TotalTime>
  <Words>728</Words>
  <Application>Microsoft Macintosh PowerPoint</Application>
  <PresentationFormat>Présentation à l'écran (4:3)</PresentationFormat>
  <Paragraphs>108</Paragraphs>
  <Slides>17</Slides>
  <Notes>17</Notes>
  <HiddenSlides>0</HiddenSlides>
  <MMClips>1</MMClips>
  <ScaleCrop>false</ScaleCrop>
  <HeadingPairs>
    <vt:vector size="4" baseType="variant">
      <vt:variant>
        <vt:lpstr>Thème</vt:lpstr>
      </vt:variant>
      <vt:variant>
        <vt:i4>1</vt:i4>
      </vt:variant>
      <vt:variant>
        <vt:lpstr>Titres des diapositives</vt:lpstr>
      </vt:variant>
      <vt:variant>
        <vt:i4>17</vt:i4>
      </vt:variant>
    </vt:vector>
  </HeadingPairs>
  <TitlesOfParts>
    <vt:vector size="18" baseType="lpstr">
      <vt:lpstr>Thème Office</vt:lpstr>
      <vt:lpstr>Enseigner autrement avec le numérique</vt:lpstr>
      <vt:lpstr>2 minutes de perturbation …</vt:lpstr>
      <vt:lpstr>Des questions complexes…</vt:lpstr>
      <vt:lpstr>Un changement de paradigme…</vt:lpstr>
      <vt:lpstr>Une rupture fondamentale…</vt:lpstr>
      <vt:lpstr>Les conditions de la réussite…</vt:lpstr>
      <vt:lpstr>L’impact des réseaux sociaux, personnels</vt:lpstr>
      <vt:lpstr>L’impact des réseaux sociaux, professionnels</vt:lpstr>
      <vt:lpstr>Des instruments de changement…</vt:lpstr>
      <vt:lpstr>Structurer la pensée par l’image? </vt:lpstr>
      <vt:lpstr>Présentation PowerPoint</vt:lpstr>
      <vt:lpstr>Présentation PowerPoint</vt:lpstr>
      <vt:lpstr>Améliorer l’efficience pédagogique</vt:lpstr>
      <vt:lpstr>Présentation PowerPoint</vt:lpstr>
      <vt:lpstr>Présentation PowerPoint</vt:lpstr>
      <vt:lpstr>Présentation PowerPoint</vt:lpstr>
      <vt:lpstr>Présentation PowerPoint</vt:lpstr>
    </vt:vector>
  </TitlesOfParts>
  <Company>IGEN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Enseigner autrement avec le numérique</dc:title>
  <dc:creator>Taraud Dominique</dc:creator>
  <cp:lastModifiedBy>Taraud Dominique</cp:lastModifiedBy>
  <cp:revision>66</cp:revision>
  <cp:lastPrinted>2013-11-24T15:47:47Z</cp:lastPrinted>
  <dcterms:created xsi:type="dcterms:W3CDTF">2013-10-03T11:54:36Z</dcterms:created>
  <dcterms:modified xsi:type="dcterms:W3CDTF">2013-11-24T16:14:12Z</dcterms:modified>
</cp:coreProperties>
</file>