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99" r:id="rId5"/>
    <p:sldId id="281" r:id="rId6"/>
    <p:sldId id="282" r:id="rId7"/>
    <p:sldId id="283" r:id="rId8"/>
    <p:sldId id="298" r:id="rId9"/>
    <p:sldId id="288" r:id="rId10"/>
    <p:sldId id="300" r:id="rId11"/>
    <p:sldId id="287" r:id="rId12"/>
    <p:sldId id="289" r:id="rId13"/>
    <p:sldId id="301" r:id="rId14"/>
    <p:sldId id="303" r:id="rId15"/>
    <p:sldId id="304" r:id="rId16"/>
    <p:sldId id="305" r:id="rId17"/>
    <p:sldId id="306"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00"/>
    <a:srgbClr val="E2B700"/>
    <a:srgbClr val="2A8256"/>
    <a:srgbClr val="CDEFDE"/>
    <a:srgbClr val="A3E1C2"/>
    <a:srgbClr val="226845"/>
    <a:srgbClr val="3399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32" autoAdjust="0"/>
    <p:restoredTop sz="94660"/>
  </p:normalViewPr>
  <p:slideViewPr>
    <p:cSldViewPr snapToGrid="0">
      <p:cViewPr>
        <p:scale>
          <a:sx n="75" d="100"/>
          <a:sy n="75" d="100"/>
        </p:scale>
        <p:origin x="-1398" y="2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505BE-5D0B-0548-8F0D-CA155AB25B3E}" type="doc">
      <dgm:prSet loTypeId="urn:microsoft.com/office/officeart/2005/8/layout/hProcess9" loCatId="" qsTypeId="urn:microsoft.com/office/officeart/2005/8/quickstyle/simple4" qsCatId="simple" csTypeId="urn:microsoft.com/office/officeart/2005/8/colors/accent1_2#20" csCatId="accent1" phldr="1"/>
      <dgm:spPr/>
      <dgm:t>
        <a:bodyPr/>
        <a:lstStyle/>
        <a:p>
          <a:endParaRPr lang="fr-FR"/>
        </a:p>
      </dgm:t>
    </dgm:pt>
    <dgm:pt modelId="{62904FD6-B342-5D47-A0DF-30E23F4070AA}">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600" b="1" dirty="0" smtClean="0">
              <a:solidFill>
                <a:srgbClr val="000000"/>
              </a:solidFill>
            </a:rPr>
            <a:t>Activité pratique</a:t>
          </a:r>
          <a:endParaRPr lang="fr-FR" sz="1600" b="1" dirty="0">
            <a:solidFill>
              <a:srgbClr val="000000"/>
            </a:solidFill>
          </a:endParaRPr>
        </a:p>
      </dgm:t>
    </dgm:pt>
    <dgm:pt modelId="{438612A7-DDD7-854F-ACB4-E62100E80378}" type="parTrans" cxnId="{92C8BB17-140A-0147-B716-00C1E4980082}">
      <dgm:prSet/>
      <dgm:spPr/>
      <dgm:t>
        <a:bodyPr/>
        <a:lstStyle/>
        <a:p>
          <a:endParaRPr lang="fr-FR"/>
        </a:p>
      </dgm:t>
    </dgm:pt>
    <dgm:pt modelId="{498F8BF6-A2F9-0543-87BE-2A1A0C8DA78C}" type="sibTrans" cxnId="{92C8BB17-140A-0147-B716-00C1E4980082}">
      <dgm:prSet/>
      <dgm:spPr/>
      <dgm:t>
        <a:bodyPr/>
        <a:lstStyle/>
        <a:p>
          <a:endParaRPr lang="fr-FR"/>
        </a:p>
      </dgm:t>
    </dgm:pt>
    <dgm:pt modelId="{564AEE95-B2EB-E545-99FB-E067D32D6A20}">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400" dirty="0" smtClean="0">
              <a:solidFill>
                <a:srgbClr val="000000"/>
              </a:solidFill>
            </a:rPr>
            <a:t>Appréhender et découvrir un concept nouveau</a:t>
          </a:r>
          <a:endParaRPr lang="fr-FR" sz="1400" dirty="0">
            <a:solidFill>
              <a:srgbClr val="000000"/>
            </a:solidFill>
          </a:endParaRPr>
        </a:p>
      </dgm:t>
    </dgm:pt>
    <dgm:pt modelId="{E63D37A0-1208-F34C-B52B-F910E3B2C4BB}" type="parTrans" cxnId="{9FBE2D30-D911-1B40-A724-4A3AAA67E047}">
      <dgm:prSet/>
      <dgm:spPr/>
      <dgm:t>
        <a:bodyPr/>
        <a:lstStyle/>
        <a:p>
          <a:endParaRPr lang="fr-FR"/>
        </a:p>
      </dgm:t>
    </dgm:pt>
    <dgm:pt modelId="{3EEBA8E6-F4F0-FD44-86FF-9A07B559EE85}" type="sibTrans" cxnId="{9FBE2D30-D911-1B40-A724-4A3AAA67E047}">
      <dgm:prSet/>
      <dgm:spPr/>
      <dgm:t>
        <a:bodyPr/>
        <a:lstStyle/>
        <a:p>
          <a:endParaRPr lang="fr-FR"/>
        </a:p>
      </dgm:t>
    </dgm:pt>
    <dgm:pt modelId="{272440CA-4A6A-C943-ACDF-33DF827B6075}">
      <dgm:prSet phldrT="[Texte]"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600" b="1" dirty="0" smtClean="0">
              <a:solidFill>
                <a:srgbClr val="000000"/>
              </a:solidFill>
            </a:rPr>
            <a:t>Cours et applications</a:t>
          </a:r>
          <a:endParaRPr lang="fr-FR" sz="1600" b="1" dirty="0">
            <a:solidFill>
              <a:srgbClr val="000000"/>
            </a:solidFill>
          </a:endParaRPr>
        </a:p>
      </dgm:t>
    </dgm:pt>
    <dgm:pt modelId="{F7346D66-9F05-DB47-A3C6-D62BC710FDA6}" type="parTrans" cxnId="{F2413BD5-F783-C74C-8755-262EFFD1A3A8}">
      <dgm:prSet/>
      <dgm:spPr/>
      <dgm:t>
        <a:bodyPr/>
        <a:lstStyle/>
        <a:p>
          <a:endParaRPr lang="fr-FR"/>
        </a:p>
      </dgm:t>
    </dgm:pt>
    <dgm:pt modelId="{B97C4B14-3E7B-5E4C-AE50-FE3CE6A9373E}" type="sibTrans" cxnId="{F2413BD5-F783-C74C-8755-262EFFD1A3A8}">
      <dgm:prSet/>
      <dgm:spPr/>
      <dgm:t>
        <a:bodyPr/>
        <a:lstStyle/>
        <a:p>
          <a:endParaRPr lang="fr-FR"/>
        </a:p>
      </dgm:t>
    </dgm:pt>
    <dgm:pt modelId="{199D7C56-DE69-2542-AFDF-9BDEED10963D}">
      <dgm:prSet phldrT="[Texte]"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400" dirty="0" smtClean="0">
              <a:solidFill>
                <a:srgbClr val="000000"/>
              </a:solidFill>
            </a:rPr>
            <a:t>Formaliser le nouveau concept</a:t>
          </a:r>
          <a:endParaRPr lang="fr-FR" sz="1400" dirty="0">
            <a:solidFill>
              <a:srgbClr val="000000"/>
            </a:solidFill>
          </a:endParaRPr>
        </a:p>
      </dgm:t>
    </dgm:pt>
    <dgm:pt modelId="{4965D079-E85E-3B48-8B66-BA957592CE26}" type="parTrans" cxnId="{F80255AC-C250-1342-80AA-8CB72F75B635}">
      <dgm:prSet/>
      <dgm:spPr/>
      <dgm:t>
        <a:bodyPr/>
        <a:lstStyle/>
        <a:p>
          <a:endParaRPr lang="fr-FR"/>
        </a:p>
      </dgm:t>
    </dgm:pt>
    <dgm:pt modelId="{6CBFD8A2-2173-FE43-AC66-3449FA94261E}" type="sibTrans" cxnId="{F80255AC-C250-1342-80AA-8CB72F75B635}">
      <dgm:prSet/>
      <dgm:spPr/>
      <dgm:t>
        <a:bodyPr/>
        <a:lstStyle/>
        <a:p>
          <a:endParaRPr lang="fr-FR"/>
        </a:p>
      </dgm:t>
    </dgm:pt>
    <dgm:pt modelId="{FB9A712A-1F97-924B-AE09-00422CE913BC}">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600" b="1" dirty="0" smtClean="0">
              <a:solidFill>
                <a:srgbClr val="000000"/>
              </a:solidFill>
            </a:rPr>
            <a:t>Évaluation</a:t>
          </a:r>
          <a:endParaRPr lang="fr-FR" sz="1600" b="1" dirty="0">
            <a:solidFill>
              <a:srgbClr val="000000"/>
            </a:solidFill>
          </a:endParaRPr>
        </a:p>
      </dgm:t>
    </dgm:pt>
    <dgm:pt modelId="{34BAED0C-1788-5845-BFCD-2BF9B4342CA2}" type="parTrans" cxnId="{3A5BF113-016E-8C44-8192-5D791B9878AE}">
      <dgm:prSet/>
      <dgm:spPr/>
      <dgm:t>
        <a:bodyPr/>
        <a:lstStyle/>
        <a:p>
          <a:endParaRPr lang="fr-FR"/>
        </a:p>
      </dgm:t>
    </dgm:pt>
    <dgm:pt modelId="{E0FFC458-63CB-5E47-91CE-B40EF49DAAB2}" type="sibTrans" cxnId="{3A5BF113-016E-8C44-8192-5D791B9878AE}">
      <dgm:prSet/>
      <dgm:spPr/>
      <dgm:t>
        <a:bodyPr/>
        <a:lstStyle/>
        <a:p>
          <a:endParaRPr lang="fr-FR"/>
        </a:p>
      </dgm:t>
    </dgm:pt>
    <dgm:pt modelId="{634CF56E-1ACB-E849-AFE1-6A736C7F8D43}">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smtClean="0">
              <a:solidFill>
                <a:srgbClr val="000000"/>
              </a:solidFill>
            </a:rPr>
            <a:t>Formative ou sommative</a:t>
          </a:r>
          <a:endParaRPr lang="fr-FR" sz="1400" dirty="0">
            <a:solidFill>
              <a:srgbClr val="000000"/>
            </a:solidFill>
          </a:endParaRPr>
        </a:p>
      </dgm:t>
    </dgm:pt>
    <dgm:pt modelId="{36D9AA56-F89E-D242-A7AA-E53976A8EC55}" type="parTrans" cxnId="{0872EFF6-323C-D94C-9493-B0BB3A03B086}">
      <dgm:prSet/>
      <dgm:spPr/>
      <dgm:t>
        <a:bodyPr/>
        <a:lstStyle/>
        <a:p>
          <a:endParaRPr lang="fr-FR"/>
        </a:p>
      </dgm:t>
    </dgm:pt>
    <dgm:pt modelId="{F318E4E9-D2FA-6142-8226-F04C4CA472CE}" type="sibTrans" cxnId="{0872EFF6-323C-D94C-9493-B0BB3A03B086}">
      <dgm:prSet/>
      <dgm:spPr/>
      <dgm:t>
        <a:bodyPr/>
        <a:lstStyle/>
        <a:p>
          <a:endParaRPr lang="fr-FR"/>
        </a:p>
      </dgm:t>
    </dgm:pt>
    <dgm:pt modelId="{D6ADA595-E3F8-8443-B407-336BB12468A6}" type="pres">
      <dgm:prSet presAssocID="{48B505BE-5D0B-0548-8F0D-CA155AB25B3E}" presName="CompostProcess" presStyleCnt="0">
        <dgm:presLayoutVars>
          <dgm:dir/>
          <dgm:resizeHandles val="exact"/>
        </dgm:presLayoutVars>
      </dgm:prSet>
      <dgm:spPr/>
      <dgm:t>
        <a:bodyPr/>
        <a:lstStyle/>
        <a:p>
          <a:endParaRPr lang="fr-FR"/>
        </a:p>
      </dgm:t>
    </dgm:pt>
    <dgm:pt modelId="{07D21A94-F9A3-0A4E-87C2-7B072EF8A208}" type="pres">
      <dgm:prSet presAssocID="{48B505BE-5D0B-0548-8F0D-CA155AB25B3E}" presName="arrow" presStyleLbl="bgShp" presStyleIdx="0" presStyleCnt="1" custLinFactNeighborY="-619"/>
      <dgm:spPr/>
    </dgm:pt>
    <dgm:pt modelId="{28C17D04-9347-624F-858F-CBA0AD4C78D4}" type="pres">
      <dgm:prSet presAssocID="{48B505BE-5D0B-0548-8F0D-CA155AB25B3E}" presName="linearProcess" presStyleCnt="0"/>
      <dgm:spPr/>
    </dgm:pt>
    <dgm:pt modelId="{AA3D9E0C-E1DE-BD4C-84E5-9FB526D53298}" type="pres">
      <dgm:prSet presAssocID="{62904FD6-B342-5D47-A0DF-30E23F4070AA}" presName="textNode" presStyleLbl="node1" presStyleIdx="0" presStyleCnt="3" custScaleY="127467">
        <dgm:presLayoutVars>
          <dgm:bulletEnabled val="1"/>
        </dgm:presLayoutVars>
      </dgm:prSet>
      <dgm:spPr/>
      <dgm:t>
        <a:bodyPr/>
        <a:lstStyle/>
        <a:p>
          <a:endParaRPr lang="fr-FR"/>
        </a:p>
      </dgm:t>
    </dgm:pt>
    <dgm:pt modelId="{734DF530-C63F-EF46-84BA-87F54B2A2DE1}" type="pres">
      <dgm:prSet presAssocID="{498F8BF6-A2F9-0543-87BE-2A1A0C8DA78C}" presName="sibTrans" presStyleCnt="0"/>
      <dgm:spPr/>
    </dgm:pt>
    <dgm:pt modelId="{9628B43E-9EFF-0B4F-8A12-36350CD5D192}" type="pres">
      <dgm:prSet presAssocID="{272440CA-4A6A-C943-ACDF-33DF827B6075}" presName="textNode" presStyleLbl="node1" presStyleIdx="1" presStyleCnt="3" custScaleY="130254">
        <dgm:presLayoutVars>
          <dgm:bulletEnabled val="1"/>
        </dgm:presLayoutVars>
      </dgm:prSet>
      <dgm:spPr/>
      <dgm:t>
        <a:bodyPr/>
        <a:lstStyle/>
        <a:p>
          <a:endParaRPr lang="fr-FR"/>
        </a:p>
      </dgm:t>
    </dgm:pt>
    <dgm:pt modelId="{32D0D254-9888-E749-8A0C-C817FC707824}" type="pres">
      <dgm:prSet presAssocID="{B97C4B14-3E7B-5E4C-AE50-FE3CE6A9373E}" presName="sibTrans" presStyleCnt="0"/>
      <dgm:spPr/>
    </dgm:pt>
    <dgm:pt modelId="{97BA3729-803E-DE45-B9D1-FFDA9A2DCF21}" type="pres">
      <dgm:prSet presAssocID="{FB9A712A-1F97-924B-AE09-00422CE913BC}" presName="textNode" presStyleLbl="node1" presStyleIdx="2" presStyleCnt="3" custScaleY="124681">
        <dgm:presLayoutVars>
          <dgm:bulletEnabled val="1"/>
        </dgm:presLayoutVars>
      </dgm:prSet>
      <dgm:spPr/>
      <dgm:t>
        <a:bodyPr/>
        <a:lstStyle/>
        <a:p>
          <a:endParaRPr lang="fr-FR"/>
        </a:p>
      </dgm:t>
    </dgm:pt>
  </dgm:ptLst>
  <dgm:cxnLst>
    <dgm:cxn modelId="{92C8BB17-140A-0147-B716-00C1E4980082}" srcId="{48B505BE-5D0B-0548-8F0D-CA155AB25B3E}" destId="{62904FD6-B342-5D47-A0DF-30E23F4070AA}" srcOrd="0" destOrd="0" parTransId="{438612A7-DDD7-854F-ACB4-E62100E80378}" sibTransId="{498F8BF6-A2F9-0543-87BE-2A1A0C8DA78C}"/>
    <dgm:cxn modelId="{5142BC9A-5186-5B40-92C0-D3AAC70586C4}" type="presOf" srcId="{FB9A712A-1F97-924B-AE09-00422CE913BC}" destId="{97BA3729-803E-DE45-B9D1-FFDA9A2DCF21}" srcOrd="0" destOrd="0" presId="urn:microsoft.com/office/officeart/2005/8/layout/hProcess9"/>
    <dgm:cxn modelId="{FD8AC203-55A3-814C-913B-325684F97928}" type="presOf" srcId="{48B505BE-5D0B-0548-8F0D-CA155AB25B3E}" destId="{D6ADA595-E3F8-8443-B407-336BB12468A6}" srcOrd="0" destOrd="0" presId="urn:microsoft.com/office/officeart/2005/8/layout/hProcess9"/>
    <dgm:cxn modelId="{F80255AC-C250-1342-80AA-8CB72F75B635}" srcId="{272440CA-4A6A-C943-ACDF-33DF827B6075}" destId="{199D7C56-DE69-2542-AFDF-9BDEED10963D}" srcOrd="0" destOrd="0" parTransId="{4965D079-E85E-3B48-8B66-BA957592CE26}" sibTransId="{6CBFD8A2-2173-FE43-AC66-3449FA94261E}"/>
    <dgm:cxn modelId="{F2413BD5-F783-C74C-8755-262EFFD1A3A8}" srcId="{48B505BE-5D0B-0548-8F0D-CA155AB25B3E}" destId="{272440CA-4A6A-C943-ACDF-33DF827B6075}" srcOrd="1" destOrd="0" parTransId="{F7346D66-9F05-DB47-A3C6-D62BC710FDA6}" sibTransId="{B97C4B14-3E7B-5E4C-AE50-FE3CE6A9373E}"/>
    <dgm:cxn modelId="{61058DED-CF14-2842-83B0-6CA22F513663}" type="presOf" srcId="{272440CA-4A6A-C943-ACDF-33DF827B6075}" destId="{9628B43E-9EFF-0B4F-8A12-36350CD5D192}" srcOrd="0" destOrd="0" presId="urn:microsoft.com/office/officeart/2005/8/layout/hProcess9"/>
    <dgm:cxn modelId="{9B3C046C-92BA-9F44-9DA8-E8B3C0E14C8D}" type="presOf" srcId="{564AEE95-B2EB-E545-99FB-E067D32D6A20}" destId="{AA3D9E0C-E1DE-BD4C-84E5-9FB526D53298}" srcOrd="0" destOrd="1" presId="urn:microsoft.com/office/officeart/2005/8/layout/hProcess9"/>
    <dgm:cxn modelId="{D91E942D-0721-B944-BA1E-575DBD8A42E2}" type="presOf" srcId="{634CF56E-1ACB-E849-AFE1-6A736C7F8D43}" destId="{97BA3729-803E-DE45-B9D1-FFDA9A2DCF21}" srcOrd="0" destOrd="1" presId="urn:microsoft.com/office/officeart/2005/8/layout/hProcess9"/>
    <dgm:cxn modelId="{C211C0D8-0E81-654D-AC2D-9C5358B6BFC8}" type="presOf" srcId="{62904FD6-B342-5D47-A0DF-30E23F4070AA}" destId="{AA3D9E0C-E1DE-BD4C-84E5-9FB526D53298}" srcOrd="0" destOrd="0" presId="urn:microsoft.com/office/officeart/2005/8/layout/hProcess9"/>
    <dgm:cxn modelId="{0872EFF6-323C-D94C-9493-B0BB3A03B086}" srcId="{FB9A712A-1F97-924B-AE09-00422CE913BC}" destId="{634CF56E-1ACB-E849-AFE1-6A736C7F8D43}" srcOrd="0" destOrd="0" parTransId="{36D9AA56-F89E-D242-A7AA-E53976A8EC55}" sibTransId="{F318E4E9-D2FA-6142-8226-F04C4CA472CE}"/>
    <dgm:cxn modelId="{9A6017F3-46F3-9946-8171-63146D86080E}" type="presOf" srcId="{199D7C56-DE69-2542-AFDF-9BDEED10963D}" destId="{9628B43E-9EFF-0B4F-8A12-36350CD5D192}" srcOrd="0" destOrd="1" presId="urn:microsoft.com/office/officeart/2005/8/layout/hProcess9"/>
    <dgm:cxn modelId="{9FBE2D30-D911-1B40-A724-4A3AAA67E047}" srcId="{62904FD6-B342-5D47-A0DF-30E23F4070AA}" destId="{564AEE95-B2EB-E545-99FB-E067D32D6A20}" srcOrd="0" destOrd="0" parTransId="{E63D37A0-1208-F34C-B52B-F910E3B2C4BB}" sibTransId="{3EEBA8E6-F4F0-FD44-86FF-9A07B559EE85}"/>
    <dgm:cxn modelId="{3A5BF113-016E-8C44-8192-5D791B9878AE}" srcId="{48B505BE-5D0B-0548-8F0D-CA155AB25B3E}" destId="{FB9A712A-1F97-924B-AE09-00422CE913BC}" srcOrd="2" destOrd="0" parTransId="{34BAED0C-1788-5845-BFCD-2BF9B4342CA2}" sibTransId="{E0FFC458-63CB-5E47-91CE-B40EF49DAAB2}"/>
    <dgm:cxn modelId="{EB93799D-613A-9F4F-A6C5-F412F491F8E3}" type="presParOf" srcId="{D6ADA595-E3F8-8443-B407-336BB12468A6}" destId="{07D21A94-F9A3-0A4E-87C2-7B072EF8A208}" srcOrd="0" destOrd="0" presId="urn:microsoft.com/office/officeart/2005/8/layout/hProcess9"/>
    <dgm:cxn modelId="{E70CF517-442B-AE4A-BE3A-BAA0B6585C22}" type="presParOf" srcId="{D6ADA595-E3F8-8443-B407-336BB12468A6}" destId="{28C17D04-9347-624F-858F-CBA0AD4C78D4}" srcOrd="1" destOrd="0" presId="urn:microsoft.com/office/officeart/2005/8/layout/hProcess9"/>
    <dgm:cxn modelId="{92859F96-1AEE-434E-954E-7A067EFECFA2}" type="presParOf" srcId="{28C17D04-9347-624F-858F-CBA0AD4C78D4}" destId="{AA3D9E0C-E1DE-BD4C-84E5-9FB526D53298}" srcOrd="0" destOrd="0" presId="urn:microsoft.com/office/officeart/2005/8/layout/hProcess9"/>
    <dgm:cxn modelId="{CA088281-408F-4C46-AA40-C41E881033AC}" type="presParOf" srcId="{28C17D04-9347-624F-858F-CBA0AD4C78D4}" destId="{734DF530-C63F-EF46-84BA-87F54B2A2DE1}" srcOrd="1" destOrd="0" presId="urn:microsoft.com/office/officeart/2005/8/layout/hProcess9"/>
    <dgm:cxn modelId="{A0B16188-2C30-CD42-AC0C-BF8E05A7AF9D}" type="presParOf" srcId="{28C17D04-9347-624F-858F-CBA0AD4C78D4}" destId="{9628B43E-9EFF-0B4F-8A12-36350CD5D192}" srcOrd="2" destOrd="0" presId="urn:microsoft.com/office/officeart/2005/8/layout/hProcess9"/>
    <dgm:cxn modelId="{B92A6DA2-CD20-444E-BF1B-D92F79ABA3D1}" type="presParOf" srcId="{28C17D04-9347-624F-858F-CBA0AD4C78D4}" destId="{32D0D254-9888-E749-8A0C-C817FC707824}" srcOrd="3" destOrd="0" presId="urn:microsoft.com/office/officeart/2005/8/layout/hProcess9"/>
    <dgm:cxn modelId="{A17AA790-27D9-774B-B386-FC822DE05E0E}" type="presParOf" srcId="{28C17D04-9347-624F-858F-CBA0AD4C78D4}" destId="{97BA3729-803E-DE45-B9D1-FFDA9A2DCF2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6F3517-2260-4A2B-A6A5-603CAA877F6E}" type="datetimeFigureOut">
              <a:rPr lang="fr-FR"/>
              <a:pPr>
                <a:defRPr/>
              </a:pPr>
              <a:t>26/11/2013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C709642-5745-4148-85A0-67A2808ECCEF}" type="slidenum">
              <a:rPr lang="fr-FR"/>
              <a:pPr>
                <a:defRPr/>
              </a:pPr>
              <a:t>‹#›</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0C27796-17E9-4166-87FE-F5C7BF692AFC}" type="datetimeFigureOut">
              <a:rPr lang="fr-FR"/>
              <a:pPr>
                <a:defRPr/>
              </a:pPr>
              <a:t>26/11/2013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A108047-2EEA-4F93-AFB7-B43D50688C4B}" type="slidenum">
              <a:rPr lang="fr-FR"/>
              <a:pPr>
                <a:defRPr/>
              </a:pPr>
              <a:t>‹#›</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28B25E-38FB-41D9-AD1C-B3E486442A3E}" type="slidenum">
              <a:rPr lang="fr-FR"/>
              <a:pPr fontAlgn="base">
                <a:spcBef>
                  <a:spcPct val="0"/>
                </a:spcBef>
                <a:spcAft>
                  <a:spcPct val="0"/>
                </a:spcAft>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3555"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BA52A076-83C7-4DD3-B330-EDE3B6958BDC}" type="slidenum">
              <a:rPr lang="fr-FR" smtClean="0"/>
              <a:pPr>
                <a:defRPr/>
              </a:pPr>
              <a:t>11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lIns="84408" tIns="42204" rIns="84408" bIns="42204" numCol="1" anchor="t" anchorCtr="0" compatLnSpc="1">
            <a:prstTxWarp prst="textNoShape">
              <a:avLst/>
            </a:prstTxWarp>
          </a:bodyPr>
          <a:lstStyle/>
          <a:p>
            <a:pPr eaLnBrk="1" hangingPunct="1"/>
            <a:endParaRPr lang="fr-FR" smtClean="0"/>
          </a:p>
        </p:txBody>
      </p:sp>
      <p:sp>
        <p:nvSpPr>
          <p:cNvPr id="30723"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84408" tIns="42204" rIns="84408" bIns="42204" anchor="b"/>
          <a:lstStyle/>
          <a:p>
            <a:pPr algn="r" defTabSz="844550"/>
            <a:fld id="{FE803B88-A8BF-401A-8A7B-F5D6C0E70A90}" type="slidenum">
              <a:rPr lang="fr-FR" sz="1100"/>
              <a:pPr algn="r" defTabSz="844550"/>
              <a:t>13</a:t>
            </a:fld>
            <a:endParaRPr lang="fr-F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lIns="84408" tIns="42204" rIns="84408" bIns="42204" numCol="1" anchor="t" anchorCtr="0" compatLnSpc="1">
            <a:prstTxWarp prst="textNoShape">
              <a:avLst/>
            </a:prstTxWarp>
          </a:bodyPr>
          <a:lstStyle/>
          <a:p>
            <a:pPr eaLnBrk="1" hangingPunct="1"/>
            <a:endParaRPr lang="fr-FR" smtClean="0"/>
          </a:p>
        </p:txBody>
      </p:sp>
      <p:sp>
        <p:nvSpPr>
          <p:cNvPr id="32771"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84408" tIns="42204" rIns="84408" bIns="42204" anchor="b"/>
          <a:lstStyle/>
          <a:p>
            <a:pPr algn="r" defTabSz="844550"/>
            <a:fld id="{4DDB2553-D734-4A43-87F4-934E47D6406F}" type="slidenum">
              <a:rPr lang="fr-FR" sz="1100"/>
              <a:pPr algn="r" defTabSz="844550"/>
              <a:t>14</a:t>
            </a:fld>
            <a:endParaRPr lang="fr-FR" sz="11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0"/>
            <a:ext cx="1252538" cy="1169988"/>
          </a:xfrm>
          <a:prstGeom prst="rect">
            <a:avLst/>
          </a:prstGeom>
          <a:noFill/>
          <a:ln w="9525">
            <a:noFill/>
            <a:miter lim="800000"/>
            <a:headEnd/>
            <a:tailEnd/>
          </a:ln>
        </p:spPr>
      </p:pic>
      <p:sp>
        <p:nvSpPr>
          <p:cNvPr id="5" name="Rectangle 7"/>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chemeClr val="tx1"/>
                </a:solidFill>
                <a:latin typeface="Arial" charset="0"/>
              </a:rPr>
              <a:t>PNF du BTP       </a:t>
            </a:r>
            <a:r>
              <a:rPr lang="fr-FR" sz="1200">
                <a:solidFill>
                  <a:schemeClr val="tx1"/>
                </a:solidFill>
                <a:latin typeface="Arial" charset="0"/>
              </a:rPr>
              <a:t> </a:t>
            </a:r>
            <a:r>
              <a:rPr lang="fr-FR" sz="1200" b="1">
                <a:solidFill>
                  <a:schemeClr val="tx1"/>
                </a:solidFill>
                <a:latin typeface="Arial" charset="0"/>
              </a:rPr>
              <a:t>25 et 26 novembre 2013</a:t>
            </a:r>
            <a:endParaRPr lang="fr-FR" sz="1200">
              <a:solidFill>
                <a:schemeClr val="tx1"/>
              </a:solidFill>
              <a:latin typeface="Arial" charset="0"/>
            </a:endParaRPr>
          </a:p>
          <a:p>
            <a:pPr algn="ctr">
              <a:defRPr/>
            </a:pPr>
            <a:r>
              <a:rPr lang="fr-FR" sz="1200" b="1">
                <a:solidFill>
                  <a:schemeClr val="tx1"/>
                </a:solidFill>
                <a:latin typeface="Arial" charset="0"/>
              </a:rPr>
              <a:t>Lycée Louis le Grand – Paris</a:t>
            </a:r>
          </a:p>
        </p:txBody>
      </p:sp>
      <p:sp>
        <p:nvSpPr>
          <p:cNvPr id="2" name="Titre 1"/>
          <p:cNvSpPr>
            <a:spLocks noGrp="1"/>
          </p:cNvSpPr>
          <p:nvPr>
            <p:ph type="ctrTitle"/>
          </p:nvPr>
        </p:nvSpPr>
        <p:spPr>
          <a:xfrm>
            <a:off x="685800" y="2130425"/>
            <a:ext cx="7772400" cy="1470025"/>
          </a:xfrm>
          <a:prstGeom prst="rect">
            <a:avLst/>
          </a:prstGeom>
        </p:spPr>
        <p:txBody>
          <a:bodyPr/>
          <a:lstStyle>
            <a:lvl1pPr>
              <a:defRPr>
                <a:solidFill>
                  <a:schemeClr val="accent1">
                    <a:lumMod val="75000"/>
                  </a:schemeClr>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6" name="Espace réservé de la date 3"/>
          <p:cNvSpPr>
            <a:spLocks noGrp="1"/>
          </p:cNvSpPr>
          <p:nvPr>
            <p:ph type="dt" sz="half" idx="10"/>
          </p:nvPr>
        </p:nvSpPr>
        <p:spPr/>
        <p:txBody>
          <a:bodyPr/>
          <a:lstStyle>
            <a:lvl1pPr>
              <a:defRPr/>
            </a:lvl1pPr>
          </a:lstStyle>
          <a:p>
            <a:pPr>
              <a:defRPr/>
            </a:pPr>
            <a:fld id="{26E38206-5077-4F8F-89C6-8879CC9D0BAD}" type="datetime1">
              <a:rPr lang="fr-FR"/>
              <a:pPr>
                <a:defRPr/>
              </a:pPr>
              <a:t>26/11/2013</a:t>
            </a:fld>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5E035EA1-345A-44AA-9F97-D737E87C1BFB}"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6"/>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F3600AA-501B-4E81-93F5-261E1685BE3A}" type="datetime1">
              <a:rPr lang="fr-FR"/>
              <a:pPr>
                <a:defRPr/>
              </a:pPr>
              <a:t>26/11/2013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Académie de Créteil</a:t>
            </a:r>
          </a:p>
        </p:txBody>
      </p:sp>
      <p:sp>
        <p:nvSpPr>
          <p:cNvPr id="7" name="Espace réservé du numéro de diapositive 5"/>
          <p:cNvSpPr>
            <a:spLocks noGrp="1"/>
          </p:cNvSpPr>
          <p:nvPr>
            <p:ph type="sldNum" sz="quarter" idx="12"/>
          </p:nvPr>
        </p:nvSpPr>
        <p:spPr/>
        <p:txBody>
          <a:bodyPr/>
          <a:lstStyle>
            <a:lvl1pPr>
              <a:defRPr/>
            </a:lvl1pPr>
          </a:lstStyle>
          <a:p>
            <a:pPr>
              <a:defRPr/>
            </a:pPr>
            <a:fld id="{8596A169-2416-4E7A-BDEA-0413150479C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6"/>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5" name="Espace réservé du pied de page 4"/>
          <p:cNvSpPr txBox="1">
            <a:spLocks/>
          </p:cNvSpPr>
          <p:nvPr userDrawn="1"/>
        </p:nvSpPr>
        <p:spPr>
          <a:xfrm>
            <a:off x="2289175" y="6492875"/>
            <a:ext cx="5788025" cy="365125"/>
          </a:xfrm>
          <a:prstGeom prst="rect">
            <a:avLst/>
          </a:prstGeom>
        </p:spPr>
        <p:txBody>
          <a:bodyPr anchor="ctr"/>
          <a:lstStyle>
            <a:defPPr>
              <a:defRPr lang="fr-FR"/>
            </a:defPPr>
            <a:lvl1pPr marL="0" algn="ctr" defTabSz="914400" rtl="0" eaLnBrk="1" latinLnBrk="0" hangingPunct="1">
              <a:defRPr lang="fr-F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t> Patrick LE PIVERT, Samuel VIOLLIN            IA-IPR STI Académie de Créteil</a:t>
            </a:r>
          </a:p>
        </p:txBody>
      </p:sp>
      <p:sp>
        <p:nvSpPr>
          <p:cNvPr id="2" name="Titre 1"/>
          <p:cNvSpPr>
            <a:spLocks noGrp="1"/>
          </p:cNvSpPr>
          <p:nvPr>
            <p:ph type="title"/>
          </p:nvPr>
        </p:nvSpPr>
        <p:spPr>
          <a:xfrm>
            <a:off x="1035781" y="4406900"/>
            <a:ext cx="7458932"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1035781" y="2906713"/>
            <a:ext cx="745893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p:txBody>
          <a:bodyPr/>
          <a:lstStyle>
            <a:lvl1pPr>
              <a:defRPr/>
            </a:lvl1pPr>
          </a:lstStyle>
          <a:p>
            <a:pPr>
              <a:defRPr/>
            </a:pPr>
            <a:fld id="{0CE6C704-95D9-4A1F-B466-79D2F88F3239}" type="datetime1">
              <a:rPr lang="fr-FR"/>
              <a:pPr>
                <a:defRPr/>
              </a:pPr>
              <a:t>26/11/2013</a:t>
            </a:fld>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4885FF7D-4FBC-4816-9FE4-3D84EC33F5FF}"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7"/>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2" name="Titre 1"/>
          <p:cNvSpPr>
            <a:spLocks noGrp="1"/>
          </p:cNvSpPr>
          <p:nvPr>
            <p:ph type="title"/>
          </p:nvPr>
        </p:nvSpPr>
        <p:spPr>
          <a:xfrm>
            <a:off x="1278542" y="274638"/>
            <a:ext cx="7408258"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639270" y="1600200"/>
            <a:ext cx="385652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4"/>
          <p:cNvSpPr>
            <a:spLocks noGrp="1"/>
          </p:cNvSpPr>
          <p:nvPr>
            <p:ph type="dt" sz="half" idx="10"/>
          </p:nvPr>
        </p:nvSpPr>
        <p:spPr/>
        <p:txBody>
          <a:bodyPr/>
          <a:lstStyle>
            <a:lvl1pPr>
              <a:defRPr/>
            </a:lvl1pPr>
          </a:lstStyle>
          <a:p>
            <a:pPr>
              <a:defRPr/>
            </a:pPr>
            <a:fld id="{5901B3E7-5503-41E0-BF02-273517D87D41}" type="datetime1">
              <a:rPr lang="fr-FR"/>
              <a:pPr>
                <a:defRPr/>
              </a:pPr>
              <a:t>26/11/2013</a:t>
            </a:fld>
            <a:endParaRPr lang="fr-FR"/>
          </a:p>
        </p:txBody>
      </p:sp>
      <p:sp>
        <p:nvSpPr>
          <p:cNvPr id="7" name="Espace réservé du numéro de diapositive 6"/>
          <p:cNvSpPr>
            <a:spLocks noGrp="1"/>
          </p:cNvSpPr>
          <p:nvPr>
            <p:ph type="sldNum" sz="quarter" idx="11"/>
          </p:nvPr>
        </p:nvSpPr>
        <p:spPr/>
        <p:txBody>
          <a:bodyPr/>
          <a:lstStyle>
            <a:lvl1pPr>
              <a:defRPr/>
            </a:lvl1pPr>
          </a:lstStyle>
          <a:p>
            <a:pPr>
              <a:defRPr/>
            </a:pPr>
            <a:fld id="{473D5708-2477-4A89-B301-8EC7B49A3846}" type="slidenum">
              <a:rPr lang="fr-FR"/>
              <a:pPr>
                <a:defRPr/>
              </a:pPr>
              <a:t>‹#›</a:t>
            </a:fld>
            <a:endParaRPr lang="fr-FR"/>
          </a:p>
        </p:txBody>
      </p:sp>
      <p:sp>
        <p:nvSpPr>
          <p:cNvPr id="8" name="Espace réservé du pied de page 4"/>
          <p:cNvSpPr>
            <a:spLocks noGrp="1"/>
          </p:cNvSpPr>
          <p:nvPr>
            <p:ph type="ftr" sz="quarter" idx="12"/>
          </p:nvPr>
        </p:nvSpPr>
        <p:spPr>
          <a:xfrm>
            <a:off x="2771775" y="6492875"/>
            <a:ext cx="5788025" cy="365125"/>
          </a:xfrm>
        </p:spPr>
        <p:txBody>
          <a:bodyPr/>
          <a:lstStyle>
            <a:lvl1pPr>
              <a:defRPr lang="fr-FR"/>
            </a:lvl1pPr>
          </a:lstStyle>
          <a:p>
            <a:pPr>
              <a:defRPr/>
            </a:pPr>
            <a:r>
              <a:t> Patrick LE PIVERT, Samuel VIOLLIN            IA-IPR STI Académie de Créteil</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9"/>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6"/>
          <p:cNvSpPr>
            <a:spLocks noGrp="1"/>
          </p:cNvSpPr>
          <p:nvPr>
            <p:ph type="dt" sz="half" idx="10"/>
          </p:nvPr>
        </p:nvSpPr>
        <p:spPr/>
        <p:txBody>
          <a:bodyPr/>
          <a:lstStyle>
            <a:lvl1pPr>
              <a:defRPr/>
            </a:lvl1pPr>
          </a:lstStyle>
          <a:p>
            <a:pPr>
              <a:defRPr/>
            </a:pPr>
            <a:fld id="{5C468CEB-5447-4456-B45E-8CABA2E9CD05}" type="datetime1">
              <a:rPr lang="fr-FR"/>
              <a:pPr>
                <a:defRPr/>
              </a:pPr>
              <a:t>26/11/2013</a:t>
            </a:fld>
            <a:endParaRPr lang="fr-FR"/>
          </a:p>
        </p:txBody>
      </p:sp>
      <p:sp>
        <p:nvSpPr>
          <p:cNvPr id="9" name="Espace réservé du numéro de diapositive 8"/>
          <p:cNvSpPr>
            <a:spLocks noGrp="1"/>
          </p:cNvSpPr>
          <p:nvPr>
            <p:ph type="sldNum" sz="quarter" idx="11"/>
          </p:nvPr>
        </p:nvSpPr>
        <p:spPr/>
        <p:txBody>
          <a:bodyPr/>
          <a:lstStyle>
            <a:lvl1pPr>
              <a:defRPr/>
            </a:lvl1pPr>
          </a:lstStyle>
          <a:p>
            <a:pPr>
              <a:defRPr/>
            </a:pPr>
            <a:fld id="{8471A295-0D1A-484C-A05B-4C875C2620C1}" type="slidenum">
              <a:rPr lang="fr-FR"/>
              <a:pPr>
                <a:defRPr/>
              </a:pPr>
              <a:t>‹#›</a:t>
            </a:fld>
            <a:endParaRPr lang="fr-FR"/>
          </a:p>
        </p:txBody>
      </p:sp>
      <p:sp>
        <p:nvSpPr>
          <p:cNvPr id="10" name="Espace réservé du pied de page 4"/>
          <p:cNvSpPr>
            <a:spLocks noGrp="1"/>
          </p:cNvSpPr>
          <p:nvPr>
            <p:ph type="ftr" sz="quarter" idx="12"/>
          </p:nvPr>
        </p:nvSpPr>
        <p:spPr>
          <a:xfrm>
            <a:off x="2771775" y="6492875"/>
            <a:ext cx="5788025" cy="365125"/>
          </a:xfrm>
        </p:spPr>
        <p:txBody>
          <a:bodyPr/>
          <a:lstStyle>
            <a:lvl1pPr>
              <a:defRPr lang="fr-FR"/>
            </a:lvl1pPr>
          </a:lstStyle>
          <a:p>
            <a:pPr>
              <a:defRPr/>
            </a:pPr>
            <a:r>
              <a:t> Patrick LE PIVERT, Samuel VIOLLIN            IA-IPR STI Académie de Créteil</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5"/>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4" name="Espace réservé de la date 2"/>
          <p:cNvSpPr>
            <a:spLocks noGrp="1"/>
          </p:cNvSpPr>
          <p:nvPr>
            <p:ph type="dt" sz="half" idx="10"/>
          </p:nvPr>
        </p:nvSpPr>
        <p:spPr/>
        <p:txBody>
          <a:bodyPr/>
          <a:lstStyle>
            <a:lvl1pPr>
              <a:defRPr/>
            </a:lvl1pPr>
          </a:lstStyle>
          <a:p>
            <a:pPr>
              <a:defRPr/>
            </a:pPr>
            <a:fld id="{498469F5-2FA0-47F1-BB76-30566D52C007}" type="datetime1">
              <a:rPr lang="fr-FR"/>
              <a:pPr>
                <a:defRPr/>
              </a:pPr>
              <a:t>26/11/2013</a:t>
            </a:fld>
            <a:endParaRPr lang="fr-FR"/>
          </a:p>
        </p:txBody>
      </p:sp>
      <p:sp>
        <p:nvSpPr>
          <p:cNvPr id="5" name="Espace réservé du pied de page 3"/>
          <p:cNvSpPr>
            <a:spLocks noGrp="1"/>
          </p:cNvSpPr>
          <p:nvPr>
            <p:ph type="ftr" sz="quarter" idx="11"/>
          </p:nvPr>
        </p:nvSpPr>
        <p:spPr/>
        <p:txBody>
          <a:bodyPr/>
          <a:lstStyle>
            <a:lvl1pPr>
              <a:defRPr/>
            </a:lvl1pPr>
          </a:lstStyle>
          <a:p>
            <a:pPr>
              <a:defRPr/>
            </a:pPr>
            <a:r>
              <a:rPr lang="fr-FR"/>
              <a:t>Académie de Créteil</a:t>
            </a:r>
          </a:p>
        </p:txBody>
      </p:sp>
      <p:sp>
        <p:nvSpPr>
          <p:cNvPr id="6" name="Espace réservé du numéro de diapositive 4"/>
          <p:cNvSpPr>
            <a:spLocks noGrp="1"/>
          </p:cNvSpPr>
          <p:nvPr>
            <p:ph type="sldNum" sz="quarter" idx="12"/>
          </p:nvPr>
        </p:nvSpPr>
        <p:spPr/>
        <p:txBody>
          <a:bodyPr/>
          <a:lstStyle>
            <a:lvl1pPr>
              <a:defRPr/>
            </a:lvl1pPr>
          </a:lstStyle>
          <a:p>
            <a:pPr>
              <a:defRPr/>
            </a:pPr>
            <a:fld id="{39380E38-2C1D-42ED-985A-5DC5525DA642}"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3" name="Espace réservé de la date 1"/>
          <p:cNvSpPr>
            <a:spLocks noGrp="1"/>
          </p:cNvSpPr>
          <p:nvPr>
            <p:ph type="dt" sz="half" idx="10"/>
          </p:nvPr>
        </p:nvSpPr>
        <p:spPr/>
        <p:txBody>
          <a:bodyPr/>
          <a:lstStyle>
            <a:lvl1pPr>
              <a:defRPr/>
            </a:lvl1pPr>
          </a:lstStyle>
          <a:p>
            <a:pPr>
              <a:defRPr/>
            </a:pPr>
            <a:fld id="{C931DED3-257E-4F7A-A960-D0987AD1C0E6}" type="datetime1">
              <a:rPr lang="fr-FR"/>
              <a:pPr>
                <a:defRPr/>
              </a:pPr>
              <a:t>26/11/2013</a:t>
            </a:fld>
            <a:endParaRPr lang="fr-FR"/>
          </a:p>
        </p:txBody>
      </p:sp>
      <p:sp>
        <p:nvSpPr>
          <p:cNvPr id="4" name="Espace réservé du pied de page 2"/>
          <p:cNvSpPr>
            <a:spLocks noGrp="1"/>
          </p:cNvSpPr>
          <p:nvPr>
            <p:ph type="ftr" sz="quarter" idx="11"/>
          </p:nvPr>
        </p:nvSpPr>
        <p:spPr/>
        <p:txBody>
          <a:bodyPr/>
          <a:lstStyle>
            <a:lvl1pPr>
              <a:defRPr/>
            </a:lvl1pPr>
          </a:lstStyle>
          <a:p>
            <a:pPr>
              <a:defRPr/>
            </a:pPr>
            <a:r>
              <a:rPr lang="fr-FR"/>
              <a:t>Académie de Créteil</a:t>
            </a:r>
          </a:p>
        </p:txBody>
      </p:sp>
      <p:sp>
        <p:nvSpPr>
          <p:cNvPr id="5" name="Espace réservé du numéro de diapositive 3"/>
          <p:cNvSpPr>
            <a:spLocks noGrp="1"/>
          </p:cNvSpPr>
          <p:nvPr>
            <p:ph type="sldNum" sz="quarter" idx="12"/>
          </p:nvPr>
        </p:nvSpPr>
        <p:spPr/>
        <p:txBody>
          <a:bodyPr/>
          <a:lstStyle>
            <a:lvl1pPr>
              <a:defRPr/>
            </a:lvl1pPr>
          </a:lstStyle>
          <a:p>
            <a:pPr>
              <a:defRPr/>
            </a:pPr>
            <a:fld id="{39881E5A-30DB-41E0-99C5-9DCB236FA117}"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7C6CC348-9DDA-4669-972D-D01C3237E3E5}" type="datetime1">
              <a:rPr lang="fr-FR"/>
              <a:pPr>
                <a:defRPr/>
              </a:pPr>
              <a:t>26/11/2013</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Académie de Créteil</a:t>
            </a:r>
          </a:p>
        </p:txBody>
      </p:sp>
      <p:sp>
        <p:nvSpPr>
          <p:cNvPr id="8" name="Espace réservé du numéro de diapositive 6"/>
          <p:cNvSpPr>
            <a:spLocks noGrp="1"/>
          </p:cNvSpPr>
          <p:nvPr>
            <p:ph type="sldNum" sz="quarter" idx="12"/>
          </p:nvPr>
        </p:nvSpPr>
        <p:spPr/>
        <p:txBody>
          <a:bodyPr/>
          <a:lstStyle>
            <a:lvl1pPr>
              <a:defRPr/>
            </a:lvl1pPr>
          </a:lstStyle>
          <a:p>
            <a:pPr>
              <a:defRPr/>
            </a:pPr>
            <a:fld id="{DF720E82-68CD-4BBD-89E4-50CC66524DF9}"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5285982-30AB-4D84-8468-3FA693FFBA1C}" type="datetime1">
              <a:rPr lang="fr-FR"/>
              <a:pPr>
                <a:defRPr/>
              </a:pPr>
              <a:t>26/11/2013</a:t>
            </a:fld>
            <a:endParaRPr lang="fr-FR"/>
          </a:p>
        </p:txBody>
      </p:sp>
      <p:sp>
        <p:nvSpPr>
          <p:cNvPr id="7" name="Espace réservé du numéro de diapositive 6"/>
          <p:cNvSpPr>
            <a:spLocks noGrp="1"/>
          </p:cNvSpPr>
          <p:nvPr>
            <p:ph type="sldNum" sz="quarter" idx="11"/>
          </p:nvPr>
        </p:nvSpPr>
        <p:spPr/>
        <p:txBody>
          <a:bodyPr/>
          <a:lstStyle>
            <a:lvl1pPr>
              <a:defRPr/>
            </a:lvl1pPr>
          </a:lstStyle>
          <a:p>
            <a:pPr>
              <a:defRPr/>
            </a:pPr>
            <a:fld id="{44C2D73A-82CB-439E-8B4B-A107A2736085}" type="slidenum">
              <a:rPr lang="fr-FR"/>
              <a:pPr>
                <a:defRPr/>
              </a:pPr>
              <a:t>‹#›</a:t>
            </a:fld>
            <a:endParaRPr lang="fr-FR"/>
          </a:p>
        </p:txBody>
      </p:sp>
      <p:sp>
        <p:nvSpPr>
          <p:cNvPr id="8" name="Espace réservé du pied de page 4"/>
          <p:cNvSpPr>
            <a:spLocks noGrp="1"/>
          </p:cNvSpPr>
          <p:nvPr>
            <p:ph type="ftr" sz="quarter" idx="12"/>
          </p:nvPr>
        </p:nvSpPr>
        <p:spPr>
          <a:xfrm>
            <a:off x="2771775" y="6492875"/>
            <a:ext cx="5788025" cy="365125"/>
          </a:xfrm>
        </p:spPr>
        <p:txBody>
          <a:bodyPr/>
          <a:lstStyle>
            <a:lvl1pPr>
              <a:defRPr lang="fr-FR"/>
            </a:lvl1pPr>
          </a:lstStyle>
          <a:p>
            <a:pPr>
              <a:defRPr/>
            </a:pPr>
            <a:r>
              <a:t> Patrick LE PIVERT, Samuel VIOLLIN            IA-IPR STI Académie de Créteil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6"/>
          <p:cNvSpPr/>
          <p:nvPr userDrawn="1"/>
        </p:nvSpPr>
        <p:spPr>
          <a:xfrm rot="16200000">
            <a:off x="-2534443" y="3918743"/>
            <a:ext cx="5473700"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PNF sciences de l'ingénieur - 26 mars 2013</a:t>
            </a:r>
          </a:p>
        </p:txBody>
      </p:sp>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DD7591F-4D19-44D5-A55A-88C76DD00FA5}" type="datetime1">
              <a:rPr lang="fr-FR"/>
              <a:pPr>
                <a:defRPr/>
              </a:pPr>
              <a:t>26/11/2013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Académie de Créteil</a:t>
            </a:r>
          </a:p>
        </p:txBody>
      </p:sp>
      <p:sp>
        <p:nvSpPr>
          <p:cNvPr id="7" name="Espace réservé du numéro de diapositive 5"/>
          <p:cNvSpPr>
            <a:spLocks noGrp="1"/>
          </p:cNvSpPr>
          <p:nvPr>
            <p:ph type="sldNum" sz="quarter" idx="12"/>
          </p:nvPr>
        </p:nvSpPr>
        <p:spPr/>
        <p:txBody>
          <a:bodyPr/>
          <a:lstStyle>
            <a:lvl1pPr>
              <a:defRPr/>
            </a:lvl1pPr>
          </a:lstStyle>
          <a:p>
            <a:pPr>
              <a:defRPr/>
            </a:pPr>
            <a:fld id="{95F74E14-C418-4E28-8B17-364DFE6E484F}"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30163" y="6461125"/>
            <a:ext cx="2133601"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4CDA78-D156-4EFD-9E51-45E3DBDBC05A}" type="datetime1">
              <a:rPr lang="fr-FR"/>
              <a:pPr>
                <a:defRPr/>
              </a:pPr>
              <a:t>26/11/2013</a:t>
            </a:fld>
            <a:endParaRPr lang="fr-FR"/>
          </a:p>
        </p:txBody>
      </p:sp>
      <p:sp>
        <p:nvSpPr>
          <p:cNvPr id="5" name="Espace réservé du pied de page 4"/>
          <p:cNvSpPr>
            <a:spLocks noGrp="1"/>
          </p:cNvSpPr>
          <p:nvPr>
            <p:ph type="ftr" sz="quarter" idx="3"/>
          </p:nvPr>
        </p:nvSpPr>
        <p:spPr>
          <a:xfrm>
            <a:off x="2771775" y="6492875"/>
            <a:ext cx="345598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a:t>Académie de Créteil</a:t>
            </a:r>
          </a:p>
        </p:txBody>
      </p:sp>
      <p:sp>
        <p:nvSpPr>
          <p:cNvPr id="6" name="Espace réservé du numéro de diapositive 5"/>
          <p:cNvSpPr>
            <a:spLocks noGrp="1"/>
          </p:cNvSpPr>
          <p:nvPr>
            <p:ph type="sldNum" sz="quarter" idx="4"/>
          </p:nvPr>
        </p:nvSpPr>
        <p:spPr>
          <a:xfrm>
            <a:off x="6996113"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A579EC0-A66F-4428-B270-3E3C52E82777}" type="slidenum">
              <a:rPr lang="fr-FR"/>
              <a:pPr>
                <a:defRPr/>
              </a:pPr>
              <a:t>‹#›</a:t>
            </a:fld>
            <a:endParaRPr lang="fr-FR"/>
          </a:p>
        </p:txBody>
      </p:sp>
      <p:pic>
        <p:nvPicPr>
          <p:cNvPr id="1029" name="Picture 4"/>
          <p:cNvPicPr>
            <a:picLocks noChangeAspect="1" noChangeArrowheads="1"/>
          </p:cNvPicPr>
          <p:nvPr/>
        </p:nvPicPr>
        <p:blipFill>
          <a:blip r:embed="rId12"/>
          <a:srcRect/>
          <a:stretch>
            <a:fillRect/>
          </a:stretch>
        </p:blipFill>
        <p:spPr bwMode="auto">
          <a:xfrm>
            <a:off x="0" y="0"/>
            <a:ext cx="1252538" cy="1169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2.ac-poitiers.fr/rnrtechno/spip.php?article145"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2.ac-poitiers.fr/rnrtechno/spip.php?article14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2.ac-poitiers.fr/rnrtechno/spip.php?article145" TargetMode="External"/><Relationship Id="rId5" Type="http://schemas.openxmlformats.org/officeDocument/2006/relationships/image" Target="../media/image10.wmf"/><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hyperlink" Target="http://ww2.ac-poitiers.fr/rnrtechno/spip.php?article145" TargetMode="External"/><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hyperlink" Target="http://ww2.ac-poitiers.fr/rnrtechno/spip.php?article145" TargetMode="External"/><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ww2.ac-poitiers.fr/rnrtechno/spip.php?article145"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higth-tec4"/>
          <p:cNvPicPr>
            <a:picLocks noChangeAspect="1" noChangeArrowheads="1"/>
          </p:cNvPicPr>
          <p:nvPr/>
        </p:nvPicPr>
        <p:blipFill>
          <a:blip r:embed="rId3"/>
          <a:srcRect/>
          <a:stretch>
            <a:fillRect/>
          </a:stretch>
        </p:blipFill>
        <p:spPr bwMode="auto">
          <a:xfrm>
            <a:off x="3187700" y="4954588"/>
            <a:ext cx="2686050" cy="1704975"/>
          </a:xfrm>
          <a:prstGeom prst="rect">
            <a:avLst/>
          </a:prstGeom>
          <a:noFill/>
          <a:ln w="9525">
            <a:noFill/>
            <a:miter lim="800000"/>
            <a:headEnd/>
            <a:tailEnd/>
          </a:ln>
        </p:spPr>
      </p:pic>
      <p:sp>
        <p:nvSpPr>
          <p:cNvPr id="14338" name="Titre 1"/>
          <p:cNvSpPr>
            <a:spLocks noGrp="1"/>
          </p:cNvSpPr>
          <p:nvPr>
            <p:ph type="ctrTitle"/>
          </p:nvPr>
        </p:nvSpPr>
        <p:spPr bwMode="auto">
          <a:xfrm>
            <a:off x="982663" y="765175"/>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sz="4000" b="1" smtClean="0">
                <a:solidFill>
                  <a:srgbClr val="376092"/>
                </a:solidFill>
              </a:rPr>
              <a:t>L’enseignement de la technologie industrielle au collège</a:t>
            </a:r>
          </a:p>
        </p:txBody>
      </p:sp>
      <p:sp>
        <p:nvSpPr>
          <p:cNvPr id="5" name="Espace réservé du numéro de diapositive 4"/>
          <p:cNvSpPr>
            <a:spLocks noGrp="1"/>
          </p:cNvSpPr>
          <p:nvPr>
            <p:ph type="sldNum" sz="quarter" idx="11"/>
          </p:nvPr>
        </p:nvSpPr>
        <p:spPr/>
        <p:txBody>
          <a:bodyPr/>
          <a:lstStyle/>
          <a:p>
            <a:pPr>
              <a:defRPr/>
            </a:pPr>
            <a:fld id="{E472A939-1DDA-4081-9C11-977B5E083019}" type="slidenum">
              <a:rPr lang="fr-FR"/>
              <a:pPr>
                <a:defRPr/>
              </a:pPr>
              <a:t>1</a:t>
            </a:fld>
            <a:endParaRPr lang="fr-FR"/>
          </a:p>
        </p:txBody>
      </p:sp>
      <p:pic>
        <p:nvPicPr>
          <p:cNvPr id="14340" name="Picture 4" descr="higth-tec2"/>
          <p:cNvPicPr>
            <a:picLocks noChangeAspect="1" noChangeArrowheads="1"/>
          </p:cNvPicPr>
          <p:nvPr/>
        </p:nvPicPr>
        <p:blipFill>
          <a:blip r:embed="rId4"/>
          <a:srcRect/>
          <a:stretch>
            <a:fillRect/>
          </a:stretch>
        </p:blipFill>
        <p:spPr bwMode="auto">
          <a:xfrm rot="858593">
            <a:off x="6064250" y="4183063"/>
            <a:ext cx="2557463" cy="2262187"/>
          </a:xfrm>
          <a:prstGeom prst="rect">
            <a:avLst/>
          </a:prstGeom>
          <a:noFill/>
          <a:ln w="9525">
            <a:noFill/>
            <a:miter lim="800000"/>
            <a:headEnd/>
            <a:tailEnd/>
          </a:ln>
        </p:spPr>
      </p:pic>
      <p:pic>
        <p:nvPicPr>
          <p:cNvPr id="14341" name="Picture 5" descr="datacenter"/>
          <p:cNvPicPr>
            <a:picLocks noChangeAspect="1" noChangeArrowheads="1"/>
          </p:cNvPicPr>
          <p:nvPr/>
        </p:nvPicPr>
        <p:blipFill>
          <a:blip r:embed="rId5"/>
          <a:srcRect/>
          <a:stretch>
            <a:fillRect/>
          </a:stretch>
        </p:blipFill>
        <p:spPr bwMode="auto">
          <a:xfrm rot="-623084">
            <a:off x="668338" y="3897313"/>
            <a:ext cx="2166937" cy="2198687"/>
          </a:xfrm>
          <a:prstGeom prst="rect">
            <a:avLst/>
          </a:prstGeom>
          <a:noFill/>
          <a:ln w="9525">
            <a:noFill/>
            <a:miter lim="800000"/>
            <a:headEnd/>
            <a:tailEnd/>
          </a:ln>
        </p:spPr>
      </p:pic>
      <p:pic>
        <p:nvPicPr>
          <p:cNvPr id="14342" name="Picture 6" descr="higth-tec3"/>
          <p:cNvPicPr>
            <a:picLocks noChangeAspect="1" noChangeArrowheads="1"/>
          </p:cNvPicPr>
          <p:nvPr/>
        </p:nvPicPr>
        <p:blipFill>
          <a:blip r:embed="rId6"/>
          <a:srcRect/>
          <a:stretch>
            <a:fillRect/>
          </a:stretch>
        </p:blipFill>
        <p:spPr bwMode="auto">
          <a:xfrm>
            <a:off x="1978025" y="2805113"/>
            <a:ext cx="2738438" cy="1620837"/>
          </a:xfrm>
          <a:prstGeom prst="rect">
            <a:avLst/>
          </a:prstGeom>
          <a:noFill/>
          <a:ln w="9525">
            <a:noFill/>
            <a:miter lim="800000"/>
            <a:headEnd/>
            <a:tailEnd/>
          </a:ln>
        </p:spPr>
      </p:pic>
      <p:sp>
        <p:nvSpPr>
          <p:cNvPr id="14343" name="Titre 1"/>
          <p:cNvSpPr>
            <a:spLocks/>
          </p:cNvSpPr>
          <p:nvPr/>
        </p:nvSpPr>
        <p:spPr bwMode="auto">
          <a:xfrm>
            <a:off x="5240338" y="2679700"/>
            <a:ext cx="3657600" cy="1470025"/>
          </a:xfrm>
          <a:prstGeom prst="rect">
            <a:avLst/>
          </a:prstGeom>
          <a:noFill/>
          <a:ln w="9525">
            <a:noFill/>
            <a:miter lim="800000"/>
            <a:headEnd/>
            <a:tailEnd/>
          </a:ln>
        </p:spPr>
        <p:txBody>
          <a:bodyPr/>
          <a:lstStyle/>
          <a:p>
            <a:pPr algn="ctr"/>
            <a:r>
              <a:rPr lang="fr-FR" sz="2800">
                <a:solidFill>
                  <a:srgbClr val="376092"/>
                </a:solidFill>
                <a:latin typeface="Calibri" pitchFamily="34" charset="0"/>
              </a:rPr>
              <a:t>Samuel VIOLLIN</a:t>
            </a:r>
            <a:br>
              <a:rPr lang="fr-FR" sz="2800">
                <a:solidFill>
                  <a:srgbClr val="376092"/>
                </a:solidFill>
                <a:latin typeface="Calibri" pitchFamily="34" charset="0"/>
              </a:rPr>
            </a:br>
            <a:r>
              <a:rPr lang="fr-FR" sz="2800">
                <a:solidFill>
                  <a:srgbClr val="376092"/>
                </a:solidFill>
                <a:latin typeface="Calibri" pitchFamily="34" charset="0"/>
              </a:rPr>
              <a:t>IGEN STI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8"/>
          <p:cNvGrpSpPr>
            <a:grpSpLocks/>
          </p:cNvGrpSpPr>
          <p:nvPr/>
        </p:nvGrpSpPr>
        <p:grpSpPr bwMode="auto">
          <a:xfrm>
            <a:off x="3738563" y="1971675"/>
            <a:ext cx="1235075" cy="4586288"/>
            <a:chOff x="2355" y="1242"/>
            <a:chExt cx="778" cy="2889"/>
          </a:xfrm>
        </p:grpSpPr>
        <p:sp>
          <p:nvSpPr>
            <p:cNvPr id="25630" name="AutoShape 5"/>
            <p:cNvSpPr>
              <a:spLocks noChangeArrowheads="1"/>
            </p:cNvSpPr>
            <p:nvPr/>
          </p:nvSpPr>
          <p:spPr bwMode="auto">
            <a:xfrm>
              <a:off x="2412" y="1269"/>
              <a:ext cx="673" cy="2862"/>
            </a:xfrm>
            <a:prstGeom prst="flowChartAlternateProcess">
              <a:avLst/>
            </a:prstGeom>
            <a:solidFill>
              <a:srgbClr val="FFFF00"/>
            </a:solidFill>
            <a:ln w="9525">
              <a:solidFill>
                <a:schemeClr val="tx1"/>
              </a:solidFill>
              <a:miter lim="800000"/>
              <a:headEnd/>
              <a:tailEnd/>
            </a:ln>
          </p:spPr>
          <p:txBody>
            <a:bodyPr wrap="none" anchor="ctr"/>
            <a:lstStyle/>
            <a:p>
              <a:endParaRPr lang="fr-FR"/>
            </a:p>
          </p:txBody>
        </p:sp>
        <p:sp>
          <p:nvSpPr>
            <p:cNvPr id="25631" name="Text Box 19"/>
            <p:cNvSpPr txBox="1">
              <a:spLocks noChangeArrowheads="1"/>
            </p:cNvSpPr>
            <p:nvPr/>
          </p:nvSpPr>
          <p:spPr bwMode="auto">
            <a:xfrm>
              <a:off x="2355" y="1242"/>
              <a:ext cx="778" cy="489"/>
            </a:xfrm>
            <a:prstGeom prst="rect">
              <a:avLst/>
            </a:prstGeom>
            <a:noFill/>
            <a:ln w="9525">
              <a:noFill/>
              <a:miter lim="800000"/>
              <a:headEnd/>
              <a:tailEnd/>
            </a:ln>
          </p:spPr>
          <p:txBody>
            <a:bodyPr lIns="54000" tIns="10800" rIns="54000" bIns="10800">
              <a:spAutoFit/>
            </a:bodyPr>
            <a:lstStyle/>
            <a:p>
              <a:pPr algn="ctr">
                <a:spcBef>
                  <a:spcPct val="50000"/>
                </a:spcBef>
              </a:pPr>
              <a:r>
                <a:rPr lang="fr-FR" sz="1400" b="1"/>
                <a:t>6</a:t>
              </a:r>
              <a:r>
                <a:rPr lang="fr-FR" sz="1400" b="1" baseline="30000"/>
                <a:t>e</a:t>
              </a:r>
              <a:r>
                <a:rPr lang="fr-FR" sz="1400" b="1"/>
                <a:t> </a:t>
              </a:r>
            </a:p>
            <a:p>
              <a:pPr algn="ctr">
                <a:spcBef>
                  <a:spcPct val="50000"/>
                </a:spcBef>
              </a:pPr>
              <a:r>
                <a:rPr lang="fr-FR" sz="1400" b="1"/>
                <a:t>Moyen de transports</a:t>
              </a:r>
            </a:p>
          </p:txBody>
        </p:sp>
      </p:grpSp>
      <p:grpSp>
        <p:nvGrpSpPr>
          <p:cNvPr id="25602" name="Group 27"/>
          <p:cNvGrpSpPr>
            <a:grpSpLocks/>
          </p:cNvGrpSpPr>
          <p:nvPr/>
        </p:nvGrpSpPr>
        <p:grpSpPr bwMode="auto">
          <a:xfrm>
            <a:off x="7296150" y="1985963"/>
            <a:ext cx="1235075" cy="4557712"/>
            <a:chOff x="4830" y="1233"/>
            <a:chExt cx="778" cy="2871"/>
          </a:xfrm>
        </p:grpSpPr>
        <p:sp>
          <p:nvSpPr>
            <p:cNvPr id="25628" name="AutoShape 2"/>
            <p:cNvSpPr>
              <a:spLocks noChangeArrowheads="1"/>
            </p:cNvSpPr>
            <p:nvPr/>
          </p:nvSpPr>
          <p:spPr bwMode="auto">
            <a:xfrm>
              <a:off x="4878" y="1242"/>
              <a:ext cx="673" cy="2862"/>
            </a:xfrm>
            <a:prstGeom prst="flowChartAlternateProcess">
              <a:avLst/>
            </a:prstGeom>
            <a:solidFill>
              <a:srgbClr val="FF6600"/>
            </a:solidFill>
            <a:ln w="9525">
              <a:solidFill>
                <a:schemeClr val="tx1"/>
              </a:solidFill>
              <a:miter lim="800000"/>
              <a:headEnd/>
              <a:tailEnd/>
            </a:ln>
          </p:spPr>
          <p:txBody>
            <a:bodyPr wrap="none" anchor="ctr"/>
            <a:lstStyle/>
            <a:p>
              <a:endParaRPr lang="fr-FR"/>
            </a:p>
          </p:txBody>
        </p:sp>
        <p:sp>
          <p:nvSpPr>
            <p:cNvPr id="25629" name="Text Box 21"/>
            <p:cNvSpPr txBox="1">
              <a:spLocks noChangeArrowheads="1"/>
            </p:cNvSpPr>
            <p:nvPr/>
          </p:nvSpPr>
          <p:spPr bwMode="auto">
            <a:xfrm>
              <a:off x="4830" y="1233"/>
              <a:ext cx="778" cy="489"/>
            </a:xfrm>
            <a:prstGeom prst="rect">
              <a:avLst/>
            </a:prstGeom>
            <a:noFill/>
            <a:ln w="9525">
              <a:noFill/>
              <a:miter lim="800000"/>
              <a:headEnd/>
              <a:tailEnd/>
            </a:ln>
          </p:spPr>
          <p:txBody>
            <a:bodyPr lIns="54000" tIns="10800" rIns="54000" bIns="10800">
              <a:spAutoFit/>
            </a:bodyPr>
            <a:lstStyle/>
            <a:p>
              <a:pPr algn="ctr">
                <a:spcBef>
                  <a:spcPct val="50000"/>
                </a:spcBef>
              </a:pPr>
              <a:r>
                <a:rPr lang="fr-FR" sz="1400" b="1"/>
                <a:t>3</a:t>
              </a:r>
              <a:r>
                <a:rPr lang="fr-FR" sz="1400" b="1" baseline="30000"/>
                <a:t>e</a:t>
              </a:r>
              <a:r>
                <a:rPr lang="fr-FR" sz="1400" b="1"/>
                <a:t> </a:t>
              </a:r>
            </a:p>
            <a:p>
              <a:pPr algn="ctr">
                <a:spcBef>
                  <a:spcPct val="50000"/>
                </a:spcBef>
              </a:pPr>
              <a:r>
                <a:rPr lang="fr-FR" sz="1400" b="1"/>
                <a:t>Choix enseignants</a:t>
              </a:r>
            </a:p>
          </p:txBody>
        </p:sp>
      </p:grpSp>
      <p:grpSp>
        <p:nvGrpSpPr>
          <p:cNvPr id="25603" name="Group 26"/>
          <p:cNvGrpSpPr>
            <a:grpSpLocks/>
          </p:cNvGrpSpPr>
          <p:nvPr/>
        </p:nvGrpSpPr>
        <p:grpSpPr bwMode="auto">
          <a:xfrm>
            <a:off x="6167438" y="2014538"/>
            <a:ext cx="1235075" cy="4543425"/>
            <a:chOff x="4056" y="1251"/>
            <a:chExt cx="778" cy="2862"/>
          </a:xfrm>
        </p:grpSpPr>
        <p:sp>
          <p:nvSpPr>
            <p:cNvPr id="25626" name="AutoShape 3"/>
            <p:cNvSpPr>
              <a:spLocks noChangeArrowheads="1"/>
            </p:cNvSpPr>
            <p:nvPr/>
          </p:nvSpPr>
          <p:spPr bwMode="auto">
            <a:xfrm>
              <a:off x="4068" y="1251"/>
              <a:ext cx="673" cy="2862"/>
            </a:xfrm>
            <a:prstGeom prst="flowChartAlternateProcess">
              <a:avLst/>
            </a:prstGeom>
            <a:solidFill>
              <a:srgbClr val="FF9900"/>
            </a:solidFill>
            <a:ln w="9525">
              <a:solidFill>
                <a:schemeClr val="tx1"/>
              </a:solidFill>
              <a:miter lim="800000"/>
              <a:headEnd/>
              <a:tailEnd/>
            </a:ln>
          </p:spPr>
          <p:txBody>
            <a:bodyPr wrap="none" anchor="ctr"/>
            <a:lstStyle/>
            <a:p>
              <a:endParaRPr lang="fr-FR"/>
            </a:p>
          </p:txBody>
        </p:sp>
        <p:sp>
          <p:nvSpPr>
            <p:cNvPr id="25627" name="Text Box 20"/>
            <p:cNvSpPr txBox="1">
              <a:spLocks noChangeArrowheads="1"/>
            </p:cNvSpPr>
            <p:nvPr/>
          </p:nvSpPr>
          <p:spPr bwMode="auto">
            <a:xfrm>
              <a:off x="4056" y="1260"/>
              <a:ext cx="778" cy="489"/>
            </a:xfrm>
            <a:prstGeom prst="rect">
              <a:avLst/>
            </a:prstGeom>
            <a:noFill/>
            <a:ln w="9525">
              <a:noFill/>
              <a:miter lim="800000"/>
              <a:headEnd/>
              <a:tailEnd/>
            </a:ln>
          </p:spPr>
          <p:txBody>
            <a:bodyPr lIns="54000" tIns="10800" rIns="54000" bIns="10800">
              <a:spAutoFit/>
            </a:bodyPr>
            <a:lstStyle/>
            <a:p>
              <a:pPr algn="ctr">
                <a:spcBef>
                  <a:spcPct val="50000"/>
                </a:spcBef>
              </a:pPr>
              <a:r>
                <a:rPr lang="fr-FR" sz="1400" b="1"/>
                <a:t>4</a:t>
              </a:r>
              <a:r>
                <a:rPr lang="fr-FR" sz="1400" b="1" baseline="30000"/>
                <a:t>e</a:t>
              </a:r>
              <a:r>
                <a:rPr lang="fr-FR" sz="1400" b="1"/>
                <a:t> </a:t>
              </a:r>
            </a:p>
            <a:p>
              <a:pPr algn="ctr">
                <a:spcBef>
                  <a:spcPct val="50000"/>
                </a:spcBef>
              </a:pPr>
              <a:r>
                <a:rPr lang="fr-FR" sz="1400" b="1"/>
                <a:t>Confort et domotique</a:t>
              </a:r>
            </a:p>
          </p:txBody>
        </p:sp>
      </p:grpSp>
      <p:sp>
        <p:nvSpPr>
          <p:cNvPr id="25604" name="AutoShape 4"/>
          <p:cNvSpPr>
            <a:spLocks noChangeArrowheads="1"/>
          </p:cNvSpPr>
          <p:nvPr/>
        </p:nvSpPr>
        <p:spPr bwMode="auto">
          <a:xfrm>
            <a:off x="5000625" y="2014538"/>
            <a:ext cx="1068388" cy="4543425"/>
          </a:xfrm>
          <a:prstGeom prst="flowChartAlternateProcess">
            <a:avLst/>
          </a:prstGeom>
          <a:solidFill>
            <a:srgbClr val="FFCC00"/>
          </a:solidFill>
          <a:ln w="9525">
            <a:solidFill>
              <a:schemeClr val="tx1"/>
            </a:solidFill>
            <a:miter lim="800000"/>
            <a:headEnd/>
            <a:tailEnd/>
          </a:ln>
        </p:spPr>
        <p:txBody>
          <a:bodyPr wrap="none" anchor="ctr"/>
          <a:lstStyle/>
          <a:p>
            <a:endParaRPr lang="fr-FR"/>
          </a:p>
        </p:txBody>
      </p:sp>
      <p:sp>
        <p:nvSpPr>
          <p:cNvPr id="25605" name="Rectangle 8"/>
          <p:cNvSpPr>
            <a:spLocks noChangeArrowheads="1"/>
          </p:cNvSpPr>
          <p:nvPr/>
        </p:nvSpPr>
        <p:spPr bwMode="auto">
          <a:xfrm>
            <a:off x="939800" y="1038225"/>
            <a:ext cx="8004175" cy="733425"/>
          </a:xfrm>
          <a:prstGeom prst="rect">
            <a:avLst/>
          </a:prstGeom>
          <a:noFill/>
          <a:ln w="9525">
            <a:noFill/>
            <a:miter lim="800000"/>
            <a:headEnd/>
            <a:tailEnd/>
          </a:ln>
        </p:spPr>
        <p:txBody>
          <a:bodyPr lIns="0" tIns="0" rIns="0" bIns="0" anchor="ctr">
            <a:spAutoFit/>
          </a:bodyPr>
          <a:lstStyle/>
          <a:p>
            <a:pPr algn="just"/>
            <a:r>
              <a:rPr lang="fr-FR" sz="1600" b="1"/>
              <a:t>Pour susciter l’intérêt des élèves et donner du sens aux apprentissages, la construction de la culture technologique et des compétences associées s’appuie sur la contextualisation des enseignements dans des domaines d’applications</a:t>
            </a:r>
          </a:p>
        </p:txBody>
      </p:sp>
      <p:sp>
        <p:nvSpPr>
          <p:cNvPr id="25606" name="AutoShape 9"/>
          <p:cNvSpPr>
            <a:spLocks noChangeArrowheads="1"/>
          </p:cNvSpPr>
          <p:nvPr/>
        </p:nvSpPr>
        <p:spPr bwMode="auto">
          <a:xfrm>
            <a:off x="628650" y="2000250"/>
            <a:ext cx="3040063" cy="3143250"/>
          </a:xfrm>
          <a:prstGeom prst="flowChartAlternateProcess">
            <a:avLst/>
          </a:prstGeom>
          <a:gradFill rotWithShape="1">
            <a:gsLst>
              <a:gs pos="0">
                <a:srgbClr val="7C9086"/>
              </a:gs>
              <a:gs pos="100000">
                <a:srgbClr val="CDEFDE"/>
              </a:gs>
            </a:gsLst>
            <a:lin ang="5400000" scaled="1"/>
          </a:gradFill>
          <a:ln w="9525">
            <a:solidFill>
              <a:schemeClr val="tx1"/>
            </a:solidFill>
            <a:miter lim="800000"/>
            <a:headEnd/>
            <a:tailEnd/>
          </a:ln>
        </p:spPr>
        <p:txBody>
          <a:bodyPr wrap="none" anchor="ctr"/>
          <a:lstStyle/>
          <a:p>
            <a:endParaRPr lang="fr-FR"/>
          </a:p>
        </p:txBody>
      </p:sp>
      <p:sp>
        <p:nvSpPr>
          <p:cNvPr id="25607" name="Text Box 10"/>
          <p:cNvSpPr txBox="1">
            <a:spLocks noChangeArrowheads="1"/>
          </p:cNvSpPr>
          <p:nvPr/>
        </p:nvSpPr>
        <p:spPr bwMode="auto">
          <a:xfrm>
            <a:off x="723900" y="1957388"/>
            <a:ext cx="2824163" cy="755650"/>
          </a:xfrm>
          <a:prstGeom prst="rect">
            <a:avLst/>
          </a:prstGeom>
          <a:noFill/>
          <a:ln w="9525">
            <a:noFill/>
            <a:miter lim="800000"/>
            <a:headEnd/>
            <a:tailEnd/>
          </a:ln>
        </p:spPr>
        <p:txBody>
          <a:bodyPr lIns="54000" tIns="10800" rIns="54000" bIns="10800">
            <a:spAutoFit/>
          </a:bodyPr>
          <a:lstStyle/>
          <a:p>
            <a:pPr algn="ctr">
              <a:spcBef>
                <a:spcPct val="50000"/>
              </a:spcBef>
            </a:pPr>
            <a:r>
              <a:rPr lang="fr-FR" sz="1600" b="1">
                <a:solidFill>
                  <a:schemeClr val="bg1"/>
                </a:solidFill>
              </a:rPr>
              <a:t>Les thématiques transversales du programmes</a:t>
            </a:r>
          </a:p>
        </p:txBody>
      </p:sp>
      <p:grpSp>
        <p:nvGrpSpPr>
          <p:cNvPr id="25608" name="Group 24"/>
          <p:cNvGrpSpPr>
            <a:grpSpLocks/>
          </p:cNvGrpSpPr>
          <p:nvPr/>
        </p:nvGrpSpPr>
        <p:grpSpPr bwMode="auto">
          <a:xfrm>
            <a:off x="700088" y="2770188"/>
            <a:ext cx="8169275" cy="338137"/>
            <a:chOff x="441" y="1745"/>
            <a:chExt cx="5146" cy="213"/>
          </a:xfrm>
        </p:grpSpPr>
        <p:sp>
          <p:nvSpPr>
            <p:cNvPr id="25624" name="AutoShape 11"/>
            <p:cNvSpPr>
              <a:spLocks noChangeArrowheads="1"/>
            </p:cNvSpPr>
            <p:nvPr/>
          </p:nvSpPr>
          <p:spPr bwMode="auto">
            <a:xfrm>
              <a:off x="441" y="1745"/>
              <a:ext cx="5146" cy="213"/>
            </a:xfrm>
            <a:prstGeom prst="flowChartAlternateProcess">
              <a:avLst/>
            </a:prstGeom>
            <a:solidFill>
              <a:srgbClr val="3366FF">
                <a:alpha val="69019"/>
              </a:srgbClr>
            </a:solidFill>
            <a:ln w="9525">
              <a:solidFill>
                <a:schemeClr val="tx1"/>
              </a:solidFill>
              <a:miter lim="800000"/>
              <a:headEnd/>
              <a:tailEnd/>
            </a:ln>
          </p:spPr>
          <p:txBody>
            <a:bodyPr wrap="none" anchor="ctr"/>
            <a:lstStyle/>
            <a:p>
              <a:endParaRPr lang="fr-FR"/>
            </a:p>
          </p:txBody>
        </p:sp>
        <p:sp>
          <p:nvSpPr>
            <p:cNvPr id="25625" name="Text Box 12"/>
            <p:cNvSpPr txBox="1">
              <a:spLocks noChangeArrowheads="1"/>
            </p:cNvSpPr>
            <p:nvPr/>
          </p:nvSpPr>
          <p:spPr bwMode="auto">
            <a:xfrm>
              <a:off x="571" y="1801"/>
              <a:ext cx="1711" cy="115"/>
            </a:xfrm>
            <a:prstGeom prst="rect">
              <a:avLst/>
            </a:prstGeom>
            <a:noFill/>
            <a:ln w="9525">
              <a:noFill/>
              <a:miter lim="800000"/>
              <a:headEnd/>
              <a:tailEnd/>
            </a:ln>
          </p:spPr>
          <p:txBody>
            <a:bodyPr lIns="0" tIns="0" rIns="0" bIns="0">
              <a:spAutoFit/>
            </a:bodyPr>
            <a:lstStyle/>
            <a:p>
              <a:pPr>
                <a:spcBef>
                  <a:spcPct val="20000"/>
                </a:spcBef>
                <a:buFont typeface="Arial" charset="0"/>
                <a:buNone/>
              </a:pPr>
              <a:r>
                <a:rPr lang="fr-FR" sz="1200" b="1">
                  <a:solidFill>
                    <a:schemeClr val="bg1"/>
                  </a:solidFill>
                </a:rPr>
                <a:t>l’évolution des objets techniques</a:t>
              </a:r>
            </a:p>
          </p:txBody>
        </p:sp>
      </p:grpSp>
      <p:grpSp>
        <p:nvGrpSpPr>
          <p:cNvPr id="25609" name="Group 23"/>
          <p:cNvGrpSpPr>
            <a:grpSpLocks/>
          </p:cNvGrpSpPr>
          <p:nvPr/>
        </p:nvGrpSpPr>
        <p:grpSpPr bwMode="auto">
          <a:xfrm>
            <a:off x="676275" y="3176588"/>
            <a:ext cx="8174038" cy="438150"/>
            <a:chOff x="435" y="2091"/>
            <a:chExt cx="5149" cy="276"/>
          </a:xfrm>
        </p:grpSpPr>
        <p:sp>
          <p:nvSpPr>
            <p:cNvPr id="25622" name="AutoShape 13"/>
            <p:cNvSpPr>
              <a:spLocks noChangeArrowheads="1"/>
            </p:cNvSpPr>
            <p:nvPr/>
          </p:nvSpPr>
          <p:spPr bwMode="auto">
            <a:xfrm>
              <a:off x="435" y="2091"/>
              <a:ext cx="5149" cy="276"/>
            </a:xfrm>
            <a:prstGeom prst="flowChartAlternateProcess">
              <a:avLst/>
            </a:prstGeom>
            <a:solidFill>
              <a:srgbClr val="00CCFF">
                <a:alpha val="65881"/>
              </a:srgbClr>
            </a:solidFill>
            <a:ln w="9525">
              <a:solidFill>
                <a:schemeClr val="tx1"/>
              </a:solidFill>
              <a:miter lim="800000"/>
              <a:headEnd/>
              <a:tailEnd/>
            </a:ln>
          </p:spPr>
          <p:txBody>
            <a:bodyPr wrap="none" anchor="ctr"/>
            <a:lstStyle/>
            <a:p>
              <a:endParaRPr lang="fr-FR"/>
            </a:p>
          </p:txBody>
        </p:sp>
        <p:sp>
          <p:nvSpPr>
            <p:cNvPr id="25623" name="Text Box 14"/>
            <p:cNvSpPr txBox="1">
              <a:spLocks noChangeArrowheads="1"/>
            </p:cNvSpPr>
            <p:nvPr/>
          </p:nvSpPr>
          <p:spPr bwMode="auto">
            <a:xfrm>
              <a:off x="558" y="2114"/>
              <a:ext cx="1782" cy="230"/>
            </a:xfrm>
            <a:prstGeom prst="rect">
              <a:avLst/>
            </a:prstGeom>
            <a:noFill/>
            <a:ln w="9525">
              <a:noFill/>
              <a:miter lim="800000"/>
              <a:headEnd/>
              <a:tailEnd/>
            </a:ln>
          </p:spPr>
          <p:txBody>
            <a:bodyPr lIns="0" tIns="0" rIns="0" bIns="0">
              <a:spAutoFit/>
            </a:bodyPr>
            <a:lstStyle/>
            <a:p>
              <a:pPr>
                <a:spcBef>
                  <a:spcPct val="20000"/>
                </a:spcBef>
                <a:buFont typeface="Arial" charset="0"/>
                <a:buNone/>
              </a:pPr>
              <a:r>
                <a:rPr lang="fr-FR" sz="1200" b="1">
                  <a:solidFill>
                    <a:schemeClr val="bg1"/>
                  </a:solidFill>
                </a:rPr>
                <a:t>l’analyse fonctionnelle et structurelle des objets techniques</a:t>
              </a:r>
            </a:p>
          </p:txBody>
        </p:sp>
      </p:grpSp>
      <p:grpSp>
        <p:nvGrpSpPr>
          <p:cNvPr id="25610" name="Group 25"/>
          <p:cNvGrpSpPr>
            <a:grpSpLocks/>
          </p:cNvGrpSpPr>
          <p:nvPr/>
        </p:nvGrpSpPr>
        <p:grpSpPr bwMode="auto">
          <a:xfrm>
            <a:off x="719138" y="3686175"/>
            <a:ext cx="8134350" cy="1292225"/>
            <a:chOff x="453" y="2322"/>
            <a:chExt cx="5124" cy="814"/>
          </a:xfrm>
        </p:grpSpPr>
        <p:sp>
          <p:nvSpPr>
            <p:cNvPr id="25620" name="AutoShape 15"/>
            <p:cNvSpPr>
              <a:spLocks noChangeArrowheads="1"/>
            </p:cNvSpPr>
            <p:nvPr/>
          </p:nvSpPr>
          <p:spPr bwMode="auto">
            <a:xfrm>
              <a:off x="453" y="2322"/>
              <a:ext cx="5124" cy="814"/>
            </a:xfrm>
            <a:prstGeom prst="flowChartAlternateProcess">
              <a:avLst/>
            </a:prstGeom>
            <a:solidFill>
              <a:srgbClr val="D000D0">
                <a:alpha val="58038"/>
              </a:srgbClr>
            </a:solidFill>
            <a:ln w="9525">
              <a:solidFill>
                <a:schemeClr val="tx1"/>
              </a:solidFill>
              <a:miter lim="800000"/>
              <a:headEnd/>
              <a:tailEnd/>
            </a:ln>
          </p:spPr>
          <p:txBody>
            <a:bodyPr wrap="none" anchor="ctr"/>
            <a:lstStyle/>
            <a:p>
              <a:endParaRPr lang="fr-FR"/>
            </a:p>
          </p:txBody>
        </p:sp>
        <p:sp>
          <p:nvSpPr>
            <p:cNvPr id="25621" name="Text Box 16"/>
            <p:cNvSpPr txBox="1">
              <a:spLocks noChangeArrowheads="1"/>
            </p:cNvSpPr>
            <p:nvPr/>
          </p:nvSpPr>
          <p:spPr bwMode="auto">
            <a:xfrm>
              <a:off x="460" y="2370"/>
              <a:ext cx="1777" cy="759"/>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200" b="1">
                  <a:solidFill>
                    <a:schemeClr val="bg1"/>
                  </a:solidFill>
                </a:rPr>
                <a:t>la conception des objets techniques, les procédés de réalisation, </a:t>
              </a:r>
            </a:p>
            <a:p>
              <a:pPr algn="ctr">
                <a:spcBef>
                  <a:spcPct val="20000"/>
                </a:spcBef>
                <a:buFont typeface="Arial" charset="0"/>
                <a:buNone/>
              </a:pPr>
              <a:r>
                <a:rPr lang="fr-FR" sz="1200" b="1">
                  <a:solidFill>
                    <a:schemeClr val="bg1"/>
                  </a:solidFill>
                </a:rPr>
                <a:t>les matériaux utilisés,</a:t>
              </a:r>
            </a:p>
            <a:p>
              <a:pPr algn="ctr">
                <a:spcBef>
                  <a:spcPct val="20000"/>
                </a:spcBef>
                <a:buFont typeface="Arial" charset="0"/>
                <a:buNone/>
              </a:pPr>
              <a:r>
                <a:rPr lang="fr-FR" sz="1200" b="1">
                  <a:solidFill>
                    <a:schemeClr val="bg1"/>
                  </a:solidFill>
                </a:rPr>
                <a:t>les énergies mises en œuvre, </a:t>
              </a:r>
            </a:p>
            <a:p>
              <a:pPr algn="ctr">
                <a:spcBef>
                  <a:spcPct val="20000"/>
                </a:spcBef>
                <a:buFont typeface="Arial" charset="0"/>
                <a:buNone/>
              </a:pPr>
              <a:r>
                <a:rPr lang="fr-FR" sz="1200" b="1">
                  <a:solidFill>
                    <a:schemeClr val="bg1"/>
                  </a:solidFill>
                </a:rPr>
                <a:t>la communication et la gestion de l’information</a:t>
              </a:r>
            </a:p>
          </p:txBody>
        </p:sp>
      </p:grpSp>
      <p:grpSp>
        <p:nvGrpSpPr>
          <p:cNvPr id="25611" name="Group 31"/>
          <p:cNvGrpSpPr>
            <a:grpSpLocks/>
          </p:cNvGrpSpPr>
          <p:nvPr/>
        </p:nvGrpSpPr>
        <p:grpSpPr bwMode="auto">
          <a:xfrm>
            <a:off x="3706813" y="5164138"/>
            <a:ext cx="5184775" cy="534987"/>
            <a:chOff x="2335" y="3307"/>
            <a:chExt cx="3266" cy="337"/>
          </a:xfrm>
        </p:grpSpPr>
        <p:sp>
          <p:nvSpPr>
            <p:cNvPr id="25618" name="AutoShape 17"/>
            <p:cNvSpPr>
              <a:spLocks noChangeArrowheads="1"/>
            </p:cNvSpPr>
            <p:nvPr/>
          </p:nvSpPr>
          <p:spPr bwMode="auto">
            <a:xfrm>
              <a:off x="2335" y="3307"/>
              <a:ext cx="3266" cy="337"/>
            </a:xfrm>
            <a:prstGeom prst="flowChartAlternateProcess">
              <a:avLst/>
            </a:prstGeom>
            <a:solidFill>
              <a:srgbClr val="339966">
                <a:alpha val="74117"/>
              </a:srgbClr>
            </a:solidFill>
            <a:ln w="9525">
              <a:solidFill>
                <a:schemeClr val="tx1"/>
              </a:solidFill>
              <a:miter lim="800000"/>
              <a:headEnd/>
              <a:tailEnd/>
            </a:ln>
          </p:spPr>
          <p:txBody>
            <a:bodyPr wrap="none" anchor="ctr"/>
            <a:lstStyle/>
            <a:p>
              <a:endParaRPr lang="fr-FR"/>
            </a:p>
          </p:txBody>
        </p:sp>
        <p:sp>
          <p:nvSpPr>
            <p:cNvPr id="25619" name="Text Box 18"/>
            <p:cNvSpPr txBox="1">
              <a:spLocks noChangeArrowheads="1"/>
            </p:cNvSpPr>
            <p:nvPr/>
          </p:nvSpPr>
          <p:spPr bwMode="auto">
            <a:xfrm>
              <a:off x="2572" y="3383"/>
              <a:ext cx="2783" cy="230"/>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200" b="1">
                  <a:solidFill>
                    <a:schemeClr val="bg1"/>
                  </a:solidFill>
                </a:rPr>
                <a:t>Des thèmes de convergence Énergie / Développement durable / Météorologie et climatologie / Santé / Sécurité</a:t>
              </a:r>
            </a:p>
          </p:txBody>
        </p:sp>
      </p:grpSp>
      <p:sp>
        <p:nvSpPr>
          <p:cNvPr id="25612" name="Text Box 22"/>
          <p:cNvSpPr txBox="1">
            <a:spLocks noChangeArrowheads="1"/>
          </p:cNvSpPr>
          <p:nvPr/>
        </p:nvSpPr>
        <p:spPr bwMode="auto">
          <a:xfrm>
            <a:off x="4995863" y="2014538"/>
            <a:ext cx="1235075" cy="776287"/>
          </a:xfrm>
          <a:prstGeom prst="rect">
            <a:avLst/>
          </a:prstGeom>
          <a:noFill/>
          <a:ln w="9525">
            <a:noFill/>
            <a:miter lim="800000"/>
            <a:headEnd/>
            <a:tailEnd/>
          </a:ln>
        </p:spPr>
        <p:txBody>
          <a:bodyPr lIns="54000" tIns="10800" rIns="54000" bIns="10800">
            <a:spAutoFit/>
          </a:bodyPr>
          <a:lstStyle/>
          <a:p>
            <a:pPr algn="ctr">
              <a:spcBef>
                <a:spcPct val="50000"/>
              </a:spcBef>
            </a:pPr>
            <a:r>
              <a:rPr lang="fr-FR" sz="1400" b="1"/>
              <a:t>5</a:t>
            </a:r>
            <a:r>
              <a:rPr lang="fr-FR" sz="1400" b="1" baseline="30000"/>
              <a:t>e</a:t>
            </a:r>
            <a:r>
              <a:rPr lang="fr-FR" sz="1400" b="1"/>
              <a:t> </a:t>
            </a:r>
          </a:p>
          <a:p>
            <a:pPr algn="ctr">
              <a:spcBef>
                <a:spcPct val="50000"/>
              </a:spcBef>
            </a:pPr>
            <a:r>
              <a:rPr lang="fr-FR" sz="1400" b="1"/>
              <a:t>Habitat et ouvrages</a:t>
            </a:r>
          </a:p>
        </p:txBody>
      </p:sp>
      <p:grpSp>
        <p:nvGrpSpPr>
          <p:cNvPr id="25613" name="Group 32"/>
          <p:cNvGrpSpPr>
            <a:grpSpLocks/>
          </p:cNvGrpSpPr>
          <p:nvPr/>
        </p:nvGrpSpPr>
        <p:grpSpPr bwMode="auto">
          <a:xfrm>
            <a:off x="7292975" y="5835650"/>
            <a:ext cx="1355725" cy="534988"/>
            <a:chOff x="2335" y="3307"/>
            <a:chExt cx="3266" cy="337"/>
          </a:xfrm>
        </p:grpSpPr>
        <p:sp>
          <p:nvSpPr>
            <p:cNvPr id="25616" name="AutoShape 33"/>
            <p:cNvSpPr>
              <a:spLocks noChangeArrowheads="1"/>
            </p:cNvSpPr>
            <p:nvPr/>
          </p:nvSpPr>
          <p:spPr bwMode="auto">
            <a:xfrm>
              <a:off x="2335" y="3307"/>
              <a:ext cx="3266" cy="337"/>
            </a:xfrm>
            <a:prstGeom prst="flowChartAlternateProcess">
              <a:avLst/>
            </a:prstGeom>
            <a:solidFill>
              <a:srgbClr val="339966">
                <a:alpha val="74117"/>
              </a:srgbClr>
            </a:solidFill>
            <a:ln w="9525">
              <a:solidFill>
                <a:schemeClr val="tx1"/>
              </a:solidFill>
              <a:miter lim="800000"/>
              <a:headEnd/>
              <a:tailEnd/>
            </a:ln>
          </p:spPr>
          <p:txBody>
            <a:bodyPr wrap="none" anchor="ctr"/>
            <a:lstStyle/>
            <a:p>
              <a:endParaRPr lang="fr-FR"/>
            </a:p>
          </p:txBody>
        </p:sp>
        <p:sp>
          <p:nvSpPr>
            <p:cNvPr id="25617" name="Text Box 34"/>
            <p:cNvSpPr txBox="1">
              <a:spLocks noChangeArrowheads="1"/>
            </p:cNvSpPr>
            <p:nvPr/>
          </p:nvSpPr>
          <p:spPr bwMode="auto">
            <a:xfrm>
              <a:off x="2572" y="3383"/>
              <a:ext cx="2784" cy="230"/>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200" b="1">
                  <a:solidFill>
                    <a:schemeClr val="bg1"/>
                  </a:solidFill>
                </a:rPr>
                <a:t>Des projets en équipes</a:t>
              </a:r>
            </a:p>
          </p:txBody>
        </p:sp>
      </p:grpSp>
      <p:sp>
        <p:nvSpPr>
          <p:cNvPr id="25614" name="Rectangle 3"/>
          <p:cNvSpPr>
            <a:spLocks noChangeArrowheads="1"/>
          </p:cNvSpPr>
          <p:nvPr/>
        </p:nvSpPr>
        <p:spPr bwMode="auto">
          <a:xfrm>
            <a:off x="1555750" y="231775"/>
            <a:ext cx="7159625" cy="546100"/>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br>
              <a:rPr lang="fr-FR" sz="2000" b="1">
                <a:solidFill>
                  <a:srgbClr val="376092"/>
                </a:solidFill>
                <a:latin typeface="Calibri" pitchFamily="34" charset="0"/>
              </a:rPr>
            </a:br>
            <a:r>
              <a:rPr lang="fr-FR" sz="2000" b="1">
                <a:solidFill>
                  <a:srgbClr val="376092"/>
                </a:solidFill>
                <a:latin typeface="Calibri" pitchFamily="34" charset="0"/>
              </a:rPr>
              <a:t>Approche pédagogique pour la mise en œuvre des enseignements</a:t>
            </a:r>
          </a:p>
        </p:txBody>
      </p:sp>
      <p:sp>
        <p:nvSpPr>
          <p:cNvPr id="25615" name="Text Box 37"/>
          <p:cNvSpPr txBox="1">
            <a:spLocks noChangeArrowheads="1"/>
          </p:cNvSpPr>
          <p:nvPr/>
        </p:nvSpPr>
        <p:spPr bwMode="auto">
          <a:xfrm>
            <a:off x="766763" y="5872163"/>
            <a:ext cx="2035175" cy="452437"/>
          </a:xfrm>
          <a:prstGeom prst="rect">
            <a:avLst/>
          </a:prstGeom>
          <a:noFill/>
          <a:ln w="9525">
            <a:noFill/>
            <a:miter lim="800000"/>
            <a:headEnd/>
            <a:tailEnd/>
          </a:ln>
        </p:spPr>
        <p:txBody>
          <a:bodyPr lIns="54000" tIns="10800" rIns="54000" bIns="10800">
            <a:spAutoFit/>
          </a:bodyPr>
          <a:lstStyle/>
          <a:p>
            <a:pPr algn="ctr">
              <a:spcBef>
                <a:spcPct val="50000"/>
              </a:spcBef>
            </a:pPr>
            <a:r>
              <a:rPr lang="fr-FR" sz="1400" b="1"/>
              <a:t>Lien vers le programme de 5</a:t>
            </a:r>
            <a:r>
              <a:rPr lang="fr-FR" sz="1400" b="1" baseline="30000"/>
              <a:t>e</a:t>
            </a:r>
            <a:r>
              <a:rPr lang="fr-FR" sz="1400" b="1"/>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title" idx="4294967295"/>
          </p:nvPr>
        </p:nvSpPr>
        <p:spPr bwMode="auto">
          <a:xfrm>
            <a:off x="1512888" y="274638"/>
            <a:ext cx="7159625" cy="546100"/>
          </a:xfrm>
          <a:prstGeom prst="rect">
            <a:avLst/>
          </a:prstGeom>
          <a:noFill/>
          <a:ln>
            <a:miter lim="800000"/>
            <a:headEnd/>
            <a:tailEnd/>
          </a:ln>
        </p:spPr>
        <p:txBody>
          <a:bodyPr/>
          <a:lstStyle/>
          <a:p>
            <a:pPr eaLnBrk="1" hangingPunct="1"/>
            <a:r>
              <a:rPr lang="fr-FR" sz="2000" b="1" smtClean="0">
                <a:solidFill>
                  <a:srgbClr val="376092"/>
                </a:solidFill>
              </a:rPr>
              <a:t>L’enseignement de la technologie industrielle au collège</a:t>
            </a:r>
            <a:br>
              <a:rPr lang="fr-FR" sz="2000" b="1" smtClean="0">
                <a:solidFill>
                  <a:srgbClr val="376092"/>
                </a:solidFill>
              </a:rPr>
            </a:br>
            <a:r>
              <a:rPr lang="fr-FR" sz="2000" b="1" smtClean="0">
                <a:solidFill>
                  <a:srgbClr val="376092"/>
                </a:solidFill>
              </a:rPr>
              <a:t>Approche pédagogique pour la mise en œuvre des enseignements</a:t>
            </a:r>
          </a:p>
        </p:txBody>
      </p:sp>
      <p:graphicFrame>
        <p:nvGraphicFramePr>
          <p:cNvPr id="5" name="Diagramme 4"/>
          <p:cNvGraphicFramePr/>
          <p:nvPr/>
        </p:nvGraphicFramePr>
        <p:xfrm>
          <a:off x="2038263" y="1289451"/>
          <a:ext cx="5683702" cy="2278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ZoneTexte 3"/>
          <p:cNvSpPr txBox="1">
            <a:spLocks noChangeArrowheads="1"/>
          </p:cNvSpPr>
          <p:nvPr/>
        </p:nvSpPr>
        <p:spPr bwMode="auto">
          <a:xfrm>
            <a:off x="815975" y="1382713"/>
            <a:ext cx="5362575" cy="366712"/>
          </a:xfrm>
          <a:prstGeom prst="rect">
            <a:avLst/>
          </a:prstGeom>
          <a:noFill/>
          <a:ln w="9525">
            <a:noFill/>
            <a:miter lim="800000"/>
            <a:headEnd/>
            <a:tailEnd/>
          </a:ln>
        </p:spPr>
        <p:txBody>
          <a:bodyPr>
            <a:spAutoFit/>
          </a:bodyPr>
          <a:lstStyle/>
          <a:p>
            <a:pPr defTabSz="457200"/>
            <a:r>
              <a:rPr lang="fr-FR" b="1" i="1">
                <a:latin typeface="Calibri" pitchFamily="34" charset="0"/>
              </a:rPr>
              <a:t>Approche didactique inductive</a:t>
            </a:r>
          </a:p>
        </p:txBody>
      </p:sp>
      <p:sp>
        <p:nvSpPr>
          <p:cNvPr id="26628" name="ZoneTexte 3"/>
          <p:cNvSpPr txBox="1">
            <a:spLocks noChangeArrowheads="1"/>
          </p:cNvSpPr>
          <p:nvPr/>
        </p:nvSpPr>
        <p:spPr bwMode="auto">
          <a:xfrm>
            <a:off x="744538" y="3625850"/>
            <a:ext cx="7605712" cy="396875"/>
          </a:xfrm>
          <a:prstGeom prst="rect">
            <a:avLst/>
          </a:prstGeom>
          <a:noFill/>
          <a:ln w="9525">
            <a:noFill/>
            <a:miter lim="800000"/>
            <a:headEnd/>
            <a:tailEnd/>
          </a:ln>
        </p:spPr>
        <p:txBody>
          <a:bodyPr>
            <a:spAutoFit/>
          </a:bodyPr>
          <a:lstStyle/>
          <a:p>
            <a:pPr defTabSz="457200"/>
            <a:r>
              <a:rPr lang="fr-FR" sz="2000" b="1" i="1">
                <a:latin typeface="Calibri" pitchFamily="34" charset="0"/>
              </a:rPr>
              <a:t>Selon une démarche d’investigation et de résolution de problème</a:t>
            </a:r>
          </a:p>
        </p:txBody>
      </p:sp>
      <p:pic>
        <p:nvPicPr>
          <p:cNvPr id="26629" name="Picture 11"/>
          <p:cNvPicPr>
            <a:picLocks noChangeAspect="1" noChangeArrowheads="1"/>
          </p:cNvPicPr>
          <p:nvPr/>
        </p:nvPicPr>
        <p:blipFill>
          <a:blip r:embed="rId8"/>
          <a:srcRect/>
          <a:stretch>
            <a:fillRect/>
          </a:stretch>
        </p:blipFill>
        <p:spPr bwMode="auto">
          <a:xfrm>
            <a:off x="2084388" y="4070350"/>
            <a:ext cx="5451475" cy="2251075"/>
          </a:xfrm>
          <a:prstGeom prst="rect">
            <a:avLst/>
          </a:prstGeom>
          <a:noFill/>
          <a:ln w="9525">
            <a:noFill/>
            <a:miter lim="800000"/>
            <a:headEnd/>
            <a:tailEnd/>
          </a:ln>
        </p:spPr>
      </p:pic>
      <p:sp>
        <p:nvSpPr>
          <p:cNvPr id="26630" name="Rectangle 3"/>
          <p:cNvSpPr>
            <a:spLocks noChangeArrowheads="1"/>
          </p:cNvSpPr>
          <p:nvPr/>
        </p:nvSpPr>
        <p:spPr bwMode="auto">
          <a:xfrm>
            <a:off x="669925" y="3160713"/>
            <a:ext cx="5187950" cy="446087"/>
          </a:xfrm>
          <a:prstGeom prst="rect">
            <a:avLst/>
          </a:prstGeom>
          <a:noFill/>
          <a:ln w="9525">
            <a:noFill/>
            <a:miter lim="800000"/>
            <a:headEnd/>
            <a:tailEnd/>
          </a:ln>
        </p:spPr>
        <p:txBody>
          <a:bodyPr/>
          <a:lstStyle/>
          <a:p>
            <a:pPr algn="ctr"/>
            <a:r>
              <a:rPr lang="fr-FR" sz="1400" b="1">
                <a:latin typeface="Calibri" pitchFamily="34" charset="0"/>
              </a:rPr>
              <a:t>D’après Dominique Taraud et Michel Rage IGEN STI    PNF STI2D</a:t>
            </a:r>
          </a:p>
        </p:txBody>
      </p:sp>
      <p:sp>
        <p:nvSpPr>
          <p:cNvPr id="26631" name="Rectangle 3"/>
          <p:cNvSpPr>
            <a:spLocks noChangeArrowheads="1"/>
          </p:cNvSpPr>
          <p:nvPr/>
        </p:nvSpPr>
        <p:spPr bwMode="auto">
          <a:xfrm>
            <a:off x="744538" y="6411913"/>
            <a:ext cx="7485062" cy="446087"/>
          </a:xfrm>
          <a:prstGeom prst="rect">
            <a:avLst/>
          </a:prstGeom>
          <a:noFill/>
          <a:ln w="9525">
            <a:noFill/>
            <a:miter lim="800000"/>
            <a:headEnd/>
            <a:tailEnd/>
          </a:ln>
        </p:spPr>
        <p:txBody>
          <a:bodyPr/>
          <a:lstStyle/>
          <a:p>
            <a:r>
              <a:rPr lang="fr-FR" sz="1400" b="1">
                <a:latin typeface="Calibri" pitchFamily="34" charset="0"/>
              </a:rPr>
              <a:t>D’après </a:t>
            </a:r>
            <a:r>
              <a:rPr lang="fr-FR" sz="1400" b="1"/>
              <a:t>l'équipe de SI du lycée Émile Roux de </a:t>
            </a:r>
            <a:r>
              <a:rPr lang="fr-FR" sz="1400" b="1">
                <a:latin typeface="Calibri" pitchFamily="34" charset="0"/>
              </a:rPr>
              <a:t>Confolens - Académie de  Poitiers    PNF S-SI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1598613" y="246063"/>
            <a:ext cx="7159625" cy="546100"/>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br>
              <a:rPr lang="fr-FR" sz="2000" b="1">
                <a:solidFill>
                  <a:srgbClr val="376092"/>
                </a:solidFill>
                <a:latin typeface="Calibri" pitchFamily="34" charset="0"/>
              </a:rPr>
            </a:br>
            <a:r>
              <a:rPr lang="fr-FR" sz="2000" b="1">
                <a:solidFill>
                  <a:srgbClr val="376092"/>
                </a:solidFill>
                <a:latin typeface="Calibri" pitchFamily="34" charset="0"/>
              </a:rPr>
              <a:t>Approche pédagogique pour la mise en œuvre des enseignements</a:t>
            </a:r>
          </a:p>
        </p:txBody>
      </p:sp>
      <p:pic>
        <p:nvPicPr>
          <p:cNvPr id="28674" name="Picture 11"/>
          <p:cNvPicPr>
            <a:picLocks noChangeAspect="1" noChangeArrowheads="1"/>
          </p:cNvPicPr>
          <p:nvPr/>
        </p:nvPicPr>
        <p:blipFill>
          <a:blip r:embed="rId2"/>
          <a:srcRect/>
          <a:stretch>
            <a:fillRect/>
          </a:stretch>
        </p:blipFill>
        <p:spPr bwMode="auto">
          <a:xfrm>
            <a:off x="469900" y="2755900"/>
            <a:ext cx="6629400" cy="2736850"/>
          </a:xfrm>
          <a:prstGeom prst="rect">
            <a:avLst/>
          </a:prstGeom>
          <a:noFill/>
          <a:ln w="9525">
            <a:noFill/>
            <a:miter lim="800000"/>
            <a:headEnd/>
            <a:tailEnd/>
          </a:ln>
        </p:spPr>
      </p:pic>
      <p:sp>
        <p:nvSpPr>
          <p:cNvPr id="28675" name="ZoneTexte 3"/>
          <p:cNvSpPr txBox="1">
            <a:spLocks noChangeArrowheads="1"/>
          </p:cNvSpPr>
          <p:nvPr/>
        </p:nvSpPr>
        <p:spPr bwMode="auto">
          <a:xfrm>
            <a:off x="1144588" y="925513"/>
            <a:ext cx="7605712" cy="1138237"/>
          </a:xfrm>
          <a:prstGeom prst="rect">
            <a:avLst/>
          </a:prstGeom>
          <a:noFill/>
          <a:ln w="9525">
            <a:noFill/>
            <a:miter lim="800000"/>
            <a:headEnd/>
            <a:tailEnd/>
          </a:ln>
        </p:spPr>
        <p:txBody>
          <a:bodyPr>
            <a:spAutoFit/>
          </a:bodyPr>
          <a:lstStyle/>
          <a:p>
            <a:pPr defTabSz="457200"/>
            <a:r>
              <a:rPr lang="fr-FR" sz="2000" b="1" i="1">
                <a:latin typeface="Calibri" pitchFamily="34" charset="0"/>
              </a:rPr>
              <a:t>Exemple d’activité en 5</a:t>
            </a:r>
            <a:r>
              <a:rPr lang="fr-FR" sz="2000" b="1" i="1" baseline="30000">
                <a:latin typeface="Calibri" pitchFamily="34" charset="0"/>
              </a:rPr>
              <a:t>e</a:t>
            </a:r>
            <a:r>
              <a:rPr lang="fr-FR" sz="2000" b="1" i="1">
                <a:latin typeface="Calibri" pitchFamily="34" charset="0"/>
              </a:rPr>
              <a:t> : créer la maquette du gymnase du collège</a:t>
            </a:r>
          </a:p>
          <a:p>
            <a:pPr defTabSz="457200"/>
            <a:r>
              <a:rPr lang="fr-FR" sz="1400" b="1" i="1">
                <a:latin typeface="Calibri" pitchFamily="34" charset="0"/>
              </a:rPr>
              <a:t>Collège Pierre Mendes France à SOYAUX Charente</a:t>
            </a:r>
          </a:p>
          <a:p>
            <a:pPr defTabSz="457200"/>
            <a:r>
              <a:rPr lang="fr-FR" sz="1400" b="1" i="1">
                <a:latin typeface="Calibri" pitchFamily="34" charset="0"/>
              </a:rPr>
              <a:t>Ressources disponibles sur le RNR de technologie au collège</a:t>
            </a:r>
          </a:p>
          <a:p>
            <a:pPr defTabSz="457200"/>
            <a:r>
              <a:rPr lang="fr-FR" sz="1000" b="1" i="1">
                <a:hlinkClick r:id="rId3"/>
              </a:rPr>
              <a:t>http://ww2.ac-poitiers.fr/rnrtechno/spip.php?article145</a:t>
            </a:r>
            <a:endParaRPr lang="fr-FR" sz="1000" b="1" i="1"/>
          </a:p>
          <a:p>
            <a:pPr defTabSz="457200"/>
            <a:endParaRPr lang="fr-FR" sz="1000" b="1" i="1"/>
          </a:p>
        </p:txBody>
      </p:sp>
      <p:sp>
        <p:nvSpPr>
          <p:cNvPr id="28676" name="ZoneTexte 3"/>
          <p:cNvSpPr txBox="1">
            <a:spLocks noChangeArrowheads="1"/>
          </p:cNvSpPr>
          <p:nvPr/>
        </p:nvSpPr>
        <p:spPr bwMode="auto">
          <a:xfrm>
            <a:off x="601663" y="2039938"/>
            <a:ext cx="2305050" cy="825500"/>
          </a:xfrm>
          <a:prstGeom prst="rect">
            <a:avLst/>
          </a:prstGeom>
          <a:gradFill rotWithShape="1">
            <a:gsLst>
              <a:gs pos="0">
                <a:srgbClr val="FFCC99"/>
              </a:gs>
              <a:gs pos="100000">
                <a:srgbClr val="FFFFFF"/>
              </a:gs>
            </a:gsLst>
            <a:lin ang="5400000" scaled="1"/>
          </a:gradFill>
          <a:ln w="9525">
            <a:noFill/>
            <a:miter lim="800000"/>
            <a:headEnd/>
            <a:tailEnd/>
          </a:ln>
        </p:spPr>
        <p:txBody>
          <a:bodyPr>
            <a:spAutoFit/>
          </a:bodyPr>
          <a:lstStyle/>
          <a:p>
            <a:pPr defTabSz="457200"/>
            <a:r>
              <a:rPr lang="fr-FR" sz="1600" b="1" i="1">
                <a:latin typeface="Calibri" pitchFamily="34" charset="0"/>
              </a:rPr>
              <a:t>Comment permettre aux collégiens de pratiquer un sport en salle</a:t>
            </a:r>
          </a:p>
        </p:txBody>
      </p:sp>
      <p:sp>
        <p:nvSpPr>
          <p:cNvPr id="28677" name="ZoneTexte 3"/>
          <p:cNvSpPr txBox="1">
            <a:spLocks noChangeArrowheads="1"/>
          </p:cNvSpPr>
          <p:nvPr/>
        </p:nvSpPr>
        <p:spPr bwMode="auto">
          <a:xfrm>
            <a:off x="2130425" y="3082925"/>
            <a:ext cx="2633663" cy="769938"/>
          </a:xfrm>
          <a:prstGeom prst="rect">
            <a:avLst/>
          </a:prstGeom>
          <a:gradFill rotWithShape="1">
            <a:gsLst>
              <a:gs pos="0">
                <a:srgbClr val="0000FF"/>
              </a:gs>
              <a:gs pos="100000">
                <a:schemeClr val="bg1"/>
              </a:gs>
            </a:gsLst>
            <a:lin ang="5400000" scaled="1"/>
          </a:gradFill>
          <a:ln w="9525">
            <a:noFill/>
            <a:miter lim="800000"/>
            <a:headEnd/>
            <a:tailEnd/>
          </a:ln>
        </p:spPr>
        <p:txBody>
          <a:bodyPr lIns="18000" tIns="36000" rIns="18000" bIns="0">
            <a:spAutoFit/>
          </a:bodyPr>
          <a:lstStyle/>
          <a:p>
            <a:pPr defTabSz="457200"/>
            <a:r>
              <a:rPr lang="fr-FR" sz="1600" b="1" i="1">
                <a:latin typeface="Calibri" pitchFamily="34" charset="0"/>
              </a:rPr>
              <a:t>Comment construire une salle couverte aux dimensions d’un terrain de sport</a:t>
            </a:r>
          </a:p>
        </p:txBody>
      </p:sp>
      <p:sp>
        <p:nvSpPr>
          <p:cNvPr id="28678" name="ZoneTexte 3"/>
          <p:cNvSpPr txBox="1">
            <a:spLocks noChangeArrowheads="1"/>
          </p:cNvSpPr>
          <p:nvPr/>
        </p:nvSpPr>
        <p:spPr bwMode="auto">
          <a:xfrm>
            <a:off x="2773363" y="5483225"/>
            <a:ext cx="2690812" cy="1069975"/>
          </a:xfrm>
          <a:prstGeom prst="rect">
            <a:avLst/>
          </a:prstGeom>
          <a:gradFill rotWithShape="1">
            <a:gsLst>
              <a:gs pos="0">
                <a:srgbClr val="FF00FF"/>
              </a:gs>
              <a:gs pos="100000">
                <a:srgbClr val="FFFFFF"/>
              </a:gs>
            </a:gsLst>
            <a:lin ang="5400000" scaled="1"/>
          </a:gradFill>
          <a:ln w="9525">
            <a:noFill/>
            <a:miter lim="800000"/>
            <a:headEnd/>
            <a:tailEnd/>
          </a:ln>
        </p:spPr>
        <p:txBody>
          <a:bodyPr>
            <a:spAutoFit/>
          </a:bodyPr>
          <a:lstStyle/>
          <a:p>
            <a:pPr defTabSz="457200"/>
            <a:r>
              <a:rPr lang="fr-FR" sz="1600" b="1" i="1">
                <a:latin typeface="Calibri" pitchFamily="34" charset="0"/>
              </a:rPr>
              <a:t>Comment choisir et dimensionner la structure et les matériaux pour  offrir  les espaces attendus</a:t>
            </a:r>
          </a:p>
        </p:txBody>
      </p:sp>
      <p:sp>
        <p:nvSpPr>
          <p:cNvPr id="28679" name="ZoneTexte 3"/>
          <p:cNvSpPr txBox="1">
            <a:spLocks noChangeArrowheads="1"/>
          </p:cNvSpPr>
          <p:nvPr/>
        </p:nvSpPr>
        <p:spPr bwMode="auto">
          <a:xfrm>
            <a:off x="7096125" y="1982788"/>
            <a:ext cx="1662113" cy="1558925"/>
          </a:xfrm>
          <a:prstGeom prst="rect">
            <a:avLst/>
          </a:prstGeom>
          <a:gradFill rotWithShape="1">
            <a:gsLst>
              <a:gs pos="0">
                <a:srgbClr val="FFCC99"/>
              </a:gs>
              <a:gs pos="100000">
                <a:srgbClr val="FFFFFF"/>
              </a:gs>
            </a:gsLst>
            <a:lin ang="5400000" scaled="1"/>
          </a:gradFill>
          <a:ln w="9525">
            <a:noFill/>
            <a:miter lim="800000"/>
            <a:headEnd/>
            <a:tailEnd/>
          </a:ln>
        </p:spPr>
        <p:txBody>
          <a:bodyPr>
            <a:spAutoFit/>
          </a:bodyPr>
          <a:lstStyle/>
          <a:p>
            <a:pPr defTabSz="457200"/>
            <a:r>
              <a:rPr lang="fr-FR" sz="1600" b="1" i="1">
                <a:latin typeface="Calibri" pitchFamily="34" charset="0"/>
              </a:rPr>
              <a:t>Disposer à moindre coût un gymnase en respectant l’environnement et les ressources</a:t>
            </a:r>
          </a:p>
        </p:txBody>
      </p:sp>
      <p:sp>
        <p:nvSpPr>
          <p:cNvPr id="28680" name="ZoneTexte 3"/>
          <p:cNvSpPr txBox="1">
            <a:spLocks noChangeArrowheads="1"/>
          </p:cNvSpPr>
          <p:nvPr/>
        </p:nvSpPr>
        <p:spPr bwMode="auto">
          <a:xfrm>
            <a:off x="7110413" y="3768725"/>
            <a:ext cx="1762125" cy="825500"/>
          </a:xfrm>
          <a:prstGeom prst="rect">
            <a:avLst/>
          </a:prstGeom>
          <a:gradFill rotWithShape="1">
            <a:gsLst>
              <a:gs pos="0">
                <a:srgbClr val="0000FF"/>
              </a:gs>
              <a:gs pos="100000">
                <a:schemeClr val="bg1"/>
              </a:gs>
            </a:gsLst>
            <a:lin ang="5400000" scaled="1"/>
          </a:gradFill>
          <a:ln w="9525">
            <a:noFill/>
            <a:miter lim="800000"/>
            <a:headEnd/>
            <a:tailEnd/>
          </a:ln>
        </p:spPr>
        <p:txBody>
          <a:bodyPr>
            <a:spAutoFit/>
          </a:bodyPr>
          <a:lstStyle/>
          <a:p>
            <a:pPr defTabSz="457200"/>
            <a:r>
              <a:rPr lang="fr-FR" sz="1600" b="1" i="1">
                <a:latin typeface="Calibri" pitchFamily="34" charset="0"/>
              </a:rPr>
              <a:t>Accueillir des activités sportives en toute sécurité</a:t>
            </a:r>
          </a:p>
        </p:txBody>
      </p:sp>
      <p:sp>
        <p:nvSpPr>
          <p:cNvPr id="28681" name="ZoneTexte 3"/>
          <p:cNvSpPr txBox="1">
            <a:spLocks noChangeArrowheads="1"/>
          </p:cNvSpPr>
          <p:nvPr/>
        </p:nvSpPr>
        <p:spPr bwMode="auto">
          <a:xfrm>
            <a:off x="7088188" y="4725988"/>
            <a:ext cx="1804987" cy="1069975"/>
          </a:xfrm>
          <a:prstGeom prst="rect">
            <a:avLst/>
          </a:prstGeom>
          <a:gradFill rotWithShape="1">
            <a:gsLst>
              <a:gs pos="0">
                <a:srgbClr val="FF00FF"/>
              </a:gs>
              <a:gs pos="100000">
                <a:srgbClr val="FFFFFF"/>
              </a:gs>
            </a:gsLst>
            <a:lin ang="5400000" scaled="1"/>
          </a:gradFill>
          <a:ln w="9525">
            <a:noFill/>
            <a:miter lim="800000"/>
            <a:headEnd/>
            <a:tailEnd/>
          </a:ln>
        </p:spPr>
        <p:txBody>
          <a:bodyPr>
            <a:spAutoFit/>
          </a:bodyPr>
          <a:lstStyle/>
          <a:p>
            <a:pPr defTabSz="457200"/>
            <a:r>
              <a:rPr lang="fr-FR" sz="1600" b="1" i="1">
                <a:latin typeface="Calibri" pitchFamily="34" charset="0"/>
              </a:rPr>
              <a:t>Construire un ouvrage pour l’accueil des collégiens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1598613" y="246063"/>
            <a:ext cx="7159625" cy="546100"/>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br>
              <a:rPr lang="fr-FR" sz="2000" b="1">
                <a:solidFill>
                  <a:srgbClr val="376092"/>
                </a:solidFill>
                <a:latin typeface="Calibri" pitchFamily="34" charset="0"/>
              </a:rPr>
            </a:br>
            <a:r>
              <a:rPr lang="fr-FR" sz="2000" b="1">
                <a:solidFill>
                  <a:srgbClr val="376092"/>
                </a:solidFill>
                <a:latin typeface="Calibri" pitchFamily="34" charset="0"/>
              </a:rPr>
              <a:t>Approche pédagogique pour la mise en œuvre des enseignements</a:t>
            </a:r>
          </a:p>
        </p:txBody>
      </p:sp>
      <p:sp>
        <p:nvSpPr>
          <p:cNvPr id="29698" name="ZoneTexte 3"/>
          <p:cNvSpPr txBox="1">
            <a:spLocks noChangeArrowheads="1"/>
          </p:cNvSpPr>
          <p:nvPr/>
        </p:nvSpPr>
        <p:spPr bwMode="auto">
          <a:xfrm>
            <a:off x="1387475" y="868363"/>
            <a:ext cx="7062788" cy="488950"/>
          </a:xfrm>
          <a:prstGeom prst="rect">
            <a:avLst/>
          </a:prstGeom>
          <a:noFill/>
          <a:ln w="9525">
            <a:noFill/>
            <a:miter lim="800000"/>
            <a:headEnd/>
            <a:tailEnd/>
          </a:ln>
        </p:spPr>
        <p:txBody>
          <a:bodyPr>
            <a:spAutoFit/>
          </a:bodyPr>
          <a:lstStyle/>
          <a:p>
            <a:pPr defTabSz="457200"/>
            <a:r>
              <a:rPr lang="fr-FR" sz="1600" b="1" i="1">
                <a:latin typeface="Calibri" pitchFamily="34" charset="0"/>
              </a:rPr>
              <a:t>Exemple d’activité en 5</a:t>
            </a:r>
            <a:r>
              <a:rPr lang="fr-FR" sz="1600" b="1" i="1" baseline="30000">
                <a:latin typeface="Calibri" pitchFamily="34" charset="0"/>
              </a:rPr>
              <a:t>e</a:t>
            </a:r>
            <a:r>
              <a:rPr lang="fr-FR" sz="1600" b="1" i="1">
                <a:latin typeface="Calibri" pitchFamily="34" charset="0"/>
              </a:rPr>
              <a:t> : créer la maquette du gymnase du collège</a:t>
            </a:r>
          </a:p>
          <a:p>
            <a:pPr defTabSz="457200"/>
            <a:r>
              <a:rPr lang="fr-FR" sz="1000" b="1" i="1">
                <a:hlinkClick r:id="rId3"/>
              </a:rPr>
              <a:t>http://ww2.ac-poitiers.fr/rnrtechno/spip.php?article145</a:t>
            </a:r>
            <a:endParaRPr lang="fr-FR" sz="1000" b="1" i="1"/>
          </a:p>
        </p:txBody>
      </p:sp>
      <p:pic>
        <p:nvPicPr>
          <p:cNvPr id="29699" name="Picture 15"/>
          <p:cNvPicPr>
            <a:picLocks noChangeAspect="1" noChangeArrowheads="1"/>
          </p:cNvPicPr>
          <p:nvPr/>
        </p:nvPicPr>
        <p:blipFill>
          <a:blip r:embed="rId4"/>
          <a:srcRect/>
          <a:stretch>
            <a:fillRect/>
          </a:stretch>
        </p:blipFill>
        <p:spPr bwMode="auto">
          <a:xfrm>
            <a:off x="1701800" y="1436688"/>
            <a:ext cx="6643688" cy="5229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3" descr="IMAG0050"/>
          <p:cNvPicPr>
            <a:picLocks noChangeAspect="1" noChangeArrowheads="1"/>
          </p:cNvPicPr>
          <p:nvPr/>
        </p:nvPicPr>
        <p:blipFill>
          <a:blip r:embed="rId3"/>
          <a:srcRect l="47040"/>
          <a:stretch>
            <a:fillRect/>
          </a:stretch>
        </p:blipFill>
        <p:spPr bwMode="auto">
          <a:xfrm>
            <a:off x="6592888" y="3565525"/>
            <a:ext cx="2144712" cy="2700338"/>
          </a:xfrm>
          <a:prstGeom prst="rect">
            <a:avLst/>
          </a:prstGeom>
          <a:noFill/>
          <a:ln w="9525">
            <a:noFill/>
            <a:miter lim="800000"/>
            <a:headEnd/>
            <a:tailEnd/>
          </a:ln>
        </p:spPr>
      </p:pic>
      <p:sp>
        <p:nvSpPr>
          <p:cNvPr id="31746" name="Rectangle 3"/>
          <p:cNvSpPr>
            <a:spLocks noChangeArrowheads="1"/>
          </p:cNvSpPr>
          <p:nvPr/>
        </p:nvSpPr>
        <p:spPr bwMode="auto">
          <a:xfrm>
            <a:off x="1598613" y="246063"/>
            <a:ext cx="7159625" cy="546100"/>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br>
              <a:rPr lang="fr-FR" sz="2000" b="1">
                <a:solidFill>
                  <a:srgbClr val="376092"/>
                </a:solidFill>
                <a:latin typeface="Calibri" pitchFamily="34" charset="0"/>
              </a:rPr>
            </a:br>
            <a:r>
              <a:rPr lang="fr-FR" sz="2000" b="1">
                <a:solidFill>
                  <a:srgbClr val="376092"/>
                </a:solidFill>
                <a:latin typeface="Calibri" pitchFamily="34" charset="0"/>
              </a:rPr>
              <a:t>Approche pédagogique pour la mise en œuvre des enseignements</a:t>
            </a:r>
          </a:p>
        </p:txBody>
      </p:sp>
      <p:pic>
        <p:nvPicPr>
          <p:cNvPr id="31747" name="Picture 21"/>
          <p:cNvPicPr>
            <a:picLocks noChangeAspect="1" noChangeArrowheads="1"/>
          </p:cNvPicPr>
          <p:nvPr/>
        </p:nvPicPr>
        <p:blipFill>
          <a:blip r:embed="rId4"/>
          <a:srcRect b="69398"/>
          <a:stretch>
            <a:fillRect/>
          </a:stretch>
        </p:blipFill>
        <p:spPr bwMode="auto">
          <a:xfrm>
            <a:off x="876300" y="1330325"/>
            <a:ext cx="6643688" cy="1968500"/>
          </a:xfrm>
          <a:prstGeom prst="rect">
            <a:avLst/>
          </a:prstGeom>
          <a:noFill/>
          <a:ln w="9525">
            <a:noFill/>
            <a:miter lim="800000"/>
            <a:headEnd/>
            <a:tailEnd/>
          </a:ln>
        </p:spPr>
      </p:pic>
      <p:pic>
        <p:nvPicPr>
          <p:cNvPr id="31748" name="Picture 22"/>
          <p:cNvPicPr>
            <a:picLocks noChangeAspect="1" noChangeArrowheads="1"/>
          </p:cNvPicPr>
          <p:nvPr/>
        </p:nvPicPr>
        <p:blipFill>
          <a:blip r:embed="rId5"/>
          <a:srcRect/>
          <a:stretch>
            <a:fillRect/>
          </a:stretch>
        </p:blipFill>
        <p:spPr bwMode="auto">
          <a:xfrm>
            <a:off x="668338" y="3568700"/>
            <a:ext cx="5524500" cy="2305050"/>
          </a:xfrm>
          <a:prstGeom prst="rect">
            <a:avLst/>
          </a:prstGeom>
          <a:noFill/>
          <a:ln w="9525">
            <a:noFill/>
            <a:miter lim="800000"/>
            <a:headEnd/>
            <a:tailEnd/>
          </a:ln>
        </p:spPr>
      </p:pic>
      <p:sp>
        <p:nvSpPr>
          <p:cNvPr id="31749" name="ZoneTexte 3"/>
          <p:cNvSpPr txBox="1">
            <a:spLocks noChangeArrowheads="1"/>
          </p:cNvSpPr>
          <p:nvPr/>
        </p:nvSpPr>
        <p:spPr bwMode="auto">
          <a:xfrm>
            <a:off x="1387475" y="868363"/>
            <a:ext cx="7062788" cy="488950"/>
          </a:xfrm>
          <a:prstGeom prst="rect">
            <a:avLst/>
          </a:prstGeom>
          <a:noFill/>
          <a:ln w="9525">
            <a:noFill/>
            <a:miter lim="800000"/>
            <a:headEnd/>
            <a:tailEnd/>
          </a:ln>
        </p:spPr>
        <p:txBody>
          <a:bodyPr>
            <a:spAutoFit/>
          </a:bodyPr>
          <a:lstStyle/>
          <a:p>
            <a:pPr defTabSz="457200"/>
            <a:r>
              <a:rPr lang="fr-FR" sz="1600" b="1" i="1">
                <a:latin typeface="Calibri" pitchFamily="34" charset="0"/>
              </a:rPr>
              <a:t>Exemple d’activité en 5</a:t>
            </a:r>
            <a:r>
              <a:rPr lang="fr-FR" sz="1600" b="1" i="1" baseline="30000">
                <a:latin typeface="Calibri" pitchFamily="34" charset="0"/>
              </a:rPr>
              <a:t>e</a:t>
            </a:r>
            <a:r>
              <a:rPr lang="fr-FR" sz="1600" b="1" i="1">
                <a:latin typeface="Calibri" pitchFamily="34" charset="0"/>
              </a:rPr>
              <a:t> : créer la maquette du gymnase du collège</a:t>
            </a:r>
          </a:p>
          <a:p>
            <a:pPr defTabSz="457200"/>
            <a:r>
              <a:rPr lang="fr-FR" sz="1000" b="1" i="1">
                <a:hlinkClick r:id="rId6"/>
              </a:rPr>
              <a:t>http://ww2.ac-poitiers.fr/rnrtechno/spip.php?article145</a:t>
            </a:r>
            <a:endParaRPr lang="fr-FR" sz="1000" b="1" i="1"/>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IMAG0056"/>
          <p:cNvPicPr>
            <a:picLocks noChangeAspect="1" noChangeArrowheads="1"/>
          </p:cNvPicPr>
          <p:nvPr/>
        </p:nvPicPr>
        <p:blipFill>
          <a:blip r:embed="rId2"/>
          <a:srcRect/>
          <a:stretch>
            <a:fillRect/>
          </a:stretch>
        </p:blipFill>
        <p:spPr bwMode="auto">
          <a:xfrm>
            <a:off x="5151438" y="4140200"/>
            <a:ext cx="3789362" cy="2527300"/>
          </a:xfrm>
          <a:prstGeom prst="rect">
            <a:avLst/>
          </a:prstGeom>
          <a:noFill/>
          <a:ln w="9525">
            <a:noFill/>
            <a:miter lim="800000"/>
            <a:headEnd/>
            <a:tailEnd/>
          </a:ln>
        </p:spPr>
      </p:pic>
      <p:sp>
        <p:nvSpPr>
          <p:cNvPr id="33794" name="Rectangle 3"/>
          <p:cNvSpPr>
            <a:spLocks noChangeArrowheads="1"/>
          </p:cNvSpPr>
          <p:nvPr/>
        </p:nvSpPr>
        <p:spPr bwMode="auto">
          <a:xfrm>
            <a:off x="1598613" y="246063"/>
            <a:ext cx="7159625" cy="546100"/>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br>
              <a:rPr lang="fr-FR" sz="2000" b="1">
                <a:solidFill>
                  <a:srgbClr val="376092"/>
                </a:solidFill>
                <a:latin typeface="Calibri" pitchFamily="34" charset="0"/>
              </a:rPr>
            </a:br>
            <a:r>
              <a:rPr lang="fr-FR" sz="2000" b="1">
                <a:solidFill>
                  <a:srgbClr val="376092"/>
                </a:solidFill>
                <a:latin typeface="Calibri" pitchFamily="34" charset="0"/>
              </a:rPr>
              <a:t>Approche pédagogique pour la mise en œuvre des enseignements</a:t>
            </a:r>
          </a:p>
        </p:txBody>
      </p:sp>
      <p:sp>
        <p:nvSpPr>
          <p:cNvPr id="33795" name="ZoneTexte 3"/>
          <p:cNvSpPr txBox="1">
            <a:spLocks noChangeArrowheads="1"/>
          </p:cNvSpPr>
          <p:nvPr/>
        </p:nvSpPr>
        <p:spPr bwMode="auto">
          <a:xfrm>
            <a:off x="1387475" y="868363"/>
            <a:ext cx="7062788" cy="488950"/>
          </a:xfrm>
          <a:prstGeom prst="rect">
            <a:avLst/>
          </a:prstGeom>
          <a:noFill/>
          <a:ln w="9525">
            <a:noFill/>
            <a:miter lim="800000"/>
            <a:headEnd/>
            <a:tailEnd/>
          </a:ln>
        </p:spPr>
        <p:txBody>
          <a:bodyPr>
            <a:spAutoFit/>
          </a:bodyPr>
          <a:lstStyle/>
          <a:p>
            <a:pPr defTabSz="457200"/>
            <a:r>
              <a:rPr lang="fr-FR" sz="1600" b="1" i="1">
                <a:latin typeface="Calibri" pitchFamily="34" charset="0"/>
              </a:rPr>
              <a:t>Exemple d’activité en 5</a:t>
            </a:r>
            <a:r>
              <a:rPr lang="fr-FR" sz="1600" b="1" i="1" baseline="30000">
                <a:latin typeface="Calibri" pitchFamily="34" charset="0"/>
              </a:rPr>
              <a:t>e</a:t>
            </a:r>
            <a:r>
              <a:rPr lang="fr-FR" sz="1600" b="1" i="1">
                <a:latin typeface="Calibri" pitchFamily="34" charset="0"/>
              </a:rPr>
              <a:t> : créer la maquette du gymnase du collège</a:t>
            </a:r>
          </a:p>
          <a:p>
            <a:pPr defTabSz="457200"/>
            <a:r>
              <a:rPr lang="fr-FR" sz="1000" b="1" i="1">
                <a:hlinkClick r:id="rId3"/>
              </a:rPr>
              <a:t>http://ww2.ac-poitiers.fr/rnrtechno/spip.php?article145</a:t>
            </a:r>
            <a:endParaRPr lang="fr-FR" sz="1000" b="1" i="1"/>
          </a:p>
        </p:txBody>
      </p:sp>
      <p:pic>
        <p:nvPicPr>
          <p:cNvPr id="33796" name="Picture 6"/>
          <p:cNvPicPr>
            <a:picLocks noChangeAspect="1" noChangeArrowheads="1"/>
          </p:cNvPicPr>
          <p:nvPr/>
        </p:nvPicPr>
        <p:blipFill>
          <a:blip r:embed="rId4"/>
          <a:srcRect l="1988" t="8638"/>
          <a:stretch>
            <a:fillRect/>
          </a:stretch>
        </p:blipFill>
        <p:spPr bwMode="auto">
          <a:xfrm>
            <a:off x="544513" y="1524000"/>
            <a:ext cx="6886575" cy="1746250"/>
          </a:xfrm>
          <a:prstGeom prst="rect">
            <a:avLst/>
          </a:prstGeom>
          <a:noFill/>
          <a:ln w="9525">
            <a:noFill/>
            <a:miter lim="800000"/>
            <a:headEnd/>
            <a:tailEnd/>
          </a:ln>
        </p:spPr>
      </p:pic>
      <p:pic>
        <p:nvPicPr>
          <p:cNvPr id="33797" name="Picture 7"/>
          <p:cNvPicPr>
            <a:picLocks noChangeAspect="1" noChangeArrowheads="1"/>
          </p:cNvPicPr>
          <p:nvPr/>
        </p:nvPicPr>
        <p:blipFill>
          <a:blip r:embed="rId5"/>
          <a:srcRect/>
          <a:stretch>
            <a:fillRect/>
          </a:stretch>
        </p:blipFill>
        <p:spPr bwMode="auto">
          <a:xfrm>
            <a:off x="552450" y="3316288"/>
            <a:ext cx="6602413" cy="185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IMAG0059"/>
          <p:cNvPicPr>
            <a:picLocks noChangeAspect="1" noChangeArrowheads="1"/>
          </p:cNvPicPr>
          <p:nvPr/>
        </p:nvPicPr>
        <p:blipFill>
          <a:blip r:embed="rId2"/>
          <a:srcRect l="3136" r="13666"/>
          <a:stretch>
            <a:fillRect/>
          </a:stretch>
        </p:blipFill>
        <p:spPr bwMode="auto">
          <a:xfrm>
            <a:off x="6578600" y="1609725"/>
            <a:ext cx="2303463" cy="1554163"/>
          </a:xfrm>
          <a:prstGeom prst="rect">
            <a:avLst/>
          </a:prstGeom>
          <a:noFill/>
          <a:ln w="9525">
            <a:noFill/>
            <a:miter lim="800000"/>
            <a:headEnd/>
            <a:tailEnd/>
          </a:ln>
        </p:spPr>
      </p:pic>
      <p:sp>
        <p:nvSpPr>
          <p:cNvPr id="34818" name="Rectangle 3"/>
          <p:cNvSpPr>
            <a:spLocks noChangeArrowheads="1"/>
          </p:cNvSpPr>
          <p:nvPr/>
        </p:nvSpPr>
        <p:spPr bwMode="auto">
          <a:xfrm>
            <a:off x="1598613" y="246063"/>
            <a:ext cx="7159625" cy="546100"/>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br>
              <a:rPr lang="fr-FR" sz="2000" b="1">
                <a:solidFill>
                  <a:srgbClr val="376092"/>
                </a:solidFill>
                <a:latin typeface="Calibri" pitchFamily="34" charset="0"/>
              </a:rPr>
            </a:br>
            <a:r>
              <a:rPr lang="fr-FR" sz="2000" b="1">
                <a:solidFill>
                  <a:srgbClr val="376092"/>
                </a:solidFill>
                <a:latin typeface="Calibri" pitchFamily="34" charset="0"/>
              </a:rPr>
              <a:t>Approche pédagogique pour la mise en œuvre des enseignements</a:t>
            </a:r>
          </a:p>
        </p:txBody>
      </p:sp>
      <p:sp>
        <p:nvSpPr>
          <p:cNvPr id="34819" name="ZoneTexte 3"/>
          <p:cNvSpPr txBox="1">
            <a:spLocks noChangeArrowheads="1"/>
          </p:cNvSpPr>
          <p:nvPr/>
        </p:nvSpPr>
        <p:spPr bwMode="auto">
          <a:xfrm>
            <a:off x="1387475" y="868363"/>
            <a:ext cx="7062788" cy="488950"/>
          </a:xfrm>
          <a:prstGeom prst="rect">
            <a:avLst/>
          </a:prstGeom>
          <a:noFill/>
          <a:ln w="9525">
            <a:noFill/>
            <a:miter lim="800000"/>
            <a:headEnd/>
            <a:tailEnd/>
          </a:ln>
        </p:spPr>
        <p:txBody>
          <a:bodyPr>
            <a:spAutoFit/>
          </a:bodyPr>
          <a:lstStyle/>
          <a:p>
            <a:pPr defTabSz="457200"/>
            <a:r>
              <a:rPr lang="fr-FR" sz="1600" b="1" i="1">
                <a:latin typeface="Calibri" pitchFamily="34" charset="0"/>
              </a:rPr>
              <a:t>Exemple d’activité en 5</a:t>
            </a:r>
            <a:r>
              <a:rPr lang="fr-FR" sz="1600" b="1" i="1" baseline="30000">
                <a:latin typeface="Calibri" pitchFamily="34" charset="0"/>
              </a:rPr>
              <a:t>e</a:t>
            </a:r>
            <a:r>
              <a:rPr lang="fr-FR" sz="1600" b="1" i="1">
                <a:latin typeface="Calibri" pitchFamily="34" charset="0"/>
              </a:rPr>
              <a:t> : créer la maquette du gymnase du collège</a:t>
            </a:r>
          </a:p>
          <a:p>
            <a:pPr defTabSz="457200"/>
            <a:r>
              <a:rPr lang="fr-FR" sz="1000" b="1" i="1">
                <a:hlinkClick r:id="rId3"/>
              </a:rPr>
              <a:t>http://ww2.ac-poitiers.fr/rnrtechno/spip.php?article145</a:t>
            </a:r>
            <a:endParaRPr lang="fr-FR" sz="1000" b="1" i="1"/>
          </a:p>
        </p:txBody>
      </p:sp>
      <p:pic>
        <p:nvPicPr>
          <p:cNvPr id="34820" name="Picture 4"/>
          <p:cNvPicPr>
            <a:picLocks noChangeAspect="1" noChangeArrowheads="1"/>
          </p:cNvPicPr>
          <p:nvPr/>
        </p:nvPicPr>
        <p:blipFill>
          <a:blip r:embed="rId4"/>
          <a:srcRect l="1683" r="647" b="10352"/>
          <a:stretch>
            <a:fillRect/>
          </a:stretch>
        </p:blipFill>
        <p:spPr bwMode="auto">
          <a:xfrm>
            <a:off x="544513" y="1552575"/>
            <a:ext cx="6011862" cy="1539875"/>
          </a:xfrm>
          <a:prstGeom prst="rect">
            <a:avLst/>
          </a:prstGeom>
          <a:noFill/>
          <a:ln w="9525">
            <a:noFill/>
            <a:miter lim="800000"/>
            <a:headEnd/>
            <a:tailEnd/>
          </a:ln>
        </p:spPr>
      </p:pic>
      <p:pic>
        <p:nvPicPr>
          <p:cNvPr id="34821" name="Picture 5"/>
          <p:cNvPicPr>
            <a:picLocks noChangeAspect="1" noChangeArrowheads="1"/>
          </p:cNvPicPr>
          <p:nvPr/>
        </p:nvPicPr>
        <p:blipFill>
          <a:blip r:embed="rId5"/>
          <a:srcRect/>
          <a:stretch>
            <a:fillRect/>
          </a:stretch>
        </p:blipFill>
        <p:spPr bwMode="auto">
          <a:xfrm>
            <a:off x="649288" y="3165475"/>
            <a:ext cx="5878512" cy="2232025"/>
          </a:xfrm>
          <a:prstGeom prst="rect">
            <a:avLst/>
          </a:prstGeom>
          <a:noFill/>
          <a:ln w="9525">
            <a:noFill/>
            <a:miter lim="800000"/>
            <a:headEnd/>
            <a:tailEnd/>
          </a:ln>
        </p:spPr>
      </p:pic>
      <p:pic>
        <p:nvPicPr>
          <p:cNvPr id="34822" name="Picture 7" descr="IMAG0060"/>
          <p:cNvPicPr>
            <a:picLocks noChangeAspect="1" noChangeArrowheads="1"/>
          </p:cNvPicPr>
          <p:nvPr/>
        </p:nvPicPr>
        <p:blipFill>
          <a:blip r:embed="rId6"/>
          <a:srcRect r="34995"/>
          <a:stretch>
            <a:fillRect/>
          </a:stretch>
        </p:blipFill>
        <p:spPr bwMode="auto">
          <a:xfrm>
            <a:off x="6583363" y="3332163"/>
            <a:ext cx="2319337" cy="1528762"/>
          </a:xfrm>
          <a:prstGeom prst="rect">
            <a:avLst/>
          </a:prstGeom>
          <a:noFill/>
          <a:ln w="9525">
            <a:noFill/>
            <a:miter lim="800000"/>
            <a:headEnd/>
            <a:tailEnd/>
          </a:ln>
        </p:spPr>
      </p:pic>
      <p:pic>
        <p:nvPicPr>
          <p:cNvPr id="34823" name="Picture 8" descr="IMAG0061"/>
          <p:cNvPicPr>
            <a:picLocks noChangeAspect="1" noChangeArrowheads="1"/>
          </p:cNvPicPr>
          <p:nvPr/>
        </p:nvPicPr>
        <p:blipFill>
          <a:blip r:embed="rId7"/>
          <a:srcRect/>
          <a:stretch>
            <a:fillRect/>
          </a:stretch>
        </p:blipFill>
        <p:spPr bwMode="auto">
          <a:xfrm>
            <a:off x="6545263" y="5068888"/>
            <a:ext cx="2417762" cy="152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1598613" y="246063"/>
            <a:ext cx="7159625" cy="546100"/>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br>
              <a:rPr lang="fr-FR" sz="2000" b="1">
                <a:solidFill>
                  <a:srgbClr val="376092"/>
                </a:solidFill>
                <a:latin typeface="Calibri" pitchFamily="34" charset="0"/>
              </a:rPr>
            </a:br>
            <a:r>
              <a:rPr lang="fr-FR" sz="2000" b="1">
                <a:solidFill>
                  <a:srgbClr val="376092"/>
                </a:solidFill>
                <a:latin typeface="Calibri" pitchFamily="34" charset="0"/>
              </a:rPr>
              <a:t>Approche pédagogique pour la mise en œuvre des enseignements</a:t>
            </a:r>
          </a:p>
        </p:txBody>
      </p:sp>
      <p:sp>
        <p:nvSpPr>
          <p:cNvPr id="35842" name="ZoneTexte 3"/>
          <p:cNvSpPr txBox="1">
            <a:spLocks noChangeArrowheads="1"/>
          </p:cNvSpPr>
          <p:nvPr/>
        </p:nvSpPr>
        <p:spPr bwMode="auto">
          <a:xfrm>
            <a:off x="1387475" y="868363"/>
            <a:ext cx="7062788" cy="488950"/>
          </a:xfrm>
          <a:prstGeom prst="rect">
            <a:avLst/>
          </a:prstGeom>
          <a:noFill/>
          <a:ln w="9525">
            <a:noFill/>
            <a:miter lim="800000"/>
            <a:headEnd/>
            <a:tailEnd/>
          </a:ln>
        </p:spPr>
        <p:txBody>
          <a:bodyPr>
            <a:spAutoFit/>
          </a:bodyPr>
          <a:lstStyle/>
          <a:p>
            <a:pPr defTabSz="457200"/>
            <a:r>
              <a:rPr lang="fr-FR" sz="1600" b="1" i="1">
                <a:latin typeface="Calibri" pitchFamily="34" charset="0"/>
              </a:rPr>
              <a:t>Exemple d’activité en 5</a:t>
            </a:r>
            <a:r>
              <a:rPr lang="fr-FR" sz="1600" b="1" i="1" baseline="30000">
                <a:latin typeface="Calibri" pitchFamily="34" charset="0"/>
              </a:rPr>
              <a:t>e</a:t>
            </a:r>
            <a:r>
              <a:rPr lang="fr-FR" sz="1600" b="1" i="1">
                <a:latin typeface="Calibri" pitchFamily="34" charset="0"/>
              </a:rPr>
              <a:t> : créer la maquette du gymnase du collège</a:t>
            </a:r>
          </a:p>
          <a:p>
            <a:pPr defTabSz="457200"/>
            <a:r>
              <a:rPr lang="fr-FR" sz="1000" b="1" i="1">
                <a:hlinkClick r:id="rId2"/>
              </a:rPr>
              <a:t>http://ww2.ac-poitiers.fr/rnrtechno/spip.php?article145</a:t>
            </a:r>
            <a:endParaRPr lang="fr-FR" sz="1000" b="1" i="1"/>
          </a:p>
        </p:txBody>
      </p:sp>
      <p:pic>
        <p:nvPicPr>
          <p:cNvPr id="35843" name="Picture 4"/>
          <p:cNvPicPr>
            <a:picLocks noChangeAspect="1" noChangeArrowheads="1"/>
          </p:cNvPicPr>
          <p:nvPr/>
        </p:nvPicPr>
        <p:blipFill>
          <a:blip r:embed="rId3"/>
          <a:srcRect l="1683"/>
          <a:stretch>
            <a:fillRect/>
          </a:stretch>
        </p:blipFill>
        <p:spPr bwMode="auto">
          <a:xfrm>
            <a:off x="976313" y="1620838"/>
            <a:ext cx="7613650" cy="309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bwMode="auto">
          <a:xfrm>
            <a:off x="457200" y="274638"/>
            <a:ext cx="7929563" cy="750887"/>
          </a:xfrm>
          <a:prstGeom prst="rect">
            <a:avLst/>
          </a:prstGeom>
          <a:noFill/>
          <a:ln>
            <a:miter lim="800000"/>
            <a:headEnd/>
            <a:tailEnd/>
          </a:ln>
        </p:spPr>
        <p:txBody>
          <a:bodyPr/>
          <a:lstStyle/>
          <a:p>
            <a:pPr eaLnBrk="1" hangingPunct="1"/>
            <a:r>
              <a:rPr lang="fr-FR" sz="2800" smtClean="0">
                <a:solidFill>
                  <a:srgbClr val="376092"/>
                </a:solidFill>
              </a:rPr>
              <a:t>           </a:t>
            </a:r>
            <a:r>
              <a:rPr lang="fr-FR" sz="2000" b="1" smtClean="0">
                <a:solidFill>
                  <a:srgbClr val="376092"/>
                </a:solidFill>
              </a:rPr>
              <a:t>L’enseignement de la technologie industrielle au collège</a:t>
            </a:r>
          </a:p>
        </p:txBody>
      </p:sp>
      <p:sp>
        <p:nvSpPr>
          <p:cNvPr id="16386" name="Rectangle 3"/>
          <p:cNvSpPr>
            <a:spLocks noGrp="1" noChangeArrowheads="1"/>
          </p:cNvSpPr>
          <p:nvPr>
            <p:ph type="body" idx="4294967295"/>
          </p:nvPr>
        </p:nvSpPr>
        <p:spPr bwMode="auto">
          <a:xfrm>
            <a:off x="371475" y="2376488"/>
            <a:ext cx="4506913" cy="2697162"/>
          </a:xfrm>
          <a:prstGeom prst="rect">
            <a:avLst/>
          </a:prstGeom>
          <a:noFill/>
          <a:ln>
            <a:miter lim="800000"/>
            <a:headEnd/>
            <a:tailEnd/>
          </a:ln>
        </p:spPr>
        <p:txBody>
          <a:bodyPr/>
          <a:lstStyle/>
          <a:p>
            <a:pPr marL="352425" indent="-12700" algn="just" eaLnBrk="1" hangingPunct="1">
              <a:buFont typeface="Arial" charset="0"/>
              <a:buNone/>
              <a:tabLst>
                <a:tab pos="352425" algn="l"/>
              </a:tabLst>
            </a:pPr>
            <a:r>
              <a:rPr lang="fr-FR" sz="2400" i="1" smtClean="0">
                <a:latin typeface="Arial" charset="0"/>
              </a:rPr>
              <a:t>« …..Si notre pays veut être présent sur les chantiers, riches des emplois de demain, il est indispensable qu’il développe une culture technologique de ses citoyens et une éducation technique de qualité. »* </a:t>
            </a:r>
            <a:endParaRPr lang="fr-FR" sz="2400" smtClean="0">
              <a:latin typeface="Arial" charset="0"/>
            </a:endParaRPr>
          </a:p>
        </p:txBody>
      </p:sp>
      <p:sp>
        <p:nvSpPr>
          <p:cNvPr id="16387" name="Rectangle 5"/>
          <p:cNvSpPr>
            <a:spLocks noChangeArrowheads="1"/>
          </p:cNvSpPr>
          <p:nvPr/>
        </p:nvSpPr>
        <p:spPr bwMode="auto">
          <a:xfrm>
            <a:off x="538163" y="5449888"/>
            <a:ext cx="8229600" cy="922337"/>
          </a:xfrm>
          <a:prstGeom prst="rect">
            <a:avLst/>
          </a:prstGeom>
          <a:noFill/>
          <a:ln w="9525">
            <a:noFill/>
            <a:miter lim="800000"/>
            <a:headEnd/>
            <a:tailEnd/>
          </a:ln>
        </p:spPr>
        <p:txBody>
          <a:bodyPr/>
          <a:lstStyle/>
          <a:p>
            <a:pPr marL="352425" indent="-12700">
              <a:spcBef>
                <a:spcPct val="20000"/>
              </a:spcBef>
              <a:buFont typeface="Arial" charset="0"/>
              <a:buNone/>
              <a:tabLst>
                <a:tab pos="352425" algn="l"/>
              </a:tabLst>
            </a:pPr>
            <a:r>
              <a:rPr lang="fr-FR" sz="1600" i="1">
                <a:latin typeface="Calibri" pitchFamily="34" charset="0"/>
              </a:rPr>
              <a:t>*</a:t>
            </a:r>
            <a:r>
              <a:rPr lang="fr-FR" sz="3200" i="1">
                <a:latin typeface="Calibri" pitchFamily="34" charset="0"/>
              </a:rPr>
              <a:t> </a:t>
            </a:r>
            <a:r>
              <a:rPr lang="fr-FR" sz="1600" i="1">
                <a:latin typeface="Calibri" pitchFamily="34" charset="0"/>
              </a:rPr>
              <a:t>Académie des technologies: avis sur l’introduction de la technologie au Lycée dans les filières de l’enseignement général  01/02/2013</a:t>
            </a:r>
          </a:p>
        </p:txBody>
      </p:sp>
      <p:sp>
        <p:nvSpPr>
          <p:cNvPr id="16388" name="Rectangle 7"/>
          <p:cNvSpPr>
            <a:spLocks noChangeArrowheads="1"/>
          </p:cNvSpPr>
          <p:nvPr/>
        </p:nvSpPr>
        <p:spPr bwMode="auto">
          <a:xfrm>
            <a:off x="835025" y="1122363"/>
            <a:ext cx="8151813" cy="725487"/>
          </a:xfrm>
          <a:prstGeom prst="rect">
            <a:avLst/>
          </a:prstGeom>
          <a:noFill/>
          <a:ln w="9525">
            <a:noFill/>
            <a:miter lim="800000"/>
            <a:headEnd/>
            <a:tailEnd/>
          </a:ln>
        </p:spPr>
        <p:txBody>
          <a:bodyPr/>
          <a:lstStyle/>
          <a:p>
            <a:r>
              <a:rPr lang="fr-FR" sz="2800" b="1">
                <a:solidFill>
                  <a:srgbClr val="376092"/>
                </a:solidFill>
                <a:latin typeface="Calibri" pitchFamily="34" charset="0"/>
              </a:rPr>
              <a:t>La nécessité d’un enseignement de la technologie Industrielle au collège</a:t>
            </a:r>
          </a:p>
        </p:txBody>
      </p:sp>
      <p:pic>
        <p:nvPicPr>
          <p:cNvPr id="16389" name="Picture 6" descr="higth-tec2"/>
          <p:cNvPicPr>
            <a:picLocks noChangeAspect="1" noChangeArrowheads="1"/>
          </p:cNvPicPr>
          <p:nvPr/>
        </p:nvPicPr>
        <p:blipFill>
          <a:blip r:embed="rId2"/>
          <a:srcRect/>
          <a:stretch>
            <a:fillRect/>
          </a:stretch>
        </p:blipFill>
        <p:spPr bwMode="auto">
          <a:xfrm>
            <a:off x="5394325" y="2243138"/>
            <a:ext cx="3116263" cy="275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1541463" y="274638"/>
            <a:ext cx="7145337" cy="503237"/>
          </a:xfrm>
          <a:prstGeom prst="rect">
            <a:avLst/>
          </a:prstGeom>
          <a:noFill/>
          <a:ln>
            <a:miter lim="800000"/>
            <a:headEnd/>
            <a:tailEnd/>
          </a:ln>
        </p:spPr>
        <p:txBody>
          <a:bodyPr/>
          <a:lstStyle/>
          <a:p>
            <a:pPr eaLnBrk="1" hangingPunct="1"/>
            <a:r>
              <a:rPr lang="fr-FR" sz="2400" b="1" smtClean="0">
                <a:solidFill>
                  <a:srgbClr val="376092"/>
                </a:solidFill>
              </a:rPr>
              <a:t>   </a:t>
            </a:r>
            <a:r>
              <a:rPr lang="fr-FR" sz="2000" b="1" smtClean="0">
                <a:solidFill>
                  <a:srgbClr val="376092"/>
                </a:solidFill>
              </a:rPr>
              <a:t>L’enseignement de la technologie industrielle au collège</a:t>
            </a:r>
          </a:p>
        </p:txBody>
      </p:sp>
      <p:sp>
        <p:nvSpPr>
          <p:cNvPr id="17410" name="Rectangle 3"/>
          <p:cNvSpPr>
            <a:spLocks noGrp="1" noChangeArrowheads="1"/>
          </p:cNvSpPr>
          <p:nvPr>
            <p:ph type="body" idx="4294967295"/>
          </p:nvPr>
        </p:nvSpPr>
        <p:spPr bwMode="auto">
          <a:xfrm>
            <a:off x="433388" y="1181100"/>
            <a:ext cx="8229600" cy="1074738"/>
          </a:xfrm>
          <a:prstGeom prst="rect">
            <a:avLst/>
          </a:prstGeom>
          <a:noFill/>
          <a:ln>
            <a:miter lim="800000"/>
            <a:headEnd/>
            <a:tailEnd/>
          </a:ln>
        </p:spPr>
        <p:txBody>
          <a:bodyPr/>
          <a:lstStyle/>
          <a:p>
            <a:pPr marL="352425" indent="-77788" algn="just" eaLnBrk="1" hangingPunct="1">
              <a:spcBef>
                <a:spcPct val="0"/>
              </a:spcBef>
              <a:buFontTx/>
              <a:buNone/>
              <a:tabLst>
                <a:tab pos="274638" algn="l"/>
              </a:tabLst>
            </a:pPr>
            <a:r>
              <a:rPr lang="fr-FR" sz="2000" i="1" smtClean="0">
                <a:latin typeface="Arial" charset="0"/>
              </a:rPr>
              <a:t>« Sans une culture technologique de ses citoyens et une éducation technique de qualité, l’absence de compréhension de ce qui se joue suscitera :</a:t>
            </a:r>
          </a:p>
        </p:txBody>
      </p:sp>
      <p:sp>
        <p:nvSpPr>
          <p:cNvPr id="17411" name="Rectangle 4"/>
          <p:cNvSpPr>
            <a:spLocks noChangeArrowheads="1"/>
          </p:cNvSpPr>
          <p:nvPr/>
        </p:nvSpPr>
        <p:spPr bwMode="auto">
          <a:xfrm>
            <a:off x="730250" y="2162175"/>
            <a:ext cx="5135563" cy="3475038"/>
          </a:xfrm>
          <a:prstGeom prst="rect">
            <a:avLst/>
          </a:prstGeom>
          <a:noFill/>
          <a:ln w="9525">
            <a:noFill/>
            <a:miter lim="800000"/>
            <a:headEnd/>
            <a:tailEnd/>
          </a:ln>
        </p:spPr>
        <p:txBody>
          <a:bodyPr>
            <a:spAutoFit/>
          </a:bodyPr>
          <a:lstStyle/>
          <a:p>
            <a:pPr algn="just">
              <a:buFontTx/>
              <a:buChar char="•"/>
            </a:pPr>
            <a:r>
              <a:rPr lang="fr-FR" sz="2000" i="1"/>
              <a:t> des appréciations de plus en plus sommaires et insensées à l’égard des techniques nouvelles, ne parvenant pas à faire une juste évaluation de leurs bénéfices et risques </a:t>
            </a:r>
            <a:r>
              <a:rPr lang="fr-FR" sz="2400" i="1"/>
              <a:t>;</a:t>
            </a:r>
            <a:r>
              <a:rPr lang="fr-FR" i="1"/>
              <a:t> </a:t>
            </a:r>
          </a:p>
          <a:p>
            <a:pPr algn="just"/>
            <a:endParaRPr lang="fr-FR" i="1"/>
          </a:p>
          <a:p>
            <a:pPr algn="just">
              <a:buFontTx/>
              <a:buChar char="•"/>
            </a:pPr>
            <a:r>
              <a:rPr lang="fr-FR" sz="2000" i="1"/>
              <a:t> une employabilité tronquée de la plus grande partie d’une classe d’âge qui n’aura pas la maîtrise des métiers requise pour exercer les emplois suscités par la croissance économique. </a:t>
            </a:r>
            <a:r>
              <a:rPr lang="fr-FR" i="1"/>
              <a:t>* »</a:t>
            </a:r>
          </a:p>
        </p:txBody>
      </p:sp>
      <p:sp>
        <p:nvSpPr>
          <p:cNvPr id="17412" name="Rectangle 5"/>
          <p:cNvSpPr>
            <a:spLocks noChangeArrowheads="1"/>
          </p:cNvSpPr>
          <p:nvPr/>
        </p:nvSpPr>
        <p:spPr bwMode="auto">
          <a:xfrm>
            <a:off x="377825" y="5740400"/>
            <a:ext cx="8229600" cy="400050"/>
          </a:xfrm>
          <a:prstGeom prst="rect">
            <a:avLst/>
          </a:prstGeom>
          <a:noFill/>
          <a:ln w="9525">
            <a:noFill/>
            <a:miter lim="800000"/>
            <a:headEnd/>
            <a:tailEnd/>
          </a:ln>
        </p:spPr>
        <p:txBody>
          <a:bodyPr/>
          <a:lstStyle/>
          <a:p>
            <a:pPr marL="352425" indent="-12700">
              <a:buFont typeface="Arial" charset="0"/>
              <a:buNone/>
              <a:tabLst>
                <a:tab pos="352425" algn="l"/>
              </a:tabLst>
            </a:pPr>
            <a:r>
              <a:rPr lang="fr-FR" sz="1600" i="1">
                <a:latin typeface="Calibri" pitchFamily="34" charset="0"/>
              </a:rPr>
              <a:t>* d’après l’Académie des technologies: avis sur l’introduction de la technologie au Lycée dans les filières de l’enseignement général  01/02/2013</a:t>
            </a:r>
          </a:p>
        </p:txBody>
      </p:sp>
      <p:sp>
        <p:nvSpPr>
          <p:cNvPr id="17413" name="Rectangle 7"/>
          <p:cNvSpPr>
            <a:spLocks noChangeArrowheads="1"/>
          </p:cNvSpPr>
          <p:nvPr/>
        </p:nvSpPr>
        <p:spPr bwMode="auto">
          <a:xfrm>
            <a:off x="1371600" y="820738"/>
            <a:ext cx="8151813" cy="725487"/>
          </a:xfrm>
          <a:prstGeom prst="rect">
            <a:avLst/>
          </a:prstGeom>
          <a:noFill/>
          <a:ln w="9525">
            <a:noFill/>
            <a:miter lim="800000"/>
            <a:headEnd/>
            <a:tailEnd/>
          </a:ln>
        </p:spPr>
        <p:txBody>
          <a:bodyPr/>
          <a:lstStyle/>
          <a:p>
            <a:r>
              <a:rPr lang="fr-FR" sz="2000" b="1">
                <a:solidFill>
                  <a:srgbClr val="376092"/>
                </a:solidFill>
                <a:latin typeface="Calibri" pitchFamily="34" charset="0"/>
              </a:rPr>
              <a:t>La nécessité d’un enseignement de la technologie Industrielle au collège</a:t>
            </a:r>
          </a:p>
        </p:txBody>
      </p:sp>
      <p:pic>
        <p:nvPicPr>
          <p:cNvPr id="17414" name="Picture 7" descr="datacenter"/>
          <p:cNvPicPr>
            <a:picLocks noChangeAspect="1" noChangeArrowheads="1"/>
          </p:cNvPicPr>
          <p:nvPr/>
        </p:nvPicPr>
        <p:blipFill>
          <a:blip r:embed="rId2"/>
          <a:srcRect/>
          <a:stretch>
            <a:fillRect/>
          </a:stretch>
        </p:blipFill>
        <p:spPr bwMode="auto">
          <a:xfrm>
            <a:off x="6807200" y="2500313"/>
            <a:ext cx="2166938" cy="219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4294967295"/>
          </p:nvPr>
        </p:nvSpPr>
        <p:spPr bwMode="auto">
          <a:xfrm>
            <a:off x="706438" y="2309813"/>
            <a:ext cx="7994650" cy="4089400"/>
          </a:xfrm>
          <a:prstGeom prst="rect">
            <a:avLst/>
          </a:prstGeom>
          <a:solidFill>
            <a:srgbClr val="CCFFCC"/>
          </a:solidFill>
          <a:ln>
            <a:miter lim="800000"/>
            <a:headEnd/>
            <a:tailEnd/>
          </a:ln>
        </p:spPr>
        <p:txBody>
          <a:bodyPr/>
          <a:lstStyle/>
          <a:p>
            <a:pPr marL="277813" indent="9525" algn="ctr" eaLnBrk="1" hangingPunct="1">
              <a:buFont typeface="Arial" charset="0"/>
              <a:buNone/>
            </a:pPr>
            <a:r>
              <a:rPr lang="fr-FR" sz="2000" i="1" smtClean="0">
                <a:latin typeface="Arial" charset="0"/>
              </a:rPr>
              <a:t>Objectifs de l’enseignement  de technologie au collège</a:t>
            </a:r>
          </a:p>
          <a:p>
            <a:pPr marL="277813" indent="9525" eaLnBrk="1" hangingPunct="1">
              <a:lnSpc>
                <a:spcPct val="20000"/>
              </a:lnSpc>
              <a:buFont typeface="Arial" charset="0"/>
              <a:buNone/>
            </a:pPr>
            <a:endParaRPr lang="fr-FR" sz="2000" i="1" smtClean="0">
              <a:latin typeface="Arial" charset="0"/>
            </a:endParaRPr>
          </a:p>
          <a:p>
            <a:pPr marL="277813" indent="9525" eaLnBrk="1" hangingPunct="1"/>
            <a:endParaRPr lang="fr-FR" i="1" smtClean="0">
              <a:latin typeface="Arial" charset="0"/>
            </a:endParaRPr>
          </a:p>
          <a:p>
            <a:pPr marL="277813" indent="9525" eaLnBrk="1" hangingPunct="1">
              <a:buFont typeface="Arial" charset="0"/>
              <a:buNone/>
            </a:pPr>
            <a:endParaRPr lang="fr-FR" i="1" smtClean="0">
              <a:latin typeface="Arial" charset="0"/>
            </a:endParaRPr>
          </a:p>
          <a:p>
            <a:pPr marL="277813" indent="9525" eaLnBrk="1" hangingPunct="1"/>
            <a:endParaRPr lang="fr-FR" i="1" smtClean="0">
              <a:latin typeface="Arial" charset="0"/>
            </a:endParaRPr>
          </a:p>
        </p:txBody>
      </p:sp>
      <p:sp>
        <p:nvSpPr>
          <p:cNvPr id="18434" name="Rectangle 7"/>
          <p:cNvSpPr>
            <a:spLocks noGrp="1" noChangeArrowheads="1"/>
          </p:cNvSpPr>
          <p:nvPr>
            <p:ph type="title" idx="4294967295"/>
          </p:nvPr>
        </p:nvSpPr>
        <p:spPr bwMode="auto">
          <a:xfrm>
            <a:off x="1501775" y="274638"/>
            <a:ext cx="7185025" cy="725487"/>
          </a:xfrm>
          <a:prstGeom prst="rect">
            <a:avLst/>
          </a:prstGeom>
          <a:noFill/>
          <a:ln>
            <a:miter lim="800000"/>
            <a:headEnd/>
            <a:tailEnd/>
          </a:ln>
        </p:spPr>
        <p:txBody>
          <a:bodyPr/>
          <a:lstStyle/>
          <a:p>
            <a:pPr eaLnBrk="1" hangingPunct="1"/>
            <a:r>
              <a:rPr lang="fr-FR" sz="4000" smtClean="0"/>
              <a:t>   </a:t>
            </a:r>
            <a:r>
              <a:rPr lang="fr-FR" sz="2000" b="1" smtClean="0">
                <a:solidFill>
                  <a:srgbClr val="376092"/>
                </a:solidFill>
              </a:rPr>
              <a:t>L’enseignement de la technologie Industrielle au collège</a:t>
            </a:r>
          </a:p>
        </p:txBody>
      </p:sp>
      <p:sp>
        <p:nvSpPr>
          <p:cNvPr id="18435" name="Rectangle 7"/>
          <p:cNvSpPr>
            <a:spLocks noChangeArrowheads="1"/>
          </p:cNvSpPr>
          <p:nvPr/>
        </p:nvSpPr>
        <p:spPr bwMode="auto">
          <a:xfrm>
            <a:off x="3706813" y="1090613"/>
            <a:ext cx="5165725" cy="725487"/>
          </a:xfrm>
          <a:prstGeom prst="rect">
            <a:avLst/>
          </a:prstGeom>
          <a:noFill/>
          <a:ln w="9525">
            <a:noFill/>
            <a:miter lim="800000"/>
            <a:headEnd/>
            <a:tailEnd/>
          </a:ln>
        </p:spPr>
        <p:txBody>
          <a:bodyPr/>
          <a:lstStyle/>
          <a:p>
            <a:r>
              <a:rPr lang="fr-FR" sz="2000" b="1">
                <a:solidFill>
                  <a:srgbClr val="376092"/>
                </a:solidFill>
                <a:latin typeface="Calibri" pitchFamily="34" charset="0"/>
              </a:rPr>
              <a:t>La nécessité d’un enseignement de la technologie Industrielle au collège</a:t>
            </a:r>
          </a:p>
        </p:txBody>
      </p:sp>
      <p:sp>
        <p:nvSpPr>
          <p:cNvPr id="18436" name="Rectangle 5"/>
          <p:cNvSpPr>
            <a:spLocks noChangeArrowheads="1"/>
          </p:cNvSpPr>
          <p:nvPr/>
        </p:nvSpPr>
        <p:spPr bwMode="auto">
          <a:xfrm>
            <a:off x="952500" y="2844800"/>
            <a:ext cx="3309938" cy="1625600"/>
          </a:xfrm>
          <a:prstGeom prst="rect">
            <a:avLst/>
          </a:prstGeom>
          <a:solidFill>
            <a:schemeClr val="accent1"/>
          </a:solidFill>
          <a:ln w="9525">
            <a:solidFill>
              <a:schemeClr val="tx2"/>
            </a:solidFill>
            <a:miter lim="800000"/>
            <a:headEnd/>
            <a:tailEnd/>
          </a:ln>
        </p:spPr>
        <p:txBody>
          <a:bodyPr>
            <a:spAutoFit/>
          </a:bodyPr>
          <a:lstStyle/>
          <a:p>
            <a:pPr algn="just"/>
            <a:r>
              <a:rPr lang="fr-FR" sz="2000" i="1">
                <a:solidFill>
                  <a:schemeClr val="bg1"/>
                </a:solidFill>
                <a:latin typeface="Calibri" pitchFamily="34" charset="0"/>
              </a:rPr>
              <a:t>Permettre à chaque citoyen d’utiliser les techniques nouvelles en parvenant à faire une juste évaluation de leurs bénéfices et risques </a:t>
            </a:r>
            <a:r>
              <a:rPr lang="fr-FR"/>
              <a:t> </a:t>
            </a:r>
          </a:p>
        </p:txBody>
      </p:sp>
      <p:sp>
        <p:nvSpPr>
          <p:cNvPr id="18437" name="Rectangle 6"/>
          <p:cNvSpPr>
            <a:spLocks noChangeArrowheads="1"/>
          </p:cNvSpPr>
          <p:nvPr/>
        </p:nvSpPr>
        <p:spPr bwMode="auto">
          <a:xfrm>
            <a:off x="936625" y="4772025"/>
            <a:ext cx="3287713" cy="1616075"/>
          </a:xfrm>
          <a:prstGeom prst="rect">
            <a:avLst/>
          </a:prstGeom>
          <a:solidFill>
            <a:srgbClr val="339966"/>
          </a:solidFill>
          <a:ln w="9525">
            <a:noFill/>
            <a:miter lim="800000"/>
            <a:headEnd/>
            <a:tailEnd/>
          </a:ln>
        </p:spPr>
        <p:txBody>
          <a:bodyPr>
            <a:spAutoFit/>
          </a:bodyPr>
          <a:lstStyle/>
          <a:p>
            <a:pPr algn="just"/>
            <a:r>
              <a:rPr lang="fr-FR" sz="2000" i="1">
                <a:solidFill>
                  <a:schemeClr val="bg1"/>
                </a:solidFill>
                <a:latin typeface="Calibri" pitchFamily="34" charset="0"/>
              </a:rPr>
              <a:t>Permettre aux collégiens de s’orienter vers les métiers requis pour exercer les emplois suscités par la croissance économique</a:t>
            </a:r>
          </a:p>
        </p:txBody>
      </p:sp>
      <p:sp>
        <p:nvSpPr>
          <p:cNvPr id="18438" name="Rectangle 7"/>
          <p:cNvSpPr>
            <a:spLocks noChangeArrowheads="1"/>
          </p:cNvSpPr>
          <p:nvPr/>
        </p:nvSpPr>
        <p:spPr bwMode="auto">
          <a:xfrm>
            <a:off x="5140325" y="3176588"/>
            <a:ext cx="3065463" cy="711200"/>
          </a:xfrm>
          <a:prstGeom prst="rect">
            <a:avLst/>
          </a:prstGeom>
          <a:solidFill>
            <a:schemeClr val="accent1"/>
          </a:solidFill>
          <a:ln w="9525">
            <a:solidFill>
              <a:schemeClr val="tx2"/>
            </a:solidFill>
            <a:miter lim="800000"/>
            <a:headEnd/>
            <a:tailEnd/>
          </a:ln>
        </p:spPr>
        <p:txBody>
          <a:bodyPr>
            <a:spAutoFit/>
          </a:bodyPr>
          <a:lstStyle/>
          <a:p>
            <a:pPr algn="just"/>
            <a:r>
              <a:rPr lang="fr-FR" sz="2000" i="1">
                <a:solidFill>
                  <a:schemeClr val="bg1"/>
                </a:solidFill>
                <a:latin typeface="Calibri" pitchFamily="34" charset="0"/>
              </a:rPr>
              <a:t>Installer pour tout citoyen une culture technologique</a:t>
            </a:r>
            <a:endParaRPr lang="fr-FR"/>
          </a:p>
        </p:txBody>
      </p:sp>
      <p:sp>
        <p:nvSpPr>
          <p:cNvPr id="18439" name="Rectangle 8"/>
          <p:cNvSpPr>
            <a:spLocks noChangeArrowheads="1"/>
          </p:cNvSpPr>
          <p:nvPr/>
        </p:nvSpPr>
        <p:spPr bwMode="auto">
          <a:xfrm>
            <a:off x="5122863" y="4449763"/>
            <a:ext cx="3036887" cy="1920875"/>
          </a:xfrm>
          <a:prstGeom prst="rect">
            <a:avLst/>
          </a:prstGeom>
          <a:solidFill>
            <a:srgbClr val="339966"/>
          </a:solidFill>
          <a:ln w="9525" algn="ctr">
            <a:noFill/>
            <a:miter lim="800000"/>
            <a:headEnd/>
            <a:tailEnd/>
          </a:ln>
        </p:spPr>
        <p:txBody>
          <a:bodyPr>
            <a:spAutoFit/>
          </a:bodyPr>
          <a:lstStyle/>
          <a:p>
            <a:pPr algn="just"/>
            <a:r>
              <a:rPr lang="fr-FR" sz="2000" i="1">
                <a:solidFill>
                  <a:schemeClr val="bg1"/>
                </a:solidFill>
                <a:latin typeface="Calibri" pitchFamily="34" charset="0"/>
              </a:rPr>
              <a:t>Construire pour chaque collégien des compétences  permettant de s’inscrire dans un continuum de formation aux sciences et aux technologies</a:t>
            </a:r>
          </a:p>
        </p:txBody>
      </p:sp>
      <p:sp>
        <p:nvSpPr>
          <p:cNvPr id="18440" name="AutoShape 9"/>
          <p:cNvSpPr>
            <a:spLocks noChangeArrowheads="1"/>
          </p:cNvSpPr>
          <p:nvPr/>
        </p:nvSpPr>
        <p:spPr bwMode="auto">
          <a:xfrm>
            <a:off x="4371975" y="3303588"/>
            <a:ext cx="627063" cy="495300"/>
          </a:xfrm>
          <a:custGeom>
            <a:avLst/>
            <a:gdLst>
              <a:gd name="T0" fmla="*/ 13653047 w 21600"/>
              <a:gd name="T1" fmla="*/ 0 h 21600"/>
              <a:gd name="T2" fmla="*/ 0 w 21600"/>
              <a:gd name="T3" fmla="*/ 5678751 h 21600"/>
              <a:gd name="T4" fmla="*/ 13653047 w 21600"/>
              <a:gd name="T5" fmla="*/ 11357503 h 21600"/>
              <a:gd name="T6" fmla="*/ 18204075 w 21600"/>
              <a:gd name="T7" fmla="*/ 567875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18441" name="AutoShape 10"/>
          <p:cNvSpPr>
            <a:spLocks noChangeArrowheads="1"/>
          </p:cNvSpPr>
          <p:nvPr/>
        </p:nvSpPr>
        <p:spPr bwMode="auto">
          <a:xfrm>
            <a:off x="4370388" y="5194300"/>
            <a:ext cx="627062" cy="495300"/>
          </a:xfrm>
          <a:custGeom>
            <a:avLst/>
            <a:gdLst>
              <a:gd name="T0" fmla="*/ 13652996 w 21600"/>
              <a:gd name="T1" fmla="*/ 0 h 21600"/>
              <a:gd name="T2" fmla="*/ 0 w 21600"/>
              <a:gd name="T3" fmla="*/ 5678751 h 21600"/>
              <a:gd name="T4" fmla="*/ 13652996 w 21600"/>
              <a:gd name="T5" fmla="*/ 11357503 h 21600"/>
              <a:gd name="T6" fmla="*/ 18204017 w 21600"/>
              <a:gd name="T7" fmla="*/ 567875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9525">
            <a:solidFill>
              <a:schemeClr val="tx1"/>
            </a:solidFill>
            <a:miter lim="800000"/>
            <a:headEnd/>
            <a:tailEnd/>
          </a:ln>
        </p:spPr>
        <p:txBody>
          <a:bodyPr wrap="none" anchor="ctr"/>
          <a:lstStyle/>
          <a:p>
            <a:endParaRPr lang="fr-FR"/>
          </a:p>
        </p:txBody>
      </p:sp>
      <p:pic>
        <p:nvPicPr>
          <p:cNvPr id="18442" name="Picture 11" descr="higth-tec4"/>
          <p:cNvPicPr>
            <a:picLocks noChangeAspect="1" noChangeArrowheads="1"/>
          </p:cNvPicPr>
          <p:nvPr/>
        </p:nvPicPr>
        <p:blipFill>
          <a:blip r:embed="rId2"/>
          <a:srcRect/>
          <a:stretch>
            <a:fillRect/>
          </a:stretch>
        </p:blipFill>
        <p:spPr bwMode="auto">
          <a:xfrm>
            <a:off x="1516063" y="882650"/>
            <a:ext cx="2043112"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8"/>
          <p:cNvSpPr>
            <a:spLocks noChangeArrowheads="1"/>
          </p:cNvSpPr>
          <p:nvPr/>
        </p:nvSpPr>
        <p:spPr bwMode="auto">
          <a:xfrm>
            <a:off x="549275" y="1414463"/>
            <a:ext cx="1905000" cy="5222875"/>
          </a:xfrm>
          <a:prstGeom prst="flowChartAlternateProcess">
            <a:avLst/>
          </a:prstGeom>
          <a:gradFill rotWithShape="1">
            <a:gsLst>
              <a:gs pos="0">
                <a:srgbClr val="2A8256"/>
              </a:gs>
              <a:gs pos="100000">
                <a:srgbClr val="000000"/>
              </a:gs>
            </a:gsLst>
            <a:lin ang="5400000" scaled="1"/>
          </a:gradFill>
          <a:ln w="9525">
            <a:solidFill>
              <a:schemeClr val="tx1"/>
            </a:solidFill>
            <a:miter lim="800000"/>
            <a:headEnd/>
            <a:tailEnd/>
          </a:ln>
        </p:spPr>
        <p:txBody>
          <a:bodyPr wrap="none" anchor="ctr"/>
          <a:lstStyle/>
          <a:p>
            <a:endParaRPr lang="fr-FR"/>
          </a:p>
        </p:txBody>
      </p:sp>
      <p:sp>
        <p:nvSpPr>
          <p:cNvPr id="19458" name="Rectangle 3"/>
          <p:cNvSpPr>
            <a:spLocks noGrp="1" noChangeArrowheads="1"/>
          </p:cNvSpPr>
          <p:nvPr>
            <p:ph type="title" idx="4294967295"/>
          </p:nvPr>
        </p:nvSpPr>
        <p:spPr bwMode="auto">
          <a:xfrm>
            <a:off x="1541463" y="274638"/>
            <a:ext cx="7145337" cy="503237"/>
          </a:xfrm>
          <a:prstGeom prst="rect">
            <a:avLst/>
          </a:prstGeom>
          <a:noFill/>
          <a:ln>
            <a:miter lim="800000"/>
            <a:headEnd/>
            <a:tailEnd/>
          </a:ln>
        </p:spPr>
        <p:txBody>
          <a:bodyPr/>
          <a:lstStyle/>
          <a:p>
            <a:pPr eaLnBrk="1" hangingPunct="1"/>
            <a:r>
              <a:rPr lang="fr-FR" sz="4000" smtClean="0"/>
              <a:t>   </a:t>
            </a:r>
            <a:r>
              <a:rPr lang="fr-FR" sz="2000" b="1" smtClean="0">
                <a:solidFill>
                  <a:srgbClr val="376092"/>
                </a:solidFill>
              </a:rPr>
              <a:t>L’enseignement de la technologie industrielle au collège</a:t>
            </a:r>
          </a:p>
        </p:txBody>
      </p:sp>
      <p:sp>
        <p:nvSpPr>
          <p:cNvPr id="19459" name="Rectangle 4"/>
          <p:cNvSpPr>
            <a:spLocks noChangeArrowheads="1"/>
          </p:cNvSpPr>
          <p:nvPr/>
        </p:nvSpPr>
        <p:spPr bwMode="auto">
          <a:xfrm>
            <a:off x="2351088" y="801688"/>
            <a:ext cx="5778500" cy="396875"/>
          </a:xfrm>
          <a:prstGeom prst="rect">
            <a:avLst/>
          </a:prstGeom>
          <a:noFill/>
          <a:ln w="9525">
            <a:noFill/>
            <a:miter lim="800000"/>
            <a:headEnd/>
            <a:tailEnd/>
          </a:ln>
        </p:spPr>
        <p:txBody>
          <a:bodyPr wrap="none">
            <a:spAutoFit/>
          </a:bodyPr>
          <a:lstStyle/>
          <a:p>
            <a:r>
              <a:rPr lang="fr-FR" sz="2000" b="1">
                <a:solidFill>
                  <a:srgbClr val="376092"/>
                </a:solidFill>
                <a:latin typeface="Calibri" pitchFamily="34" charset="0"/>
              </a:rPr>
              <a:t>Installer pour tout citoyen une culture technologique</a:t>
            </a:r>
          </a:p>
        </p:txBody>
      </p:sp>
      <p:sp>
        <p:nvSpPr>
          <p:cNvPr id="19460" name="Oval 5"/>
          <p:cNvSpPr>
            <a:spLocks noChangeArrowheads="1"/>
          </p:cNvSpPr>
          <p:nvPr/>
        </p:nvSpPr>
        <p:spPr bwMode="auto">
          <a:xfrm>
            <a:off x="669925" y="5532438"/>
            <a:ext cx="1736725" cy="757237"/>
          </a:xfrm>
          <a:prstGeom prst="ellipse">
            <a:avLst/>
          </a:prstGeom>
          <a:solidFill>
            <a:srgbClr val="339966"/>
          </a:solidFill>
          <a:ln w="9525">
            <a:solidFill>
              <a:schemeClr val="tx1"/>
            </a:solidFill>
            <a:round/>
            <a:headEnd/>
            <a:tailEnd/>
          </a:ln>
        </p:spPr>
        <p:txBody>
          <a:bodyPr wrap="none" anchor="ctr"/>
          <a:lstStyle/>
          <a:p>
            <a:endParaRPr lang="fr-FR"/>
          </a:p>
        </p:txBody>
      </p:sp>
      <p:sp>
        <p:nvSpPr>
          <p:cNvPr id="19461" name="Text Box 14"/>
          <p:cNvSpPr txBox="1">
            <a:spLocks noChangeArrowheads="1"/>
          </p:cNvSpPr>
          <p:nvPr/>
        </p:nvSpPr>
        <p:spPr bwMode="auto">
          <a:xfrm>
            <a:off x="969963" y="5621338"/>
            <a:ext cx="1301750" cy="571500"/>
          </a:xfrm>
          <a:prstGeom prst="rect">
            <a:avLst/>
          </a:prstGeom>
          <a:noFill/>
          <a:ln w="9525">
            <a:noFill/>
            <a:miter lim="800000"/>
            <a:headEnd/>
            <a:tailEnd/>
          </a:ln>
        </p:spPr>
        <p:txBody>
          <a:bodyPr lIns="54000" tIns="10800" rIns="54000" bIns="10800">
            <a:spAutoFit/>
          </a:bodyPr>
          <a:lstStyle/>
          <a:p>
            <a:pPr algn="ctr">
              <a:spcBef>
                <a:spcPct val="50000"/>
              </a:spcBef>
            </a:pPr>
            <a:r>
              <a:rPr lang="fr-FR">
                <a:solidFill>
                  <a:schemeClr val="bg1"/>
                </a:solidFill>
              </a:rPr>
              <a:t>technologie générale</a:t>
            </a:r>
          </a:p>
        </p:txBody>
      </p:sp>
      <p:grpSp>
        <p:nvGrpSpPr>
          <p:cNvPr id="19462" name="Group 32"/>
          <p:cNvGrpSpPr>
            <a:grpSpLocks/>
          </p:cNvGrpSpPr>
          <p:nvPr/>
        </p:nvGrpSpPr>
        <p:grpSpPr bwMode="auto">
          <a:xfrm>
            <a:off x="622300" y="4452938"/>
            <a:ext cx="1738313" cy="731837"/>
            <a:chOff x="448" y="2989"/>
            <a:chExt cx="1121" cy="455"/>
          </a:xfrm>
        </p:grpSpPr>
        <p:sp>
          <p:nvSpPr>
            <p:cNvPr id="19492" name="Oval 13"/>
            <p:cNvSpPr>
              <a:spLocks noChangeArrowheads="1"/>
            </p:cNvSpPr>
            <p:nvPr/>
          </p:nvSpPr>
          <p:spPr bwMode="auto">
            <a:xfrm>
              <a:off x="448" y="2989"/>
              <a:ext cx="1121" cy="455"/>
            </a:xfrm>
            <a:prstGeom prst="ellipse">
              <a:avLst/>
            </a:prstGeom>
            <a:solidFill>
              <a:srgbClr val="D000D0"/>
            </a:solidFill>
            <a:ln w="9525">
              <a:solidFill>
                <a:schemeClr val="tx1"/>
              </a:solidFill>
              <a:round/>
              <a:headEnd/>
              <a:tailEnd/>
            </a:ln>
          </p:spPr>
          <p:txBody>
            <a:bodyPr wrap="none" anchor="ctr"/>
            <a:lstStyle/>
            <a:p>
              <a:endParaRPr lang="fr-FR"/>
            </a:p>
          </p:txBody>
        </p:sp>
        <p:sp>
          <p:nvSpPr>
            <p:cNvPr id="19493" name="Text Box 12"/>
            <p:cNvSpPr txBox="1">
              <a:spLocks noChangeArrowheads="1"/>
            </p:cNvSpPr>
            <p:nvPr/>
          </p:nvSpPr>
          <p:spPr bwMode="auto">
            <a:xfrm>
              <a:off x="625" y="3049"/>
              <a:ext cx="839" cy="355"/>
            </a:xfrm>
            <a:prstGeom prst="rect">
              <a:avLst/>
            </a:prstGeom>
            <a:noFill/>
            <a:ln w="9525">
              <a:noFill/>
              <a:miter lim="800000"/>
              <a:headEnd/>
              <a:tailEnd/>
            </a:ln>
          </p:spPr>
          <p:txBody>
            <a:bodyPr lIns="54000" tIns="10800" rIns="54000" bIns="10800">
              <a:spAutoFit/>
            </a:bodyPr>
            <a:lstStyle/>
            <a:p>
              <a:pPr algn="ctr">
                <a:spcBef>
                  <a:spcPct val="50000"/>
                </a:spcBef>
              </a:pPr>
              <a:r>
                <a:rPr lang="fr-FR">
                  <a:solidFill>
                    <a:schemeClr val="bg1"/>
                  </a:solidFill>
                </a:rPr>
                <a:t>technologie générique</a:t>
              </a:r>
            </a:p>
          </p:txBody>
        </p:sp>
      </p:grpSp>
      <p:grpSp>
        <p:nvGrpSpPr>
          <p:cNvPr id="19463" name="Group 30"/>
          <p:cNvGrpSpPr>
            <a:grpSpLocks/>
          </p:cNvGrpSpPr>
          <p:nvPr/>
        </p:nvGrpSpPr>
        <p:grpSpPr bwMode="auto">
          <a:xfrm>
            <a:off x="577850" y="2535238"/>
            <a:ext cx="1801813" cy="715962"/>
            <a:chOff x="411" y="2019"/>
            <a:chExt cx="1161" cy="445"/>
          </a:xfrm>
        </p:grpSpPr>
        <p:sp>
          <p:nvSpPr>
            <p:cNvPr id="19490" name="Oval 7"/>
            <p:cNvSpPr>
              <a:spLocks noChangeArrowheads="1"/>
            </p:cNvSpPr>
            <p:nvPr/>
          </p:nvSpPr>
          <p:spPr bwMode="auto">
            <a:xfrm>
              <a:off x="411" y="2019"/>
              <a:ext cx="1161" cy="445"/>
            </a:xfrm>
            <a:prstGeom prst="ellipse">
              <a:avLst/>
            </a:prstGeom>
            <a:solidFill>
              <a:srgbClr val="3366FF"/>
            </a:solidFill>
            <a:ln w="9525">
              <a:solidFill>
                <a:schemeClr val="tx1"/>
              </a:solidFill>
              <a:round/>
              <a:headEnd/>
              <a:tailEnd/>
            </a:ln>
          </p:spPr>
          <p:txBody>
            <a:bodyPr wrap="none" anchor="ctr"/>
            <a:lstStyle/>
            <a:p>
              <a:endParaRPr lang="fr-FR"/>
            </a:p>
          </p:txBody>
        </p:sp>
        <p:sp>
          <p:nvSpPr>
            <p:cNvPr id="19491" name="Text Box 8"/>
            <p:cNvSpPr txBox="1">
              <a:spLocks noChangeArrowheads="1"/>
            </p:cNvSpPr>
            <p:nvPr/>
          </p:nvSpPr>
          <p:spPr bwMode="auto">
            <a:xfrm>
              <a:off x="594" y="2049"/>
              <a:ext cx="839" cy="355"/>
            </a:xfrm>
            <a:prstGeom prst="rect">
              <a:avLst/>
            </a:prstGeom>
            <a:noFill/>
            <a:ln w="9525">
              <a:noFill/>
              <a:miter lim="800000"/>
              <a:headEnd/>
              <a:tailEnd/>
            </a:ln>
          </p:spPr>
          <p:txBody>
            <a:bodyPr lIns="54000" tIns="10800" rIns="54000" bIns="10800">
              <a:spAutoFit/>
            </a:bodyPr>
            <a:lstStyle/>
            <a:p>
              <a:pPr algn="ctr">
                <a:spcBef>
                  <a:spcPct val="50000"/>
                </a:spcBef>
              </a:pPr>
              <a:r>
                <a:rPr lang="fr-FR">
                  <a:solidFill>
                    <a:schemeClr val="bg1"/>
                  </a:solidFill>
                </a:rPr>
                <a:t>technologie génétique</a:t>
              </a:r>
            </a:p>
          </p:txBody>
        </p:sp>
      </p:grpSp>
      <p:grpSp>
        <p:nvGrpSpPr>
          <p:cNvPr id="19464" name="Group 31"/>
          <p:cNvGrpSpPr>
            <a:grpSpLocks/>
          </p:cNvGrpSpPr>
          <p:nvPr/>
        </p:nvGrpSpPr>
        <p:grpSpPr bwMode="auto">
          <a:xfrm>
            <a:off x="615950" y="3490913"/>
            <a:ext cx="1763713" cy="717550"/>
            <a:chOff x="444" y="2543"/>
            <a:chExt cx="1137" cy="446"/>
          </a:xfrm>
        </p:grpSpPr>
        <p:sp>
          <p:nvSpPr>
            <p:cNvPr id="19488" name="Oval 11"/>
            <p:cNvSpPr>
              <a:spLocks noChangeArrowheads="1"/>
            </p:cNvSpPr>
            <p:nvPr/>
          </p:nvSpPr>
          <p:spPr bwMode="auto">
            <a:xfrm>
              <a:off x="444" y="2543"/>
              <a:ext cx="1137" cy="446"/>
            </a:xfrm>
            <a:prstGeom prst="ellipse">
              <a:avLst/>
            </a:prstGeom>
            <a:solidFill>
              <a:srgbClr val="33CCCC"/>
            </a:solidFill>
            <a:ln w="9525">
              <a:solidFill>
                <a:schemeClr val="tx1"/>
              </a:solidFill>
              <a:round/>
              <a:headEnd/>
              <a:tailEnd/>
            </a:ln>
          </p:spPr>
          <p:txBody>
            <a:bodyPr wrap="none" anchor="ctr"/>
            <a:lstStyle/>
            <a:p>
              <a:endParaRPr lang="fr-FR"/>
            </a:p>
          </p:txBody>
        </p:sp>
        <p:sp>
          <p:nvSpPr>
            <p:cNvPr id="19489" name="Text Box 6"/>
            <p:cNvSpPr txBox="1">
              <a:spLocks noChangeArrowheads="1"/>
            </p:cNvSpPr>
            <p:nvPr/>
          </p:nvSpPr>
          <p:spPr bwMode="auto">
            <a:xfrm>
              <a:off x="620" y="2584"/>
              <a:ext cx="839" cy="355"/>
            </a:xfrm>
            <a:prstGeom prst="rect">
              <a:avLst/>
            </a:prstGeom>
            <a:noFill/>
            <a:ln w="9525">
              <a:noFill/>
              <a:miter lim="800000"/>
              <a:headEnd/>
              <a:tailEnd/>
            </a:ln>
          </p:spPr>
          <p:txBody>
            <a:bodyPr lIns="54000" tIns="10800" rIns="54000" bIns="10800">
              <a:spAutoFit/>
            </a:bodyPr>
            <a:lstStyle/>
            <a:p>
              <a:pPr algn="ctr">
                <a:spcBef>
                  <a:spcPct val="50000"/>
                </a:spcBef>
              </a:pPr>
              <a:r>
                <a:rPr lang="fr-FR">
                  <a:solidFill>
                    <a:schemeClr val="bg1"/>
                  </a:solidFill>
                </a:rPr>
                <a:t>technologie structurelle</a:t>
              </a:r>
            </a:p>
          </p:txBody>
        </p:sp>
      </p:grpSp>
      <p:sp>
        <p:nvSpPr>
          <p:cNvPr id="19465" name="Text Box 19"/>
          <p:cNvSpPr txBox="1">
            <a:spLocks noChangeArrowheads="1"/>
          </p:cNvSpPr>
          <p:nvPr/>
        </p:nvSpPr>
        <p:spPr bwMode="auto">
          <a:xfrm>
            <a:off x="368300" y="1500188"/>
            <a:ext cx="2220913" cy="846137"/>
          </a:xfrm>
          <a:prstGeom prst="rect">
            <a:avLst/>
          </a:prstGeom>
          <a:noFill/>
          <a:ln w="9525">
            <a:noFill/>
            <a:miter lim="800000"/>
            <a:headEnd/>
            <a:tailEnd/>
          </a:ln>
        </p:spPr>
        <p:txBody>
          <a:bodyPr lIns="54000" tIns="10800" rIns="54000" bIns="10800">
            <a:spAutoFit/>
          </a:bodyPr>
          <a:lstStyle/>
          <a:p>
            <a:pPr algn="ctr">
              <a:spcBef>
                <a:spcPct val="50000"/>
              </a:spcBef>
            </a:pPr>
            <a:r>
              <a:rPr lang="fr-FR" b="1">
                <a:solidFill>
                  <a:schemeClr val="bg1"/>
                </a:solidFill>
              </a:rPr>
              <a:t>Éléments d’une culture</a:t>
            </a:r>
            <a:r>
              <a:rPr lang="fr-FR">
                <a:solidFill>
                  <a:schemeClr val="bg1"/>
                </a:solidFill>
              </a:rPr>
              <a:t> </a:t>
            </a:r>
            <a:r>
              <a:rPr lang="fr-FR" b="1">
                <a:solidFill>
                  <a:schemeClr val="bg1"/>
                </a:solidFill>
              </a:rPr>
              <a:t>technologique</a:t>
            </a:r>
          </a:p>
        </p:txBody>
      </p:sp>
      <p:sp>
        <p:nvSpPr>
          <p:cNvPr id="19466" name="AutoShape 20"/>
          <p:cNvSpPr>
            <a:spLocks noChangeArrowheads="1"/>
          </p:cNvSpPr>
          <p:nvPr/>
        </p:nvSpPr>
        <p:spPr bwMode="auto">
          <a:xfrm>
            <a:off x="2633663" y="1416050"/>
            <a:ext cx="3106737" cy="5222875"/>
          </a:xfrm>
          <a:prstGeom prst="flowChartAlternateProcess">
            <a:avLst/>
          </a:prstGeom>
          <a:gradFill rotWithShape="1">
            <a:gsLst>
              <a:gs pos="0">
                <a:srgbClr val="325F49"/>
              </a:gs>
              <a:gs pos="100000">
                <a:srgbClr val="6CCE9D"/>
              </a:gs>
            </a:gsLst>
            <a:lin ang="5400000" scaled="1"/>
          </a:gradFill>
          <a:ln w="9525">
            <a:solidFill>
              <a:schemeClr val="tx1"/>
            </a:solidFill>
            <a:miter lim="800000"/>
            <a:headEnd/>
            <a:tailEnd/>
          </a:ln>
        </p:spPr>
        <p:txBody>
          <a:bodyPr wrap="none" anchor="ctr"/>
          <a:lstStyle/>
          <a:p>
            <a:endParaRPr lang="fr-FR"/>
          </a:p>
        </p:txBody>
      </p:sp>
      <p:sp>
        <p:nvSpPr>
          <p:cNvPr id="19467" name="Text Box 22"/>
          <p:cNvSpPr txBox="1">
            <a:spLocks noChangeArrowheads="1"/>
          </p:cNvSpPr>
          <p:nvPr/>
        </p:nvSpPr>
        <p:spPr bwMode="auto">
          <a:xfrm>
            <a:off x="2995613" y="1744663"/>
            <a:ext cx="2220912" cy="296862"/>
          </a:xfrm>
          <a:prstGeom prst="rect">
            <a:avLst/>
          </a:prstGeom>
          <a:noFill/>
          <a:ln w="9525">
            <a:noFill/>
            <a:miter lim="800000"/>
            <a:headEnd/>
            <a:tailEnd/>
          </a:ln>
        </p:spPr>
        <p:txBody>
          <a:bodyPr lIns="54000" tIns="10800" rIns="54000" bIns="10800">
            <a:spAutoFit/>
          </a:bodyPr>
          <a:lstStyle/>
          <a:p>
            <a:pPr algn="ctr">
              <a:spcBef>
                <a:spcPct val="50000"/>
              </a:spcBef>
            </a:pPr>
            <a:r>
              <a:rPr lang="fr-FR" b="1">
                <a:solidFill>
                  <a:schemeClr val="bg1"/>
                </a:solidFill>
              </a:rPr>
              <a:t>pour comprendre:</a:t>
            </a:r>
          </a:p>
        </p:txBody>
      </p:sp>
      <p:sp>
        <p:nvSpPr>
          <p:cNvPr id="19468" name="AutoShape 33"/>
          <p:cNvSpPr>
            <a:spLocks noChangeArrowheads="1"/>
          </p:cNvSpPr>
          <p:nvPr/>
        </p:nvSpPr>
        <p:spPr bwMode="auto">
          <a:xfrm>
            <a:off x="2763838" y="2362200"/>
            <a:ext cx="2743200" cy="795338"/>
          </a:xfrm>
          <a:prstGeom prst="flowChartAlternateProcess">
            <a:avLst/>
          </a:prstGeom>
          <a:solidFill>
            <a:srgbClr val="3366FF"/>
          </a:solidFill>
          <a:ln w="9525">
            <a:solidFill>
              <a:schemeClr val="tx1"/>
            </a:solidFill>
            <a:miter lim="800000"/>
            <a:headEnd/>
            <a:tailEnd/>
          </a:ln>
        </p:spPr>
        <p:txBody>
          <a:bodyPr wrap="none" anchor="ctr"/>
          <a:lstStyle/>
          <a:p>
            <a:endParaRPr lang="fr-FR"/>
          </a:p>
        </p:txBody>
      </p:sp>
      <p:sp>
        <p:nvSpPr>
          <p:cNvPr id="19469" name="Text Box 23"/>
          <p:cNvSpPr txBox="1">
            <a:spLocks noChangeArrowheads="1"/>
          </p:cNvSpPr>
          <p:nvPr/>
        </p:nvSpPr>
        <p:spPr bwMode="auto">
          <a:xfrm>
            <a:off x="2962275" y="2505075"/>
            <a:ext cx="2312988" cy="488950"/>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600" b="1">
                <a:solidFill>
                  <a:schemeClr val="bg1"/>
                </a:solidFill>
              </a:rPr>
              <a:t>l’origine et l’évolution des objets techniques</a:t>
            </a:r>
          </a:p>
        </p:txBody>
      </p:sp>
      <p:sp>
        <p:nvSpPr>
          <p:cNvPr id="19470" name="AutoShape 34"/>
          <p:cNvSpPr>
            <a:spLocks noChangeArrowheads="1"/>
          </p:cNvSpPr>
          <p:nvPr/>
        </p:nvSpPr>
        <p:spPr bwMode="auto">
          <a:xfrm>
            <a:off x="2687638" y="3302000"/>
            <a:ext cx="2965450" cy="938213"/>
          </a:xfrm>
          <a:prstGeom prst="flowChartAlternateProcess">
            <a:avLst/>
          </a:prstGeom>
          <a:solidFill>
            <a:srgbClr val="00CCFF"/>
          </a:solidFill>
          <a:ln w="9525">
            <a:solidFill>
              <a:schemeClr val="tx1"/>
            </a:solidFill>
            <a:miter lim="800000"/>
            <a:headEnd/>
            <a:tailEnd/>
          </a:ln>
        </p:spPr>
        <p:txBody>
          <a:bodyPr wrap="none" anchor="ctr"/>
          <a:lstStyle/>
          <a:p>
            <a:endParaRPr lang="fr-FR"/>
          </a:p>
        </p:txBody>
      </p:sp>
      <p:sp>
        <p:nvSpPr>
          <p:cNvPr id="19471" name="Text Box 27"/>
          <p:cNvSpPr txBox="1">
            <a:spLocks noChangeArrowheads="1"/>
          </p:cNvSpPr>
          <p:nvPr/>
        </p:nvSpPr>
        <p:spPr bwMode="auto">
          <a:xfrm>
            <a:off x="2728913" y="3328988"/>
            <a:ext cx="2898775" cy="733425"/>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600" b="1">
                <a:solidFill>
                  <a:schemeClr val="bg1"/>
                </a:solidFill>
              </a:rPr>
              <a:t>la structure d’un objet technique et sa modélisation en  éléments simples</a:t>
            </a:r>
          </a:p>
        </p:txBody>
      </p:sp>
      <p:sp>
        <p:nvSpPr>
          <p:cNvPr id="19472" name="AutoShape 35"/>
          <p:cNvSpPr>
            <a:spLocks noChangeArrowheads="1"/>
          </p:cNvSpPr>
          <p:nvPr/>
        </p:nvSpPr>
        <p:spPr bwMode="auto">
          <a:xfrm>
            <a:off x="2687638" y="4449763"/>
            <a:ext cx="2940050" cy="950912"/>
          </a:xfrm>
          <a:prstGeom prst="flowChartAlternateProcess">
            <a:avLst/>
          </a:prstGeom>
          <a:solidFill>
            <a:srgbClr val="D000D0"/>
          </a:solidFill>
          <a:ln w="9525">
            <a:solidFill>
              <a:schemeClr val="tx1"/>
            </a:solidFill>
            <a:miter lim="800000"/>
            <a:headEnd/>
            <a:tailEnd/>
          </a:ln>
        </p:spPr>
        <p:txBody>
          <a:bodyPr wrap="none" anchor="ctr"/>
          <a:lstStyle/>
          <a:p>
            <a:endParaRPr lang="fr-FR"/>
          </a:p>
        </p:txBody>
      </p:sp>
      <p:sp>
        <p:nvSpPr>
          <p:cNvPr id="19473" name="Text Box 36"/>
          <p:cNvSpPr txBox="1">
            <a:spLocks noChangeArrowheads="1"/>
          </p:cNvSpPr>
          <p:nvPr/>
        </p:nvSpPr>
        <p:spPr bwMode="auto">
          <a:xfrm>
            <a:off x="2717800" y="4513263"/>
            <a:ext cx="2833688" cy="733425"/>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600" b="1">
                <a:solidFill>
                  <a:schemeClr val="bg1"/>
                </a:solidFill>
              </a:rPr>
              <a:t>l’élaboration des objets techniques, de la conception à la fabrication</a:t>
            </a:r>
          </a:p>
        </p:txBody>
      </p:sp>
      <p:sp>
        <p:nvSpPr>
          <p:cNvPr id="19474" name="AutoShape 37"/>
          <p:cNvSpPr>
            <a:spLocks noChangeArrowheads="1"/>
          </p:cNvSpPr>
          <p:nvPr/>
        </p:nvSpPr>
        <p:spPr bwMode="auto">
          <a:xfrm>
            <a:off x="2747963" y="5600700"/>
            <a:ext cx="2784475" cy="819150"/>
          </a:xfrm>
          <a:prstGeom prst="flowChartAlternateProcess">
            <a:avLst/>
          </a:prstGeom>
          <a:solidFill>
            <a:srgbClr val="339966"/>
          </a:solidFill>
          <a:ln w="9525">
            <a:solidFill>
              <a:schemeClr val="tx1"/>
            </a:solidFill>
            <a:miter lim="800000"/>
            <a:headEnd/>
            <a:tailEnd/>
          </a:ln>
        </p:spPr>
        <p:txBody>
          <a:bodyPr wrap="none" anchor="ctr"/>
          <a:lstStyle/>
          <a:p>
            <a:endParaRPr lang="fr-FR"/>
          </a:p>
        </p:txBody>
      </p:sp>
      <p:sp>
        <p:nvSpPr>
          <p:cNvPr id="19475" name="Text Box 38"/>
          <p:cNvSpPr txBox="1">
            <a:spLocks noChangeArrowheads="1"/>
          </p:cNvSpPr>
          <p:nvPr/>
        </p:nvSpPr>
        <p:spPr bwMode="auto">
          <a:xfrm>
            <a:off x="2852738" y="5614988"/>
            <a:ext cx="2535237" cy="733425"/>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600" b="1">
                <a:solidFill>
                  <a:schemeClr val="bg1"/>
                </a:solidFill>
              </a:rPr>
              <a:t>la nature des interactions entre les objets, les Hommes et   les sociétés</a:t>
            </a:r>
          </a:p>
        </p:txBody>
      </p:sp>
      <p:sp>
        <p:nvSpPr>
          <p:cNvPr id="19476" name="AutoShape 40"/>
          <p:cNvSpPr>
            <a:spLocks noChangeArrowheads="1"/>
          </p:cNvSpPr>
          <p:nvPr/>
        </p:nvSpPr>
        <p:spPr bwMode="auto">
          <a:xfrm>
            <a:off x="2166938" y="1725613"/>
            <a:ext cx="471487" cy="547687"/>
          </a:xfrm>
          <a:custGeom>
            <a:avLst/>
            <a:gdLst>
              <a:gd name="T0" fmla="*/ 7718744 w 21600"/>
              <a:gd name="T1" fmla="*/ 0 h 21600"/>
              <a:gd name="T2" fmla="*/ 0 w 21600"/>
              <a:gd name="T3" fmla="*/ 6943556 h 21600"/>
              <a:gd name="T4" fmla="*/ 7718744 w 21600"/>
              <a:gd name="T5" fmla="*/ 13887087 h 21600"/>
              <a:gd name="T6" fmla="*/ 10291665 w 21600"/>
              <a:gd name="T7" fmla="*/ 69435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80"/>
          </a:solidFill>
          <a:ln w="9525">
            <a:solidFill>
              <a:schemeClr val="tx1"/>
            </a:solidFill>
            <a:miter lim="800000"/>
            <a:headEnd/>
            <a:tailEnd/>
          </a:ln>
        </p:spPr>
        <p:txBody>
          <a:bodyPr wrap="none" anchor="ctr"/>
          <a:lstStyle/>
          <a:p>
            <a:endParaRPr lang="fr-FR"/>
          </a:p>
        </p:txBody>
      </p:sp>
      <p:sp>
        <p:nvSpPr>
          <p:cNvPr id="19477" name="AutoShape 43"/>
          <p:cNvSpPr>
            <a:spLocks noChangeArrowheads="1"/>
          </p:cNvSpPr>
          <p:nvPr/>
        </p:nvSpPr>
        <p:spPr bwMode="auto">
          <a:xfrm>
            <a:off x="5943600" y="1347788"/>
            <a:ext cx="3040063" cy="5314950"/>
          </a:xfrm>
          <a:prstGeom prst="flowChartAlternateProcess">
            <a:avLst/>
          </a:prstGeom>
          <a:gradFill rotWithShape="1">
            <a:gsLst>
              <a:gs pos="0">
                <a:srgbClr val="7C9086"/>
              </a:gs>
              <a:gs pos="100000">
                <a:srgbClr val="CDEFDE"/>
              </a:gs>
            </a:gsLst>
            <a:lin ang="5400000" scaled="1"/>
          </a:gradFill>
          <a:ln w="9525">
            <a:solidFill>
              <a:schemeClr val="tx1"/>
            </a:solidFill>
            <a:miter lim="800000"/>
            <a:headEnd/>
            <a:tailEnd/>
          </a:ln>
        </p:spPr>
        <p:txBody>
          <a:bodyPr wrap="none" anchor="ctr"/>
          <a:lstStyle/>
          <a:p>
            <a:endParaRPr lang="fr-FR"/>
          </a:p>
        </p:txBody>
      </p:sp>
      <p:sp>
        <p:nvSpPr>
          <p:cNvPr id="19478" name="Text Box 44"/>
          <p:cNvSpPr txBox="1">
            <a:spLocks noChangeArrowheads="1"/>
          </p:cNvSpPr>
          <p:nvPr/>
        </p:nvSpPr>
        <p:spPr bwMode="auto">
          <a:xfrm>
            <a:off x="6067425" y="1519238"/>
            <a:ext cx="2824163" cy="755650"/>
          </a:xfrm>
          <a:prstGeom prst="rect">
            <a:avLst/>
          </a:prstGeom>
          <a:noFill/>
          <a:ln w="9525">
            <a:noFill/>
            <a:miter lim="800000"/>
            <a:headEnd/>
            <a:tailEnd/>
          </a:ln>
        </p:spPr>
        <p:txBody>
          <a:bodyPr lIns="54000" tIns="10800" rIns="54000" bIns="10800">
            <a:spAutoFit/>
          </a:bodyPr>
          <a:lstStyle/>
          <a:p>
            <a:pPr algn="ctr">
              <a:spcBef>
                <a:spcPct val="50000"/>
              </a:spcBef>
            </a:pPr>
            <a:r>
              <a:rPr lang="fr-FR" sz="1600" b="1">
                <a:solidFill>
                  <a:schemeClr val="bg1"/>
                </a:solidFill>
              </a:rPr>
              <a:t>à partir d’activités pédagogiques sur les thématiques de :</a:t>
            </a:r>
          </a:p>
        </p:txBody>
      </p:sp>
      <p:sp>
        <p:nvSpPr>
          <p:cNvPr id="19479" name="AutoShape 45"/>
          <p:cNvSpPr>
            <a:spLocks noChangeArrowheads="1"/>
          </p:cNvSpPr>
          <p:nvPr/>
        </p:nvSpPr>
        <p:spPr bwMode="auto">
          <a:xfrm>
            <a:off x="6057900" y="2360613"/>
            <a:ext cx="2797175" cy="795337"/>
          </a:xfrm>
          <a:prstGeom prst="flowChartAlternateProcess">
            <a:avLst/>
          </a:prstGeom>
          <a:solidFill>
            <a:srgbClr val="3366FF"/>
          </a:solidFill>
          <a:ln w="9525">
            <a:solidFill>
              <a:schemeClr val="tx1"/>
            </a:solidFill>
            <a:miter lim="800000"/>
            <a:headEnd/>
            <a:tailEnd/>
          </a:ln>
        </p:spPr>
        <p:txBody>
          <a:bodyPr wrap="none" anchor="ctr"/>
          <a:lstStyle/>
          <a:p>
            <a:endParaRPr lang="fr-FR"/>
          </a:p>
        </p:txBody>
      </p:sp>
      <p:sp>
        <p:nvSpPr>
          <p:cNvPr id="19480" name="Text Box 46"/>
          <p:cNvSpPr txBox="1">
            <a:spLocks noChangeArrowheads="1"/>
          </p:cNvSpPr>
          <p:nvPr/>
        </p:nvSpPr>
        <p:spPr bwMode="auto">
          <a:xfrm>
            <a:off x="6178550" y="2506663"/>
            <a:ext cx="1973263" cy="488950"/>
          </a:xfrm>
          <a:prstGeom prst="rect">
            <a:avLst/>
          </a:prstGeom>
          <a:noFill/>
          <a:ln w="9525">
            <a:noFill/>
            <a:miter lim="800000"/>
            <a:headEnd/>
            <a:tailEnd/>
          </a:ln>
        </p:spPr>
        <p:txBody>
          <a:bodyPr lIns="0" tIns="0" rIns="0" bIns="0">
            <a:spAutoFit/>
          </a:bodyPr>
          <a:lstStyle/>
          <a:p>
            <a:pPr>
              <a:spcBef>
                <a:spcPct val="20000"/>
              </a:spcBef>
              <a:buFont typeface="Arial" charset="0"/>
              <a:buNone/>
            </a:pPr>
            <a:r>
              <a:rPr lang="fr-FR" sz="1600" b="1">
                <a:solidFill>
                  <a:schemeClr val="bg1"/>
                </a:solidFill>
              </a:rPr>
              <a:t>l’évolution des objets techniques</a:t>
            </a:r>
          </a:p>
        </p:txBody>
      </p:sp>
      <p:sp>
        <p:nvSpPr>
          <p:cNvPr id="19481" name="AutoShape 47"/>
          <p:cNvSpPr>
            <a:spLocks noChangeArrowheads="1"/>
          </p:cNvSpPr>
          <p:nvPr/>
        </p:nvSpPr>
        <p:spPr bwMode="auto">
          <a:xfrm>
            <a:off x="6062663" y="3224213"/>
            <a:ext cx="2801937" cy="938212"/>
          </a:xfrm>
          <a:prstGeom prst="flowChartAlternateProcess">
            <a:avLst/>
          </a:prstGeom>
          <a:solidFill>
            <a:srgbClr val="00CCFF"/>
          </a:solidFill>
          <a:ln w="9525">
            <a:solidFill>
              <a:schemeClr val="tx1"/>
            </a:solidFill>
            <a:miter lim="800000"/>
            <a:headEnd/>
            <a:tailEnd/>
          </a:ln>
        </p:spPr>
        <p:txBody>
          <a:bodyPr wrap="none" anchor="ctr"/>
          <a:lstStyle/>
          <a:p>
            <a:endParaRPr lang="fr-FR"/>
          </a:p>
        </p:txBody>
      </p:sp>
      <p:sp>
        <p:nvSpPr>
          <p:cNvPr id="19482" name="Text Box 48"/>
          <p:cNvSpPr txBox="1">
            <a:spLocks noChangeArrowheads="1"/>
          </p:cNvSpPr>
          <p:nvPr/>
        </p:nvSpPr>
        <p:spPr bwMode="auto">
          <a:xfrm>
            <a:off x="6257925" y="3303588"/>
            <a:ext cx="2471738" cy="733425"/>
          </a:xfrm>
          <a:prstGeom prst="rect">
            <a:avLst/>
          </a:prstGeom>
          <a:noFill/>
          <a:ln w="9525">
            <a:noFill/>
            <a:miter lim="800000"/>
            <a:headEnd/>
            <a:tailEnd/>
          </a:ln>
        </p:spPr>
        <p:txBody>
          <a:bodyPr lIns="0" tIns="0" rIns="0" bIns="0">
            <a:spAutoFit/>
          </a:bodyPr>
          <a:lstStyle/>
          <a:p>
            <a:pPr>
              <a:spcBef>
                <a:spcPct val="20000"/>
              </a:spcBef>
              <a:buFont typeface="Arial" charset="0"/>
              <a:buNone/>
            </a:pPr>
            <a:r>
              <a:rPr lang="fr-FR" sz="1600" b="1">
                <a:solidFill>
                  <a:schemeClr val="bg1"/>
                </a:solidFill>
              </a:rPr>
              <a:t>l’analyse fonctionnelle et structurelle des objets techniques</a:t>
            </a:r>
          </a:p>
        </p:txBody>
      </p:sp>
      <p:sp>
        <p:nvSpPr>
          <p:cNvPr id="19483" name="AutoShape 49"/>
          <p:cNvSpPr>
            <a:spLocks noChangeArrowheads="1"/>
          </p:cNvSpPr>
          <p:nvPr/>
        </p:nvSpPr>
        <p:spPr bwMode="auto">
          <a:xfrm>
            <a:off x="6076950" y="4219575"/>
            <a:ext cx="2819400" cy="1292225"/>
          </a:xfrm>
          <a:prstGeom prst="flowChartAlternateProcess">
            <a:avLst/>
          </a:prstGeom>
          <a:solidFill>
            <a:srgbClr val="D000D0"/>
          </a:solidFill>
          <a:ln w="9525">
            <a:solidFill>
              <a:schemeClr val="tx1"/>
            </a:solidFill>
            <a:miter lim="800000"/>
            <a:headEnd/>
            <a:tailEnd/>
          </a:ln>
        </p:spPr>
        <p:txBody>
          <a:bodyPr wrap="none" anchor="ctr"/>
          <a:lstStyle/>
          <a:p>
            <a:endParaRPr lang="fr-FR"/>
          </a:p>
        </p:txBody>
      </p:sp>
      <p:sp>
        <p:nvSpPr>
          <p:cNvPr id="19484" name="Text Box 50"/>
          <p:cNvSpPr txBox="1">
            <a:spLocks noChangeArrowheads="1"/>
          </p:cNvSpPr>
          <p:nvPr/>
        </p:nvSpPr>
        <p:spPr bwMode="auto">
          <a:xfrm>
            <a:off x="6088063" y="4281488"/>
            <a:ext cx="2820987" cy="1204912"/>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200" b="1">
                <a:solidFill>
                  <a:schemeClr val="bg1"/>
                </a:solidFill>
              </a:rPr>
              <a:t>la conception des objets techniques, les procédés de réalisation, </a:t>
            </a:r>
          </a:p>
          <a:p>
            <a:pPr algn="ctr">
              <a:spcBef>
                <a:spcPct val="20000"/>
              </a:spcBef>
              <a:buFont typeface="Arial" charset="0"/>
              <a:buNone/>
            </a:pPr>
            <a:r>
              <a:rPr lang="fr-FR" sz="1200" b="1">
                <a:solidFill>
                  <a:schemeClr val="bg1"/>
                </a:solidFill>
              </a:rPr>
              <a:t>les matériaux utilisés,</a:t>
            </a:r>
          </a:p>
          <a:p>
            <a:pPr algn="ctr">
              <a:spcBef>
                <a:spcPct val="20000"/>
              </a:spcBef>
              <a:buFont typeface="Arial" charset="0"/>
              <a:buNone/>
            </a:pPr>
            <a:r>
              <a:rPr lang="fr-FR" sz="1200" b="1">
                <a:solidFill>
                  <a:schemeClr val="bg1"/>
                </a:solidFill>
              </a:rPr>
              <a:t>les énergies mises en œuvre, </a:t>
            </a:r>
          </a:p>
          <a:p>
            <a:pPr algn="ctr">
              <a:spcBef>
                <a:spcPct val="20000"/>
              </a:spcBef>
              <a:buFont typeface="Arial" charset="0"/>
              <a:buNone/>
            </a:pPr>
            <a:r>
              <a:rPr lang="fr-FR" sz="1200" b="1">
                <a:solidFill>
                  <a:schemeClr val="bg1"/>
                </a:solidFill>
              </a:rPr>
              <a:t>la communication et la gestion de l’information</a:t>
            </a:r>
          </a:p>
        </p:txBody>
      </p:sp>
      <p:sp>
        <p:nvSpPr>
          <p:cNvPr id="19485" name="AutoShape 51"/>
          <p:cNvSpPr>
            <a:spLocks noChangeArrowheads="1"/>
          </p:cNvSpPr>
          <p:nvPr/>
        </p:nvSpPr>
        <p:spPr bwMode="auto">
          <a:xfrm>
            <a:off x="6092825" y="5626100"/>
            <a:ext cx="2784475" cy="949325"/>
          </a:xfrm>
          <a:prstGeom prst="flowChartAlternateProcess">
            <a:avLst/>
          </a:prstGeom>
          <a:solidFill>
            <a:srgbClr val="339966"/>
          </a:solidFill>
          <a:ln w="9525">
            <a:solidFill>
              <a:schemeClr val="tx1"/>
            </a:solidFill>
            <a:miter lim="800000"/>
            <a:headEnd/>
            <a:tailEnd/>
          </a:ln>
        </p:spPr>
        <p:txBody>
          <a:bodyPr wrap="none" anchor="ctr"/>
          <a:lstStyle/>
          <a:p>
            <a:endParaRPr lang="fr-FR"/>
          </a:p>
        </p:txBody>
      </p:sp>
      <p:sp>
        <p:nvSpPr>
          <p:cNvPr id="19486" name="Text Box 52"/>
          <p:cNvSpPr txBox="1">
            <a:spLocks noChangeArrowheads="1"/>
          </p:cNvSpPr>
          <p:nvPr/>
        </p:nvSpPr>
        <p:spPr bwMode="auto">
          <a:xfrm>
            <a:off x="6126163" y="5718175"/>
            <a:ext cx="2774950" cy="766763"/>
          </a:xfrm>
          <a:prstGeom prst="rect">
            <a:avLst/>
          </a:prstGeom>
          <a:noFill/>
          <a:ln w="9525">
            <a:noFill/>
            <a:miter lim="800000"/>
            <a:headEnd/>
            <a:tailEnd/>
          </a:ln>
        </p:spPr>
        <p:txBody>
          <a:bodyPr lIns="0" tIns="0" rIns="0" bIns="0">
            <a:spAutoFit/>
          </a:bodyPr>
          <a:lstStyle/>
          <a:p>
            <a:pPr algn="ctr">
              <a:spcBef>
                <a:spcPct val="20000"/>
              </a:spcBef>
              <a:buFont typeface="Arial" charset="0"/>
              <a:buNone/>
            </a:pPr>
            <a:r>
              <a:rPr lang="fr-FR" sz="1200" b="1">
                <a:solidFill>
                  <a:schemeClr val="bg1"/>
                </a:solidFill>
              </a:rPr>
              <a:t>thèmes de convergence </a:t>
            </a:r>
          </a:p>
          <a:p>
            <a:pPr algn="ctr">
              <a:spcBef>
                <a:spcPct val="20000"/>
              </a:spcBef>
              <a:buFont typeface="Arial" charset="0"/>
              <a:buNone/>
            </a:pPr>
            <a:r>
              <a:rPr lang="fr-FR" sz="1200" b="1">
                <a:solidFill>
                  <a:schemeClr val="bg1"/>
                </a:solidFill>
              </a:rPr>
              <a:t>Énergie / Développement durable / Météorologie et climatologie / Santé / Sécurité</a:t>
            </a:r>
          </a:p>
        </p:txBody>
      </p:sp>
      <p:sp>
        <p:nvSpPr>
          <p:cNvPr id="19487" name="AutoShape 42"/>
          <p:cNvSpPr>
            <a:spLocks noChangeArrowheads="1"/>
          </p:cNvSpPr>
          <p:nvPr/>
        </p:nvSpPr>
        <p:spPr bwMode="auto">
          <a:xfrm>
            <a:off x="5432425" y="1673225"/>
            <a:ext cx="482600" cy="547688"/>
          </a:xfrm>
          <a:custGeom>
            <a:avLst/>
            <a:gdLst>
              <a:gd name="T0" fmla="*/ 8086901 w 21600"/>
              <a:gd name="T1" fmla="*/ 0 h 21600"/>
              <a:gd name="T2" fmla="*/ 0 w 21600"/>
              <a:gd name="T3" fmla="*/ 6943569 h 21600"/>
              <a:gd name="T4" fmla="*/ 8086901 w 21600"/>
              <a:gd name="T5" fmla="*/ 13887138 h 21600"/>
              <a:gd name="T6" fmla="*/ 10782534 w 21600"/>
              <a:gd name="T7" fmla="*/ 69435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80"/>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title" idx="4294967295"/>
          </p:nvPr>
        </p:nvSpPr>
        <p:spPr bwMode="auto">
          <a:xfrm>
            <a:off x="1555750" y="0"/>
            <a:ext cx="7145338" cy="503238"/>
          </a:xfrm>
          <a:prstGeom prst="rect">
            <a:avLst/>
          </a:prstGeom>
          <a:noFill/>
          <a:ln>
            <a:miter lim="800000"/>
            <a:headEnd/>
            <a:tailEnd/>
          </a:ln>
        </p:spPr>
        <p:txBody>
          <a:bodyPr/>
          <a:lstStyle/>
          <a:p>
            <a:pPr eaLnBrk="1" hangingPunct="1"/>
            <a:r>
              <a:rPr lang="fr-FR" sz="4000" smtClean="0"/>
              <a:t> </a:t>
            </a:r>
            <a:r>
              <a:rPr lang="fr-FR" sz="2000" b="1" smtClean="0">
                <a:solidFill>
                  <a:srgbClr val="376092"/>
                </a:solidFill>
              </a:rPr>
              <a:t>L’enseignement de la technologie industrielle au collège</a:t>
            </a:r>
          </a:p>
        </p:txBody>
      </p:sp>
      <p:sp>
        <p:nvSpPr>
          <p:cNvPr id="20482" name="Rectangle 5"/>
          <p:cNvSpPr>
            <a:spLocks noChangeArrowheads="1"/>
          </p:cNvSpPr>
          <p:nvPr/>
        </p:nvSpPr>
        <p:spPr bwMode="auto">
          <a:xfrm>
            <a:off x="5267325" y="4891088"/>
            <a:ext cx="3576638" cy="1098550"/>
          </a:xfrm>
          <a:prstGeom prst="rect">
            <a:avLst/>
          </a:prstGeom>
          <a:noFill/>
          <a:ln w="9525" algn="ctr">
            <a:noFill/>
            <a:miter lim="800000"/>
            <a:headEnd/>
            <a:tailEnd/>
          </a:ln>
        </p:spPr>
        <p:txBody>
          <a:bodyPr lIns="0" tIns="0" rIns="0" bIns="0" anchor="ctr">
            <a:spAutoFit/>
          </a:bodyPr>
          <a:lstStyle/>
          <a:p>
            <a:pPr algn="just"/>
            <a:r>
              <a:rPr lang="fr-FR"/>
              <a:t>Cette compétence regroupe mathématiques, sciences physiques, chimie, sciences de la vie et de la Terre, technologie.</a:t>
            </a:r>
          </a:p>
        </p:txBody>
      </p:sp>
      <p:sp>
        <p:nvSpPr>
          <p:cNvPr id="20483" name="Rectangle 6"/>
          <p:cNvSpPr>
            <a:spLocks noChangeArrowheads="1"/>
          </p:cNvSpPr>
          <p:nvPr/>
        </p:nvSpPr>
        <p:spPr bwMode="auto">
          <a:xfrm>
            <a:off x="682625" y="1190625"/>
            <a:ext cx="7888288" cy="822325"/>
          </a:xfrm>
          <a:prstGeom prst="rect">
            <a:avLst/>
          </a:prstGeom>
          <a:noFill/>
          <a:ln w="9525">
            <a:noFill/>
            <a:miter lim="800000"/>
            <a:headEnd/>
            <a:tailEnd/>
          </a:ln>
        </p:spPr>
        <p:txBody>
          <a:bodyPr lIns="0" tIns="0" rIns="0" bIns="88872" anchor="ctr">
            <a:spAutoFit/>
          </a:bodyPr>
          <a:lstStyle/>
          <a:p>
            <a:r>
              <a:rPr lang="fr-FR" sz="1600"/>
              <a:t>Le développement de la culture technologique participe à l’acquisition par les élèves de la compétences 3 du socle:  </a:t>
            </a:r>
            <a:r>
              <a:rPr lang="fr-FR" sz="1600" b="1"/>
              <a:t>les principaux éléments de mathématiques et la culture scientifique et technologique</a:t>
            </a:r>
          </a:p>
        </p:txBody>
      </p:sp>
      <p:sp>
        <p:nvSpPr>
          <p:cNvPr id="20484" name="Rectangle 7"/>
          <p:cNvSpPr>
            <a:spLocks noChangeArrowheads="1"/>
          </p:cNvSpPr>
          <p:nvPr/>
        </p:nvSpPr>
        <p:spPr bwMode="auto">
          <a:xfrm>
            <a:off x="5254625" y="2066925"/>
            <a:ext cx="3503613" cy="2471738"/>
          </a:xfrm>
          <a:prstGeom prst="rect">
            <a:avLst/>
          </a:prstGeom>
          <a:noFill/>
          <a:ln w="9525">
            <a:noFill/>
            <a:miter lim="800000"/>
            <a:headEnd/>
            <a:tailEnd/>
          </a:ln>
        </p:spPr>
        <p:txBody>
          <a:bodyPr lIns="0" tIns="0" rIns="0" bIns="0" anchor="ctr">
            <a:spAutoFit/>
          </a:bodyPr>
          <a:lstStyle/>
          <a:p>
            <a:pPr algn="just"/>
            <a:r>
              <a:rPr lang="fr-FR" b="1"/>
              <a:t>La culture scientifique et technologique</a:t>
            </a:r>
          </a:p>
          <a:p>
            <a:pPr algn="just"/>
            <a:r>
              <a:rPr lang="fr-FR"/>
              <a:t>Les sciences expérimentales et les technologies ont pour objectif de comprendre et de décrire le monde réel, celui de la nature, celui construit par l'Homme ainsi que les changements induits par l'activité humaine</a:t>
            </a:r>
          </a:p>
        </p:txBody>
      </p:sp>
      <p:grpSp>
        <p:nvGrpSpPr>
          <p:cNvPr id="20485" name="Group 47"/>
          <p:cNvGrpSpPr>
            <a:grpSpLocks/>
          </p:cNvGrpSpPr>
          <p:nvPr/>
        </p:nvGrpSpPr>
        <p:grpSpPr bwMode="auto">
          <a:xfrm>
            <a:off x="774700" y="2135188"/>
            <a:ext cx="4395788" cy="4287837"/>
            <a:chOff x="1280" y="1417"/>
            <a:chExt cx="2769" cy="2701"/>
          </a:xfrm>
        </p:grpSpPr>
        <p:sp>
          <p:nvSpPr>
            <p:cNvPr id="20487" name="Oval 32"/>
            <p:cNvSpPr>
              <a:spLocks noChangeArrowheads="1"/>
            </p:cNvSpPr>
            <p:nvPr/>
          </p:nvSpPr>
          <p:spPr bwMode="auto">
            <a:xfrm rot="-2551247">
              <a:off x="2113" y="1909"/>
              <a:ext cx="1784" cy="2209"/>
            </a:xfrm>
            <a:prstGeom prst="ellipse">
              <a:avLst/>
            </a:prstGeom>
            <a:solidFill>
              <a:srgbClr val="FFFF00"/>
            </a:solidFill>
            <a:ln w="9525">
              <a:solidFill>
                <a:schemeClr val="tx1"/>
              </a:solidFill>
              <a:round/>
              <a:headEnd/>
              <a:tailEnd/>
            </a:ln>
          </p:spPr>
          <p:txBody>
            <a:bodyPr wrap="none" anchor="ctr"/>
            <a:lstStyle/>
            <a:p>
              <a:endParaRPr lang="fr-FR"/>
            </a:p>
          </p:txBody>
        </p:sp>
        <p:sp>
          <p:nvSpPr>
            <p:cNvPr id="20488" name="Oval 13"/>
            <p:cNvSpPr>
              <a:spLocks noChangeArrowheads="1"/>
            </p:cNvSpPr>
            <p:nvPr/>
          </p:nvSpPr>
          <p:spPr bwMode="auto">
            <a:xfrm rot="2797031">
              <a:off x="2025" y="1406"/>
              <a:ext cx="1846" cy="2065"/>
            </a:xfrm>
            <a:prstGeom prst="ellipse">
              <a:avLst/>
            </a:prstGeom>
            <a:solidFill>
              <a:srgbClr val="008000">
                <a:alpha val="56862"/>
              </a:srgbClr>
            </a:solidFill>
            <a:ln w="9525">
              <a:solidFill>
                <a:schemeClr val="tx1"/>
              </a:solidFill>
              <a:round/>
              <a:headEnd/>
              <a:tailEnd/>
            </a:ln>
          </p:spPr>
          <p:txBody>
            <a:bodyPr wrap="none" anchor="ctr"/>
            <a:lstStyle/>
            <a:p>
              <a:endParaRPr lang="fr-FR"/>
            </a:p>
          </p:txBody>
        </p:sp>
        <p:sp>
          <p:nvSpPr>
            <p:cNvPr id="20489" name="Oval 28"/>
            <p:cNvSpPr>
              <a:spLocks noChangeArrowheads="1"/>
            </p:cNvSpPr>
            <p:nvPr/>
          </p:nvSpPr>
          <p:spPr bwMode="auto">
            <a:xfrm rot="2797031">
              <a:off x="1431" y="1965"/>
              <a:ext cx="1856" cy="2158"/>
            </a:xfrm>
            <a:prstGeom prst="ellipse">
              <a:avLst/>
            </a:prstGeom>
            <a:solidFill>
              <a:srgbClr val="000080">
                <a:alpha val="56862"/>
              </a:srgbClr>
            </a:solidFill>
            <a:ln w="9525">
              <a:solidFill>
                <a:schemeClr val="tx1"/>
              </a:solidFill>
              <a:round/>
              <a:headEnd/>
              <a:tailEnd/>
            </a:ln>
          </p:spPr>
          <p:txBody>
            <a:bodyPr wrap="none" anchor="ctr"/>
            <a:lstStyle/>
            <a:p>
              <a:endParaRPr lang="fr-FR"/>
            </a:p>
          </p:txBody>
        </p:sp>
        <p:sp>
          <p:nvSpPr>
            <p:cNvPr id="20490" name="Oval 29"/>
            <p:cNvSpPr>
              <a:spLocks noChangeArrowheads="1"/>
            </p:cNvSpPr>
            <p:nvPr/>
          </p:nvSpPr>
          <p:spPr bwMode="auto">
            <a:xfrm rot="-2551247">
              <a:off x="1466" y="1417"/>
              <a:ext cx="1787" cy="2117"/>
            </a:xfrm>
            <a:prstGeom prst="ellipse">
              <a:avLst/>
            </a:prstGeom>
            <a:solidFill>
              <a:srgbClr val="FF0000">
                <a:alpha val="56862"/>
              </a:srgbClr>
            </a:solidFill>
            <a:ln w="9525">
              <a:solidFill>
                <a:schemeClr val="tx1"/>
              </a:solidFill>
              <a:round/>
              <a:headEnd/>
              <a:tailEnd/>
            </a:ln>
          </p:spPr>
          <p:txBody>
            <a:bodyPr wrap="none" anchor="ctr"/>
            <a:lstStyle/>
            <a:p>
              <a:endParaRPr lang="fr-FR"/>
            </a:p>
          </p:txBody>
        </p:sp>
        <p:sp>
          <p:nvSpPr>
            <p:cNvPr id="20491" name="Oval 34"/>
            <p:cNvSpPr>
              <a:spLocks noChangeArrowheads="1"/>
            </p:cNvSpPr>
            <p:nvPr/>
          </p:nvSpPr>
          <p:spPr bwMode="auto">
            <a:xfrm>
              <a:off x="1971" y="2033"/>
              <a:ext cx="1387" cy="1353"/>
            </a:xfrm>
            <a:prstGeom prst="ellipse">
              <a:avLst/>
            </a:prstGeom>
            <a:solidFill>
              <a:schemeClr val="bg1"/>
            </a:solidFill>
            <a:ln w="9525">
              <a:solidFill>
                <a:schemeClr val="tx1"/>
              </a:solidFill>
              <a:round/>
              <a:headEnd/>
              <a:tailEnd/>
            </a:ln>
          </p:spPr>
          <p:txBody>
            <a:bodyPr wrap="none" anchor="ctr"/>
            <a:lstStyle/>
            <a:p>
              <a:endParaRPr lang="fr-FR"/>
            </a:p>
          </p:txBody>
        </p:sp>
        <p:sp>
          <p:nvSpPr>
            <p:cNvPr id="20492" name="Rectangle 36"/>
            <p:cNvSpPr>
              <a:spLocks noChangeArrowheads="1"/>
            </p:cNvSpPr>
            <p:nvPr/>
          </p:nvSpPr>
          <p:spPr bwMode="auto">
            <a:xfrm>
              <a:off x="2086" y="2333"/>
              <a:ext cx="1153" cy="826"/>
            </a:xfrm>
            <a:prstGeom prst="rect">
              <a:avLst/>
            </a:prstGeom>
            <a:noFill/>
            <a:ln w="9525">
              <a:noFill/>
              <a:miter lim="800000"/>
              <a:headEnd/>
              <a:tailEnd/>
            </a:ln>
          </p:spPr>
          <p:txBody>
            <a:bodyPr lIns="0" tIns="0" rIns="0" bIns="88872" anchor="ctr">
              <a:spAutoFit/>
            </a:bodyPr>
            <a:lstStyle/>
            <a:p>
              <a:pPr algn="ctr"/>
              <a:r>
                <a:rPr lang="fr-FR" sz="1600" b="1"/>
                <a:t>Contribution des enseignements expérimentaux à la compétence 3 du socle</a:t>
              </a:r>
            </a:p>
          </p:txBody>
        </p:sp>
        <p:sp>
          <p:nvSpPr>
            <p:cNvPr id="20493" name="Rectangle 37"/>
            <p:cNvSpPr>
              <a:spLocks noChangeArrowheads="1"/>
            </p:cNvSpPr>
            <p:nvPr/>
          </p:nvSpPr>
          <p:spPr bwMode="auto">
            <a:xfrm rot="-2572734">
              <a:off x="1303" y="1839"/>
              <a:ext cx="1036" cy="229"/>
            </a:xfrm>
            <a:prstGeom prst="rect">
              <a:avLst/>
            </a:prstGeom>
            <a:noFill/>
            <a:ln w="9525">
              <a:noFill/>
              <a:miter lim="800000"/>
              <a:headEnd/>
              <a:tailEnd/>
            </a:ln>
          </p:spPr>
          <p:txBody>
            <a:bodyPr lIns="0" tIns="0" rIns="0" bIns="88872" anchor="ctr">
              <a:spAutoFit/>
            </a:bodyPr>
            <a:lstStyle/>
            <a:p>
              <a:pPr algn="ctr"/>
              <a:r>
                <a:rPr lang="fr-FR" b="1">
                  <a:solidFill>
                    <a:schemeClr val="bg1"/>
                  </a:solidFill>
                </a:rPr>
                <a:t>Technologie</a:t>
              </a:r>
            </a:p>
          </p:txBody>
        </p:sp>
        <p:sp>
          <p:nvSpPr>
            <p:cNvPr id="20494" name="Rectangle 38"/>
            <p:cNvSpPr>
              <a:spLocks noChangeArrowheads="1"/>
            </p:cNvSpPr>
            <p:nvPr/>
          </p:nvSpPr>
          <p:spPr bwMode="auto">
            <a:xfrm rot="2347906">
              <a:off x="2825" y="1804"/>
              <a:ext cx="1183" cy="229"/>
            </a:xfrm>
            <a:prstGeom prst="rect">
              <a:avLst/>
            </a:prstGeom>
            <a:noFill/>
            <a:ln w="9525">
              <a:noFill/>
              <a:miter lim="800000"/>
              <a:headEnd/>
              <a:tailEnd/>
            </a:ln>
          </p:spPr>
          <p:txBody>
            <a:bodyPr lIns="0" tIns="0" rIns="0" bIns="88872" anchor="ctr">
              <a:spAutoFit/>
            </a:bodyPr>
            <a:lstStyle/>
            <a:p>
              <a:pPr algn="ctr"/>
              <a:r>
                <a:rPr lang="fr-FR" b="1">
                  <a:solidFill>
                    <a:schemeClr val="bg1"/>
                  </a:solidFill>
                </a:rPr>
                <a:t>Mathématiques</a:t>
              </a:r>
            </a:p>
          </p:txBody>
        </p:sp>
        <p:sp>
          <p:nvSpPr>
            <p:cNvPr id="20495" name="Rectangle 39"/>
            <p:cNvSpPr>
              <a:spLocks noChangeArrowheads="1"/>
            </p:cNvSpPr>
            <p:nvPr/>
          </p:nvSpPr>
          <p:spPr bwMode="auto">
            <a:xfrm rot="2347906">
              <a:off x="1286" y="3401"/>
              <a:ext cx="1183" cy="402"/>
            </a:xfrm>
            <a:prstGeom prst="rect">
              <a:avLst/>
            </a:prstGeom>
            <a:noFill/>
            <a:ln w="9525">
              <a:noFill/>
              <a:miter lim="800000"/>
              <a:headEnd/>
              <a:tailEnd/>
            </a:ln>
          </p:spPr>
          <p:txBody>
            <a:bodyPr lIns="0" tIns="0" rIns="0" bIns="88872" anchor="ctr">
              <a:spAutoFit/>
            </a:bodyPr>
            <a:lstStyle/>
            <a:p>
              <a:pPr algn="ctr"/>
              <a:r>
                <a:rPr lang="fr-FR" b="1">
                  <a:solidFill>
                    <a:schemeClr val="bg1"/>
                  </a:solidFill>
                </a:rPr>
                <a:t>Physique et Chimie</a:t>
              </a:r>
            </a:p>
          </p:txBody>
        </p:sp>
        <p:sp>
          <p:nvSpPr>
            <p:cNvPr id="20496" name="Rectangle 40"/>
            <p:cNvSpPr>
              <a:spLocks noChangeArrowheads="1"/>
            </p:cNvSpPr>
            <p:nvPr/>
          </p:nvSpPr>
          <p:spPr bwMode="auto">
            <a:xfrm rot="-2572734">
              <a:off x="2959" y="3450"/>
              <a:ext cx="1036" cy="229"/>
            </a:xfrm>
            <a:prstGeom prst="rect">
              <a:avLst/>
            </a:prstGeom>
            <a:noFill/>
            <a:ln w="9525">
              <a:noFill/>
              <a:miter lim="800000"/>
              <a:headEnd/>
              <a:tailEnd/>
            </a:ln>
          </p:spPr>
          <p:txBody>
            <a:bodyPr lIns="0" tIns="0" rIns="0" bIns="88872" anchor="ctr">
              <a:spAutoFit/>
            </a:bodyPr>
            <a:lstStyle/>
            <a:p>
              <a:pPr algn="ctr"/>
              <a:r>
                <a:rPr lang="fr-FR" b="1">
                  <a:solidFill>
                    <a:schemeClr val="bg1"/>
                  </a:solidFill>
                </a:rPr>
                <a:t>SVT</a:t>
              </a:r>
            </a:p>
          </p:txBody>
        </p:sp>
        <p:sp>
          <p:nvSpPr>
            <p:cNvPr id="20497" name="Rectangle 41"/>
            <p:cNvSpPr>
              <a:spLocks noChangeArrowheads="1"/>
            </p:cNvSpPr>
            <p:nvPr/>
          </p:nvSpPr>
          <p:spPr bwMode="auto">
            <a:xfrm>
              <a:off x="1366" y="2537"/>
              <a:ext cx="703" cy="401"/>
            </a:xfrm>
            <a:prstGeom prst="rect">
              <a:avLst/>
            </a:prstGeom>
            <a:noFill/>
            <a:ln w="9525">
              <a:noFill/>
              <a:miter lim="800000"/>
              <a:headEnd/>
              <a:tailEnd/>
            </a:ln>
          </p:spPr>
          <p:txBody>
            <a:bodyPr lIns="0" tIns="0" rIns="0" bIns="88872" anchor="ctr">
              <a:spAutoFit/>
            </a:bodyPr>
            <a:lstStyle/>
            <a:p>
              <a:pPr algn="ctr"/>
              <a:r>
                <a:rPr lang="fr-FR" sz="1200" b="1"/>
                <a:t>Thèmes </a:t>
              </a:r>
            </a:p>
            <a:p>
              <a:pPr algn="ctr"/>
              <a:r>
                <a:rPr lang="fr-FR" sz="1200" b="1"/>
                <a:t>de convergence</a:t>
              </a:r>
            </a:p>
          </p:txBody>
        </p:sp>
        <p:sp>
          <p:nvSpPr>
            <p:cNvPr id="20498" name="Rectangle 42"/>
            <p:cNvSpPr>
              <a:spLocks noChangeArrowheads="1"/>
            </p:cNvSpPr>
            <p:nvPr/>
          </p:nvSpPr>
          <p:spPr bwMode="auto">
            <a:xfrm>
              <a:off x="3346" y="2528"/>
              <a:ext cx="703" cy="401"/>
            </a:xfrm>
            <a:prstGeom prst="rect">
              <a:avLst/>
            </a:prstGeom>
            <a:noFill/>
            <a:ln w="9525">
              <a:noFill/>
              <a:miter lim="800000"/>
              <a:headEnd/>
              <a:tailEnd/>
            </a:ln>
          </p:spPr>
          <p:txBody>
            <a:bodyPr lIns="0" tIns="0" rIns="0" bIns="88872" anchor="ctr">
              <a:spAutoFit/>
            </a:bodyPr>
            <a:lstStyle/>
            <a:p>
              <a:pPr algn="ctr"/>
              <a:r>
                <a:rPr lang="fr-FR" sz="1200" b="1"/>
                <a:t>Thèmes </a:t>
              </a:r>
            </a:p>
            <a:p>
              <a:pPr algn="ctr"/>
              <a:r>
                <a:rPr lang="fr-FR" sz="1200" b="1"/>
                <a:t>de convergence</a:t>
              </a:r>
            </a:p>
          </p:txBody>
        </p:sp>
        <p:sp>
          <p:nvSpPr>
            <p:cNvPr id="20499" name="Rectangle 43"/>
            <p:cNvSpPr>
              <a:spLocks noChangeArrowheads="1"/>
            </p:cNvSpPr>
            <p:nvPr/>
          </p:nvSpPr>
          <p:spPr bwMode="auto">
            <a:xfrm>
              <a:off x="2284" y="1664"/>
              <a:ext cx="703" cy="401"/>
            </a:xfrm>
            <a:prstGeom prst="rect">
              <a:avLst/>
            </a:prstGeom>
            <a:noFill/>
            <a:ln w="9525">
              <a:noFill/>
              <a:miter lim="800000"/>
              <a:headEnd/>
              <a:tailEnd/>
            </a:ln>
          </p:spPr>
          <p:txBody>
            <a:bodyPr lIns="0" tIns="0" rIns="0" bIns="88872" anchor="ctr">
              <a:spAutoFit/>
            </a:bodyPr>
            <a:lstStyle/>
            <a:p>
              <a:pPr algn="ctr"/>
              <a:r>
                <a:rPr lang="fr-FR" sz="1200" b="1"/>
                <a:t>Thèmes </a:t>
              </a:r>
            </a:p>
            <a:p>
              <a:pPr algn="ctr"/>
              <a:r>
                <a:rPr lang="fr-FR" sz="1200" b="1"/>
                <a:t>de convergence</a:t>
              </a:r>
            </a:p>
          </p:txBody>
        </p:sp>
        <p:sp>
          <p:nvSpPr>
            <p:cNvPr id="20500" name="Rectangle 44"/>
            <p:cNvSpPr>
              <a:spLocks noChangeArrowheads="1"/>
            </p:cNvSpPr>
            <p:nvPr/>
          </p:nvSpPr>
          <p:spPr bwMode="auto">
            <a:xfrm>
              <a:off x="2401" y="3464"/>
              <a:ext cx="703" cy="401"/>
            </a:xfrm>
            <a:prstGeom prst="rect">
              <a:avLst/>
            </a:prstGeom>
            <a:noFill/>
            <a:ln w="9525">
              <a:noFill/>
              <a:miter lim="800000"/>
              <a:headEnd/>
              <a:tailEnd/>
            </a:ln>
          </p:spPr>
          <p:txBody>
            <a:bodyPr lIns="0" tIns="0" rIns="0" bIns="88872" anchor="ctr">
              <a:spAutoFit/>
            </a:bodyPr>
            <a:lstStyle/>
            <a:p>
              <a:pPr algn="ctr"/>
              <a:r>
                <a:rPr lang="fr-FR" sz="1200" b="1"/>
                <a:t>Thèmes </a:t>
              </a:r>
            </a:p>
            <a:p>
              <a:pPr algn="ctr"/>
              <a:r>
                <a:rPr lang="fr-FR" sz="1200" b="1"/>
                <a:t>de convergence</a:t>
              </a:r>
            </a:p>
          </p:txBody>
        </p:sp>
      </p:grpSp>
      <p:sp>
        <p:nvSpPr>
          <p:cNvPr id="20486" name="Rectangle 4"/>
          <p:cNvSpPr>
            <a:spLocks noChangeArrowheads="1"/>
          </p:cNvSpPr>
          <p:nvPr/>
        </p:nvSpPr>
        <p:spPr bwMode="auto">
          <a:xfrm>
            <a:off x="1308100" y="773113"/>
            <a:ext cx="7835900" cy="336550"/>
          </a:xfrm>
          <a:prstGeom prst="rect">
            <a:avLst/>
          </a:prstGeom>
          <a:noFill/>
          <a:ln w="9525">
            <a:noFill/>
            <a:miter lim="800000"/>
            <a:headEnd/>
            <a:tailEnd/>
          </a:ln>
        </p:spPr>
        <p:txBody>
          <a:bodyPr>
            <a:spAutoFit/>
          </a:bodyPr>
          <a:lstStyle/>
          <a:p>
            <a:r>
              <a:rPr lang="fr-FR" sz="1600" b="1">
                <a:solidFill>
                  <a:srgbClr val="376092"/>
                </a:solidFill>
                <a:latin typeface="Calibri" pitchFamily="34" charset="0"/>
              </a:rPr>
              <a:t>construire  les compétences pour orienter vers les métiers scientifiques et technologiques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title" idx="4294967295"/>
          </p:nvPr>
        </p:nvSpPr>
        <p:spPr bwMode="auto">
          <a:xfrm>
            <a:off x="1541463" y="274638"/>
            <a:ext cx="7145337" cy="503237"/>
          </a:xfrm>
          <a:prstGeom prst="rect">
            <a:avLst/>
          </a:prstGeom>
          <a:noFill/>
          <a:ln>
            <a:miter lim="800000"/>
            <a:headEnd/>
            <a:tailEnd/>
          </a:ln>
        </p:spPr>
        <p:txBody>
          <a:bodyPr/>
          <a:lstStyle/>
          <a:p>
            <a:pPr eaLnBrk="1" hangingPunct="1"/>
            <a:r>
              <a:rPr lang="fr-FR" sz="4000" smtClean="0"/>
              <a:t>   </a:t>
            </a:r>
            <a:r>
              <a:rPr lang="fr-FR" sz="2000" b="1" smtClean="0">
                <a:solidFill>
                  <a:srgbClr val="376092"/>
                </a:solidFill>
              </a:rPr>
              <a:t>L’enseignement de la technologie industrielle au collège</a:t>
            </a:r>
          </a:p>
        </p:txBody>
      </p:sp>
      <p:graphicFrame>
        <p:nvGraphicFramePr>
          <p:cNvPr id="36911" name="Group 47"/>
          <p:cNvGraphicFramePr>
            <a:graphicFrameLocks noGrp="1"/>
          </p:cNvGraphicFramePr>
          <p:nvPr/>
        </p:nvGraphicFramePr>
        <p:xfrm>
          <a:off x="1487488" y="2301875"/>
          <a:ext cx="2571750" cy="3851275"/>
        </p:xfrm>
        <a:graphic>
          <a:graphicData uri="http://schemas.openxmlformats.org/drawingml/2006/table">
            <a:tbl>
              <a:tblPr/>
              <a:tblGrid>
                <a:gridCol w="2571750"/>
              </a:tblGrid>
              <a:tr h="842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rPr>
                        <a:t>Thème  relevant des sciences et des technologies à l’école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2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La matière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L’énergie</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9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Les objets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techniques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842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Environnement et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développement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durable</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36909" name="Group 45"/>
          <p:cNvGraphicFramePr>
            <a:graphicFrameLocks noGrp="1"/>
          </p:cNvGraphicFramePr>
          <p:nvPr/>
        </p:nvGraphicFramePr>
        <p:xfrm>
          <a:off x="5359400" y="2501900"/>
          <a:ext cx="2500313" cy="3786188"/>
        </p:xfrm>
        <a:graphic>
          <a:graphicData uri="http://schemas.openxmlformats.org/drawingml/2006/table">
            <a:tbl>
              <a:tblPr/>
              <a:tblGrid>
                <a:gridCol w="2500313"/>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Calibri" pitchFamily="34" charset="0"/>
                        </a:rPr>
                        <a:t>Thème  relavant de la technologie  au collège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Matériaux  utilisées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Énergies mises en œuvre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88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Analyse  du fonctionnement, de l’objet technique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La communication et l’information</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Les processus de réalisation d’un objet technique</a:t>
                      </a: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sp>
        <p:nvSpPr>
          <p:cNvPr id="5" name="Flèche droite 4"/>
          <p:cNvSpPr/>
          <p:nvPr/>
        </p:nvSpPr>
        <p:spPr bwMode="auto">
          <a:xfrm>
            <a:off x="4287834" y="3644900"/>
            <a:ext cx="428628" cy="1285884"/>
          </a:xfrm>
          <a:prstGeom prst="rightArrow">
            <a:avLst/>
          </a:prstGeom>
          <a:solidFill>
            <a:srgbClr val="00B8FF">
              <a:alpha val="58000"/>
            </a:srgb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outerShdw blurRad="50800" dist="38100" algn="l" rotWithShape="0">
              <a:prstClr val="black">
                <a:alpha val="40000"/>
              </a:prstClr>
            </a:outerShdw>
          </a:effectLst>
        </p:spPr>
        <p:txBody>
          <a:bodyPr/>
          <a:lstStyle/>
          <a:p>
            <a:pPr>
              <a:buClr>
                <a:srgbClr val="000000"/>
              </a:buClr>
              <a:buSzPct val="100000"/>
              <a:buFont typeface="Times New Roman" pitchFamily="18" charset="0"/>
              <a:buNone/>
              <a:defRPr/>
            </a:pPr>
            <a:endParaRPr lang="fr-FR">
              <a:solidFill>
                <a:schemeClr val="bg1"/>
              </a:solidFill>
              <a:ea typeface="Arial Unicode MS"/>
              <a:cs typeface="Arial Unicode MS"/>
            </a:endParaRPr>
          </a:p>
        </p:txBody>
      </p:sp>
      <p:sp>
        <p:nvSpPr>
          <p:cNvPr id="21539" name="Rectangle 5"/>
          <p:cNvSpPr>
            <a:spLocks noChangeArrowheads="1"/>
          </p:cNvSpPr>
          <p:nvPr/>
        </p:nvSpPr>
        <p:spPr bwMode="auto">
          <a:xfrm>
            <a:off x="642938" y="1530350"/>
            <a:ext cx="8501062" cy="6413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b="1">
                <a:ea typeface="Arial Unicode MS"/>
                <a:cs typeface="Arial Unicode MS"/>
              </a:rPr>
              <a:t>Les contenus du programme du collège sont dans le prolongement thématique des contenus du programme de l’école</a:t>
            </a:r>
          </a:p>
        </p:txBody>
      </p:sp>
      <p:sp>
        <p:nvSpPr>
          <p:cNvPr id="21540" name="Rectangle 4"/>
          <p:cNvSpPr>
            <a:spLocks noChangeArrowheads="1"/>
          </p:cNvSpPr>
          <p:nvPr/>
        </p:nvSpPr>
        <p:spPr bwMode="auto">
          <a:xfrm>
            <a:off x="2265363" y="930275"/>
            <a:ext cx="6307137" cy="396875"/>
          </a:xfrm>
          <a:prstGeom prst="rect">
            <a:avLst/>
          </a:prstGeom>
          <a:noFill/>
          <a:ln w="9525">
            <a:noFill/>
            <a:miter lim="800000"/>
            <a:headEnd/>
            <a:tailEnd/>
          </a:ln>
        </p:spPr>
        <p:txBody>
          <a:bodyPr>
            <a:spAutoFit/>
          </a:bodyPr>
          <a:lstStyle/>
          <a:p>
            <a:r>
              <a:rPr lang="fr-FR" sz="2000" b="1">
                <a:solidFill>
                  <a:srgbClr val="376092"/>
                </a:solidFill>
                <a:latin typeface="Calibri" pitchFamily="34" charset="0"/>
              </a:rPr>
              <a:t>Inscrire la technologie dans un continuum de formation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oneTexte 3"/>
          <p:cNvSpPr txBox="1">
            <a:spLocks noChangeArrowheads="1"/>
          </p:cNvSpPr>
          <p:nvPr/>
        </p:nvSpPr>
        <p:spPr bwMode="auto">
          <a:xfrm>
            <a:off x="528638" y="1285875"/>
            <a:ext cx="4071937" cy="5810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sz="1600" b="1">
                <a:solidFill>
                  <a:srgbClr val="D60093"/>
                </a:solidFill>
                <a:ea typeface="Arial Unicode MS"/>
                <a:cs typeface="Arial Unicode MS"/>
              </a:rPr>
              <a:t>Bulletin officiel n° 1 du 5 janvier 2012 :</a:t>
            </a:r>
          </a:p>
          <a:p>
            <a:pPr>
              <a:buClr>
                <a:srgbClr val="000000"/>
              </a:buClr>
              <a:buSzPct val="100000"/>
              <a:buFont typeface="Times New Roman" pitchFamily="18" charset="0"/>
              <a:buNone/>
            </a:pPr>
            <a:r>
              <a:rPr lang="fr-FR" sz="1600" b="1">
                <a:ea typeface="Arial Unicode MS"/>
                <a:cs typeface="Arial Unicode MS"/>
              </a:rPr>
              <a:t>Sciences expérimentales et technologie</a:t>
            </a:r>
            <a:endParaRPr lang="fr-FR" sz="1600">
              <a:ea typeface="Arial Unicode MS"/>
              <a:cs typeface="Arial Unicode MS"/>
            </a:endParaRPr>
          </a:p>
        </p:txBody>
      </p:sp>
      <p:graphicFrame>
        <p:nvGraphicFramePr>
          <p:cNvPr id="54309" name="Group 37"/>
          <p:cNvGraphicFramePr>
            <a:graphicFrameLocks noGrp="1"/>
          </p:cNvGraphicFramePr>
          <p:nvPr/>
        </p:nvGraphicFramePr>
        <p:xfrm>
          <a:off x="614363" y="1857375"/>
          <a:ext cx="3714750" cy="4637088"/>
        </p:xfrm>
        <a:graphic>
          <a:graphicData uri="http://schemas.openxmlformats.org/drawingml/2006/table">
            <a:tbl>
              <a:tblPr/>
              <a:tblGrid>
                <a:gridCol w="37147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 À l’école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r>
              <a:tr h="822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rPr>
                        <a:t>Un horaire total de 78 heures dans l’année soit 2 heures environ par semaine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rPr>
                        <a:t>Une organisation en séquence incluant plusieurs séances selon les thèmes abordés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rPr>
                        <a:t>Une approche par thèmes transversaux sur le niveau cours élémentaire 2,  moyen 1 et moyen 2 </a:t>
                      </a:r>
                      <a:endParaRPr kumimoji="0" lang="fr-FR" sz="16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ECDE"/>
                    </a:solidFill>
                  </a:tcPr>
                </a:tc>
              </a:tr>
              <a:tr h="1797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rPr>
                        <a:t>La construction de la compétence 3 « les principaux éléments de mathématiques et la culture scientifique et technologique » évaluée au palier 2 par le livret personnel de compétences: fin du cycle primaire (Janvier 2011)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54318" name="Group 46"/>
          <p:cNvGraphicFramePr>
            <a:graphicFrameLocks noGrp="1"/>
          </p:cNvGraphicFramePr>
          <p:nvPr/>
        </p:nvGraphicFramePr>
        <p:xfrm>
          <a:off x="4843463" y="1871663"/>
          <a:ext cx="4086225" cy="4649787"/>
        </p:xfrm>
        <a:graphic>
          <a:graphicData uri="http://schemas.openxmlformats.org/drawingml/2006/table">
            <a:tbl>
              <a:tblPr/>
              <a:tblGrid>
                <a:gridCol w="4086225"/>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 Au collège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795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rPr>
                        <a:t>Un horaire de 1h30 en 6</a:t>
                      </a:r>
                      <a:r>
                        <a:rPr kumimoji="0" lang="fr-FR" sz="1600" b="0" i="0" u="none" strike="noStrike" cap="none" normalizeH="0" baseline="30000" dirty="0" smtClean="0">
                          <a:ln>
                            <a:noFill/>
                          </a:ln>
                          <a:solidFill>
                            <a:schemeClr val="tx1"/>
                          </a:solidFill>
                          <a:effectLst/>
                          <a:latin typeface="Calibri" pitchFamily="34" charset="0"/>
                        </a:rPr>
                        <a:t>e</a:t>
                      </a:r>
                      <a:r>
                        <a:rPr kumimoji="0" lang="fr-FR" sz="1600" b="0" i="0" u="none" strike="noStrike" cap="none" normalizeH="0" baseline="0" dirty="0" smtClean="0">
                          <a:ln>
                            <a:noFill/>
                          </a:ln>
                          <a:solidFill>
                            <a:schemeClr val="tx1"/>
                          </a:solidFill>
                          <a:effectLst/>
                          <a:latin typeface="Calibri" pitchFamily="34" charset="0"/>
                        </a:rPr>
                        <a:t> , 5</a:t>
                      </a:r>
                      <a:r>
                        <a:rPr kumimoji="0" lang="fr-FR" sz="1600" b="0" i="0" u="none" strike="noStrike" cap="none" normalizeH="0" baseline="30000" dirty="0" smtClean="0">
                          <a:ln>
                            <a:noFill/>
                          </a:ln>
                          <a:solidFill>
                            <a:schemeClr val="tx1"/>
                          </a:solidFill>
                          <a:effectLst/>
                          <a:latin typeface="Calibri" pitchFamily="34" charset="0"/>
                        </a:rPr>
                        <a:t>e</a:t>
                      </a:r>
                      <a:r>
                        <a:rPr kumimoji="0" lang="fr-FR" sz="1600" b="0" i="0" u="none" strike="noStrike" cap="none" normalizeH="0" baseline="0" dirty="0" smtClean="0">
                          <a:ln>
                            <a:noFill/>
                          </a:ln>
                          <a:solidFill>
                            <a:schemeClr val="tx1"/>
                          </a:solidFill>
                          <a:effectLst/>
                          <a:latin typeface="Calibri" pitchFamily="34" charset="0"/>
                        </a:rPr>
                        <a:t>, 4</a:t>
                      </a:r>
                      <a:r>
                        <a:rPr kumimoji="0" lang="fr-FR" sz="1600" b="0" i="0" u="none" strike="noStrike" cap="none" normalizeH="0" baseline="30000" dirty="0" smtClean="0">
                          <a:ln>
                            <a:noFill/>
                          </a:ln>
                          <a:solidFill>
                            <a:schemeClr val="tx1"/>
                          </a:solidFill>
                          <a:effectLst/>
                          <a:latin typeface="Calibri" pitchFamily="34" charset="0"/>
                        </a:rPr>
                        <a:t>e</a:t>
                      </a:r>
                      <a:r>
                        <a:rPr kumimoji="0" lang="fr-FR" sz="1600" b="0" i="0" u="none" strike="noStrike" cap="none" normalizeH="0" baseline="0" dirty="0" smtClean="0">
                          <a:ln>
                            <a:noFill/>
                          </a:ln>
                          <a:solidFill>
                            <a:schemeClr val="tx1"/>
                          </a:solidFill>
                          <a:effectLst/>
                          <a:latin typeface="Calibri" pitchFamily="34" charset="0"/>
                        </a:rPr>
                        <a:t>  puis de 2 heures par semaine en 3</a:t>
                      </a:r>
                      <a:r>
                        <a:rPr kumimoji="0" lang="fr-FR" sz="1600" b="0" i="0" u="none" strike="noStrike" cap="none" normalizeH="0" baseline="30000" dirty="0" smtClean="0">
                          <a:ln>
                            <a:noFill/>
                          </a:ln>
                          <a:solidFill>
                            <a:schemeClr val="tx1"/>
                          </a:solidFill>
                          <a:effectLst/>
                          <a:latin typeface="Calibri" pitchFamily="34" charset="0"/>
                        </a:rPr>
                        <a:t>e</a:t>
                      </a:r>
                      <a:r>
                        <a:rPr kumimoji="0" lang="fr-FR" sz="1600" b="0" i="0" u="none" strike="noStrike" cap="none" normalizeH="0" baseline="0" dirty="0" smtClean="0">
                          <a:ln>
                            <a:noFill/>
                          </a:ln>
                          <a:solidFill>
                            <a:schemeClr val="tx1"/>
                          </a:solidFill>
                          <a:effectLst/>
                          <a:latin typeface="Calibri" pitchFamily="34" charset="0"/>
                        </a:rPr>
                        <a:t>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r>
              <a:tr h="8286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rPr>
                        <a:t>Une organisation en séquence incluant plusieurs séances selon les thèmes abordés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785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rPr>
                        <a:t>Une approche par domaines d’application transversaux sur le cycle d’adaptation, le cycle central et le cycle d’approfondissement</a:t>
                      </a:r>
                      <a:endParaRPr kumimoji="0" lang="fr-FR" sz="16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r>
              <a:tr h="1827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rPr>
                        <a:t>La construction de la compétence 3 « les principaux éléments de mathématiques et la culture scientifique et technologique » évaluée au palier 3 par le livret personnel de compétences: fin de scolarité obligatoire (janvier 2011)</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13" name="Flèche droite 12"/>
          <p:cNvSpPr/>
          <p:nvPr/>
        </p:nvSpPr>
        <p:spPr bwMode="auto">
          <a:xfrm>
            <a:off x="4422971" y="3429000"/>
            <a:ext cx="341201" cy="1285884"/>
          </a:xfrm>
          <a:prstGeom prst="rightArrow">
            <a:avLst/>
          </a:prstGeom>
          <a:solidFill>
            <a:srgbClr val="00B8FF">
              <a:alpha val="58000"/>
            </a:srgb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outerShdw blurRad="50800" dist="38100" algn="l" rotWithShape="0">
              <a:prstClr val="black">
                <a:alpha val="40000"/>
              </a:prstClr>
            </a:outerShdw>
          </a:effectLst>
        </p:spPr>
        <p:txBody>
          <a:bodyPr/>
          <a:lstStyle/>
          <a:p>
            <a:pPr>
              <a:buClr>
                <a:srgbClr val="000000"/>
              </a:buClr>
              <a:buSzPct val="100000"/>
              <a:buFont typeface="Times New Roman" pitchFamily="18" charset="0"/>
              <a:buNone/>
              <a:defRPr/>
            </a:pPr>
            <a:endParaRPr lang="fr-FR">
              <a:solidFill>
                <a:schemeClr val="bg1"/>
              </a:solidFill>
              <a:ea typeface="Arial Unicode MS"/>
              <a:cs typeface="Arial Unicode MS"/>
            </a:endParaRPr>
          </a:p>
        </p:txBody>
      </p:sp>
      <p:sp>
        <p:nvSpPr>
          <p:cNvPr id="22561" name="ZoneTexte 13"/>
          <p:cNvSpPr txBox="1">
            <a:spLocks noChangeArrowheads="1"/>
          </p:cNvSpPr>
          <p:nvPr/>
        </p:nvSpPr>
        <p:spPr bwMode="auto">
          <a:xfrm>
            <a:off x="4786313" y="1300163"/>
            <a:ext cx="4143375" cy="5810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sz="1600" b="1">
                <a:solidFill>
                  <a:srgbClr val="D60093"/>
                </a:solidFill>
                <a:ea typeface="Arial Unicode MS"/>
                <a:cs typeface="Arial Unicode MS"/>
              </a:rPr>
              <a:t>Bulletin officiel n° BO du 28 août 2008 :</a:t>
            </a:r>
          </a:p>
          <a:p>
            <a:pPr>
              <a:buClr>
                <a:srgbClr val="000000"/>
              </a:buClr>
              <a:buSzPct val="100000"/>
              <a:buFont typeface="Times New Roman" pitchFamily="18" charset="0"/>
              <a:buNone/>
            </a:pPr>
            <a:r>
              <a:rPr lang="fr-FR" sz="1600" b="1">
                <a:ea typeface="Arial Unicode MS"/>
                <a:cs typeface="Arial Unicode MS"/>
              </a:rPr>
              <a:t>Technologie</a:t>
            </a:r>
            <a:endParaRPr lang="fr-FR" sz="1600">
              <a:ea typeface="Arial Unicode MS"/>
              <a:cs typeface="Arial Unicode MS"/>
            </a:endParaRPr>
          </a:p>
        </p:txBody>
      </p:sp>
      <p:sp>
        <p:nvSpPr>
          <p:cNvPr id="22562" name="Rectangle 3"/>
          <p:cNvSpPr>
            <a:spLocks noChangeArrowheads="1"/>
          </p:cNvSpPr>
          <p:nvPr/>
        </p:nvSpPr>
        <p:spPr bwMode="auto">
          <a:xfrm>
            <a:off x="1570038" y="228600"/>
            <a:ext cx="7145337" cy="503238"/>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p>
        </p:txBody>
      </p:sp>
      <p:sp>
        <p:nvSpPr>
          <p:cNvPr id="22563" name="Rectangle 4"/>
          <p:cNvSpPr>
            <a:spLocks noChangeArrowheads="1"/>
          </p:cNvSpPr>
          <p:nvPr/>
        </p:nvSpPr>
        <p:spPr bwMode="auto">
          <a:xfrm>
            <a:off x="2293938" y="658813"/>
            <a:ext cx="6307137" cy="396875"/>
          </a:xfrm>
          <a:prstGeom prst="rect">
            <a:avLst/>
          </a:prstGeom>
          <a:noFill/>
          <a:ln w="9525">
            <a:noFill/>
            <a:miter lim="800000"/>
            <a:headEnd/>
            <a:tailEnd/>
          </a:ln>
        </p:spPr>
        <p:txBody>
          <a:bodyPr>
            <a:spAutoFit/>
          </a:bodyPr>
          <a:lstStyle/>
          <a:p>
            <a:r>
              <a:rPr lang="fr-FR" sz="2000" b="1">
                <a:solidFill>
                  <a:srgbClr val="376092"/>
                </a:solidFill>
                <a:latin typeface="Calibri" pitchFamily="34" charset="0"/>
              </a:rPr>
              <a:t>Inscrire la technologie dans un continuum de formation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7" name="AutoShape 33"/>
          <p:cNvSpPr>
            <a:spLocks noChangeArrowheads="1"/>
          </p:cNvSpPr>
          <p:nvPr/>
        </p:nvSpPr>
        <p:spPr bwMode="auto">
          <a:xfrm>
            <a:off x="4171950" y="1628775"/>
            <a:ext cx="1514475" cy="3929063"/>
          </a:xfrm>
          <a:prstGeom prst="downArrow">
            <a:avLst>
              <a:gd name="adj1" fmla="val 38361"/>
              <a:gd name="adj2" fmla="val 11110"/>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9" name="ZoneTexte 8"/>
          <p:cNvSpPr txBox="1"/>
          <p:nvPr/>
        </p:nvSpPr>
        <p:spPr>
          <a:xfrm>
            <a:off x="3928821" y="1285597"/>
            <a:ext cx="2066277" cy="379284"/>
          </a:xfrm>
          <a:prstGeom prst="rect">
            <a:avLst/>
          </a:prstGeom>
          <a:gradFill>
            <a:gsLst>
              <a:gs pos="0">
                <a:srgbClr val="FF0000"/>
              </a:gs>
              <a:gs pos="50000">
                <a:srgbClr val="FF6565"/>
              </a:gs>
              <a:gs pos="100000">
                <a:schemeClr val="bg1"/>
              </a:gs>
            </a:gsLst>
            <a:lin ang="5400000" scaled="0"/>
          </a:gradFill>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fontAlgn="auto">
              <a:spcBef>
                <a:spcPts val="0"/>
              </a:spcBef>
              <a:spcAft>
                <a:spcPts val="0"/>
              </a:spcAft>
              <a:defRPr/>
            </a:pPr>
            <a:r>
              <a:rPr lang="fr-FR" dirty="0">
                <a:latin typeface="+mn-lt"/>
              </a:rPr>
              <a:t>École primaire</a:t>
            </a:r>
          </a:p>
        </p:txBody>
      </p:sp>
      <p:sp>
        <p:nvSpPr>
          <p:cNvPr id="24581" name="ZoneTexte 9"/>
          <p:cNvSpPr txBox="1">
            <a:spLocks noChangeArrowheads="1"/>
          </p:cNvSpPr>
          <p:nvPr/>
        </p:nvSpPr>
        <p:spPr bwMode="auto">
          <a:xfrm>
            <a:off x="862013" y="1173163"/>
            <a:ext cx="2971800" cy="561975"/>
          </a:xfrm>
          <a:prstGeom prst="rect">
            <a:avLst/>
          </a:prstGeom>
          <a:noFill/>
          <a:ln w="9525">
            <a:noFill/>
            <a:miter lim="800000"/>
            <a:headEnd/>
            <a:tailEnd/>
          </a:ln>
        </p:spPr>
        <p:txBody>
          <a:bodyPr lIns="36000" tIns="36000" rIns="36000" bIns="36000">
            <a:spAutoFit/>
          </a:bodyPr>
          <a:lstStyle/>
          <a:p>
            <a:r>
              <a:rPr lang="fr-FR" sz="1600" b="1">
                <a:latin typeface="Calibri" pitchFamily="34" charset="0"/>
              </a:rPr>
              <a:t>Éveiller l’intérêt pour les sciences et la technologie</a:t>
            </a:r>
          </a:p>
        </p:txBody>
      </p:sp>
      <p:sp>
        <p:nvSpPr>
          <p:cNvPr id="11" name="ZoneTexte 10"/>
          <p:cNvSpPr txBox="1"/>
          <p:nvPr/>
        </p:nvSpPr>
        <p:spPr>
          <a:xfrm>
            <a:off x="3930186" y="1994281"/>
            <a:ext cx="2147661" cy="923330"/>
          </a:xfrm>
          <a:prstGeom prst="rect">
            <a:avLst/>
          </a:prstGeom>
          <a:gradFill>
            <a:gsLst>
              <a:gs pos="0">
                <a:schemeClr val="accent6">
                  <a:lumMod val="60000"/>
                  <a:lumOff val="40000"/>
                </a:schemeClr>
              </a:gs>
              <a:gs pos="50000">
                <a:schemeClr val="accent6">
                  <a:lumMod val="75000"/>
                </a:schemeClr>
              </a:gs>
              <a:gs pos="100000">
                <a:schemeClr val="bg1"/>
              </a:gs>
            </a:gsLst>
            <a:lin ang="5400000" scaled="0"/>
          </a:gradFill>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fontAlgn="auto">
              <a:spcBef>
                <a:spcPts val="0"/>
              </a:spcBef>
              <a:spcAft>
                <a:spcPts val="0"/>
              </a:spcAft>
              <a:defRPr/>
            </a:pPr>
            <a:endParaRPr lang="fr-FR" dirty="0">
              <a:latin typeface="+mn-lt"/>
            </a:endParaRPr>
          </a:p>
          <a:p>
            <a:pPr algn="ctr" fontAlgn="auto">
              <a:spcBef>
                <a:spcPts val="0"/>
              </a:spcBef>
              <a:spcAft>
                <a:spcPts val="0"/>
              </a:spcAft>
              <a:defRPr/>
            </a:pPr>
            <a:r>
              <a:rPr lang="fr-FR" dirty="0">
                <a:latin typeface="+mn-lt"/>
              </a:rPr>
              <a:t>Collège</a:t>
            </a:r>
          </a:p>
          <a:p>
            <a:pPr algn="ctr" fontAlgn="auto">
              <a:spcBef>
                <a:spcPts val="0"/>
              </a:spcBef>
              <a:spcAft>
                <a:spcPts val="0"/>
              </a:spcAft>
              <a:defRPr/>
            </a:pPr>
            <a:endParaRPr lang="fr-FR" dirty="0">
              <a:latin typeface="+mn-lt"/>
            </a:endParaRPr>
          </a:p>
        </p:txBody>
      </p:sp>
      <p:sp>
        <p:nvSpPr>
          <p:cNvPr id="24585" name="ZoneTexte 11"/>
          <p:cNvSpPr txBox="1">
            <a:spLocks noChangeArrowheads="1"/>
          </p:cNvSpPr>
          <p:nvPr/>
        </p:nvSpPr>
        <p:spPr bwMode="auto">
          <a:xfrm>
            <a:off x="842963" y="1871663"/>
            <a:ext cx="3000375" cy="1295400"/>
          </a:xfrm>
          <a:prstGeom prst="rect">
            <a:avLst/>
          </a:prstGeom>
          <a:noFill/>
          <a:ln w="9525">
            <a:noFill/>
            <a:miter lim="800000"/>
            <a:headEnd/>
            <a:tailEnd/>
          </a:ln>
        </p:spPr>
        <p:txBody>
          <a:bodyPr lIns="36000" tIns="36000" rIns="36000" bIns="36000">
            <a:spAutoFit/>
          </a:bodyPr>
          <a:lstStyle/>
          <a:p>
            <a:pPr algn="just"/>
            <a:r>
              <a:rPr lang="fr-FR" sz="1600" b="1">
                <a:latin typeface="Calibri" pitchFamily="34" charset="0"/>
              </a:rPr>
              <a:t>Acquérir une culture scientifique et technologique de base nécessaire à tout citoyen. Développer l’intérêt pour les sciences et la technologie</a:t>
            </a:r>
          </a:p>
        </p:txBody>
      </p:sp>
      <p:sp>
        <p:nvSpPr>
          <p:cNvPr id="13" name="ZoneTexte 12"/>
          <p:cNvSpPr txBox="1"/>
          <p:nvPr/>
        </p:nvSpPr>
        <p:spPr>
          <a:xfrm>
            <a:off x="3906423" y="3226559"/>
            <a:ext cx="2183026" cy="830997"/>
          </a:xfrm>
          <a:prstGeom prst="rect">
            <a:avLst/>
          </a:prstGeom>
          <a:gradFill>
            <a:gsLst>
              <a:gs pos="0">
                <a:srgbClr val="FFC000"/>
              </a:gs>
              <a:gs pos="50000">
                <a:srgbClr val="FFFF00"/>
              </a:gs>
              <a:gs pos="100000">
                <a:schemeClr val="bg1"/>
              </a:gs>
            </a:gsLst>
            <a:lin ang="5400000" scaled="0"/>
          </a:gradFill>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fontAlgn="auto">
              <a:spcBef>
                <a:spcPts val="0"/>
              </a:spcBef>
              <a:spcAft>
                <a:spcPts val="0"/>
              </a:spcAft>
              <a:defRPr/>
            </a:pPr>
            <a:r>
              <a:rPr lang="fr-FR" sz="1600" dirty="0">
                <a:latin typeface="+mn-lt"/>
              </a:rPr>
              <a:t>2</a:t>
            </a:r>
            <a:r>
              <a:rPr lang="fr-FR" sz="1600" baseline="30000" dirty="0">
                <a:latin typeface="+mn-lt"/>
              </a:rPr>
              <a:t>de</a:t>
            </a:r>
            <a:r>
              <a:rPr lang="fr-FR" sz="1600" dirty="0">
                <a:latin typeface="+mn-lt"/>
              </a:rPr>
              <a:t> </a:t>
            </a:r>
            <a:r>
              <a:rPr lang="fr-FR" sz="1600" dirty="0">
                <a:latin typeface="+mn-lt"/>
              </a:rPr>
              <a:t>générale du lycée</a:t>
            </a:r>
          </a:p>
          <a:p>
            <a:pPr algn="ctr" fontAlgn="auto">
              <a:spcBef>
                <a:spcPts val="0"/>
              </a:spcBef>
              <a:spcAft>
                <a:spcPts val="0"/>
              </a:spcAft>
              <a:defRPr/>
            </a:pPr>
            <a:r>
              <a:rPr lang="fr-FR" sz="1600" dirty="0">
                <a:latin typeface="+mn-lt"/>
              </a:rPr>
              <a:t>Enseignements d’exploration</a:t>
            </a:r>
          </a:p>
        </p:txBody>
      </p:sp>
      <p:sp>
        <p:nvSpPr>
          <p:cNvPr id="24589" name="ZoneTexte 16"/>
          <p:cNvSpPr txBox="1">
            <a:spLocks noChangeArrowheads="1"/>
          </p:cNvSpPr>
          <p:nvPr/>
        </p:nvSpPr>
        <p:spPr bwMode="auto">
          <a:xfrm>
            <a:off x="919163" y="3368675"/>
            <a:ext cx="2957512" cy="561975"/>
          </a:xfrm>
          <a:prstGeom prst="rect">
            <a:avLst/>
          </a:prstGeom>
          <a:noFill/>
          <a:ln w="9525">
            <a:noFill/>
            <a:miter lim="800000"/>
            <a:headEnd/>
            <a:tailEnd/>
          </a:ln>
        </p:spPr>
        <p:txBody>
          <a:bodyPr lIns="36000" tIns="36000" rIns="36000" bIns="36000">
            <a:spAutoFit/>
          </a:bodyPr>
          <a:lstStyle/>
          <a:p>
            <a:r>
              <a:rPr lang="fr-FR" sz="1600" b="1">
                <a:latin typeface="Calibri" pitchFamily="34" charset="0"/>
              </a:rPr>
              <a:t>Préciser ou construire un projet d’orientation</a:t>
            </a:r>
            <a:r>
              <a:rPr lang="fr-FR" sz="1400" b="1">
                <a:latin typeface="Calibri" pitchFamily="34" charset="0"/>
              </a:rPr>
              <a:t> </a:t>
            </a:r>
          </a:p>
        </p:txBody>
      </p:sp>
      <p:sp>
        <p:nvSpPr>
          <p:cNvPr id="24590" name="ZoneTexte 18"/>
          <p:cNvSpPr txBox="1">
            <a:spLocks noChangeArrowheads="1"/>
          </p:cNvSpPr>
          <p:nvPr/>
        </p:nvSpPr>
        <p:spPr bwMode="auto">
          <a:xfrm>
            <a:off x="869950" y="4238625"/>
            <a:ext cx="2954338" cy="1050925"/>
          </a:xfrm>
          <a:prstGeom prst="rect">
            <a:avLst/>
          </a:prstGeom>
          <a:noFill/>
          <a:ln w="9525">
            <a:noFill/>
            <a:miter lim="800000"/>
            <a:headEnd/>
            <a:tailEnd/>
          </a:ln>
        </p:spPr>
        <p:txBody>
          <a:bodyPr lIns="36000" tIns="36000" rIns="36000" bIns="36000">
            <a:spAutoFit/>
          </a:bodyPr>
          <a:lstStyle/>
          <a:p>
            <a:pPr algn="just"/>
            <a:r>
              <a:rPr lang="fr-FR" sz="1600" b="1">
                <a:latin typeface="Calibri" pitchFamily="34" charset="0"/>
              </a:rPr>
              <a:t>Finaliser le projet de formation. Acquérir les outils et les méthodes nécessaires à la poursuite d’études supérieures</a:t>
            </a:r>
          </a:p>
        </p:txBody>
      </p:sp>
      <p:grpSp>
        <p:nvGrpSpPr>
          <p:cNvPr id="24591" name="Group 32"/>
          <p:cNvGrpSpPr>
            <a:grpSpLocks/>
          </p:cNvGrpSpPr>
          <p:nvPr/>
        </p:nvGrpSpPr>
        <p:grpSpPr bwMode="auto">
          <a:xfrm>
            <a:off x="3943350" y="5521325"/>
            <a:ext cx="2159000" cy="804863"/>
            <a:chOff x="2088" y="3487"/>
            <a:chExt cx="1360" cy="507"/>
          </a:xfrm>
        </p:grpSpPr>
        <p:pic>
          <p:nvPicPr>
            <p:cNvPr id="24604" name="ZoneTexte 19"/>
            <p:cNvPicPr>
              <a:picLocks noChangeArrowheads="1"/>
            </p:cNvPicPr>
            <p:nvPr/>
          </p:nvPicPr>
          <p:blipFill>
            <a:blip r:embed="rId2"/>
            <a:srcRect/>
            <a:stretch>
              <a:fillRect/>
            </a:stretch>
          </p:blipFill>
          <p:spPr bwMode="auto">
            <a:xfrm>
              <a:off x="2088" y="3487"/>
              <a:ext cx="1360" cy="507"/>
            </a:xfrm>
            <a:prstGeom prst="rect">
              <a:avLst/>
            </a:prstGeom>
            <a:noFill/>
            <a:ln w="9525">
              <a:noFill/>
              <a:miter lim="800000"/>
              <a:headEnd/>
              <a:tailEnd/>
            </a:ln>
          </p:spPr>
        </p:pic>
        <p:sp>
          <p:nvSpPr>
            <p:cNvPr id="24605" name="Text Box 21"/>
            <p:cNvSpPr txBox="1">
              <a:spLocks noChangeArrowheads="1"/>
            </p:cNvSpPr>
            <p:nvPr/>
          </p:nvSpPr>
          <p:spPr bwMode="auto">
            <a:xfrm>
              <a:off x="2115" y="3520"/>
              <a:ext cx="1284" cy="404"/>
            </a:xfrm>
            <a:prstGeom prst="rect">
              <a:avLst/>
            </a:prstGeom>
            <a:noFill/>
            <a:ln w="9525">
              <a:noFill/>
              <a:miter lim="800000"/>
              <a:headEnd/>
              <a:tailEnd/>
            </a:ln>
          </p:spPr>
          <p:txBody>
            <a:bodyPr anchor="ctr">
              <a:spAutoFit/>
            </a:bodyPr>
            <a:lstStyle/>
            <a:p>
              <a:pPr algn="ctr"/>
              <a:r>
                <a:rPr lang="fr-FR">
                  <a:latin typeface="Calibri" pitchFamily="34" charset="0"/>
                </a:rPr>
                <a:t>Enseignement supérieur</a:t>
              </a:r>
            </a:p>
          </p:txBody>
        </p:sp>
      </p:grpSp>
      <p:sp>
        <p:nvSpPr>
          <p:cNvPr id="24592" name="ZoneTexte 20"/>
          <p:cNvSpPr txBox="1">
            <a:spLocks noChangeArrowheads="1"/>
          </p:cNvSpPr>
          <p:nvPr/>
        </p:nvSpPr>
        <p:spPr bwMode="auto">
          <a:xfrm>
            <a:off x="947738" y="5522913"/>
            <a:ext cx="2857500" cy="806450"/>
          </a:xfrm>
          <a:prstGeom prst="rect">
            <a:avLst/>
          </a:prstGeom>
          <a:noFill/>
          <a:ln w="9525">
            <a:noFill/>
            <a:miter lim="800000"/>
            <a:headEnd/>
            <a:tailEnd/>
          </a:ln>
        </p:spPr>
        <p:txBody>
          <a:bodyPr lIns="0" tIns="36000" rIns="0" bIns="36000">
            <a:spAutoFit/>
          </a:bodyPr>
          <a:lstStyle/>
          <a:p>
            <a:pPr algn="just"/>
            <a:r>
              <a:rPr lang="fr-FR" sz="1600" b="1">
                <a:latin typeface="Calibri" pitchFamily="34" charset="0"/>
              </a:rPr>
              <a:t>Acquérir les connaissances et les capacités du technicien supérieur ou de  l’ingénieur</a:t>
            </a:r>
          </a:p>
        </p:txBody>
      </p:sp>
      <p:sp>
        <p:nvSpPr>
          <p:cNvPr id="24593" name="ZoneTexte 21"/>
          <p:cNvSpPr txBox="1">
            <a:spLocks noChangeArrowheads="1"/>
          </p:cNvSpPr>
          <p:nvPr/>
        </p:nvSpPr>
        <p:spPr bwMode="auto">
          <a:xfrm>
            <a:off x="6934200" y="4749800"/>
            <a:ext cx="1700213" cy="317500"/>
          </a:xfrm>
          <a:prstGeom prst="rect">
            <a:avLst/>
          </a:prstGeom>
          <a:noFill/>
          <a:ln w="9525">
            <a:noFill/>
            <a:miter lim="800000"/>
            <a:headEnd/>
            <a:tailEnd/>
          </a:ln>
        </p:spPr>
        <p:txBody>
          <a:bodyPr lIns="36000" tIns="36000" rIns="36000" bIns="36000">
            <a:spAutoFit/>
          </a:bodyPr>
          <a:lstStyle/>
          <a:p>
            <a:r>
              <a:rPr lang="fr-FR" sz="1600" b="1">
                <a:latin typeface="Calibri" pitchFamily="34" charset="0"/>
              </a:rPr>
              <a:t>Exercer un métier</a:t>
            </a:r>
          </a:p>
        </p:txBody>
      </p:sp>
      <p:sp>
        <p:nvSpPr>
          <p:cNvPr id="23" name="ZoneTexte 22"/>
          <p:cNvSpPr txBox="1"/>
          <p:nvPr/>
        </p:nvSpPr>
        <p:spPr>
          <a:xfrm>
            <a:off x="6875877" y="5163106"/>
            <a:ext cx="1884698" cy="968470"/>
          </a:xfrm>
          <a:prstGeom prst="rect">
            <a:avLst/>
          </a:prstGeom>
          <a:gradFill>
            <a:gsLst>
              <a:gs pos="0">
                <a:srgbClr val="CC00FF"/>
              </a:gs>
              <a:gs pos="52000">
                <a:srgbClr val="EF6BDC"/>
              </a:gs>
              <a:gs pos="100000">
                <a:schemeClr val="bg1"/>
              </a:gs>
            </a:gsLst>
            <a:lin ang="5400000" scaled="0"/>
          </a:gradFill>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fontAlgn="auto">
              <a:lnSpc>
                <a:spcPts val="1000"/>
              </a:lnSpc>
              <a:spcBef>
                <a:spcPts val="0"/>
              </a:spcBef>
              <a:spcAft>
                <a:spcPts val="0"/>
              </a:spcAft>
              <a:defRPr/>
            </a:pPr>
            <a:endParaRPr lang="fr-FR" dirty="0">
              <a:latin typeface="+mn-lt"/>
            </a:endParaRPr>
          </a:p>
          <a:p>
            <a:pPr algn="ctr" fontAlgn="auto">
              <a:lnSpc>
                <a:spcPts val="1000"/>
              </a:lnSpc>
              <a:spcBef>
                <a:spcPts val="0"/>
              </a:spcBef>
              <a:spcAft>
                <a:spcPts val="0"/>
              </a:spcAft>
              <a:defRPr/>
            </a:pPr>
            <a:endParaRPr lang="fr-FR" dirty="0">
              <a:latin typeface="+mn-lt"/>
            </a:endParaRPr>
          </a:p>
          <a:p>
            <a:pPr algn="ctr" fontAlgn="auto">
              <a:lnSpc>
                <a:spcPts val="1000"/>
              </a:lnSpc>
              <a:spcBef>
                <a:spcPts val="0"/>
              </a:spcBef>
              <a:spcAft>
                <a:spcPts val="0"/>
              </a:spcAft>
              <a:defRPr/>
            </a:pPr>
            <a:r>
              <a:rPr lang="fr-FR" dirty="0">
                <a:latin typeface="+mn-lt"/>
              </a:rPr>
              <a:t>Entreprise</a:t>
            </a:r>
          </a:p>
          <a:p>
            <a:pPr algn="ctr" fontAlgn="auto">
              <a:lnSpc>
                <a:spcPts val="1000"/>
              </a:lnSpc>
              <a:spcBef>
                <a:spcPts val="0"/>
              </a:spcBef>
              <a:spcAft>
                <a:spcPts val="0"/>
              </a:spcAft>
              <a:defRPr/>
            </a:pPr>
            <a:endParaRPr lang="fr-FR" dirty="0">
              <a:latin typeface="+mn-lt"/>
            </a:endParaRPr>
          </a:p>
        </p:txBody>
      </p:sp>
      <p:sp>
        <p:nvSpPr>
          <p:cNvPr id="25" name="ZoneTexte 24"/>
          <p:cNvSpPr txBox="1"/>
          <p:nvPr/>
        </p:nvSpPr>
        <p:spPr>
          <a:xfrm>
            <a:off x="3944762" y="4332405"/>
            <a:ext cx="2128955" cy="806761"/>
          </a:xfrm>
          <a:prstGeom prst="rect">
            <a:avLst/>
          </a:prstGeom>
          <a:gradFill>
            <a:gsLst>
              <a:gs pos="0">
                <a:srgbClr val="24D816"/>
              </a:gs>
              <a:gs pos="50000">
                <a:srgbClr val="00B050"/>
              </a:gs>
              <a:gs pos="100000">
                <a:schemeClr val="bg1"/>
              </a:gs>
            </a:gsLst>
            <a:lin ang="5400000" scaled="0"/>
          </a:gradFill>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a:defRPr/>
            </a:pPr>
            <a:r>
              <a:rPr lang="fr-FR" sz="1600" b="1">
                <a:latin typeface="Calibri" pitchFamily="34" charset="0"/>
              </a:rPr>
              <a:t>Cycle terminal du lycée</a:t>
            </a:r>
          </a:p>
          <a:p>
            <a:pPr algn="ctr">
              <a:defRPr/>
            </a:pPr>
            <a:r>
              <a:rPr lang="fr-FR" sz="1600" b="1">
                <a:latin typeface="Calibri" pitchFamily="34" charset="0"/>
              </a:rPr>
              <a:t>Voies STI2D, S-SI, Pro </a:t>
            </a:r>
          </a:p>
        </p:txBody>
      </p:sp>
      <p:sp>
        <p:nvSpPr>
          <p:cNvPr id="24600" name="Rectangle 3"/>
          <p:cNvSpPr>
            <a:spLocks noChangeArrowheads="1"/>
          </p:cNvSpPr>
          <p:nvPr/>
        </p:nvSpPr>
        <p:spPr bwMode="auto">
          <a:xfrm>
            <a:off x="1570038" y="228600"/>
            <a:ext cx="7145337" cy="503238"/>
          </a:xfrm>
          <a:prstGeom prst="rect">
            <a:avLst/>
          </a:prstGeom>
          <a:noFill/>
          <a:ln w="9525">
            <a:noFill/>
            <a:miter lim="800000"/>
            <a:headEnd/>
            <a:tailEnd/>
          </a:ln>
        </p:spPr>
        <p:txBody>
          <a:bodyPr/>
          <a:lstStyle/>
          <a:p>
            <a:pPr algn="ctr"/>
            <a:r>
              <a:rPr lang="fr-FR" sz="2000" b="1">
                <a:solidFill>
                  <a:srgbClr val="376092"/>
                </a:solidFill>
                <a:latin typeface="Calibri" pitchFamily="34" charset="0"/>
              </a:rPr>
              <a:t>L’enseignement de la technologie industrielle au collège</a:t>
            </a:r>
          </a:p>
        </p:txBody>
      </p:sp>
      <p:sp>
        <p:nvSpPr>
          <p:cNvPr id="24601" name="Rectangle 4"/>
          <p:cNvSpPr>
            <a:spLocks noChangeArrowheads="1"/>
          </p:cNvSpPr>
          <p:nvPr/>
        </p:nvSpPr>
        <p:spPr bwMode="auto">
          <a:xfrm>
            <a:off x="2293938" y="658813"/>
            <a:ext cx="6307137" cy="396875"/>
          </a:xfrm>
          <a:prstGeom prst="rect">
            <a:avLst/>
          </a:prstGeom>
          <a:noFill/>
          <a:ln w="9525">
            <a:noFill/>
            <a:miter lim="800000"/>
            <a:headEnd/>
            <a:tailEnd/>
          </a:ln>
        </p:spPr>
        <p:txBody>
          <a:bodyPr>
            <a:spAutoFit/>
          </a:bodyPr>
          <a:lstStyle/>
          <a:p>
            <a:r>
              <a:rPr lang="fr-FR" sz="2000" b="1">
                <a:solidFill>
                  <a:srgbClr val="376092"/>
                </a:solidFill>
                <a:latin typeface="Calibri" pitchFamily="34" charset="0"/>
              </a:rPr>
              <a:t>Inscrire la technologie dans un continuum de formation</a:t>
            </a:r>
          </a:p>
        </p:txBody>
      </p:sp>
      <p:sp>
        <p:nvSpPr>
          <p:cNvPr id="42019" name="AutoShape 35"/>
          <p:cNvSpPr>
            <a:spLocks noChangeArrowheads="1"/>
          </p:cNvSpPr>
          <p:nvPr/>
        </p:nvSpPr>
        <p:spPr bwMode="auto">
          <a:xfrm>
            <a:off x="6057900" y="5729288"/>
            <a:ext cx="800100" cy="300037"/>
          </a:xfrm>
          <a:prstGeom prst="rightArrow">
            <a:avLst>
              <a:gd name="adj1" fmla="val 50000"/>
              <a:gd name="adj2" fmla="val 66667"/>
            </a:avLst>
          </a:prstGeom>
          <a:gradFill rotWithShape="1">
            <a:gsLst>
              <a:gs pos="0">
                <a:schemeClr val="accent1"/>
              </a:gs>
              <a:gs pos="100000">
                <a:schemeClr val="accent1">
                  <a:gamma/>
                  <a:shade val="0"/>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24603" name="AutoShape 36"/>
          <p:cNvSpPr>
            <a:spLocks noChangeArrowheads="1"/>
          </p:cNvSpPr>
          <p:nvPr/>
        </p:nvSpPr>
        <p:spPr bwMode="auto">
          <a:xfrm rot="5400000">
            <a:off x="6143626" y="4857750"/>
            <a:ext cx="400050" cy="1000125"/>
          </a:xfrm>
          <a:custGeom>
            <a:avLst/>
            <a:gdLst>
              <a:gd name="T0" fmla="*/ 5821413 w 21600"/>
              <a:gd name="T1" fmla="*/ 0 h 21600"/>
              <a:gd name="T2" fmla="*/ 4233566 w 21600"/>
              <a:gd name="T3" fmla="*/ 7743699 h 21600"/>
              <a:gd name="T4" fmla="*/ 0 w 21600"/>
              <a:gd name="T5" fmla="*/ 42448866 h 21600"/>
              <a:gd name="T6" fmla="*/ 3175341 w 21600"/>
              <a:gd name="T7" fmla="*/ 46307866 h 21600"/>
              <a:gd name="T8" fmla="*/ 6350701 w 21600"/>
              <a:gd name="T9" fmla="*/ 27671099 h 21600"/>
              <a:gd name="T10" fmla="*/ 7409259 w 21600"/>
              <a:gd name="T11" fmla="*/ 7743699 h 21600"/>
              <a:gd name="T12" fmla="*/ 17694720 60000 65536"/>
              <a:gd name="T13" fmla="*/ 11796480 60000 65536"/>
              <a:gd name="T14" fmla="*/ 11796480 60000 65536"/>
              <a:gd name="T15" fmla="*/ 5898240 60000 65536"/>
              <a:gd name="T16" fmla="*/ 0 60000 65536"/>
              <a:gd name="T17" fmla="*/ 0 60000 65536"/>
              <a:gd name="T18" fmla="*/ 0 w 21600"/>
              <a:gd name="T19" fmla="*/ 180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71" y="0"/>
                </a:moveTo>
                <a:lnTo>
                  <a:pt x="12342" y="3612"/>
                </a:lnTo>
                <a:lnTo>
                  <a:pt x="15428" y="3612"/>
                </a:lnTo>
                <a:lnTo>
                  <a:pt x="15428" y="18000"/>
                </a:lnTo>
                <a:lnTo>
                  <a:pt x="0" y="18000"/>
                </a:lnTo>
                <a:lnTo>
                  <a:pt x="0" y="21600"/>
                </a:lnTo>
                <a:lnTo>
                  <a:pt x="18514" y="21600"/>
                </a:lnTo>
                <a:lnTo>
                  <a:pt x="18514" y="3612"/>
                </a:lnTo>
                <a:lnTo>
                  <a:pt x="21600" y="3612"/>
                </a:lnTo>
                <a:close/>
              </a:path>
            </a:pathLst>
          </a:custGeom>
          <a:gradFill rotWithShape="1">
            <a:gsLst>
              <a:gs pos="0">
                <a:srgbClr val="00FF00"/>
              </a:gs>
              <a:gs pos="100000">
                <a:srgbClr val="007600"/>
              </a:gs>
            </a:gsLst>
            <a:lin ang="5400000" scaled="1"/>
          </a:gra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2764</TotalTime>
  <Words>1334</Words>
  <Application>Microsoft Office PowerPoint</Application>
  <PresentationFormat>On-screen Show (4:3)</PresentationFormat>
  <Paragraphs>170</Paragraphs>
  <Slides>17</Slides>
  <Notes>5</Notes>
  <HiddenSlides>0</HiddenSlides>
  <MMClips>0</MMClips>
  <ScaleCrop>false</ScaleCrop>
  <HeadingPairs>
    <vt:vector size="6" baseType="variant">
      <vt:variant>
        <vt:lpstr>Polices utilisées</vt:lpstr>
      </vt:variant>
      <vt:variant>
        <vt:i4>4</vt:i4>
      </vt:variant>
      <vt:variant>
        <vt:lpstr>Modèle de conception</vt:lpstr>
      </vt:variant>
      <vt:variant>
        <vt:i4>11</vt:i4>
      </vt:variant>
      <vt:variant>
        <vt:lpstr>Titres des diapositives</vt:lpstr>
      </vt:variant>
      <vt:variant>
        <vt:i4>17</vt:i4>
      </vt:variant>
    </vt:vector>
  </HeadingPairs>
  <TitlesOfParts>
    <vt:vector size="32" baseType="lpstr">
      <vt:lpstr>Arial</vt:lpstr>
      <vt:lpstr>Calibri</vt:lpstr>
      <vt:lpstr>Arial Unicode MS</vt:lpstr>
      <vt:lpstr>Times New Roman</vt:lpstr>
      <vt:lpstr>IGEN</vt:lpstr>
      <vt:lpstr>IGEN</vt:lpstr>
      <vt:lpstr>IGEN</vt:lpstr>
      <vt:lpstr>IGEN</vt:lpstr>
      <vt:lpstr>IGEN</vt:lpstr>
      <vt:lpstr>IGEN</vt:lpstr>
      <vt:lpstr>IGEN</vt:lpstr>
      <vt:lpstr>IGEN</vt:lpstr>
      <vt:lpstr>IGEN</vt:lpstr>
      <vt:lpstr>IGEN</vt:lpstr>
      <vt:lpstr>IGEN</vt:lpstr>
      <vt:lpstr>L’enseignement de la technologie industrielle au collège</vt:lpstr>
      <vt:lpstr>           L’enseignement de la technologie industrielle au collège</vt:lpstr>
      <vt:lpstr>   L’enseignement de la technologie industrielle au collège</vt:lpstr>
      <vt:lpstr>   L’enseignement de la technologie Industrielle au collège</vt:lpstr>
      <vt:lpstr>   L’enseignement de la technologie industrielle au collège</vt:lpstr>
      <vt:lpstr> L’enseignement de la technologie industrielle au collège</vt:lpstr>
      <vt:lpstr>   L’enseignement de la technologie industrielle au collège</vt:lpstr>
      <vt:lpstr>Diapositive 8</vt:lpstr>
      <vt:lpstr>Diapositive 9</vt:lpstr>
      <vt:lpstr>Diapositive 10</vt:lpstr>
      <vt:lpstr>L’enseignement de la technologie industrielle au collège Approche pédagogique pour la mise en œuvre des enseignements</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 au Collège</dc:title>
  <dc:creator>Samuel VIOLLIN</dc:creator>
  <cp:lastModifiedBy>MEN</cp:lastModifiedBy>
  <cp:revision>160</cp:revision>
  <dcterms:created xsi:type="dcterms:W3CDTF">2013-02-28T09:25:23Z</dcterms:created>
  <dcterms:modified xsi:type="dcterms:W3CDTF">2013-11-25T23:53:16Z</dcterms:modified>
</cp:coreProperties>
</file>