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47"/>
  </p:notesMasterIdLst>
  <p:sldIdLst>
    <p:sldId id="267" r:id="rId2"/>
    <p:sldId id="257" r:id="rId3"/>
    <p:sldId id="276" r:id="rId4"/>
    <p:sldId id="268" r:id="rId5"/>
    <p:sldId id="277" r:id="rId6"/>
    <p:sldId id="275" r:id="rId7"/>
    <p:sldId id="270" r:id="rId8"/>
    <p:sldId id="271" r:id="rId9"/>
    <p:sldId id="300" r:id="rId10"/>
    <p:sldId id="272" r:id="rId11"/>
    <p:sldId id="273" r:id="rId12"/>
    <p:sldId id="278" r:id="rId13"/>
    <p:sldId id="279" r:id="rId14"/>
    <p:sldId id="280" r:id="rId15"/>
    <p:sldId id="281" r:id="rId16"/>
    <p:sldId id="305" r:id="rId17"/>
    <p:sldId id="306" r:id="rId18"/>
    <p:sldId id="314" r:id="rId19"/>
    <p:sldId id="302" r:id="rId20"/>
    <p:sldId id="289" r:id="rId21"/>
    <p:sldId id="283" r:id="rId22"/>
    <p:sldId id="301" r:id="rId23"/>
    <p:sldId id="303" r:id="rId24"/>
    <p:sldId id="304" r:id="rId25"/>
    <p:sldId id="284" r:id="rId26"/>
    <p:sldId id="285" r:id="rId27"/>
    <p:sldId id="286" r:id="rId28"/>
    <p:sldId id="290" r:id="rId29"/>
    <p:sldId id="288" r:id="rId30"/>
    <p:sldId id="291" r:id="rId31"/>
    <p:sldId id="307" r:id="rId32"/>
    <p:sldId id="308" r:id="rId33"/>
    <p:sldId id="309" r:id="rId34"/>
    <p:sldId id="310" r:id="rId35"/>
    <p:sldId id="318" r:id="rId36"/>
    <p:sldId id="311" r:id="rId37"/>
    <p:sldId id="312" r:id="rId38"/>
    <p:sldId id="313" r:id="rId39"/>
    <p:sldId id="319" r:id="rId40"/>
    <p:sldId id="315" r:id="rId41"/>
    <p:sldId id="320" r:id="rId42"/>
    <p:sldId id="316" r:id="rId43"/>
    <p:sldId id="321" r:id="rId44"/>
    <p:sldId id="298" r:id="rId45"/>
    <p:sldId id="317" r:id="rId4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CC"/>
    <a:srgbClr val="83A5A9"/>
    <a:srgbClr val="3364AD"/>
    <a:srgbClr val="3399FF"/>
    <a:srgbClr val="C0C0C0"/>
    <a:srgbClr val="990099"/>
    <a:srgbClr val="CC0099"/>
    <a:srgbClr val="71C16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48" autoAdjust="0"/>
    <p:restoredTop sz="93245" autoAdjust="0"/>
  </p:normalViewPr>
  <p:slideViewPr>
    <p:cSldViewPr>
      <p:cViewPr varScale="1">
        <p:scale>
          <a:sx n="67" d="100"/>
          <a:sy n="67" d="100"/>
        </p:scale>
        <p:origin x="-492" y="-102"/>
      </p:cViewPr>
      <p:guideLst>
        <p:guide orient="horz" pos="2160"/>
        <p:guide pos="2880"/>
      </p:guideLst>
    </p:cSldViewPr>
  </p:slideViewPr>
  <p:notesTextViewPr>
    <p:cViewPr>
      <p:scale>
        <a:sx n="100" d="100"/>
        <a:sy n="100" d="100"/>
      </p:scale>
      <p:origin x="0" y="0"/>
    </p:cViewPr>
  </p:notesTextViewPr>
  <p:gridSpacing cx="36868100" cy="368681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image" Target="../media/image59.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image" Target="../media/image6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latinLnBrk="0">
              <a:spcBef>
                <a:spcPts val="0"/>
              </a:spcBef>
              <a:spcAft>
                <a:spcPts val="0"/>
              </a:spcAft>
              <a:defRPr lang="fr-FR" sz="1200">
                <a:latin typeface="+mn-lt"/>
              </a:defRPr>
            </a:lvl1pPr>
          </a:lstStyle>
          <a:p>
            <a:pPr>
              <a:defRPr/>
            </a:pPr>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latinLnBrk="0">
              <a:spcBef>
                <a:spcPts val="0"/>
              </a:spcBef>
              <a:spcAft>
                <a:spcPts val="0"/>
              </a:spcAft>
              <a:defRPr lang="fr-FR" sz="1200">
                <a:latin typeface="+mn-lt"/>
              </a:defRPr>
            </a:lvl1pPr>
          </a:lstStyle>
          <a:p>
            <a:pPr>
              <a:defRPr/>
            </a:pPr>
            <a:fld id="{1BFD0425-903B-41C5-94DB-52DDF003AF5A}" type="datetimeFigureOut">
              <a:rPr/>
              <a:pPr>
                <a:defRPr/>
              </a:pPr>
              <a:t>24/11/2013</a:t>
            </a:fld>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latinLnBrk="0">
              <a:spcBef>
                <a:spcPts val="0"/>
              </a:spcBef>
              <a:spcAft>
                <a:spcPts val="0"/>
              </a:spcAft>
              <a:defRPr lang="fr-FR" sz="1200">
                <a:latin typeface="+mn-lt"/>
              </a:defRPr>
            </a:lvl1pPr>
          </a:lstStyle>
          <a:p>
            <a:pPr>
              <a:defRPr/>
            </a:pPr>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latinLnBrk="0">
              <a:spcBef>
                <a:spcPts val="0"/>
              </a:spcBef>
              <a:spcAft>
                <a:spcPts val="0"/>
              </a:spcAft>
              <a:defRPr lang="fr-FR" sz="1200">
                <a:latin typeface="+mn-lt"/>
              </a:defRPr>
            </a:lvl1pPr>
          </a:lstStyle>
          <a:p>
            <a:pPr>
              <a:defRPr/>
            </a:pPr>
            <a:fld id="{58EFBDB8-23F5-4E52-8EB2-DDCA5395B47E}" type="slidenum">
              <a:rPr/>
              <a:pPr>
                <a:defRPr/>
              </a:pPr>
              <a:t>‹N°›</a:t>
            </a:fld>
            <a:endParaRP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lang="fr-FR" sz="1200" kern="1200">
        <a:solidFill>
          <a:schemeClr val="tx1"/>
        </a:solidFill>
        <a:latin typeface="+mn-lt"/>
        <a:ea typeface="+mn-ea"/>
        <a:cs typeface="+mn-cs"/>
      </a:defRPr>
    </a:lvl1pPr>
    <a:lvl2pPr marL="457200" algn="l" rtl="0" eaLnBrk="0" fontAlgn="base" hangingPunct="0">
      <a:spcBef>
        <a:spcPct val="30000"/>
      </a:spcBef>
      <a:spcAft>
        <a:spcPct val="0"/>
      </a:spcAft>
      <a:defRPr lang="fr-FR" sz="1200" kern="1200">
        <a:solidFill>
          <a:schemeClr val="tx1"/>
        </a:solidFill>
        <a:latin typeface="+mn-lt"/>
        <a:ea typeface="+mn-ea"/>
        <a:cs typeface="+mn-cs"/>
      </a:defRPr>
    </a:lvl2pPr>
    <a:lvl3pPr marL="914400" algn="l" rtl="0" eaLnBrk="0" fontAlgn="base" hangingPunct="0">
      <a:spcBef>
        <a:spcPct val="30000"/>
      </a:spcBef>
      <a:spcAft>
        <a:spcPct val="0"/>
      </a:spcAft>
      <a:defRPr lang="fr-FR" sz="1200" kern="1200">
        <a:solidFill>
          <a:schemeClr val="tx1"/>
        </a:solidFill>
        <a:latin typeface="+mn-lt"/>
        <a:ea typeface="+mn-ea"/>
        <a:cs typeface="+mn-cs"/>
      </a:defRPr>
    </a:lvl3pPr>
    <a:lvl4pPr marL="1371600" algn="l" rtl="0" eaLnBrk="0" fontAlgn="base" hangingPunct="0">
      <a:spcBef>
        <a:spcPct val="30000"/>
      </a:spcBef>
      <a:spcAft>
        <a:spcPct val="0"/>
      </a:spcAft>
      <a:defRPr lang="fr-FR" sz="1200" kern="1200">
        <a:solidFill>
          <a:schemeClr val="tx1"/>
        </a:solidFill>
        <a:latin typeface="+mn-lt"/>
        <a:ea typeface="+mn-ea"/>
        <a:cs typeface="+mn-cs"/>
      </a:defRPr>
    </a:lvl4pPr>
    <a:lvl5pPr marL="1828800" algn="l" rtl="0" eaLnBrk="0" fontAlgn="base" hangingPunct="0">
      <a:spcBef>
        <a:spcPct val="30000"/>
      </a:spcBef>
      <a:spcAft>
        <a:spcPct val="0"/>
      </a:spcAft>
      <a:defRPr lang="fr-FR" sz="1200" kern="1200">
        <a:solidFill>
          <a:schemeClr val="tx1"/>
        </a:solidFill>
        <a:latin typeface="+mn-lt"/>
        <a:ea typeface="+mn-ea"/>
        <a:cs typeface="+mn-cs"/>
      </a:defRPr>
    </a:lvl5pPr>
    <a:lvl6pPr marL="2286000" algn="l" defTabSz="914400" rtl="0" eaLnBrk="1" latinLnBrk="0" hangingPunct="1">
      <a:defRPr lang="fr-FR" sz="1200" kern="1200">
        <a:solidFill>
          <a:schemeClr val="tx1"/>
        </a:solidFill>
        <a:latin typeface="+mn-lt"/>
        <a:ea typeface="+mn-ea"/>
        <a:cs typeface="+mn-cs"/>
      </a:defRPr>
    </a:lvl6pPr>
    <a:lvl7pPr marL="2743200" algn="l" defTabSz="914400" rtl="0" eaLnBrk="1" latinLnBrk="0" hangingPunct="1">
      <a:defRPr lang="fr-FR" sz="1200" kern="1200">
        <a:solidFill>
          <a:schemeClr val="tx1"/>
        </a:solidFill>
        <a:latin typeface="+mn-lt"/>
        <a:ea typeface="+mn-ea"/>
        <a:cs typeface="+mn-cs"/>
      </a:defRPr>
    </a:lvl7pPr>
    <a:lvl8pPr marL="3200400" algn="l" defTabSz="914400" rtl="0" eaLnBrk="1" latinLnBrk="0" hangingPunct="1">
      <a:defRPr lang="fr-FR" sz="1200" kern="1200">
        <a:solidFill>
          <a:schemeClr val="tx1"/>
        </a:solidFill>
        <a:latin typeface="+mn-lt"/>
        <a:ea typeface="+mn-ea"/>
        <a:cs typeface="+mn-cs"/>
      </a:defRPr>
    </a:lvl8pPr>
    <a:lvl9pPr marL="3657600" algn="l" defTabSz="914400" rtl="0" eaLnBrk="1" latinLnBrk="0" hangingPunct="1">
      <a:defRPr lang="fr-F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smtClean="0"/>
              <a:t>Ecrivez vos commentaires  ici.</a:t>
            </a:r>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F16B342-EADF-4184-A6B6-143E35A236D3}" type="slidenum">
              <a:rPr smtClean="0"/>
              <a:pPr fontAlgn="base">
                <a:spcBef>
                  <a:spcPct val="0"/>
                </a:spcBef>
                <a:spcAft>
                  <a:spcPct val="0"/>
                </a:spcAft>
                <a:defRPr/>
              </a:pPr>
              <a:t>2</a:t>
            </a:fld>
            <a:endParaRP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5" name="Chevron 6"/>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fr-FR"/>
          </a:p>
        </p:txBody>
      </p:sp>
      <p:sp>
        <p:nvSpPr>
          <p:cNvPr id="6" name="Chevron 7"/>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fr-FR"/>
          </a:p>
        </p:txBody>
      </p:sp>
      <p:sp>
        <p:nvSpPr>
          <p:cNvPr id="2" name="Title 1"/>
          <p:cNvSpPr>
            <a:spLocks noGrp="1"/>
          </p:cNvSpPr>
          <p:nvPr>
            <p:ph type="title"/>
          </p:nvPr>
        </p:nvSpPr>
        <p:spPr>
          <a:xfrm>
            <a:off x="722376" y="1059712"/>
            <a:ext cx="7772400" cy="1828800"/>
          </a:xfrm>
        </p:spPr>
        <p:txBody>
          <a:bodyPr anchor="b"/>
          <a:lstStyle>
            <a:lvl1pPr algn="r" latinLnBrk="0">
              <a:buNone/>
              <a:defRPr lang="fr-FR" sz="4800" b="1" cap="none" baseline="0">
                <a:effectLst>
                  <a:outerShdw blurRad="31750" dist="25400" dir="5400000" algn="tl" rotWithShape="0">
                    <a:srgbClr val="000000">
                      <a:alpha val="25000"/>
                    </a:srgbClr>
                  </a:outerShdw>
                </a:effectLst>
              </a:defRPr>
            </a:lvl1pPr>
            <a:extLst/>
          </a:lstStyle>
          <a:p>
            <a:r>
              <a:rPr lang="fr-FR" dirty="0" smtClean="0"/>
              <a:t>Modifiez le style du titre</a:t>
            </a:r>
            <a:endParaRPr lang="fr-FR" dirty="0"/>
          </a:p>
        </p:txBody>
      </p:sp>
      <p:sp>
        <p:nvSpPr>
          <p:cNvPr id="3" name="Text Placeholder 2"/>
          <p:cNvSpPr>
            <a:spLocks noGrp="1"/>
          </p:cNvSpPr>
          <p:nvPr>
            <p:ph type="body" idx="1"/>
          </p:nvPr>
        </p:nvSpPr>
        <p:spPr>
          <a:xfrm>
            <a:off x="3922713" y="2931712"/>
            <a:ext cx="4572000" cy="1454888"/>
          </a:xfrm>
        </p:spPr>
        <p:txBody>
          <a:bodyPr/>
          <a:lstStyle>
            <a:lvl1pPr marL="0" indent="0" algn="r" latinLnBrk="0">
              <a:buNone/>
              <a:defRPr lang="fr-FR" sz="2300">
                <a:solidFill>
                  <a:schemeClr val="tx1"/>
                </a:solidFill>
              </a:defRPr>
            </a:lvl1pPr>
            <a:lvl2pPr>
              <a:buNone/>
              <a:defRPr lang="fr-FR" sz="1800">
                <a:solidFill>
                  <a:schemeClr val="tx1">
                    <a:tint val="75000"/>
                  </a:schemeClr>
                </a:solidFill>
              </a:defRPr>
            </a:lvl2pPr>
            <a:lvl3pPr>
              <a:buNone/>
              <a:defRPr lang="fr-FR" sz="1600">
                <a:solidFill>
                  <a:schemeClr val="tx1">
                    <a:tint val="75000"/>
                  </a:schemeClr>
                </a:solidFill>
              </a:defRPr>
            </a:lvl3pPr>
            <a:lvl4pPr>
              <a:buNone/>
              <a:defRPr lang="fr-FR" sz="1400">
                <a:solidFill>
                  <a:schemeClr val="tx1">
                    <a:tint val="75000"/>
                  </a:schemeClr>
                </a:solidFill>
              </a:defRPr>
            </a:lvl4pPr>
            <a:lvl5pPr>
              <a:buNone/>
              <a:defRPr lang="fr-FR" sz="1400">
                <a:solidFill>
                  <a:schemeClr val="tx1">
                    <a:tint val="75000"/>
                  </a:schemeClr>
                </a:solidFill>
              </a:defRPr>
            </a:lvl5pPr>
            <a:extLst/>
          </a:lstStyle>
          <a:p>
            <a:pPr lvl="0"/>
            <a:r>
              <a:rPr lang="fr-FR" smtClean="0"/>
              <a:t>Modifiez les styles du texte du masque</a:t>
            </a:r>
          </a:p>
        </p:txBody>
      </p:sp>
      <p:sp>
        <p:nvSpPr>
          <p:cNvPr id="9" name="Text Placeholder 2"/>
          <p:cNvSpPr>
            <a:spLocks noGrp="1"/>
          </p:cNvSpPr>
          <p:nvPr>
            <p:ph type="body" idx="13"/>
          </p:nvPr>
        </p:nvSpPr>
        <p:spPr>
          <a:xfrm>
            <a:off x="755576" y="4005064"/>
            <a:ext cx="7740352" cy="1454888"/>
          </a:xfrm>
        </p:spPr>
        <p:txBody>
          <a:bodyPr anchor="ctr"/>
          <a:lstStyle>
            <a:lvl1pPr marL="0" indent="0" algn="r" latinLnBrk="0">
              <a:buNone/>
              <a:defRPr lang="fr-FR" sz="2300">
                <a:solidFill>
                  <a:schemeClr val="tx1"/>
                </a:solidFill>
              </a:defRPr>
            </a:lvl1pPr>
            <a:lvl2pPr>
              <a:buNone/>
              <a:defRPr lang="fr-FR" sz="1800">
                <a:solidFill>
                  <a:schemeClr val="tx1">
                    <a:tint val="75000"/>
                  </a:schemeClr>
                </a:solidFill>
              </a:defRPr>
            </a:lvl2pPr>
            <a:lvl3pPr>
              <a:buNone/>
              <a:defRPr lang="fr-FR" sz="1600">
                <a:solidFill>
                  <a:schemeClr val="tx1">
                    <a:tint val="75000"/>
                  </a:schemeClr>
                </a:solidFill>
              </a:defRPr>
            </a:lvl3pPr>
            <a:lvl4pPr>
              <a:buNone/>
              <a:defRPr lang="fr-FR" sz="1400">
                <a:solidFill>
                  <a:schemeClr val="tx1">
                    <a:tint val="75000"/>
                  </a:schemeClr>
                </a:solidFill>
              </a:defRPr>
            </a:lvl4pPr>
            <a:lvl5pPr>
              <a:buNone/>
              <a:defRPr lang="fr-FR" sz="1400">
                <a:solidFill>
                  <a:schemeClr val="tx1">
                    <a:tint val="75000"/>
                  </a:schemeClr>
                </a:solidFill>
              </a:defRPr>
            </a:lvl5pPr>
            <a:extLst/>
          </a:lstStyle>
          <a:p>
            <a:pPr lvl="0"/>
            <a:r>
              <a:rPr lang="fr-FR" smtClean="0"/>
              <a:t>Modifiez les styles du texte du masque</a:t>
            </a:r>
          </a:p>
        </p:txBody>
      </p:sp>
      <p:sp>
        <p:nvSpPr>
          <p:cNvPr id="7" name="Date Placeholder 3"/>
          <p:cNvSpPr>
            <a:spLocks noGrp="1"/>
          </p:cNvSpPr>
          <p:nvPr>
            <p:ph type="dt" sz="half" idx="14"/>
          </p:nvPr>
        </p:nvSpPr>
        <p:spPr/>
        <p:txBody>
          <a:bodyPr/>
          <a:lstStyle>
            <a:lvl1pPr>
              <a:defRPr/>
            </a:lvl1pPr>
            <a:extLst/>
          </a:lstStyle>
          <a:p>
            <a:pPr>
              <a:defRPr/>
            </a:pPr>
            <a:fld id="{62489B37-46DE-48EC-BD0E-C051FD41F877}" type="datetimeFigureOut">
              <a:rPr/>
              <a:pPr>
                <a:defRPr/>
              </a:pPr>
              <a:t>24/11/2013</a:t>
            </a:fld>
            <a:endParaRPr/>
          </a:p>
        </p:txBody>
      </p:sp>
      <p:sp>
        <p:nvSpPr>
          <p:cNvPr id="8" name="Footer Placeholder 4"/>
          <p:cNvSpPr>
            <a:spLocks noGrp="1"/>
          </p:cNvSpPr>
          <p:nvPr>
            <p:ph type="ftr" sz="quarter" idx="15"/>
          </p:nvPr>
        </p:nvSpPr>
        <p:spPr/>
        <p:txBody>
          <a:bodyPr/>
          <a:lstStyle>
            <a:lvl1pPr>
              <a:defRPr/>
            </a:lvl1pPr>
            <a:extLst/>
          </a:lstStyle>
          <a:p>
            <a:pPr>
              <a:defRPr/>
            </a:pPr>
            <a:endParaRPr/>
          </a:p>
        </p:txBody>
      </p:sp>
      <p:sp>
        <p:nvSpPr>
          <p:cNvPr id="10" name="Slide Number Placeholder 5"/>
          <p:cNvSpPr>
            <a:spLocks noGrp="1"/>
          </p:cNvSpPr>
          <p:nvPr>
            <p:ph type="sldNum" sz="quarter" idx="16"/>
          </p:nvPr>
        </p:nvSpPr>
        <p:spPr/>
        <p:txBody>
          <a:bodyPr/>
          <a:lstStyle>
            <a:lvl1pPr>
              <a:defRPr/>
            </a:lvl1pPr>
            <a:extLst/>
          </a:lstStyle>
          <a:p>
            <a:pPr>
              <a:defRPr/>
            </a:pPr>
            <a:fld id="{1BE16080-9D8D-421C-BD47-B561859C7E0F}" type="slidenum">
              <a:rPr/>
              <a:pPr>
                <a:defRPr/>
              </a:pP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a:t>Cliquez pour modifier le style du titre</a:t>
            </a:r>
          </a:p>
        </p:txBody>
      </p:sp>
      <p:sp>
        <p:nvSpPr>
          <p:cNvPr id="3" name="Espace réservé du contenu 2"/>
          <p:cNvSpPr>
            <a:spLocks noGrp="1"/>
          </p:cNvSpPr>
          <p:nvPr>
            <p:ph idx="1"/>
          </p:nvPr>
        </p:nvSpPr>
        <p:spPr>
          <a:xfrm>
            <a:off x="457200" y="1481138"/>
            <a:ext cx="8229600" cy="452596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Date Placeholder 9"/>
          <p:cNvSpPr>
            <a:spLocks noGrp="1"/>
          </p:cNvSpPr>
          <p:nvPr>
            <p:ph type="dt" sz="half" idx="10"/>
          </p:nvPr>
        </p:nvSpPr>
        <p:spPr/>
        <p:txBody>
          <a:bodyPr/>
          <a:lstStyle>
            <a:lvl1pPr>
              <a:defRPr/>
            </a:lvl1pPr>
          </a:lstStyle>
          <a:p>
            <a:pPr>
              <a:defRPr/>
            </a:pPr>
            <a:r>
              <a:t>ENS Cachan</a:t>
            </a:r>
          </a:p>
        </p:txBody>
      </p:sp>
      <p:sp>
        <p:nvSpPr>
          <p:cNvPr id="5" name="Footer Placeholder 21"/>
          <p:cNvSpPr>
            <a:spLocks noGrp="1"/>
          </p:cNvSpPr>
          <p:nvPr>
            <p:ph type="ftr" sz="quarter" idx="11"/>
          </p:nvPr>
        </p:nvSpPr>
        <p:spPr/>
        <p:txBody>
          <a:bodyPr/>
          <a:lstStyle>
            <a:lvl1pPr>
              <a:defRPr/>
            </a:lvl1pPr>
          </a:lstStyle>
          <a:p>
            <a:pPr>
              <a:defRPr/>
            </a:pPr>
            <a:r>
              <a:t>Assises de la Construction Métallique</a:t>
            </a:r>
          </a:p>
        </p:txBody>
      </p:sp>
      <p:sp>
        <p:nvSpPr>
          <p:cNvPr id="6" name="Slide Number Placeholder 17"/>
          <p:cNvSpPr>
            <a:spLocks noGrp="1"/>
          </p:cNvSpPr>
          <p:nvPr>
            <p:ph type="sldNum" sz="quarter" idx="12"/>
          </p:nvPr>
        </p:nvSpPr>
        <p:spPr/>
        <p:txBody>
          <a:bodyPr/>
          <a:lstStyle>
            <a:lvl1pPr>
              <a:defRPr/>
            </a:lvl1pPr>
          </a:lstStyle>
          <a:p>
            <a:pPr>
              <a:defRPr/>
            </a:pPr>
            <a:fld id="{67304CB8-F8F9-4766-9224-41F0AE6BE18A}" type="slidenum">
              <a:rPr/>
              <a:pPr>
                <a:defRPr/>
              </a:pP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274638"/>
            <a:ext cx="8229600" cy="573246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 name="Date Placeholder 9"/>
          <p:cNvSpPr>
            <a:spLocks noGrp="1"/>
          </p:cNvSpPr>
          <p:nvPr>
            <p:ph type="dt" sz="half" idx="10"/>
          </p:nvPr>
        </p:nvSpPr>
        <p:spPr/>
        <p:txBody>
          <a:bodyPr/>
          <a:lstStyle>
            <a:lvl1pPr>
              <a:defRPr/>
            </a:lvl1pPr>
          </a:lstStyle>
          <a:p>
            <a:pPr>
              <a:defRPr/>
            </a:pPr>
            <a:r>
              <a:t>ENS Cachan</a:t>
            </a:r>
          </a:p>
        </p:txBody>
      </p:sp>
      <p:sp>
        <p:nvSpPr>
          <p:cNvPr id="4" name="Footer Placeholder 21"/>
          <p:cNvSpPr>
            <a:spLocks noGrp="1"/>
          </p:cNvSpPr>
          <p:nvPr>
            <p:ph type="ftr" sz="quarter" idx="11"/>
          </p:nvPr>
        </p:nvSpPr>
        <p:spPr/>
        <p:txBody>
          <a:bodyPr/>
          <a:lstStyle>
            <a:lvl1pPr>
              <a:defRPr/>
            </a:lvl1pPr>
          </a:lstStyle>
          <a:p>
            <a:pPr>
              <a:defRPr/>
            </a:pPr>
            <a:r>
              <a:t>Assises de la Construction Métallique</a:t>
            </a:r>
          </a:p>
        </p:txBody>
      </p:sp>
      <p:sp>
        <p:nvSpPr>
          <p:cNvPr id="5" name="Slide Number Placeholder 17"/>
          <p:cNvSpPr>
            <a:spLocks noGrp="1"/>
          </p:cNvSpPr>
          <p:nvPr>
            <p:ph type="sldNum" sz="quarter" idx="12"/>
          </p:nvPr>
        </p:nvSpPr>
        <p:spPr/>
        <p:txBody>
          <a:bodyPr/>
          <a:lstStyle>
            <a:lvl1pPr>
              <a:defRPr/>
            </a:lvl1pPr>
          </a:lstStyle>
          <a:p>
            <a:pPr>
              <a:defRPr/>
            </a:pPr>
            <a:fld id="{F3712C12-092E-44EF-A604-5885578037E6}" type="slidenum">
              <a:rPr/>
              <a:pPr>
                <a:defRPr/>
              </a:pP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latinLnBrk="0">
              <a:defRPr lang="fr-FR" sz="2800"/>
            </a:lvl1pPr>
            <a:lvl2pPr>
              <a:defRPr lang="fr-FR" sz="2400"/>
            </a:lvl2pPr>
            <a:lvl3pPr>
              <a:defRPr lang="fr-FR" sz="2000"/>
            </a:lvl3pPr>
            <a:lvl4pPr>
              <a:defRPr lang="fr-FR" sz="1800"/>
            </a:lvl4pPr>
            <a:lvl5pPr>
              <a:defRPr lang="fr-FR" sz="1800"/>
            </a:lvl5pPr>
            <a:extLs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Content Placeholder 3"/>
          <p:cNvSpPr>
            <a:spLocks noGrp="1"/>
          </p:cNvSpPr>
          <p:nvPr>
            <p:ph sz="half" idx="2"/>
          </p:nvPr>
        </p:nvSpPr>
        <p:spPr>
          <a:xfrm>
            <a:off x="4648200" y="1481328"/>
            <a:ext cx="4038600" cy="4525963"/>
          </a:xfrm>
        </p:spPr>
        <p:txBody>
          <a:bodyPr/>
          <a:lstStyle>
            <a:lvl1pPr latinLnBrk="0">
              <a:defRPr lang="fr-FR" sz="2800"/>
            </a:lvl1pPr>
            <a:lvl2pPr>
              <a:defRPr lang="fr-FR" sz="2400"/>
            </a:lvl2pPr>
            <a:lvl3pPr>
              <a:defRPr lang="fr-FR" sz="2000"/>
            </a:lvl3pPr>
            <a:lvl4pPr>
              <a:defRPr lang="fr-FR" sz="1800"/>
            </a:lvl4pPr>
            <a:lvl5pPr>
              <a:defRPr lang="fr-FR" sz="1800"/>
            </a:lvl5pPr>
            <a:extLs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8" name="Title 7"/>
          <p:cNvSpPr>
            <a:spLocks noGrp="1"/>
          </p:cNvSpPr>
          <p:nvPr>
            <p:ph type="title"/>
          </p:nvPr>
        </p:nvSpPr>
        <p:spPr/>
        <p:txBody>
          <a:bodyPr rtlCol="0"/>
          <a:lstStyle>
            <a:extLst/>
          </a:lstStyle>
          <a:p>
            <a:r>
              <a:rPr lang="fr-FR" smtClean="0"/>
              <a:t>Modifiez le style du titre</a:t>
            </a:r>
            <a:endParaRPr lang="fr-FR"/>
          </a:p>
        </p:txBody>
      </p:sp>
      <p:sp>
        <p:nvSpPr>
          <p:cNvPr id="5" name="Date Placeholder 4"/>
          <p:cNvSpPr>
            <a:spLocks noGrp="1"/>
          </p:cNvSpPr>
          <p:nvPr>
            <p:ph type="dt" sz="half" idx="10"/>
          </p:nvPr>
        </p:nvSpPr>
        <p:spPr/>
        <p:txBody>
          <a:bodyPr/>
          <a:lstStyle>
            <a:lvl1pPr>
              <a:defRPr/>
            </a:lvl1pPr>
            <a:extLst/>
          </a:lstStyle>
          <a:p>
            <a:pPr>
              <a:defRPr/>
            </a:pPr>
            <a:fld id="{5C6B628E-D520-40F4-938F-28161B417CF4}" type="datetimeFigureOut">
              <a:rPr/>
              <a:pPr>
                <a:defRPr/>
              </a:pPr>
              <a:t>24/11/2013</a:t>
            </a:fld>
            <a:endParaRPr/>
          </a:p>
        </p:txBody>
      </p:sp>
      <p:sp>
        <p:nvSpPr>
          <p:cNvPr id="6" name="Footer Placeholder 5"/>
          <p:cNvSpPr>
            <a:spLocks noGrp="1"/>
          </p:cNvSpPr>
          <p:nvPr>
            <p:ph type="ftr" sz="quarter" idx="11"/>
          </p:nvPr>
        </p:nvSpPr>
        <p:spPr/>
        <p:txBody>
          <a:bodyPr/>
          <a:lstStyle>
            <a:lvl1pPr>
              <a:defRPr/>
            </a:lvl1pPr>
            <a:extLst/>
          </a:lstStyle>
          <a:p>
            <a:pPr>
              <a:defRPr/>
            </a:pPr>
            <a:endParaRPr/>
          </a:p>
        </p:txBody>
      </p:sp>
      <p:sp>
        <p:nvSpPr>
          <p:cNvPr id="7" name="Slide Number Placeholder 6"/>
          <p:cNvSpPr>
            <a:spLocks noGrp="1"/>
          </p:cNvSpPr>
          <p:nvPr>
            <p:ph type="sldNum" sz="quarter" idx="12"/>
          </p:nvPr>
        </p:nvSpPr>
        <p:spPr/>
        <p:txBody>
          <a:bodyPr/>
          <a:lstStyle>
            <a:lvl1pPr>
              <a:defRPr/>
            </a:lvl1pPr>
            <a:extLst/>
          </a:lstStyle>
          <a:p>
            <a:pPr>
              <a:defRPr/>
            </a:pPr>
            <a:fld id="{F2147F21-CA3B-4753-AA98-03495F45F9F0}" type="slidenum">
              <a:rPr/>
              <a:pPr>
                <a:defRPr/>
              </a:pP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latinLnBrk="0">
              <a:defRPr lang="fr-FR"/>
            </a:lvl1pPr>
            <a:extLst/>
          </a:lstStyle>
          <a:p>
            <a:r>
              <a:rPr lang="fr-FR" smtClean="0"/>
              <a:t>Modifiez le style du titre</a:t>
            </a:r>
            <a:endParaRPr lang="fr-F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latinLnBrk="0">
              <a:buNone/>
              <a:defRPr lang="fr-FR" sz="2400" b="0">
                <a:solidFill>
                  <a:schemeClr val="bg1"/>
                </a:solidFill>
              </a:defRPr>
            </a:lvl1pPr>
            <a:lvl2pPr>
              <a:buNone/>
              <a:defRPr lang="fr-FR" sz="2000" b="1"/>
            </a:lvl2pPr>
            <a:lvl3pPr>
              <a:buNone/>
              <a:defRPr lang="fr-FR" sz="1800" b="1"/>
            </a:lvl3pPr>
            <a:lvl4pPr>
              <a:buNone/>
              <a:defRPr lang="fr-FR" sz="1600" b="1"/>
            </a:lvl4pPr>
            <a:lvl5pPr>
              <a:buNone/>
              <a:defRPr lang="fr-FR" sz="1600" b="1"/>
            </a:lvl5pPr>
            <a:extLst/>
          </a:lstStyle>
          <a:p>
            <a:pPr lvl="0"/>
            <a:r>
              <a:rPr lang="fr-FR" smtClean="0"/>
              <a:t>Modifiez les styles du texte du masque</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latinLnBrk="0">
              <a:buNone/>
              <a:defRPr lang="fr-FR" sz="2400" b="0">
                <a:solidFill>
                  <a:schemeClr val="bg1"/>
                </a:solidFill>
              </a:defRPr>
            </a:lvl1pPr>
            <a:lvl2pPr>
              <a:buNone/>
              <a:defRPr lang="fr-FR" sz="2000" b="1"/>
            </a:lvl2pPr>
            <a:lvl3pPr>
              <a:buNone/>
              <a:defRPr lang="fr-FR" sz="1800" b="1"/>
            </a:lvl3pPr>
            <a:lvl4pPr>
              <a:buNone/>
              <a:defRPr lang="fr-FR" sz="1600" b="1"/>
            </a:lvl4pPr>
            <a:lvl5pPr>
              <a:buNone/>
              <a:defRPr lang="fr-FR" sz="1600" b="1"/>
            </a:lvl5pPr>
            <a:extLst/>
          </a:lstStyle>
          <a:p>
            <a:pPr lvl="0"/>
            <a:r>
              <a:rPr lang="fr-FR" smtClean="0"/>
              <a:t>Modifiez les styles du texte du masque</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latinLnBrk="0">
              <a:defRPr lang="fr-FR" sz="2400"/>
            </a:lvl1pPr>
            <a:lvl2pPr>
              <a:defRPr lang="fr-FR" sz="2000"/>
            </a:lvl2pPr>
            <a:lvl3pPr>
              <a:defRPr lang="fr-FR" sz="1800"/>
            </a:lvl3pPr>
            <a:lvl4pPr>
              <a:defRPr lang="fr-FR" sz="1600"/>
            </a:lvl4pPr>
            <a:lvl5pPr>
              <a:defRPr lang="fr-FR" sz="1600"/>
            </a:lvl5pPr>
            <a:extLs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latinLnBrk="0">
              <a:spcBef>
                <a:spcPts val="0"/>
              </a:spcBef>
              <a:defRPr lang="fr-FR" sz="2400"/>
            </a:lvl1pPr>
            <a:lvl2pPr>
              <a:defRPr lang="fr-FR" sz="2000"/>
            </a:lvl2pPr>
            <a:lvl3pPr>
              <a:defRPr lang="fr-FR" sz="1800"/>
            </a:lvl3pPr>
            <a:lvl4pPr>
              <a:defRPr lang="fr-FR" sz="1600"/>
            </a:lvl4pPr>
            <a:lvl5pPr>
              <a:defRPr lang="fr-FR" sz="1600"/>
            </a:lvl5pPr>
            <a:extLs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Date Placeholder 6"/>
          <p:cNvSpPr>
            <a:spLocks noGrp="1"/>
          </p:cNvSpPr>
          <p:nvPr>
            <p:ph type="dt" sz="half" idx="10"/>
          </p:nvPr>
        </p:nvSpPr>
        <p:spPr/>
        <p:txBody>
          <a:bodyPr/>
          <a:lstStyle>
            <a:lvl1pPr>
              <a:defRPr/>
            </a:lvl1pPr>
            <a:extLst/>
          </a:lstStyle>
          <a:p>
            <a:pPr>
              <a:defRPr/>
            </a:pPr>
            <a:fld id="{E6865FAE-81FE-4B3D-B88C-EDFE334A9403}" type="datetimeFigureOut">
              <a:rPr/>
              <a:pPr>
                <a:defRPr/>
              </a:pPr>
              <a:t>24/11/2013</a:t>
            </a:fld>
            <a:endParaRPr/>
          </a:p>
        </p:txBody>
      </p:sp>
      <p:sp>
        <p:nvSpPr>
          <p:cNvPr id="8" name="Footer Placeholder 7"/>
          <p:cNvSpPr>
            <a:spLocks noGrp="1"/>
          </p:cNvSpPr>
          <p:nvPr>
            <p:ph type="ftr" sz="quarter" idx="11"/>
          </p:nvPr>
        </p:nvSpPr>
        <p:spPr/>
        <p:txBody>
          <a:bodyPr/>
          <a:lstStyle>
            <a:lvl1pPr>
              <a:defRPr/>
            </a:lvl1pPr>
            <a:extLst/>
          </a:lstStyle>
          <a:p>
            <a:pPr>
              <a:defRPr/>
            </a:pPr>
            <a:endParaRPr/>
          </a:p>
        </p:txBody>
      </p:sp>
      <p:sp>
        <p:nvSpPr>
          <p:cNvPr id="9" name="Slide Number Placeholder 8"/>
          <p:cNvSpPr>
            <a:spLocks noGrp="1"/>
          </p:cNvSpPr>
          <p:nvPr>
            <p:ph type="sldNum" sz="quarter" idx="12"/>
          </p:nvPr>
        </p:nvSpPr>
        <p:spPr/>
        <p:txBody>
          <a:bodyPr/>
          <a:lstStyle>
            <a:lvl1pPr>
              <a:defRPr/>
            </a:lvl1pPr>
            <a:extLst/>
          </a:lstStyle>
          <a:p>
            <a:pPr>
              <a:defRPr/>
            </a:pPr>
            <a:fld id="{06355936-7386-46C4-9BFD-7D7AC50D7D43}" type="slidenum">
              <a:rPr/>
              <a:pPr>
                <a:defRPr/>
              </a:pP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fr-FR" smtClean="0"/>
              <a:t>Modifiez le style du titre</a:t>
            </a:r>
            <a:endParaRPr lang="fr-FR"/>
          </a:p>
        </p:txBody>
      </p:sp>
      <p:sp>
        <p:nvSpPr>
          <p:cNvPr id="3" name="Date Placeholder 2"/>
          <p:cNvSpPr>
            <a:spLocks noGrp="1"/>
          </p:cNvSpPr>
          <p:nvPr>
            <p:ph type="dt" sz="half" idx="10"/>
          </p:nvPr>
        </p:nvSpPr>
        <p:spPr/>
        <p:txBody>
          <a:bodyPr/>
          <a:lstStyle>
            <a:lvl1pPr>
              <a:defRPr/>
            </a:lvl1pPr>
            <a:extLst/>
          </a:lstStyle>
          <a:p>
            <a:pPr>
              <a:defRPr/>
            </a:pPr>
            <a:fld id="{35D6558B-E5B8-4B02-A0F3-256F2DAEB247}" type="datetimeFigureOut">
              <a:rPr/>
              <a:pPr>
                <a:defRPr/>
              </a:pPr>
              <a:t>24/11/2013</a:t>
            </a:fld>
            <a:endParaRPr/>
          </a:p>
        </p:txBody>
      </p:sp>
      <p:sp>
        <p:nvSpPr>
          <p:cNvPr id="4" name="Footer Placeholder 3"/>
          <p:cNvSpPr>
            <a:spLocks noGrp="1"/>
          </p:cNvSpPr>
          <p:nvPr>
            <p:ph type="ftr" sz="quarter" idx="11"/>
          </p:nvPr>
        </p:nvSpPr>
        <p:spPr/>
        <p:txBody>
          <a:bodyPr/>
          <a:lstStyle>
            <a:lvl1pPr>
              <a:defRPr/>
            </a:lvl1pPr>
            <a:extLst/>
          </a:lstStyle>
          <a:p>
            <a:pPr>
              <a:defRPr/>
            </a:pPr>
            <a:endParaRPr/>
          </a:p>
        </p:txBody>
      </p:sp>
      <p:sp>
        <p:nvSpPr>
          <p:cNvPr id="5" name="Slide Number Placeholder 4"/>
          <p:cNvSpPr>
            <a:spLocks noGrp="1"/>
          </p:cNvSpPr>
          <p:nvPr>
            <p:ph type="sldNum" sz="quarter" idx="12"/>
          </p:nvPr>
        </p:nvSpPr>
        <p:spPr/>
        <p:txBody>
          <a:bodyPr/>
          <a:lstStyle>
            <a:lvl1pPr>
              <a:defRPr/>
            </a:lvl1pPr>
            <a:extLst/>
          </a:lstStyle>
          <a:p>
            <a:pPr>
              <a:defRPr/>
            </a:pPr>
            <a:fld id="{99BFD5C9-0E85-4F63-9F55-2977EBB37C5E}" type="slidenum">
              <a:rPr/>
              <a:pPr>
                <a:defRPr/>
              </a:pP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extLst/>
          </a:lstStyle>
          <a:p>
            <a:pPr>
              <a:defRPr/>
            </a:pPr>
            <a:fld id="{AD7D9AAC-B38D-4AEA-847B-9287AFC107D6}" type="datetimeFigureOut">
              <a:rPr/>
              <a:pPr>
                <a:defRPr/>
              </a:pPr>
              <a:t>24/11/2013</a:t>
            </a:fld>
            <a:endParaRPr/>
          </a:p>
        </p:txBody>
      </p:sp>
      <p:sp>
        <p:nvSpPr>
          <p:cNvPr id="3" name="Footer Placeholder 2"/>
          <p:cNvSpPr>
            <a:spLocks noGrp="1"/>
          </p:cNvSpPr>
          <p:nvPr>
            <p:ph type="ftr" sz="quarter" idx="11"/>
          </p:nvPr>
        </p:nvSpPr>
        <p:spPr/>
        <p:txBody>
          <a:bodyPr/>
          <a:lstStyle>
            <a:lvl1pPr>
              <a:defRPr/>
            </a:lvl1pPr>
            <a:extLst/>
          </a:lstStyle>
          <a:p>
            <a:pPr>
              <a:defRPr/>
            </a:pPr>
            <a:endParaRPr/>
          </a:p>
        </p:txBody>
      </p:sp>
      <p:sp>
        <p:nvSpPr>
          <p:cNvPr id="4" name="Slide Number Placeholder 3"/>
          <p:cNvSpPr>
            <a:spLocks noGrp="1"/>
          </p:cNvSpPr>
          <p:nvPr>
            <p:ph type="sldNum" sz="quarter" idx="12"/>
          </p:nvPr>
        </p:nvSpPr>
        <p:spPr/>
        <p:txBody>
          <a:bodyPr/>
          <a:lstStyle>
            <a:lvl1pPr>
              <a:defRPr/>
            </a:lvl1pPr>
            <a:extLst/>
          </a:lstStyle>
          <a:p>
            <a:pPr>
              <a:defRPr/>
            </a:pPr>
            <a:fld id="{C4ED3CCF-A276-4FAA-B826-EFF6BA430937}" type="slidenum">
              <a:rPr/>
              <a:pPr>
                <a:defRPr/>
              </a:pP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latinLnBrk="0">
              <a:buNone/>
              <a:defRPr lang="fr-FR" sz="2500" b="0">
                <a:solidFill>
                  <a:schemeClr val="accent1"/>
                </a:solidFill>
                <a:effectLst/>
              </a:defRPr>
            </a:lvl1pPr>
            <a:extLst/>
          </a:lstStyle>
          <a:p>
            <a:r>
              <a:rPr lang="fr-FR" smtClean="0"/>
              <a:t>Modifiez le style du titre</a:t>
            </a:r>
            <a:endParaRPr lang="fr-FR"/>
          </a:p>
        </p:txBody>
      </p:sp>
      <p:sp>
        <p:nvSpPr>
          <p:cNvPr id="3" name="Text Placeholder 2"/>
          <p:cNvSpPr>
            <a:spLocks noGrp="1"/>
          </p:cNvSpPr>
          <p:nvPr>
            <p:ph type="body" idx="2"/>
          </p:nvPr>
        </p:nvSpPr>
        <p:spPr>
          <a:xfrm>
            <a:off x="4419600" y="5355102"/>
            <a:ext cx="3974592" cy="914400"/>
          </a:xfrm>
        </p:spPr>
        <p:txBody>
          <a:bodyPr/>
          <a:lstStyle>
            <a:lvl1pPr marL="0" indent="0" algn="r" latinLnBrk="0">
              <a:buNone/>
              <a:defRPr lang="fr-FR" sz="1600"/>
            </a:lvl1pPr>
            <a:lvl2pPr>
              <a:buNone/>
              <a:defRPr lang="fr-FR" sz="1200"/>
            </a:lvl2pPr>
            <a:lvl3pPr>
              <a:buNone/>
              <a:defRPr lang="fr-FR" sz="1000"/>
            </a:lvl3pPr>
            <a:lvl4pPr>
              <a:buNone/>
              <a:defRPr lang="fr-FR" sz="900"/>
            </a:lvl4pPr>
            <a:lvl5pPr>
              <a:buNone/>
              <a:defRPr lang="fr-FR" sz="900"/>
            </a:lvl5pPr>
            <a:extLst/>
          </a:lstStyle>
          <a:p>
            <a:pPr lvl="0"/>
            <a:r>
              <a:rPr lang="fr-FR" smtClean="0"/>
              <a:t>Modifiez les styles du texte du masque</a:t>
            </a:r>
          </a:p>
        </p:txBody>
      </p:sp>
      <p:sp>
        <p:nvSpPr>
          <p:cNvPr id="4" name="Content Placeholder 3"/>
          <p:cNvSpPr>
            <a:spLocks noGrp="1"/>
          </p:cNvSpPr>
          <p:nvPr>
            <p:ph sz="half" idx="1"/>
          </p:nvPr>
        </p:nvSpPr>
        <p:spPr>
          <a:xfrm>
            <a:off x="914400" y="274320"/>
            <a:ext cx="7479792" cy="4572000"/>
          </a:xfrm>
        </p:spPr>
        <p:txBody>
          <a:bodyPr/>
          <a:lstStyle>
            <a:lvl1pPr latinLnBrk="0">
              <a:defRPr lang="fr-FR" sz="3200"/>
            </a:lvl1pPr>
            <a:lvl2pPr>
              <a:defRPr lang="fr-FR" sz="2800"/>
            </a:lvl2pPr>
            <a:lvl3pPr>
              <a:defRPr lang="fr-FR" sz="2400"/>
            </a:lvl3pPr>
            <a:lvl4pPr>
              <a:defRPr lang="fr-FR" sz="2000"/>
            </a:lvl4pPr>
            <a:lvl5pPr>
              <a:defRPr lang="fr-FR" sz="2000"/>
            </a:lvl5pPr>
            <a:extLs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Date Placeholder 4"/>
          <p:cNvSpPr>
            <a:spLocks noGrp="1"/>
          </p:cNvSpPr>
          <p:nvPr>
            <p:ph type="dt" sz="half" idx="10"/>
          </p:nvPr>
        </p:nvSpPr>
        <p:spPr/>
        <p:txBody>
          <a:bodyPr/>
          <a:lstStyle>
            <a:lvl1pPr>
              <a:defRPr/>
            </a:lvl1pPr>
            <a:extLst/>
          </a:lstStyle>
          <a:p>
            <a:pPr>
              <a:defRPr/>
            </a:pPr>
            <a:fld id="{948821C1-1DB3-41B7-8146-1928AEACAF7B}" type="datetimeFigureOut">
              <a:rPr/>
              <a:pPr>
                <a:defRPr/>
              </a:pPr>
              <a:t>24/11/2013</a:t>
            </a:fld>
            <a:endParaRPr/>
          </a:p>
        </p:txBody>
      </p:sp>
      <p:sp>
        <p:nvSpPr>
          <p:cNvPr id="6" name="Footer Placeholder 5"/>
          <p:cNvSpPr>
            <a:spLocks noGrp="1"/>
          </p:cNvSpPr>
          <p:nvPr>
            <p:ph type="ftr" sz="quarter" idx="11"/>
          </p:nvPr>
        </p:nvSpPr>
        <p:spPr/>
        <p:txBody>
          <a:bodyPr/>
          <a:lstStyle>
            <a:lvl1pPr>
              <a:defRPr/>
            </a:lvl1pPr>
            <a:extLst/>
          </a:lstStyle>
          <a:p>
            <a:pPr>
              <a:defRPr/>
            </a:pPr>
            <a:endParaRPr/>
          </a:p>
        </p:txBody>
      </p:sp>
      <p:sp>
        <p:nvSpPr>
          <p:cNvPr id="7" name="Slide Number Placeholder 6"/>
          <p:cNvSpPr>
            <a:spLocks noGrp="1"/>
          </p:cNvSpPr>
          <p:nvPr>
            <p:ph type="sldNum" sz="quarter" idx="12"/>
          </p:nvPr>
        </p:nvSpPr>
        <p:spPr/>
        <p:txBody>
          <a:bodyPr/>
          <a:lstStyle>
            <a:lvl1pPr>
              <a:defRPr/>
            </a:lvl1pPr>
            <a:extLst/>
          </a:lstStyle>
          <a:p>
            <a:pPr>
              <a:defRPr/>
            </a:pPr>
            <a:fld id="{CCAF1781-BED5-4B5D-8B63-D87355245D7C}" type="slidenum">
              <a:rPr/>
              <a:pPr>
                <a:defRPr/>
              </a:pP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fr-FR" smtClean="0"/>
              <a:t>Modifiez le style du titre</a:t>
            </a:r>
            <a:endParaRPr lang="fr-FR"/>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Date Placeholder 3"/>
          <p:cNvSpPr>
            <a:spLocks noGrp="1"/>
          </p:cNvSpPr>
          <p:nvPr>
            <p:ph type="dt" sz="half" idx="10"/>
          </p:nvPr>
        </p:nvSpPr>
        <p:spPr/>
        <p:txBody>
          <a:bodyPr/>
          <a:lstStyle>
            <a:lvl1pPr>
              <a:defRPr/>
            </a:lvl1pPr>
            <a:extLst/>
          </a:lstStyle>
          <a:p>
            <a:pPr>
              <a:defRPr/>
            </a:pPr>
            <a:fld id="{65A9200F-D9A4-43B5-B5B3-3427566994A2}" type="datetimeFigureOut">
              <a:rPr/>
              <a:pPr>
                <a:defRPr/>
              </a:pPr>
              <a:t>24/11/2013</a:t>
            </a:fld>
            <a:endParaRPr/>
          </a:p>
        </p:txBody>
      </p:sp>
      <p:sp>
        <p:nvSpPr>
          <p:cNvPr id="5" name="Footer Placeholder 4"/>
          <p:cNvSpPr>
            <a:spLocks noGrp="1"/>
          </p:cNvSpPr>
          <p:nvPr>
            <p:ph type="ftr" sz="quarter" idx="11"/>
          </p:nvPr>
        </p:nvSpPr>
        <p:spPr/>
        <p:txBody>
          <a:bodyPr/>
          <a:lstStyle>
            <a:lvl1pPr>
              <a:defRPr/>
            </a:lvl1pPr>
            <a:extLst/>
          </a:lstStyle>
          <a:p>
            <a:pPr>
              <a:defRPr/>
            </a:pPr>
            <a:endParaRPr/>
          </a:p>
        </p:txBody>
      </p:sp>
      <p:sp>
        <p:nvSpPr>
          <p:cNvPr id="6" name="Slide Number Placeholder 5"/>
          <p:cNvSpPr>
            <a:spLocks noGrp="1"/>
          </p:cNvSpPr>
          <p:nvPr>
            <p:ph type="sldNum" sz="quarter" idx="12"/>
          </p:nvPr>
        </p:nvSpPr>
        <p:spPr/>
        <p:txBody>
          <a:bodyPr/>
          <a:lstStyle>
            <a:lvl1pPr>
              <a:defRPr/>
            </a:lvl1pPr>
            <a:extLst/>
          </a:lstStyle>
          <a:p>
            <a:pPr>
              <a:defRPr/>
            </a:pPr>
            <a:fld id="{35B3DFB1-3E1F-4D1A-83A9-6FE73C186CDC}" type="slidenum">
              <a:rPr/>
              <a:pPr>
                <a:defRPr/>
              </a:pP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fr-FR" smtClean="0"/>
              <a:t>Modifiez le style du titre</a:t>
            </a:r>
            <a:endParaRPr lang="fr-FR"/>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Date Placeholder 3"/>
          <p:cNvSpPr>
            <a:spLocks noGrp="1"/>
          </p:cNvSpPr>
          <p:nvPr>
            <p:ph type="dt" sz="half" idx="10"/>
          </p:nvPr>
        </p:nvSpPr>
        <p:spPr/>
        <p:txBody>
          <a:bodyPr/>
          <a:lstStyle>
            <a:lvl1pPr>
              <a:defRPr/>
            </a:lvl1pPr>
            <a:extLst/>
          </a:lstStyle>
          <a:p>
            <a:pPr>
              <a:defRPr/>
            </a:pPr>
            <a:fld id="{65925190-002E-4AC2-8E86-3FFFBD9DD556}" type="datetimeFigureOut">
              <a:rPr/>
              <a:pPr>
                <a:defRPr/>
              </a:pPr>
              <a:t>24/11/2013</a:t>
            </a:fld>
            <a:endParaRPr/>
          </a:p>
        </p:txBody>
      </p:sp>
      <p:sp>
        <p:nvSpPr>
          <p:cNvPr id="5" name="Footer Placeholder 4"/>
          <p:cNvSpPr>
            <a:spLocks noGrp="1"/>
          </p:cNvSpPr>
          <p:nvPr>
            <p:ph type="ftr" sz="quarter" idx="11"/>
          </p:nvPr>
        </p:nvSpPr>
        <p:spPr/>
        <p:txBody>
          <a:bodyPr/>
          <a:lstStyle>
            <a:lvl1pPr>
              <a:defRPr/>
            </a:lvl1pPr>
            <a:extLst/>
          </a:lstStyle>
          <a:p>
            <a:pPr>
              <a:defRPr/>
            </a:pPr>
            <a:endParaRPr/>
          </a:p>
        </p:txBody>
      </p:sp>
      <p:sp>
        <p:nvSpPr>
          <p:cNvPr id="6" name="Slide Number Placeholder 5"/>
          <p:cNvSpPr>
            <a:spLocks noGrp="1"/>
          </p:cNvSpPr>
          <p:nvPr>
            <p:ph type="sldNum" sz="quarter" idx="12"/>
          </p:nvPr>
        </p:nvSpPr>
        <p:spPr/>
        <p:txBody>
          <a:bodyPr/>
          <a:lstStyle>
            <a:lvl1pPr>
              <a:defRPr/>
            </a:lvl1pPr>
            <a:extLst/>
          </a:lstStyle>
          <a:p>
            <a:pPr>
              <a:defRPr/>
            </a:pPr>
            <a:fld id="{F673CD28-ABA3-4692-909B-E3CCD2CB9E35}" type="slidenum">
              <a:rPr/>
              <a:pPr>
                <a:defRPr/>
              </a:pP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Vide">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r>
              <a:t>ENS Cachan</a:t>
            </a:r>
          </a:p>
        </p:txBody>
      </p:sp>
      <p:sp>
        <p:nvSpPr>
          <p:cNvPr id="3" name="Footer Placeholder 21"/>
          <p:cNvSpPr>
            <a:spLocks noGrp="1"/>
          </p:cNvSpPr>
          <p:nvPr>
            <p:ph type="ftr" sz="quarter" idx="11"/>
          </p:nvPr>
        </p:nvSpPr>
        <p:spPr/>
        <p:txBody>
          <a:bodyPr/>
          <a:lstStyle>
            <a:lvl1pPr>
              <a:defRPr/>
            </a:lvl1pPr>
          </a:lstStyle>
          <a:p>
            <a:pPr>
              <a:defRPr/>
            </a:pPr>
            <a:r>
              <a:t>Assises de la Construction Métallique</a:t>
            </a:r>
          </a:p>
        </p:txBody>
      </p:sp>
      <p:sp>
        <p:nvSpPr>
          <p:cNvPr id="4" name="Slide Number Placeholder 17"/>
          <p:cNvSpPr>
            <a:spLocks noGrp="1"/>
          </p:cNvSpPr>
          <p:nvPr>
            <p:ph type="sldNum" sz="quarter" idx="12"/>
          </p:nvPr>
        </p:nvSpPr>
        <p:spPr/>
        <p:txBody>
          <a:bodyPr/>
          <a:lstStyle>
            <a:lvl1pPr>
              <a:defRPr/>
            </a:lvl1pPr>
          </a:lstStyle>
          <a:p>
            <a:pPr>
              <a:defRPr/>
            </a:pPr>
            <a:fld id="{EA0E015E-0741-4847-97CC-27ABEBC8EB2A}" type="slidenum">
              <a:rPr/>
              <a:pPr>
                <a:defRPr/>
              </a:pP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rgbClr val="00B0F0">
              <a:alpha val="4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fr-FR">
              <a:latin typeface="+mn-lt"/>
            </a:endParaRPr>
          </a:p>
        </p:txBody>
      </p:sp>
      <p:sp>
        <p:nvSpPr>
          <p:cNvPr id="12" name="Freeform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990099"/>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fr-FR">
              <a:latin typeface="+mn-lt"/>
            </a:endParaRP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fr-F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fr-FR"/>
              <a:t>Cliquez pour modifier le style du titre</a:t>
            </a:r>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lang="fr-FR" sz="1000">
                <a:solidFill>
                  <a:schemeClr val="tx1"/>
                </a:solidFill>
                <a:latin typeface="+mn-lt"/>
              </a:defRPr>
            </a:lvl1pPr>
            <a:extLst/>
          </a:lstStyle>
          <a:p>
            <a:pPr>
              <a:defRPr/>
            </a:pPr>
            <a:r>
              <a:t>ENS Cachan</a:t>
            </a:r>
          </a:p>
        </p:txBody>
      </p:sp>
      <p:sp>
        <p:nvSpPr>
          <p:cNvPr id="22" name="Footer Placeholder 21"/>
          <p:cNvSpPr>
            <a:spLocks noGrp="1"/>
          </p:cNvSpPr>
          <p:nvPr>
            <p:ph type="ftr" sz="quarter" idx="3"/>
          </p:nvPr>
        </p:nvSpPr>
        <p:spPr>
          <a:xfrm>
            <a:off x="3492500" y="6408738"/>
            <a:ext cx="3238500" cy="365125"/>
          </a:xfrm>
          <a:prstGeom prst="rect">
            <a:avLst/>
          </a:prstGeom>
        </p:spPr>
        <p:txBody>
          <a:bodyPr vert="horz" anchor="b"/>
          <a:lstStyle>
            <a:lvl1pPr algn="r" eaLnBrk="1" fontAlgn="auto" latinLnBrk="0" hangingPunct="1">
              <a:spcBef>
                <a:spcPts val="0"/>
              </a:spcBef>
              <a:spcAft>
                <a:spcPts val="0"/>
              </a:spcAft>
              <a:defRPr kumimoji="0" lang="fr-FR" sz="1000">
                <a:solidFill>
                  <a:schemeClr val="tx1"/>
                </a:solidFill>
                <a:latin typeface="+mn-lt"/>
              </a:defRPr>
            </a:lvl1pPr>
            <a:extLst/>
          </a:lstStyle>
          <a:p>
            <a:pPr>
              <a:defRPr/>
            </a:pPr>
            <a:r>
              <a:t>Assises de la Construction Métallique</a:t>
            </a: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lang="fr-FR" sz="1000" b="0">
                <a:solidFill>
                  <a:schemeClr val="tx1"/>
                </a:solidFill>
                <a:latin typeface="+mn-lt"/>
              </a:defRPr>
            </a:lvl1pPr>
            <a:extLst/>
          </a:lstStyle>
          <a:p>
            <a:pPr>
              <a:defRPr/>
            </a:pPr>
            <a:fld id="{74A780A2-BAD8-492A-B471-6E72E3D58174}" type="slidenum">
              <a:rPr/>
              <a:pPr>
                <a:defRPr/>
              </a:pPr>
              <a:t>‹N°›</a:t>
            </a:fld>
            <a:endParaRPr/>
          </a:p>
        </p:txBody>
      </p:sp>
    </p:spTree>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71" r:id="rId9"/>
    <p:sldLayoutId id="2147483670" r:id="rId10"/>
    <p:sldLayoutId id="2147483669" r:id="rId11"/>
  </p:sldLayoutIdLst>
  <p:txStyles>
    <p:titleStyle>
      <a:lvl1pPr algn="l" rtl="0" eaLnBrk="0" fontAlgn="base" hangingPunct="0">
        <a:spcBef>
          <a:spcPct val="0"/>
        </a:spcBef>
        <a:spcAft>
          <a:spcPct val="0"/>
        </a:spcAft>
        <a:defRPr lang="fr-FR" sz="4100" b="1" kern="1200">
          <a:solidFill>
            <a:schemeClr val="tx1"/>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1"/>
          </a:solidFill>
          <a:latin typeface="Lucida Sans Unicode" pitchFamily="34" charset="0"/>
        </a:defRPr>
      </a:lvl2pPr>
      <a:lvl3pPr algn="l" rtl="0" eaLnBrk="0" fontAlgn="base" hangingPunct="0">
        <a:spcBef>
          <a:spcPct val="0"/>
        </a:spcBef>
        <a:spcAft>
          <a:spcPct val="0"/>
        </a:spcAft>
        <a:defRPr sz="4100" b="1">
          <a:solidFill>
            <a:schemeClr val="tx1"/>
          </a:solidFill>
          <a:latin typeface="Lucida Sans Unicode" pitchFamily="34" charset="0"/>
        </a:defRPr>
      </a:lvl3pPr>
      <a:lvl4pPr algn="l" rtl="0" eaLnBrk="0" fontAlgn="base" hangingPunct="0">
        <a:spcBef>
          <a:spcPct val="0"/>
        </a:spcBef>
        <a:spcAft>
          <a:spcPct val="0"/>
        </a:spcAft>
        <a:defRPr sz="4100" b="1">
          <a:solidFill>
            <a:schemeClr val="tx1"/>
          </a:solidFill>
          <a:latin typeface="Lucida Sans Unicode" pitchFamily="34" charset="0"/>
        </a:defRPr>
      </a:lvl4pPr>
      <a:lvl5pPr algn="l" rtl="0" eaLnBrk="0" fontAlgn="base" hangingPunct="0">
        <a:spcBef>
          <a:spcPct val="0"/>
        </a:spcBef>
        <a:spcAft>
          <a:spcPct val="0"/>
        </a:spcAft>
        <a:defRPr sz="4100" b="1">
          <a:solidFill>
            <a:schemeClr val="tx1"/>
          </a:solidFill>
          <a:latin typeface="Lucida Sans Unicode" pitchFamily="34" charset="0"/>
        </a:defRPr>
      </a:lvl5pPr>
      <a:lvl6pPr marL="457200" algn="l" rtl="0" fontAlgn="base">
        <a:spcBef>
          <a:spcPct val="0"/>
        </a:spcBef>
        <a:spcAft>
          <a:spcPct val="0"/>
        </a:spcAft>
        <a:defRPr sz="4100" b="1">
          <a:solidFill>
            <a:schemeClr val="tx1"/>
          </a:solidFill>
          <a:latin typeface="Lucida Sans Unicode" pitchFamily="34" charset="0"/>
        </a:defRPr>
      </a:lvl6pPr>
      <a:lvl7pPr marL="914400" algn="l" rtl="0" fontAlgn="base">
        <a:spcBef>
          <a:spcPct val="0"/>
        </a:spcBef>
        <a:spcAft>
          <a:spcPct val="0"/>
        </a:spcAft>
        <a:defRPr sz="4100" b="1">
          <a:solidFill>
            <a:schemeClr val="tx1"/>
          </a:solidFill>
          <a:latin typeface="Lucida Sans Unicode" pitchFamily="34" charset="0"/>
        </a:defRPr>
      </a:lvl7pPr>
      <a:lvl8pPr marL="1371600" algn="l" rtl="0" fontAlgn="base">
        <a:spcBef>
          <a:spcPct val="0"/>
        </a:spcBef>
        <a:spcAft>
          <a:spcPct val="0"/>
        </a:spcAft>
        <a:defRPr sz="4100" b="1">
          <a:solidFill>
            <a:schemeClr val="tx1"/>
          </a:solidFill>
          <a:latin typeface="Lucida Sans Unicode" pitchFamily="34" charset="0"/>
        </a:defRPr>
      </a:lvl8pPr>
      <a:lvl9pPr marL="1828800" algn="l" rtl="0" fontAlgn="base">
        <a:spcBef>
          <a:spcPct val="0"/>
        </a:spcBef>
        <a:spcAft>
          <a:spcPct val="0"/>
        </a:spcAft>
        <a:defRPr sz="4100" b="1">
          <a:solidFill>
            <a:schemeClr val="tx1"/>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lang="fr-F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lang="fr-F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lang="fr-F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lang="fr-F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lang="fr-F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lang="fr-FR"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lang="fr-FR"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lang="fr-FR"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lang="fr-FR" sz="1600" kern="1200" baseline="0">
          <a:solidFill>
            <a:schemeClr val="tx1"/>
          </a:solidFill>
          <a:latin typeface="+mn-lt"/>
          <a:ea typeface="+mn-ea"/>
          <a:cs typeface="+mn-cs"/>
        </a:defRPr>
      </a:lvl9pPr>
      <a:extLst/>
    </p:bodyStyle>
    <p:otherStyle>
      <a:lvl1pPr marL="0" algn="l" rtl="0" eaLnBrk="1" latinLnBrk="0" hangingPunct="1">
        <a:defRPr kumimoji="0" lang="fr-FR" kern="1200">
          <a:solidFill>
            <a:schemeClr val="tx1"/>
          </a:solidFill>
          <a:latin typeface="+mn-lt"/>
          <a:ea typeface="+mn-ea"/>
          <a:cs typeface="+mn-cs"/>
        </a:defRPr>
      </a:lvl1pPr>
      <a:lvl2pPr marL="457200" algn="l" rtl="0" eaLnBrk="1" latinLnBrk="0" hangingPunct="1">
        <a:defRPr kumimoji="0" lang="fr-FR" kern="1200">
          <a:solidFill>
            <a:schemeClr val="tx1"/>
          </a:solidFill>
          <a:latin typeface="+mn-lt"/>
          <a:ea typeface="+mn-ea"/>
          <a:cs typeface="+mn-cs"/>
        </a:defRPr>
      </a:lvl2pPr>
      <a:lvl3pPr marL="914400" algn="l" rtl="0" eaLnBrk="1" latinLnBrk="0" hangingPunct="1">
        <a:defRPr kumimoji="0" lang="fr-FR" kern="1200">
          <a:solidFill>
            <a:schemeClr val="tx1"/>
          </a:solidFill>
          <a:latin typeface="+mn-lt"/>
          <a:ea typeface="+mn-ea"/>
          <a:cs typeface="+mn-cs"/>
        </a:defRPr>
      </a:lvl3pPr>
      <a:lvl4pPr marL="1371600" algn="l" rtl="0" eaLnBrk="1" latinLnBrk="0" hangingPunct="1">
        <a:defRPr kumimoji="0" lang="fr-FR" kern="1200">
          <a:solidFill>
            <a:schemeClr val="tx1"/>
          </a:solidFill>
          <a:latin typeface="+mn-lt"/>
          <a:ea typeface="+mn-ea"/>
          <a:cs typeface="+mn-cs"/>
        </a:defRPr>
      </a:lvl4pPr>
      <a:lvl5pPr marL="1828800" algn="l" rtl="0" eaLnBrk="1" latinLnBrk="0" hangingPunct="1">
        <a:defRPr kumimoji="0" lang="fr-FR" kern="1200">
          <a:solidFill>
            <a:schemeClr val="tx1"/>
          </a:solidFill>
          <a:latin typeface="+mn-lt"/>
          <a:ea typeface="+mn-ea"/>
          <a:cs typeface="+mn-cs"/>
        </a:defRPr>
      </a:lvl5pPr>
      <a:lvl6pPr marL="2286000" algn="l" rtl="0" eaLnBrk="1" latinLnBrk="0" hangingPunct="1">
        <a:defRPr kumimoji="0" lang="fr-FR" kern="1200">
          <a:solidFill>
            <a:schemeClr val="tx1"/>
          </a:solidFill>
          <a:latin typeface="+mn-lt"/>
          <a:ea typeface="+mn-ea"/>
          <a:cs typeface="+mn-cs"/>
        </a:defRPr>
      </a:lvl6pPr>
      <a:lvl7pPr marL="2743200" algn="l" rtl="0" eaLnBrk="1" latinLnBrk="0" hangingPunct="1">
        <a:defRPr kumimoji="0" lang="fr-FR" kern="1200">
          <a:solidFill>
            <a:schemeClr val="tx1"/>
          </a:solidFill>
          <a:latin typeface="+mn-lt"/>
          <a:ea typeface="+mn-ea"/>
          <a:cs typeface="+mn-cs"/>
        </a:defRPr>
      </a:lvl7pPr>
      <a:lvl8pPr marL="3200400" algn="l" rtl="0" eaLnBrk="1" latinLnBrk="0" hangingPunct="1">
        <a:defRPr kumimoji="0" lang="fr-FR" kern="1200">
          <a:solidFill>
            <a:schemeClr val="tx1"/>
          </a:solidFill>
          <a:latin typeface="+mn-lt"/>
          <a:ea typeface="+mn-ea"/>
          <a:cs typeface="+mn-cs"/>
        </a:defRPr>
      </a:lvl8pPr>
      <a:lvl9pPr marL="3657600" algn="l" rtl="0" eaLnBrk="1" latinLnBrk="0" hangingPunct="1">
        <a:defRPr kumimoji="0" lang="fr-FR"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0.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0.xm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0.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0.xml"/><Relationship Id="rId1" Type="http://schemas.openxmlformats.org/officeDocument/2006/relationships/vmlDrawing" Target="../drawings/vmlDrawing1.v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oleObject" Target="../embeddings/oleObject2.bin"/></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10.xml"/><Relationship Id="rId1" Type="http://schemas.openxmlformats.org/officeDocument/2006/relationships/vmlDrawing" Target="../drawings/vmlDrawing2.vml"/><Relationship Id="rId6" Type="http://schemas.openxmlformats.org/officeDocument/2006/relationships/image" Target="../media/image40.jpeg"/><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10.xml"/><Relationship Id="rId5" Type="http://schemas.openxmlformats.org/officeDocument/2006/relationships/image" Target="../media/image44.jpeg"/><Relationship Id="rId4" Type="http://schemas.openxmlformats.org/officeDocument/2006/relationships/image" Target="../media/image4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http://upload.wikimedia.org/wikipedia/commons/thumb/a/a2/Concrete_box_girder_bridge.JPG/800px-Concrete_box_girder_bridge.JPG" TargetMode="External"/><Relationship Id="rId2" Type="http://schemas.openxmlformats.org/officeDocument/2006/relationships/image" Target="../media/image45.jpeg"/><Relationship Id="rId1" Type="http://schemas.openxmlformats.org/officeDocument/2006/relationships/slideLayout" Target="../slideLayouts/slideLayout10.xml"/><Relationship Id="rId6" Type="http://schemas.openxmlformats.org/officeDocument/2006/relationships/image" Target="http://upload.wikimedia.org/wikipedia/commons/thumb/f/f1/Pont_%C3%A0_nervures_en_BP.JPG/120px-Pont_%C3%A0_nervures_en_BP.JPG" TargetMode="External"/><Relationship Id="rId5" Type="http://schemas.openxmlformats.org/officeDocument/2006/relationships/image" Target="../media/image46.jpeg"/><Relationship Id="rId4" Type="http://schemas.openxmlformats.org/officeDocument/2006/relationships/hyperlink" Target="http://fr.wikipedia.org/wiki/Fichier:Pont_%C3%A0_nervures_en_BP.JPG"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1.xml"/><Relationship Id="rId4" Type="http://schemas.openxmlformats.org/officeDocument/2006/relationships/image" Target="../media/image49.jpeg"/></Relationships>
</file>

<file path=ppt/slides/_rels/slide3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10.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3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1.xml"/><Relationship Id="rId1" Type="http://schemas.openxmlformats.org/officeDocument/2006/relationships/vmlDrawing" Target="../drawings/vmlDrawing3.vml"/><Relationship Id="rId4" Type="http://schemas.openxmlformats.org/officeDocument/2006/relationships/oleObject" Target="../embeddings/oleObject6.bin"/></Relationships>
</file>

<file path=ppt/slides/_rels/slide3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0.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1.xml"/><Relationship Id="rId1" Type="http://schemas.openxmlformats.org/officeDocument/2006/relationships/vmlDrawing" Target="../drawings/vmlDrawing4.vml"/><Relationship Id="rId4" Type="http://schemas.openxmlformats.org/officeDocument/2006/relationships/oleObject" Target="../embeddings/oleObject8.bin"/></Relationships>
</file>

<file path=ppt/slides/_rels/slide41.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0.xml"/><Relationship Id="rId1" Type="http://schemas.openxmlformats.org/officeDocument/2006/relationships/vmlDrawing" Target="../drawings/vmlDrawing5.vml"/></Relationships>
</file>

<file path=ppt/slides/_rels/slide43.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10.xml"/><Relationship Id="rId4" Type="http://schemas.openxmlformats.org/officeDocument/2006/relationships/image" Target="../media/image69.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0.xml"/><Relationship Id="rId5" Type="http://schemas.openxmlformats.org/officeDocument/2006/relationships/image" Target="../media/image8.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0.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0.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Espace réservé du texte 4"/>
          <p:cNvSpPr>
            <a:spLocks/>
          </p:cNvSpPr>
          <p:nvPr/>
        </p:nvSpPr>
        <p:spPr bwMode="auto">
          <a:xfrm>
            <a:off x="3132138" y="1089025"/>
            <a:ext cx="4464050" cy="1116013"/>
          </a:xfrm>
          <a:prstGeom prst="rect">
            <a:avLst/>
          </a:prstGeom>
          <a:noFill/>
          <a:ln w="9525">
            <a:noFill/>
            <a:miter lim="800000"/>
            <a:headEnd/>
            <a:tailEnd/>
          </a:ln>
        </p:spPr>
        <p:txBody>
          <a:bodyPr/>
          <a:lstStyle/>
          <a:p>
            <a:pPr>
              <a:lnSpc>
                <a:spcPct val="80000"/>
              </a:lnSpc>
              <a:spcBef>
                <a:spcPts val="400"/>
              </a:spcBef>
              <a:buClr>
                <a:schemeClr val="accent1"/>
              </a:buClr>
              <a:buSzPct val="68000"/>
              <a:buFont typeface="Wingdings 3" pitchFamily="18" charset="2"/>
              <a:buNone/>
            </a:pPr>
            <a:r>
              <a:rPr lang="fr-FR" sz="2000" b="1">
                <a:latin typeface="Lucida Sans Unicode" pitchFamily="34" charset="0"/>
              </a:rPr>
              <a:t>Jean-Luc PENICHOU</a:t>
            </a:r>
          </a:p>
          <a:p>
            <a:pPr>
              <a:lnSpc>
                <a:spcPct val="80000"/>
              </a:lnSpc>
              <a:spcBef>
                <a:spcPts val="400"/>
              </a:spcBef>
              <a:buClr>
                <a:schemeClr val="accent1"/>
              </a:buClr>
              <a:buSzPct val="68000"/>
              <a:buFont typeface="Wingdings 3" pitchFamily="18" charset="2"/>
              <a:buNone/>
            </a:pPr>
            <a:r>
              <a:rPr lang="fr-FR" sz="2000" b="1">
                <a:latin typeface="Lucida Sans Unicode" pitchFamily="34" charset="0"/>
              </a:rPr>
              <a:t>Michel FEUGAS </a:t>
            </a:r>
          </a:p>
          <a:p>
            <a:pPr>
              <a:lnSpc>
                <a:spcPct val="80000"/>
              </a:lnSpc>
              <a:spcBef>
                <a:spcPts val="400"/>
              </a:spcBef>
              <a:buClr>
                <a:schemeClr val="accent1"/>
              </a:buClr>
              <a:buSzPct val="68000"/>
              <a:buFont typeface="Wingdings 3" pitchFamily="18" charset="2"/>
              <a:buNone/>
            </a:pPr>
            <a:r>
              <a:rPr lang="fr-FR" sz="2000" b="1">
                <a:latin typeface="Lucida Sans Unicode" pitchFamily="34" charset="0"/>
              </a:rPr>
              <a:t>Professeurs de technologie</a:t>
            </a:r>
          </a:p>
          <a:p>
            <a:pPr>
              <a:lnSpc>
                <a:spcPct val="80000"/>
              </a:lnSpc>
              <a:spcBef>
                <a:spcPts val="400"/>
              </a:spcBef>
              <a:buClr>
                <a:schemeClr val="accent1"/>
              </a:buClr>
              <a:buSzPct val="68000"/>
              <a:buFont typeface="Wingdings 3" pitchFamily="18" charset="2"/>
              <a:buNone/>
            </a:pPr>
            <a:endParaRPr lang="fr-FR" sz="2000" b="1">
              <a:latin typeface="Lucida Sans Unicode" pitchFamily="34" charset="0"/>
            </a:endParaRPr>
          </a:p>
        </p:txBody>
      </p:sp>
      <p:sp>
        <p:nvSpPr>
          <p:cNvPr id="14338" name="Espace réservé du texte 7"/>
          <p:cNvSpPr>
            <a:spLocks/>
          </p:cNvSpPr>
          <p:nvPr/>
        </p:nvSpPr>
        <p:spPr bwMode="auto">
          <a:xfrm>
            <a:off x="468313" y="3573463"/>
            <a:ext cx="7991475" cy="1454150"/>
          </a:xfrm>
          <a:prstGeom prst="rect">
            <a:avLst/>
          </a:prstGeom>
          <a:noFill/>
          <a:ln w="9525">
            <a:noFill/>
            <a:miter lim="800000"/>
            <a:headEnd/>
            <a:tailEnd/>
          </a:ln>
        </p:spPr>
        <p:txBody>
          <a:bodyPr anchor="ctr"/>
          <a:lstStyle/>
          <a:p>
            <a:pPr>
              <a:spcBef>
                <a:spcPts val="400"/>
              </a:spcBef>
              <a:buClr>
                <a:schemeClr val="accent1"/>
              </a:buClr>
              <a:buSzPct val="68000"/>
              <a:buFont typeface="Wingdings 3" pitchFamily="18" charset="2"/>
              <a:buChar char=""/>
            </a:pPr>
            <a:endParaRPr lang="fr-FR" sz="2700">
              <a:latin typeface="Lucida Sans Unicode" pitchFamily="34" charset="0"/>
            </a:endParaRPr>
          </a:p>
          <a:p>
            <a:pPr>
              <a:spcBef>
                <a:spcPts val="400"/>
              </a:spcBef>
              <a:buClr>
                <a:schemeClr val="accent1"/>
              </a:buClr>
              <a:buSzPct val="68000"/>
              <a:buFont typeface="Wingdings 3" pitchFamily="18" charset="2"/>
              <a:buChar char=""/>
            </a:pPr>
            <a:endParaRPr lang="fr-FR" sz="2700">
              <a:latin typeface="Lucida Sans Unicode" pitchFamily="34" charset="0"/>
            </a:endParaRPr>
          </a:p>
          <a:p>
            <a:pPr>
              <a:spcBef>
                <a:spcPts val="400"/>
              </a:spcBef>
              <a:buClr>
                <a:schemeClr val="accent1"/>
              </a:buClr>
              <a:buSzPct val="68000"/>
              <a:buFont typeface="Wingdings 3" pitchFamily="18" charset="2"/>
              <a:buChar char=""/>
            </a:pPr>
            <a:endParaRPr lang="fr-FR" sz="2700">
              <a:latin typeface="Lucida Sans Unicode" pitchFamily="34" charset="0"/>
            </a:endParaRPr>
          </a:p>
          <a:p>
            <a:pPr>
              <a:spcBef>
                <a:spcPts val="400"/>
              </a:spcBef>
              <a:buClr>
                <a:schemeClr val="accent1"/>
              </a:buClr>
              <a:buSzPct val="68000"/>
              <a:buFont typeface="Wingdings 3" pitchFamily="18" charset="2"/>
              <a:buChar char=""/>
            </a:pPr>
            <a:endParaRPr lang="fr-FR" sz="2700">
              <a:latin typeface="Lucida Sans Unicode" pitchFamily="34" charset="0"/>
            </a:endParaRPr>
          </a:p>
          <a:p>
            <a:pPr>
              <a:spcBef>
                <a:spcPts val="400"/>
              </a:spcBef>
              <a:buClr>
                <a:schemeClr val="accent1"/>
              </a:buClr>
              <a:buSzPct val="68000"/>
              <a:buFont typeface="Wingdings 3" pitchFamily="18" charset="2"/>
              <a:buChar char=""/>
            </a:pPr>
            <a:endParaRPr lang="fr-FR" sz="2700">
              <a:latin typeface="Lucida Sans Unicode"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Text Box 11"/>
          <p:cNvSpPr txBox="1">
            <a:spLocks noChangeArrowheads="1"/>
          </p:cNvSpPr>
          <p:nvPr/>
        </p:nvSpPr>
        <p:spPr bwMode="auto">
          <a:xfrm>
            <a:off x="71438" y="2205038"/>
            <a:ext cx="8893175" cy="1552575"/>
          </a:xfrm>
          <a:prstGeom prst="rect">
            <a:avLst/>
          </a:prstGeom>
          <a:noFill/>
          <a:ln w="9525">
            <a:noFill/>
            <a:miter lim="800000"/>
            <a:headEnd/>
            <a:tailEnd/>
          </a:ln>
        </p:spPr>
        <p:txBody>
          <a:bodyPr>
            <a:spAutoFit/>
          </a:bodyPr>
          <a:lstStyle/>
          <a:p>
            <a:pPr>
              <a:spcBef>
                <a:spcPct val="50000"/>
              </a:spcBef>
            </a:pPr>
            <a:r>
              <a:rPr lang="fr-FR" sz="2400" b="1">
                <a:solidFill>
                  <a:srgbClr val="3399FF"/>
                </a:solidFill>
              </a:rPr>
              <a:t>Tous ces ponts ont un point commun, ils possèdent tous des piliers et un tablier mais ils ont des formes différentes en fonction de l’environnement (plaine, montagne,…) et de l’espace à franchir</a:t>
            </a:r>
          </a:p>
        </p:txBody>
      </p:sp>
      <p:sp>
        <p:nvSpPr>
          <p:cNvPr id="24578" name="Text Box 5"/>
          <p:cNvSpPr txBox="1">
            <a:spLocks noChangeArrowheads="1"/>
          </p:cNvSpPr>
          <p:nvPr/>
        </p:nvSpPr>
        <p:spPr bwMode="auto">
          <a:xfrm>
            <a:off x="0" y="1449388"/>
            <a:ext cx="8928100" cy="457200"/>
          </a:xfrm>
          <a:prstGeom prst="rect">
            <a:avLst/>
          </a:prstGeom>
          <a:noFill/>
          <a:ln w="9525">
            <a:noFill/>
            <a:miter lim="800000"/>
            <a:headEnd/>
            <a:tailEnd/>
          </a:ln>
        </p:spPr>
        <p:txBody>
          <a:bodyPr>
            <a:spAutoFit/>
          </a:bodyPr>
          <a:lstStyle/>
          <a:p>
            <a:pPr algn="ctr">
              <a:spcBef>
                <a:spcPct val="50000"/>
              </a:spcBef>
            </a:pPr>
            <a:r>
              <a:rPr lang="fr-FR" sz="2400" b="1"/>
              <a:t>Quels sont les points communs entre tous ces ponts?</a:t>
            </a:r>
          </a:p>
        </p:txBody>
      </p:sp>
      <p:sp>
        <p:nvSpPr>
          <p:cNvPr id="24579" name="Text Box 4"/>
          <p:cNvSpPr txBox="1">
            <a:spLocks noChangeArrowheads="1"/>
          </p:cNvSpPr>
          <p:nvPr/>
        </p:nvSpPr>
        <p:spPr bwMode="auto">
          <a:xfrm>
            <a:off x="3600450" y="333375"/>
            <a:ext cx="5365750" cy="366713"/>
          </a:xfrm>
          <a:prstGeom prst="rect">
            <a:avLst/>
          </a:prstGeom>
          <a:noFill/>
          <a:ln w="9525">
            <a:noFill/>
            <a:miter lim="800000"/>
            <a:headEnd/>
            <a:tailEnd/>
          </a:ln>
        </p:spPr>
        <p:txBody>
          <a:bodyPr>
            <a:spAutoFit/>
          </a:bodyPr>
          <a:lstStyle/>
          <a:p>
            <a:pPr>
              <a:spcBef>
                <a:spcPct val="50000"/>
              </a:spcBef>
            </a:pPr>
            <a:r>
              <a:rPr lang="fr-FR"/>
              <a:t>Conclusion réalisée avec l’ensemble de la classe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0724"/>
                                        </p:tgtEl>
                                        <p:attrNameLst>
                                          <p:attrName>style.visibility</p:attrName>
                                        </p:attrNameLst>
                                      </p:cBhvr>
                                      <p:to>
                                        <p:strVal val="visible"/>
                                      </p:to>
                                    </p:set>
                                    <p:animEffect transition="in" filter="box(in)">
                                      <p:cBhvr>
                                        <p:cTn id="7" dur="500"/>
                                        <p:tgtEl>
                                          <p:spTgt spid="30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4"/>
          <p:cNvSpPr txBox="1">
            <a:spLocks noChangeArrowheads="1"/>
          </p:cNvSpPr>
          <p:nvPr/>
        </p:nvSpPr>
        <p:spPr bwMode="auto">
          <a:xfrm>
            <a:off x="1079500" y="1125538"/>
            <a:ext cx="7021513" cy="2287587"/>
          </a:xfrm>
          <a:prstGeom prst="rect">
            <a:avLst/>
          </a:prstGeom>
          <a:noFill/>
          <a:ln w="9525">
            <a:noFill/>
            <a:miter lim="800000"/>
            <a:headEnd/>
            <a:tailEnd/>
          </a:ln>
        </p:spPr>
        <p:txBody>
          <a:bodyPr>
            <a:spAutoFit/>
          </a:bodyPr>
          <a:lstStyle/>
          <a:p>
            <a:pPr algn="ctr"/>
            <a:r>
              <a:rPr lang="fr-FR" sz="4800" b="1"/>
              <a:t>Séance </a:t>
            </a:r>
            <a:r>
              <a:rPr lang="fr-FR" sz="4800"/>
              <a:t>: 3</a:t>
            </a:r>
          </a:p>
          <a:p>
            <a:pPr algn="ctr"/>
            <a:endParaRPr lang="fr-FR" sz="4800"/>
          </a:p>
          <a:p>
            <a:pPr algn="ctr"/>
            <a:r>
              <a:rPr lang="fr-FR" sz="4800"/>
              <a:t>Formes et matériaux</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4"/>
          <p:cNvPicPr>
            <a:picLocks noChangeAspect="1" noChangeArrowheads="1"/>
          </p:cNvPicPr>
          <p:nvPr/>
        </p:nvPicPr>
        <p:blipFill>
          <a:blip r:embed="rId2"/>
          <a:srcRect/>
          <a:stretch>
            <a:fillRect/>
          </a:stretch>
        </p:blipFill>
        <p:spPr bwMode="auto">
          <a:xfrm>
            <a:off x="71438" y="611188"/>
            <a:ext cx="6954837" cy="3933825"/>
          </a:xfrm>
          <a:prstGeom prst="rect">
            <a:avLst/>
          </a:prstGeom>
          <a:noFill/>
          <a:ln w="9525">
            <a:noFill/>
            <a:miter lim="800000"/>
            <a:headEnd/>
            <a:tailEnd/>
          </a:ln>
        </p:spPr>
      </p:pic>
      <p:sp>
        <p:nvSpPr>
          <p:cNvPr id="26626" name="Text Box 6"/>
          <p:cNvSpPr txBox="1">
            <a:spLocks noChangeArrowheads="1"/>
          </p:cNvSpPr>
          <p:nvPr/>
        </p:nvSpPr>
        <p:spPr bwMode="auto">
          <a:xfrm>
            <a:off x="0" y="5559425"/>
            <a:ext cx="8928100" cy="641350"/>
          </a:xfrm>
          <a:prstGeom prst="rect">
            <a:avLst/>
          </a:prstGeom>
          <a:noFill/>
          <a:ln w="9525">
            <a:noFill/>
            <a:miter lim="800000"/>
            <a:headEnd/>
            <a:tailEnd/>
          </a:ln>
        </p:spPr>
        <p:txBody>
          <a:bodyPr>
            <a:spAutoFit/>
          </a:bodyPr>
          <a:lstStyle/>
          <a:p>
            <a:r>
              <a:rPr lang="fr-FR" b="1">
                <a:solidFill>
                  <a:srgbClr val="3399FF"/>
                </a:solidFill>
              </a:rPr>
              <a:t>On appelle matériau toute matière utilisée pour réaliser un objet  ou un ouvrage</a:t>
            </a:r>
          </a:p>
          <a:p>
            <a:r>
              <a:rPr lang="fr-FR" b="1">
                <a:solidFill>
                  <a:srgbClr val="3399FF"/>
                </a:solidFill>
              </a:rPr>
              <a:t>Exemple de matériaux : métaux, verre, béton, …</a:t>
            </a:r>
          </a:p>
        </p:txBody>
      </p:sp>
      <p:sp>
        <p:nvSpPr>
          <p:cNvPr id="26627" name="Text Box 8"/>
          <p:cNvSpPr txBox="1">
            <a:spLocks noChangeArrowheads="1"/>
          </p:cNvSpPr>
          <p:nvPr/>
        </p:nvSpPr>
        <p:spPr bwMode="auto">
          <a:xfrm>
            <a:off x="0" y="5006975"/>
            <a:ext cx="3276600" cy="366713"/>
          </a:xfrm>
          <a:prstGeom prst="rect">
            <a:avLst/>
          </a:prstGeom>
          <a:noFill/>
          <a:ln w="9525">
            <a:noFill/>
            <a:miter lim="800000"/>
            <a:headEnd/>
            <a:tailEnd/>
          </a:ln>
        </p:spPr>
        <p:txBody>
          <a:bodyPr>
            <a:spAutoFit/>
          </a:bodyPr>
          <a:lstStyle/>
          <a:p>
            <a:pPr>
              <a:spcBef>
                <a:spcPct val="50000"/>
              </a:spcBef>
            </a:pPr>
            <a:r>
              <a:rPr lang="fr-FR" b="1"/>
              <a:t>Qu’est ce qu’un matériau ?</a:t>
            </a:r>
          </a:p>
        </p:txBody>
      </p:sp>
      <p:sp>
        <p:nvSpPr>
          <p:cNvPr id="26628" name="Text Box 9"/>
          <p:cNvSpPr txBox="1">
            <a:spLocks noChangeArrowheads="1"/>
          </p:cNvSpPr>
          <p:nvPr/>
        </p:nvSpPr>
        <p:spPr bwMode="auto">
          <a:xfrm>
            <a:off x="0" y="182563"/>
            <a:ext cx="5400675" cy="366712"/>
          </a:xfrm>
          <a:prstGeom prst="rect">
            <a:avLst/>
          </a:prstGeom>
          <a:noFill/>
          <a:ln w="9525">
            <a:noFill/>
            <a:miter lim="800000"/>
            <a:headEnd/>
            <a:tailEnd/>
          </a:ln>
        </p:spPr>
        <p:txBody>
          <a:bodyPr>
            <a:spAutoFit/>
          </a:bodyPr>
          <a:lstStyle/>
          <a:p>
            <a:pPr>
              <a:spcBef>
                <a:spcPct val="50000"/>
              </a:spcBef>
            </a:pPr>
            <a:r>
              <a:rPr lang="fr-FR" b="1"/>
              <a:t>En quels matériaux sont fabriqués ces ponts ?</a:t>
            </a:r>
          </a:p>
        </p:txBody>
      </p:sp>
      <p:sp>
        <p:nvSpPr>
          <p:cNvPr id="26629" name="Text Box 10"/>
          <p:cNvSpPr txBox="1">
            <a:spLocks noChangeArrowheads="1"/>
          </p:cNvSpPr>
          <p:nvPr/>
        </p:nvSpPr>
        <p:spPr bwMode="auto">
          <a:xfrm>
            <a:off x="7632700" y="728663"/>
            <a:ext cx="1187450" cy="3743325"/>
          </a:xfrm>
          <a:prstGeom prst="rect">
            <a:avLst/>
          </a:prstGeom>
          <a:noFill/>
          <a:ln w="9525">
            <a:noFill/>
            <a:miter lim="800000"/>
            <a:headEnd/>
            <a:tailEnd/>
          </a:ln>
        </p:spPr>
        <p:txBody>
          <a:bodyPr>
            <a:spAutoFit/>
          </a:bodyPr>
          <a:lstStyle/>
          <a:p>
            <a:pPr>
              <a:spcBef>
                <a:spcPct val="50000"/>
              </a:spcBef>
            </a:pPr>
            <a:r>
              <a:rPr lang="fr-FR" sz="2400" b="1">
                <a:solidFill>
                  <a:srgbClr val="3399FF"/>
                </a:solidFill>
              </a:rPr>
              <a:t>Bois</a:t>
            </a:r>
          </a:p>
          <a:p>
            <a:pPr>
              <a:spcBef>
                <a:spcPct val="50000"/>
              </a:spcBef>
            </a:pPr>
            <a:endParaRPr lang="fr-FR" sz="2400" b="1">
              <a:solidFill>
                <a:srgbClr val="3399FF"/>
              </a:solidFill>
            </a:endParaRPr>
          </a:p>
          <a:p>
            <a:pPr>
              <a:spcBef>
                <a:spcPct val="50000"/>
              </a:spcBef>
            </a:pPr>
            <a:r>
              <a:rPr lang="fr-FR" sz="2400" b="1">
                <a:solidFill>
                  <a:srgbClr val="3399FF"/>
                </a:solidFill>
              </a:rPr>
              <a:t>Pierre</a:t>
            </a:r>
          </a:p>
          <a:p>
            <a:pPr>
              <a:spcBef>
                <a:spcPct val="50000"/>
              </a:spcBef>
            </a:pPr>
            <a:endParaRPr lang="fr-FR" sz="2400" b="1">
              <a:solidFill>
                <a:srgbClr val="3399FF"/>
              </a:solidFill>
            </a:endParaRPr>
          </a:p>
          <a:p>
            <a:pPr>
              <a:spcBef>
                <a:spcPct val="50000"/>
              </a:spcBef>
            </a:pPr>
            <a:r>
              <a:rPr lang="fr-FR" sz="2400" b="1">
                <a:solidFill>
                  <a:srgbClr val="3399FF"/>
                </a:solidFill>
              </a:rPr>
              <a:t>Acier</a:t>
            </a:r>
          </a:p>
          <a:p>
            <a:pPr>
              <a:spcBef>
                <a:spcPct val="50000"/>
              </a:spcBef>
            </a:pPr>
            <a:endParaRPr lang="fr-FR" sz="2400" b="1">
              <a:solidFill>
                <a:srgbClr val="3399FF"/>
              </a:solidFill>
            </a:endParaRPr>
          </a:p>
          <a:p>
            <a:pPr>
              <a:spcBef>
                <a:spcPct val="50000"/>
              </a:spcBef>
            </a:pPr>
            <a:r>
              <a:rPr lang="fr-FR" sz="2400" b="1">
                <a:solidFill>
                  <a:srgbClr val="3399FF"/>
                </a:solidFill>
              </a:rPr>
              <a:t>Béton</a:t>
            </a:r>
          </a:p>
        </p:txBody>
      </p:sp>
      <p:sp>
        <p:nvSpPr>
          <p:cNvPr id="26630" name="Text Box 7"/>
          <p:cNvSpPr txBox="1">
            <a:spLocks noChangeArrowheads="1"/>
          </p:cNvSpPr>
          <p:nvPr/>
        </p:nvSpPr>
        <p:spPr bwMode="auto">
          <a:xfrm>
            <a:off x="1511300" y="6237288"/>
            <a:ext cx="5365750" cy="366712"/>
          </a:xfrm>
          <a:prstGeom prst="rect">
            <a:avLst/>
          </a:prstGeom>
          <a:noFill/>
          <a:ln w="9525">
            <a:noFill/>
            <a:miter lim="800000"/>
            <a:headEnd/>
            <a:tailEnd/>
          </a:ln>
        </p:spPr>
        <p:txBody>
          <a:bodyPr>
            <a:spAutoFit/>
          </a:bodyPr>
          <a:lstStyle/>
          <a:p>
            <a:pPr>
              <a:spcBef>
                <a:spcPct val="50000"/>
              </a:spcBef>
            </a:pPr>
            <a:r>
              <a:rPr lang="fr-FR"/>
              <a:t>Conclusion réalisée avec l’ensemble de la classe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4"/>
          <p:cNvSpPr txBox="1">
            <a:spLocks noChangeArrowheads="1"/>
          </p:cNvSpPr>
          <p:nvPr/>
        </p:nvSpPr>
        <p:spPr bwMode="auto">
          <a:xfrm>
            <a:off x="215900" y="2241550"/>
            <a:ext cx="8712200" cy="2227263"/>
          </a:xfrm>
          <a:prstGeom prst="rect">
            <a:avLst/>
          </a:prstGeom>
          <a:noFill/>
          <a:ln w="9525">
            <a:noFill/>
            <a:miter lim="800000"/>
            <a:headEnd/>
            <a:tailEnd/>
          </a:ln>
        </p:spPr>
        <p:txBody>
          <a:bodyPr>
            <a:spAutoFit/>
          </a:bodyPr>
          <a:lstStyle/>
          <a:p>
            <a:pPr>
              <a:spcBef>
                <a:spcPct val="50000"/>
              </a:spcBef>
            </a:pPr>
            <a:r>
              <a:rPr lang="fr-FR" sz="2800" b="1">
                <a:solidFill>
                  <a:srgbClr val="3399FF"/>
                </a:solidFill>
              </a:rPr>
              <a:t>Un pont peut être réalisé en plusieurs matériaux (bois, acier, béton, …), tout dépend de l’usage que l’on en fait (piétons, voiture, train, longueur, hauteur …) et de l’époque à laquelle il a été construit.</a:t>
            </a:r>
          </a:p>
        </p:txBody>
      </p:sp>
      <p:sp>
        <p:nvSpPr>
          <p:cNvPr id="27650" name="Text Box 5"/>
          <p:cNvSpPr txBox="1">
            <a:spLocks noChangeArrowheads="1"/>
          </p:cNvSpPr>
          <p:nvPr/>
        </p:nvSpPr>
        <p:spPr bwMode="auto">
          <a:xfrm>
            <a:off x="323850" y="1520825"/>
            <a:ext cx="5868988" cy="457200"/>
          </a:xfrm>
          <a:prstGeom prst="rect">
            <a:avLst/>
          </a:prstGeom>
          <a:noFill/>
          <a:ln w="9525">
            <a:noFill/>
            <a:miter lim="800000"/>
            <a:headEnd/>
            <a:tailEnd/>
          </a:ln>
        </p:spPr>
        <p:txBody>
          <a:bodyPr>
            <a:spAutoFit/>
          </a:bodyPr>
          <a:lstStyle/>
          <a:p>
            <a:pPr>
              <a:spcBef>
                <a:spcPct val="50000"/>
              </a:spcBef>
            </a:pPr>
            <a:r>
              <a:rPr lang="fr-FR" sz="2400" b="1"/>
              <a:t>Comment sont fabriqués les ponts ?</a:t>
            </a:r>
          </a:p>
        </p:txBody>
      </p:sp>
      <p:sp>
        <p:nvSpPr>
          <p:cNvPr id="27651" name="Text Box 4"/>
          <p:cNvSpPr txBox="1">
            <a:spLocks noChangeArrowheads="1"/>
          </p:cNvSpPr>
          <p:nvPr/>
        </p:nvSpPr>
        <p:spPr bwMode="auto">
          <a:xfrm>
            <a:off x="3384550" y="584200"/>
            <a:ext cx="5365750" cy="366713"/>
          </a:xfrm>
          <a:prstGeom prst="rect">
            <a:avLst/>
          </a:prstGeom>
          <a:noFill/>
          <a:ln w="9525">
            <a:noFill/>
            <a:miter lim="800000"/>
            <a:headEnd/>
            <a:tailEnd/>
          </a:ln>
        </p:spPr>
        <p:txBody>
          <a:bodyPr>
            <a:spAutoFit/>
          </a:bodyPr>
          <a:lstStyle/>
          <a:p>
            <a:pPr>
              <a:spcBef>
                <a:spcPct val="50000"/>
              </a:spcBef>
            </a:pPr>
            <a:r>
              <a:rPr lang="fr-FR"/>
              <a:t>Conclusion réalisée avec l’ensemble de la classe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4"/>
          <p:cNvSpPr txBox="1">
            <a:spLocks noChangeArrowheads="1"/>
          </p:cNvSpPr>
          <p:nvPr/>
        </p:nvSpPr>
        <p:spPr bwMode="auto">
          <a:xfrm>
            <a:off x="179388" y="188913"/>
            <a:ext cx="4392612" cy="641350"/>
          </a:xfrm>
          <a:prstGeom prst="rect">
            <a:avLst/>
          </a:prstGeom>
          <a:noFill/>
          <a:ln w="9525">
            <a:noFill/>
            <a:miter lim="800000"/>
            <a:headEnd/>
            <a:tailEnd/>
          </a:ln>
        </p:spPr>
        <p:txBody>
          <a:bodyPr>
            <a:spAutoFit/>
          </a:bodyPr>
          <a:lstStyle/>
          <a:p>
            <a:r>
              <a:rPr lang="fr-FR" b="1"/>
              <a:t>Selon vous, qu’est ce que l’acier ?</a:t>
            </a:r>
          </a:p>
          <a:p>
            <a:r>
              <a:rPr lang="fr-FR" b="1"/>
              <a:t>Selon vous, qu’est ce que le béton ?</a:t>
            </a:r>
          </a:p>
        </p:txBody>
      </p:sp>
      <p:sp>
        <p:nvSpPr>
          <p:cNvPr id="28674" name="Text Box 5"/>
          <p:cNvSpPr txBox="1">
            <a:spLocks noChangeArrowheads="1"/>
          </p:cNvSpPr>
          <p:nvPr/>
        </p:nvSpPr>
        <p:spPr bwMode="auto">
          <a:xfrm>
            <a:off x="395288" y="3752850"/>
            <a:ext cx="6661150" cy="779463"/>
          </a:xfrm>
          <a:prstGeom prst="rect">
            <a:avLst/>
          </a:prstGeom>
          <a:noFill/>
          <a:ln w="9525">
            <a:noFill/>
            <a:miter lim="800000"/>
            <a:headEnd/>
            <a:tailEnd/>
          </a:ln>
        </p:spPr>
        <p:txBody>
          <a:bodyPr>
            <a:spAutoFit/>
          </a:bodyPr>
          <a:lstStyle/>
          <a:p>
            <a:endParaRPr lang="fr-FR"/>
          </a:p>
          <a:p>
            <a:pPr>
              <a:spcBef>
                <a:spcPct val="50000"/>
              </a:spcBef>
            </a:pPr>
            <a:endParaRPr lang="fr-FR"/>
          </a:p>
        </p:txBody>
      </p:sp>
      <p:pic>
        <p:nvPicPr>
          <p:cNvPr id="28675" name="Picture 6" descr="img068"/>
          <p:cNvPicPr>
            <a:picLocks noChangeAspect="1" noChangeArrowheads="1"/>
          </p:cNvPicPr>
          <p:nvPr/>
        </p:nvPicPr>
        <p:blipFill>
          <a:blip r:embed="rId2"/>
          <a:srcRect/>
          <a:stretch>
            <a:fillRect/>
          </a:stretch>
        </p:blipFill>
        <p:spPr bwMode="auto">
          <a:xfrm>
            <a:off x="179388" y="1782763"/>
            <a:ext cx="8640762" cy="890587"/>
          </a:xfrm>
          <a:prstGeom prst="rect">
            <a:avLst/>
          </a:prstGeom>
          <a:noFill/>
          <a:ln w="9525">
            <a:noFill/>
            <a:miter lim="800000"/>
            <a:headEnd/>
            <a:tailEnd/>
          </a:ln>
        </p:spPr>
      </p:pic>
      <p:pic>
        <p:nvPicPr>
          <p:cNvPr id="28676" name="Picture 7" descr="img071"/>
          <p:cNvPicPr>
            <a:picLocks noChangeAspect="1" noChangeArrowheads="1"/>
          </p:cNvPicPr>
          <p:nvPr/>
        </p:nvPicPr>
        <p:blipFill>
          <a:blip r:embed="rId3"/>
          <a:srcRect/>
          <a:stretch>
            <a:fillRect/>
          </a:stretch>
        </p:blipFill>
        <p:spPr bwMode="auto">
          <a:xfrm>
            <a:off x="179388" y="2833688"/>
            <a:ext cx="8640762" cy="1674812"/>
          </a:xfrm>
          <a:prstGeom prst="rect">
            <a:avLst/>
          </a:prstGeom>
          <a:noFill/>
          <a:ln w="9525">
            <a:noFill/>
            <a:miter lim="800000"/>
            <a:headEnd/>
            <a:tailEnd/>
          </a:ln>
        </p:spPr>
      </p:pic>
      <p:sp>
        <p:nvSpPr>
          <p:cNvPr id="28677" name="Text Box 8"/>
          <p:cNvSpPr txBox="1">
            <a:spLocks noChangeArrowheads="1"/>
          </p:cNvSpPr>
          <p:nvPr/>
        </p:nvSpPr>
        <p:spPr bwMode="auto">
          <a:xfrm>
            <a:off x="468313" y="1196975"/>
            <a:ext cx="2627312" cy="366713"/>
          </a:xfrm>
          <a:prstGeom prst="rect">
            <a:avLst/>
          </a:prstGeom>
          <a:noFill/>
          <a:ln w="9525">
            <a:noFill/>
            <a:miter lim="800000"/>
            <a:headEnd/>
            <a:tailEnd/>
          </a:ln>
        </p:spPr>
        <p:txBody>
          <a:bodyPr>
            <a:spAutoFit/>
          </a:bodyPr>
          <a:lstStyle/>
          <a:p>
            <a:pPr>
              <a:spcBef>
                <a:spcPct val="50000"/>
              </a:spcBef>
            </a:pPr>
            <a:r>
              <a:rPr lang="fr-FR" b="1">
                <a:solidFill>
                  <a:srgbClr val="3399FF"/>
                </a:solidFill>
              </a:rPr>
              <a:t>Réponses des élèves</a:t>
            </a:r>
          </a:p>
        </p:txBody>
      </p:sp>
      <p:pic>
        <p:nvPicPr>
          <p:cNvPr id="28678" name="Picture 9" descr="img067"/>
          <p:cNvPicPr>
            <a:picLocks noChangeAspect="1" noChangeArrowheads="1"/>
          </p:cNvPicPr>
          <p:nvPr/>
        </p:nvPicPr>
        <p:blipFill>
          <a:blip r:embed="rId4"/>
          <a:srcRect/>
          <a:stretch>
            <a:fillRect/>
          </a:stretch>
        </p:blipFill>
        <p:spPr bwMode="auto">
          <a:xfrm>
            <a:off x="179388" y="4687888"/>
            <a:ext cx="8640762" cy="1081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Box 4"/>
          <p:cNvSpPr txBox="1">
            <a:spLocks noChangeArrowheads="1"/>
          </p:cNvSpPr>
          <p:nvPr/>
        </p:nvSpPr>
        <p:spPr bwMode="auto">
          <a:xfrm>
            <a:off x="107950" y="260350"/>
            <a:ext cx="5940425" cy="457200"/>
          </a:xfrm>
          <a:prstGeom prst="rect">
            <a:avLst/>
          </a:prstGeom>
          <a:noFill/>
          <a:ln w="9525">
            <a:noFill/>
            <a:miter lim="800000"/>
            <a:headEnd/>
            <a:tailEnd/>
          </a:ln>
        </p:spPr>
        <p:txBody>
          <a:bodyPr>
            <a:spAutoFit/>
          </a:bodyPr>
          <a:lstStyle/>
          <a:p>
            <a:pPr>
              <a:spcBef>
                <a:spcPct val="50000"/>
              </a:spcBef>
            </a:pPr>
            <a:r>
              <a:rPr lang="fr-FR" sz="2400" b="1"/>
              <a:t>Découverte d’un matériau: le béton</a:t>
            </a:r>
          </a:p>
        </p:txBody>
      </p:sp>
      <p:sp>
        <p:nvSpPr>
          <p:cNvPr id="29698" name="Text Box 7"/>
          <p:cNvSpPr txBox="1">
            <a:spLocks noChangeArrowheads="1"/>
          </p:cNvSpPr>
          <p:nvPr/>
        </p:nvSpPr>
        <p:spPr bwMode="auto">
          <a:xfrm>
            <a:off x="358775" y="915988"/>
            <a:ext cx="7740650" cy="641350"/>
          </a:xfrm>
          <a:prstGeom prst="rect">
            <a:avLst/>
          </a:prstGeom>
          <a:noFill/>
          <a:ln w="9525">
            <a:noFill/>
            <a:miter lim="800000"/>
            <a:headEnd/>
            <a:tailEnd/>
          </a:ln>
        </p:spPr>
        <p:txBody>
          <a:bodyPr>
            <a:spAutoFit/>
          </a:bodyPr>
          <a:lstStyle/>
          <a:p>
            <a:pPr>
              <a:spcBef>
                <a:spcPct val="50000"/>
              </a:spcBef>
            </a:pPr>
            <a:r>
              <a:rPr lang="fr-FR"/>
              <a:t>Pour les activités n°1 et n°2 l'élève répond aux différentes questions à l’aide d’un dossier ressource</a:t>
            </a:r>
          </a:p>
        </p:txBody>
      </p:sp>
      <p:sp>
        <p:nvSpPr>
          <p:cNvPr id="29699" name="AutoShape 6"/>
          <p:cNvSpPr>
            <a:spLocks noChangeArrowheads="1"/>
          </p:cNvSpPr>
          <p:nvPr/>
        </p:nvSpPr>
        <p:spPr bwMode="auto">
          <a:xfrm>
            <a:off x="611188" y="2024063"/>
            <a:ext cx="2771775" cy="1368425"/>
          </a:xfrm>
          <a:prstGeom prst="downArrowCallout">
            <a:avLst>
              <a:gd name="adj1" fmla="val 50638"/>
              <a:gd name="adj2" fmla="val 50638"/>
              <a:gd name="adj3" fmla="val 16667"/>
              <a:gd name="adj4" fmla="val 66667"/>
            </a:avLst>
          </a:prstGeom>
          <a:solidFill>
            <a:schemeClr val="accent1"/>
          </a:solidFill>
          <a:ln w="9525">
            <a:solidFill>
              <a:schemeClr val="tx1"/>
            </a:solidFill>
            <a:miter lim="800000"/>
            <a:headEnd/>
            <a:tailEnd/>
          </a:ln>
        </p:spPr>
        <p:txBody>
          <a:bodyPr wrap="none" anchor="ctr"/>
          <a:lstStyle/>
          <a:p>
            <a:pPr algn="ctr"/>
            <a:endParaRPr lang="fr-FR"/>
          </a:p>
        </p:txBody>
      </p:sp>
      <p:sp>
        <p:nvSpPr>
          <p:cNvPr id="29700" name="Text Box 7"/>
          <p:cNvSpPr txBox="1">
            <a:spLocks noChangeArrowheads="1"/>
          </p:cNvSpPr>
          <p:nvPr/>
        </p:nvSpPr>
        <p:spPr bwMode="auto">
          <a:xfrm>
            <a:off x="4140200" y="2035175"/>
            <a:ext cx="3995738" cy="925513"/>
          </a:xfrm>
          <a:prstGeom prst="rect">
            <a:avLst/>
          </a:prstGeom>
          <a:solidFill>
            <a:schemeClr val="accent1"/>
          </a:solidFill>
          <a:ln w="9525">
            <a:solidFill>
              <a:schemeClr val="tx1"/>
            </a:solidFill>
            <a:miter lim="800000"/>
            <a:headEnd/>
            <a:tailEnd/>
          </a:ln>
        </p:spPr>
        <p:txBody>
          <a:bodyPr>
            <a:spAutoFit/>
          </a:bodyPr>
          <a:lstStyle/>
          <a:p>
            <a:endParaRPr lang="fr-FR" b="1"/>
          </a:p>
          <a:p>
            <a:r>
              <a:rPr lang="fr-FR" b="1"/>
              <a:t>1°) Le béton et ses utilisations</a:t>
            </a:r>
          </a:p>
          <a:p>
            <a:endParaRPr lang="fr-FR"/>
          </a:p>
        </p:txBody>
      </p:sp>
      <p:sp>
        <p:nvSpPr>
          <p:cNvPr id="29701" name="Text Box 8"/>
          <p:cNvSpPr txBox="1">
            <a:spLocks noChangeArrowheads="1"/>
          </p:cNvSpPr>
          <p:nvPr/>
        </p:nvSpPr>
        <p:spPr bwMode="auto">
          <a:xfrm>
            <a:off x="1223963" y="2347913"/>
            <a:ext cx="1547812" cy="366712"/>
          </a:xfrm>
          <a:prstGeom prst="rect">
            <a:avLst/>
          </a:prstGeom>
          <a:noFill/>
          <a:ln w="9525">
            <a:noFill/>
            <a:miter lim="800000"/>
            <a:headEnd/>
            <a:tailEnd/>
          </a:ln>
        </p:spPr>
        <p:txBody>
          <a:bodyPr>
            <a:spAutoFit/>
          </a:bodyPr>
          <a:lstStyle/>
          <a:p>
            <a:pPr algn="ctr">
              <a:spcBef>
                <a:spcPct val="50000"/>
              </a:spcBef>
            </a:pPr>
            <a:r>
              <a:rPr lang="fr-FR" b="1"/>
              <a:t>Activité n°1</a:t>
            </a:r>
          </a:p>
        </p:txBody>
      </p:sp>
      <p:sp>
        <p:nvSpPr>
          <p:cNvPr id="29702" name="AutoShape 9"/>
          <p:cNvSpPr>
            <a:spLocks noChangeArrowheads="1"/>
          </p:cNvSpPr>
          <p:nvPr/>
        </p:nvSpPr>
        <p:spPr bwMode="auto">
          <a:xfrm>
            <a:off x="612775" y="3463925"/>
            <a:ext cx="2771775" cy="1295400"/>
          </a:xfrm>
          <a:prstGeom prst="downArrowCallout">
            <a:avLst>
              <a:gd name="adj1" fmla="val 53493"/>
              <a:gd name="adj2" fmla="val 53493"/>
              <a:gd name="adj3" fmla="val 16667"/>
              <a:gd name="adj4" fmla="val 66667"/>
            </a:avLst>
          </a:prstGeom>
          <a:solidFill>
            <a:schemeClr val="accent1"/>
          </a:solidFill>
          <a:ln w="9525">
            <a:solidFill>
              <a:schemeClr val="tx1"/>
            </a:solidFill>
            <a:miter lim="800000"/>
            <a:headEnd/>
            <a:tailEnd/>
          </a:ln>
        </p:spPr>
        <p:txBody>
          <a:bodyPr wrap="none" anchor="ctr"/>
          <a:lstStyle/>
          <a:p>
            <a:pPr algn="ctr"/>
            <a:endParaRPr lang="fr-FR"/>
          </a:p>
        </p:txBody>
      </p:sp>
      <p:sp>
        <p:nvSpPr>
          <p:cNvPr id="29703" name="Text Box 10"/>
          <p:cNvSpPr txBox="1">
            <a:spLocks noChangeArrowheads="1"/>
          </p:cNvSpPr>
          <p:nvPr/>
        </p:nvSpPr>
        <p:spPr bwMode="auto">
          <a:xfrm>
            <a:off x="1223963" y="3709988"/>
            <a:ext cx="1547812" cy="366712"/>
          </a:xfrm>
          <a:prstGeom prst="rect">
            <a:avLst/>
          </a:prstGeom>
          <a:noFill/>
          <a:ln w="9525">
            <a:noFill/>
            <a:miter lim="800000"/>
            <a:headEnd/>
            <a:tailEnd/>
          </a:ln>
        </p:spPr>
        <p:txBody>
          <a:bodyPr>
            <a:spAutoFit/>
          </a:bodyPr>
          <a:lstStyle/>
          <a:p>
            <a:pPr algn="ctr">
              <a:spcBef>
                <a:spcPct val="50000"/>
              </a:spcBef>
            </a:pPr>
            <a:r>
              <a:rPr lang="fr-FR" b="1"/>
              <a:t>Activité n°2</a:t>
            </a:r>
          </a:p>
        </p:txBody>
      </p:sp>
      <p:sp>
        <p:nvSpPr>
          <p:cNvPr id="29704" name="Text Box 11"/>
          <p:cNvSpPr txBox="1">
            <a:spLocks noChangeArrowheads="1"/>
          </p:cNvSpPr>
          <p:nvPr/>
        </p:nvSpPr>
        <p:spPr bwMode="auto">
          <a:xfrm>
            <a:off x="4138613" y="3429000"/>
            <a:ext cx="3997325" cy="925513"/>
          </a:xfrm>
          <a:prstGeom prst="rect">
            <a:avLst/>
          </a:prstGeom>
          <a:solidFill>
            <a:schemeClr val="accent1"/>
          </a:solidFill>
          <a:ln w="9525">
            <a:solidFill>
              <a:schemeClr val="tx1"/>
            </a:solidFill>
            <a:miter lim="800000"/>
            <a:headEnd/>
            <a:tailEnd/>
          </a:ln>
        </p:spPr>
        <p:txBody>
          <a:bodyPr>
            <a:spAutoFit/>
          </a:bodyPr>
          <a:lstStyle/>
          <a:p>
            <a:endParaRPr lang="fr-FR" b="1"/>
          </a:p>
          <a:p>
            <a:r>
              <a:rPr lang="fr-FR" b="1"/>
              <a:t>2°) Essais (traction, compression)</a:t>
            </a:r>
          </a:p>
          <a:p>
            <a:endParaRPr lang="fr-FR"/>
          </a:p>
        </p:txBody>
      </p:sp>
      <p:sp>
        <p:nvSpPr>
          <p:cNvPr id="29705" name="Text Box 13"/>
          <p:cNvSpPr txBox="1">
            <a:spLocks noChangeArrowheads="1"/>
          </p:cNvSpPr>
          <p:nvPr/>
        </p:nvSpPr>
        <p:spPr bwMode="auto">
          <a:xfrm>
            <a:off x="4140200" y="4868863"/>
            <a:ext cx="3960813" cy="925512"/>
          </a:xfrm>
          <a:prstGeom prst="rect">
            <a:avLst/>
          </a:prstGeom>
          <a:solidFill>
            <a:schemeClr val="accent1"/>
          </a:solidFill>
          <a:ln w="9525">
            <a:solidFill>
              <a:schemeClr val="tx1"/>
            </a:solidFill>
            <a:miter lim="800000"/>
            <a:headEnd/>
            <a:tailEnd/>
          </a:ln>
        </p:spPr>
        <p:txBody>
          <a:bodyPr>
            <a:spAutoFit/>
          </a:bodyPr>
          <a:lstStyle/>
          <a:p>
            <a:endParaRPr lang="fr-FR" b="1"/>
          </a:p>
          <a:p>
            <a:r>
              <a:rPr lang="fr-FR" b="1"/>
              <a:t>3°) Dessin d’une forme de pont</a:t>
            </a:r>
          </a:p>
          <a:p>
            <a:endParaRPr lang="fr-FR"/>
          </a:p>
        </p:txBody>
      </p:sp>
      <p:sp>
        <p:nvSpPr>
          <p:cNvPr id="29706" name="AutoShape 15"/>
          <p:cNvSpPr>
            <a:spLocks noChangeArrowheads="1"/>
          </p:cNvSpPr>
          <p:nvPr/>
        </p:nvSpPr>
        <p:spPr bwMode="auto">
          <a:xfrm>
            <a:off x="3455988" y="2384425"/>
            <a:ext cx="503237" cy="252413"/>
          </a:xfrm>
          <a:prstGeom prst="rightArrow">
            <a:avLst>
              <a:gd name="adj1" fmla="val 50000"/>
              <a:gd name="adj2" fmla="val 49843"/>
            </a:avLst>
          </a:prstGeom>
          <a:solidFill>
            <a:schemeClr val="accent1"/>
          </a:solidFill>
          <a:ln w="9525">
            <a:solidFill>
              <a:schemeClr val="tx1"/>
            </a:solidFill>
            <a:miter lim="800000"/>
            <a:headEnd/>
            <a:tailEnd/>
          </a:ln>
        </p:spPr>
        <p:txBody>
          <a:bodyPr wrap="none" anchor="ctr"/>
          <a:lstStyle/>
          <a:p>
            <a:endParaRPr lang="fr-FR"/>
          </a:p>
        </p:txBody>
      </p:sp>
      <p:sp>
        <p:nvSpPr>
          <p:cNvPr id="29707" name="AutoShape 16"/>
          <p:cNvSpPr>
            <a:spLocks noChangeArrowheads="1"/>
          </p:cNvSpPr>
          <p:nvPr/>
        </p:nvSpPr>
        <p:spPr bwMode="auto">
          <a:xfrm>
            <a:off x="3455988" y="5156200"/>
            <a:ext cx="503237" cy="252413"/>
          </a:xfrm>
          <a:prstGeom prst="rightArrow">
            <a:avLst>
              <a:gd name="adj1" fmla="val 50000"/>
              <a:gd name="adj2" fmla="val 49843"/>
            </a:avLst>
          </a:prstGeom>
          <a:solidFill>
            <a:schemeClr val="accent1"/>
          </a:solidFill>
          <a:ln w="9525">
            <a:solidFill>
              <a:schemeClr val="tx1"/>
            </a:solidFill>
            <a:miter lim="800000"/>
            <a:headEnd/>
            <a:tailEnd/>
          </a:ln>
        </p:spPr>
        <p:txBody>
          <a:bodyPr wrap="none" anchor="ctr"/>
          <a:lstStyle/>
          <a:p>
            <a:endParaRPr lang="fr-FR"/>
          </a:p>
        </p:txBody>
      </p:sp>
      <p:sp>
        <p:nvSpPr>
          <p:cNvPr id="29708" name="AutoShape 17"/>
          <p:cNvSpPr>
            <a:spLocks noChangeArrowheads="1"/>
          </p:cNvSpPr>
          <p:nvPr/>
        </p:nvSpPr>
        <p:spPr bwMode="auto">
          <a:xfrm>
            <a:off x="3492500" y="3752850"/>
            <a:ext cx="503238" cy="252413"/>
          </a:xfrm>
          <a:prstGeom prst="rightArrow">
            <a:avLst>
              <a:gd name="adj1" fmla="val 50000"/>
              <a:gd name="adj2" fmla="val 49843"/>
            </a:avLst>
          </a:prstGeom>
          <a:solidFill>
            <a:schemeClr val="accent1"/>
          </a:solidFill>
          <a:ln w="9525">
            <a:solidFill>
              <a:schemeClr val="tx1"/>
            </a:solidFill>
            <a:miter lim="800000"/>
            <a:headEnd/>
            <a:tailEnd/>
          </a:ln>
        </p:spPr>
        <p:txBody>
          <a:bodyPr wrap="none" anchor="ctr"/>
          <a:lstStyle/>
          <a:p>
            <a:endParaRPr lang="fr-FR"/>
          </a:p>
        </p:txBody>
      </p:sp>
      <p:sp>
        <p:nvSpPr>
          <p:cNvPr id="29709" name="Text Box 19"/>
          <p:cNvSpPr txBox="1">
            <a:spLocks noChangeArrowheads="1"/>
          </p:cNvSpPr>
          <p:nvPr/>
        </p:nvSpPr>
        <p:spPr bwMode="auto">
          <a:xfrm>
            <a:off x="611188" y="4832350"/>
            <a:ext cx="2771775" cy="925513"/>
          </a:xfrm>
          <a:prstGeom prst="rect">
            <a:avLst/>
          </a:prstGeom>
          <a:solidFill>
            <a:schemeClr val="accent1"/>
          </a:solidFill>
          <a:ln w="9525">
            <a:solidFill>
              <a:schemeClr val="tx1"/>
            </a:solidFill>
            <a:miter lim="800000"/>
            <a:headEnd/>
            <a:tailEnd/>
          </a:ln>
        </p:spPr>
        <p:txBody>
          <a:bodyPr>
            <a:spAutoFit/>
          </a:bodyPr>
          <a:lstStyle/>
          <a:p>
            <a:endParaRPr lang="fr-FR" b="1"/>
          </a:p>
          <a:p>
            <a:pPr algn="ctr"/>
            <a:r>
              <a:rPr lang="fr-FR" b="1"/>
              <a:t>Activité n°3</a:t>
            </a:r>
          </a:p>
          <a:p>
            <a:endParaRPr lang="fr-F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Box 4"/>
          <p:cNvSpPr txBox="1">
            <a:spLocks noChangeArrowheads="1"/>
          </p:cNvSpPr>
          <p:nvPr/>
        </p:nvSpPr>
        <p:spPr bwMode="auto">
          <a:xfrm>
            <a:off x="3455988" y="908050"/>
            <a:ext cx="1655762" cy="457200"/>
          </a:xfrm>
          <a:prstGeom prst="rect">
            <a:avLst/>
          </a:prstGeom>
          <a:noFill/>
          <a:ln w="9525">
            <a:noFill/>
            <a:miter lim="800000"/>
            <a:headEnd/>
            <a:tailEnd/>
          </a:ln>
        </p:spPr>
        <p:txBody>
          <a:bodyPr>
            <a:spAutoFit/>
          </a:bodyPr>
          <a:lstStyle/>
          <a:p>
            <a:pPr>
              <a:spcBef>
                <a:spcPct val="50000"/>
              </a:spcBef>
            </a:pPr>
            <a:r>
              <a:rPr lang="fr-FR" sz="2400" b="1"/>
              <a:t>Synthèse</a:t>
            </a:r>
          </a:p>
        </p:txBody>
      </p:sp>
      <p:sp>
        <p:nvSpPr>
          <p:cNvPr id="30722" name="Text Box 5"/>
          <p:cNvSpPr txBox="1">
            <a:spLocks noChangeArrowheads="1"/>
          </p:cNvSpPr>
          <p:nvPr/>
        </p:nvSpPr>
        <p:spPr bwMode="auto">
          <a:xfrm>
            <a:off x="3887788" y="2241550"/>
            <a:ext cx="4932362" cy="1190625"/>
          </a:xfrm>
          <a:prstGeom prst="rect">
            <a:avLst/>
          </a:prstGeom>
          <a:noFill/>
          <a:ln w="9525">
            <a:noFill/>
            <a:miter lim="800000"/>
            <a:headEnd/>
            <a:tailEnd/>
          </a:ln>
        </p:spPr>
        <p:txBody>
          <a:bodyPr>
            <a:spAutoFit/>
          </a:bodyPr>
          <a:lstStyle/>
          <a:p>
            <a:pPr>
              <a:spcBef>
                <a:spcPct val="50000"/>
              </a:spcBef>
            </a:pPr>
            <a:r>
              <a:rPr lang="fr-FR"/>
              <a:t>C’est un matériau de construction composé d’un mélange de granulats de tailles diverses (sable, gravier, pierrailles), d’un liant (le plus souvent du ciment) et d'eau. </a:t>
            </a:r>
          </a:p>
        </p:txBody>
      </p:sp>
      <p:pic>
        <p:nvPicPr>
          <p:cNvPr id="30723" name="Picture 27"/>
          <p:cNvPicPr>
            <a:picLocks noChangeAspect="1" noChangeArrowheads="1"/>
          </p:cNvPicPr>
          <p:nvPr/>
        </p:nvPicPr>
        <p:blipFill>
          <a:blip r:embed="rId2"/>
          <a:srcRect/>
          <a:stretch>
            <a:fillRect/>
          </a:stretch>
        </p:blipFill>
        <p:spPr bwMode="auto">
          <a:xfrm>
            <a:off x="647700" y="2492375"/>
            <a:ext cx="1692275" cy="1668463"/>
          </a:xfrm>
          <a:prstGeom prst="rect">
            <a:avLst/>
          </a:prstGeom>
          <a:solidFill>
            <a:srgbClr val="FFFFFF"/>
          </a:solidFill>
          <a:ln w="9525">
            <a:noFill/>
            <a:miter lim="800000"/>
            <a:headEnd/>
            <a:tailEnd/>
          </a:ln>
        </p:spPr>
      </p:pic>
      <p:sp>
        <p:nvSpPr>
          <p:cNvPr id="30724" name="AutoShape 29"/>
          <p:cNvSpPr>
            <a:spLocks/>
          </p:cNvSpPr>
          <p:nvPr/>
        </p:nvSpPr>
        <p:spPr bwMode="auto">
          <a:xfrm>
            <a:off x="215900" y="1736725"/>
            <a:ext cx="1292225" cy="438150"/>
          </a:xfrm>
          <a:prstGeom prst="borderCallout1">
            <a:avLst>
              <a:gd name="adj1" fmla="val 26088"/>
              <a:gd name="adj2" fmla="val 105898"/>
              <a:gd name="adj3" fmla="val 227537"/>
              <a:gd name="adj4" fmla="val 116708"/>
            </a:avLst>
          </a:prstGeom>
          <a:noFill/>
          <a:ln w="9525">
            <a:solidFill>
              <a:schemeClr val="tx1"/>
            </a:solidFill>
            <a:miter lim="800000"/>
            <a:headEnd/>
            <a:tailEnd type="triangle" w="med" len="med"/>
          </a:ln>
        </p:spPr>
        <p:txBody>
          <a:bodyPr/>
          <a:lstStyle/>
          <a:p>
            <a:pPr algn="ctr"/>
            <a:r>
              <a:rPr lang="fr-FR" b="1"/>
              <a:t>gravier</a:t>
            </a:r>
          </a:p>
        </p:txBody>
      </p:sp>
      <p:sp>
        <p:nvSpPr>
          <p:cNvPr id="30725" name="AutoShape 30"/>
          <p:cNvSpPr>
            <a:spLocks/>
          </p:cNvSpPr>
          <p:nvPr/>
        </p:nvSpPr>
        <p:spPr bwMode="auto">
          <a:xfrm>
            <a:off x="2278063" y="1731963"/>
            <a:ext cx="1292225" cy="438150"/>
          </a:xfrm>
          <a:prstGeom prst="borderCallout1">
            <a:avLst>
              <a:gd name="adj1" fmla="val 26088"/>
              <a:gd name="adj2" fmla="val -5898"/>
              <a:gd name="adj3" fmla="val 283694"/>
              <a:gd name="adj4" fmla="val -14130"/>
            </a:avLst>
          </a:prstGeom>
          <a:noFill/>
          <a:ln w="9525">
            <a:solidFill>
              <a:schemeClr val="tx1"/>
            </a:solidFill>
            <a:miter lim="800000"/>
            <a:headEnd/>
            <a:tailEnd type="triangle" w="med" len="med"/>
          </a:ln>
        </p:spPr>
        <p:txBody>
          <a:bodyPr/>
          <a:lstStyle/>
          <a:p>
            <a:pPr algn="ctr"/>
            <a:r>
              <a:rPr lang="fr-FR" b="1"/>
              <a:t>sable</a:t>
            </a:r>
          </a:p>
        </p:txBody>
      </p:sp>
      <p:sp>
        <p:nvSpPr>
          <p:cNvPr id="30726" name="AutoShape 31"/>
          <p:cNvSpPr>
            <a:spLocks/>
          </p:cNvSpPr>
          <p:nvPr/>
        </p:nvSpPr>
        <p:spPr bwMode="auto">
          <a:xfrm>
            <a:off x="2481263" y="3108325"/>
            <a:ext cx="1292225" cy="438150"/>
          </a:xfrm>
          <a:prstGeom prst="borderCallout1">
            <a:avLst>
              <a:gd name="adj1" fmla="val 26088"/>
              <a:gd name="adj2" fmla="val -5898"/>
              <a:gd name="adj3" fmla="val 106157"/>
              <a:gd name="adj4" fmla="val -16829"/>
            </a:avLst>
          </a:prstGeom>
          <a:noFill/>
          <a:ln w="9525">
            <a:solidFill>
              <a:schemeClr val="tx1"/>
            </a:solidFill>
            <a:miter lim="800000"/>
            <a:headEnd/>
            <a:tailEnd type="triangle" w="med" len="med"/>
          </a:ln>
        </p:spPr>
        <p:txBody>
          <a:bodyPr/>
          <a:lstStyle/>
          <a:p>
            <a:pPr algn="ctr"/>
            <a:r>
              <a:rPr lang="fr-FR" b="1"/>
              <a:t>Ciment</a:t>
            </a:r>
          </a:p>
        </p:txBody>
      </p:sp>
      <p:sp>
        <p:nvSpPr>
          <p:cNvPr id="30727" name="Text Box 32"/>
          <p:cNvSpPr txBox="1">
            <a:spLocks noChangeArrowheads="1"/>
          </p:cNvSpPr>
          <p:nvPr/>
        </p:nvSpPr>
        <p:spPr bwMode="auto">
          <a:xfrm>
            <a:off x="250825" y="225425"/>
            <a:ext cx="8461375" cy="366713"/>
          </a:xfrm>
          <a:prstGeom prst="rect">
            <a:avLst/>
          </a:prstGeom>
          <a:noFill/>
          <a:ln w="9525">
            <a:noFill/>
            <a:miter lim="800000"/>
            <a:headEnd/>
            <a:tailEnd/>
          </a:ln>
        </p:spPr>
        <p:txBody>
          <a:bodyPr>
            <a:spAutoFit/>
          </a:bodyPr>
          <a:lstStyle/>
          <a:p>
            <a:pPr>
              <a:spcBef>
                <a:spcPct val="50000"/>
              </a:spcBef>
            </a:pPr>
            <a:r>
              <a:rPr lang="fr-FR"/>
              <a:t>Une synthèse est réalisée  avec toute le classe à l’issu des 2 activités n°1 et n°2.</a:t>
            </a:r>
          </a:p>
        </p:txBody>
      </p:sp>
      <p:sp>
        <p:nvSpPr>
          <p:cNvPr id="30728" name="Rectangle 33"/>
          <p:cNvSpPr>
            <a:spLocks noChangeArrowheads="1"/>
          </p:cNvSpPr>
          <p:nvPr/>
        </p:nvSpPr>
        <p:spPr bwMode="auto">
          <a:xfrm>
            <a:off x="215900" y="4581525"/>
            <a:ext cx="8712200" cy="1739900"/>
          </a:xfrm>
          <a:prstGeom prst="rect">
            <a:avLst/>
          </a:prstGeom>
          <a:noFill/>
          <a:ln w="9525">
            <a:noFill/>
            <a:miter lim="800000"/>
            <a:headEnd/>
            <a:tailEnd/>
          </a:ln>
        </p:spPr>
        <p:txBody>
          <a:bodyPr anchor="ctr">
            <a:spAutoFit/>
          </a:bodyPr>
          <a:lstStyle/>
          <a:p>
            <a:r>
              <a:rPr lang="fr-FR"/>
              <a:t>Comme le béton est un matériau qui résiste bien à la </a:t>
            </a:r>
            <a:r>
              <a:rPr lang="fr-FR" b="1"/>
              <a:t>compression</a:t>
            </a:r>
            <a:r>
              <a:rPr lang="fr-FR"/>
              <a:t> mais très mal à la </a:t>
            </a:r>
            <a:r>
              <a:rPr lang="fr-FR" b="1"/>
              <a:t>traction</a:t>
            </a:r>
            <a:r>
              <a:rPr lang="fr-FR"/>
              <a:t> on place des barres d’acier qui est un matériau qui résiste bien à la</a:t>
            </a:r>
            <a:r>
              <a:rPr lang="fr-FR" b="1"/>
              <a:t> traction</a:t>
            </a:r>
            <a:r>
              <a:rPr lang="fr-FR"/>
              <a:t>, on appelle cette association : </a:t>
            </a:r>
            <a:r>
              <a:rPr lang="fr-FR" b="1"/>
              <a:t>le béton armé.</a:t>
            </a:r>
          </a:p>
          <a:p>
            <a:endParaRPr lang="fr-FR"/>
          </a:p>
          <a:p>
            <a:r>
              <a:rPr lang="fr-FR"/>
              <a:t>Le béton armé est utilisé dans toutes les structures comprenant des poutres, des linteaux, des dalles, des planchers des fondations.</a:t>
            </a:r>
          </a:p>
        </p:txBody>
      </p:sp>
      <p:sp>
        <p:nvSpPr>
          <p:cNvPr id="30729" name="Rectangle 34"/>
          <p:cNvSpPr>
            <a:spLocks noChangeArrowheads="1"/>
          </p:cNvSpPr>
          <p:nvPr/>
        </p:nvSpPr>
        <p:spPr bwMode="auto">
          <a:xfrm>
            <a:off x="3219450" y="3897313"/>
            <a:ext cx="4916488" cy="457200"/>
          </a:xfrm>
          <a:prstGeom prst="rect">
            <a:avLst/>
          </a:prstGeom>
          <a:noFill/>
          <a:ln w="9525">
            <a:noFill/>
            <a:miter lim="800000"/>
            <a:headEnd/>
            <a:tailEnd/>
          </a:ln>
        </p:spPr>
        <p:txBody>
          <a:bodyPr wrap="none" anchor="ctr">
            <a:spAutoFit/>
          </a:bodyPr>
          <a:lstStyle/>
          <a:p>
            <a:pPr algn="ctr"/>
            <a:r>
              <a:rPr lang="fr-FR" sz="2400" b="1"/>
              <a:t>Béton = Gravier + sable + ciment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5"/>
          <p:cNvSpPr txBox="1">
            <a:spLocks noChangeArrowheads="1"/>
          </p:cNvSpPr>
          <p:nvPr/>
        </p:nvSpPr>
        <p:spPr bwMode="auto">
          <a:xfrm>
            <a:off x="468313" y="549275"/>
            <a:ext cx="2051050" cy="457200"/>
          </a:xfrm>
          <a:prstGeom prst="rect">
            <a:avLst/>
          </a:prstGeom>
          <a:noFill/>
          <a:ln w="9525">
            <a:noFill/>
            <a:miter lim="800000"/>
            <a:headEnd/>
            <a:tailEnd/>
          </a:ln>
        </p:spPr>
        <p:txBody>
          <a:bodyPr>
            <a:spAutoFit/>
          </a:bodyPr>
          <a:lstStyle/>
          <a:p>
            <a:pPr>
              <a:spcBef>
                <a:spcPct val="50000"/>
              </a:spcBef>
            </a:pPr>
            <a:r>
              <a:rPr lang="fr-FR" sz="2400" b="1"/>
              <a:t>Activité n°3</a:t>
            </a:r>
          </a:p>
        </p:txBody>
      </p:sp>
      <p:sp>
        <p:nvSpPr>
          <p:cNvPr id="31746" name="Text Box 6"/>
          <p:cNvSpPr txBox="1">
            <a:spLocks noChangeArrowheads="1"/>
          </p:cNvSpPr>
          <p:nvPr/>
        </p:nvSpPr>
        <p:spPr bwMode="auto">
          <a:xfrm>
            <a:off x="792163" y="2312988"/>
            <a:ext cx="7416800" cy="701675"/>
          </a:xfrm>
          <a:prstGeom prst="rect">
            <a:avLst/>
          </a:prstGeom>
          <a:noFill/>
          <a:ln w="9525">
            <a:noFill/>
            <a:miter lim="800000"/>
            <a:headEnd/>
            <a:tailEnd/>
          </a:ln>
        </p:spPr>
        <p:txBody>
          <a:bodyPr>
            <a:spAutoFit/>
          </a:bodyPr>
          <a:lstStyle/>
          <a:p>
            <a:pPr>
              <a:spcBef>
                <a:spcPct val="50000"/>
              </a:spcBef>
            </a:pPr>
            <a:r>
              <a:rPr lang="fr-FR" sz="4000" b="1"/>
              <a:t>Dessin d’une forme de  pont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6"/>
          <p:cNvSpPr txBox="1">
            <a:spLocks noChangeArrowheads="1"/>
          </p:cNvSpPr>
          <p:nvPr/>
        </p:nvSpPr>
        <p:spPr bwMode="auto">
          <a:xfrm>
            <a:off x="0" y="0"/>
            <a:ext cx="4284663" cy="457200"/>
          </a:xfrm>
          <a:prstGeom prst="rect">
            <a:avLst/>
          </a:prstGeom>
          <a:noFill/>
          <a:ln w="9525">
            <a:noFill/>
            <a:miter lim="800000"/>
            <a:headEnd/>
            <a:tailEnd/>
          </a:ln>
        </p:spPr>
        <p:txBody>
          <a:bodyPr>
            <a:spAutoFit/>
          </a:bodyPr>
          <a:lstStyle/>
          <a:p>
            <a:pPr>
              <a:spcBef>
                <a:spcPct val="50000"/>
              </a:spcBef>
            </a:pPr>
            <a:r>
              <a:rPr lang="fr-FR" sz="2400" b="1"/>
              <a:t>Généralités sur les ponts</a:t>
            </a:r>
          </a:p>
        </p:txBody>
      </p:sp>
      <p:sp>
        <p:nvSpPr>
          <p:cNvPr id="32770" name="Text Box 4"/>
          <p:cNvSpPr txBox="1">
            <a:spLocks noChangeArrowheads="1"/>
          </p:cNvSpPr>
          <p:nvPr/>
        </p:nvSpPr>
        <p:spPr bwMode="auto">
          <a:xfrm>
            <a:off x="1584325" y="728663"/>
            <a:ext cx="3563938" cy="2014537"/>
          </a:xfrm>
          <a:prstGeom prst="rect">
            <a:avLst/>
          </a:prstGeom>
          <a:noFill/>
          <a:ln w="9525">
            <a:noFill/>
            <a:miter lim="800000"/>
            <a:headEnd/>
            <a:tailEnd/>
          </a:ln>
        </p:spPr>
        <p:txBody>
          <a:bodyPr>
            <a:spAutoFit/>
          </a:bodyPr>
          <a:lstStyle/>
          <a:p>
            <a:r>
              <a:rPr lang="fr-FR" b="1"/>
              <a:t>Différents types de ponts</a:t>
            </a:r>
          </a:p>
          <a:p>
            <a:endParaRPr lang="fr-FR" b="1"/>
          </a:p>
          <a:p>
            <a:r>
              <a:rPr lang="fr-FR" b="1">
                <a:solidFill>
                  <a:srgbClr val="3399FF"/>
                </a:solidFill>
              </a:rPr>
              <a:t>	Les ponts à voûtes</a:t>
            </a:r>
          </a:p>
          <a:p>
            <a:r>
              <a:rPr lang="fr-FR" b="1">
                <a:solidFill>
                  <a:srgbClr val="3399FF"/>
                </a:solidFill>
              </a:rPr>
              <a:t>	Les ponts à poutres </a:t>
            </a:r>
          </a:p>
          <a:p>
            <a:r>
              <a:rPr lang="fr-FR" b="1">
                <a:solidFill>
                  <a:srgbClr val="3399FF"/>
                </a:solidFill>
              </a:rPr>
              <a:t>	Les ponts en arc </a:t>
            </a:r>
          </a:p>
          <a:p>
            <a:r>
              <a:rPr lang="fr-FR" b="1">
                <a:solidFill>
                  <a:srgbClr val="3399FF"/>
                </a:solidFill>
              </a:rPr>
              <a:t>	Les ponts à haubans </a:t>
            </a:r>
          </a:p>
          <a:p>
            <a:r>
              <a:rPr lang="fr-FR" b="1">
                <a:solidFill>
                  <a:srgbClr val="3399FF"/>
                </a:solidFill>
              </a:rPr>
              <a:t>	Les ponts suspendus</a:t>
            </a:r>
            <a:r>
              <a:rPr lang="fr-FR"/>
              <a:t> </a:t>
            </a:r>
          </a:p>
        </p:txBody>
      </p:sp>
      <p:sp>
        <p:nvSpPr>
          <p:cNvPr id="32771" name="Text Box 5"/>
          <p:cNvSpPr txBox="1">
            <a:spLocks noChangeArrowheads="1"/>
          </p:cNvSpPr>
          <p:nvPr/>
        </p:nvSpPr>
        <p:spPr bwMode="auto">
          <a:xfrm>
            <a:off x="215900" y="3392488"/>
            <a:ext cx="3168650" cy="1739900"/>
          </a:xfrm>
          <a:prstGeom prst="rect">
            <a:avLst/>
          </a:prstGeom>
          <a:noFill/>
          <a:ln w="9525">
            <a:noFill/>
            <a:miter lim="800000"/>
            <a:headEnd/>
            <a:tailEnd/>
          </a:ln>
        </p:spPr>
        <p:txBody>
          <a:bodyPr>
            <a:spAutoFit/>
          </a:bodyPr>
          <a:lstStyle/>
          <a:p>
            <a:r>
              <a:rPr lang="fr-FR" b="1"/>
              <a:t>Différences entre les ponts</a:t>
            </a:r>
            <a:endParaRPr lang="fr-FR"/>
          </a:p>
          <a:p>
            <a:endParaRPr lang="fr-FR"/>
          </a:p>
          <a:p>
            <a:r>
              <a:rPr lang="fr-FR" b="1">
                <a:solidFill>
                  <a:srgbClr val="3399FF"/>
                </a:solidFill>
              </a:rPr>
              <a:t>Leurs formes, certains ont des voûtes , d’autres des poutres tenues par des câbles ……</a:t>
            </a:r>
          </a:p>
        </p:txBody>
      </p:sp>
      <p:sp>
        <p:nvSpPr>
          <p:cNvPr id="32772" name="Text Box 6"/>
          <p:cNvSpPr txBox="1">
            <a:spLocks noChangeArrowheads="1"/>
          </p:cNvSpPr>
          <p:nvPr/>
        </p:nvSpPr>
        <p:spPr bwMode="auto">
          <a:xfrm>
            <a:off x="3779838" y="3392488"/>
            <a:ext cx="5364162" cy="2563812"/>
          </a:xfrm>
          <a:prstGeom prst="rect">
            <a:avLst/>
          </a:prstGeom>
          <a:noFill/>
          <a:ln w="9525">
            <a:noFill/>
            <a:miter lim="800000"/>
            <a:headEnd/>
            <a:tailEnd/>
          </a:ln>
        </p:spPr>
        <p:txBody>
          <a:bodyPr>
            <a:spAutoFit/>
          </a:bodyPr>
          <a:lstStyle/>
          <a:p>
            <a:r>
              <a:rPr lang="fr-FR" b="1"/>
              <a:t>Points communs entre les ponts</a:t>
            </a:r>
            <a:endParaRPr lang="fr-FR"/>
          </a:p>
          <a:p>
            <a:endParaRPr lang="fr-FR" b="1"/>
          </a:p>
          <a:p>
            <a:pPr>
              <a:buFontTx/>
              <a:buChar char="-"/>
            </a:pPr>
            <a:r>
              <a:rPr lang="fr-FR" b="1">
                <a:solidFill>
                  <a:srgbClr val="3399FF"/>
                </a:solidFill>
              </a:rPr>
              <a:t>Un tablier (permet de faire passer des véhicules, des piétons, de l’eau, …)</a:t>
            </a:r>
          </a:p>
          <a:p>
            <a:pPr>
              <a:buFontTx/>
              <a:buChar char="-"/>
            </a:pPr>
            <a:endParaRPr lang="fr-FR" b="1">
              <a:solidFill>
                <a:srgbClr val="3399FF"/>
              </a:solidFill>
            </a:endParaRPr>
          </a:p>
          <a:p>
            <a:r>
              <a:rPr lang="fr-FR" b="1">
                <a:solidFill>
                  <a:srgbClr val="3399FF"/>
                </a:solidFill>
              </a:rPr>
              <a:t>- Des piliers (permettent de soutenir le tablier) </a:t>
            </a:r>
          </a:p>
          <a:p>
            <a:endParaRPr lang="fr-FR" b="1">
              <a:solidFill>
                <a:srgbClr val="3399FF"/>
              </a:solidFill>
            </a:endParaRPr>
          </a:p>
          <a:p>
            <a:r>
              <a:rPr lang="fr-FR" b="1">
                <a:solidFill>
                  <a:srgbClr val="3399FF"/>
                </a:solidFill>
              </a:rPr>
              <a:t>- Les fondations qui permettent la stabilité de l'ouvrage</a:t>
            </a:r>
            <a:r>
              <a:rPr lang="fr-FR">
                <a:solidFill>
                  <a:srgbClr val="3399FF"/>
                </a:solidFill>
              </a:rPr>
              <a:t> </a:t>
            </a:r>
          </a:p>
        </p:txBody>
      </p:sp>
      <p:sp>
        <p:nvSpPr>
          <p:cNvPr id="32773" name="AutoShape 7"/>
          <p:cNvSpPr>
            <a:spLocks noChangeArrowheads="1"/>
          </p:cNvSpPr>
          <p:nvPr/>
        </p:nvSpPr>
        <p:spPr bwMode="auto">
          <a:xfrm rot="2773391">
            <a:off x="4500563" y="2997200"/>
            <a:ext cx="611187" cy="252413"/>
          </a:xfrm>
          <a:prstGeom prst="rightArrow">
            <a:avLst>
              <a:gd name="adj1" fmla="val 50000"/>
              <a:gd name="adj2" fmla="val 60534"/>
            </a:avLst>
          </a:prstGeom>
          <a:solidFill>
            <a:srgbClr val="C0C0C0"/>
          </a:solidFill>
          <a:ln w="9525">
            <a:solidFill>
              <a:schemeClr val="tx1"/>
            </a:solidFill>
            <a:miter lim="800000"/>
            <a:headEnd/>
            <a:tailEnd/>
          </a:ln>
        </p:spPr>
        <p:txBody>
          <a:bodyPr rot="10800000" vert="eaVert" wrap="none" anchor="ctr"/>
          <a:lstStyle/>
          <a:p>
            <a:endParaRPr lang="fr-FR"/>
          </a:p>
        </p:txBody>
      </p:sp>
      <p:sp>
        <p:nvSpPr>
          <p:cNvPr id="32774" name="AutoShape 8"/>
          <p:cNvSpPr>
            <a:spLocks noChangeArrowheads="1"/>
          </p:cNvSpPr>
          <p:nvPr/>
        </p:nvSpPr>
        <p:spPr bwMode="auto">
          <a:xfrm rot="8349060">
            <a:off x="2663825" y="2960688"/>
            <a:ext cx="611188" cy="252412"/>
          </a:xfrm>
          <a:prstGeom prst="rightArrow">
            <a:avLst>
              <a:gd name="adj1" fmla="val 50000"/>
              <a:gd name="adj2" fmla="val 60535"/>
            </a:avLst>
          </a:prstGeom>
          <a:solidFill>
            <a:srgbClr val="C0C0C0"/>
          </a:solidFill>
          <a:ln w="9525">
            <a:solidFill>
              <a:schemeClr val="tx1"/>
            </a:solidFill>
            <a:miter lim="800000"/>
            <a:headEnd/>
            <a:tailEnd/>
          </a:ln>
        </p:spPr>
        <p:txBody>
          <a:bodyPr rot="10800000" wrap="none" anchor="ctr"/>
          <a:lstStyle/>
          <a:p>
            <a:endParaRPr lang="fr-FR"/>
          </a:p>
        </p:txBody>
      </p:sp>
      <p:sp>
        <p:nvSpPr>
          <p:cNvPr id="32775" name="Rectangle 8"/>
          <p:cNvSpPr>
            <a:spLocks noChangeArrowheads="1"/>
          </p:cNvSpPr>
          <p:nvPr/>
        </p:nvSpPr>
        <p:spPr bwMode="auto">
          <a:xfrm>
            <a:off x="2484438" y="1233488"/>
            <a:ext cx="2771775" cy="1584325"/>
          </a:xfrm>
          <a:prstGeom prst="rect">
            <a:avLst/>
          </a:prstGeom>
          <a:noFill/>
          <a:ln w="9525">
            <a:solidFill>
              <a:schemeClr val="tx1"/>
            </a:solidFill>
            <a:miter lim="800000"/>
            <a:headEnd/>
            <a:tailEnd/>
          </a:ln>
        </p:spPr>
        <p:txBody>
          <a:bodyPr wrap="none" anchor="ct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770">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770">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770">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770">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77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771">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277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2772">
                                            <p:txEl>
                                              <p:pRg st="0" end="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2772">
                                            <p:txEl>
                                              <p:pRg st="2" end="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2772">
                                            <p:txEl>
                                              <p:pRg st="4" end="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277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animBg="1"/>
      <p:bldP spid="3277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4"/>
          <p:cNvSpPr>
            <a:spLocks noChangeArrowheads="1"/>
          </p:cNvSpPr>
          <p:nvPr/>
        </p:nvSpPr>
        <p:spPr bwMode="auto">
          <a:xfrm>
            <a:off x="206375" y="765175"/>
            <a:ext cx="8758238" cy="2289175"/>
          </a:xfrm>
          <a:prstGeom prst="rect">
            <a:avLst/>
          </a:prstGeom>
          <a:noFill/>
          <a:ln w="9525">
            <a:noFill/>
            <a:miter lim="800000"/>
            <a:headEnd/>
            <a:tailEnd/>
          </a:ln>
        </p:spPr>
        <p:txBody>
          <a:bodyPr anchor="ctr">
            <a:spAutoFit/>
          </a:bodyPr>
          <a:lstStyle/>
          <a:p>
            <a:r>
              <a:rPr lang="fr-FR" b="1"/>
              <a:t>Réalisation n°1</a:t>
            </a:r>
            <a:endParaRPr lang="fr-FR"/>
          </a:p>
          <a:p>
            <a:r>
              <a:rPr lang="fr-FR"/>
              <a:t>Quel type de pont allez-vous choisir pour franchir une gorge de 200 m de large et de 150 mètres de hauteur.</a:t>
            </a:r>
          </a:p>
          <a:p>
            <a:r>
              <a:rPr lang="fr-FR"/>
              <a:t>Pour des raisons de sécurité (fortes crues, profondeur de l’eau..) on ne pourra pas mettre un pilier dans le lit de la rivière.</a:t>
            </a:r>
          </a:p>
          <a:p>
            <a:r>
              <a:rPr lang="fr-FR"/>
              <a:t>Expliquez votre choix, puis dessinez votre solution sur le dessin ci-dessous en indiquant les différents éléments de votre construction (pilier, tablier, portée, gabarit, matériaux utilisés...).</a:t>
            </a:r>
          </a:p>
        </p:txBody>
      </p:sp>
      <p:sp>
        <p:nvSpPr>
          <p:cNvPr id="33794" name="Text Box 12"/>
          <p:cNvSpPr txBox="1">
            <a:spLocks noChangeArrowheads="1"/>
          </p:cNvSpPr>
          <p:nvPr/>
        </p:nvSpPr>
        <p:spPr bwMode="auto">
          <a:xfrm>
            <a:off x="215900" y="260350"/>
            <a:ext cx="1619250" cy="366713"/>
          </a:xfrm>
          <a:prstGeom prst="rect">
            <a:avLst/>
          </a:prstGeom>
          <a:noFill/>
          <a:ln w="9525">
            <a:noFill/>
            <a:miter lim="800000"/>
            <a:headEnd/>
            <a:tailEnd/>
          </a:ln>
        </p:spPr>
        <p:txBody>
          <a:bodyPr>
            <a:spAutoFit/>
          </a:bodyPr>
          <a:lstStyle/>
          <a:p>
            <a:pPr>
              <a:spcBef>
                <a:spcPct val="50000"/>
              </a:spcBef>
            </a:pPr>
            <a:r>
              <a:rPr lang="fr-FR" b="1"/>
              <a:t>Etude de cas</a:t>
            </a:r>
          </a:p>
        </p:txBody>
      </p:sp>
      <p:pic>
        <p:nvPicPr>
          <p:cNvPr id="33795" name="Picture 6"/>
          <p:cNvPicPr>
            <a:picLocks noChangeAspect="1" noChangeArrowheads="1"/>
          </p:cNvPicPr>
          <p:nvPr/>
        </p:nvPicPr>
        <p:blipFill>
          <a:blip r:embed="rId2"/>
          <a:srcRect/>
          <a:stretch>
            <a:fillRect/>
          </a:stretch>
        </p:blipFill>
        <p:spPr bwMode="auto">
          <a:xfrm>
            <a:off x="647700" y="3300413"/>
            <a:ext cx="7559675" cy="2828925"/>
          </a:xfrm>
          <a:prstGeom prst="rect">
            <a:avLst/>
          </a:prstGeom>
          <a:noFill/>
          <a:ln w="9525">
            <a:noFill/>
            <a:miter lim="800000"/>
            <a:headEnd/>
            <a:tailEnd/>
          </a:ln>
        </p:spPr>
      </p:pic>
      <p:grpSp>
        <p:nvGrpSpPr>
          <p:cNvPr id="33796" name="Group 7"/>
          <p:cNvGrpSpPr>
            <a:grpSpLocks/>
          </p:cNvGrpSpPr>
          <p:nvPr/>
        </p:nvGrpSpPr>
        <p:grpSpPr bwMode="auto">
          <a:xfrm>
            <a:off x="1979613" y="3284538"/>
            <a:ext cx="4868862" cy="3273425"/>
            <a:chOff x="2676" y="8337"/>
            <a:chExt cx="7353" cy="4695"/>
          </a:xfrm>
        </p:grpSpPr>
        <p:grpSp>
          <p:nvGrpSpPr>
            <p:cNvPr id="33797" name="Group 8"/>
            <p:cNvGrpSpPr>
              <a:grpSpLocks/>
            </p:cNvGrpSpPr>
            <p:nvPr/>
          </p:nvGrpSpPr>
          <p:grpSpPr bwMode="auto">
            <a:xfrm>
              <a:off x="2676" y="12633"/>
              <a:ext cx="6384" cy="399"/>
              <a:chOff x="2676" y="12633"/>
              <a:chExt cx="6384" cy="399"/>
            </a:xfrm>
          </p:grpSpPr>
          <p:sp>
            <p:nvSpPr>
              <p:cNvPr id="33801" name="Line 9"/>
              <p:cNvSpPr>
                <a:spLocks noChangeShapeType="1"/>
              </p:cNvSpPr>
              <p:nvPr/>
            </p:nvSpPr>
            <p:spPr bwMode="auto">
              <a:xfrm>
                <a:off x="2676" y="12861"/>
                <a:ext cx="6384" cy="0"/>
              </a:xfrm>
              <a:prstGeom prst="line">
                <a:avLst/>
              </a:prstGeom>
              <a:noFill/>
              <a:ln w="9525">
                <a:solidFill>
                  <a:srgbClr val="000000"/>
                </a:solidFill>
                <a:round/>
                <a:headEnd type="triangle" w="med" len="med"/>
                <a:tailEnd type="triangle" w="med" len="med"/>
              </a:ln>
            </p:spPr>
            <p:txBody>
              <a:bodyPr/>
              <a:lstStyle/>
              <a:p>
                <a:endParaRPr lang="fr-FR"/>
              </a:p>
            </p:txBody>
          </p:sp>
          <p:sp>
            <p:nvSpPr>
              <p:cNvPr id="33802" name="Text Box 10"/>
              <p:cNvSpPr txBox="1">
                <a:spLocks noChangeArrowheads="1"/>
              </p:cNvSpPr>
              <p:nvPr/>
            </p:nvSpPr>
            <p:spPr bwMode="auto">
              <a:xfrm>
                <a:off x="5241" y="12633"/>
                <a:ext cx="1083" cy="399"/>
              </a:xfrm>
              <a:prstGeom prst="rect">
                <a:avLst/>
              </a:prstGeom>
              <a:solidFill>
                <a:srgbClr val="FFFFFF"/>
              </a:solidFill>
              <a:ln w="9525">
                <a:solidFill>
                  <a:srgbClr val="000000"/>
                </a:solidFill>
                <a:miter lim="800000"/>
                <a:headEnd/>
                <a:tailEnd/>
              </a:ln>
            </p:spPr>
            <p:txBody>
              <a:bodyPr/>
              <a:lstStyle/>
              <a:p>
                <a:pPr algn="ctr"/>
                <a:r>
                  <a:rPr lang="fr-FR" sz="1200" b="1">
                    <a:solidFill>
                      <a:schemeClr val="bg1"/>
                    </a:solidFill>
                    <a:latin typeface="Times New Roman" pitchFamily="18" charset="0"/>
                  </a:rPr>
                  <a:t>200m</a:t>
                </a:r>
                <a:endParaRPr lang="fr-FR">
                  <a:solidFill>
                    <a:schemeClr val="bg1"/>
                  </a:solidFill>
                </a:endParaRPr>
              </a:p>
            </p:txBody>
          </p:sp>
        </p:grpSp>
        <p:grpSp>
          <p:nvGrpSpPr>
            <p:cNvPr id="33798" name="Group 11"/>
            <p:cNvGrpSpPr>
              <a:grpSpLocks/>
            </p:cNvGrpSpPr>
            <p:nvPr/>
          </p:nvGrpSpPr>
          <p:grpSpPr bwMode="auto">
            <a:xfrm>
              <a:off x="9516" y="8337"/>
              <a:ext cx="513" cy="3534"/>
              <a:chOff x="9516" y="8337"/>
              <a:chExt cx="513" cy="3534"/>
            </a:xfrm>
          </p:grpSpPr>
          <p:sp>
            <p:nvSpPr>
              <p:cNvPr id="33799" name="Line 12"/>
              <p:cNvSpPr>
                <a:spLocks noChangeShapeType="1"/>
              </p:cNvSpPr>
              <p:nvPr/>
            </p:nvSpPr>
            <p:spPr bwMode="auto">
              <a:xfrm>
                <a:off x="9801" y="8337"/>
                <a:ext cx="0" cy="3534"/>
              </a:xfrm>
              <a:prstGeom prst="line">
                <a:avLst/>
              </a:prstGeom>
              <a:noFill/>
              <a:ln w="9525">
                <a:solidFill>
                  <a:srgbClr val="000000"/>
                </a:solidFill>
                <a:round/>
                <a:headEnd type="triangle" w="med" len="med"/>
                <a:tailEnd type="triangle" w="med" len="med"/>
              </a:ln>
            </p:spPr>
            <p:txBody>
              <a:bodyPr/>
              <a:lstStyle/>
              <a:p>
                <a:endParaRPr lang="fr-FR"/>
              </a:p>
            </p:txBody>
          </p:sp>
          <p:sp>
            <p:nvSpPr>
              <p:cNvPr id="33800" name="Text Box 13"/>
              <p:cNvSpPr txBox="1">
                <a:spLocks noChangeArrowheads="1"/>
              </p:cNvSpPr>
              <p:nvPr/>
            </p:nvSpPr>
            <p:spPr bwMode="auto">
              <a:xfrm>
                <a:off x="9516" y="9591"/>
                <a:ext cx="513" cy="1197"/>
              </a:xfrm>
              <a:prstGeom prst="rect">
                <a:avLst/>
              </a:prstGeom>
              <a:solidFill>
                <a:srgbClr val="FFFFFF"/>
              </a:solidFill>
              <a:ln w="9525">
                <a:solidFill>
                  <a:srgbClr val="000000"/>
                </a:solidFill>
                <a:miter lim="800000"/>
                <a:headEnd/>
                <a:tailEnd/>
              </a:ln>
            </p:spPr>
            <p:txBody>
              <a:bodyPr/>
              <a:lstStyle/>
              <a:p>
                <a:pPr algn="ctr"/>
                <a:r>
                  <a:rPr lang="fr-FR" sz="1200" b="1">
                    <a:solidFill>
                      <a:schemeClr val="bg1"/>
                    </a:solidFill>
                    <a:latin typeface="Times New Roman" pitchFamily="18" charset="0"/>
                  </a:rPr>
                  <a:t>150 m</a:t>
                </a:r>
                <a:endParaRPr lang="fr-FR">
                  <a:solidFill>
                    <a:schemeClr val="bg1"/>
                  </a:solidFill>
                </a:endParaRPr>
              </a:p>
            </p:txBody>
          </p:sp>
        </p:gr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1" name="Group 26"/>
          <p:cNvGrpSpPr>
            <a:grpSpLocks/>
          </p:cNvGrpSpPr>
          <p:nvPr/>
        </p:nvGrpSpPr>
        <p:grpSpPr bwMode="auto">
          <a:xfrm>
            <a:off x="827088" y="2305050"/>
            <a:ext cx="3357562" cy="547688"/>
            <a:chOff x="1057" y="3217"/>
            <a:chExt cx="3600" cy="1620"/>
          </a:xfrm>
        </p:grpSpPr>
        <p:sp>
          <p:nvSpPr>
            <p:cNvPr id="15385" name="AutoShape 28"/>
            <p:cNvSpPr>
              <a:spLocks noChangeArrowheads="1"/>
            </p:cNvSpPr>
            <p:nvPr/>
          </p:nvSpPr>
          <p:spPr bwMode="auto">
            <a:xfrm>
              <a:off x="1057" y="3217"/>
              <a:ext cx="3600" cy="1620"/>
            </a:xfrm>
            <a:prstGeom prst="rightArrowCallout">
              <a:avLst>
                <a:gd name="adj1" fmla="val 25000"/>
                <a:gd name="adj2" fmla="val 25000"/>
                <a:gd name="adj3" fmla="val 37037"/>
                <a:gd name="adj4" fmla="val 66667"/>
              </a:avLst>
            </a:prstGeom>
            <a:solidFill>
              <a:srgbClr val="C0C0C0"/>
            </a:solidFill>
            <a:ln w="9525">
              <a:solidFill>
                <a:srgbClr val="000000"/>
              </a:solidFill>
              <a:miter lim="800000"/>
              <a:headEnd/>
              <a:tailEnd/>
            </a:ln>
          </p:spPr>
          <p:txBody>
            <a:bodyPr/>
            <a:lstStyle/>
            <a:p>
              <a:endParaRPr lang="fr-FR"/>
            </a:p>
          </p:txBody>
        </p:sp>
        <p:sp>
          <p:nvSpPr>
            <p:cNvPr id="15386" name="Text Box 27"/>
            <p:cNvSpPr txBox="1">
              <a:spLocks noChangeArrowheads="1"/>
            </p:cNvSpPr>
            <p:nvPr/>
          </p:nvSpPr>
          <p:spPr bwMode="auto">
            <a:xfrm>
              <a:off x="1145" y="3342"/>
              <a:ext cx="2244" cy="1375"/>
            </a:xfrm>
            <a:prstGeom prst="rect">
              <a:avLst/>
            </a:prstGeom>
            <a:solidFill>
              <a:srgbClr val="C0C0C0"/>
            </a:solidFill>
            <a:ln w="9525">
              <a:noFill/>
              <a:miter lim="800000"/>
              <a:headEnd/>
              <a:tailEnd/>
            </a:ln>
          </p:spPr>
          <p:txBody>
            <a:bodyPr/>
            <a:lstStyle/>
            <a:p>
              <a:pPr algn="ctr"/>
              <a:r>
                <a:rPr lang="en-US" sz="2600" b="1">
                  <a:solidFill>
                    <a:schemeClr val="bg1"/>
                  </a:solidFill>
                  <a:latin typeface="Lucida Sans Unicode" pitchFamily="34" charset="0"/>
                  <a:cs typeface="Times New Roman" pitchFamily="18" charset="0"/>
                </a:rPr>
                <a:t>Séance 1</a:t>
              </a:r>
              <a:endParaRPr lang="en-US">
                <a:solidFill>
                  <a:schemeClr val="bg1"/>
                </a:solidFill>
                <a:latin typeface="Lucida Sans Unicode" pitchFamily="34" charset="0"/>
              </a:endParaRPr>
            </a:p>
          </p:txBody>
        </p:sp>
      </p:grpSp>
      <p:sp>
        <p:nvSpPr>
          <p:cNvPr id="15362" name="Text Box 25"/>
          <p:cNvSpPr txBox="1">
            <a:spLocks noChangeArrowheads="1"/>
          </p:cNvSpPr>
          <p:nvPr/>
        </p:nvSpPr>
        <p:spPr bwMode="auto">
          <a:xfrm>
            <a:off x="4211638" y="2420938"/>
            <a:ext cx="4319587" cy="400050"/>
          </a:xfrm>
          <a:prstGeom prst="rect">
            <a:avLst/>
          </a:prstGeom>
          <a:solidFill>
            <a:srgbClr val="C0C0C0"/>
          </a:solidFill>
          <a:ln w="9525">
            <a:solidFill>
              <a:srgbClr val="000000"/>
            </a:solidFill>
            <a:miter lim="800000"/>
            <a:headEnd/>
            <a:tailEnd/>
          </a:ln>
        </p:spPr>
        <p:txBody>
          <a:bodyPr/>
          <a:lstStyle/>
          <a:p>
            <a:pPr algn="ctr"/>
            <a:r>
              <a:rPr lang="en-US" b="1">
                <a:solidFill>
                  <a:schemeClr val="bg1"/>
                </a:solidFill>
                <a:latin typeface="Lucida Sans Unicode" pitchFamily="34" charset="0"/>
                <a:cs typeface="Times New Roman" pitchFamily="18" charset="0"/>
              </a:rPr>
              <a:t>Mise en place de la problématique.</a:t>
            </a:r>
            <a:endParaRPr lang="en-US">
              <a:solidFill>
                <a:schemeClr val="bg1"/>
              </a:solidFill>
              <a:latin typeface="Lucida Sans Unicode" pitchFamily="34" charset="0"/>
            </a:endParaRPr>
          </a:p>
        </p:txBody>
      </p:sp>
      <p:grpSp>
        <p:nvGrpSpPr>
          <p:cNvPr id="15363" name="Group 6"/>
          <p:cNvGrpSpPr>
            <a:grpSpLocks/>
          </p:cNvGrpSpPr>
          <p:nvPr/>
        </p:nvGrpSpPr>
        <p:grpSpPr bwMode="auto">
          <a:xfrm>
            <a:off x="827088" y="3141663"/>
            <a:ext cx="3357562" cy="503237"/>
            <a:chOff x="1057" y="3217"/>
            <a:chExt cx="3600" cy="1620"/>
          </a:xfrm>
        </p:grpSpPr>
        <p:sp>
          <p:nvSpPr>
            <p:cNvPr id="15383" name="AutoShape 8"/>
            <p:cNvSpPr>
              <a:spLocks noChangeArrowheads="1"/>
            </p:cNvSpPr>
            <p:nvPr/>
          </p:nvSpPr>
          <p:spPr bwMode="auto">
            <a:xfrm>
              <a:off x="1057" y="3217"/>
              <a:ext cx="3600" cy="1620"/>
            </a:xfrm>
            <a:prstGeom prst="rightArrowCallout">
              <a:avLst>
                <a:gd name="adj1" fmla="val 25000"/>
                <a:gd name="adj2" fmla="val 25000"/>
                <a:gd name="adj3" fmla="val 37037"/>
                <a:gd name="adj4" fmla="val 66667"/>
              </a:avLst>
            </a:prstGeom>
            <a:solidFill>
              <a:srgbClr val="C0C0C0"/>
            </a:solidFill>
            <a:ln w="9525">
              <a:solidFill>
                <a:srgbClr val="000000"/>
              </a:solidFill>
              <a:miter lim="800000"/>
              <a:headEnd/>
              <a:tailEnd/>
            </a:ln>
          </p:spPr>
          <p:txBody>
            <a:bodyPr/>
            <a:lstStyle/>
            <a:p>
              <a:endParaRPr lang="fr-FR"/>
            </a:p>
          </p:txBody>
        </p:sp>
        <p:sp>
          <p:nvSpPr>
            <p:cNvPr id="15384" name="Text Box 7"/>
            <p:cNvSpPr txBox="1">
              <a:spLocks noChangeArrowheads="1"/>
            </p:cNvSpPr>
            <p:nvPr/>
          </p:nvSpPr>
          <p:spPr bwMode="auto">
            <a:xfrm>
              <a:off x="1145" y="3342"/>
              <a:ext cx="2244" cy="1375"/>
            </a:xfrm>
            <a:prstGeom prst="rect">
              <a:avLst/>
            </a:prstGeom>
            <a:solidFill>
              <a:srgbClr val="C0C0C0"/>
            </a:solidFill>
            <a:ln w="9525">
              <a:noFill/>
              <a:miter lim="800000"/>
              <a:headEnd/>
              <a:tailEnd/>
            </a:ln>
          </p:spPr>
          <p:txBody>
            <a:bodyPr/>
            <a:lstStyle/>
            <a:p>
              <a:pPr algn="ctr"/>
              <a:r>
                <a:rPr lang="en-US" sz="2600" b="1">
                  <a:solidFill>
                    <a:schemeClr val="bg1"/>
                  </a:solidFill>
                  <a:latin typeface="Lucida Sans Unicode" pitchFamily="34" charset="0"/>
                  <a:cs typeface="Times New Roman" pitchFamily="18" charset="0"/>
                </a:rPr>
                <a:t>Séance</a:t>
              </a:r>
              <a:r>
                <a:rPr lang="en-US" sz="2600" b="1">
                  <a:latin typeface="Lucida Sans Unicode" pitchFamily="34" charset="0"/>
                  <a:cs typeface="Times New Roman" pitchFamily="18" charset="0"/>
                </a:rPr>
                <a:t> </a:t>
              </a:r>
              <a:r>
                <a:rPr lang="en-US" sz="2600" b="1">
                  <a:solidFill>
                    <a:schemeClr val="bg1"/>
                  </a:solidFill>
                  <a:latin typeface="Lucida Sans Unicode" pitchFamily="34" charset="0"/>
                  <a:cs typeface="Times New Roman" pitchFamily="18" charset="0"/>
                </a:rPr>
                <a:t>2</a:t>
              </a:r>
              <a:endParaRPr lang="en-US">
                <a:solidFill>
                  <a:schemeClr val="bg1"/>
                </a:solidFill>
                <a:latin typeface="Lucida Sans Unicode" pitchFamily="34" charset="0"/>
              </a:endParaRPr>
            </a:p>
          </p:txBody>
        </p:sp>
      </p:grpSp>
      <p:grpSp>
        <p:nvGrpSpPr>
          <p:cNvPr id="15364" name="Group 22"/>
          <p:cNvGrpSpPr>
            <a:grpSpLocks/>
          </p:cNvGrpSpPr>
          <p:nvPr/>
        </p:nvGrpSpPr>
        <p:grpSpPr bwMode="auto">
          <a:xfrm>
            <a:off x="827088" y="3951288"/>
            <a:ext cx="3357562" cy="557212"/>
            <a:chOff x="1057" y="3217"/>
            <a:chExt cx="3600" cy="1620"/>
          </a:xfrm>
        </p:grpSpPr>
        <p:sp>
          <p:nvSpPr>
            <p:cNvPr id="15381" name="AutoShape 24"/>
            <p:cNvSpPr>
              <a:spLocks noChangeArrowheads="1"/>
            </p:cNvSpPr>
            <p:nvPr/>
          </p:nvSpPr>
          <p:spPr bwMode="auto">
            <a:xfrm>
              <a:off x="1057" y="3217"/>
              <a:ext cx="3600" cy="1620"/>
            </a:xfrm>
            <a:prstGeom prst="rightArrowCallout">
              <a:avLst>
                <a:gd name="adj1" fmla="val 25000"/>
                <a:gd name="adj2" fmla="val 25000"/>
                <a:gd name="adj3" fmla="val 37037"/>
                <a:gd name="adj4" fmla="val 66667"/>
              </a:avLst>
            </a:prstGeom>
            <a:solidFill>
              <a:srgbClr val="C0C0C0"/>
            </a:solidFill>
            <a:ln w="9525">
              <a:solidFill>
                <a:srgbClr val="000000"/>
              </a:solidFill>
              <a:miter lim="800000"/>
              <a:headEnd/>
              <a:tailEnd/>
            </a:ln>
          </p:spPr>
          <p:txBody>
            <a:bodyPr/>
            <a:lstStyle/>
            <a:p>
              <a:endParaRPr lang="fr-FR"/>
            </a:p>
          </p:txBody>
        </p:sp>
        <p:sp>
          <p:nvSpPr>
            <p:cNvPr id="15382" name="Text Box 23"/>
            <p:cNvSpPr txBox="1">
              <a:spLocks noChangeArrowheads="1"/>
            </p:cNvSpPr>
            <p:nvPr/>
          </p:nvSpPr>
          <p:spPr bwMode="auto">
            <a:xfrm>
              <a:off x="1145" y="3342"/>
              <a:ext cx="2244" cy="1375"/>
            </a:xfrm>
            <a:prstGeom prst="rect">
              <a:avLst/>
            </a:prstGeom>
            <a:solidFill>
              <a:srgbClr val="C0C0C0"/>
            </a:solidFill>
            <a:ln w="9525">
              <a:noFill/>
              <a:miter lim="800000"/>
              <a:headEnd/>
              <a:tailEnd/>
            </a:ln>
          </p:spPr>
          <p:txBody>
            <a:bodyPr/>
            <a:lstStyle/>
            <a:p>
              <a:pPr algn="ctr"/>
              <a:r>
                <a:rPr lang="en-US" sz="2600" b="1">
                  <a:solidFill>
                    <a:schemeClr val="bg1"/>
                  </a:solidFill>
                  <a:latin typeface="Lucida Sans Unicode" pitchFamily="34" charset="0"/>
                  <a:cs typeface="Times New Roman" pitchFamily="18" charset="0"/>
                </a:rPr>
                <a:t>Séance 3</a:t>
              </a:r>
              <a:endParaRPr lang="en-US">
                <a:solidFill>
                  <a:schemeClr val="bg1"/>
                </a:solidFill>
                <a:latin typeface="Lucida Sans Unicode" pitchFamily="34" charset="0"/>
              </a:endParaRPr>
            </a:p>
          </p:txBody>
        </p:sp>
      </p:grpSp>
      <p:grpSp>
        <p:nvGrpSpPr>
          <p:cNvPr id="15365" name="Group 10"/>
          <p:cNvGrpSpPr>
            <a:grpSpLocks/>
          </p:cNvGrpSpPr>
          <p:nvPr/>
        </p:nvGrpSpPr>
        <p:grpSpPr bwMode="auto">
          <a:xfrm>
            <a:off x="827088" y="4837113"/>
            <a:ext cx="3357562" cy="536575"/>
            <a:chOff x="1057" y="3217"/>
            <a:chExt cx="3600" cy="1620"/>
          </a:xfrm>
        </p:grpSpPr>
        <p:sp>
          <p:nvSpPr>
            <p:cNvPr id="15379" name="AutoShape 12"/>
            <p:cNvSpPr>
              <a:spLocks noChangeArrowheads="1"/>
            </p:cNvSpPr>
            <p:nvPr/>
          </p:nvSpPr>
          <p:spPr bwMode="auto">
            <a:xfrm>
              <a:off x="1057" y="3217"/>
              <a:ext cx="3600" cy="1620"/>
            </a:xfrm>
            <a:prstGeom prst="rightArrowCallout">
              <a:avLst>
                <a:gd name="adj1" fmla="val 25000"/>
                <a:gd name="adj2" fmla="val 25000"/>
                <a:gd name="adj3" fmla="val 37037"/>
                <a:gd name="adj4" fmla="val 66667"/>
              </a:avLst>
            </a:prstGeom>
            <a:solidFill>
              <a:srgbClr val="C0C0C0"/>
            </a:solidFill>
            <a:ln w="9525">
              <a:solidFill>
                <a:srgbClr val="000000"/>
              </a:solidFill>
              <a:miter lim="800000"/>
              <a:headEnd/>
              <a:tailEnd/>
            </a:ln>
          </p:spPr>
          <p:txBody>
            <a:bodyPr/>
            <a:lstStyle/>
            <a:p>
              <a:endParaRPr lang="fr-FR"/>
            </a:p>
          </p:txBody>
        </p:sp>
        <p:sp>
          <p:nvSpPr>
            <p:cNvPr id="15380" name="Text Box 11"/>
            <p:cNvSpPr txBox="1">
              <a:spLocks noChangeArrowheads="1"/>
            </p:cNvSpPr>
            <p:nvPr/>
          </p:nvSpPr>
          <p:spPr bwMode="auto">
            <a:xfrm>
              <a:off x="1145" y="3342"/>
              <a:ext cx="2244" cy="1375"/>
            </a:xfrm>
            <a:prstGeom prst="rect">
              <a:avLst/>
            </a:prstGeom>
            <a:solidFill>
              <a:srgbClr val="C0C0C0"/>
            </a:solidFill>
            <a:ln w="9525">
              <a:noFill/>
              <a:miter lim="800000"/>
              <a:headEnd/>
              <a:tailEnd/>
            </a:ln>
          </p:spPr>
          <p:txBody>
            <a:bodyPr/>
            <a:lstStyle/>
            <a:p>
              <a:pPr algn="ctr"/>
              <a:r>
                <a:rPr lang="en-US" sz="2600" b="1">
                  <a:solidFill>
                    <a:schemeClr val="bg1"/>
                  </a:solidFill>
                  <a:latin typeface="Lucida Sans Unicode" pitchFamily="34" charset="0"/>
                  <a:cs typeface="Times New Roman" pitchFamily="18" charset="0"/>
                </a:rPr>
                <a:t>Séance 4</a:t>
              </a:r>
              <a:endParaRPr lang="en-US">
                <a:solidFill>
                  <a:schemeClr val="bg1"/>
                </a:solidFill>
                <a:latin typeface="Lucida Sans Unicode" pitchFamily="34" charset="0"/>
              </a:endParaRPr>
            </a:p>
          </p:txBody>
        </p:sp>
      </p:grpSp>
      <p:sp>
        <p:nvSpPr>
          <p:cNvPr id="15366" name="Text Box 5"/>
          <p:cNvSpPr txBox="1">
            <a:spLocks noChangeArrowheads="1"/>
          </p:cNvSpPr>
          <p:nvPr/>
        </p:nvSpPr>
        <p:spPr bwMode="auto">
          <a:xfrm>
            <a:off x="4211638" y="3284538"/>
            <a:ext cx="4319587" cy="360362"/>
          </a:xfrm>
          <a:prstGeom prst="rect">
            <a:avLst/>
          </a:prstGeom>
          <a:solidFill>
            <a:srgbClr val="C0C0C0"/>
          </a:solidFill>
          <a:ln w="9525">
            <a:solidFill>
              <a:srgbClr val="000000"/>
            </a:solidFill>
            <a:miter lim="800000"/>
            <a:headEnd/>
            <a:tailEnd/>
          </a:ln>
        </p:spPr>
        <p:txBody>
          <a:bodyPr/>
          <a:lstStyle/>
          <a:p>
            <a:pPr algn="ctr"/>
            <a:r>
              <a:rPr lang="en-US" b="1">
                <a:solidFill>
                  <a:schemeClr val="bg1"/>
                </a:solidFill>
                <a:latin typeface="Lucida Sans Unicode" pitchFamily="34" charset="0"/>
                <a:cs typeface="Times New Roman" pitchFamily="18" charset="0"/>
              </a:rPr>
              <a:t>Comment franchir un obstacle</a:t>
            </a:r>
            <a:endParaRPr lang="en-US">
              <a:solidFill>
                <a:schemeClr val="bg1"/>
              </a:solidFill>
              <a:latin typeface="Lucida Sans Unicode" pitchFamily="34" charset="0"/>
            </a:endParaRPr>
          </a:p>
        </p:txBody>
      </p:sp>
      <p:sp>
        <p:nvSpPr>
          <p:cNvPr id="15367" name="Text Box 21"/>
          <p:cNvSpPr txBox="1">
            <a:spLocks noChangeArrowheads="1"/>
          </p:cNvSpPr>
          <p:nvPr/>
        </p:nvSpPr>
        <p:spPr bwMode="auto">
          <a:xfrm>
            <a:off x="4211638" y="4076700"/>
            <a:ext cx="4319587" cy="360363"/>
          </a:xfrm>
          <a:prstGeom prst="rect">
            <a:avLst/>
          </a:prstGeom>
          <a:solidFill>
            <a:srgbClr val="C0C0C0"/>
          </a:solidFill>
          <a:ln w="9525">
            <a:solidFill>
              <a:srgbClr val="000000"/>
            </a:solidFill>
            <a:miter lim="800000"/>
            <a:headEnd/>
            <a:tailEnd/>
          </a:ln>
        </p:spPr>
        <p:txBody>
          <a:bodyPr/>
          <a:lstStyle/>
          <a:p>
            <a:pPr algn="ctr"/>
            <a:r>
              <a:rPr lang="en-US" b="1">
                <a:solidFill>
                  <a:schemeClr val="bg1"/>
                </a:solidFill>
                <a:latin typeface="Lucida Sans Unicode" pitchFamily="34" charset="0"/>
                <a:cs typeface="Times New Roman" pitchFamily="18" charset="0"/>
              </a:rPr>
              <a:t>Matériaux et formes</a:t>
            </a:r>
            <a:endParaRPr lang="en-US">
              <a:solidFill>
                <a:schemeClr val="bg1"/>
              </a:solidFill>
              <a:latin typeface="Lucida Sans Unicode" pitchFamily="34" charset="0"/>
            </a:endParaRPr>
          </a:p>
        </p:txBody>
      </p:sp>
      <p:sp>
        <p:nvSpPr>
          <p:cNvPr id="15368" name="Text Box 9"/>
          <p:cNvSpPr txBox="1">
            <a:spLocks noChangeArrowheads="1"/>
          </p:cNvSpPr>
          <p:nvPr/>
        </p:nvSpPr>
        <p:spPr bwMode="auto">
          <a:xfrm>
            <a:off x="4211638" y="4941888"/>
            <a:ext cx="4319587" cy="360362"/>
          </a:xfrm>
          <a:prstGeom prst="rect">
            <a:avLst/>
          </a:prstGeom>
          <a:solidFill>
            <a:srgbClr val="C0C0C0"/>
          </a:solidFill>
          <a:ln w="9525">
            <a:solidFill>
              <a:srgbClr val="000000"/>
            </a:solidFill>
            <a:miter lim="800000"/>
            <a:headEnd/>
            <a:tailEnd/>
          </a:ln>
        </p:spPr>
        <p:txBody>
          <a:bodyPr/>
          <a:lstStyle/>
          <a:p>
            <a:pPr algn="ctr"/>
            <a:r>
              <a:rPr lang="en-US" b="1">
                <a:solidFill>
                  <a:schemeClr val="bg1"/>
                </a:solidFill>
                <a:latin typeface="Lucida Sans Unicode" pitchFamily="34" charset="0"/>
                <a:cs typeface="Times New Roman" pitchFamily="18" charset="0"/>
              </a:rPr>
              <a:t>Déformation des matériaux</a:t>
            </a:r>
            <a:endParaRPr lang="en-US">
              <a:solidFill>
                <a:schemeClr val="bg1"/>
              </a:solidFill>
              <a:latin typeface="Lucida Sans Unicode" pitchFamily="34" charset="0"/>
            </a:endParaRPr>
          </a:p>
        </p:txBody>
      </p:sp>
      <p:sp>
        <p:nvSpPr>
          <p:cNvPr id="15369" name="Text Box 20"/>
          <p:cNvSpPr txBox="1">
            <a:spLocks noChangeArrowheads="1"/>
          </p:cNvSpPr>
          <p:nvPr/>
        </p:nvSpPr>
        <p:spPr bwMode="auto">
          <a:xfrm>
            <a:off x="4211638" y="5876925"/>
            <a:ext cx="4319587" cy="360363"/>
          </a:xfrm>
          <a:prstGeom prst="rect">
            <a:avLst/>
          </a:prstGeom>
          <a:solidFill>
            <a:srgbClr val="C0C0C0"/>
          </a:solidFill>
          <a:ln w="9525">
            <a:solidFill>
              <a:srgbClr val="000000"/>
            </a:solidFill>
            <a:miter lim="800000"/>
            <a:headEnd/>
            <a:tailEnd/>
          </a:ln>
        </p:spPr>
        <p:txBody>
          <a:bodyPr/>
          <a:lstStyle/>
          <a:p>
            <a:pPr algn="ctr"/>
            <a:r>
              <a:rPr lang="en-US" b="1">
                <a:solidFill>
                  <a:schemeClr val="bg1"/>
                </a:solidFill>
                <a:latin typeface="Lucida Sans Unicode" pitchFamily="34" charset="0"/>
                <a:cs typeface="Times New Roman" pitchFamily="18" charset="0"/>
              </a:rPr>
              <a:t>Construction d’un pont à voussoirs</a:t>
            </a:r>
            <a:endParaRPr lang="en-US">
              <a:solidFill>
                <a:schemeClr val="bg1"/>
              </a:solidFill>
              <a:latin typeface="Lucida Sans Unicode" pitchFamily="34" charset="0"/>
            </a:endParaRPr>
          </a:p>
        </p:txBody>
      </p:sp>
      <p:grpSp>
        <p:nvGrpSpPr>
          <p:cNvPr id="15370" name="Group 17"/>
          <p:cNvGrpSpPr>
            <a:grpSpLocks/>
          </p:cNvGrpSpPr>
          <p:nvPr/>
        </p:nvGrpSpPr>
        <p:grpSpPr bwMode="auto">
          <a:xfrm>
            <a:off x="827088" y="5734050"/>
            <a:ext cx="3357562" cy="576263"/>
            <a:chOff x="1057" y="3217"/>
            <a:chExt cx="3600" cy="1620"/>
          </a:xfrm>
        </p:grpSpPr>
        <p:sp>
          <p:nvSpPr>
            <p:cNvPr id="15377" name="AutoShape 19"/>
            <p:cNvSpPr>
              <a:spLocks noChangeArrowheads="1"/>
            </p:cNvSpPr>
            <p:nvPr/>
          </p:nvSpPr>
          <p:spPr bwMode="auto">
            <a:xfrm>
              <a:off x="1057" y="3217"/>
              <a:ext cx="3600" cy="1620"/>
            </a:xfrm>
            <a:prstGeom prst="rightArrowCallout">
              <a:avLst>
                <a:gd name="adj1" fmla="val 25000"/>
                <a:gd name="adj2" fmla="val 25000"/>
                <a:gd name="adj3" fmla="val 37037"/>
                <a:gd name="adj4" fmla="val 66667"/>
              </a:avLst>
            </a:prstGeom>
            <a:solidFill>
              <a:srgbClr val="C0C0C0"/>
            </a:solidFill>
            <a:ln w="9525">
              <a:solidFill>
                <a:srgbClr val="000000"/>
              </a:solidFill>
              <a:miter lim="800000"/>
              <a:headEnd/>
              <a:tailEnd/>
            </a:ln>
          </p:spPr>
          <p:txBody>
            <a:bodyPr/>
            <a:lstStyle/>
            <a:p>
              <a:endParaRPr lang="fr-FR"/>
            </a:p>
          </p:txBody>
        </p:sp>
        <p:sp>
          <p:nvSpPr>
            <p:cNvPr id="15378" name="Text Box 18"/>
            <p:cNvSpPr txBox="1">
              <a:spLocks noChangeArrowheads="1"/>
            </p:cNvSpPr>
            <p:nvPr/>
          </p:nvSpPr>
          <p:spPr bwMode="auto">
            <a:xfrm>
              <a:off x="1145" y="3342"/>
              <a:ext cx="2244" cy="1375"/>
            </a:xfrm>
            <a:prstGeom prst="rect">
              <a:avLst/>
            </a:prstGeom>
            <a:solidFill>
              <a:srgbClr val="C0C0C0"/>
            </a:solidFill>
            <a:ln w="9525">
              <a:noFill/>
              <a:miter lim="800000"/>
              <a:headEnd/>
              <a:tailEnd/>
            </a:ln>
          </p:spPr>
          <p:txBody>
            <a:bodyPr/>
            <a:lstStyle/>
            <a:p>
              <a:pPr algn="ctr"/>
              <a:r>
                <a:rPr lang="en-US" sz="2600" b="1">
                  <a:solidFill>
                    <a:schemeClr val="bg1"/>
                  </a:solidFill>
                  <a:latin typeface="Lucida Sans Unicode" pitchFamily="34" charset="0"/>
                  <a:cs typeface="Times New Roman" pitchFamily="18" charset="0"/>
                </a:rPr>
                <a:t>Séance</a:t>
              </a:r>
              <a:r>
                <a:rPr lang="en-US" sz="2600" b="1">
                  <a:latin typeface="Lucida Sans Unicode" pitchFamily="34" charset="0"/>
                  <a:cs typeface="Times New Roman" pitchFamily="18" charset="0"/>
                </a:rPr>
                <a:t> </a:t>
              </a:r>
              <a:r>
                <a:rPr lang="en-US" sz="2600" b="1">
                  <a:solidFill>
                    <a:schemeClr val="bg1"/>
                  </a:solidFill>
                  <a:latin typeface="Lucida Sans Unicode" pitchFamily="34" charset="0"/>
                  <a:cs typeface="Times New Roman" pitchFamily="18" charset="0"/>
                </a:rPr>
                <a:t>5</a:t>
              </a:r>
              <a:endParaRPr lang="en-US">
                <a:solidFill>
                  <a:schemeClr val="bg1"/>
                </a:solidFill>
                <a:latin typeface="Lucida Sans Unicode" pitchFamily="34" charset="0"/>
              </a:endParaRPr>
            </a:p>
          </p:txBody>
        </p:sp>
      </p:grpSp>
      <p:sp>
        <p:nvSpPr>
          <p:cNvPr id="15371" name="AutoShape 13"/>
          <p:cNvSpPr>
            <a:spLocks noChangeArrowheads="1"/>
          </p:cNvSpPr>
          <p:nvPr/>
        </p:nvSpPr>
        <p:spPr bwMode="auto">
          <a:xfrm>
            <a:off x="1763713" y="2852738"/>
            <a:ext cx="404812" cy="288925"/>
          </a:xfrm>
          <a:prstGeom prst="downArrow">
            <a:avLst>
              <a:gd name="adj1" fmla="val 50000"/>
              <a:gd name="adj2" fmla="val 25000"/>
            </a:avLst>
          </a:prstGeom>
          <a:solidFill>
            <a:srgbClr val="C0C0C0"/>
          </a:solidFill>
          <a:ln w="9525">
            <a:solidFill>
              <a:srgbClr val="000000"/>
            </a:solidFill>
            <a:miter lim="800000"/>
            <a:headEnd/>
            <a:tailEnd/>
          </a:ln>
        </p:spPr>
        <p:txBody>
          <a:bodyPr/>
          <a:lstStyle/>
          <a:p>
            <a:endParaRPr lang="fr-FR"/>
          </a:p>
        </p:txBody>
      </p:sp>
      <p:sp>
        <p:nvSpPr>
          <p:cNvPr id="15372" name="AutoShape 16"/>
          <p:cNvSpPr>
            <a:spLocks noChangeArrowheads="1"/>
          </p:cNvSpPr>
          <p:nvPr/>
        </p:nvSpPr>
        <p:spPr bwMode="auto">
          <a:xfrm>
            <a:off x="1763713" y="4510088"/>
            <a:ext cx="404812" cy="287337"/>
          </a:xfrm>
          <a:prstGeom prst="downArrow">
            <a:avLst>
              <a:gd name="adj1" fmla="val 50000"/>
              <a:gd name="adj2" fmla="val 25000"/>
            </a:avLst>
          </a:prstGeom>
          <a:solidFill>
            <a:srgbClr val="C0C0C0"/>
          </a:solidFill>
          <a:ln w="9525">
            <a:solidFill>
              <a:srgbClr val="000000"/>
            </a:solidFill>
            <a:miter lim="800000"/>
            <a:headEnd/>
            <a:tailEnd/>
          </a:ln>
        </p:spPr>
        <p:txBody>
          <a:bodyPr/>
          <a:lstStyle/>
          <a:p>
            <a:endParaRPr lang="fr-FR"/>
          </a:p>
        </p:txBody>
      </p:sp>
      <p:sp>
        <p:nvSpPr>
          <p:cNvPr id="15373" name="Rectangle 29"/>
          <p:cNvSpPr>
            <a:spLocks noChangeArrowheads="1"/>
          </p:cNvSpPr>
          <p:nvPr/>
        </p:nvSpPr>
        <p:spPr bwMode="auto">
          <a:xfrm>
            <a:off x="1008063" y="1449388"/>
            <a:ext cx="7129462" cy="579437"/>
          </a:xfrm>
          <a:prstGeom prst="rect">
            <a:avLst/>
          </a:prstGeom>
          <a:noFill/>
          <a:ln w="9525">
            <a:noFill/>
            <a:miter lim="800000"/>
            <a:headEnd/>
            <a:tailEnd/>
          </a:ln>
        </p:spPr>
        <p:txBody>
          <a:bodyPr anchor="ctr">
            <a:spAutoFit/>
          </a:bodyPr>
          <a:lstStyle/>
          <a:p>
            <a:pPr>
              <a:tabLst>
                <a:tab pos="5937250" algn="l"/>
              </a:tabLst>
            </a:pPr>
            <a:r>
              <a:rPr lang="fr-FR" sz="3200" b="1">
                <a:solidFill>
                  <a:srgbClr val="C00000"/>
                </a:solidFill>
                <a:ea typeface="Times New Roman" pitchFamily="18" charset="0"/>
                <a:cs typeface="Arial" charset="0"/>
              </a:rPr>
              <a:t>S</a:t>
            </a:r>
            <a:r>
              <a:rPr lang="fr-FR" sz="3200" b="1">
                <a:solidFill>
                  <a:srgbClr val="C00000"/>
                </a:solidFill>
                <a:latin typeface="Lucida Sans Unicode" pitchFamily="34" charset="0"/>
                <a:ea typeface="Times New Roman" pitchFamily="18" charset="0"/>
                <a:cs typeface="Arial" charset="0"/>
              </a:rPr>
              <a:t>é</a:t>
            </a:r>
            <a:r>
              <a:rPr lang="fr-FR" sz="3200" b="1">
                <a:solidFill>
                  <a:srgbClr val="C00000"/>
                </a:solidFill>
                <a:ea typeface="Times New Roman" pitchFamily="18" charset="0"/>
                <a:cs typeface="Arial" charset="0"/>
              </a:rPr>
              <a:t>quence 6 </a:t>
            </a:r>
            <a:r>
              <a:rPr lang="fr-FR" sz="3200" b="1">
                <a:solidFill>
                  <a:srgbClr val="C00000"/>
                </a:solidFill>
                <a:latin typeface="Lucida Sans Unicode" pitchFamily="34" charset="0"/>
                <a:ea typeface="Times New Roman" pitchFamily="18" charset="0"/>
                <a:cs typeface="Arial" charset="0"/>
              </a:rPr>
              <a:t>«</a:t>
            </a:r>
            <a:r>
              <a:rPr lang="fr-FR" sz="3200" b="1">
                <a:solidFill>
                  <a:srgbClr val="C00000"/>
                </a:solidFill>
                <a:ea typeface="Times New Roman" pitchFamily="18" charset="0"/>
                <a:cs typeface="Arial" charset="0"/>
              </a:rPr>
              <a:t>Franchir un obstacle</a:t>
            </a:r>
            <a:r>
              <a:rPr lang="fr-FR" sz="3200" b="1">
                <a:solidFill>
                  <a:srgbClr val="C00000"/>
                </a:solidFill>
                <a:latin typeface="Lucida Sans Unicode" pitchFamily="34" charset="0"/>
                <a:ea typeface="Times New Roman" pitchFamily="18" charset="0"/>
                <a:cs typeface="Arial" charset="0"/>
              </a:rPr>
              <a:t>»</a:t>
            </a:r>
            <a:endParaRPr lang="fr-FR" sz="3200">
              <a:latin typeface="Lucida Sans Unicode" pitchFamily="34" charset="0"/>
              <a:ea typeface="Times New Roman" pitchFamily="18" charset="0"/>
              <a:cs typeface="Arial" charset="0"/>
            </a:endParaRPr>
          </a:p>
        </p:txBody>
      </p:sp>
      <p:sp>
        <p:nvSpPr>
          <p:cNvPr id="15374" name="AutoShape 40"/>
          <p:cNvSpPr>
            <a:spLocks noChangeArrowheads="1"/>
          </p:cNvSpPr>
          <p:nvPr/>
        </p:nvSpPr>
        <p:spPr bwMode="auto">
          <a:xfrm>
            <a:off x="1763713" y="5445125"/>
            <a:ext cx="404812" cy="288925"/>
          </a:xfrm>
          <a:prstGeom prst="downArrow">
            <a:avLst>
              <a:gd name="adj1" fmla="val 50000"/>
              <a:gd name="adj2" fmla="val 25000"/>
            </a:avLst>
          </a:prstGeom>
          <a:solidFill>
            <a:srgbClr val="C0C0C0"/>
          </a:solidFill>
          <a:ln w="9525">
            <a:solidFill>
              <a:srgbClr val="000000"/>
            </a:solidFill>
            <a:miter lim="800000"/>
            <a:headEnd/>
            <a:tailEnd/>
          </a:ln>
        </p:spPr>
        <p:txBody>
          <a:bodyPr/>
          <a:lstStyle/>
          <a:p>
            <a:endParaRPr lang="fr-FR"/>
          </a:p>
        </p:txBody>
      </p:sp>
      <p:sp>
        <p:nvSpPr>
          <p:cNvPr id="15375" name="AutoShape 41"/>
          <p:cNvSpPr>
            <a:spLocks noChangeArrowheads="1"/>
          </p:cNvSpPr>
          <p:nvPr/>
        </p:nvSpPr>
        <p:spPr bwMode="auto">
          <a:xfrm>
            <a:off x="1763713" y="3644900"/>
            <a:ext cx="404812" cy="288925"/>
          </a:xfrm>
          <a:prstGeom prst="downArrow">
            <a:avLst>
              <a:gd name="adj1" fmla="val 50000"/>
              <a:gd name="adj2" fmla="val 25000"/>
            </a:avLst>
          </a:prstGeom>
          <a:solidFill>
            <a:srgbClr val="C0C0C0"/>
          </a:solidFill>
          <a:ln w="9525">
            <a:solidFill>
              <a:srgbClr val="000000"/>
            </a:solidFill>
            <a:miter lim="800000"/>
            <a:headEnd/>
            <a:tailEnd/>
          </a:ln>
        </p:spPr>
        <p:txBody>
          <a:bodyPr/>
          <a:lstStyle/>
          <a:p>
            <a:endParaRPr lang="fr-FR"/>
          </a:p>
        </p:txBody>
      </p:sp>
      <p:sp>
        <p:nvSpPr>
          <p:cNvPr id="15376" name="Text Box 43"/>
          <p:cNvSpPr txBox="1">
            <a:spLocks noChangeArrowheads="1"/>
          </p:cNvSpPr>
          <p:nvPr/>
        </p:nvSpPr>
        <p:spPr bwMode="auto">
          <a:xfrm>
            <a:off x="2411413" y="306388"/>
            <a:ext cx="5033962" cy="762000"/>
          </a:xfrm>
          <a:prstGeom prst="rect">
            <a:avLst/>
          </a:prstGeom>
          <a:noFill/>
          <a:ln w="9525">
            <a:noFill/>
            <a:miter lim="800000"/>
            <a:headEnd/>
            <a:tailEnd/>
          </a:ln>
        </p:spPr>
        <p:txBody>
          <a:bodyPr wrap="none">
            <a:spAutoFit/>
          </a:bodyPr>
          <a:lstStyle/>
          <a:p>
            <a:r>
              <a:rPr lang="fr-FR" sz="4400"/>
              <a:t>Habitat et ouvrages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4" descr="img081"/>
          <p:cNvPicPr>
            <a:picLocks noChangeAspect="1" noChangeArrowheads="1"/>
          </p:cNvPicPr>
          <p:nvPr/>
        </p:nvPicPr>
        <p:blipFill>
          <a:blip r:embed="rId2"/>
          <a:srcRect/>
          <a:stretch>
            <a:fillRect/>
          </a:stretch>
        </p:blipFill>
        <p:spPr bwMode="auto">
          <a:xfrm>
            <a:off x="250825" y="296863"/>
            <a:ext cx="4319588" cy="5292725"/>
          </a:xfrm>
          <a:prstGeom prst="rect">
            <a:avLst/>
          </a:prstGeom>
          <a:noFill/>
          <a:ln w="9525">
            <a:noFill/>
            <a:miter lim="800000"/>
            <a:headEnd/>
            <a:tailEnd/>
          </a:ln>
        </p:spPr>
      </p:pic>
      <p:pic>
        <p:nvPicPr>
          <p:cNvPr id="34818" name="Picture 5" descr="img082"/>
          <p:cNvPicPr>
            <a:picLocks noChangeAspect="1" noChangeArrowheads="1"/>
          </p:cNvPicPr>
          <p:nvPr/>
        </p:nvPicPr>
        <p:blipFill>
          <a:blip r:embed="rId3"/>
          <a:srcRect/>
          <a:stretch>
            <a:fillRect/>
          </a:stretch>
        </p:blipFill>
        <p:spPr bwMode="auto">
          <a:xfrm>
            <a:off x="4895850" y="1592263"/>
            <a:ext cx="4248150" cy="4862512"/>
          </a:xfrm>
          <a:prstGeom prst="rect">
            <a:avLst/>
          </a:prstGeom>
          <a:noFill/>
          <a:ln w="9525">
            <a:noFill/>
            <a:miter lim="800000"/>
            <a:headEnd/>
            <a:tailEnd/>
          </a:ln>
        </p:spPr>
      </p:pic>
      <p:sp>
        <p:nvSpPr>
          <p:cNvPr id="34819" name="Text Box 6"/>
          <p:cNvSpPr txBox="1">
            <a:spLocks noChangeArrowheads="1"/>
          </p:cNvSpPr>
          <p:nvPr/>
        </p:nvSpPr>
        <p:spPr bwMode="auto">
          <a:xfrm>
            <a:off x="4859338" y="549275"/>
            <a:ext cx="4176712" cy="641350"/>
          </a:xfrm>
          <a:prstGeom prst="rect">
            <a:avLst/>
          </a:prstGeom>
          <a:noFill/>
          <a:ln w="9525">
            <a:noFill/>
            <a:miter lim="800000"/>
            <a:headEnd/>
            <a:tailEnd/>
          </a:ln>
        </p:spPr>
        <p:txBody>
          <a:bodyPr>
            <a:spAutoFit/>
          </a:bodyPr>
          <a:lstStyle/>
          <a:p>
            <a:pPr>
              <a:spcBef>
                <a:spcPct val="50000"/>
              </a:spcBef>
            </a:pPr>
            <a:r>
              <a:rPr lang="fr-FR" b="1"/>
              <a:t>Travaux élèves après consultation du dossier ressource sur les ponts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Box 4"/>
          <p:cNvSpPr txBox="1">
            <a:spLocks noChangeArrowheads="1"/>
          </p:cNvSpPr>
          <p:nvPr/>
        </p:nvSpPr>
        <p:spPr bwMode="auto">
          <a:xfrm>
            <a:off x="179388" y="404813"/>
            <a:ext cx="8964612" cy="2014537"/>
          </a:xfrm>
          <a:prstGeom prst="rect">
            <a:avLst/>
          </a:prstGeom>
          <a:noFill/>
          <a:ln w="9525">
            <a:noFill/>
            <a:miter lim="800000"/>
            <a:headEnd/>
            <a:tailEnd/>
          </a:ln>
        </p:spPr>
        <p:txBody>
          <a:bodyPr>
            <a:spAutoFit/>
          </a:bodyPr>
          <a:lstStyle/>
          <a:p>
            <a:r>
              <a:rPr lang="fr-FR" b="1"/>
              <a:t>Réalisation n°2</a:t>
            </a:r>
          </a:p>
          <a:p>
            <a:endParaRPr lang="fr-FR"/>
          </a:p>
          <a:p>
            <a:r>
              <a:rPr lang="fr-FR"/>
              <a:t>La SNCF décide de construire un pont au-dessus d’une autoroute.</a:t>
            </a:r>
          </a:p>
          <a:p>
            <a:r>
              <a:rPr lang="fr-FR"/>
              <a:t>Quel type de pont allez vous choisir pour franchir cet obstacle de 60m de large.</a:t>
            </a:r>
          </a:p>
          <a:p>
            <a:r>
              <a:rPr lang="fr-FR"/>
              <a:t>Expliquez votre choix, puis dessinez votre solution sur le dessin ci-dessous en indiquant les différents éléments de votre construction (pilier, tablier, portée, gabarit, matériaux utilisés...)</a:t>
            </a:r>
          </a:p>
        </p:txBody>
      </p:sp>
      <p:pic>
        <p:nvPicPr>
          <p:cNvPr id="35842" name="Picture 15"/>
          <p:cNvPicPr>
            <a:picLocks noChangeAspect="1" noChangeArrowheads="1"/>
          </p:cNvPicPr>
          <p:nvPr/>
        </p:nvPicPr>
        <p:blipFill>
          <a:blip r:embed="rId2"/>
          <a:srcRect/>
          <a:stretch>
            <a:fillRect/>
          </a:stretch>
        </p:blipFill>
        <p:spPr bwMode="auto">
          <a:xfrm>
            <a:off x="323850" y="3321050"/>
            <a:ext cx="8461375" cy="2211388"/>
          </a:xfrm>
          <a:prstGeom prst="rect">
            <a:avLst/>
          </a:prstGeom>
          <a:noFill/>
          <a:ln w="9525">
            <a:noFill/>
            <a:miter lim="800000"/>
            <a:headEnd/>
            <a:tailEnd/>
          </a:ln>
        </p:spPr>
      </p:pic>
      <p:sp>
        <p:nvSpPr>
          <p:cNvPr id="35843" name="Line 14"/>
          <p:cNvSpPr>
            <a:spLocks noChangeShapeType="1"/>
          </p:cNvSpPr>
          <p:nvPr/>
        </p:nvSpPr>
        <p:spPr bwMode="auto">
          <a:xfrm>
            <a:off x="914400" y="5999163"/>
            <a:ext cx="7232650" cy="0"/>
          </a:xfrm>
          <a:prstGeom prst="line">
            <a:avLst/>
          </a:prstGeom>
          <a:noFill/>
          <a:ln w="9525">
            <a:solidFill>
              <a:srgbClr val="000000"/>
            </a:solidFill>
            <a:round/>
            <a:headEnd type="triangle" w="med" len="med"/>
            <a:tailEnd type="triangle" w="med" len="med"/>
          </a:ln>
        </p:spPr>
        <p:txBody>
          <a:bodyPr/>
          <a:lstStyle/>
          <a:p>
            <a:endParaRPr lang="fr-FR"/>
          </a:p>
        </p:txBody>
      </p:sp>
      <p:sp>
        <p:nvSpPr>
          <p:cNvPr id="35844" name="Text Box 13"/>
          <p:cNvSpPr txBox="1">
            <a:spLocks noChangeArrowheads="1"/>
          </p:cNvSpPr>
          <p:nvPr/>
        </p:nvSpPr>
        <p:spPr bwMode="auto">
          <a:xfrm>
            <a:off x="4143375" y="5803900"/>
            <a:ext cx="774700" cy="433388"/>
          </a:xfrm>
          <a:prstGeom prst="rect">
            <a:avLst/>
          </a:prstGeom>
          <a:solidFill>
            <a:srgbClr val="FFFFFF"/>
          </a:solidFill>
          <a:ln w="9525">
            <a:solidFill>
              <a:srgbClr val="000000"/>
            </a:solidFill>
            <a:miter lim="800000"/>
            <a:headEnd/>
            <a:tailEnd/>
          </a:ln>
        </p:spPr>
        <p:txBody>
          <a:bodyPr/>
          <a:lstStyle/>
          <a:p>
            <a:pPr algn="ctr"/>
            <a:r>
              <a:rPr lang="en-US" sz="1200">
                <a:solidFill>
                  <a:schemeClr val="bg1"/>
                </a:solidFill>
                <a:cs typeface="Times New Roman" pitchFamily="18" charset="0"/>
              </a:rPr>
              <a:t>60 m</a:t>
            </a:r>
            <a:endParaRPr lang="en-US" sz="1200">
              <a:solidFill>
                <a:schemeClr val="bg1"/>
              </a:solidFill>
            </a:endParaRPr>
          </a:p>
        </p:txBody>
      </p:sp>
      <p:pic>
        <p:nvPicPr>
          <p:cNvPr id="35845" name="Picture 16"/>
          <p:cNvPicPr>
            <a:picLocks noChangeAspect="1" noChangeArrowheads="1"/>
          </p:cNvPicPr>
          <p:nvPr/>
        </p:nvPicPr>
        <p:blipFill>
          <a:blip r:embed="rId3"/>
          <a:srcRect/>
          <a:stretch>
            <a:fillRect/>
          </a:stretch>
        </p:blipFill>
        <p:spPr bwMode="auto">
          <a:xfrm>
            <a:off x="3689350" y="4221163"/>
            <a:ext cx="546100" cy="742950"/>
          </a:xfrm>
          <a:prstGeom prst="rect">
            <a:avLst/>
          </a:prstGeom>
          <a:noFill/>
          <a:ln w="9525">
            <a:noFill/>
            <a:miter lim="800000"/>
            <a:headEnd/>
            <a:tailEnd/>
          </a:ln>
        </p:spPr>
      </p:pic>
      <p:pic>
        <p:nvPicPr>
          <p:cNvPr id="35846" name="Picture 18"/>
          <p:cNvPicPr>
            <a:picLocks noChangeAspect="1" noChangeArrowheads="1"/>
          </p:cNvPicPr>
          <p:nvPr/>
        </p:nvPicPr>
        <p:blipFill>
          <a:blip r:embed="rId4"/>
          <a:srcRect/>
          <a:stretch>
            <a:fillRect/>
          </a:stretch>
        </p:blipFill>
        <p:spPr bwMode="auto">
          <a:xfrm>
            <a:off x="5572125" y="3776663"/>
            <a:ext cx="769938" cy="1208087"/>
          </a:xfrm>
          <a:prstGeom prst="rect">
            <a:avLst/>
          </a:prstGeom>
          <a:noFill/>
          <a:ln w="9525">
            <a:noFill/>
            <a:miter lim="800000"/>
            <a:headEnd/>
            <a:tailEnd/>
          </a:ln>
        </p:spPr>
      </p:pic>
      <p:sp>
        <p:nvSpPr>
          <p:cNvPr id="35847" name="Rectangle 17"/>
          <p:cNvSpPr>
            <a:spLocks noChangeArrowheads="1"/>
          </p:cNvSpPr>
          <p:nvPr/>
        </p:nvSpPr>
        <p:spPr bwMode="auto">
          <a:xfrm>
            <a:off x="4498975" y="4689475"/>
            <a:ext cx="288925" cy="288925"/>
          </a:xfrm>
          <a:prstGeom prst="rect">
            <a:avLst/>
          </a:prstGeom>
          <a:solidFill>
            <a:srgbClr val="000000"/>
          </a:solidFill>
          <a:ln w="9525">
            <a:solidFill>
              <a:srgbClr val="000000"/>
            </a:solidFill>
            <a:miter lim="800000"/>
            <a:headEnd/>
            <a:tailEnd/>
          </a:ln>
        </p:spPr>
        <p:txBody>
          <a:bodyPr/>
          <a:lstStyle/>
          <a:p>
            <a:endParaRPr lang="fr-FR"/>
          </a:p>
        </p:txBody>
      </p:sp>
      <p:sp>
        <p:nvSpPr>
          <p:cNvPr id="35848" name="Rectangle 19"/>
          <p:cNvSpPr>
            <a:spLocks noChangeArrowheads="1"/>
          </p:cNvSpPr>
          <p:nvPr/>
        </p:nvSpPr>
        <p:spPr bwMode="auto">
          <a:xfrm>
            <a:off x="0" y="2574925"/>
            <a:ext cx="9144000" cy="0"/>
          </a:xfrm>
          <a:prstGeom prst="rect">
            <a:avLst/>
          </a:prstGeom>
          <a:noFill/>
          <a:ln w="9525">
            <a:noFill/>
            <a:miter lim="800000"/>
            <a:headEnd/>
            <a:tailEnd/>
          </a:ln>
        </p:spPr>
        <p:txBody>
          <a:bodyPr wrap="none" anchor="ctr">
            <a:spAutoFit/>
          </a:bodyPr>
          <a:lstStyle/>
          <a:p>
            <a:pPr>
              <a:tabLst>
                <a:tab pos="1955800" algn="l"/>
              </a:tabLst>
            </a:pPr>
            <a:endParaRPr lang="fr-FR"/>
          </a:p>
        </p:txBody>
      </p:sp>
      <p:sp>
        <p:nvSpPr>
          <p:cNvPr id="35849" name="Rectangle 21"/>
          <p:cNvSpPr>
            <a:spLocks noChangeArrowheads="1"/>
          </p:cNvSpPr>
          <p:nvPr/>
        </p:nvSpPr>
        <p:spPr bwMode="auto">
          <a:xfrm>
            <a:off x="0" y="3870325"/>
            <a:ext cx="9144000" cy="0"/>
          </a:xfrm>
          <a:prstGeom prst="rect">
            <a:avLst/>
          </a:prstGeom>
          <a:noFill/>
          <a:ln w="9525">
            <a:noFill/>
            <a:miter lim="800000"/>
            <a:headEnd/>
            <a:tailEnd/>
          </a:ln>
        </p:spPr>
        <p:txBody>
          <a:bodyPr wrap="none" anchor="ctr">
            <a:spAutoFit/>
          </a:bodyPr>
          <a:lstStyle/>
          <a:p>
            <a:pPr>
              <a:tabLst>
                <a:tab pos="1955800" algn="l"/>
              </a:tabLst>
            </a:pPr>
            <a:endParaRPr lang="fr-FR"/>
          </a:p>
        </p:txBody>
      </p:sp>
      <p:sp>
        <p:nvSpPr>
          <p:cNvPr id="35850" name="Rectangle 23"/>
          <p:cNvSpPr>
            <a:spLocks noChangeArrowheads="1"/>
          </p:cNvSpPr>
          <p:nvPr/>
        </p:nvSpPr>
        <p:spPr bwMode="auto">
          <a:xfrm>
            <a:off x="0" y="3870325"/>
            <a:ext cx="9144000" cy="0"/>
          </a:xfrm>
          <a:prstGeom prst="rect">
            <a:avLst/>
          </a:prstGeom>
          <a:noFill/>
          <a:ln w="9525">
            <a:noFill/>
            <a:miter lim="800000"/>
            <a:headEnd/>
            <a:tailEnd/>
          </a:ln>
        </p:spPr>
        <p:txBody>
          <a:bodyPr wrap="none" anchor="ctr">
            <a:spAutoFit/>
          </a:bodyPr>
          <a:lstStyle/>
          <a:p>
            <a:pPr>
              <a:tabLst>
                <a:tab pos="1955800" algn="l"/>
              </a:tabLst>
            </a:pPr>
            <a:endParaRPr lang="fr-F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4"/>
          <p:cNvPicPr>
            <a:picLocks noChangeAspect="1" noChangeArrowheads="1"/>
          </p:cNvPicPr>
          <p:nvPr/>
        </p:nvPicPr>
        <p:blipFill>
          <a:blip r:embed="rId2"/>
          <a:srcRect/>
          <a:stretch>
            <a:fillRect/>
          </a:stretch>
        </p:blipFill>
        <p:spPr bwMode="auto">
          <a:xfrm>
            <a:off x="0" y="0"/>
            <a:ext cx="4365625" cy="5445125"/>
          </a:xfrm>
          <a:prstGeom prst="rect">
            <a:avLst/>
          </a:prstGeom>
          <a:noFill/>
          <a:ln w="9525">
            <a:noFill/>
            <a:miter lim="800000"/>
            <a:headEnd/>
            <a:tailEnd/>
          </a:ln>
        </p:spPr>
      </p:pic>
      <p:pic>
        <p:nvPicPr>
          <p:cNvPr id="36866" name="Picture 5"/>
          <p:cNvPicPr>
            <a:picLocks noChangeAspect="1" noChangeArrowheads="1"/>
          </p:cNvPicPr>
          <p:nvPr/>
        </p:nvPicPr>
        <p:blipFill>
          <a:blip r:embed="rId3"/>
          <a:srcRect/>
          <a:stretch>
            <a:fillRect/>
          </a:stretch>
        </p:blipFill>
        <p:spPr bwMode="auto">
          <a:xfrm>
            <a:off x="4332288" y="1052513"/>
            <a:ext cx="4811712" cy="5805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AutoShape 8"/>
          <p:cNvSpPr>
            <a:spLocks noChangeArrowheads="1"/>
          </p:cNvSpPr>
          <p:nvPr/>
        </p:nvSpPr>
        <p:spPr bwMode="auto">
          <a:xfrm>
            <a:off x="2663825" y="3644900"/>
            <a:ext cx="1484313" cy="288925"/>
          </a:xfrm>
          <a:prstGeom prst="rightArrow">
            <a:avLst>
              <a:gd name="adj1" fmla="val 50000"/>
              <a:gd name="adj2" fmla="val 128434"/>
            </a:avLst>
          </a:prstGeom>
          <a:solidFill>
            <a:srgbClr val="C0C0C0"/>
          </a:solidFill>
          <a:ln w="9525">
            <a:solidFill>
              <a:srgbClr val="000000"/>
            </a:solidFill>
            <a:miter lim="800000"/>
            <a:headEnd/>
            <a:tailEnd/>
          </a:ln>
        </p:spPr>
        <p:txBody>
          <a:bodyPr/>
          <a:lstStyle/>
          <a:p>
            <a:endParaRPr lang="fr-FR"/>
          </a:p>
        </p:txBody>
      </p:sp>
      <p:pic>
        <p:nvPicPr>
          <p:cNvPr id="37890" name="Picture 4"/>
          <p:cNvPicPr>
            <a:picLocks noChangeAspect="1" noChangeArrowheads="1"/>
          </p:cNvPicPr>
          <p:nvPr/>
        </p:nvPicPr>
        <p:blipFill>
          <a:blip r:embed="rId2"/>
          <a:srcRect/>
          <a:stretch>
            <a:fillRect/>
          </a:stretch>
        </p:blipFill>
        <p:spPr bwMode="auto">
          <a:xfrm>
            <a:off x="250825" y="2960688"/>
            <a:ext cx="2266950" cy="2092325"/>
          </a:xfrm>
          <a:prstGeom prst="rect">
            <a:avLst/>
          </a:prstGeom>
          <a:noFill/>
          <a:ln w="9525">
            <a:noFill/>
            <a:miter lim="800000"/>
            <a:headEnd/>
            <a:tailEnd/>
          </a:ln>
        </p:spPr>
      </p:pic>
      <p:pic>
        <p:nvPicPr>
          <p:cNvPr id="37891" name="Picture 7"/>
          <p:cNvPicPr>
            <a:picLocks noChangeAspect="1" noChangeArrowheads="1"/>
          </p:cNvPicPr>
          <p:nvPr/>
        </p:nvPicPr>
        <p:blipFill>
          <a:blip r:embed="rId3"/>
          <a:srcRect/>
          <a:stretch>
            <a:fillRect/>
          </a:stretch>
        </p:blipFill>
        <p:spPr bwMode="auto">
          <a:xfrm>
            <a:off x="4284663" y="2457450"/>
            <a:ext cx="1749425" cy="2519363"/>
          </a:xfrm>
          <a:prstGeom prst="rect">
            <a:avLst/>
          </a:prstGeom>
          <a:noFill/>
          <a:ln w="9525">
            <a:noFill/>
            <a:miter lim="800000"/>
            <a:headEnd/>
            <a:tailEnd/>
          </a:ln>
        </p:spPr>
      </p:pic>
      <p:sp>
        <p:nvSpPr>
          <p:cNvPr id="37892" name="Line 6"/>
          <p:cNvSpPr>
            <a:spLocks noChangeShapeType="1"/>
          </p:cNvSpPr>
          <p:nvPr/>
        </p:nvSpPr>
        <p:spPr bwMode="auto">
          <a:xfrm flipH="1">
            <a:off x="5076825" y="3249613"/>
            <a:ext cx="503238" cy="287337"/>
          </a:xfrm>
          <a:prstGeom prst="line">
            <a:avLst/>
          </a:prstGeom>
          <a:noFill/>
          <a:ln w="76200">
            <a:solidFill>
              <a:srgbClr val="000000"/>
            </a:solidFill>
            <a:round/>
            <a:headEnd/>
            <a:tailEnd/>
          </a:ln>
        </p:spPr>
        <p:txBody>
          <a:bodyPr/>
          <a:lstStyle/>
          <a:p>
            <a:endParaRPr lang="fr-FR"/>
          </a:p>
        </p:txBody>
      </p:sp>
      <p:sp>
        <p:nvSpPr>
          <p:cNvPr id="37893" name="AutoShape 5"/>
          <p:cNvSpPr>
            <a:spLocks/>
          </p:cNvSpPr>
          <p:nvPr/>
        </p:nvSpPr>
        <p:spPr bwMode="auto">
          <a:xfrm>
            <a:off x="6840538" y="3608388"/>
            <a:ext cx="1162050" cy="255587"/>
          </a:xfrm>
          <a:prstGeom prst="borderCallout1">
            <a:avLst>
              <a:gd name="adj1" fmla="val 44722"/>
              <a:gd name="adj2" fmla="val -6556"/>
              <a:gd name="adj3" fmla="val -83231"/>
              <a:gd name="adj4" fmla="val -130602"/>
            </a:avLst>
          </a:prstGeom>
          <a:solidFill>
            <a:srgbClr val="FFFFFF"/>
          </a:solidFill>
          <a:ln w="9525">
            <a:solidFill>
              <a:schemeClr val="tx1"/>
            </a:solidFill>
            <a:miter lim="800000"/>
            <a:headEnd/>
            <a:tailEnd type="triangle" w="med" len="med"/>
          </a:ln>
        </p:spPr>
        <p:txBody>
          <a:bodyPr/>
          <a:lstStyle/>
          <a:p>
            <a:r>
              <a:rPr lang="en-US" sz="1000">
                <a:solidFill>
                  <a:schemeClr val="bg1"/>
                </a:solidFill>
                <a:cs typeface="Times New Roman" pitchFamily="18" charset="0"/>
              </a:rPr>
              <a:t>Pont à construire</a:t>
            </a:r>
            <a:endParaRPr lang="en-US" sz="1100">
              <a:solidFill>
                <a:schemeClr val="bg1"/>
              </a:solidFill>
            </a:endParaRPr>
          </a:p>
          <a:p>
            <a:pPr eaLnBrk="0" hangingPunct="0"/>
            <a:endParaRPr lang="en-US"/>
          </a:p>
        </p:txBody>
      </p:sp>
      <p:sp>
        <p:nvSpPr>
          <p:cNvPr id="37894" name="Rectangle 9"/>
          <p:cNvSpPr>
            <a:spLocks noChangeArrowheads="1"/>
          </p:cNvSpPr>
          <p:nvPr/>
        </p:nvSpPr>
        <p:spPr bwMode="auto">
          <a:xfrm>
            <a:off x="250825" y="260350"/>
            <a:ext cx="8316913" cy="2838450"/>
          </a:xfrm>
          <a:prstGeom prst="rect">
            <a:avLst/>
          </a:prstGeom>
          <a:noFill/>
          <a:ln w="9525">
            <a:noFill/>
            <a:miter lim="800000"/>
            <a:headEnd/>
            <a:tailEnd/>
          </a:ln>
        </p:spPr>
        <p:txBody>
          <a:bodyPr anchor="ctr">
            <a:spAutoFit/>
          </a:bodyPr>
          <a:lstStyle/>
          <a:p>
            <a:r>
              <a:rPr lang="fr-FR" b="1">
                <a:cs typeface="Times New Roman" pitchFamily="18" charset="0"/>
              </a:rPr>
              <a:t>Réalisation n°3</a:t>
            </a:r>
            <a:endParaRPr lang="fr-FR"/>
          </a:p>
          <a:p>
            <a:pPr eaLnBrk="0" hangingPunct="0"/>
            <a:r>
              <a:rPr lang="fr-FR">
                <a:cs typeface="Times New Roman" pitchFamily="18" charset="0"/>
              </a:rPr>
              <a:t>La région Aquitaine et l’état décident de construire un pont sur l’estuaire de la gironde pour éviter l’agglomération Bordelaise </a:t>
            </a:r>
            <a:endParaRPr lang="fr-FR"/>
          </a:p>
          <a:p>
            <a:pPr eaLnBrk="0" hangingPunct="0"/>
            <a:r>
              <a:rPr lang="fr-FR">
                <a:cs typeface="Times New Roman" pitchFamily="18" charset="0"/>
              </a:rPr>
              <a:t>Quel type de pont allez vous choisir pour franchir cet obstacle de 800 m de large, sachant qu’il faut laisser  un passage libre de 60 m de hauteur et de 100m de largeur pour les bateaux qui viennent jusqu’à Bordeaux.</a:t>
            </a:r>
            <a:endParaRPr lang="fr-FR"/>
          </a:p>
          <a:p>
            <a:pPr eaLnBrk="0" hangingPunct="0"/>
            <a:r>
              <a:rPr lang="fr-FR">
                <a:cs typeface="Times New Roman" pitchFamily="18" charset="0"/>
              </a:rPr>
              <a:t>Expliquez votre choix, puis dessinez votre solution sur le dessin ci-dessous en indiquant les différents éléments de votre construction (pilier, tablier, portée, gabarit, matériaux utilisés...)</a:t>
            </a:r>
            <a:endParaRPr lang="fr-FR"/>
          </a:p>
          <a:p>
            <a:pPr eaLnBrk="0" hangingPunct="0"/>
            <a:endParaRPr lang="fr-FR"/>
          </a:p>
        </p:txBody>
      </p:sp>
      <p:pic>
        <p:nvPicPr>
          <p:cNvPr id="37895" name="Picture 14" descr="ફ°"/>
          <p:cNvPicPr>
            <a:picLocks noChangeAspect="1" noChangeArrowheads="1"/>
          </p:cNvPicPr>
          <p:nvPr/>
        </p:nvPicPr>
        <p:blipFill>
          <a:blip r:embed="rId4"/>
          <a:srcRect/>
          <a:stretch>
            <a:fillRect/>
          </a:stretch>
        </p:blipFill>
        <p:spPr bwMode="auto">
          <a:xfrm>
            <a:off x="900113" y="5157788"/>
            <a:ext cx="7056437" cy="1079500"/>
          </a:xfrm>
          <a:prstGeom prst="rect">
            <a:avLst/>
          </a:prstGeom>
          <a:noFill/>
          <a:ln w="9525">
            <a:noFill/>
            <a:miter lim="800000"/>
            <a:headEnd/>
            <a:tailEnd/>
          </a:ln>
        </p:spPr>
      </p:pic>
      <p:sp>
        <p:nvSpPr>
          <p:cNvPr id="37896" name="Line 13"/>
          <p:cNvSpPr>
            <a:spLocks noChangeShapeType="1"/>
          </p:cNvSpPr>
          <p:nvPr/>
        </p:nvSpPr>
        <p:spPr bwMode="auto">
          <a:xfrm flipV="1">
            <a:off x="2987675" y="6416675"/>
            <a:ext cx="3097213" cy="0"/>
          </a:xfrm>
          <a:prstGeom prst="line">
            <a:avLst/>
          </a:prstGeom>
          <a:noFill/>
          <a:ln w="9525">
            <a:solidFill>
              <a:srgbClr val="000000"/>
            </a:solidFill>
            <a:round/>
            <a:headEnd type="triangle" w="med" len="med"/>
            <a:tailEnd type="triangle" w="med" len="med"/>
          </a:ln>
        </p:spPr>
        <p:txBody>
          <a:bodyPr/>
          <a:lstStyle/>
          <a:p>
            <a:endParaRPr lang="fr-FR"/>
          </a:p>
        </p:txBody>
      </p:sp>
      <p:grpSp>
        <p:nvGrpSpPr>
          <p:cNvPr id="37897" name="Group 15"/>
          <p:cNvGrpSpPr>
            <a:grpSpLocks/>
          </p:cNvGrpSpPr>
          <p:nvPr/>
        </p:nvGrpSpPr>
        <p:grpSpPr bwMode="auto">
          <a:xfrm>
            <a:off x="4319588" y="5445125"/>
            <a:ext cx="288925" cy="360363"/>
            <a:chOff x="4780" y="13366"/>
            <a:chExt cx="1320" cy="1720"/>
          </a:xfrm>
        </p:grpSpPr>
        <p:sp>
          <p:nvSpPr>
            <p:cNvPr id="37905" name="Line 25"/>
            <p:cNvSpPr>
              <a:spLocks noChangeShapeType="1"/>
            </p:cNvSpPr>
            <p:nvPr/>
          </p:nvSpPr>
          <p:spPr bwMode="auto">
            <a:xfrm>
              <a:off x="4780" y="14326"/>
              <a:ext cx="200" cy="760"/>
            </a:xfrm>
            <a:prstGeom prst="line">
              <a:avLst/>
            </a:prstGeom>
            <a:noFill/>
            <a:ln w="9525">
              <a:solidFill>
                <a:srgbClr val="000000"/>
              </a:solidFill>
              <a:prstDash val="dash"/>
              <a:round/>
              <a:headEnd/>
              <a:tailEnd/>
            </a:ln>
          </p:spPr>
          <p:txBody>
            <a:bodyPr/>
            <a:lstStyle/>
            <a:p>
              <a:endParaRPr lang="fr-FR"/>
            </a:p>
          </p:txBody>
        </p:sp>
        <p:sp>
          <p:nvSpPr>
            <p:cNvPr id="37906" name="Line 24"/>
            <p:cNvSpPr>
              <a:spLocks noChangeShapeType="1"/>
            </p:cNvSpPr>
            <p:nvPr/>
          </p:nvSpPr>
          <p:spPr bwMode="auto">
            <a:xfrm flipH="1">
              <a:off x="5900" y="14346"/>
              <a:ext cx="200" cy="720"/>
            </a:xfrm>
            <a:prstGeom prst="line">
              <a:avLst/>
            </a:prstGeom>
            <a:noFill/>
            <a:ln w="9525">
              <a:solidFill>
                <a:srgbClr val="000000"/>
              </a:solidFill>
              <a:prstDash val="dash"/>
              <a:round/>
              <a:headEnd/>
              <a:tailEnd/>
            </a:ln>
          </p:spPr>
          <p:txBody>
            <a:bodyPr/>
            <a:lstStyle/>
            <a:p>
              <a:endParaRPr lang="fr-FR"/>
            </a:p>
          </p:txBody>
        </p:sp>
        <p:sp>
          <p:nvSpPr>
            <p:cNvPr id="37907" name="Line 23"/>
            <p:cNvSpPr>
              <a:spLocks noChangeShapeType="1"/>
            </p:cNvSpPr>
            <p:nvPr/>
          </p:nvSpPr>
          <p:spPr bwMode="auto">
            <a:xfrm>
              <a:off x="5050" y="14016"/>
              <a:ext cx="0" cy="310"/>
            </a:xfrm>
            <a:prstGeom prst="line">
              <a:avLst/>
            </a:prstGeom>
            <a:noFill/>
            <a:ln w="9525">
              <a:solidFill>
                <a:srgbClr val="000000"/>
              </a:solidFill>
              <a:prstDash val="dash"/>
              <a:round/>
              <a:headEnd/>
              <a:tailEnd/>
            </a:ln>
          </p:spPr>
          <p:txBody>
            <a:bodyPr/>
            <a:lstStyle/>
            <a:p>
              <a:endParaRPr lang="fr-FR"/>
            </a:p>
          </p:txBody>
        </p:sp>
        <p:sp>
          <p:nvSpPr>
            <p:cNvPr id="37908" name="Line 22"/>
            <p:cNvSpPr>
              <a:spLocks noChangeShapeType="1"/>
            </p:cNvSpPr>
            <p:nvPr/>
          </p:nvSpPr>
          <p:spPr bwMode="auto">
            <a:xfrm flipH="1" flipV="1">
              <a:off x="4780" y="14326"/>
              <a:ext cx="1320" cy="0"/>
            </a:xfrm>
            <a:prstGeom prst="line">
              <a:avLst/>
            </a:prstGeom>
            <a:noFill/>
            <a:ln w="9525">
              <a:solidFill>
                <a:srgbClr val="000000"/>
              </a:solidFill>
              <a:prstDash val="dash"/>
              <a:round/>
              <a:headEnd/>
              <a:tailEnd/>
            </a:ln>
          </p:spPr>
          <p:txBody>
            <a:bodyPr/>
            <a:lstStyle/>
            <a:p>
              <a:endParaRPr lang="fr-FR"/>
            </a:p>
          </p:txBody>
        </p:sp>
        <p:sp>
          <p:nvSpPr>
            <p:cNvPr id="37909" name="Line 21"/>
            <p:cNvSpPr>
              <a:spLocks noChangeShapeType="1"/>
            </p:cNvSpPr>
            <p:nvPr/>
          </p:nvSpPr>
          <p:spPr bwMode="auto">
            <a:xfrm>
              <a:off x="5310" y="13606"/>
              <a:ext cx="0" cy="380"/>
            </a:xfrm>
            <a:prstGeom prst="line">
              <a:avLst/>
            </a:prstGeom>
            <a:noFill/>
            <a:ln w="9525">
              <a:solidFill>
                <a:srgbClr val="000000"/>
              </a:solidFill>
              <a:prstDash val="dash"/>
              <a:round/>
              <a:headEnd/>
              <a:tailEnd/>
            </a:ln>
          </p:spPr>
          <p:txBody>
            <a:bodyPr/>
            <a:lstStyle/>
            <a:p>
              <a:endParaRPr lang="fr-FR"/>
            </a:p>
          </p:txBody>
        </p:sp>
        <p:sp>
          <p:nvSpPr>
            <p:cNvPr id="37910" name="Line 20"/>
            <p:cNvSpPr>
              <a:spLocks noChangeShapeType="1"/>
            </p:cNvSpPr>
            <p:nvPr/>
          </p:nvSpPr>
          <p:spPr bwMode="auto">
            <a:xfrm>
              <a:off x="5850" y="14006"/>
              <a:ext cx="0" cy="310"/>
            </a:xfrm>
            <a:prstGeom prst="line">
              <a:avLst/>
            </a:prstGeom>
            <a:noFill/>
            <a:ln w="9525">
              <a:solidFill>
                <a:srgbClr val="000000"/>
              </a:solidFill>
              <a:prstDash val="dash"/>
              <a:round/>
              <a:headEnd/>
              <a:tailEnd/>
            </a:ln>
          </p:spPr>
          <p:txBody>
            <a:bodyPr/>
            <a:lstStyle/>
            <a:p>
              <a:endParaRPr lang="fr-FR"/>
            </a:p>
          </p:txBody>
        </p:sp>
        <p:sp>
          <p:nvSpPr>
            <p:cNvPr id="37911" name="Line 19"/>
            <p:cNvSpPr>
              <a:spLocks noChangeShapeType="1"/>
            </p:cNvSpPr>
            <p:nvPr/>
          </p:nvSpPr>
          <p:spPr bwMode="auto">
            <a:xfrm flipH="1">
              <a:off x="5050" y="13996"/>
              <a:ext cx="760" cy="0"/>
            </a:xfrm>
            <a:prstGeom prst="line">
              <a:avLst/>
            </a:prstGeom>
            <a:noFill/>
            <a:ln w="9525">
              <a:solidFill>
                <a:srgbClr val="000000"/>
              </a:solidFill>
              <a:prstDash val="dash"/>
              <a:round/>
              <a:headEnd/>
              <a:tailEnd/>
            </a:ln>
          </p:spPr>
          <p:txBody>
            <a:bodyPr/>
            <a:lstStyle/>
            <a:p>
              <a:endParaRPr lang="fr-FR"/>
            </a:p>
          </p:txBody>
        </p:sp>
        <p:sp>
          <p:nvSpPr>
            <p:cNvPr id="37912" name="Line 18"/>
            <p:cNvSpPr>
              <a:spLocks noChangeShapeType="1"/>
            </p:cNvSpPr>
            <p:nvPr/>
          </p:nvSpPr>
          <p:spPr bwMode="auto">
            <a:xfrm>
              <a:off x="5630" y="13606"/>
              <a:ext cx="0" cy="380"/>
            </a:xfrm>
            <a:prstGeom prst="line">
              <a:avLst/>
            </a:prstGeom>
            <a:noFill/>
            <a:ln w="9525">
              <a:solidFill>
                <a:srgbClr val="000000"/>
              </a:solidFill>
              <a:prstDash val="dash"/>
              <a:round/>
              <a:headEnd/>
              <a:tailEnd/>
            </a:ln>
          </p:spPr>
          <p:txBody>
            <a:bodyPr/>
            <a:lstStyle/>
            <a:p>
              <a:endParaRPr lang="fr-FR"/>
            </a:p>
          </p:txBody>
        </p:sp>
        <p:sp>
          <p:nvSpPr>
            <p:cNvPr id="37913" name="Line 17"/>
            <p:cNvSpPr>
              <a:spLocks noChangeShapeType="1"/>
            </p:cNvSpPr>
            <p:nvPr/>
          </p:nvSpPr>
          <p:spPr bwMode="auto">
            <a:xfrm flipH="1">
              <a:off x="5310" y="13606"/>
              <a:ext cx="310" cy="10"/>
            </a:xfrm>
            <a:prstGeom prst="line">
              <a:avLst/>
            </a:prstGeom>
            <a:noFill/>
            <a:ln w="9525">
              <a:solidFill>
                <a:srgbClr val="000000"/>
              </a:solidFill>
              <a:prstDash val="dash"/>
              <a:round/>
              <a:headEnd/>
              <a:tailEnd/>
            </a:ln>
          </p:spPr>
          <p:txBody>
            <a:bodyPr/>
            <a:lstStyle/>
            <a:p>
              <a:endParaRPr lang="fr-FR"/>
            </a:p>
          </p:txBody>
        </p:sp>
        <p:sp>
          <p:nvSpPr>
            <p:cNvPr id="37914" name="Line 16"/>
            <p:cNvSpPr>
              <a:spLocks noChangeShapeType="1"/>
            </p:cNvSpPr>
            <p:nvPr/>
          </p:nvSpPr>
          <p:spPr bwMode="auto">
            <a:xfrm>
              <a:off x="5480" y="13366"/>
              <a:ext cx="0" cy="240"/>
            </a:xfrm>
            <a:prstGeom prst="line">
              <a:avLst/>
            </a:prstGeom>
            <a:noFill/>
            <a:ln w="9525">
              <a:solidFill>
                <a:srgbClr val="000000"/>
              </a:solidFill>
              <a:prstDash val="dash"/>
              <a:round/>
              <a:headEnd/>
              <a:tailEnd/>
            </a:ln>
          </p:spPr>
          <p:txBody>
            <a:bodyPr/>
            <a:lstStyle/>
            <a:p>
              <a:endParaRPr lang="fr-FR"/>
            </a:p>
          </p:txBody>
        </p:sp>
      </p:grpSp>
      <p:sp>
        <p:nvSpPr>
          <p:cNvPr id="37898" name="Text Box 12"/>
          <p:cNvSpPr txBox="1">
            <a:spLocks noChangeArrowheads="1"/>
          </p:cNvSpPr>
          <p:nvPr/>
        </p:nvSpPr>
        <p:spPr bwMode="auto">
          <a:xfrm>
            <a:off x="4176713" y="6345238"/>
            <a:ext cx="542925" cy="217487"/>
          </a:xfrm>
          <a:prstGeom prst="rect">
            <a:avLst/>
          </a:prstGeom>
          <a:solidFill>
            <a:srgbClr val="FFFFFF"/>
          </a:solidFill>
          <a:ln w="9525">
            <a:solidFill>
              <a:srgbClr val="000000"/>
            </a:solidFill>
            <a:miter lim="800000"/>
            <a:headEnd/>
            <a:tailEnd/>
          </a:ln>
        </p:spPr>
        <p:txBody>
          <a:bodyPr/>
          <a:lstStyle/>
          <a:p>
            <a:pPr algn="ctr"/>
            <a:r>
              <a:rPr lang="en-US" sz="1000" b="1">
                <a:solidFill>
                  <a:schemeClr val="bg1"/>
                </a:solidFill>
                <a:cs typeface="Times New Roman" pitchFamily="18" charset="0"/>
              </a:rPr>
              <a:t>800m</a:t>
            </a:r>
            <a:endParaRPr lang="en-US">
              <a:solidFill>
                <a:schemeClr val="bg1"/>
              </a:solidFill>
            </a:endParaRPr>
          </a:p>
        </p:txBody>
      </p:sp>
      <p:sp>
        <p:nvSpPr>
          <p:cNvPr id="37899" name="Line 27"/>
          <p:cNvSpPr>
            <a:spLocks noChangeShapeType="1"/>
          </p:cNvSpPr>
          <p:nvPr/>
        </p:nvSpPr>
        <p:spPr bwMode="auto">
          <a:xfrm flipH="1" flipV="1">
            <a:off x="5867400" y="5300663"/>
            <a:ext cx="4763" cy="490537"/>
          </a:xfrm>
          <a:prstGeom prst="line">
            <a:avLst/>
          </a:prstGeom>
          <a:noFill/>
          <a:ln w="9525">
            <a:solidFill>
              <a:srgbClr val="000000"/>
            </a:solidFill>
            <a:round/>
            <a:headEnd type="triangle" w="med" len="med"/>
            <a:tailEnd type="triangle" w="med" len="med"/>
          </a:ln>
        </p:spPr>
        <p:txBody>
          <a:bodyPr/>
          <a:lstStyle/>
          <a:p>
            <a:endParaRPr lang="fr-FR"/>
          </a:p>
        </p:txBody>
      </p:sp>
      <p:sp>
        <p:nvSpPr>
          <p:cNvPr id="37900" name="Text Box 26"/>
          <p:cNvSpPr txBox="1">
            <a:spLocks noChangeArrowheads="1"/>
          </p:cNvSpPr>
          <p:nvPr/>
        </p:nvSpPr>
        <p:spPr bwMode="auto">
          <a:xfrm>
            <a:off x="5940425" y="5337175"/>
            <a:ext cx="503238" cy="252413"/>
          </a:xfrm>
          <a:prstGeom prst="rect">
            <a:avLst/>
          </a:prstGeom>
          <a:solidFill>
            <a:srgbClr val="FFFFFF"/>
          </a:solidFill>
          <a:ln w="9525">
            <a:noFill/>
            <a:miter lim="800000"/>
            <a:headEnd/>
            <a:tailEnd/>
          </a:ln>
        </p:spPr>
        <p:txBody>
          <a:bodyPr/>
          <a:lstStyle/>
          <a:p>
            <a:r>
              <a:rPr lang="en-US" sz="1000" b="1">
                <a:solidFill>
                  <a:schemeClr val="bg1"/>
                </a:solidFill>
                <a:cs typeface="Times New Roman" pitchFamily="18" charset="0"/>
              </a:rPr>
              <a:t>60m</a:t>
            </a:r>
            <a:endParaRPr lang="en-US"/>
          </a:p>
        </p:txBody>
      </p:sp>
      <p:sp>
        <p:nvSpPr>
          <p:cNvPr id="37901" name="Rectangle 28"/>
          <p:cNvSpPr>
            <a:spLocks noChangeArrowheads="1"/>
          </p:cNvSpPr>
          <p:nvPr/>
        </p:nvSpPr>
        <p:spPr bwMode="auto">
          <a:xfrm>
            <a:off x="0" y="2143125"/>
            <a:ext cx="9144000" cy="0"/>
          </a:xfrm>
          <a:prstGeom prst="rect">
            <a:avLst/>
          </a:prstGeom>
          <a:noFill/>
          <a:ln w="9525">
            <a:noFill/>
            <a:miter lim="800000"/>
            <a:headEnd/>
            <a:tailEnd/>
          </a:ln>
        </p:spPr>
        <p:txBody>
          <a:bodyPr wrap="none" anchor="ctr">
            <a:spAutoFit/>
          </a:bodyPr>
          <a:lstStyle/>
          <a:p>
            <a:endParaRPr lang="fr-FR"/>
          </a:p>
        </p:txBody>
      </p:sp>
      <p:sp>
        <p:nvSpPr>
          <p:cNvPr id="37902" name="Rectangle 29"/>
          <p:cNvSpPr>
            <a:spLocks noChangeArrowheads="1"/>
          </p:cNvSpPr>
          <p:nvPr/>
        </p:nvSpPr>
        <p:spPr bwMode="auto">
          <a:xfrm>
            <a:off x="0" y="2143125"/>
            <a:ext cx="184150" cy="915988"/>
          </a:xfrm>
          <a:prstGeom prst="rect">
            <a:avLst/>
          </a:prstGeom>
          <a:noFill/>
          <a:ln w="9525">
            <a:noFill/>
            <a:miter lim="800000"/>
            <a:headEnd/>
            <a:tailEnd/>
          </a:ln>
        </p:spPr>
        <p:txBody>
          <a:bodyPr wrap="none" anchor="ctr">
            <a:spAutoFit/>
          </a:bodyPr>
          <a:lstStyle/>
          <a:p>
            <a:r>
              <a:rPr lang="fr-FR"/>
              <a:t/>
            </a:r>
            <a:br>
              <a:rPr lang="fr-FR"/>
            </a:br>
            <a:endParaRPr lang="fr-FR"/>
          </a:p>
          <a:p>
            <a:pPr eaLnBrk="0" hangingPunct="0"/>
            <a:endParaRPr lang="fr-FR"/>
          </a:p>
        </p:txBody>
      </p:sp>
      <p:sp>
        <p:nvSpPr>
          <p:cNvPr id="37903" name="Rectangle 32"/>
          <p:cNvSpPr>
            <a:spLocks noChangeArrowheads="1"/>
          </p:cNvSpPr>
          <p:nvPr/>
        </p:nvSpPr>
        <p:spPr bwMode="auto">
          <a:xfrm>
            <a:off x="0" y="3906838"/>
            <a:ext cx="184150" cy="534987"/>
          </a:xfrm>
          <a:prstGeom prst="rect">
            <a:avLst/>
          </a:prstGeom>
          <a:noFill/>
          <a:ln w="9525">
            <a:noFill/>
            <a:miter lim="800000"/>
            <a:headEnd/>
            <a:tailEnd/>
          </a:ln>
        </p:spPr>
        <p:txBody>
          <a:bodyPr wrap="none" anchor="ctr">
            <a:spAutoFit/>
          </a:bodyPr>
          <a:lstStyle/>
          <a:p>
            <a:endParaRPr lang="fr-FR" sz="1100"/>
          </a:p>
          <a:p>
            <a:pPr eaLnBrk="0" hangingPunct="0"/>
            <a:endParaRPr lang="fr-FR"/>
          </a:p>
        </p:txBody>
      </p:sp>
      <p:sp>
        <p:nvSpPr>
          <p:cNvPr id="37904" name="Rectangle 34"/>
          <p:cNvSpPr>
            <a:spLocks noChangeArrowheads="1"/>
          </p:cNvSpPr>
          <p:nvPr/>
        </p:nvSpPr>
        <p:spPr bwMode="auto">
          <a:xfrm>
            <a:off x="1403350" y="6357938"/>
            <a:ext cx="184150" cy="366712"/>
          </a:xfrm>
          <a:prstGeom prst="rect">
            <a:avLst/>
          </a:prstGeom>
          <a:noFill/>
          <a:ln w="9525">
            <a:noFill/>
            <a:miter lim="800000"/>
            <a:headEnd/>
            <a:tailEnd/>
          </a:ln>
        </p:spPr>
        <p:txBody>
          <a:bodyPr wrap="none" anchor="ctr">
            <a:spAutoFit/>
          </a:bodyPr>
          <a:lstStyle/>
          <a:p>
            <a:pPr>
              <a:tabLst>
                <a:tab pos="1955800" algn="l"/>
              </a:tabLst>
            </a:pPr>
            <a:endParaRPr lang="fr-F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4" descr="img085"/>
          <p:cNvPicPr>
            <a:picLocks noChangeAspect="1" noChangeArrowheads="1"/>
          </p:cNvPicPr>
          <p:nvPr/>
        </p:nvPicPr>
        <p:blipFill>
          <a:blip r:embed="rId2"/>
          <a:srcRect/>
          <a:stretch>
            <a:fillRect/>
          </a:stretch>
        </p:blipFill>
        <p:spPr bwMode="auto">
          <a:xfrm>
            <a:off x="0" y="0"/>
            <a:ext cx="4608513" cy="5337175"/>
          </a:xfrm>
          <a:prstGeom prst="rect">
            <a:avLst/>
          </a:prstGeom>
          <a:noFill/>
          <a:ln w="9525">
            <a:noFill/>
            <a:miter lim="800000"/>
            <a:headEnd/>
            <a:tailEnd/>
          </a:ln>
        </p:spPr>
      </p:pic>
      <p:pic>
        <p:nvPicPr>
          <p:cNvPr id="38914" name="Picture 4" descr="img098"/>
          <p:cNvPicPr>
            <a:picLocks noChangeAspect="1" noChangeArrowheads="1"/>
          </p:cNvPicPr>
          <p:nvPr/>
        </p:nvPicPr>
        <p:blipFill>
          <a:blip r:embed="rId3"/>
          <a:srcRect/>
          <a:stretch>
            <a:fillRect/>
          </a:stretch>
        </p:blipFill>
        <p:spPr bwMode="auto">
          <a:xfrm>
            <a:off x="4498975" y="1160463"/>
            <a:ext cx="4659313" cy="5375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4"/>
          <p:cNvSpPr>
            <a:spLocks noChangeArrowheads="1"/>
          </p:cNvSpPr>
          <p:nvPr/>
        </p:nvSpPr>
        <p:spPr bwMode="auto">
          <a:xfrm>
            <a:off x="179388" y="1212850"/>
            <a:ext cx="8856662" cy="2287588"/>
          </a:xfrm>
          <a:prstGeom prst="rect">
            <a:avLst/>
          </a:prstGeom>
          <a:noFill/>
          <a:ln w="9525">
            <a:noFill/>
            <a:miter lim="800000"/>
            <a:headEnd/>
            <a:tailEnd/>
          </a:ln>
        </p:spPr>
        <p:txBody>
          <a:bodyPr>
            <a:spAutoFit/>
          </a:bodyPr>
          <a:lstStyle/>
          <a:p>
            <a:pPr algn="ctr"/>
            <a:r>
              <a:rPr lang="fr-FR" sz="4800"/>
              <a:t>Séance : 4</a:t>
            </a:r>
          </a:p>
          <a:p>
            <a:pPr algn="ctr"/>
            <a:endParaRPr lang="fr-FR" sz="4800"/>
          </a:p>
          <a:p>
            <a:pPr algn="ctr"/>
            <a:r>
              <a:rPr lang="fr-FR" sz="4800"/>
              <a:t>La déformation des matériaux</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3" name="Text Box 4"/>
          <p:cNvSpPr txBox="1">
            <a:spLocks noChangeArrowheads="1"/>
          </p:cNvSpPr>
          <p:nvPr/>
        </p:nvSpPr>
        <p:spPr bwMode="auto">
          <a:xfrm>
            <a:off x="287338" y="1090613"/>
            <a:ext cx="4140200" cy="2014537"/>
          </a:xfrm>
          <a:prstGeom prst="rect">
            <a:avLst/>
          </a:prstGeom>
          <a:noFill/>
          <a:ln w="9525">
            <a:noFill/>
            <a:miter lim="800000"/>
            <a:headEnd/>
            <a:tailEnd/>
          </a:ln>
        </p:spPr>
        <p:txBody>
          <a:bodyPr>
            <a:spAutoFit/>
          </a:bodyPr>
          <a:lstStyle/>
          <a:p>
            <a:r>
              <a:rPr lang="fr-FR"/>
              <a:t>Comment se comporte le tablier quand on le pose sur les piliers ?:</a:t>
            </a:r>
            <a:endParaRPr lang="fr-FR" b="1"/>
          </a:p>
          <a:p>
            <a:r>
              <a:rPr lang="fr-FR" b="1">
                <a:solidFill>
                  <a:srgbClr val="3399FF"/>
                </a:solidFill>
              </a:rPr>
              <a:t>Il se déforme, il fléchit</a:t>
            </a:r>
          </a:p>
          <a:p>
            <a:endParaRPr lang="fr-FR">
              <a:solidFill>
                <a:srgbClr val="3399FF"/>
              </a:solidFill>
            </a:endParaRPr>
          </a:p>
          <a:p>
            <a:r>
              <a:rPr lang="fr-FR"/>
              <a:t>D’après vous, à quoi est dû ce phénomène</a:t>
            </a:r>
            <a:endParaRPr lang="fr-FR" b="1"/>
          </a:p>
          <a:p>
            <a:r>
              <a:rPr lang="fr-FR" b="1">
                <a:solidFill>
                  <a:srgbClr val="3399FF"/>
                </a:solidFill>
              </a:rPr>
              <a:t>A son propre poids</a:t>
            </a:r>
            <a:r>
              <a:rPr lang="fr-FR">
                <a:solidFill>
                  <a:srgbClr val="3399FF"/>
                </a:solidFill>
              </a:rPr>
              <a:t> </a:t>
            </a:r>
          </a:p>
        </p:txBody>
      </p:sp>
      <p:sp>
        <p:nvSpPr>
          <p:cNvPr id="52234" name="Rectangle 6"/>
          <p:cNvSpPr>
            <a:spLocks noChangeArrowheads="1"/>
          </p:cNvSpPr>
          <p:nvPr/>
        </p:nvSpPr>
        <p:spPr bwMode="auto">
          <a:xfrm>
            <a:off x="0" y="2928938"/>
            <a:ext cx="9144000" cy="0"/>
          </a:xfrm>
          <a:prstGeom prst="rect">
            <a:avLst/>
          </a:prstGeom>
          <a:noFill/>
          <a:ln w="9525">
            <a:noFill/>
            <a:miter lim="800000"/>
            <a:headEnd/>
            <a:tailEnd/>
          </a:ln>
        </p:spPr>
        <p:txBody>
          <a:bodyPr wrap="none" anchor="ctr">
            <a:spAutoFit/>
          </a:bodyPr>
          <a:lstStyle/>
          <a:p>
            <a:endParaRPr lang="fr-FR"/>
          </a:p>
        </p:txBody>
      </p:sp>
      <p:graphicFrame>
        <p:nvGraphicFramePr>
          <p:cNvPr id="52229" name="Object 5"/>
          <p:cNvGraphicFramePr>
            <a:graphicFrameLocks noChangeAspect="1"/>
          </p:cNvGraphicFramePr>
          <p:nvPr/>
        </p:nvGraphicFramePr>
        <p:xfrm>
          <a:off x="4535488" y="1052513"/>
          <a:ext cx="3348037" cy="1485900"/>
        </p:xfrm>
        <a:graphic>
          <a:graphicData uri="http://schemas.openxmlformats.org/presentationml/2006/ole">
            <p:oleObj spid="_x0000_s52229" name="AutoSketch" r:id="rId3" imgW="13707165" imgH="4686852" progId="Sketch">
              <p:embed/>
            </p:oleObj>
          </a:graphicData>
        </a:graphic>
      </p:graphicFrame>
      <p:sp>
        <p:nvSpPr>
          <p:cNvPr id="52235" name="Text Box 7"/>
          <p:cNvSpPr txBox="1">
            <a:spLocks noChangeArrowheads="1"/>
          </p:cNvSpPr>
          <p:nvPr/>
        </p:nvSpPr>
        <p:spPr bwMode="auto">
          <a:xfrm>
            <a:off x="0" y="3968750"/>
            <a:ext cx="4718050" cy="2014538"/>
          </a:xfrm>
          <a:prstGeom prst="rect">
            <a:avLst/>
          </a:prstGeom>
          <a:noFill/>
          <a:ln w="9525">
            <a:noFill/>
            <a:miter lim="800000"/>
            <a:headEnd/>
            <a:tailEnd/>
          </a:ln>
        </p:spPr>
        <p:txBody>
          <a:bodyPr>
            <a:spAutoFit/>
          </a:bodyPr>
          <a:lstStyle/>
          <a:p>
            <a:r>
              <a:rPr lang="fr-FR" b="1"/>
              <a:t>Réaliser et dessiner</a:t>
            </a:r>
            <a:r>
              <a:rPr lang="fr-FR"/>
              <a:t> une solution qui permette de résoudre ce phénomène en utilisant </a:t>
            </a:r>
            <a:r>
              <a:rPr lang="fr-FR" b="1"/>
              <a:t>le même matériel</a:t>
            </a:r>
            <a:r>
              <a:rPr lang="fr-FR"/>
              <a:t>.</a:t>
            </a:r>
          </a:p>
          <a:p>
            <a:endParaRPr lang="fr-FR"/>
          </a:p>
          <a:p>
            <a:endParaRPr lang="fr-FR"/>
          </a:p>
          <a:p>
            <a:r>
              <a:rPr lang="fr-FR"/>
              <a:t>Expliquer votre solution </a:t>
            </a:r>
            <a:endParaRPr lang="fr-FR" b="1"/>
          </a:p>
          <a:p>
            <a:r>
              <a:rPr lang="fr-FR" b="1">
                <a:solidFill>
                  <a:srgbClr val="3399FF"/>
                </a:solidFill>
              </a:rPr>
              <a:t>On rapproche les 2 piliers</a:t>
            </a:r>
            <a:r>
              <a:rPr lang="fr-FR"/>
              <a:t> </a:t>
            </a:r>
          </a:p>
        </p:txBody>
      </p:sp>
      <p:sp>
        <p:nvSpPr>
          <p:cNvPr id="52236" name="Rectangle 9"/>
          <p:cNvSpPr>
            <a:spLocks noChangeArrowheads="1"/>
          </p:cNvSpPr>
          <p:nvPr/>
        </p:nvSpPr>
        <p:spPr bwMode="auto">
          <a:xfrm>
            <a:off x="215900" y="2309813"/>
            <a:ext cx="184150" cy="366712"/>
          </a:xfrm>
          <a:prstGeom prst="rect">
            <a:avLst/>
          </a:prstGeom>
          <a:noFill/>
          <a:ln w="9525">
            <a:noFill/>
            <a:miter lim="800000"/>
            <a:headEnd/>
            <a:tailEnd/>
          </a:ln>
        </p:spPr>
        <p:txBody>
          <a:bodyPr wrap="none" anchor="ctr">
            <a:spAutoFit/>
          </a:bodyPr>
          <a:lstStyle/>
          <a:p>
            <a:endParaRPr lang="fr-FR"/>
          </a:p>
        </p:txBody>
      </p:sp>
      <p:graphicFrame>
        <p:nvGraphicFramePr>
          <p:cNvPr id="52232" name="Object 8"/>
          <p:cNvGraphicFramePr>
            <a:graphicFrameLocks noChangeAspect="1"/>
          </p:cNvGraphicFramePr>
          <p:nvPr/>
        </p:nvGraphicFramePr>
        <p:xfrm>
          <a:off x="4635500" y="4133850"/>
          <a:ext cx="4292600" cy="1743075"/>
        </p:xfrm>
        <a:graphic>
          <a:graphicData uri="http://schemas.openxmlformats.org/presentationml/2006/ole">
            <p:oleObj spid="_x0000_s52232" name="AutoSketch" r:id="rId4" imgW="13192878" imgH="5214207" progId="Sketch">
              <p:embed/>
            </p:oleObj>
          </a:graphicData>
        </a:graphic>
      </p:graphicFrame>
      <p:sp>
        <p:nvSpPr>
          <p:cNvPr id="52237" name="Line 10"/>
          <p:cNvSpPr>
            <a:spLocks noChangeShapeType="1"/>
          </p:cNvSpPr>
          <p:nvPr/>
        </p:nvSpPr>
        <p:spPr bwMode="auto">
          <a:xfrm>
            <a:off x="6011863" y="5013325"/>
            <a:ext cx="466725" cy="0"/>
          </a:xfrm>
          <a:prstGeom prst="line">
            <a:avLst/>
          </a:prstGeom>
          <a:noFill/>
          <a:ln w="57150">
            <a:solidFill>
              <a:srgbClr val="CC0066"/>
            </a:solidFill>
            <a:round/>
            <a:headEnd/>
            <a:tailEnd type="triangle" w="med" len="med"/>
          </a:ln>
        </p:spPr>
        <p:txBody>
          <a:bodyPr/>
          <a:lstStyle/>
          <a:p>
            <a:endParaRPr lang="fr-FR"/>
          </a:p>
        </p:txBody>
      </p:sp>
      <p:sp>
        <p:nvSpPr>
          <p:cNvPr id="52238" name="Line 11"/>
          <p:cNvSpPr>
            <a:spLocks noChangeShapeType="1"/>
          </p:cNvSpPr>
          <p:nvPr/>
        </p:nvSpPr>
        <p:spPr bwMode="auto">
          <a:xfrm flipH="1">
            <a:off x="7056438" y="5013325"/>
            <a:ext cx="360362" cy="0"/>
          </a:xfrm>
          <a:prstGeom prst="line">
            <a:avLst/>
          </a:prstGeom>
          <a:noFill/>
          <a:ln w="57150">
            <a:solidFill>
              <a:srgbClr val="CC0066"/>
            </a:solidFill>
            <a:round/>
            <a:headEnd/>
            <a:tailEnd type="triangle" w="med" len="med"/>
          </a:ln>
        </p:spPr>
        <p:txBody>
          <a:bodyPr/>
          <a:lstStyle/>
          <a:p>
            <a:endParaRPr lang="fr-FR"/>
          </a:p>
        </p:txBody>
      </p:sp>
      <p:sp>
        <p:nvSpPr>
          <p:cNvPr id="52239" name="Text Box 12"/>
          <p:cNvSpPr txBox="1">
            <a:spLocks noChangeArrowheads="1"/>
          </p:cNvSpPr>
          <p:nvPr/>
        </p:nvSpPr>
        <p:spPr bwMode="auto">
          <a:xfrm>
            <a:off x="1042988" y="296863"/>
            <a:ext cx="7489825" cy="457200"/>
          </a:xfrm>
          <a:prstGeom prst="rect">
            <a:avLst/>
          </a:prstGeom>
          <a:noFill/>
          <a:ln w="9525">
            <a:noFill/>
            <a:miter lim="800000"/>
            <a:headEnd/>
            <a:tailEnd/>
          </a:ln>
        </p:spPr>
        <p:txBody>
          <a:bodyPr>
            <a:spAutoFit/>
          </a:bodyPr>
          <a:lstStyle/>
          <a:p>
            <a:pPr>
              <a:spcBef>
                <a:spcPct val="50000"/>
              </a:spcBef>
            </a:pPr>
            <a:r>
              <a:rPr lang="fr-FR" sz="2400" b="1"/>
              <a:t>Problème : pourquoi une structure se déforme</a:t>
            </a:r>
            <a:r>
              <a:rPr lang="fr-FR" sz="2400"/>
              <a:t> ?</a:t>
            </a:r>
          </a:p>
        </p:txBody>
      </p:sp>
      <p:pic>
        <p:nvPicPr>
          <p:cNvPr id="52240" name="Picture 18" descr="HPIM1636"/>
          <p:cNvPicPr>
            <a:picLocks noChangeAspect="1" noChangeArrowheads="1"/>
          </p:cNvPicPr>
          <p:nvPr/>
        </p:nvPicPr>
        <p:blipFill>
          <a:blip r:embed="rId5"/>
          <a:srcRect/>
          <a:stretch>
            <a:fillRect/>
          </a:stretch>
        </p:blipFill>
        <p:spPr bwMode="auto">
          <a:xfrm>
            <a:off x="5651500" y="2349500"/>
            <a:ext cx="3276600" cy="1009650"/>
          </a:xfrm>
          <a:prstGeom prst="rect">
            <a:avLst/>
          </a:prstGeom>
          <a:noFill/>
          <a:ln w="9525">
            <a:noFill/>
            <a:miter lim="800000"/>
            <a:headEnd/>
            <a:tailEnd/>
          </a:ln>
        </p:spPr>
      </p:pic>
      <p:pic>
        <p:nvPicPr>
          <p:cNvPr id="52241" name="Picture 19" descr="HPIM1637"/>
          <p:cNvPicPr>
            <a:picLocks noChangeAspect="1" noChangeArrowheads="1"/>
          </p:cNvPicPr>
          <p:nvPr/>
        </p:nvPicPr>
        <p:blipFill>
          <a:blip r:embed="rId6"/>
          <a:srcRect/>
          <a:stretch>
            <a:fillRect/>
          </a:stretch>
        </p:blipFill>
        <p:spPr bwMode="auto">
          <a:xfrm>
            <a:off x="3384550" y="5661025"/>
            <a:ext cx="3635375" cy="1030288"/>
          </a:xfrm>
          <a:prstGeom prst="rect">
            <a:avLst/>
          </a:prstGeom>
          <a:noFill/>
          <a:ln w="9525">
            <a:noFill/>
            <a:miter lim="800000"/>
            <a:headEnd/>
            <a:tailEnd/>
          </a:ln>
        </p:spPr>
      </p:pic>
      <p:sp>
        <p:nvSpPr>
          <p:cNvPr id="52242" name="Text Box 19"/>
          <p:cNvSpPr txBox="1">
            <a:spLocks noChangeArrowheads="1"/>
          </p:cNvSpPr>
          <p:nvPr/>
        </p:nvSpPr>
        <p:spPr bwMode="auto">
          <a:xfrm>
            <a:off x="4067175" y="3429000"/>
            <a:ext cx="1943100" cy="366713"/>
          </a:xfrm>
          <a:prstGeom prst="rect">
            <a:avLst/>
          </a:prstGeom>
          <a:noFill/>
          <a:ln w="9525">
            <a:noFill/>
            <a:miter lim="800000"/>
            <a:headEnd/>
            <a:tailEnd/>
          </a:ln>
        </p:spPr>
        <p:txBody>
          <a:bodyPr>
            <a:spAutoFit/>
          </a:bodyPr>
          <a:lstStyle/>
          <a:p>
            <a:pPr>
              <a:spcBef>
                <a:spcPct val="50000"/>
              </a:spcBef>
            </a:pPr>
            <a:r>
              <a:rPr lang="fr-FR">
                <a:solidFill>
                  <a:srgbClr val="3399FF"/>
                </a:solidFill>
              </a:rPr>
              <a:t>Réalisation élève</a:t>
            </a:r>
          </a:p>
        </p:txBody>
      </p:sp>
      <p:sp>
        <p:nvSpPr>
          <p:cNvPr id="52243" name="Text Box 20"/>
          <p:cNvSpPr txBox="1">
            <a:spLocks noChangeArrowheads="1"/>
          </p:cNvSpPr>
          <p:nvPr/>
        </p:nvSpPr>
        <p:spPr bwMode="auto">
          <a:xfrm>
            <a:off x="7019925" y="6200775"/>
            <a:ext cx="1943100" cy="366713"/>
          </a:xfrm>
          <a:prstGeom prst="rect">
            <a:avLst/>
          </a:prstGeom>
          <a:noFill/>
          <a:ln w="9525">
            <a:noFill/>
            <a:miter lim="800000"/>
            <a:headEnd/>
            <a:tailEnd/>
          </a:ln>
        </p:spPr>
        <p:txBody>
          <a:bodyPr>
            <a:spAutoFit/>
          </a:bodyPr>
          <a:lstStyle/>
          <a:p>
            <a:pPr>
              <a:spcBef>
                <a:spcPct val="50000"/>
              </a:spcBef>
            </a:pPr>
            <a:r>
              <a:rPr lang="fr-FR">
                <a:solidFill>
                  <a:srgbClr val="3399FF"/>
                </a:solidFill>
              </a:rPr>
              <a:t>Réalisation élève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81" name="Rectangle 6"/>
          <p:cNvSpPr>
            <a:spLocks noChangeArrowheads="1"/>
          </p:cNvSpPr>
          <p:nvPr/>
        </p:nvSpPr>
        <p:spPr bwMode="auto">
          <a:xfrm>
            <a:off x="0" y="2981325"/>
            <a:ext cx="9144000" cy="0"/>
          </a:xfrm>
          <a:prstGeom prst="rect">
            <a:avLst/>
          </a:prstGeom>
          <a:noFill/>
          <a:ln w="9525">
            <a:noFill/>
            <a:miter lim="800000"/>
            <a:headEnd/>
            <a:tailEnd/>
          </a:ln>
        </p:spPr>
        <p:txBody>
          <a:bodyPr wrap="none" anchor="ctr">
            <a:spAutoFit/>
          </a:bodyPr>
          <a:lstStyle/>
          <a:p>
            <a:endParaRPr lang="fr-FR"/>
          </a:p>
        </p:txBody>
      </p:sp>
      <p:sp>
        <p:nvSpPr>
          <p:cNvPr id="53282" name="Rectangle 10"/>
          <p:cNvSpPr>
            <a:spLocks noChangeArrowheads="1"/>
          </p:cNvSpPr>
          <p:nvPr/>
        </p:nvSpPr>
        <p:spPr bwMode="auto">
          <a:xfrm>
            <a:off x="0" y="2976563"/>
            <a:ext cx="9144000" cy="0"/>
          </a:xfrm>
          <a:prstGeom prst="rect">
            <a:avLst/>
          </a:prstGeom>
          <a:noFill/>
          <a:ln w="9525">
            <a:noFill/>
            <a:miter lim="800000"/>
            <a:headEnd/>
            <a:tailEnd/>
          </a:ln>
        </p:spPr>
        <p:txBody>
          <a:bodyPr wrap="none" anchor="ctr">
            <a:spAutoFit/>
          </a:bodyPr>
          <a:lstStyle/>
          <a:p>
            <a:endParaRPr lang="fr-FR"/>
          </a:p>
        </p:txBody>
      </p:sp>
      <p:pic>
        <p:nvPicPr>
          <p:cNvPr id="53283" name="Picture 15" descr="HPIM1638"/>
          <p:cNvPicPr>
            <a:picLocks noChangeAspect="1" noChangeArrowheads="1"/>
          </p:cNvPicPr>
          <p:nvPr/>
        </p:nvPicPr>
        <p:blipFill>
          <a:blip r:embed="rId3"/>
          <a:srcRect/>
          <a:stretch>
            <a:fillRect/>
          </a:stretch>
        </p:blipFill>
        <p:spPr bwMode="auto">
          <a:xfrm>
            <a:off x="6262688" y="1773238"/>
            <a:ext cx="2881312" cy="863600"/>
          </a:xfrm>
          <a:prstGeom prst="rect">
            <a:avLst/>
          </a:prstGeom>
          <a:noFill/>
          <a:ln w="9525">
            <a:noFill/>
            <a:miter lim="800000"/>
            <a:headEnd/>
            <a:tailEnd/>
          </a:ln>
        </p:spPr>
      </p:pic>
      <p:sp>
        <p:nvSpPr>
          <p:cNvPr id="53284" name="Rectangle 18"/>
          <p:cNvSpPr>
            <a:spLocks noChangeArrowheads="1"/>
          </p:cNvSpPr>
          <p:nvPr/>
        </p:nvSpPr>
        <p:spPr bwMode="auto">
          <a:xfrm>
            <a:off x="0" y="2986088"/>
            <a:ext cx="9144000" cy="0"/>
          </a:xfrm>
          <a:prstGeom prst="rect">
            <a:avLst/>
          </a:prstGeom>
          <a:noFill/>
          <a:ln w="9525">
            <a:noFill/>
            <a:miter lim="800000"/>
            <a:headEnd/>
            <a:tailEnd/>
          </a:ln>
        </p:spPr>
        <p:txBody>
          <a:bodyPr wrap="none" anchor="ctr">
            <a:spAutoFit/>
          </a:bodyPr>
          <a:lstStyle/>
          <a:p>
            <a:endParaRPr lang="fr-FR"/>
          </a:p>
        </p:txBody>
      </p:sp>
      <p:graphicFrame>
        <p:nvGraphicFramePr>
          <p:cNvPr id="53265" name="Object 17"/>
          <p:cNvGraphicFramePr>
            <a:graphicFrameLocks noChangeAspect="1"/>
          </p:cNvGraphicFramePr>
          <p:nvPr/>
        </p:nvGraphicFramePr>
        <p:xfrm>
          <a:off x="4500563" y="501650"/>
          <a:ext cx="4356100" cy="1436688"/>
        </p:xfrm>
        <a:graphic>
          <a:graphicData uri="http://schemas.openxmlformats.org/presentationml/2006/ole">
            <p:oleObj spid="_x0000_s53265" name="AutoSketch" r:id="rId4" imgW="13707165" imgH="4686852" progId="Sketch">
              <p:embed/>
            </p:oleObj>
          </a:graphicData>
        </a:graphic>
      </p:graphicFrame>
      <p:sp>
        <p:nvSpPr>
          <p:cNvPr id="53285" name="Rectangle 19"/>
          <p:cNvSpPr>
            <a:spLocks noChangeArrowheads="1"/>
          </p:cNvSpPr>
          <p:nvPr/>
        </p:nvSpPr>
        <p:spPr bwMode="auto">
          <a:xfrm>
            <a:off x="6551613" y="709613"/>
            <a:ext cx="323850" cy="487362"/>
          </a:xfrm>
          <a:prstGeom prst="rect">
            <a:avLst/>
          </a:prstGeom>
          <a:solidFill>
            <a:srgbClr val="CC0066"/>
          </a:solidFill>
          <a:ln w="9525">
            <a:solidFill>
              <a:srgbClr val="000000"/>
            </a:solidFill>
            <a:miter lim="800000"/>
            <a:headEnd/>
            <a:tailEnd/>
          </a:ln>
        </p:spPr>
        <p:txBody>
          <a:bodyPr/>
          <a:lstStyle/>
          <a:p>
            <a:endParaRPr lang="fr-FR"/>
          </a:p>
        </p:txBody>
      </p:sp>
      <p:sp>
        <p:nvSpPr>
          <p:cNvPr id="53286" name="Rectangle 20"/>
          <p:cNvSpPr>
            <a:spLocks noChangeArrowheads="1"/>
          </p:cNvSpPr>
          <p:nvPr/>
        </p:nvSpPr>
        <p:spPr bwMode="auto">
          <a:xfrm>
            <a:off x="71438" y="573088"/>
            <a:ext cx="4321175" cy="1739900"/>
          </a:xfrm>
          <a:prstGeom prst="rect">
            <a:avLst/>
          </a:prstGeom>
          <a:noFill/>
          <a:ln w="9525">
            <a:noFill/>
            <a:miter lim="800000"/>
            <a:headEnd/>
            <a:tailEnd/>
          </a:ln>
        </p:spPr>
        <p:txBody>
          <a:bodyPr anchor="ctr">
            <a:spAutoFit/>
          </a:bodyPr>
          <a:lstStyle/>
          <a:p>
            <a:r>
              <a:rPr lang="fr-FR"/>
              <a:t>Que se passe t-il quand on met un poids sur le pont ?</a:t>
            </a:r>
          </a:p>
          <a:p>
            <a:r>
              <a:rPr lang="fr-FR">
                <a:solidFill>
                  <a:srgbClr val="3399FF"/>
                </a:solidFill>
              </a:rPr>
              <a:t> </a:t>
            </a:r>
            <a:r>
              <a:rPr lang="fr-FR" b="1">
                <a:solidFill>
                  <a:srgbClr val="3399FF"/>
                </a:solidFill>
              </a:rPr>
              <a:t>Le tablier fléchit et s’effondre</a:t>
            </a:r>
            <a:r>
              <a:rPr lang="fr-FR">
                <a:solidFill>
                  <a:srgbClr val="3399FF"/>
                </a:solidFill>
              </a:rPr>
              <a:t>.</a:t>
            </a:r>
          </a:p>
          <a:p>
            <a:endParaRPr lang="fr-FR">
              <a:solidFill>
                <a:srgbClr val="3399FF"/>
              </a:solidFill>
            </a:endParaRPr>
          </a:p>
          <a:p>
            <a:r>
              <a:rPr lang="fr-FR"/>
              <a:t>Comment s’appelle cette déformation ?:</a:t>
            </a:r>
            <a:endParaRPr lang="fr-FR" b="1"/>
          </a:p>
          <a:p>
            <a:r>
              <a:rPr lang="fr-FR" b="1">
                <a:solidFill>
                  <a:srgbClr val="3399FF"/>
                </a:solidFill>
              </a:rPr>
              <a:t>La flexion</a:t>
            </a:r>
            <a:r>
              <a:rPr lang="fr-FR"/>
              <a:t> </a:t>
            </a:r>
          </a:p>
        </p:txBody>
      </p:sp>
      <p:sp>
        <p:nvSpPr>
          <p:cNvPr id="53287" name="Text Box 30"/>
          <p:cNvSpPr txBox="1">
            <a:spLocks noChangeArrowheads="1"/>
          </p:cNvSpPr>
          <p:nvPr/>
        </p:nvSpPr>
        <p:spPr bwMode="auto">
          <a:xfrm>
            <a:off x="4140200" y="2168525"/>
            <a:ext cx="1943100" cy="366713"/>
          </a:xfrm>
          <a:prstGeom prst="rect">
            <a:avLst/>
          </a:prstGeom>
          <a:noFill/>
          <a:ln w="9525">
            <a:noFill/>
            <a:miter lim="800000"/>
            <a:headEnd/>
            <a:tailEnd/>
          </a:ln>
        </p:spPr>
        <p:txBody>
          <a:bodyPr>
            <a:spAutoFit/>
          </a:bodyPr>
          <a:lstStyle/>
          <a:p>
            <a:pPr>
              <a:spcBef>
                <a:spcPct val="50000"/>
              </a:spcBef>
            </a:pPr>
            <a:r>
              <a:rPr lang="fr-FR">
                <a:solidFill>
                  <a:srgbClr val="3399FF"/>
                </a:solidFill>
              </a:rPr>
              <a:t>Réalisation élève</a:t>
            </a:r>
          </a:p>
        </p:txBody>
      </p:sp>
      <p:graphicFrame>
        <p:nvGraphicFramePr>
          <p:cNvPr id="53280" name="Object 32"/>
          <p:cNvGraphicFramePr>
            <a:graphicFrameLocks noChangeAspect="1"/>
          </p:cNvGraphicFramePr>
          <p:nvPr/>
        </p:nvGraphicFramePr>
        <p:xfrm>
          <a:off x="4751388" y="3656013"/>
          <a:ext cx="4284662" cy="1825625"/>
        </p:xfrm>
        <a:graphic>
          <a:graphicData uri="http://schemas.openxmlformats.org/presentationml/2006/ole">
            <p:oleObj spid="_x0000_s53280" name="AutoSketch" r:id="rId5" imgW="13192878" imgH="5214207" progId="Sketch">
              <p:embed/>
            </p:oleObj>
          </a:graphicData>
        </a:graphic>
      </p:graphicFrame>
      <p:pic>
        <p:nvPicPr>
          <p:cNvPr id="53288" name="Picture 11" descr="HPIM1641"/>
          <p:cNvPicPr>
            <a:picLocks noChangeAspect="1" noChangeArrowheads="1"/>
          </p:cNvPicPr>
          <p:nvPr/>
        </p:nvPicPr>
        <p:blipFill>
          <a:blip r:embed="rId6"/>
          <a:srcRect/>
          <a:stretch>
            <a:fillRect/>
          </a:stretch>
        </p:blipFill>
        <p:spPr bwMode="auto">
          <a:xfrm>
            <a:off x="5780088" y="5565775"/>
            <a:ext cx="3363912" cy="1103313"/>
          </a:xfrm>
          <a:prstGeom prst="rect">
            <a:avLst/>
          </a:prstGeom>
          <a:noFill/>
          <a:ln w="9525">
            <a:noFill/>
            <a:miter lim="800000"/>
            <a:headEnd/>
            <a:tailEnd/>
          </a:ln>
        </p:spPr>
      </p:pic>
      <p:sp>
        <p:nvSpPr>
          <p:cNvPr id="53289" name="Rectangle 7"/>
          <p:cNvSpPr>
            <a:spLocks noChangeArrowheads="1"/>
          </p:cNvSpPr>
          <p:nvPr/>
        </p:nvSpPr>
        <p:spPr bwMode="auto">
          <a:xfrm>
            <a:off x="71438" y="2932113"/>
            <a:ext cx="8785225" cy="641350"/>
          </a:xfrm>
          <a:prstGeom prst="rect">
            <a:avLst/>
          </a:prstGeom>
          <a:noFill/>
          <a:ln w="9525">
            <a:noFill/>
            <a:miter lim="800000"/>
            <a:headEnd/>
            <a:tailEnd/>
          </a:ln>
        </p:spPr>
        <p:txBody>
          <a:bodyPr anchor="ctr">
            <a:spAutoFit/>
          </a:bodyPr>
          <a:lstStyle/>
          <a:p>
            <a:r>
              <a:rPr lang="fr-FR" b="1"/>
              <a:t>Représenter et réaliser</a:t>
            </a:r>
            <a:r>
              <a:rPr lang="fr-FR"/>
              <a:t> une solution permettant de résoudre le problème rencontré précédemment.   Vous avez à votre disposition </a:t>
            </a:r>
            <a:r>
              <a:rPr lang="fr-FR" b="1" i="1"/>
              <a:t>un tablier et 3 piliers</a:t>
            </a:r>
            <a:r>
              <a:rPr lang="fr-FR"/>
              <a:t> </a:t>
            </a:r>
          </a:p>
        </p:txBody>
      </p:sp>
      <p:sp>
        <p:nvSpPr>
          <p:cNvPr id="53290" name="Rectangle 6"/>
          <p:cNvSpPr>
            <a:spLocks noChangeArrowheads="1"/>
          </p:cNvSpPr>
          <p:nvPr/>
        </p:nvSpPr>
        <p:spPr bwMode="auto">
          <a:xfrm>
            <a:off x="34925" y="4076700"/>
            <a:ext cx="4824413" cy="2014538"/>
          </a:xfrm>
          <a:prstGeom prst="rect">
            <a:avLst/>
          </a:prstGeom>
          <a:noFill/>
          <a:ln w="9525">
            <a:noFill/>
            <a:miter lim="800000"/>
            <a:headEnd/>
            <a:tailEnd/>
          </a:ln>
        </p:spPr>
        <p:txBody>
          <a:bodyPr anchor="ctr">
            <a:spAutoFit/>
          </a:bodyPr>
          <a:lstStyle/>
          <a:p>
            <a:r>
              <a:rPr lang="fr-FR"/>
              <a:t>Comment se comporte le tablier quand on le pose sur les piliers ?: </a:t>
            </a:r>
          </a:p>
          <a:p>
            <a:r>
              <a:rPr lang="fr-FR" b="1">
                <a:solidFill>
                  <a:srgbClr val="3399FF"/>
                </a:solidFill>
              </a:rPr>
              <a:t>Le tablier reste droit</a:t>
            </a:r>
          </a:p>
          <a:p>
            <a:endParaRPr lang="fr-FR">
              <a:solidFill>
                <a:srgbClr val="3399FF"/>
              </a:solidFill>
            </a:endParaRPr>
          </a:p>
          <a:p>
            <a:r>
              <a:rPr lang="fr-FR"/>
              <a:t>Que se passe t-il quand on met un poids sur le pont ?:</a:t>
            </a:r>
            <a:endParaRPr lang="fr-FR" b="1"/>
          </a:p>
          <a:p>
            <a:r>
              <a:rPr lang="fr-FR" b="1">
                <a:solidFill>
                  <a:srgbClr val="3399FF"/>
                </a:solidFill>
              </a:rPr>
              <a:t>Il ne se déforme pas</a:t>
            </a:r>
            <a:r>
              <a:rPr lang="fr-FR"/>
              <a:t> </a:t>
            </a:r>
          </a:p>
        </p:txBody>
      </p:sp>
      <p:sp>
        <p:nvSpPr>
          <p:cNvPr id="53291" name="Rectangle 19"/>
          <p:cNvSpPr>
            <a:spLocks noChangeArrowheads="1"/>
          </p:cNvSpPr>
          <p:nvPr/>
        </p:nvSpPr>
        <p:spPr bwMode="auto">
          <a:xfrm>
            <a:off x="6553200" y="3752850"/>
            <a:ext cx="323850" cy="487363"/>
          </a:xfrm>
          <a:prstGeom prst="rect">
            <a:avLst/>
          </a:prstGeom>
          <a:solidFill>
            <a:srgbClr val="CC0066"/>
          </a:solidFill>
          <a:ln w="9525">
            <a:solidFill>
              <a:srgbClr val="000000"/>
            </a:solidFill>
            <a:miter lim="800000"/>
            <a:headEnd/>
            <a:tailEnd/>
          </a:ln>
        </p:spPr>
        <p:txBody>
          <a:bodyPr/>
          <a:lstStyle/>
          <a:p>
            <a:endParaRPr lang="fr-FR"/>
          </a:p>
        </p:txBody>
      </p:sp>
      <p:sp>
        <p:nvSpPr>
          <p:cNvPr id="53292" name="Text Box 12"/>
          <p:cNvSpPr txBox="1">
            <a:spLocks noChangeArrowheads="1"/>
          </p:cNvSpPr>
          <p:nvPr/>
        </p:nvSpPr>
        <p:spPr bwMode="auto">
          <a:xfrm>
            <a:off x="3708400" y="6194425"/>
            <a:ext cx="1943100" cy="366713"/>
          </a:xfrm>
          <a:prstGeom prst="rect">
            <a:avLst/>
          </a:prstGeom>
          <a:noFill/>
          <a:ln w="9525">
            <a:noFill/>
            <a:miter lim="800000"/>
            <a:headEnd/>
            <a:tailEnd/>
          </a:ln>
        </p:spPr>
        <p:txBody>
          <a:bodyPr>
            <a:spAutoFit/>
          </a:bodyPr>
          <a:lstStyle/>
          <a:p>
            <a:pPr>
              <a:spcBef>
                <a:spcPct val="50000"/>
              </a:spcBef>
            </a:pPr>
            <a:r>
              <a:rPr lang="fr-FR">
                <a:solidFill>
                  <a:srgbClr val="3399FF"/>
                </a:solidFill>
              </a:rPr>
              <a:t>Réalisation élève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8"/>
          <p:cNvSpPr>
            <a:spLocks noChangeArrowheads="1"/>
          </p:cNvSpPr>
          <p:nvPr/>
        </p:nvSpPr>
        <p:spPr bwMode="auto">
          <a:xfrm>
            <a:off x="0" y="584200"/>
            <a:ext cx="9144000" cy="915988"/>
          </a:xfrm>
          <a:prstGeom prst="rect">
            <a:avLst/>
          </a:prstGeom>
          <a:noFill/>
          <a:ln w="9525">
            <a:noFill/>
            <a:miter lim="800000"/>
            <a:headEnd/>
            <a:tailEnd/>
          </a:ln>
        </p:spPr>
        <p:txBody>
          <a:bodyPr anchor="ctr">
            <a:spAutoFit/>
          </a:bodyPr>
          <a:lstStyle/>
          <a:p>
            <a:r>
              <a:rPr lang="fr-FR" b="1"/>
              <a:t>A partir des différents essais réalisés, rédiger une synthèse qui reprend les différents éléments qu’il faut mettre en place pour stabiliser une structure: </a:t>
            </a:r>
          </a:p>
          <a:p>
            <a:pPr algn="ctr"/>
            <a:endParaRPr lang="fr-FR" b="1"/>
          </a:p>
        </p:txBody>
      </p:sp>
      <p:sp>
        <p:nvSpPr>
          <p:cNvPr id="69641" name="Rectangle 9"/>
          <p:cNvSpPr>
            <a:spLocks noChangeArrowheads="1"/>
          </p:cNvSpPr>
          <p:nvPr/>
        </p:nvSpPr>
        <p:spPr bwMode="auto">
          <a:xfrm>
            <a:off x="0" y="1773238"/>
            <a:ext cx="8893175" cy="822325"/>
          </a:xfrm>
          <a:prstGeom prst="rect">
            <a:avLst/>
          </a:prstGeom>
          <a:noFill/>
          <a:ln w="9525">
            <a:noFill/>
            <a:miter lim="800000"/>
            <a:headEnd/>
            <a:tailEnd/>
          </a:ln>
        </p:spPr>
        <p:txBody>
          <a:bodyPr>
            <a:spAutoFit/>
          </a:bodyPr>
          <a:lstStyle/>
          <a:p>
            <a:r>
              <a:rPr lang="fr-FR" sz="2400" b="1">
                <a:solidFill>
                  <a:srgbClr val="3399FF"/>
                </a:solidFill>
              </a:rPr>
              <a:t>Il faut placer des appuis (piliers) dessous le  tablier pour éviter sa déformation (flexion).</a:t>
            </a:r>
          </a:p>
        </p:txBody>
      </p:sp>
      <p:sp>
        <p:nvSpPr>
          <p:cNvPr id="54275" name="Text Box 10"/>
          <p:cNvSpPr txBox="1">
            <a:spLocks noChangeArrowheads="1"/>
          </p:cNvSpPr>
          <p:nvPr/>
        </p:nvSpPr>
        <p:spPr bwMode="auto">
          <a:xfrm>
            <a:off x="3419475" y="3933825"/>
            <a:ext cx="5365750" cy="366713"/>
          </a:xfrm>
          <a:prstGeom prst="rect">
            <a:avLst/>
          </a:prstGeom>
          <a:noFill/>
          <a:ln w="9525">
            <a:noFill/>
            <a:miter lim="800000"/>
            <a:headEnd/>
            <a:tailEnd/>
          </a:ln>
        </p:spPr>
        <p:txBody>
          <a:bodyPr>
            <a:spAutoFit/>
          </a:bodyPr>
          <a:lstStyle/>
          <a:p>
            <a:pPr>
              <a:spcBef>
                <a:spcPct val="50000"/>
              </a:spcBef>
            </a:pPr>
            <a:r>
              <a:rPr lang="fr-FR"/>
              <a:t>Conclusion réalisée avec l’ensemble de la classe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9641">
                                            <p:txEl>
                                              <p:pRg st="0" end="0"/>
                                            </p:txEl>
                                          </p:spTgt>
                                        </p:tgtEl>
                                        <p:attrNameLst>
                                          <p:attrName>style.visibility</p:attrName>
                                        </p:attrNameLst>
                                      </p:cBhvr>
                                      <p:to>
                                        <p:strVal val="visible"/>
                                      </p:to>
                                    </p:set>
                                    <p:animEffect transition="in" filter="box(in)">
                                      <p:cBhvr>
                                        <p:cTn id="7" dur="500"/>
                                        <p:tgtEl>
                                          <p:spTgt spid="696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 Box 12"/>
          <p:cNvSpPr txBox="1">
            <a:spLocks noChangeArrowheads="1"/>
          </p:cNvSpPr>
          <p:nvPr/>
        </p:nvSpPr>
        <p:spPr bwMode="auto">
          <a:xfrm>
            <a:off x="1042988" y="296863"/>
            <a:ext cx="7489825" cy="457200"/>
          </a:xfrm>
          <a:prstGeom prst="rect">
            <a:avLst/>
          </a:prstGeom>
          <a:noFill/>
          <a:ln w="9525">
            <a:noFill/>
            <a:miter lim="800000"/>
            <a:headEnd/>
            <a:tailEnd/>
          </a:ln>
        </p:spPr>
        <p:txBody>
          <a:bodyPr>
            <a:spAutoFit/>
          </a:bodyPr>
          <a:lstStyle/>
          <a:p>
            <a:pPr>
              <a:spcBef>
                <a:spcPct val="50000"/>
              </a:spcBef>
            </a:pPr>
            <a:r>
              <a:rPr lang="fr-FR" sz="2400" b="1"/>
              <a:t>Comment éviter qu’une structure se déforme ? </a:t>
            </a:r>
            <a:r>
              <a:rPr lang="fr-FR" sz="2400"/>
              <a:t> </a:t>
            </a:r>
          </a:p>
        </p:txBody>
      </p:sp>
      <p:pic>
        <p:nvPicPr>
          <p:cNvPr id="55298" name="Picture 3"/>
          <p:cNvPicPr>
            <a:picLocks noChangeAspect="1" noChangeArrowheads="1"/>
          </p:cNvPicPr>
          <p:nvPr/>
        </p:nvPicPr>
        <p:blipFill>
          <a:blip r:embed="rId2"/>
          <a:srcRect/>
          <a:stretch>
            <a:fillRect/>
          </a:stretch>
        </p:blipFill>
        <p:spPr bwMode="auto">
          <a:xfrm>
            <a:off x="142875" y="1741488"/>
            <a:ext cx="6551613" cy="1724025"/>
          </a:xfrm>
          <a:prstGeom prst="rect">
            <a:avLst/>
          </a:prstGeom>
          <a:solidFill>
            <a:srgbClr val="C0C0C0"/>
          </a:solidFill>
          <a:ln w="9525">
            <a:solidFill>
              <a:srgbClr val="C0C0C0"/>
            </a:solidFill>
            <a:miter lim="800000"/>
            <a:headEnd/>
            <a:tailEnd/>
          </a:ln>
        </p:spPr>
      </p:pic>
      <p:sp>
        <p:nvSpPr>
          <p:cNvPr id="55299" name="Rectangle 4"/>
          <p:cNvSpPr>
            <a:spLocks noChangeArrowheads="1"/>
          </p:cNvSpPr>
          <p:nvPr/>
        </p:nvSpPr>
        <p:spPr bwMode="auto">
          <a:xfrm>
            <a:off x="0" y="1044575"/>
            <a:ext cx="9144000" cy="641350"/>
          </a:xfrm>
          <a:prstGeom prst="rect">
            <a:avLst/>
          </a:prstGeom>
          <a:noFill/>
          <a:ln w="9525">
            <a:noFill/>
            <a:miter lim="800000"/>
            <a:headEnd/>
            <a:tailEnd/>
          </a:ln>
        </p:spPr>
        <p:txBody>
          <a:bodyPr anchor="ctr">
            <a:spAutoFit/>
          </a:bodyPr>
          <a:lstStyle/>
          <a:p>
            <a:r>
              <a:rPr lang="fr-FR"/>
              <a:t>A partir des éléments fournis</a:t>
            </a:r>
            <a:r>
              <a:rPr lang="fr-FR" i="1"/>
              <a:t> </a:t>
            </a:r>
            <a:r>
              <a:rPr lang="fr-FR" b="1"/>
              <a:t>un tablier, 2 poutres, 2 piliers et 2 supports, </a:t>
            </a:r>
            <a:r>
              <a:rPr lang="fr-FR"/>
              <a:t>dessiner sur les 2 vues et réaliser une solution permettant d’éviter la déformation du tablier.</a:t>
            </a:r>
          </a:p>
        </p:txBody>
      </p:sp>
      <p:pic>
        <p:nvPicPr>
          <p:cNvPr id="55300" name="Picture 5" descr="HPIM1642"/>
          <p:cNvPicPr>
            <a:picLocks noChangeAspect="1" noChangeArrowheads="1"/>
          </p:cNvPicPr>
          <p:nvPr/>
        </p:nvPicPr>
        <p:blipFill>
          <a:blip r:embed="rId3"/>
          <a:srcRect/>
          <a:stretch>
            <a:fillRect/>
          </a:stretch>
        </p:blipFill>
        <p:spPr bwMode="auto">
          <a:xfrm>
            <a:off x="3763963" y="3716338"/>
            <a:ext cx="3184525" cy="1185862"/>
          </a:xfrm>
          <a:prstGeom prst="rect">
            <a:avLst/>
          </a:prstGeom>
          <a:noFill/>
          <a:ln w="9525">
            <a:noFill/>
            <a:miter lim="800000"/>
            <a:headEnd/>
            <a:tailEnd/>
          </a:ln>
        </p:spPr>
      </p:pic>
      <p:pic>
        <p:nvPicPr>
          <p:cNvPr id="55301" name="Picture 6" descr="HPIM1643"/>
          <p:cNvPicPr>
            <a:picLocks noChangeAspect="1" noChangeArrowheads="1"/>
          </p:cNvPicPr>
          <p:nvPr/>
        </p:nvPicPr>
        <p:blipFill>
          <a:blip r:embed="rId4"/>
          <a:srcRect/>
          <a:stretch>
            <a:fillRect/>
          </a:stretch>
        </p:blipFill>
        <p:spPr bwMode="auto">
          <a:xfrm>
            <a:off x="71438" y="3716338"/>
            <a:ext cx="3529012" cy="1131887"/>
          </a:xfrm>
          <a:prstGeom prst="rect">
            <a:avLst/>
          </a:prstGeom>
          <a:noFill/>
          <a:ln w="9525">
            <a:noFill/>
            <a:miter lim="800000"/>
            <a:headEnd/>
            <a:tailEnd/>
          </a:ln>
        </p:spPr>
      </p:pic>
      <p:pic>
        <p:nvPicPr>
          <p:cNvPr id="55302" name="Picture 7" descr="HPIM1644"/>
          <p:cNvPicPr>
            <a:picLocks noChangeAspect="1" noChangeArrowheads="1"/>
          </p:cNvPicPr>
          <p:nvPr/>
        </p:nvPicPr>
        <p:blipFill>
          <a:blip r:embed="rId5"/>
          <a:srcRect/>
          <a:stretch>
            <a:fillRect/>
          </a:stretch>
        </p:blipFill>
        <p:spPr bwMode="auto">
          <a:xfrm>
            <a:off x="7272338" y="1736725"/>
            <a:ext cx="1744662" cy="2987675"/>
          </a:xfrm>
          <a:prstGeom prst="rect">
            <a:avLst/>
          </a:prstGeom>
          <a:noFill/>
          <a:ln w="9525">
            <a:noFill/>
            <a:miter lim="800000"/>
            <a:headEnd/>
            <a:tailEnd/>
          </a:ln>
        </p:spPr>
      </p:pic>
      <p:sp>
        <p:nvSpPr>
          <p:cNvPr id="55304" name="Rectangle 8"/>
          <p:cNvSpPr>
            <a:spLocks noChangeArrowheads="1"/>
          </p:cNvSpPr>
          <p:nvPr/>
        </p:nvSpPr>
        <p:spPr bwMode="auto">
          <a:xfrm>
            <a:off x="215900" y="5084763"/>
            <a:ext cx="8928100" cy="1371600"/>
          </a:xfrm>
          <a:prstGeom prst="rect">
            <a:avLst/>
          </a:prstGeom>
          <a:noFill/>
          <a:ln w="9525">
            <a:noFill/>
            <a:miter lim="800000"/>
            <a:headEnd/>
            <a:tailEnd/>
          </a:ln>
        </p:spPr>
        <p:txBody>
          <a:bodyPr anchor="ctr">
            <a:spAutoFit/>
          </a:bodyPr>
          <a:lstStyle/>
          <a:p>
            <a:r>
              <a:rPr lang="fr-FR" b="1"/>
              <a:t>Que peux- t- on en conclure ? </a:t>
            </a:r>
          </a:p>
          <a:p>
            <a:endParaRPr lang="fr-FR" b="1"/>
          </a:p>
          <a:p>
            <a:r>
              <a:rPr lang="fr-FR" sz="2400" b="1">
                <a:solidFill>
                  <a:srgbClr val="3399FF"/>
                </a:solidFill>
              </a:rPr>
              <a:t>Il faut augmenter la hauteur de la poutre pour éviter la déformation (flexion</a:t>
            </a:r>
            <a:r>
              <a:rPr lang="fr-FR" b="1">
                <a:solidFill>
                  <a:srgbClr val="3399FF"/>
                </a:solidFill>
              </a:rPr>
              <a:t>).</a:t>
            </a:r>
          </a:p>
        </p:txBody>
      </p:sp>
      <p:sp>
        <p:nvSpPr>
          <p:cNvPr id="2" name="Text Box 9"/>
          <p:cNvSpPr txBox="1">
            <a:spLocks noChangeArrowheads="1"/>
          </p:cNvSpPr>
          <p:nvPr/>
        </p:nvSpPr>
        <p:spPr bwMode="auto">
          <a:xfrm>
            <a:off x="7200900" y="4833938"/>
            <a:ext cx="1943100" cy="366712"/>
          </a:xfrm>
          <a:prstGeom prst="rect">
            <a:avLst/>
          </a:prstGeom>
          <a:noFill/>
          <a:ln w="9525">
            <a:noFill/>
            <a:miter lim="800000"/>
            <a:headEnd/>
            <a:tailEnd/>
          </a:ln>
        </p:spPr>
        <p:txBody>
          <a:bodyPr>
            <a:spAutoFit/>
          </a:bodyPr>
          <a:lstStyle/>
          <a:p>
            <a:pPr>
              <a:spcBef>
                <a:spcPct val="50000"/>
              </a:spcBef>
            </a:pPr>
            <a:r>
              <a:rPr lang="fr-FR">
                <a:solidFill>
                  <a:srgbClr val="3399FF"/>
                </a:solidFill>
              </a:rPr>
              <a:t>Réalisation élève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5304">
                                            <p:txEl>
                                              <p:pRg st="2" end="2"/>
                                            </p:txEl>
                                          </p:spTgt>
                                        </p:tgtEl>
                                        <p:attrNameLst>
                                          <p:attrName>style.visibility</p:attrName>
                                        </p:attrNameLst>
                                      </p:cBhvr>
                                      <p:to>
                                        <p:strVal val="visible"/>
                                      </p:to>
                                    </p:set>
                                    <p:animEffect transition="in" filter="box(in)">
                                      <p:cBhvr>
                                        <p:cTn id="7" dur="500"/>
                                        <p:tgtEl>
                                          <p:spTgt spid="5530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4"/>
          <p:cNvSpPr txBox="1">
            <a:spLocks noChangeArrowheads="1"/>
          </p:cNvSpPr>
          <p:nvPr/>
        </p:nvSpPr>
        <p:spPr bwMode="auto">
          <a:xfrm>
            <a:off x="179388" y="1376363"/>
            <a:ext cx="8713787" cy="2165350"/>
          </a:xfrm>
          <a:prstGeom prst="rect">
            <a:avLst/>
          </a:prstGeom>
          <a:noFill/>
          <a:ln w="9525">
            <a:noFill/>
            <a:miter lim="800000"/>
            <a:headEnd/>
            <a:tailEnd/>
          </a:ln>
        </p:spPr>
        <p:txBody>
          <a:bodyPr>
            <a:spAutoFit/>
          </a:bodyPr>
          <a:lstStyle/>
          <a:p>
            <a:pPr algn="ctr"/>
            <a:r>
              <a:rPr lang="fr-FR" sz="4800" b="1"/>
              <a:t>Séance 1</a:t>
            </a:r>
            <a:r>
              <a:rPr lang="fr-FR" sz="4800"/>
              <a:t>: </a:t>
            </a:r>
          </a:p>
          <a:p>
            <a:pPr algn="ctr"/>
            <a:endParaRPr lang="fr-FR" sz="4800"/>
          </a:p>
          <a:p>
            <a:pPr algn="ctr"/>
            <a:r>
              <a:rPr lang="fr-FR" sz="4000"/>
              <a:t>Mise en place de la problématique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6"/>
          <p:cNvSpPr>
            <a:spLocks noChangeArrowheads="1"/>
          </p:cNvSpPr>
          <p:nvPr/>
        </p:nvSpPr>
        <p:spPr bwMode="auto">
          <a:xfrm>
            <a:off x="0" y="3076575"/>
            <a:ext cx="9144000" cy="0"/>
          </a:xfrm>
          <a:prstGeom prst="rect">
            <a:avLst/>
          </a:prstGeom>
          <a:noFill/>
          <a:ln w="9525">
            <a:noFill/>
            <a:miter lim="800000"/>
            <a:headEnd/>
            <a:tailEnd/>
          </a:ln>
        </p:spPr>
        <p:txBody>
          <a:bodyPr wrap="none" anchor="ctr">
            <a:spAutoFit/>
          </a:bodyPr>
          <a:lstStyle/>
          <a:p>
            <a:endParaRPr lang="fr-FR"/>
          </a:p>
        </p:txBody>
      </p:sp>
      <p:sp>
        <p:nvSpPr>
          <p:cNvPr id="56322" name="Rectangle 7"/>
          <p:cNvSpPr>
            <a:spLocks noChangeArrowheads="1"/>
          </p:cNvSpPr>
          <p:nvPr/>
        </p:nvSpPr>
        <p:spPr bwMode="auto">
          <a:xfrm>
            <a:off x="0" y="1308100"/>
            <a:ext cx="5543550" cy="4305300"/>
          </a:xfrm>
          <a:prstGeom prst="rect">
            <a:avLst/>
          </a:prstGeom>
          <a:noFill/>
          <a:ln w="9525">
            <a:noFill/>
            <a:miter lim="800000"/>
            <a:headEnd/>
            <a:tailEnd/>
          </a:ln>
        </p:spPr>
        <p:txBody>
          <a:bodyPr anchor="ctr">
            <a:spAutoFit/>
          </a:bodyPr>
          <a:lstStyle/>
          <a:p>
            <a:r>
              <a:rPr lang="fr-FR" sz="1600"/>
              <a:t>Est-ce qu’il y une similitude (ressemblance) avec la solution que vous avez trouvée ci- dessus?</a:t>
            </a:r>
          </a:p>
          <a:p>
            <a:r>
              <a:rPr lang="fr-FR" sz="1600"/>
              <a:t>Dessiner une flèche sur les 2 images pour matérialiser cette hauteur</a:t>
            </a:r>
            <a:r>
              <a:rPr lang="fr-FR"/>
              <a:t>  </a:t>
            </a:r>
          </a:p>
          <a:p>
            <a:r>
              <a:rPr lang="fr-FR" b="1">
                <a:solidFill>
                  <a:srgbClr val="3399FF"/>
                </a:solidFill>
              </a:rPr>
              <a:t>Oui, comme dans l’essai précédent, les poutres ont une hauteur importante.</a:t>
            </a:r>
          </a:p>
          <a:p>
            <a:endParaRPr lang="fr-FR" b="1">
              <a:solidFill>
                <a:srgbClr val="3399FF"/>
              </a:solidFill>
            </a:endParaRPr>
          </a:p>
          <a:p>
            <a:endParaRPr lang="fr-FR" b="1">
              <a:solidFill>
                <a:srgbClr val="3399FF"/>
              </a:solidFill>
            </a:endParaRPr>
          </a:p>
          <a:p>
            <a:r>
              <a:rPr lang="fr-FR" sz="1600"/>
              <a:t>A quoi servent ces poutres?</a:t>
            </a:r>
          </a:p>
          <a:p>
            <a:r>
              <a:rPr lang="fr-FR" b="1">
                <a:solidFill>
                  <a:srgbClr val="3399FF"/>
                </a:solidFill>
              </a:rPr>
              <a:t>Elles supportent le tablier.</a:t>
            </a:r>
          </a:p>
          <a:p>
            <a:endParaRPr lang="fr-FR" b="1">
              <a:solidFill>
                <a:srgbClr val="3399FF"/>
              </a:solidFill>
            </a:endParaRPr>
          </a:p>
          <a:p>
            <a:endParaRPr lang="fr-FR" b="1">
              <a:solidFill>
                <a:srgbClr val="3399FF"/>
              </a:solidFill>
            </a:endParaRPr>
          </a:p>
          <a:p>
            <a:r>
              <a:rPr lang="fr-FR" sz="1600"/>
              <a:t>Quels sont les efforts que subissent les piliers quand les poutres et le tablier y sont en appui ? (Vous aider de la « fiche ressource essais » pour répondre aux questions) :</a:t>
            </a:r>
            <a:r>
              <a:rPr lang="fr-FR"/>
              <a:t> </a:t>
            </a:r>
          </a:p>
          <a:p>
            <a:r>
              <a:rPr lang="fr-FR" b="1">
                <a:solidFill>
                  <a:srgbClr val="3399FF"/>
                </a:solidFill>
              </a:rPr>
              <a:t>de la compression</a:t>
            </a:r>
          </a:p>
        </p:txBody>
      </p:sp>
      <p:sp>
        <p:nvSpPr>
          <p:cNvPr id="56323" name="Rectangle 9"/>
          <p:cNvSpPr>
            <a:spLocks noChangeArrowheads="1"/>
          </p:cNvSpPr>
          <p:nvPr/>
        </p:nvSpPr>
        <p:spPr bwMode="auto">
          <a:xfrm>
            <a:off x="0" y="333375"/>
            <a:ext cx="9144000" cy="641350"/>
          </a:xfrm>
          <a:prstGeom prst="rect">
            <a:avLst/>
          </a:prstGeom>
          <a:noFill/>
          <a:ln w="9525">
            <a:noFill/>
            <a:miter lim="800000"/>
            <a:headEnd/>
            <a:tailEnd/>
          </a:ln>
        </p:spPr>
        <p:txBody>
          <a:bodyPr>
            <a:spAutoFit/>
          </a:bodyPr>
          <a:lstStyle/>
          <a:p>
            <a:r>
              <a:rPr lang="fr-FR"/>
              <a:t>Observez attentivement les photos du pont Saint Jean qui traverse  la Garonne à Bordeaux.</a:t>
            </a:r>
          </a:p>
        </p:txBody>
      </p:sp>
      <p:sp>
        <p:nvSpPr>
          <p:cNvPr id="56324" name="Text Box 13"/>
          <p:cNvSpPr txBox="1">
            <a:spLocks noChangeArrowheads="1"/>
          </p:cNvSpPr>
          <p:nvPr/>
        </p:nvSpPr>
        <p:spPr bwMode="auto">
          <a:xfrm>
            <a:off x="5724525" y="1268413"/>
            <a:ext cx="3419475" cy="366712"/>
          </a:xfrm>
          <a:prstGeom prst="rect">
            <a:avLst/>
          </a:prstGeom>
          <a:noFill/>
          <a:ln w="9525">
            <a:noFill/>
            <a:miter lim="800000"/>
            <a:headEnd/>
            <a:tailEnd/>
          </a:ln>
        </p:spPr>
        <p:txBody>
          <a:bodyPr>
            <a:spAutoFit/>
          </a:bodyPr>
          <a:lstStyle/>
          <a:p>
            <a:pPr>
              <a:spcBef>
                <a:spcPct val="50000"/>
              </a:spcBef>
            </a:pPr>
            <a:endParaRPr lang="fr-FR"/>
          </a:p>
        </p:txBody>
      </p:sp>
      <p:sp>
        <p:nvSpPr>
          <p:cNvPr id="56325" name="Text Box 15"/>
          <p:cNvSpPr txBox="1">
            <a:spLocks noChangeArrowheads="1"/>
          </p:cNvSpPr>
          <p:nvPr/>
        </p:nvSpPr>
        <p:spPr bwMode="auto">
          <a:xfrm>
            <a:off x="5832475" y="1412875"/>
            <a:ext cx="3095625" cy="366713"/>
          </a:xfrm>
          <a:prstGeom prst="rect">
            <a:avLst/>
          </a:prstGeom>
          <a:noFill/>
          <a:ln w="9525">
            <a:noFill/>
            <a:miter lim="800000"/>
            <a:headEnd/>
            <a:tailEnd/>
          </a:ln>
        </p:spPr>
        <p:txBody>
          <a:bodyPr>
            <a:spAutoFit/>
          </a:bodyPr>
          <a:lstStyle/>
          <a:p>
            <a:pPr>
              <a:spcBef>
                <a:spcPct val="50000"/>
              </a:spcBef>
            </a:pPr>
            <a:endParaRPr lang="fr-FR"/>
          </a:p>
        </p:txBody>
      </p:sp>
      <p:pic>
        <p:nvPicPr>
          <p:cNvPr id="56326" name="Picture 14" descr="Fichier:Concrete box girder bridge.JPG"/>
          <p:cNvPicPr>
            <a:picLocks noChangeAspect="1" noChangeArrowheads="1"/>
          </p:cNvPicPr>
          <p:nvPr/>
        </p:nvPicPr>
        <p:blipFill>
          <a:blip r:embed="rId2" r:link="rId3"/>
          <a:srcRect/>
          <a:stretch>
            <a:fillRect/>
          </a:stretch>
        </p:blipFill>
        <p:spPr bwMode="auto">
          <a:xfrm>
            <a:off x="5940425" y="908050"/>
            <a:ext cx="2771775" cy="2651125"/>
          </a:xfrm>
          <a:prstGeom prst="rect">
            <a:avLst/>
          </a:prstGeom>
          <a:noFill/>
          <a:ln w="9525">
            <a:noFill/>
            <a:miter lim="800000"/>
            <a:headEnd/>
            <a:tailEnd/>
          </a:ln>
        </p:spPr>
      </p:pic>
      <p:sp>
        <p:nvSpPr>
          <p:cNvPr id="56327" name="Line 17"/>
          <p:cNvSpPr>
            <a:spLocks noChangeShapeType="1"/>
          </p:cNvSpPr>
          <p:nvPr/>
        </p:nvSpPr>
        <p:spPr bwMode="auto">
          <a:xfrm flipH="1">
            <a:off x="6408738" y="1304925"/>
            <a:ext cx="34925" cy="684213"/>
          </a:xfrm>
          <a:prstGeom prst="line">
            <a:avLst/>
          </a:prstGeom>
          <a:noFill/>
          <a:ln w="57150">
            <a:solidFill>
              <a:srgbClr val="CC0099"/>
            </a:solidFill>
            <a:round/>
            <a:headEnd type="triangle" w="med" len="med"/>
            <a:tailEnd type="triangle" w="med" len="med"/>
          </a:ln>
        </p:spPr>
        <p:txBody>
          <a:bodyPr/>
          <a:lstStyle/>
          <a:p>
            <a:endParaRPr lang="fr-FR"/>
          </a:p>
        </p:txBody>
      </p:sp>
      <p:sp>
        <p:nvSpPr>
          <p:cNvPr id="56328" name="Line 18"/>
          <p:cNvSpPr>
            <a:spLocks noChangeShapeType="1"/>
          </p:cNvSpPr>
          <p:nvPr/>
        </p:nvSpPr>
        <p:spPr bwMode="auto">
          <a:xfrm flipH="1">
            <a:off x="8280400" y="1160463"/>
            <a:ext cx="0" cy="649287"/>
          </a:xfrm>
          <a:prstGeom prst="line">
            <a:avLst/>
          </a:prstGeom>
          <a:noFill/>
          <a:ln w="57150">
            <a:solidFill>
              <a:srgbClr val="CC0099"/>
            </a:solidFill>
            <a:round/>
            <a:headEnd type="triangle" w="med" len="med"/>
            <a:tailEnd type="triangle" w="med" len="med"/>
          </a:ln>
        </p:spPr>
        <p:txBody>
          <a:bodyPr/>
          <a:lstStyle/>
          <a:p>
            <a:endParaRPr lang="fr-FR"/>
          </a:p>
        </p:txBody>
      </p:sp>
      <p:sp>
        <p:nvSpPr>
          <p:cNvPr id="56329" name="Line 19"/>
          <p:cNvSpPr>
            <a:spLocks noChangeShapeType="1"/>
          </p:cNvSpPr>
          <p:nvPr/>
        </p:nvSpPr>
        <p:spPr bwMode="auto">
          <a:xfrm>
            <a:off x="7056438" y="2205038"/>
            <a:ext cx="0" cy="468312"/>
          </a:xfrm>
          <a:prstGeom prst="line">
            <a:avLst/>
          </a:prstGeom>
          <a:noFill/>
          <a:ln w="57150">
            <a:solidFill>
              <a:srgbClr val="71C16B"/>
            </a:solidFill>
            <a:round/>
            <a:headEnd/>
            <a:tailEnd type="triangle" w="med" len="med"/>
          </a:ln>
        </p:spPr>
        <p:txBody>
          <a:bodyPr/>
          <a:lstStyle/>
          <a:p>
            <a:endParaRPr lang="fr-FR"/>
          </a:p>
        </p:txBody>
      </p:sp>
      <p:sp>
        <p:nvSpPr>
          <p:cNvPr id="56330" name="Line 20"/>
          <p:cNvSpPr>
            <a:spLocks noChangeShapeType="1"/>
          </p:cNvSpPr>
          <p:nvPr/>
        </p:nvSpPr>
        <p:spPr bwMode="auto">
          <a:xfrm>
            <a:off x="7920038" y="2168525"/>
            <a:ext cx="0" cy="468313"/>
          </a:xfrm>
          <a:prstGeom prst="line">
            <a:avLst/>
          </a:prstGeom>
          <a:noFill/>
          <a:ln w="57150">
            <a:solidFill>
              <a:srgbClr val="71C16B"/>
            </a:solidFill>
            <a:round/>
            <a:headEnd/>
            <a:tailEnd type="triangle" w="med" len="med"/>
          </a:ln>
        </p:spPr>
        <p:txBody>
          <a:bodyPr/>
          <a:lstStyle/>
          <a:p>
            <a:endParaRPr lang="fr-FR"/>
          </a:p>
        </p:txBody>
      </p:sp>
      <p:pic>
        <p:nvPicPr>
          <p:cNvPr id="56331" name="Picture 21" descr="http://upload.wikimedia.org/wikipedia/commons/thumb/f/f1/Pont_%C3%A0_nervures_en_BP.JPG/120px-Pont_%C3%A0_nervures_en_BP.JPG">
            <a:hlinkClick r:id="rId4"/>
          </p:cNvPr>
          <p:cNvPicPr>
            <a:picLocks noChangeAspect="1" noChangeArrowheads="1"/>
          </p:cNvPicPr>
          <p:nvPr/>
        </p:nvPicPr>
        <p:blipFill>
          <a:blip r:embed="rId5" r:link="rId6"/>
          <a:srcRect/>
          <a:stretch>
            <a:fillRect/>
          </a:stretch>
        </p:blipFill>
        <p:spPr bwMode="auto">
          <a:xfrm>
            <a:off x="5400675" y="4257675"/>
            <a:ext cx="3563938" cy="2374900"/>
          </a:xfrm>
          <a:prstGeom prst="rect">
            <a:avLst/>
          </a:prstGeom>
          <a:noFill/>
          <a:ln w="9525">
            <a:noFill/>
            <a:miter lim="800000"/>
            <a:headEnd/>
            <a:tailEnd/>
          </a:ln>
        </p:spPr>
      </p:pic>
      <p:sp>
        <p:nvSpPr>
          <p:cNvPr id="56332" name="Line 22"/>
          <p:cNvSpPr>
            <a:spLocks noChangeShapeType="1"/>
          </p:cNvSpPr>
          <p:nvPr/>
        </p:nvSpPr>
        <p:spPr bwMode="auto">
          <a:xfrm flipH="1">
            <a:off x="7019925" y="4616450"/>
            <a:ext cx="0" cy="684213"/>
          </a:xfrm>
          <a:prstGeom prst="line">
            <a:avLst/>
          </a:prstGeom>
          <a:noFill/>
          <a:ln w="57150">
            <a:solidFill>
              <a:srgbClr val="CC0099"/>
            </a:solidFill>
            <a:round/>
            <a:headEnd type="triangle" w="med" len="med"/>
            <a:tailEnd type="triangle" w="med" len="med"/>
          </a:ln>
        </p:spPr>
        <p:txBody>
          <a:bodyPr/>
          <a:lstStyle/>
          <a:p>
            <a:endParaRPr lang="fr-FR"/>
          </a:p>
        </p:txBody>
      </p:sp>
      <p:sp>
        <p:nvSpPr>
          <p:cNvPr id="56333" name="Line 23"/>
          <p:cNvSpPr>
            <a:spLocks noChangeShapeType="1"/>
          </p:cNvSpPr>
          <p:nvPr/>
        </p:nvSpPr>
        <p:spPr bwMode="auto">
          <a:xfrm flipH="1">
            <a:off x="8675688" y="4976813"/>
            <a:ext cx="0" cy="468312"/>
          </a:xfrm>
          <a:prstGeom prst="line">
            <a:avLst/>
          </a:prstGeom>
          <a:noFill/>
          <a:ln w="57150">
            <a:solidFill>
              <a:srgbClr val="CC0099"/>
            </a:solidFill>
            <a:round/>
            <a:headEnd type="triangle" w="med" len="med"/>
            <a:tailEnd type="triangle" w="med" len="med"/>
          </a:ln>
        </p:spPr>
        <p:txBody>
          <a:bodyPr/>
          <a:lstStyle/>
          <a:p>
            <a:endParaRPr lang="fr-FR"/>
          </a:p>
        </p:txBody>
      </p:sp>
      <p:sp>
        <p:nvSpPr>
          <p:cNvPr id="56334" name="Line 24"/>
          <p:cNvSpPr>
            <a:spLocks noChangeShapeType="1"/>
          </p:cNvSpPr>
          <p:nvPr/>
        </p:nvSpPr>
        <p:spPr bwMode="auto">
          <a:xfrm>
            <a:off x="7092950" y="5984875"/>
            <a:ext cx="0" cy="468313"/>
          </a:xfrm>
          <a:prstGeom prst="line">
            <a:avLst/>
          </a:prstGeom>
          <a:noFill/>
          <a:ln w="57150">
            <a:solidFill>
              <a:srgbClr val="71C16B"/>
            </a:solidFill>
            <a:round/>
            <a:headEnd/>
            <a:tailEnd type="triangle" w="med" len="med"/>
          </a:ln>
        </p:spPr>
        <p:txBody>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32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322">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32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4"/>
          <p:cNvSpPr>
            <a:spLocks noChangeArrowheads="1"/>
          </p:cNvSpPr>
          <p:nvPr/>
        </p:nvSpPr>
        <p:spPr bwMode="auto">
          <a:xfrm>
            <a:off x="179388" y="1212850"/>
            <a:ext cx="8856662" cy="3019425"/>
          </a:xfrm>
          <a:prstGeom prst="rect">
            <a:avLst/>
          </a:prstGeom>
          <a:noFill/>
          <a:ln w="9525">
            <a:noFill/>
            <a:miter lim="800000"/>
            <a:headEnd/>
            <a:tailEnd/>
          </a:ln>
        </p:spPr>
        <p:txBody>
          <a:bodyPr>
            <a:spAutoFit/>
          </a:bodyPr>
          <a:lstStyle/>
          <a:p>
            <a:pPr algn="ctr"/>
            <a:r>
              <a:rPr lang="fr-FR" sz="4800"/>
              <a:t>Séance : 5</a:t>
            </a:r>
          </a:p>
          <a:p>
            <a:pPr algn="ctr"/>
            <a:endParaRPr lang="fr-FR" sz="4800"/>
          </a:p>
          <a:p>
            <a:pPr algn="ctr"/>
            <a:r>
              <a:rPr lang="fr-FR" sz="4800"/>
              <a:t>Construction </a:t>
            </a:r>
          </a:p>
          <a:p>
            <a:pPr algn="ctr"/>
            <a:r>
              <a:rPr lang="fr-FR" sz="4800"/>
              <a:t>d’un pont à voussoirs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ext Box 4"/>
          <p:cNvSpPr txBox="1">
            <a:spLocks noChangeArrowheads="1"/>
          </p:cNvSpPr>
          <p:nvPr/>
        </p:nvSpPr>
        <p:spPr bwMode="auto">
          <a:xfrm>
            <a:off x="0" y="800100"/>
            <a:ext cx="9144000" cy="366713"/>
          </a:xfrm>
          <a:prstGeom prst="rect">
            <a:avLst/>
          </a:prstGeom>
          <a:noFill/>
          <a:ln w="9525">
            <a:noFill/>
            <a:miter lim="800000"/>
            <a:headEnd/>
            <a:tailEnd/>
          </a:ln>
        </p:spPr>
        <p:txBody>
          <a:bodyPr>
            <a:spAutoFit/>
          </a:bodyPr>
          <a:lstStyle/>
          <a:p>
            <a:pPr algn="ctr">
              <a:spcBef>
                <a:spcPct val="50000"/>
              </a:spcBef>
            </a:pPr>
            <a:r>
              <a:rPr lang="fr-FR" b="1"/>
              <a:t>La classe est partagée en 3 groupes qui réalisent simultanément les 3 activités.</a:t>
            </a:r>
          </a:p>
        </p:txBody>
      </p:sp>
      <p:sp>
        <p:nvSpPr>
          <p:cNvPr id="58370" name="AutoShape 6"/>
          <p:cNvSpPr>
            <a:spLocks noChangeArrowheads="1"/>
          </p:cNvSpPr>
          <p:nvPr/>
        </p:nvSpPr>
        <p:spPr bwMode="auto">
          <a:xfrm>
            <a:off x="250825" y="2024063"/>
            <a:ext cx="2771775" cy="1368425"/>
          </a:xfrm>
          <a:prstGeom prst="downArrowCallout">
            <a:avLst>
              <a:gd name="adj1" fmla="val 50638"/>
              <a:gd name="adj2" fmla="val 50638"/>
              <a:gd name="adj3" fmla="val 16667"/>
              <a:gd name="adj4" fmla="val 66667"/>
            </a:avLst>
          </a:prstGeom>
          <a:solidFill>
            <a:schemeClr val="accent1"/>
          </a:solidFill>
          <a:ln w="9525">
            <a:solidFill>
              <a:schemeClr val="tx1"/>
            </a:solidFill>
            <a:miter lim="800000"/>
            <a:headEnd/>
            <a:tailEnd/>
          </a:ln>
        </p:spPr>
        <p:txBody>
          <a:bodyPr wrap="none" anchor="ctr"/>
          <a:lstStyle/>
          <a:p>
            <a:pPr algn="ctr"/>
            <a:endParaRPr lang="fr-FR"/>
          </a:p>
        </p:txBody>
      </p:sp>
      <p:sp>
        <p:nvSpPr>
          <p:cNvPr id="58371" name="Text Box 8"/>
          <p:cNvSpPr txBox="1">
            <a:spLocks noChangeArrowheads="1"/>
          </p:cNvSpPr>
          <p:nvPr/>
        </p:nvSpPr>
        <p:spPr bwMode="auto">
          <a:xfrm>
            <a:off x="863600" y="2347913"/>
            <a:ext cx="1547813" cy="366712"/>
          </a:xfrm>
          <a:prstGeom prst="rect">
            <a:avLst/>
          </a:prstGeom>
          <a:noFill/>
          <a:ln w="9525">
            <a:noFill/>
            <a:miter lim="800000"/>
            <a:headEnd/>
            <a:tailEnd/>
          </a:ln>
        </p:spPr>
        <p:txBody>
          <a:bodyPr>
            <a:spAutoFit/>
          </a:bodyPr>
          <a:lstStyle/>
          <a:p>
            <a:pPr algn="ctr">
              <a:spcBef>
                <a:spcPct val="50000"/>
              </a:spcBef>
            </a:pPr>
            <a:r>
              <a:rPr lang="fr-FR" b="1"/>
              <a:t>Activité n°1</a:t>
            </a:r>
          </a:p>
        </p:txBody>
      </p:sp>
      <p:sp>
        <p:nvSpPr>
          <p:cNvPr id="58372" name="AutoShape 6"/>
          <p:cNvSpPr>
            <a:spLocks noChangeArrowheads="1"/>
          </p:cNvSpPr>
          <p:nvPr/>
        </p:nvSpPr>
        <p:spPr bwMode="auto">
          <a:xfrm>
            <a:off x="3240088" y="2024063"/>
            <a:ext cx="2771775" cy="1368425"/>
          </a:xfrm>
          <a:prstGeom prst="downArrowCallout">
            <a:avLst>
              <a:gd name="adj1" fmla="val 50638"/>
              <a:gd name="adj2" fmla="val 50638"/>
              <a:gd name="adj3" fmla="val 16667"/>
              <a:gd name="adj4" fmla="val 66667"/>
            </a:avLst>
          </a:prstGeom>
          <a:solidFill>
            <a:schemeClr val="accent1"/>
          </a:solidFill>
          <a:ln w="9525">
            <a:solidFill>
              <a:schemeClr val="tx1"/>
            </a:solidFill>
            <a:miter lim="800000"/>
            <a:headEnd/>
            <a:tailEnd/>
          </a:ln>
        </p:spPr>
        <p:txBody>
          <a:bodyPr wrap="none" anchor="ctr"/>
          <a:lstStyle/>
          <a:p>
            <a:pPr algn="ctr"/>
            <a:endParaRPr lang="fr-FR"/>
          </a:p>
        </p:txBody>
      </p:sp>
      <p:sp>
        <p:nvSpPr>
          <p:cNvPr id="58373" name="Text Box 8"/>
          <p:cNvSpPr txBox="1">
            <a:spLocks noChangeArrowheads="1"/>
          </p:cNvSpPr>
          <p:nvPr/>
        </p:nvSpPr>
        <p:spPr bwMode="auto">
          <a:xfrm>
            <a:off x="3852863" y="2347913"/>
            <a:ext cx="1547812" cy="366712"/>
          </a:xfrm>
          <a:prstGeom prst="rect">
            <a:avLst/>
          </a:prstGeom>
          <a:noFill/>
          <a:ln w="9525">
            <a:noFill/>
            <a:miter lim="800000"/>
            <a:headEnd/>
            <a:tailEnd/>
          </a:ln>
        </p:spPr>
        <p:txBody>
          <a:bodyPr>
            <a:spAutoFit/>
          </a:bodyPr>
          <a:lstStyle/>
          <a:p>
            <a:pPr algn="ctr">
              <a:spcBef>
                <a:spcPct val="50000"/>
              </a:spcBef>
            </a:pPr>
            <a:r>
              <a:rPr lang="fr-FR" b="1"/>
              <a:t>Activité n°2</a:t>
            </a:r>
          </a:p>
        </p:txBody>
      </p:sp>
      <p:sp>
        <p:nvSpPr>
          <p:cNvPr id="58374" name="AutoShape 6"/>
          <p:cNvSpPr>
            <a:spLocks noChangeArrowheads="1"/>
          </p:cNvSpPr>
          <p:nvPr/>
        </p:nvSpPr>
        <p:spPr bwMode="auto">
          <a:xfrm>
            <a:off x="6192838" y="2024063"/>
            <a:ext cx="2771775" cy="1368425"/>
          </a:xfrm>
          <a:prstGeom prst="downArrowCallout">
            <a:avLst>
              <a:gd name="adj1" fmla="val 50638"/>
              <a:gd name="adj2" fmla="val 50638"/>
              <a:gd name="adj3" fmla="val 16667"/>
              <a:gd name="adj4" fmla="val 66667"/>
            </a:avLst>
          </a:prstGeom>
          <a:solidFill>
            <a:schemeClr val="accent1"/>
          </a:solidFill>
          <a:ln w="9525">
            <a:solidFill>
              <a:schemeClr val="tx1"/>
            </a:solidFill>
            <a:miter lim="800000"/>
            <a:headEnd/>
            <a:tailEnd/>
          </a:ln>
        </p:spPr>
        <p:txBody>
          <a:bodyPr wrap="none" anchor="ctr"/>
          <a:lstStyle/>
          <a:p>
            <a:pPr algn="ctr"/>
            <a:endParaRPr lang="fr-FR"/>
          </a:p>
        </p:txBody>
      </p:sp>
      <p:sp>
        <p:nvSpPr>
          <p:cNvPr id="58375" name="Text Box 8"/>
          <p:cNvSpPr txBox="1">
            <a:spLocks noChangeArrowheads="1"/>
          </p:cNvSpPr>
          <p:nvPr/>
        </p:nvSpPr>
        <p:spPr bwMode="auto">
          <a:xfrm>
            <a:off x="6805613" y="2349500"/>
            <a:ext cx="1547812" cy="366713"/>
          </a:xfrm>
          <a:prstGeom prst="rect">
            <a:avLst/>
          </a:prstGeom>
          <a:noFill/>
          <a:ln w="9525">
            <a:noFill/>
            <a:miter lim="800000"/>
            <a:headEnd/>
            <a:tailEnd/>
          </a:ln>
        </p:spPr>
        <p:txBody>
          <a:bodyPr>
            <a:spAutoFit/>
          </a:bodyPr>
          <a:lstStyle/>
          <a:p>
            <a:pPr algn="ctr">
              <a:spcBef>
                <a:spcPct val="50000"/>
              </a:spcBef>
            </a:pPr>
            <a:r>
              <a:rPr lang="fr-FR" b="1"/>
              <a:t>Activité n°3</a:t>
            </a:r>
          </a:p>
        </p:txBody>
      </p:sp>
      <p:sp>
        <p:nvSpPr>
          <p:cNvPr id="58376" name="Text Box 7"/>
          <p:cNvSpPr txBox="1">
            <a:spLocks noChangeArrowheads="1"/>
          </p:cNvSpPr>
          <p:nvPr/>
        </p:nvSpPr>
        <p:spPr bwMode="auto">
          <a:xfrm>
            <a:off x="250825" y="3560763"/>
            <a:ext cx="2736850" cy="1200150"/>
          </a:xfrm>
          <a:prstGeom prst="rect">
            <a:avLst/>
          </a:prstGeom>
          <a:solidFill>
            <a:schemeClr val="accent1"/>
          </a:solidFill>
          <a:ln w="9525">
            <a:solidFill>
              <a:schemeClr val="tx1"/>
            </a:solidFill>
            <a:miter lim="800000"/>
            <a:headEnd/>
            <a:tailEnd/>
          </a:ln>
        </p:spPr>
        <p:txBody>
          <a:bodyPr>
            <a:spAutoFit/>
          </a:bodyPr>
          <a:lstStyle/>
          <a:p>
            <a:pPr algn="ctr"/>
            <a:endParaRPr lang="fr-FR" b="1"/>
          </a:p>
          <a:p>
            <a:pPr algn="ctr"/>
            <a:r>
              <a:rPr lang="fr-FR" b="1"/>
              <a:t>Fabrication </a:t>
            </a:r>
          </a:p>
          <a:p>
            <a:pPr algn="ctr"/>
            <a:r>
              <a:rPr lang="fr-FR" b="1"/>
              <a:t>d’une culée</a:t>
            </a:r>
          </a:p>
          <a:p>
            <a:endParaRPr lang="fr-FR"/>
          </a:p>
        </p:txBody>
      </p:sp>
      <p:sp>
        <p:nvSpPr>
          <p:cNvPr id="58377" name="Text Box 7"/>
          <p:cNvSpPr txBox="1">
            <a:spLocks noChangeArrowheads="1"/>
          </p:cNvSpPr>
          <p:nvPr/>
        </p:nvSpPr>
        <p:spPr bwMode="auto">
          <a:xfrm>
            <a:off x="3240088" y="3573463"/>
            <a:ext cx="2736850" cy="1200150"/>
          </a:xfrm>
          <a:prstGeom prst="rect">
            <a:avLst/>
          </a:prstGeom>
          <a:solidFill>
            <a:schemeClr val="accent1"/>
          </a:solidFill>
          <a:ln w="9525">
            <a:solidFill>
              <a:schemeClr val="tx1"/>
            </a:solidFill>
            <a:miter lim="800000"/>
            <a:headEnd/>
            <a:tailEnd/>
          </a:ln>
        </p:spPr>
        <p:txBody>
          <a:bodyPr>
            <a:spAutoFit/>
          </a:bodyPr>
          <a:lstStyle/>
          <a:p>
            <a:pPr algn="ctr"/>
            <a:endParaRPr lang="fr-FR" b="1"/>
          </a:p>
          <a:p>
            <a:pPr algn="ctr"/>
            <a:r>
              <a:rPr lang="fr-FR" b="1"/>
              <a:t>Fabrication </a:t>
            </a:r>
          </a:p>
          <a:p>
            <a:pPr algn="ctr"/>
            <a:r>
              <a:rPr lang="fr-FR" b="1"/>
              <a:t>d’un voussoir</a:t>
            </a:r>
          </a:p>
          <a:p>
            <a:endParaRPr lang="fr-FR"/>
          </a:p>
        </p:txBody>
      </p:sp>
      <p:sp>
        <p:nvSpPr>
          <p:cNvPr id="58378" name="Text Box 7"/>
          <p:cNvSpPr txBox="1">
            <a:spLocks noChangeArrowheads="1"/>
          </p:cNvSpPr>
          <p:nvPr/>
        </p:nvSpPr>
        <p:spPr bwMode="auto">
          <a:xfrm>
            <a:off x="6192838" y="3573463"/>
            <a:ext cx="2736850" cy="1200150"/>
          </a:xfrm>
          <a:prstGeom prst="rect">
            <a:avLst/>
          </a:prstGeom>
          <a:solidFill>
            <a:schemeClr val="accent1"/>
          </a:solidFill>
          <a:ln w="9525">
            <a:solidFill>
              <a:schemeClr val="tx1"/>
            </a:solidFill>
            <a:miter lim="800000"/>
            <a:headEnd/>
            <a:tailEnd/>
          </a:ln>
        </p:spPr>
        <p:txBody>
          <a:bodyPr>
            <a:spAutoFit/>
          </a:bodyPr>
          <a:lstStyle/>
          <a:p>
            <a:pPr algn="ctr"/>
            <a:endParaRPr lang="fr-FR" b="1"/>
          </a:p>
          <a:p>
            <a:pPr algn="ctr"/>
            <a:r>
              <a:rPr lang="fr-FR" b="1"/>
              <a:t>Construction </a:t>
            </a:r>
          </a:p>
          <a:p>
            <a:pPr algn="ctr"/>
            <a:r>
              <a:rPr lang="fr-FR" b="1"/>
              <a:t>d’un pont à voussoirs</a:t>
            </a:r>
          </a:p>
          <a:p>
            <a:pPr algn="ctr"/>
            <a:endParaRPr lang="fr-FR" b="1"/>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 Box 4"/>
          <p:cNvSpPr txBox="1">
            <a:spLocks noChangeArrowheads="1"/>
          </p:cNvSpPr>
          <p:nvPr/>
        </p:nvSpPr>
        <p:spPr bwMode="auto">
          <a:xfrm>
            <a:off x="1979613" y="260350"/>
            <a:ext cx="4392612" cy="457200"/>
          </a:xfrm>
          <a:prstGeom prst="rect">
            <a:avLst/>
          </a:prstGeom>
          <a:noFill/>
          <a:ln w="9525">
            <a:noFill/>
            <a:miter lim="800000"/>
            <a:headEnd/>
            <a:tailEnd/>
          </a:ln>
        </p:spPr>
        <p:txBody>
          <a:bodyPr>
            <a:spAutoFit/>
          </a:bodyPr>
          <a:lstStyle/>
          <a:p>
            <a:pPr algn="ctr">
              <a:spcBef>
                <a:spcPct val="50000"/>
              </a:spcBef>
            </a:pPr>
            <a:r>
              <a:rPr lang="fr-FR" sz="2400" b="1"/>
              <a:t>Réalisation d’un voussoir</a:t>
            </a:r>
          </a:p>
        </p:txBody>
      </p:sp>
      <p:sp>
        <p:nvSpPr>
          <p:cNvPr id="59394" name="Text Box 5"/>
          <p:cNvSpPr txBox="1">
            <a:spLocks noChangeArrowheads="1"/>
          </p:cNvSpPr>
          <p:nvPr/>
        </p:nvSpPr>
        <p:spPr bwMode="auto">
          <a:xfrm>
            <a:off x="0" y="836613"/>
            <a:ext cx="8928100" cy="915987"/>
          </a:xfrm>
          <a:prstGeom prst="rect">
            <a:avLst/>
          </a:prstGeom>
          <a:noFill/>
          <a:ln w="9525">
            <a:noFill/>
            <a:miter lim="800000"/>
            <a:headEnd/>
            <a:tailEnd/>
          </a:ln>
        </p:spPr>
        <p:txBody>
          <a:bodyPr>
            <a:spAutoFit/>
          </a:bodyPr>
          <a:lstStyle/>
          <a:p>
            <a:r>
              <a:rPr lang="fr-FR"/>
              <a:t>Donner une définition du mot voussoir</a:t>
            </a:r>
          </a:p>
          <a:p>
            <a:r>
              <a:rPr lang="fr-FR" b="1">
                <a:solidFill>
                  <a:srgbClr val="3399FF"/>
                </a:solidFill>
              </a:rPr>
              <a:t>Un voussoir est un élément creux  préfabriqué en béton armé percé pour laisser passer des câbles provisoires et définitifs</a:t>
            </a:r>
          </a:p>
        </p:txBody>
      </p:sp>
      <p:sp>
        <p:nvSpPr>
          <p:cNvPr id="59395" name="Text Box 6"/>
          <p:cNvSpPr txBox="1">
            <a:spLocks noChangeArrowheads="1"/>
          </p:cNvSpPr>
          <p:nvPr/>
        </p:nvSpPr>
        <p:spPr bwMode="auto">
          <a:xfrm>
            <a:off x="0" y="1881188"/>
            <a:ext cx="8964613" cy="915987"/>
          </a:xfrm>
          <a:prstGeom prst="rect">
            <a:avLst/>
          </a:prstGeom>
          <a:noFill/>
          <a:ln w="9525">
            <a:noFill/>
            <a:miter lim="800000"/>
            <a:headEnd/>
            <a:tailEnd/>
          </a:ln>
        </p:spPr>
        <p:txBody>
          <a:bodyPr>
            <a:spAutoFit/>
          </a:bodyPr>
          <a:lstStyle/>
          <a:p>
            <a:pPr>
              <a:spcBef>
                <a:spcPct val="50000"/>
              </a:spcBef>
            </a:pPr>
            <a:r>
              <a:rPr lang="fr-FR"/>
              <a:t>Vous disposez de grave, d’un mélange de sable et de ciment, en vous aidant de la fiche guide  sur la réalisation d’un voussoir, indiquer les proportions de chacun de ces éléments nécessaires à la réalisation  d’un voussoir </a:t>
            </a:r>
          </a:p>
        </p:txBody>
      </p:sp>
      <p:sp>
        <p:nvSpPr>
          <p:cNvPr id="59396" name="AutoShape 13"/>
          <p:cNvSpPr>
            <a:spLocks noChangeArrowheads="1"/>
          </p:cNvSpPr>
          <p:nvPr/>
        </p:nvSpPr>
        <p:spPr bwMode="auto">
          <a:xfrm>
            <a:off x="863600" y="2997200"/>
            <a:ext cx="876300" cy="714375"/>
          </a:xfrm>
          <a:prstGeom prst="triangle">
            <a:avLst>
              <a:gd name="adj" fmla="val 50000"/>
            </a:avLst>
          </a:prstGeom>
          <a:solidFill>
            <a:srgbClr val="C0C0C0"/>
          </a:solidFill>
          <a:ln w="9525">
            <a:solidFill>
              <a:srgbClr val="000000"/>
            </a:solidFill>
            <a:miter lim="800000"/>
            <a:headEnd/>
            <a:tailEnd/>
          </a:ln>
        </p:spPr>
        <p:txBody>
          <a:bodyPr/>
          <a:lstStyle/>
          <a:p>
            <a:endParaRPr lang="fr-FR"/>
          </a:p>
        </p:txBody>
      </p:sp>
      <p:sp>
        <p:nvSpPr>
          <p:cNvPr id="59397" name="AutoShape 12" descr="Grands confettis"/>
          <p:cNvSpPr>
            <a:spLocks noChangeArrowheads="1"/>
          </p:cNvSpPr>
          <p:nvPr/>
        </p:nvSpPr>
        <p:spPr bwMode="auto">
          <a:xfrm>
            <a:off x="3786188" y="3284538"/>
            <a:ext cx="714375" cy="428625"/>
          </a:xfrm>
          <a:prstGeom prst="triangle">
            <a:avLst>
              <a:gd name="adj" fmla="val 50000"/>
            </a:avLst>
          </a:prstGeom>
          <a:pattFill prst="lgConfetti">
            <a:fgClr>
              <a:srgbClr val="000000"/>
            </a:fgClr>
            <a:bgClr>
              <a:srgbClr val="FFFFFF"/>
            </a:bgClr>
          </a:pattFill>
          <a:ln w="9525">
            <a:solidFill>
              <a:srgbClr val="000000"/>
            </a:solidFill>
            <a:miter lim="800000"/>
            <a:headEnd/>
            <a:tailEnd/>
          </a:ln>
        </p:spPr>
        <p:txBody>
          <a:bodyPr/>
          <a:lstStyle/>
          <a:p>
            <a:endParaRPr lang="fr-FR"/>
          </a:p>
        </p:txBody>
      </p:sp>
      <p:sp>
        <p:nvSpPr>
          <p:cNvPr id="59398" name="Rectangle 14"/>
          <p:cNvSpPr>
            <a:spLocks noChangeArrowheads="1"/>
          </p:cNvSpPr>
          <p:nvPr/>
        </p:nvSpPr>
        <p:spPr bwMode="auto">
          <a:xfrm>
            <a:off x="0" y="1981200"/>
            <a:ext cx="9144000" cy="0"/>
          </a:xfrm>
          <a:prstGeom prst="rect">
            <a:avLst/>
          </a:prstGeom>
          <a:noFill/>
          <a:ln w="9525">
            <a:noFill/>
            <a:miter lim="800000"/>
            <a:headEnd/>
            <a:tailEnd/>
          </a:ln>
        </p:spPr>
        <p:txBody>
          <a:bodyPr wrap="none" anchor="ctr">
            <a:spAutoFit/>
          </a:bodyPr>
          <a:lstStyle/>
          <a:p>
            <a:endParaRPr lang="fr-FR"/>
          </a:p>
        </p:txBody>
      </p:sp>
      <p:sp>
        <p:nvSpPr>
          <p:cNvPr id="59399" name="Rectangle 15"/>
          <p:cNvSpPr>
            <a:spLocks noChangeArrowheads="1"/>
          </p:cNvSpPr>
          <p:nvPr/>
        </p:nvSpPr>
        <p:spPr bwMode="auto">
          <a:xfrm>
            <a:off x="0" y="1981200"/>
            <a:ext cx="184150" cy="915988"/>
          </a:xfrm>
          <a:prstGeom prst="rect">
            <a:avLst/>
          </a:prstGeom>
          <a:noFill/>
          <a:ln w="9525">
            <a:noFill/>
            <a:miter lim="800000"/>
            <a:headEnd/>
            <a:tailEnd/>
          </a:ln>
        </p:spPr>
        <p:txBody>
          <a:bodyPr wrap="none" anchor="ctr">
            <a:spAutoFit/>
          </a:bodyPr>
          <a:lstStyle/>
          <a:p>
            <a:r>
              <a:rPr lang="fr-FR"/>
              <a:t/>
            </a:r>
            <a:br>
              <a:rPr lang="fr-FR"/>
            </a:br>
            <a:endParaRPr lang="fr-FR"/>
          </a:p>
          <a:p>
            <a:pPr eaLnBrk="0" hangingPunct="0"/>
            <a:endParaRPr lang="fr-FR"/>
          </a:p>
        </p:txBody>
      </p:sp>
      <p:sp>
        <p:nvSpPr>
          <p:cNvPr id="59400" name="Rectangle 18"/>
          <p:cNvSpPr>
            <a:spLocks noChangeArrowheads="1"/>
          </p:cNvSpPr>
          <p:nvPr/>
        </p:nvSpPr>
        <p:spPr bwMode="auto">
          <a:xfrm>
            <a:off x="0" y="4516438"/>
            <a:ext cx="9144000" cy="0"/>
          </a:xfrm>
          <a:prstGeom prst="rect">
            <a:avLst/>
          </a:prstGeom>
          <a:noFill/>
          <a:ln w="9525">
            <a:noFill/>
            <a:miter lim="800000"/>
            <a:headEnd/>
            <a:tailEnd/>
          </a:ln>
        </p:spPr>
        <p:txBody>
          <a:bodyPr wrap="none" anchor="ctr">
            <a:spAutoFit/>
          </a:bodyPr>
          <a:lstStyle/>
          <a:p>
            <a:endParaRPr lang="fr-FR"/>
          </a:p>
        </p:txBody>
      </p:sp>
      <p:sp>
        <p:nvSpPr>
          <p:cNvPr id="59401" name="Text Box 19"/>
          <p:cNvSpPr txBox="1">
            <a:spLocks noChangeArrowheads="1"/>
          </p:cNvSpPr>
          <p:nvPr/>
        </p:nvSpPr>
        <p:spPr bwMode="auto">
          <a:xfrm>
            <a:off x="2555875" y="3176588"/>
            <a:ext cx="503238" cy="579437"/>
          </a:xfrm>
          <a:prstGeom prst="rect">
            <a:avLst/>
          </a:prstGeom>
          <a:noFill/>
          <a:ln w="9525">
            <a:noFill/>
            <a:miter lim="800000"/>
            <a:headEnd/>
            <a:tailEnd/>
          </a:ln>
        </p:spPr>
        <p:txBody>
          <a:bodyPr>
            <a:spAutoFit/>
          </a:bodyPr>
          <a:lstStyle/>
          <a:p>
            <a:pPr>
              <a:spcBef>
                <a:spcPct val="50000"/>
              </a:spcBef>
            </a:pPr>
            <a:r>
              <a:rPr lang="fr-FR" sz="3200"/>
              <a:t>+</a:t>
            </a:r>
          </a:p>
        </p:txBody>
      </p:sp>
      <p:sp>
        <p:nvSpPr>
          <p:cNvPr id="59402" name="Text Box 20"/>
          <p:cNvSpPr txBox="1">
            <a:spLocks noChangeArrowheads="1"/>
          </p:cNvSpPr>
          <p:nvPr/>
        </p:nvSpPr>
        <p:spPr bwMode="auto">
          <a:xfrm>
            <a:off x="5362575" y="3403600"/>
            <a:ext cx="541338" cy="457200"/>
          </a:xfrm>
          <a:prstGeom prst="rect">
            <a:avLst/>
          </a:prstGeom>
          <a:noFill/>
          <a:ln w="9525">
            <a:noFill/>
            <a:miter lim="800000"/>
            <a:headEnd/>
            <a:tailEnd/>
          </a:ln>
        </p:spPr>
        <p:txBody>
          <a:bodyPr>
            <a:spAutoFit/>
          </a:bodyPr>
          <a:lstStyle/>
          <a:p>
            <a:pPr>
              <a:spcBef>
                <a:spcPct val="50000"/>
              </a:spcBef>
            </a:pPr>
            <a:r>
              <a:rPr lang="fr-FR" sz="2400"/>
              <a:t>=</a:t>
            </a:r>
          </a:p>
        </p:txBody>
      </p:sp>
      <p:sp>
        <p:nvSpPr>
          <p:cNvPr id="59403" name="Text Box 21"/>
          <p:cNvSpPr txBox="1">
            <a:spLocks noChangeArrowheads="1"/>
          </p:cNvSpPr>
          <p:nvPr/>
        </p:nvSpPr>
        <p:spPr bwMode="auto">
          <a:xfrm>
            <a:off x="179388" y="3824288"/>
            <a:ext cx="2339975" cy="366712"/>
          </a:xfrm>
          <a:prstGeom prst="rect">
            <a:avLst/>
          </a:prstGeom>
          <a:noFill/>
          <a:ln w="9525">
            <a:noFill/>
            <a:miter lim="800000"/>
            <a:headEnd/>
            <a:tailEnd/>
          </a:ln>
        </p:spPr>
        <p:txBody>
          <a:bodyPr>
            <a:spAutoFit/>
          </a:bodyPr>
          <a:lstStyle/>
          <a:p>
            <a:pPr>
              <a:spcBef>
                <a:spcPct val="50000"/>
              </a:spcBef>
            </a:pPr>
            <a:r>
              <a:rPr lang="fr-FR">
                <a:solidFill>
                  <a:srgbClr val="3399FF"/>
                </a:solidFill>
              </a:rPr>
              <a:t>1 volume de mortier</a:t>
            </a:r>
          </a:p>
        </p:txBody>
      </p:sp>
      <p:sp>
        <p:nvSpPr>
          <p:cNvPr id="59404" name="Text Box 22"/>
          <p:cNvSpPr txBox="1">
            <a:spLocks noChangeArrowheads="1"/>
          </p:cNvSpPr>
          <p:nvPr/>
        </p:nvSpPr>
        <p:spPr bwMode="auto">
          <a:xfrm>
            <a:off x="2987675" y="3824288"/>
            <a:ext cx="2413000" cy="366712"/>
          </a:xfrm>
          <a:prstGeom prst="rect">
            <a:avLst/>
          </a:prstGeom>
          <a:noFill/>
          <a:ln w="9525">
            <a:noFill/>
            <a:miter lim="800000"/>
            <a:headEnd/>
            <a:tailEnd/>
          </a:ln>
        </p:spPr>
        <p:txBody>
          <a:bodyPr>
            <a:spAutoFit/>
          </a:bodyPr>
          <a:lstStyle/>
          <a:p>
            <a:pPr>
              <a:spcBef>
                <a:spcPct val="50000"/>
              </a:spcBef>
            </a:pPr>
            <a:r>
              <a:rPr lang="fr-FR">
                <a:solidFill>
                  <a:srgbClr val="3399FF"/>
                </a:solidFill>
              </a:rPr>
              <a:t>½ volume de gravier</a:t>
            </a:r>
          </a:p>
        </p:txBody>
      </p:sp>
      <p:sp>
        <p:nvSpPr>
          <p:cNvPr id="59405" name="Text Box 23"/>
          <p:cNvSpPr txBox="1">
            <a:spLocks noChangeArrowheads="1"/>
          </p:cNvSpPr>
          <p:nvPr/>
        </p:nvSpPr>
        <p:spPr bwMode="auto">
          <a:xfrm>
            <a:off x="6048375" y="3429000"/>
            <a:ext cx="1908175" cy="457200"/>
          </a:xfrm>
          <a:prstGeom prst="rect">
            <a:avLst/>
          </a:prstGeom>
          <a:noFill/>
          <a:ln w="9525">
            <a:noFill/>
            <a:miter lim="800000"/>
            <a:headEnd/>
            <a:tailEnd/>
          </a:ln>
        </p:spPr>
        <p:txBody>
          <a:bodyPr>
            <a:spAutoFit/>
          </a:bodyPr>
          <a:lstStyle/>
          <a:p>
            <a:pPr>
              <a:spcBef>
                <a:spcPct val="50000"/>
              </a:spcBef>
            </a:pPr>
            <a:r>
              <a:rPr lang="fr-FR" sz="2400">
                <a:solidFill>
                  <a:srgbClr val="3399FF"/>
                </a:solidFill>
              </a:rPr>
              <a:t>béton</a:t>
            </a:r>
          </a:p>
        </p:txBody>
      </p:sp>
      <p:sp>
        <p:nvSpPr>
          <p:cNvPr id="59406" name="Text Box 24"/>
          <p:cNvSpPr txBox="1">
            <a:spLocks noChangeArrowheads="1"/>
          </p:cNvSpPr>
          <p:nvPr/>
        </p:nvSpPr>
        <p:spPr bwMode="auto">
          <a:xfrm>
            <a:off x="215900" y="4545013"/>
            <a:ext cx="8712200" cy="1190625"/>
          </a:xfrm>
          <a:prstGeom prst="rect">
            <a:avLst/>
          </a:prstGeom>
          <a:noFill/>
          <a:ln w="9525">
            <a:noFill/>
            <a:miter lim="800000"/>
            <a:headEnd/>
            <a:tailEnd/>
          </a:ln>
        </p:spPr>
        <p:txBody>
          <a:bodyPr>
            <a:spAutoFit/>
          </a:bodyPr>
          <a:lstStyle/>
          <a:p>
            <a:r>
              <a:rPr lang="fr-FR"/>
              <a:t>Quelles sont les règles de sécurité à prendre avant de commencer votre travail :	</a:t>
            </a:r>
          </a:p>
          <a:p>
            <a:pPr lvl="1">
              <a:buFontTx/>
              <a:buChar char="-"/>
            </a:pPr>
            <a:r>
              <a:rPr lang="fr-FR" b="1">
                <a:solidFill>
                  <a:srgbClr val="3399FF"/>
                </a:solidFill>
              </a:rPr>
              <a:t>mettre une blouse		</a:t>
            </a:r>
          </a:p>
          <a:p>
            <a:pPr lvl="1">
              <a:buFontTx/>
              <a:buChar char="-"/>
            </a:pPr>
            <a:r>
              <a:rPr lang="fr-FR" b="1">
                <a:solidFill>
                  <a:srgbClr val="3399FF"/>
                </a:solidFill>
              </a:rPr>
              <a:t>mettre les lunettes		</a:t>
            </a:r>
          </a:p>
          <a:p>
            <a:pPr lvl="1">
              <a:buFontTx/>
              <a:buChar char="-"/>
            </a:pPr>
            <a:r>
              <a:rPr lang="fr-FR" b="1">
                <a:solidFill>
                  <a:srgbClr val="3399FF"/>
                </a:solidFill>
              </a:rPr>
              <a:t>mettre les gants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40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40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940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9406">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9406">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940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4"/>
          <p:cNvSpPr>
            <a:spLocks noChangeArrowheads="1"/>
          </p:cNvSpPr>
          <p:nvPr/>
        </p:nvSpPr>
        <p:spPr bwMode="auto">
          <a:xfrm>
            <a:off x="503238" y="296863"/>
            <a:ext cx="1962150" cy="366712"/>
          </a:xfrm>
          <a:prstGeom prst="rect">
            <a:avLst/>
          </a:prstGeom>
          <a:noFill/>
          <a:ln w="9525">
            <a:noFill/>
            <a:miter lim="800000"/>
            <a:headEnd/>
            <a:tailEnd/>
          </a:ln>
        </p:spPr>
        <p:txBody>
          <a:bodyPr wrap="none">
            <a:spAutoFit/>
          </a:bodyPr>
          <a:lstStyle/>
          <a:p>
            <a:r>
              <a:rPr lang="fr-FR" b="1"/>
              <a:t>Mode opératoire</a:t>
            </a:r>
          </a:p>
        </p:txBody>
      </p:sp>
      <p:sp>
        <p:nvSpPr>
          <p:cNvPr id="60418" name="Text Box 5"/>
          <p:cNvSpPr txBox="1">
            <a:spLocks noChangeArrowheads="1"/>
          </p:cNvSpPr>
          <p:nvPr/>
        </p:nvSpPr>
        <p:spPr bwMode="auto">
          <a:xfrm>
            <a:off x="179388" y="908050"/>
            <a:ext cx="8640762" cy="641350"/>
          </a:xfrm>
          <a:prstGeom prst="rect">
            <a:avLst/>
          </a:prstGeom>
          <a:noFill/>
          <a:ln w="9525">
            <a:noFill/>
            <a:miter lim="800000"/>
            <a:headEnd/>
            <a:tailEnd/>
          </a:ln>
        </p:spPr>
        <p:txBody>
          <a:bodyPr>
            <a:spAutoFit/>
          </a:bodyPr>
          <a:lstStyle/>
          <a:p>
            <a:pPr>
              <a:spcBef>
                <a:spcPct val="50000"/>
              </a:spcBef>
            </a:pPr>
            <a:r>
              <a:rPr lang="fr-FR"/>
              <a:t>Citer les opérations et donner le nom des différents outils et matériels nécessaires à la réalisation des voussoirs.</a:t>
            </a:r>
          </a:p>
        </p:txBody>
      </p:sp>
      <p:graphicFrame>
        <p:nvGraphicFramePr>
          <p:cNvPr id="91180" name="Group 44"/>
          <p:cNvGraphicFramePr>
            <a:graphicFrameLocks noGrp="1"/>
          </p:cNvGraphicFramePr>
          <p:nvPr>
            <p:ph/>
          </p:nvPr>
        </p:nvGraphicFramePr>
        <p:xfrm>
          <a:off x="323850" y="2133600"/>
          <a:ext cx="8362950" cy="4137025"/>
        </p:xfrm>
        <a:graphic>
          <a:graphicData uri="http://schemas.openxmlformats.org/drawingml/2006/table">
            <a:tbl>
              <a:tblPr/>
              <a:tblGrid>
                <a:gridCol w="684213"/>
                <a:gridCol w="2951162"/>
                <a:gridCol w="4727575"/>
              </a:tblGrid>
              <a:tr h="252413">
                <a:tc>
                  <a:txBody>
                    <a:body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fr-FR" sz="1800" b="0" i="0" u="none" strike="noStrike" cap="none" normalizeH="0" baseline="0" smtClean="0">
                          <a:ln>
                            <a:noFill/>
                          </a:ln>
                          <a:solidFill>
                            <a:schemeClr val="tx1"/>
                          </a:solidFill>
                          <a:effectLst/>
                          <a:latin typeface="Lucida Sans Unicode" pitchFamily="34" charset="0"/>
                        </a:rPr>
                        <a:t>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fr-FR" sz="1800" b="0" i="0" u="none" strike="noStrike" cap="none" normalizeH="0" baseline="0" smtClean="0">
                          <a:ln>
                            <a:noFill/>
                          </a:ln>
                          <a:solidFill>
                            <a:schemeClr val="tx1"/>
                          </a:solidFill>
                          <a:effectLst/>
                          <a:latin typeface="Lucida Sans Unicode" pitchFamily="34" charset="0"/>
                        </a:rPr>
                        <a:t>Opérations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fr-FR" sz="1800" b="0" i="0" u="none" strike="noStrike" cap="none" normalizeH="0" baseline="0" smtClean="0">
                          <a:ln>
                            <a:noFill/>
                          </a:ln>
                          <a:solidFill>
                            <a:schemeClr val="tx1"/>
                          </a:solidFill>
                          <a:effectLst/>
                          <a:latin typeface="Lucida Sans Unicode" pitchFamily="34" charset="0"/>
                        </a:rPr>
                        <a:t>Matériel / outils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90638">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fr-FR" sz="2300" b="0" i="0" u="none" strike="noStrike" cap="none" normalizeH="0" baseline="0" smtClean="0">
                        <a:ln>
                          <a:noFill/>
                        </a:ln>
                        <a:solidFill>
                          <a:schemeClr val="tx1"/>
                        </a:solidFill>
                        <a:effectLst/>
                        <a:latin typeface="Lucida Sans Unicode" pitchFamily="34" charset="0"/>
                      </a:endParaRPr>
                    </a:p>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fr-FR" sz="2300" b="0" i="0" u="none" strike="noStrike" cap="none" normalizeH="0" baseline="0" smtClean="0">
                          <a:ln>
                            <a:noFill/>
                          </a:ln>
                          <a:solidFill>
                            <a:schemeClr val="tx1"/>
                          </a:solidFill>
                          <a:effectLst/>
                          <a:latin typeface="Lucida Sans Unicode"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fr-FR" sz="1800" b="0" i="0" u="none" strike="noStrike" cap="none" normalizeH="0" baseline="0" smtClean="0">
                        <a:ln>
                          <a:noFill/>
                        </a:ln>
                        <a:solidFill>
                          <a:srgbClr val="3399FF"/>
                        </a:solidFill>
                        <a:effectLst/>
                        <a:latin typeface="Lucida Sans Unicode" pitchFamily="34" charset="0"/>
                      </a:endParaRPr>
                    </a:p>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fr-FR" sz="1800" b="0" i="0" u="none" strike="noStrike" cap="none" normalizeH="0" baseline="0" smtClean="0">
                          <a:ln>
                            <a:noFill/>
                          </a:ln>
                          <a:solidFill>
                            <a:srgbClr val="3399FF"/>
                          </a:solidFill>
                          <a:effectLst/>
                          <a:latin typeface="Lucida Sans Unicode" pitchFamily="34" charset="0"/>
                        </a:rPr>
                        <a:t>Préparation du moule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fr-FR" sz="2300" b="0" i="0" u="none" strike="noStrike" cap="none" normalizeH="0" baseline="0" smtClean="0">
                        <a:ln>
                          <a:noFill/>
                        </a:ln>
                        <a:solidFill>
                          <a:schemeClr val="tx1"/>
                        </a:solidFill>
                        <a:effectLst/>
                        <a:latin typeface="Lucida Sans Unicod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04938">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fr-FR" sz="2300" b="0" i="0" u="none" strike="noStrike" cap="none" normalizeH="0" baseline="0" smtClean="0">
                        <a:ln>
                          <a:noFill/>
                        </a:ln>
                        <a:solidFill>
                          <a:schemeClr val="tx1"/>
                        </a:solidFill>
                        <a:effectLst/>
                        <a:latin typeface="Lucida Sans Unicode" pitchFamily="34" charset="0"/>
                      </a:endParaRPr>
                    </a:p>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fr-FR" sz="2300" b="0" i="0" u="none" strike="noStrike" cap="none" normalizeH="0" baseline="0" smtClean="0">
                          <a:ln>
                            <a:noFill/>
                          </a:ln>
                          <a:solidFill>
                            <a:schemeClr val="tx1"/>
                          </a:solidFill>
                          <a:effectLst/>
                          <a:latin typeface="Lucida Sans Unicode"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fr-FR" sz="1800" b="0" i="0" u="none" strike="noStrike" cap="none" normalizeH="0" baseline="0" smtClean="0">
                        <a:ln>
                          <a:noFill/>
                        </a:ln>
                        <a:solidFill>
                          <a:srgbClr val="3399FF"/>
                        </a:solidFill>
                        <a:effectLst/>
                        <a:latin typeface="Lucida Sans Unicode" pitchFamily="34" charset="0"/>
                      </a:endParaRPr>
                    </a:p>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fr-FR" sz="1800" b="0" i="0" u="none" strike="noStrike" cap="none" normalizeH="0" baseline="0" smtClean="0">
                          <a:ln>
                            <a:noFill/>
                          </a:ln>
                          <a:solidFill>
                            <a:srgbClr val="3399FF"/>
                          </a:solidFill>
                          <a:effectLst/>
                          <a:latin typeface="Lucida Sans Unicode" pitchFamily="34" charset="0"/>
                        </a:rPr>
                        <a:t>Préparation du béton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fr-FR" sz="2300" b="0" i="0" u="none" strike="noStrike" cap="none" normalizeH="0" baseline="0" smtClean="0">
                        <a:ln>
                          <a:noFill/>
                        </a:ln>
                        <a:solidFill>
                          <a:schemeClr val="tx1"/>
                        </a:solidFill>
                        <a:effectLst/>
                        <a:latin typeface="Lucida Sans Unicod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6325">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fr-FR" sz="2300" b="0" i="0" u="none" strike="noStrike" cap="none" normalizeH="0" baseline="0" smtClean="0">
                        <a:ln>
                          <a:noFill/>
                        </a:ln>
                        <a:solidFill>
                          <a:schemeClr val="tx1"/>
                        </a:solidFill>
                        <a:effectLst/>
                        <a:latin typeface="Lucida Sans Unicode" pitchFamily="34" charset="0"/>
                      </a:endParaRPr>
                    </a:p>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fr-FR" sz="2300" b="0" i="0" u="none" strike="noStrike" cap="none" normalizeH="0" baseline="0" smtClean="0">
                          <a:ln>
                            <a:noFill/>
                          </a:ln>
                          <a:solidFill>
                            <a:schemeClr val="tx1"/>
                          </a:solidFill>
                          <a:effectLst/>
                          <a:latin typeface="Lucida Sans Unicode"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fr-FR" sz="1800" b="0" i="0" u="none" strike="noStrike" cap="none" normalizeH="0" baseline="0" smtClean="0">
                        <a:ln>
                          <a:noFill/>
                        </a:ln>
                        <a:solidFill>
                          <a:srgbClr val="3399FF"/>
                        </a:solidFill>
                        <a:effectLst/>
                        <a:latin typeface="Lucida Sans Unicode" pitchFamily="34" charset="0"/>
                      </a:endParaRPr>
                    </a:p>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fr-FR" sz="1800" b="0" i="0" u="none" strike="noStrike" cap="none" normalizeH="0" baseline="0" smtClean="0">
                          <a:ln>
                            <a:noFill/>
                          </a:ln>
                          <a:solidFill>
                            <a:srgbClr val="3399FF"/>
                          </a:solidFill>
                          <a:effectLst/>
                          <a:latin typeface="Lucida Sans Unicode" pitchFamily="34" charset="0"/>
                        </a:rPr>
                        <a:t>Coulée du béton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fr-FR" sz="2300" b="0" i="0" u="none" strike="noStrike" cap="none" normalizeH="0" baseline="0" smtClean="0">
                        <a:ln>
                          <a:noFill/>
                        </a:ln>
                        <a:solidFill>
                          <a:schemeClr val="tx1"/>
                        </a:solidFill>
                        <a:effectLst/>
                        <a:latin typeface="Lucida Sans Unicod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60441" name="Picture 38" descr="HPIM0640"/>
          <p:cNvPicPr>
            <a:picLocks noChangeAspect="1" noChangeArrowheads="1"/>
          </p:cNvPicPr>
          <p:nvPr/>
        </p:nvPicPr>
        <p:blipFill>
          <a:blip r:embed="rId2"/>
          <a:srcRect/>
          <a:stretch>
            <a:fillRect/>
          </a:stretch>
        </p:blipFill>
        <p:spPr bwMode="auto">
          <a:xfrm>
            <a:off x="5435600" y="2708275"/>
            <a:ext cx="1733550" cy="847725"/>
          </a:xfrm>
          <a:prstGeom prst="rect">
            <a:avLst/>
          </a:prstGeom>
          <a:noFill/>
          <a:ln w="9525">
            <a:noFill/>
            <a:miter lim="800000"/>
            <a:headEnd/>
            <a:tailEnd/>
          </a:ln>
        </p:spPr>
      </p:pic>
      <p:pic>
        <p:nvPicPr>
          <p:cNvPr id="60442" name="Picture 39" descr="HPIM0641"/>
          <p:cNvPicPr>
            <a:picLocks noChangeAspect="1" noChangeArrowheads="1"/>
          </p:cNvPicPr>
          <p:nvPr/>
        </p:nvPicPr>
        <p:blipFill>
          <a:blip r:embed="rId3"/>
          <a:srcRect/>
          <a:stretch>
            <a:fillRect/>
          </a:stretch>
        </p:blipFill>
        <p:spPr bwMode="auto">
          <a:xfrm>
            <a:off x="5472113" y="4005263"/>
            <a:ext cx="1647825" cy="1047750"/>
          </a:xfrm>
          <a:prstGeom prst="rect">
            <a:avLst/>
          </a:prstGeom>
          <a:noFill/>
          <a:ln w="9525">
            <a:noFill/>
            <a:miter lim="800000"/>
            <a:headEnd/>
            <a:tailEnd/>
          </a:ln>
        </p:spPr>
      </p:pic>
      <p:pic>
        <p:nvPicPr>
          <p:cNvPr id="60443" name="Picture 40" descr="HPIM0646"/>
          <p:cNvPicPr>
            <a:picLocks noChangeAspect="1" noChangeArrowheads="1"/>
          </p:cNvPicPr>
          <p:nvPr/>
        </p:nvPicPr>
        <p:blipFill>
          <a:blip r:embed="rId4"/>
          <a:srcRect/>
          <a:stretch>
            <a:fillRect/>
          </a:stretch>
        </p:blipFill>
        <p:spPr bwMode="auto">
          <a:xfrm>
            <a:off x="5472113" y="5300663"/>
            <a:ext cx="1714500" cy="847725"/>
          </a:xfrm>
          <a:prstGeom prst="rect">
            <a:avLst/>
          </a:prstGeom>
          <a:noFill/>
          <a:ln w="9525">
            <a:noFill/>
            <a:miter lim="800000"/>
            <a:headEnd/>
            <a:tailEnd/>
          </a:ln>
        </p:spPr>
      </p:pic>
      <p:sp>
        <p:nvSpPr>
          <p:cNvPr id="60444" name="AutoShape 46"/>
          <p:cNvSpPr>
            <a:spLocks/>
          </p:cNvSpPr>
          <p:nvPr/>
        </p:nvSpPr>
        <p:spPr bwMode="auto">
          <a:xfrm>
            <a:off x="4086225" y="2882900"/>
            <a:ext cx="914400" cy="438150"/>
          </a:xfrm>
          <a:prstGeom prst="borderCallout1">
            <a:avLst>
              <a:gd name="adj1" fmla="val 26088"/>
              <a:gd name="adj2" fmla="val 108333"/>
              <a:gd name="adj3" fmla="val 75361"/>
              <a:gd name="adj4" fmla="val 154343"/>
            </a:avLst>
          </a:prstGeom>
          <a:noFill/>
          <a:ln w="9525">
            <a:solidFill>
              <a:schemeClr val="tx1"/>
            </a:solidFill>
            <a:miter lim="800000"/>
            <a:headEnd/>
            <a:tailEnd type="triangle" w="med" len="med"/>
          </a:ln>
        </p:spPr>
        <p:txBody>
          <a:bodyPr/>
          <a:lstStyle/>
          <a:p>
            <a:pPr algn="ctr"/>
            <a:r>
              <a:rPr lang="fr-FR" b="1">
                <a:solidFill>
                  <a:srgbClr val="3399FF"/>
                </a:solidFill>
              </a:rPr>
              <a:t>moule</a:t>
            </a:r>
          </a:p>
        </p:txBody>
      </p:sp>
      <p:sp>
        <p:nvSpPr>
          <p:cNvPr id="60445" name="AutoShape 47"/>
          <p:cNvSpPr>
            <a:spLocks/>
          </p:cNvSpPr>
          <p:nvPr/>
        </p:nvSpPr>
        <p:spPr bwMode="auto">
          <a:xfrm>
            <a:off x="7667625" y="2744788"/>
            <a:ext cx="914400" cy="612775"/>
          </a:xfrm>
          <a:prstGeom prst="borderCallout1">
            <a:avLst>
              <a:gd name="adj1" fmla="val 18653"/>
              <a:gd name="adj2" fmla="val -8333"/>
              <a:gd name="adj3" fmla="val 48963"/>
              <a:gd name="adj4" fmla="val -140278"/>
            </a:avLst>
          </a:prstGeom>
          <a:noFill/>
          <a:ln w="9525">
            <a:solidFill>
              <a:schemeClr val="tx1"/>
            </a:solidFill>
            <a:miter lim="800000"/>
            <a:headEnd/>
            <a:tailEnd type="triangle" w="med" len="med"/>
          </a:ln>
        </p:spPr>
        <p:txBody>
          <a:bodyPr/>
          <a:lstStyle/>
          <a:p>
            <a:pPr algn="ctr"/>
            <a:r>
              <a:rPr lang="fr-FR" b="1">
                <a:solidFill>
                  <a:srgbClr val="3399FF"/>
                </a:solidFill>
              </a:rPr>
              <a:t>Tube</a:t>
            </a:r>
          </a:p>
          <a:p>
            <a:pPr algn="ctr"/>
            <a:r>
              <a:rPr lang="fr-FR" b="1">
                <a:solidFill>
                  <a:srgbClr val="3399FF"/>
                </a:solidFill>
              </a:rPr>
              <a:t>PVC</a:t>
            </a:r>
          </a:p>
        </p:txBody>
      </p:sp>
      <p:sp>
        <p:nvSpPr>
          <p:cNvPr id="60446" name="AutoShape 48"/>
          <p:cNvSpPr>
            <a:spLocks/>
          </p:cNvSpPr>
          <p:nvPr/>
        </p:nvSpPr>
        <p:spPr bwMode="auto">
          <a:xfrm>
            <a:off x="4176713" y="4184650"/>
            <a:ext cx="914400" cy="438150"/>
          </a:xfrm>
          <a:prstGeom prst="borderCallout1">
            <a:avLst>
              <a:gd name="adj1" fmla="val 26088"/>
              <a:gd name="adj2" fmla="val 108333"/>
              <a:gd name="adj3" fmla="val 75361"/>
              <a:gd name="adj4" fmla="val 198787"/>
            </a:avLst>
          </a:prstGeom>
          <a:noFill/>
          <a:ln w="9525">
            <a:solidFill>
              <a:schemeClr val="tx1"/>
            </a:solidFill>
            <a:miter lim="800000"/>
            <a:headEnd/>
            <a:tailEnd type="triangle" w="med" len="med"/>
          </a:ln>
        </p:spPr>
        <p:txBody>
          <a:bodyPr/>
          <a:lstStyle/>
          <a:p>
            <a:pPr algn="ctr"/>
            <a:r>
              <a:rPr lang="fr-FR" b="1">
                <a:solidFill>
                  <a:srgbClr val="3399FF"/>
                </a:solidFill>
              </a:rPr>
              <a:t>truelle</a:t>
            </a:r>
          </a:p>
        </p:txBody>
      </p:sp>
      <p:sp>
        <p:nvSpPr>
          <p:cNvPr id="60447" name="AutoShape 49"/>
          <p:cNvSpPr>
            <a:spLocks/>
          </p:cNvSpPr>
          <p:nvPr/>
        </p:nvSpPr>
        <p:spPr bwMode="auto">
          <a:xfrm>
            <a:off x="4211638" y="5516563"/>
            <a:ext cx="914400" cy="438150"/>
          </a:xfrm>
          <a:prstGeom prst="borderCallout1">
            <a:avLst>
              <a:gd name="adj1" fmla="val 26088"/>
              <a:gd name="adj2" fmla="val 108333"/>
              <a:gd name="adj3" fmla="val 75361"/>
              <a:gd name="adj4" fmla="val 198787"/>
            </a:avLst>
          </a:prstGeom>
          <a:noFill/>
          <a:ln w="9525">
            <a:solidFill>
              <a:schemeClr val="tx1"/>
            </a:solidFill>
            <a:miter lim="800000"/>
            <a:headEnd/>
            <a:tailEnd type="triangle" w="med" len="med"/>
          </a:ln>
        </p:spPr>
        <p:txBody>
          <a:bodyPr/>
          <a:lstStyle/>
          <a:p>
            <a:pPr algn="ctr"/>
            <a:r>
              <a:rPr lang="fr-FR" b="1">
                <a:solidFill>
                  <a:srgbClr val="3399FF"/>
                </a:solidFill>
              </a:rPr>
              <a:t>béton</a:t>
            </a:r>
          </a:p>
        </p:txBody>
      </p:sp>
      <p:sp>
        <p:nvSpPr>
          <p:cNvPr id="60448" name="AutoShape 50"/>
          <p:cNvSpPr>
            <a:spLocks/>
          </p:cNvSpPr>
          <p:nvPr/>
        </p:nvSpPr>
        <p:spPr bwMode="auto">
          <a:xfrm>
            <a:off x="7510463" y="4221163"/>
            <a:ext cx="914400" cy="438150"/>
          </a:xfrm>
          <a:prstGeom prst="borderCallout1">
            <a:avLst>
              <a:gd name="adj1" fmla="val 26088"/>
              <a:gd name="adj2" fmla="val -8333"/>
              <a:gd name="adj3" fmla="val 26088"/>
              <a:gd name="adj4" fmla="val -62500"/>
            </a:avLst>
          </a:prstGeom>
          <a:noFill/>
          <a:ln w="9525">
            <a:solidFill>
              <a:schemeClr val="tx1"/>
            </a:solidFill>
            <a:miter lim="800000"/>
            <a:headEnd/>
            <a:tailEnd type="triangle" w="med" len="med"/>
          </a:ln>
        </p:spPr>
        <p:txBody>
          <a:bodyPr/>
          <a:lstStyle/>
          <a:p>
            <a:pPr algn="ctr"/>
            <a:r>
              <a:rPr lang="fr-FR" b="1">
                <a:solidFill>
                  <a:srgbClr val="3399FF"/>
                </a:solidFill>
              </a:rPr>
              <a:t>auge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4" descr="DSCF0045"/>
          <p:cNvPicPr>
            <a:picLocks noChangeAspect="1" noChangeArrowheads="1"/>
          </p:cNvPicPr>
          <p:nvPr/>
        </p:nvPicPr>
        <p:blipFill>
          <a:blip r:embed="rId2"/>
          <a:srcRect/>
          <a:stretch>
            <a:fillRect/>
          </a:stretch>
        </p:blipFill>
        <p:spPr bwMode="auto">
          <a:xfrm>
            <a:off x="215900" y="584200"/>
            <a:ext cx="2016125" cy="1857375"/>
          </a:xfrm>
          <a:prstGeom prst="rect">
            <a:avLst/>
          </a:prstGeom>
          <a:noFill/>
          <a:ln w="9525">
            <a:noFill/>
            <a:miter lim="800000"/>
            <a:headEnd/>
            <a:tailEnd/>
          </a:ln>
        </p:spPr>
      </p:pic>
      <p:sp>
        <p:nvSpPr>
          <p:cNvPr id="61442" name="Text Box 5"/>
          <p:cNvSpPr txBox="1">
            <a:spLocks noChangeArrowheads="1"/>
          </p:cNvSpPr>
          <p:nvPr/>
        </p:nvSpPr>
        <p:spPr bwMode="auto">
          <a:xfrm>
            <a:off x="215900" y="188913"/>
            <a:ext cx="2125663" cy="366712"/>
          </a:xfrm>
          <a:prstGeom prst="rect">
            <a:avLst/>
          </a:prstGeom>
          <a:noFill/>
          <a:ln w="9525">
            <a:noFill/>
            <a:miter lim="800000"/>
            <a:headEnd/>
            <a:tailEnd/>
          </a:ln>
        </p:spPr>
        <p:txBody>
          <a:bodyPr>
            <a:spAutoFit/>
          </a:bodyPr>
          <a:lstStyle/>
          <a:p>
            <a:pPr>
              <a:spcBef>
                <a:spcPct val="50000"/>
              </a:spcBef>
            </a:pPr>
            <a:r>
              <a:rPr lang="fr-FR"/>
              <a:t>Préparer le moule</a:t>
            </a:r>
          </a:p>
        </p:txBody>
      </p:sp>
      <p:pic>
        <p:nvPicPr>
          <p:cNvPr id="61443" name="Picture 8" descr="DSCF0049"/>
          <p:cNvPicPr>
            <a:picLocks noChangeAspect="1" noChangeArrowheads="1"/>
          </p:cNvPicPr>
          <p:nvPr/>
        </p:nvPicPr>
        <p:blipFill>
          <a:blip r:embed="rId3"/>
          <a:srcRect/>
          <a:stretch>
            <a:fillRect/>
          </a:stretch>
        </p:blipFill>
        <p:spPr bwMode="auto">
          <a:xfrm>
            <a:off x="6048375" y="1160463"/>
            <a:ext cx="2782888" cy="2122487"/>
          </a:xfrm>
          <a:prstGeom prst="rect">
            <a:avLst/>
          </a:prstGeom>
          <a:noFill/>
          <a:ln w="9525">
            <a:noFill/>
            <a:miter lim="800000"/>
            <a:headEnd/>
            <a:tailEnd/>
          </a:ln>
        </p:spPr>
      </p:pic>
      <p:pic>
        <p:nvPicPr>
          <p:cNvPr id="61444" name="Picture 9" descr="DSCF0048"/>
          <p:cNvPicPr>
            <a:picLocks noChangeAspect="1" noChangeArrowheads="1"/>
          </p:cNvPicPr>
          <p:nvPr/>
        </p:nvPicPr>
        <p:blipFill>
          <a:blip r:embed="rId4"/>
          <a:srcRect/>
          <a:stretch>
            <a:fillRect/>
          </a:stretch>
        </p:blipFill>
        <p:spPr bwMode="auto">
          <a:xfrm>
            <a:off x="2808288" y="1160463"/>
            <a:ext cx="3132137" cy="1108075"/>
          </a:xfrm>
          <a:prstGeom prst="rect">
            <a:avLst/>
          </a:prstGeom>
          <a:noFill/>
          <a:ln w="9525">
            <a:noFill/>
            <a:miter lim="800000"/>
            <a:headEnd/>
            <a:tailEnd/>
          </a:ln>
        </p:spPr>
      </p:pic>
      <p:sp>
        <p:nvSpPr>
          <p:cNvPr id="61445" name="Text Box 10"/>
          <p:cNvSpPr txBox="1">
            <a:spLocks noChangeArrowheads="1"/>
          </p:cNvSpPr>
          <p:nvPr/>
        </p:nvSpPr>
        <p:spPr bwMode="auto">
          <a:xfrm>
            <a:off x="3419475" y="620713"/>
            <a:ext cx="4752975" cy="366712"/>
          </a:xfrm>
          <a:prstGeom prst="rect">
            <a:avLst/>
          </a:prstGeom>
          <a:noFill/>
          <a:ln w="9525">
            <a:noFill/>
            <a:miter lim="800000"/>
            <a:headEnd/>
            <a:tailEnd/>
          </a:ln>
        </p:spPr>
        <p:txBody>
          <a:bodyPr>
            <a:spAutoFit/>
          </a:bodyPr>
          <a:lstStyle/>
          <a:p>
            <a:pPr>
              <a:spcBef>
                <a:spcPct val="50000"/>
              </a:spcBef>
            </a:pPr>
            <a:r>
              <a:rPr lang="fr-FR"/>
              <a:t>Préparer le mélange (gravier+ciment+eau)</a:t>
            </a:r>
          </a:p>
        </p:txBody>
      </p:sp>
      <p:pic>
        <p:nvPicPr>
          <p:cNvPr id="61446" name="Picture 11" descr="DSCF0055"/>
          <p:cNvPicPr>
            <a:picLocks noChangeAspect="1" noChangeArrowheads="1"/>
          </p:cNvPicPr>
          <p:nvPr/>
        </p:nvPicPr>
        <p:blipFill>
          <a:blip r:embed="rId5"/>
          <a:srcRect/>
          <a:stretch>
            <a:fillRect/>
          </a:stretch>
        </p:blipFill>
        <p:spPr bwMode="auto">
          <a:xfrm>
            <a:off x="5327650" y="4221163"/>
            <a:ext cx="3311525" cy="2368550"/>
          </a:xfrm>
          <a:prstGeom prst="rect">
            <a:avLst/>
          </a:prstGeom>
          <a:noFill/>
          <a:ln w="9525">
            <a:noFill/>
            <a:miter lim="800000"/>
            <a:headEnd/>
            <a:tailEnd/>
          </a:ln>
        </p:spPr>
      </p:pic>
      <p:pic>
        <p:nvPicPr>
          <p:cNvPr id="61447" name="Picture 12" descr="DSCF0054"/>
          <p:cNvPicPr>
            <a:picLocks noChangeAspect="1" noChangeArrowheads="1"/>
          </p:cNvPicPr>
          <p:nvPr/>
        </p:nvPicPr>
        <p:blipFill>
          <a:blip r:embed="rId6"/>
          <a:srcRect/>
          <a:stretch>
            <a:fillRect/>
          </a:stretch>
        </p:blipFill>
        <p:spPr bwMode="auto">
          <a:xfrm>
            <a:off x="250825" y="3644900"/>
            <a:ext cx="4538663" cy="2298700"/>
          </a:xfrm>
          <a:prstGeom prst="rect">
            <a:avLst/>
          </a:prstGeom>
          <a:noFill/>
          <a:ln w="9525">
            <a:noFill/>
            <a:miter lim="800000"/>
            <a:headEnd/>
            <a:tailEnd/>
          </a:ln>
        </p:spPr>
      </p:pic>
      <p:sp>
        <p:nvSpPr>
          <p:cNvPr id="61448" name="Text Box 13"/>
          <p:cNvSpPr txBox="1">
            <a:spLocks noChangeArrowheads="1"/>
          </p:cNvSpPr>
          <p:nvPr/>
        </p:nvSpPr>
        <p:spPr bwMode="auto">
          <a:xfrm>
            <a:off x="1152525" y="3068638"/>
            <a:ext cx="2339975" cy="366712"/>
          </a:xfrm>
          <a:prstGeom prst="rect">
            <a:avLst/>
          </a:prstGeom>
          <a:noFill/>
          <a:ln w="9525">
            <a:noFill/>
            <a:miter lim="800000"/>
            <a:headEnd/>
            <a:tailEnd/>
          </a:ln>
        </p:spPr>
        <p:txBody>
          <a:bodyPr>
            <a:spAutoFit/>
          </a:bodyPr>
          <a:lstStyle/>
          <a:p>
            <a:pPr>
              <a:spcBef>
                <a:spcPct val="50000"/>
              </a:spcBef>
            </a:pPr>
            <a:r>
              <a:rPr lang="fr-FR"/>
              <a:t>Remplir les moules</a:t>
            </a:r>
          </a:p>
        </p:txBody>
      </p:sp>
      <p:sp>
        <p:nvSpPr>
          <p:cNvPr id="61449" name="Text Box 14"/>
          <p:cNvSpPr txBox="1">
            <a:spLocks noChangeArrowheads="1"/>
          </p:cNvSpPr>
          <p:nvPr/>
        </p:nvSpPr>
        <p:spPr bwMode="auto">
          <a:xfrm>
            <a:off x="5472113" y="3860800"/>
            <a:ext cx="3348037" cy="366713"/>
          </a:xfrm>
          <a:prstGeom prst="rect">
            <a:avLst/>
          </a:prstGeom>
          <a:noFill/>
          <a:ln w="9525">
            <a:noFill/>
            <a:miter lim="800000"/>
            <a:headEnd/>
            <a:tailEnd/>
          </a:ln>
        </p:spPr>
        <p:txBody>
          <a:bodyPr>
            <a:spAutoFit/>
          </a:bodyPr>
          <a:lstStyle/>
          <a:p>
            <a:pPr>
              <a:spcBef>
                <a:spcPct val="50000"/>
              </a:spcBef>
            </a:pPr>
            <a:r>
              <a:rPr lang="fr-FR"/>
              <a:t>Enlever le surplus de matière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ext Box 4"/>
          <p:cNvSpPr txBox="1">
            <a:spLocks noChangeArrowheads="1"/>
          </p:cNvSpPr>
          <p:nvPr/>
        </p:nvSpPr>
        <p:spPr bwMode="auto">
          <a:xfrm>
            <a:off x="2195513" y="692150"/>
            <a:ext cx="4716462" cy="366713"/>
          </a:xfrm>
          <a:prstGeom prst="rect">
            <a:avLst/>
          </a:prstGeom>
          <a:noFill/>
          <a:ln w="9525">
            <a:noFill/>
            <a:miter lim="800000"/>
            <a:headEnd/>
            <a:tailEnd/>
          </a:ln>
        </p:spPr>
        <p:txBody>
          <a:bodyPr>
            <a:spAutoFit/>
          </a:bodyPr>
          <a:lstStyle/>
          <a:p>
            <a:pPr>
              <a:spcBef>
                <a:spcPct val="50000"/>
              </a:spcBef>
            </a:pPr>
            <a:r>
              <a:rPr lang="fr-FR"/>
              <a:t>Photo d’un voussoir après démoulage</a:t>
            </a:r>
          </a:p>
        </p:txBody>
      </p:sp>
      <p:pic>
        <p:nvPicPr>
          <p:cNvPr id="62466" name="Picture 5" descr="HPIM0695"/>
          <p:cNvPicPr>
            <a:picLocks noChangeAspect="1" noChangeArrowheads="1"/>
          </p:cNvPicPr>
          <p:nvPr/>
        </p:nvPicPr>
        <p:blipFill>
          <a:blip r:embed="rId2"/>
          <a:srcRect/>
          <a:stretch>
            <a:fillRect/>
          </a:stretch>
        </p:blipFill>
        <p:spPr bwMode="auto">
          <a:xfrm>
            <a:off x="250825" y="1160463"/>
            <a:ext cx="4860925" cy="2463800"/>
          </a:xfrm>
          <a:prstGeom prst="rect">
            <a:avLst/>
          </a:prstGeom>
          <a:noFill/>
          <a:ln w="9525">
            <a:noFill/>
            <a:miter lim="800000"/>
            <a:headEnd/>
            <a:tailEnd/>
          </a:ln>
        </p:spPr>
      </p:pic>
      <p:pic>
        <p:nvPicPr>
          <p:cNvPr id="62467" name="Picture 7" descr="HPIM0701"/>
          <p:cNvPicPr>
            <a:picLocks noChangeAspect="1" noChangeArrowheads="1"/>
          </p:cNvPicPr>
          <p:nvPr/>
        </p:nvPicPr>
        <p:blipFill>
          <a:blip r:embed="rId3"/>
          <a:srcRect/>
          <a:stretch>
            <a:fillRect/>
          </a:stretch>
        </p:blipFill>
        <p:spPr bwMode="auto">
          <a:xfrm>
            <a:off x="2303463" y="3092450"/>
            <a:ext cx="6378575" cy="2820988"/>
          </a:xfrm>
          <a:prstGeom prst="rect">
            <a:avLst/>
          </a:prstGeom>
          <a:noFill/>
          <a:ln w="9525">
            <a:noFill/>
            <a:miter lim="800000"/>
            <a:headEnd/>
            <a:tailEnd/>
          </a:ln>
        </p:spPr>
      </p:pic>
      <p:sp>
        <p:nvSpPr>
          <p:cNvPr id="62468" name="AutoShape 8"/>
          <p:cNvSpPr>
            <a:spLocks/>
          </p:cNvSpPr>
          <p:nvPr/>
        </p:nvSpPr>
        <p:spPr bwMode="auto">
          <a:xfrm>
            <a:off x="2005013" y="6267450"/>
            <a:ext cx="2803525" cy="438150"/>
          </a:xfrm>
          <a:prstGeom prst="borderCallout1">
            <a:avLst>
              <a:gd name="adj1" fmla="val 26088"/>
              <a:gd name="adj2" fmla="val 102718"/>
              <a:gd name="adj3" fmla="val -417028"/>
              <a:gd name="adj4" fmla="val 179898"/>
            </a:avLst>
          </a:prstGeom>
          <a:noFill/>
          <a:ln w="9525">
            <a:solidFill>
              <a:schemeClr val="tx1"/>
            </a:solidFill>
            <a:miter lim="800000"/>
            <a:headEnd/>
            <a:tailEnd type="triangle" w="med" len="med"/>
          </a:ln>
        </p:spPr>
        <p:txBody>
          <a:bodyPr/>
          <a:lstStyle/>
          <a:p>
            <a:pPr algn="ctr"/>
            <a:r>
              <a:rPr lang="fr-FR"/>
              <a:t>Passage des câbles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ext Box 3"/>
          <p:cNvSpPr txBox="1">
            <a:spLocks noChangeArrowheads="1"/>
          </p:cNvSpPr>
          <p:nvPr/>
        </p:nvSpPr>
        <p:spPr bwMode="auto">
          <a:xfrm>
            <a:off x="1908175" y="260350"/>
            <a:ext cx="5437188" cy="457200"/>
          </a:xfrm>
          <a:prstGeom prst="rect">
            <a:avLst/>
          </a:prstGeom>
          <a:noFill/>
          <a:ln w="9525">
            <a:noFill/>
            <a:miter lim="800000"/>
            <a:headEnd/>
            <a:tailEnd/>
          </a:ln>
        </p:spPr>
        <p:txBody>
          <a:bodyPr>
            <a:spAutoFit/>
          </a:bodyPr>
          <a:lstStyle/>
          <a:p>
            <a:pPr algn="ctr">
              <a:spcBef>
                <a:spcPct val="50000"/>
              </a:spcBef>
            </a:pPr>
            <a:r>
              <a:rPr lang="fr-FR" sz="2400" b="1"/>
              <a:t>Fabrication d’un pont à voussoirs</a:t>
            </a:r>
          </a:p>
        </p:txBody>
      </p:sp>
      <p:sp>
        <p:nvSpPr>
          <p:cNvPr id="63490" name="Text Box 4"/>
          <p:cNvSpPr txBox="1">
            <a:spLocks noChangeArrowheads="1"/>
          </p:cNvSpPr>
          <p:nvPr/>
        </p:nvSpPr>
        <p:spPr bwMode="auto">
          <a:xfrm>
            <a:off x="215900" y="944563"/>
            <a:ext cx="8101013" cy="366712"/>
          </a:xfrm>
          <a:prstGeom prst="rect">
            <a:avLst/>
          </a:prstGeom>
          <a:noFill/>
          <a:ln w="9525">
            <a:noFill/>
            <a:miter lim="800000"/>
            <a:headEnd/>
            <a:tailEnd/>
          </a:ln>
        </p:spPr>
        <p:txBody>
          <a:bodyPr>
            <a:spAutoFit/>
          </a:bodyPr>
          <a:lstStyle/>
          <a:p>
            <a:r>
              <a:rPr lang="fr-FR" b="1"/>
              <a:t>Hypothèse n°1: Franchir un obstacle de faible distance</a:t>
            </a:r>
          </a:p>
        </p:txBody>
      </p:sp>
      <p:sp>
        <p:nvSpPr>
          <p:cNvPr id="63491" name="Text Box 5"/>
          <p:cNvSpPr txBox="1">
            <a:spLocks noChangeArrowheads="1"/>
          </p:cNvSpPr>
          <p:nvPr/>
        </p:nvSpPr>
        <p:spPr bwMode="auto">
          <a:xfrm>
            <a:off x="250825" y="1449388"/>
            <a:ext cx="8677275" cy="915987"/>
          </a:xfrm>
          <a:prstGeom prst="rect">
            <a:avLst/>
          </a:prstGeom>
          <a:noFill/>
          <a:ln w="9525">
            <a:noFill/>
            <a:miter lim="800000"/>
            <a:headEnd/>
            <a:tailEnd/>
          </a:ln>
        </p:spPr>
        <p:txBody>
          <a:bodyPr>
            <a:spAutoFit/>
          </a:bodyPr>
          <a:lstStyle/>
          <a:p>
            <a:pPr>
              <a:spcBef>
                <a:spcPct val="50000"/>
              </a:spcBef>
            </a:pPr>
            <a:r>
              <a:rPr lang="fr-FR"/>
              <a:t>Les 4 éléments ci- dessous représentent des voussoirs que vous allez devoir soulever avec 2 doigts (voir dessin ci- dessous), répondez aux questions après avoir réalisé la manipulation </a:t>
            </a:r>
          </a:p>
        </p:txBody>
      </p:sp>
      <p:sp>
        <p:nvSpPr>
          <p:cNvPr id="63492" name="Text Box 38"/>
          <p:cNvSpPr txBox="1">
            <a:spLocks noChangeArrowheads="1"/>
          </p:cNvSpPr>
          <p:nvPr/>
        </p:nvSpPr>
        <p:spPr bwMode="auto">
          <a:xfrm>
            <a:off x="1439863" y="3321050"/>
            <a:ext cx="647700" cy="366713"/>
          </a:xfrm>
          <a:prstGeom prst="rect">
            <a:avLst/>
          </a:prstGeom>
          <a:noFill/>
          <a:ln w="9525">
            <a:noFill/>
            <a:miter lim="800000"/>
            <a:headEnd/>
            <a:tailEnd/>
          </a:ln>
        </p:spPr>
        <p:txBody>
          <a:bodyPr>
            <a:spAutoFit/>
          </a:bodyPr>
          <a:lstStyle/>
          <a:p>
            <a:pPr>
              <a:spcBef>
                <a:spcPct val="50000"/>
              </a:spcBef>
            </a:pPr>
            <a:endParaRPr lang="fr-FR"/>
          </a:p>
        </p:txBody>
      </p:sp>
      <p:grpSp>
        <p:nvGrpSpPr>
          <p:cNvPr id="63493" name="Group 54"/>
          <p:cNvGrpSpPr>
            <a:grpSpLocks/>
          </p:cNvGrpSpPr>
          <p:nvPr/>
        </p:nvGrpSpPr>
        <p:grpSpPr bwMode="auto">
          <a:xfrm>
            <a:off x="719138" y="3176588"/>
            <a:ext cx="2160587" cy="1547812"/>
            <a:chOff x="453" y="1661"/>
            <a:chExt cx="1361" cy="975"/>
          </a:xfrm>
        </p:grpSpPr>
        <p:grpSp>
          <p:nvGrpSpPr>
            <p:cNvPr id="63507" name="Group 45"/>
            <p:cNvGrpSpPr>
              <a:grpSpLocks/>
            </p:cNvGrpSpPr>
            <p:nvPr/>
          </p:nvGrpSpPr>
          <p:grpSpPr bwMode="auto">
            <a:xfrm>
              <a:off x="748" y="1661"/>
              <a:ext cx="810" cy="953"/>
              <a:chOff x="748" y="1661"/>
              <a:chExt cx="810" cy="953"/>
            </a:xfrm>
          </p:grpSpPr>
          <p:sp>
            <p:nvSpPr>
              <p:cNvPr id="63509" name="Text Box 40"/>
              <p:cNvSpPr txBox="1">
                <a:spLocks noChangeArrowheads="1"/>
              </p:cNvSpPr>
              <p:nvPr/>
            </p:nvSpPr>
            <p:spPr bwMode="auto">
              <a:xfrm rot="-5400000">
                <a:off x="370" y="2039"/>
                <a:ext cx="953" cy="198"/>
              </a:xfrm>
              <a:prstGeom prst="rect">
                <a:avLst/>
              </a:prstGeom>
              <a:noFill/>
              <a:ln w="9525">
                <a:solidFill>
                  <a:schemeClr val="tx1"/>
                </a:solidFill>
                <a:miter lim="800000"/>
                <a:headEnd/>
                <a:tailEnd/>
              </a:ln>
            </p:spPr>
            <p:txBody>
              <a:bodyPr>
                <a:spAutoFit/>
              </a:bodyPr>
              <a:lstStyle/>
              <a:p>
                <a:pPr algn="ctr">
                  <a:spcBef>
                    <a:spcPct val="50000"/>
                  </a:spcBef>
                </a:pPr>
                <a:r>
                  <a:rPr lang="fr-FR" sz="1400"/>
                  <a:t>VOUSSOIR</a:t>
                </a:r>
              </a:p>
            </p:txBody>
          </p:sp>
          <p:sp>
            <p:nvSpPr>
              <p:cNvPr id="63510" name="Text Box 42"/>
              <p:cNvSpPr txBox="1">
                <a:spLocks noChangeArrowheads="1"/>
              </p:cNvSpPr>
              <p:nvPr/>
            </p:nvSpPr>
            <p:spPr bwMode="auto">
              <a:xfrm rot="-5400000">
                <a:off x="574" y="2039"/>
                <a:ext cx="953" cy="198"/>
              </a:xfrm>
              <a:prstGeom prst="rect">
                <a:avLst/>
              </a:prstGeom>
              <a:noFill/>
              <a:ln w="9525">
                <a:solidFill>
                  <a:schemeClr val="tx1"/>
                </a:solidFill>
                <a:miter lim="800000"/>
                <a:headEnd/>
                <a:tailEnd/>
              </a:ln>
            </p:spPr>
            <p:txBody>
              <a:bodyPr>
                <a:spAutoFit/>
              </a:bodyPr>
              <a:lstStyle/>
              <a:p>
                <a:pPr algn="ctr">
                  <a:spcBef>
                    <a:spcPct val="50000"/>
                  </a:spcBef>
                </a:pPr>
                <a:r>
                  <a:rPr lang="fr-FR" sz="1400"/>
                  <a:t>VOUSSOIR</a:t>
                </a:r>
              </a:p>
            </p:txBody>
          </p:sp>
          <p:sp>
            <p:nvSpPr>
              <p:cNvPr id="63511" name="Text Box 43"/>
              <p:cNvSpPr txBox="1">
                <a:spLocks noChangeArrowheads="1"/>
              </p:cNvSpPr>
              <p:nvPr/>
            </p:nvSpPr>
            <p:spPr bwMode="auto">
              <a:xfrm rot="-5400000">
                <a:off x="982" y="2039"/>
                <a:ext cx="953" cy="198"/>
              </a:xfrm>
              <a:prstGeom prst="rect">
                <a:avLst/>
              </a:prstGeom>
              <a:noFill/>
              <a:ln w="9525">
                <a:solidFill>
                  <a:schemeClr val="tx1"/>
                </a:solidFill>
                <a:miter lim="800000"/>
                <a:headEnd/>
                <a:tailEnd/>
              </a:ln>
            </p:spPr>
            <p:txBody>
              <a:bodyPr>
                <a:spAutoFit/>
              </a:bodyPr>
              <a:lstStyle/>
              <a:p>
                <a:pPr algn="ctr">
                  <a:spcBef>
                    <a:spcPct val="50000"/>
                  </a:spcBef>
                </a:pPr>
                <a:r>
                  <a:rPr lang="fr-FR" sz="1400"/>
                  <a:t>VOUSSOIR</a:t>
                </a:r>
              </a:p>
            </p:txBody>
          </p:sp>
          <p:sp>
            <p:nvSpPr>
              <p:cNvPr id="63512" name="Text Box 44"/>
              <p:cNvSpPr txBox="1">
                <a:spLocks noChangeArrowheads="1"/>
              </p:cNvSpPr>
              <p:nvPr/>
            </p:nvSpPr>
            <p:spPr bwMode="auto">
              <a:xfrm rot="-5400000">
                <a:off x="778" y="2039"/>
                <a:ext cx="953" cy="198"/>
              </a:xfrm>
              <a:prstGeom prst="rect">
                <a:avLst/>
              </a:prstGeom>
              <a:noFill/>
              <a:ln w="9525">
                <a:solidFill>
                  <a:schemeClr val="tx1"/>
                </a:solidFill>
                <a:miter lim="800000"/>
                <a:headEnd/>
                <a:tailEnd/>
              </a:ln>
            </p:spPr>
            <p:txBody>
              <a:bodyPr>
                <a:spAutoFit/>
              </a:bodyPr>
              <a:lstStyle/>
              <a:p>
                <a:pPr algn="ctr">
                  <a:spcBef>
                    <a:spcPct val="50000"/>
                  </a:spcBef>
                </a:pPr>
                <a:r>
                  <a:rPr lang="fr-FR" sz="1400"/>
                  <a:t>VOUSSOIR</a:t>
                </a:r>
              </a:p>
            </p:txBody>
          </p:sp>
        </p:grpSp>
        <p:sp>
          <p:nvSpPr>
            <p:cNvPr id="63508" name="Line 46"/>
            <p:cNvSpPr>
              <a:spLocks noChangeShapeType="1"/>
            </p:cNvSpPr>
            <p:nvPr/>
          </p:nvSpPr>
          <p:spPr bwMode="auto">
            <a:xfrm>
              <a:off x="453" y="2636"/>
              <a:ext cx="1361" cy="0"/>
            </a:xfrm>
            <a:prstGeom prst="line">
              <a:avLst/>
            </a:prstGeom>
            <a:noFill/>
            <a:ln w="76200">
              <a:solidFill>
                <a:schemeClr val="tx1"/>
              </a:solidFill>
              <a:round/>
              <a:headEnd/>
              <a:tailEnd/>
            </a:ln>
          </p:spPr>
          <p:txBody>
            <a:bodyPr/>
            <a:lstStyle/>
            <a:p>
              <a:endParaRPr lang="fr-FR"/>
            </a:p>
          </p:txBody>
        </p:sp>
      </p:grpSp>
      <p:pic>
        <p:nvPicPr>
          <p:cNvPr id="63494" name="Picture 36"/>
          <p:cNvPicPr>
            <a:picLocks noChangeAspect="1" noChangeArrowheads="1"/>
          </p:cNvPicPr>
          <p:nvPr/>
        </p:nvPicPr>
        <p:blipFill>
          <a:blip r:embed="rId2"/>
          <a:srcRect/>
          <a:stretch>
            <a:fillRect/>
          </a:stretch>
        </p:blipFill>
        <p:spPr bwMode="auto">
          <a:xfrm>
            <a:off x="4394200" y="3392488"/>
            <a:ext cx="647700" cy="381000"/>
          </a:xfrm>
          <a:prstGeom prst="rect">
            <a:avLst/>
          </a:prstGeom>
          <a:noFill/>
          <a:ln w="9525">
            <a:noFill/>
            <a:miter lim="800000"/>
            <a:headEnd/>
            <a:tailEnd/>
          </a:ln>
        </p:spPr>
      </p:pic>
      <p:sp>
        <p:nvSpPr>
          <p:cNvPr id="63495" name="Line 47"/>
          <p:cNvSpPr>
            <a:spLocks noChangeShapeType="1"/>
          </p:cNvSpPr>
          <p:nvPr/>
        </p:nvSpPr>
        <p:spPr bwMode="auto">
          <a:xfrm>
            <a:off x="4718050" y="4689475"/>
            <a:ext cx="2160588" cy="0"/>
          </a:xfrm>
          <a:prstGeom prst="line">
            <a:avLst/>
          </a:prstGeom>
          <a:noFill/>
          <a:ln w="76200">
            <a:solidFill>
              <a:schemeClr val="tx1"/>
            </a:solidFill>
            <a:round/>
            <a:headEnd/>
            <a:tailEnd/>
          </a:ln>
        </p:spPr>
        <p:txBody>
          <a:bodyPr/>
          <a:lstStyle/>
          <a:p>
            <a:endParaRPr lang="fr-FR"/>
          </a:p>
        </p:txBody>
      </p:sp>
      <p:grpSp>
        <p:nvGrpSpPr>
          <p:cNvPr id="63496" name="Group 48"/>
          <p:cNvGrpSpPr>
            <a:grpSpLocks/>
          </p:cNvGrpSpPr>
          <p:nvPr/>
        </p:nvGrpSpPr>
        <p:grpSpPr bwMode="auto">
          <a:xfrm>
            <a:off x="5041900" y="2924175"/>
            <a:ext cx="1285875" cy="1512888"/>
            <a:chOff x="748" y="1661"/>
            <a:chExt cx="810" cy="953"/>
          </a:xfrm>
        </p:grpSpPr>
        <p:sp>
          <p:nvSpPr>
            <p:cNvPr id="63503" name="Text Box 49"/>
            <p:cNvSpPr txBox="1">
              <a:spLocks noChangeArrowheads="1"/>
            </p:cNvSpPr>
            <p:nvPr/>
          </p:nvSpPr>
          <p:spPr bwMode="auto">
            <a:xfrm rot="-5400000">
              <a:off x="370" y="2039"/>
              <a:ext cx="953" cy="198"/>
            </a:xfrm>
            <a:prstGeom prst="rect">
              <a:avLst/>
            </a:prstGeom>
            <a:noFill/>
            <a:ln w="9525">
              <a:solidFill>
                <a:schemeClr val="tx1"/>
              </a:solidFill>
              <a:miter lim="800000"/>
              <a:headEnd/>
              <a:tailEnd/>
            </a:ln>
          </p:spPr>
          <p:txBody>
            <a:bodyPr>
              <a:spAutoFit/>
            </a:bodyPr>
            <a:lstStyle/>
            <a:p>
              <a:pPr algn="ctr">
                <a:spcBef>
                  <a:spcPct val="50000"/>
                </a:spcBef>
              </a:pPr>
              <a:r>
                <a:rPr lang="fr-FR" sz="1400"/>
                <a:t>VOUSSOIR</a:t>
              </a:r>
            </a:p>
          </p:txBody>
        </p:sp>
        <p:sp>
          <p:nvSpPr>
            <p:cNvPr id="63504" name="Text Box 50"/>
            <p:cNvSpPr txBox="1">
              <a:spLocks noChangeArrowheads="1"/>
            </p:cNvSpPr>
            <p:nvPr/>
          </p:nvSpPr>
          <p:spPr bwMode="auto">
            <a:xfrm rot="-5400000">
              <a:off x="574" y="2039"/>
              <a:ext cx="953" cy="198"/>
            </a:xfrm>
            <a:prstGeom prst="rect">
              <a:avLst/>
            </a:prstGeom>
            <a:noFill/>
            <a:ln w="9525">
              <a:solidFill>
                <a:schemeClr val="tx1"/>
              </a:solidFill>
              <a:miter lim="800000"/>
              <a:headEnd/>
              <a:tailEnd/>
            </a:ln>
          </p:spPr>
          <p:txBody>
            <a:bodyPr>
              <a:spAutoFit/>
            </a:bodyPr>
            <a:lstStyle/>
            <a:p>
              <a:pPr algn="ctr">
                <a:spcBef>
                  <a:spcPct val="50000"/>
                </a:spcBef>
              </a:pPr>
              <a:r>
                <a:rPr lang="fr-FR" sz="1400"/>
                <a:t>VOUSSOIR</a:t>
              </a:r>
            </a:p>
          </p:txBody>
        </p:sp>
        <p:sp>
          <p:nvSpPr>
            <p:cNvPr id="63505" name="Text Box 51"/>
            <p:cNvSpPr txBox="1">
              <a:spLocks noChangeArrowheads="1"/>
            </p:cNvSpPr>
            <p:nvPr/>
          </p:nvSpPr>
          <p:spPr bwMode="auto">
            <a:xfrm rot="-5400000">
              <a:off x="982" y="2039"/>
              <a:ext cx="953" cy="198"/>
            </a:xfrm>
            <a:prstGeom prst="rect">
              <a:avLst/>
            </a:prstGeom>
            <a:noFill/>
            <a:ln w="9525">
              <a:solidFill>
                <a:schemeClr val="tx1"/>
              </a:solidFill>
              <a:miter lim="800000"/>
              <a:headEnd/>
              <a:tailEnd/>
            </a:ln>
          </p:spPr>
          <p:txBody>
            <a:bodyPr>
              <a:spAutoFit/>
            </a:bodyPr>
            <a:lstStyle/>
            <a:p>
              <a:pPr algn="ctr">
                <a:spcBef>
                  <a:spcPct val="50000"/>
                </a:spcBef>
              </a:pPr>
              <a:r>
                <a:rPr lang="fr-FR" sz="1400"/>
                <a:t>VOUSSOIR</a:t>
              </a:r>
            </a:p>
          </p:txBody>
        </p:sp>
        <p:sp>
          <p:nvSpPr>
            <p:cNvPr id="63506" name="Text Box 52"/>
            <p:cNvSpPr txBox="1">
              <a:spLocks noChangeArrowheads="1"/>
            </p:cNvSpPr>
            <p:nvPr/>
          </p:nvSpPr>
          <p:spPr bwMode="auto">
            <a:xfrm rot="-5400000">
              <a:off x="778" y="2039"/>
              <a:ext cx="953" cy="198"/>
            </a:xfrm>
            <a:prstGeom prst="rect">
              <a:avLst/>
            </a:prstGeom>
            <a:noFill/>
            <a:ln w="9525">
              <a:solidFill>
                <a:schemeClr val="tx1"/>
              </a:solidFill>
              <a:miter lim="800000"/>
              <a:headEnd/>
              <a:tailEnd/>
            </a:ln>
          </p:spPr>
          <p:txBody>
            <a:bodyPr>
              <a:spAutoFit/>
            </a:bodyPr>
            <a:lstStyle/>
            <a:p>
              <a:pPr algn="ctr">
                <a:spcBef>
                  <a:spcPct val="50000"/>
                </a:spcBef>
              </a:pPr>
              <a:r>
                <a:rPr lang="fr-FR" sz="1400"/>
                <a:t>VOUSSOIR</a:t>
              </a:r>
            </a:p>
          </p:txBody>
        </p:sp>
      </p:grpSp>
      <p:pic>
        <p:nvPicPr>
          <p:cNvPr id="63497" name="Picture 53"/>
          <p:cNvPicPr>
            <a:picLocks noChangeAspect="1" noChangeArrowheads="1"/>
          </p:cNvPicPr>
          <p:nvPr/>
        </p:nvPicPr>
        <p:blipFill>
          <a:blip r:embed="rId3"/>
          <a:srcRect/>
          <a:stretch>
            <a:fillRect/>
          </a:stretch>
        </p:blipFill>
        <p:spPr bwMode="auto">
          <a:xfrm>
            <a:off x="6337300" y="3406775"/>
            <a:ext cx="647700" cy="381000"/>
          </a:xfrm>
          <a:prstGeom prst="rect">
            <a:avLst/>
          </a:prstGeom>
          <a:noFill/>
          <a:ln w="9525">
            <a:noFill/>
            <a:miter lim="800000"/>
            <a:headEnd/>
            <a:tailEnd/>
          </a:ln>
        </p:spPr>
      </p:pic>
      <p:sp>
        <p:nvSpPr>
          <p:cNvPr id="2" name="Text Box 56"/>
          <p:cNvSpPr txBox="1">
            <a:spLocks noChangeArrowheads="1"/>
          </p:cNvSpPr>
          <p:nvPr/>
        </p:nvSpPr>
        <p:spPr bwMode="auto">
          <a:xfrm>
            <a:off x="395288" y="5192713"/>
            <a:ext cx="8532812" cy="915987"/>
          </a:xfrm>
          <a:prstGeom prst="rect">
            <a:avLst/>
          </a:prstGeom>
          <a:noFill/>
          <a:ln w="9525">
            <a:noFill/>
            <a:miter lim="800000"/>
            <a:headEnd/>
            <a:tailEnd/>
          </a:ln>
        </p:spPr>
        <p:txBody>
          <a:bodyPr>
            <a:spAutoFit/>
          </a:bodyPr>
          <a:lstStyle/>
          <a:p>
            <a:r>
              <a:rPr lang="fr-FR"/>
              <a:t>Représenter par des flèches sur le dessin ci- dessus l’effort que vous avez réalisé  sur les voussoirs pour les soulever.</a:t>
            </a:r>
          </a:p>
          <a:p>
            <a:r>
              <a:rPr lang="fr-FR"/>
              <a:t>Comment s’appelle cet effort ? :</a:t>
            </a:r>
            <a:r>
              <a:rPr lang="fr-FR" b="1">
                <a:solidFill>
                  <a:srgbClr val="3399FF"/>
                </a:solidFill>
              </a:rPr>
              <a:t> Effort de compression</a:t>
            </a:r>
          </a:p>
        </p:txBody>
      </p:sp>
      <p:sp>
        <p:nvSpPr>
          <p:cNvPr id="3" name="Line 57"/>
          <p:cNvSpPr>
            <a:spLocks noChangeShapeType="1"/>
          </p:cNvSpPr>
          <p:nvPr/>
        </p:nvSpPr>
        <p:spPr bwMode="auto">
          <a:xfrm flipV="1">
            <a:off x="5040313" y="3500438"/>
            <a:ext cx="539750" cy="0"/>
          </a:xfrm>
          <a:prstGeom prst="line">
            <a:avLst/>
          </a:prstGeom>
          <a:noFill/>
          <a:ln w="76200">
            <a:solidFill>
              <a:srgbClr val="71C16B"/>
            </a:solidFill>
            <a:round/>
            <a:headEnd/>
            <a:tailEnd type="triangle" w="med" len="med"/>
          </a:ln>
        </p:spPr>
        <p:txBody>
          <a:bodyPr/>
          <a:lstStyle/>
          <a:p>
            <a:endParaRPr lang="fr-FR"/>
          </a:p>
        </p:txBody>
      </p:sp>
      <p:sp>
        <p:nvSpPr>
          <p:cNvPr id="4" name="Line 58"/>
          <p:cNvSpPr>
            <a:spLocks noChangeShapeType="1"/>
          </p:cNvSpPr>
          <p:nvPr/>
        </p:nvSpPr>
        <p:spPr bwMode="auto">
          <a:xfrm flipH="1" flipV="1">
            <a:off x="5832475" y="3500438"/>
            <a:ext cx="468313" cy="1587"/>
          </a:xfrm>
          <a:prstGeom prst="line">
            <a:avLst/>
          </a:prstGeom>
          <a:noFill/>
          <a:ln w="76200">
            <a:solidFill>
              <a:srgbClr val="71C16B"/>
            </a:solidFill>
            <a:round/>
            <a:headEnd/>
            <a:tailEnd type="triangle" w="med" len="med"/>
          </a:ln>
        </p:spPr>
        <p:txBody>
          <a:bodyPr/>
          <a:lstStyle/>
          <a:p>
            <a:endParaRPr lang="fr-FR"/>
          </a:p>
        </p:txBody>
      </p:sp>
      <p:sp>
        <p:nvSpPr>
          <p:cNvPr id="63501" name="AutoShape 59"/>
          <p:cNvSpPr>
            <a:spLocks noChangeArrowheads="1"/>
          </p:cNvSpPr>
          <p:nvPr/>
        </p:nvSpPr>
        <p:spPr bwMode="auto">
          <a:xfrm>
            <a:off x="5472113" y="2241550"/>
            <a:ext cx="431800" cy="647700"/>
          </a:xfrm>
          <a:prstGeom prst="upArrow">
            <a:avLst>
              <a:gd name="adj1" fmla="val 50000"/>
              <a:gd name="adj2" fmla="val 37500"/>
            </a:avLst>
          </a:prstGeom>
          <a:noFill/>
          <a:ln w="57150">
            <a:solidFill>
              <a:srgbClr val="CC0099"/>
            </a:solidFill>
            <a:miter lim="800000"/>
            <a:headEnd/>
            <a:tailEnd/>
          </a:ln>
        </p:spPr>
        <p:txBody>
          <a:bodyPr wrap="none" anchor="ctr"/>
          <a:lstStyle/>
          <a:p>
            <a:endParaRPr lang="fr-FR"/>
          </a:p>
        </p:txBody>
      </p:sp>
      <p:sp>
        <p:nvSpPr>
          <p:cNvPr id="63502" name="AutoShape 25"/>
          <p:cNvSpPr>
            <a:spLocks/>
          </p:cNvSpPr>
          <p:nvPr/>
        </p:nvSpPr>
        <p:spPr bwMode="auto">
          <a:xfrm>
            <a:off x="2239963" y="2708275"/>
            <a:ext cx="914400" cy="315913"/>
          </a:xfrm>
          <a:prstGeom prst="borderCallout1">
            <a:avLst>
              <a:gd name="adj1" fmla="val 36181"/>
              <a:gd name="adj2" fmla="val -8333"/>
              <a:gd name="adj3" fmla="val 193968"/>
              <a:gd name="adj4" fmla="val -63889"/>
            </a:avLst>
          </a:prstGeom>
          <a:noFill/>
          <a:ln w="9525">
            <a:solidFill>
              <a:schemeClr val="tx1"/>
            </a:solidFill>
            <a:miter lim="800000"/>
            <a:headEnd/>
            <a:tailEnd type="triangle" w="med" len="med"/>
          </a:ln>
        </p:spPr>
        <p:txBody>
          <a:bodyPr/>
          <a:lstStyle/>
          <a:p>
            <a:pPr algn="ctr"/>
            <a:r>
              <a:rPr lang="fr-FR" sz="1400"/>
              <a:t>plastique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54" name="Text Box 3"/>
          <p:cNvSpPr txBox="1">
            <a:spLocks noChangeArrowheads="1"/>
          </p:cNvSpPr>
          <p:nvPr/>
        </p:nvSpPr>
        <p:spPr bwMode="auto">
          <a:xfrm>
            <a:off x="215900" y="333375"/>
            <a:ext cx="8532813" cy="1190625"/>
          </a:xfrm>
          <a:prstGeom prst="rect">
            <a:avLst/>
          </a:prstGeom>
          <a:noFill/>
          <a:ln w="9525">
            <a:noFill/>
            <a:miter lim="800000"/>
            <a:headEnd/>
            <a:tailEnd/>
          </a:ln>
        </p:spPr>
        <p:txBody>
          <a:bodyPr>
            <a:spAutoFit/>
          </a:bodyPr>
          <a:lstStyle/>
          <a:p>
            <a:r>
              <a:rPr lang="fr-FR"/>
              <a:t>Pour franchir un obstacle de faible distance, nous allons assembler 3 voussoirs à l’aide de 2 câbles d’acier.</a:t>
            </a:r>
          </a:p>
          <a:p>
            <a:r>
              <a:rPr lang="fr-FR"/>
              <a:t>Ces 3 éléments assemblés vont former le tablier qui reposera à ses extrémités sur 2 piliers.</a:t>
            </a:r>
          </a:p>
        </p:txBody>
      </p:sp>
      <p:graphicFrame>
        <p:nvGraphicFramePr>
          <p:cNvPr id="95296" name="Group 64"/>
          <p:cNvGraphicFramePr>
            <a:graphicFrameLocks noGrp="1"/>
          </p:cNvGraphicFramePr>
          <p:nvPr>
            <p:ph/>
          </p:nvPr>
        </p:nvGraphicFramePr>
        <p:xfrm>
          <a:off x="287338" y="1665288"/>
          <a:ext cx="8856662" cy="5049837"/>
        </p:xfrm>
        <a:graphic>
          <a:graphicData uri="http://schemas.openxmlformats.org/drawingml/2006/table">
            <a:tbl>
              <a:tblPr/>
              <a:tblGrid>
                <a:gridCol w="4098925"/>
                <a:gridCol w="4757737"/>
              </a:tblGrid>
              <a:tr h="2124075">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fr-FR" sz="2300" b="0" i="0" u="none" strike="noStrike" cap="none" normalizeH="0" baseline="0" smtClean="0">
                        <a:ln>
                          <a:noFill/>
                        </a:ln>
                        <a:solidFill>
                          <a:schemeClr val="tx1"/>
                        </a:solidFill>
                        <a:effectLst/>
                        <a:latin typeface="Lucida Sans Unicode"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fr-FR" sz="1600" b="0" i="0" u="none" strike="noStrike" cap="none" normalizeH="0" baseline="0" smtClean="0">
                          <a:ln>
                            <a:noFill/>
                          </a:ln>
                          <a:solidFill>
                            <a:schemeClr val="tx1"/>
                          </a:solidFill>
                          <a:effectLst/>
                          <a:latin typeface="Arial" charset="0"/>
                        </a:rPr>
                        <a:t>1°) Quel effort avez- vous effectué sur le </a:t>
                      </a:r>
                      <a:r>
                        <a:rPr kumimoji="0" lang="fr-FR" sz="1600" b="1" i="0" u="none" strike="noStrike" cap="none" normalizeH="0" baseline="0" smtClean="0">
                          <a:ln>
                            <a:noFill/>
                          </a:ln>
                          <a:solidFill>
                            <a:schemeClr val="tx1"/>
                          </a:solidFill>
                          <a:effectLst/>
                          <a:latin typeface="Arial" charset="0"/>
                        </a:rPr>
                        <a:t>câble</a:t>
                      </a:r>
                    </a:p>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fr-FR" sz="1600" b="0" i="0" u="none" strike="noStrike" cap="none" normalizeH="0" baseline="0" smtClean="0">
                          <a:ln>
                            <a:noFill/>
                          </a:ln>
                          <a:solidFill>
                            <a:schemeClr val="tx1"/>
                          </a:solidFill>
                          <a:effectLst/>
                          <a:latin typeface="Arial" charset="0"/>
                        </a:rPr>
                        <a:t>quand vous avez serré les 2 écrous à oreilles pour</a:t>
                      </a:r>
                    </a:p>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fr-FR" sz="1600" b="0" i="0" u="none" strike="noStrike" cap="none" normalizeH="0" baseline="0" smtClean="0">
                          <a:ln>
                            <a:noFill/>
                          </a:ln>
                          <a:solidFill>
                            <a:schemeClr val="tx1"/>
                          </a:solidFill>
                          <a:effectLst/>
                          <a:latin typeface="Arial" charset="0"/>
                        </a:rPr>
                        <a:t>assembler les 3 voussoirs ?: </a:t>
                      </a:r>
                      <a:r>
                        <a:rPr kumimoji="0" lang="fr-FR" sz="1600" b="1" i="0" u="none" strike="noStrike" cap="none" normalizeH="0" baseline="0" smtClean="0">
                          <a:ln>
                            <a:noFill/>
                          </a:ln>
                          <a:solidFill>
                            <a:srgbClr val="3399FF"/>
                          </a:solidFill>
                          <a:effectLst/>
                          <a:latin typeface="Arial" charset="0"/>
                        </a:rPr>
                        <a:t>Effort de traction</a:t>
                      </a:r>
                    </a:p>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fr-FR" sz="1600" b="0" i="0" u="none" strike="noStrike" cap="none" normalizeH="0" baseline="0" smtClean="0">
                          <a:ln>
                            <a:noFill/>
                          </a:ln>
                          <a:solidFill>
                            <a:schemeClr val="tx1"/>
                          </a:solidFill>
                          <a:effectLst/>
                          <a:latin typeface="Arial" charset="0"/>
                        </a:rPr>
                        <a:t>Représenter par des flèches de couleur ces efforts</a:t>
                      </a:r>
                    </a:p>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fr-FR" sz="1600" b="0" i="0" u="none" strike="noStrike" cap="none" normalizeH="0" baseline="0" smtClean="0">
                          <a:ln>
                            <a:noFill/>
                          </a:ln>
                          <a:solidFill>
                            <a:schemeClr val="tx1"/>
                          </a:solidFill>
                          <a:effectLst/>
                          <a:latin typeface="Arial" charset="0"/>
                        </a:rPr>
                        <a:t>sur les dessins ci- contre.</a:t>
                      </a:r>
                    </a:p>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fr-FR" sz="1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fr-FR" sz="1600" b="0" i="0" u="none" strike="noStrike" cap="none" normalizeH="0" baseline="0" smtClean="0">
                          <a:ln>
                            <a:noFill/>
                          </a:ln>
                          <a:solidFill>
                            <a:schemeClr val="tx1"/>
                          </a:solidFill>
                          <a:effectLst/>
                          <a:latin typeface="Arial" charset="0"/>
                        </a:rPr>
                        <a:t> 2°) Posez le tablier assemblé sur les 2 piliers.</a:t>
                      </a:r>
                    </a:p>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fr-FR" sz="1600" b="0" i="0" u="none" strike="noStrike" cap="none" normalizeH="0" baseline="0" smtClean="0">
                          <a:ln>
                            <a:noFill/>
                          </a:ln>
                          <a:solidFill>
                            <a:schemeClr val="tx1"/>
                          </a:solidFill>
                          <a:effectLst/>
                          <a:latin typeface="Arial" charset="0"/>
                        </a:rPr>
                        <a:t>Quel est le nom de l’effort qui s’exerce </a:t>
                      </a:r>
                    </a:p>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fr-FR" sz="1600" b="0" i="0" u="none" strike="noStrike" cap="none" normalizeH="0" baseline="0" smtClean="0">
                          <a:ln>
                            <a:noFill/>
                          </a:ln>
                          <a:solidFill>
                            <a:schemeClr val="tx1"/>
                          </a:solidFill>
                          <a:effectLst/>
                          <a:latin typeface="Arial" charset="0"/>
                        </a:rPr>
                        <a:t>sur les 2 piliers ?: </a:t>
                      </a:r>
                      <a:r>
                        <a:rPr kumimoji="0" lang="fr-FR" sz="1600" b="1" i="0" u="none" strike="noStrike" cap="none" normalizeH="0" baseline="0" smtClean="0">
                          <a:ln>
                            <a:noFill/>
                          </a:ln>
                          <a:solidFill>
                            <a:srgbClr val="3399FF"/>
                          </a:solidFill>
                          <a:effectLst/>
                          <a:latin typeface="Arial" charset="0"/>
                        </a:rPr>
                        <a:t>Effort de compression</a:t>
                      </a:r>
                    </a:p>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fr-FR" sz="1600" b="0" i="0" u="none" strike="noStrike" cap="none" normalizeH="0" baseline="0" smtClean="0">
                          <a:ln>
                            <a:noFill/>
                          </a:ln>
                          <a:solidFill>
                            <a:schemeClr val="tx1"/>
                          </a:solidFill>
                          <a:effectLst/>
                          <a:latin typeface="Arial" charset="0"/>
                        </a:rPr>
                        <a:t>Représenter par des flèches de couleur ces efforts</a:t>
                      </a:r>
                    </a:p>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fr-FR" sz="1600" b="0" i="0" u="none" strike="noStrike" cap="none" normalizeH="0" baseline="0" smtClean="0">
                          <a:ln>
                            <a:noFill/>
                          </a:ln>
                          <a:solidFill>
                            <a:schemeClr val="tx1"/>
                          </a:solidFill>
                          <a:effectLst/>
                          <a:latin typeface="Arial" charset="0"/>
                        </a:rPr>
                        <a:t>sur le dessin ci- contre.</a:t>
                      </a:r>
                    </a:p>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fr-FR" sz="1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fr-FR" sz="1600" b="1" i="1" u="none" strike="noStrike" cap="none" normalizeH="0" baseline="0" smtClean="0">
                          <a:ln>
                            <a:noFill/>
                          </a:ln>
                          <a:solidFill>
                            <a:schemeClr val="tx1"/>
                          </a:solidFill>
                          <a:effectLst/>
                          <a:latin typeface="Arial" charset="0"/>
                        </a:rPr>
                        <a:t>Stabilité de la structure</a:t>
                      </a:r>
                    </a:p>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fr-FR" sz="1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fr-FR" sz="1600" b="0" i="0" u="none" strike="noStrike" cap="none" normalizeH="0" baseline="0" smtClean="0">
                          <a:ln>
                            <a:noFill/>
                          </a:ln>
                          <a:solidFill>
                            <a:schemeClr val="tx1"/>
                          </a:solidFill>
                          <a:effectLst/>
                          <a:latin typeface="Arial" charset="0"/>
                        </a:rPr>
                        <a:t>Le tablier est stable  |_</a:t>
                      </a:r>
                      <a:r>
                        <a:rPr kumimoji="0" lang="fr-FR" sz="1600" b="1" i="0" u="none" strike="noStrike" cap="none" normalizeH="0" baseline="0" smtClean="0">
                          <a:ln>
                            <a:noFill/>
                          </a:ln>
                          <a:solidFill>
                            <a:srgbClr val="3399FF"/>
                          </a:solidFill>
                          <a:effectLst/>
                          <a:latin typeface="Arial" charset="0"/>
                        </a:rPr>
                        <a:t>X</a:t>
                      </a:r>
                      <a:r>
                        <a:rPr kumimoji="0" lang="fr-FR" sz="1600" b="0" i="0" u="none" strike="noStrike" cap="none" normalizeH="0" baseline="0" smtClean="0">
                          <a:ln>
                            <a:noFill/>
                          </a:ln>
                          <a:solidFill>
                            <a:schemeClr val="tx1"/>
                          </a:solidFill>
                          <a:effectLst/>
                          <a:latin typeface="Arial" charset="0"/>
                        </a:rPr>
                        <a:t>_|  oui        |____|  non</a:t>
                      </a:r>
                    </a:p>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fr-FR" sz="1600" b="0" i="0" u="none" strike="noStrike" cap="none" normalizeH="0" baseline="0" smtClean="0">
                          <a:ln>
                            <a:noFill/>
                          </a:ln>
                          <a:solidFill>
                            <a:schemeClr val="tx1"/>
                          </a:solidFill>
                          <a:effectLst/>
                          <a:latin typeface="Arial" charset="0"/>
                        </a:rPr>
                        <a:t>Le tablier fléchit        |___|  oui        |_ </a:t>
                      </a:r>
                      <a:r>
                        <a:rPr kumimoji="0" lang="fr-FR" sz="1600" b="1" i="0" u="none" strike="noStrike" cap="none" normalizeH="0" baseline="0" smtClean="0">
                          <a:ln>
                            <a:noFill/>
                          </a:ln>
                          <a:solidFill>
                            <a:srgbClr val="3399FF"/>
                          </a:solidFill>
                          <a:effectLst/>
                          <a:latin typeface="Arial" charset="0"/>
                        </a:rPr>
                        <a:t>X</a:t>
                      </a:r>
                      <a:r>
                        <a:rPr kumimoji="0" lang="fr-FR" sz="1600" b="0" i="0" u="none" strike="noStrike" cap="none" normalizeH="0" baseline="0" smtClean="0">
                          <a:ln>
                            <a:noFill/>
                          </a:ln>
                          <a:solidFill>
                            <a:schemeClr val="tx1"/>
                          </a:solidFill>
                          <a:effectLst/>
                          <a:latin typeface="Arial" charset="0"/>
                        </a:rPr>
                        <a:t> _|  non</a:t>
                      </a:r>
                      <a:r>
                        <a:rPr kumimoji="0" lang="fr-FR" sz="1600" b="0" i="0" u="none" strike="noStrike" cap="none" normalizeH="0" baseline="0" smtClean="0">
                          <a:ln>
                            <a:noFill/>
                          </a:ln>
                          <a:solidFill>
                            <a:schemeClr val="tx1"/>
                          </a:solidFill>
                          <a:effectLst/>
                          <a:latin typeface="Lucida Sans Unicode" pitchFamily="34" charset="0"/>
                        </a:rPr>
                        <a:t> </a:t>
                      </a:r>
                    </a:p>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fr-FR" sz="1600" b="0" i="0" u="none" strike="noStrike" cap="none" normalizeH="0" baseline="0" smtClean="0">
                        <a:ln>
                          <a:noFill/>
                        </a:ln>
                        <a:solidFill>
                          <a:schemeClr val="tx1"/>
                        </a:solidFill>
                        <a:effectLst/>
                        <a:latin typeface="Lucida Sans Unicod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95250" name="Object 18"/>
          <p:cNvGraphicFramePr>
            <a:graphicFrameLocks noChangeAspect="1"/>
          </p:cNvGraphicFramePr>
          <p:nvPr/>
        </p:nvGraphicFramePr>
        <p:xfrm>
          <a:off x="539750" y="2528888"/>
          <a:ext cx="3448050" cy="1743075"/>
        </p:xfrm>
        <a:graphic>
          <a:graphicData uri="http://schemas.openxmlformats.org/presentationml/2006/ole">
            <p:oleObj spid="_x0000_s95250" name="AutoSketch" r:id="rId3" imgW="12666889" imgH="5686425" progId="Sketch">
              <p:embed/>
            </p:oleObj>
          </a:graphicData>
        </a:graphic>
      </p:graphicFrame>
      <p:graphicFrame>
        <p:nvGraphicFramePr>
          <p:cNvPr id="95253" name="Object 21"/>
          <p:cNvGraphicFramePr>
            <a:graphicFrameLocks noChangeAspect="1"/>
          </p:cNvGraphicFramePr>
          <p:nvPr/>
        </p:nvGraphicFramePr>
        <p:xfrm>
          <a:off x="647700" y="5300663"/>
          <a:ext cx="3448050" cy="900112"/>
        </p:xfrm>
        <a:graphic>
          <a:graphicData uri="http://schemas.openxmlformats.org/presentationml/2006/ole">
            <p:oleObj spid="_x0000_s95253" name="AutoSketch" r:id="rId4" imgW="3605315" imgH="659948" progId="Sketch">
              <p:embed/>
            </p:oleObj>
          </a:graphicData>
        </a:graphic>
      </p:graphicFrame>
      <p:sp>
        <p:nvSpPr>
          <p:cNvPr id="95263" name="Line 56"/>
          <p:cNvSpPr>
            <a:spLocks noChangeShapeType="1"/>
          </p:cNvSpPr>
          <p:nvPr/>
        </p:nvSpPr>
        <p:spPr bwMode="auto">
          <a:xfrm>
            <a:off x="3455988" y="5624513"/>
            <a:ext cx="0" cy="433387"/>
          </a:xfrm>
          <a:prstGeom prst="line">
            <a:avLst/>
          </a:prstGeom>
          <a:noFill/>
          <a:ln w="76200">
            <a:solidFill>
              <a:srgbClr val="71C16B"/>
            </a:solidFill>
            <a:round/>
            <a:headEnd/>
            <a:tailEnd type="triangle" w="med" len="med"/>
          </a:ln>
        </p:spPr>
        <p:txBody>
          <a:bodyPr/>
          <a:lstStyle/>
          <a:p>
            <a:endParaRPr lang="fr-FR"/>
          </a:p>
        </p:txBody>
      </p:sp>
      <p:sp>
        <p:nvSpPr>
          <p:cNvPr id="95264" name="Line 57"/>
          <p:cNvSpPr>
            <a:spLocks noChangeShapeType="1"/>
          </p:cNvSpPr>
          <p:nvPr/>
        </p:nvSpPr>
        <p:spPr bwMode="auto">
          <a:xfrm>
            <a:off x="1295400" y="5624513"/>
            <a:ext cx="0" cy="433387"/>
          </a:xfrm>
          <a:prstGeom prst="line">
            <a:avLst/>
          </a:prstGeom>
          <a:noFill/>
          <a:ln w="76200">
            <a:solidFill>
              <a:srgbClr val="71C16B"/>
            </a:solidFill>
            <a:round/>
            <a:headEnd/>
            <a:tailEnd type="triangle" w="med" len="med"/>
          </a:ln>
        </p:spPr>
        <p:txBody>
          <a:bodyPr/>
          <a:lstStyle/>
          <a:p>
            <a:endParaRPr lang="fr-FR"/>
          </a:p>
        </p:txBody>
      </p:sp>
      <p:sp>
        <p:nvSpPr>
          <p:cNvPr id="95265" name="Line 58"/>
          <p:cNvSpPr>
            <a:spLocks noChangeShapeType="1"/>
          </p:cNvSpPr>
          <p:nvPr/>
        </p:nvSpPr>
        <p:spPr bwMode="auto">
          <a:xfrm>
            <a:off x="3708400" y="3284538"/>
            <a:ext cx="468313" cy="0"/>
          </a:xfrm>
          <a:prstGeom prst="line">
            <a:avLst/>
          </a:prstGeom>
          <a:noFill/>
          <a:ln w="76200">
            <a:solidFill>
              <a:schemeClr val="accent2"/>
            </a:solidFill>
            <a:round/>
            <a:headEnd/>
            <a:tailEnd type="triangle" w="med" len="med"/>
          </a:ln>
        </p:spPr>
        <p:txBody>
          <a:bodyPr/>
          <a:lstStyle/>
          <a:p>
            <a:endParaRPr lang="fr-FR"/>
          </a:p>
        </p:txBody>
      </p:sp>
      <p:sp>
        <p:nvSpPr>
          <p:cNvPr id="95266" name="Line 59"/>
          <p:cNvSpPr>
            <a:spLocks noChangeShapeType="1"/>
          </p:cNvSpPr>
          <p:nvPr/>
        </p:nvSpPr>
        <p:spPr bwMode="auto">
          <a:xfrm flipH="1" flipV="1">
            <a:off x="323850" y="3321050"/>
            <a:ext cx="576263" cy="0"/>
          </a:xfrm>
          <a:prstGeom prst="line">
            <a:avLst/>
          </a:prstGeom>
          <a:noFill/>
          <a:ln w="76200">
            <a:solidFill>
              <a:schemeClr val="accent2"/>
            </a:solidFill>
            <a:round/>
            <a:headEnd/>
            <a:tailEnd type="triangle" w="med" len="med"/>
          </a:ln>
        </p:spPr>
        <p:txBody>
          <a:bodyPr/>
          <a:lstStyle/>
          <a:p>
            <a:endParaRPr lang="fr-F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7" name="Picture 4" descr="HPIM1766"/>
          <p:cNvPicPr>
            <a:picLocks noChangeAspect="1" noChangeArrowheads="1"/>
          </p:cNvPicPr>
          <p:nvPr/>
        </p:nvPicPr>
        <p:blipFill>
          <a:blip r:embed="rId2"/>
          <a:srcRect/>
          <a:stretch>
            <a:fillRect/>
          </a:stretch>
        </p:blipFill>
        <p:spPr bwMode="auto">
          <a:xfrm>
            <a:off x="3059113" y="404813"/>
            <a:ext cx="5707062" cy="2443162"/>
          </a:xfrm>
          <a:prstGeom prst="rect">
            <a:avLst/>
          </a:prstGeom>
          <a:noFill/>
          <a:ln w="9525">
            <a:noFill/>
            <a:miter lim="800000"/>
            <a:headEnd/>
            <a:tailEnd/>
          </a:ln>
        </p:spPr>
      </p:pic>
      <p:pic>
        <p:nvPicPr>
          <p:cNvPr id="96258" name="Picture 5" descr="HPIM1767"/>
          <p:cNvPicPr>
            <a:picLocks noChangeAspect="1" noChangeArrowheads="1"/>
          </p:cNvPicPr>
          <p:nvPr/>
        </p:nvPicPr>
        <p:blipFill>
          <a:blip r:embed="rId3"/>
          <a:srcRect/>
          <a:stretch>
            <a:fillRect/>
          </a:stretch>
        </p:blipFill>
        <p:spPr bwMode="auto">
          <a:xfrm>
            <a:off x="358775" y="3897313"/>
            <a:ext cx="6000750" cy="2947987"/>
          </a:xfrm>
          <a:prstGeom prst="rect">
            <a:avLst/>
          </a:prstGeom>
          <a:noFill/>
          <a:ln w="9525">
            <a:noFill/>
            <a:miter lim="800000"/>
            <a:headEnd/>
            <a:tailEnd/>
          </a:ln>
        </p:spPr>
      </p:pic>
      <p:sp>
        <p:nvSpPr>
          <p:cNvPr id="96259" name="Text Box 6"/>
          <p:cNvSpPr txBox="1">
            <a:spLocks noChangeArrowheads="1"/>
          </p:cNvSpPr>
          <p:nvPr/>
        </p:nvSpPr>
        <p:spPr bwMode="auto">
          <a:xfrm>
            <a:off x="1800225" y="3176588"/>
            <a:ext cx="6156325" cy="457200"/>
          </a:xfrm>
          <a:prstGeom prst="rect">
            <a:avLst/>
          </a:prstGeom>
          <a:noFill/>
          <a:ln w="9525">
            <a:noFill/>
            <a:miter lim="800000"/>
            <a:headEnd/>
            <a:tailEnd/>
          </a:ln>
        </p:spPr>
        <p:txBody>
          <a:bodyPr>
            <a:spAutoFit/>
          </a:bodyPr>
          <a:lstStyle/>
          <a:p>
            <a:pPr>
              <a:spcBef>
                <a:spcPct val="50000"/>
              </a:spcBef>
            </a:pPr>
            <a:r>
              <a:rPr lang="fr-FR" sz="2400"/>
              <a:t>Mise en place de la solution par les élèves</a:t>
            </a:r>
          </a:p>
        </p:txBody>
      </p:sp>
      <p:sp>
        <p:nvSpPr>
          <p:cNvPr id="96261" name="Line 58"/>
          <p:cNvSpPr>
            <a:spLocks noChangeShapeType="1"/>
          </p:cNvSpPr>
          <p:nvPr/>
        </p:nvSpPr>
        <p:spPr bwMode="auto">
          <a:xfrm>
            <a:off x="5795963" y="4400550"/>
            <a:ext cx="971550" cy="0"/>
          </a:xfrm>
          <a:prstGeom prst="line">
            <a:avLst/>
          </a:prstGeom>
          <a:noFill/>
          <a:ln w="76200">
            <a:solidFill>
              <a:schemeClr val="accent2"/>
            </a:solidFill>
            <a:round/>
            <a:headEnd/>
            <a:tailEnd type="triangle" w="med" len="med"/>
          </a:ln>
        </p:spPr>
        <p:txBody>
          <a:bodyPr/>
          <a:lstStyle/>
          <a:p>
            <a:endParaRPr lang="fr-FR"/>
          </a:p>
        </p:txBody>
      </p:sp>
      <p:sp>
        <p:nvSpPr>
          <p:cNvPr id="96262" name="Line 58"/>
          <p:cNvSpPr>
            <a:spLocks noChangeShapeType="1"/>
          </p:cNvSpPr>
          <p:nvPr/>
        </p:nvSpPr>
        <p:spPr bwMode="auto">
          <a:xfrm>
            <a:off x="8658225" y="1268413"/>
            <a:ext cx="485775" cy="0"/>
          </a:xfrm>
          <a:prstGeom prst="line">
            <a:avLst/>
          </a:prstGeom>
          <a:noFill/>
          <a:ln w="76200">
            <a:solidFill>
              <a:schemeClr val="accent2"/>
            </a:solidFill>
            <a:round/>
            <a:headEnd/>
            <a:tailEnd type="triangle" w="med" len="med"/>
          </a:ln>
        </p:spPr>
        <p:txBody>
          <a:bodyPr/>
          <a:lstStyle/>
          <a:p>
            <a:endParaRPr lang="fr-FR"/>
          </a:p>
        </p:txBody>
      </p:sp>
      <p:sp>
        <p:nvSpPr>
          <p:cNvPr id="96263" name="Line 58"/>
          <p:cNvSpPr>
            <a:spLocks noChangeShapeType="1"/>
          </p:cNvSpPr>
          <p:nvPr/>
        </p:nvSpPr>
        <p:spPr bwMode="auto">
          <a:xfrm>
            <a:off x="8459788" y="908050"/>
            <a:ext cx="485775" cy="0"/>
          </a:xfrm>
          <a:prstGeom prst="line">
            <a:avLst/>
          </a:prstGeom>
          <a:noFill/>
          <a:ln w="76200">
            <a:solidFill>
              <a:schemeClr val="accent2"/>
            </a:solidFill>
            <a:round/>
            <a:headEnd/>
            <a:tailEnd type="triangle" w="med" len="med"/>
          </a:ln>
        </p:spPr>
        <p:txBody>
          <a:bodyPr/>
          <a:lstStyle/>
          <a:p>
            <a:endParaRPr lang="fr-FR"/>
          </a:p>
        </p:txBody>
      </p:sp>
      <p:sp>
        <p:nvSpPr>
          <p:cNvPr id="96264" name="Line 56"/>
          <p:cNvSpPr>
            <a:spLocks noChangeShapeType="1"/>
          </p:cNvSpPr>
          <p:nvPr/>
        </p:nvSpPr>
        <p:spPr bwMode="auto">
          <a:xfrm flipH="1">
            <a:off x="3924300" y="4652963"/>
            <a:ext cx="34925" cy="936625"/>
          </a:xfrm>
          <a:prstGeom prst="line">
            <a:avLst/>
          </a:prstGeom>
          <a:noFill/>
          <a:ln w="76200">
            <a:solidFill>
              <a:srgbClr val="71C16B"/>
            </a:solidFill>
            <a:round/>
            <a:headEnd/>
            <a:tailEnd type="triangle" w="med" len="med"/>
          </a:ln>
        </p:spPr>
        <p:txBody>
          <a:bodyPr/>
          <a:lstStyle/>
          <a:p>
            <a:endParaRPr lang="fr-FR"/>
          </a:p>
        </p:txBody>
      </p:sp>
      <p:sp>
        <p:nvSpPr>
          <p:cNvPr id="96265" name="Line 56"/>
          <p:cNvSpPr>
            <a:spLocks noChangeShapeType="1"/>
          </p:cNvSpPr>
          <p:nvPr/>
        </p:nvSpPr>
        <p:spPr bwMode="auto">
          <a:xfrm flipH="1">
            <a:off x="1584325" y="4545013"/>
            <a:ext cx="34925" cy="936625"/>
          </a:xfrm>
          <a:prstGeom prst="line">
            <a:avLst/>
          </a:prstGeom>
          <a:noFill/>
          <a:ln w="76200">
            <a:solidFill>
              <a:srgbClr val="71C16B"/>
            </a:solidFill>
            <a:round/>
            <a:headEnd/>
            <a:tailEnd type="triangle" w="med" len="med"/>
          </a:ln>
        </p:spPr>
        <p:txBody>
          <a:bodyPr/>
          <a:lstStyle/>
          <a:p>
            <a:endParaRPr lang="fr-F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6"/>
          <p:cNvSpPr txBox="1">
            <a:spLocks noChangeArrowheads="1"/>
          </p:cNvSpPr>
          <p:nvPr/>
        </p:nvSpPr>
        <p:spPr bwMode="auto">
          <a:xfrm>
            <a:off x="179388" y="333375"/>
            <a:ext cx="5183187" cy="457200"/>
          </a:xfrm>
          <a:prstGeom prst="rect">
            <a:avLst/>
          </a:prstGeom>
          <a:noFill/>
          <a:ln w="9525">
            <a:noFill/>
            <a:miter lim="800000"/>
            <a:headEnd/>
            <a:tailEnd/>
          </a:ln>
        </p:spPr>
        <p:txBody>
          <a:bodyPr>
            <a:spAutoFit/>
          </a:bodyPr>
          <a:lstStyle/>
          <a:p>
            <a:pPr>
              <a:spcBef>
                <a:spcPct val="50000"/>
              </a:spcBef>
            </a:pPr>
            <a:r>
              <a:rPr lang="fr-FR" sz="2400"/>
              <a:t>Quel est le problème à résoudre ?</a:t>
            </a:r>
          </a:p>
        </p:txBody>
      </p:sp>
      <p:sp>
        <p:nvSpPr>
          <p:cNvPr id="18434" name="Line 13"/>
          <p:cNvSpPr>
            <a:spLocks noChangeShapeType="1"/>
          </p:cNvSpPr>
          <p:nvPr/>
        </p:nvSpPr>
        <p:spPr bwMode="auto">
          <a:xfrm>
            <a:off x="2663825" y="2636838"/>
            <a:ext cx="3384550" cy="468312"/>
          </a:xfrm>
          <a:prstGeom prst="line">
            <a:avLst/>
          </a:prstGeom>
          <a:noFill/>
          <a:ln w="76200">
            <a:solidFill>
              <a:schemeClr val="bg1"/>
            </a:solidFill>
            <a:round/>
            <a:headEnd/>
            <a:tailEnd type="triangle" w="med" len="med"/>
          </a:ln>
        </p:spPr>
        <p:txBody>
          <a:bodyPr/>
          <a:lstStyle/>
          <a:p>
            <a:endParaRPr lang="fr-FR"/>
          </a:p>
        </p:txBody>
      </p:sp>
      <p:sp>
        <p:nvSpPr>
          <p:cNvPr id="18435" name="Text Box 14"/>
          <p:cNvSpPr txBox="1">
            <a:spLocks noChangeArrowheads="1"/>
          </p:cNvSpPr>
          <p:nvPr/>
        </p:nvSpPr>
        <p:spPr bwMode="auto">
          <a:xfrm>
            <a:off x="5508625" y="368300"/>
            <a:ext cx="3348038" cy="915988"/>
          </a:xfrm>
          <a:prstGeom prst="rect">
            <a:avLst/>
          </a:prstGeom>
          <a:noFill/>
          <a:ln w="9525">
            <a:noFill/>
            <a:miter lim="800000"/>
            <a:headEnd/>
            <a:tailEnd/>
          </a:ln>
        </p:spPr>
        <p:txBody>
          <a:bodyPr>
            <a:spAutoFit/>
          </a:bodyPr>
          <a:lstStyle/>
          <a:p>
            <a:r>
              <a:rPr lang="fr-FR" b="1">
                <a:solidFill>
                  <a:srgbClr val="3399FF"/>
                </a:solidFill>
              </a:rPr>
              <a:t>Résultat attendu de l'élève:</a:t>
            </a:r>
          </a:p>
          <a:p>
            <a:r>
              <a:rPr lang="fr-FR">
                <a:solidFill>
                  <a:srgbClr val="3399FF"/>
                </a:solidFill>
              </a:rPr>
              <a:t>Franchir un obstacle naturel : </a:t>
            </a:r>
          </a:p>
          <a:p>
            <a:r>
              <a:rPr lang="fr-FR">
                <a:solidFill>
                  <a:srgbClr val="3399FF"/>
                </a:solidFill>
              </a:rPr>
              <a:t>la Garonne</a:t>
            </a:r>
            <a:endParaRPr lang="fr-FR"/>
          </a:p>
        </p:txBody>
      </p:sp>
      <p:sp>
        <p:nvSpPr>
          <p:cNvPr id="18436" name="Text Box 15"/>
          <p:cNvSpPr txBox="1">
            <a:spLocks noChangeArrowheads="1"/>
          </p:cNvSpPr>
          <p:nvPr/>
        </p:nvSpPr>
        <p:spPr bwMode="auto">
          <a:xfrm>
            <a:off x="215900" y="4545013"/>
            <a:ext cx="8748713" cy="457200"/>
          </a:xfrm>
          <a:prstGeom prst="rect">
            <a:avLst/>
          </a:prstGeom>
          <a:noFill/>
          <a:ln w="9525">
            <a:noFill/>
            <a:miter lim="800000"/>
            <a:headEnd/>
            <a:tailEnd/>
          </a:ln>
        </p:spPr>
        <p:txBody>
          <a:bodyPr>
            <a:spAutoFit/>
          </a:bodyPr>
          <a:lstStyle/>
          <a:p>
            <a:r>
              <a:rPr lang="fr-FR" sz="2400"/>
              <a:t>Quels sont vos hypothèses pour résoudre ce problème ?</a:t>
            </a:r>
            <a:endParaRPr lang="fr-FR"/>
          </a:p>
        </p:txBody>
      </p:sp>
      <p:pic>
        <p:nvPicPr>
          <p:cNvPr id="18437" name="Picture 13"/>
          <p:cNvPicPr>
            <a:picLocks noChangeAspect="1" noChangeArrowheads="1"/>
          </p:cNvPicPr>
          <p:nvPr/>
        </p:nvPicPr>
        <p:blipFill>
          <a:blip r:embed="rId2"/>
          <a:srcRect/>
          <a:stretch>
            <a:fillRect/>
          </a:stretch>
        </p:blipFill>
        <p:spPr bwMode="auto">
          <a:xfrm>
            <a:off x="1835150" y="1304925"/>
            <a:ext cx="4933950" cy="3295650"/>
          </a:xfrm>
          <a:prstGeom prst="rect">
            <a:avLst/>
          </a:prstGeom>
          <a:noFill/>
          <a:ln w="9525">
            <a:noFill/>
            <a:miter lim="800000"/>
            <a:headEnd/>
            <a:tailEnd/>
          </a:ln>
        </p:spPr>
      </p:pic>
      <p:pic>
        <p:nvPicPr>
          <p:cNvPr id="18438" name="Picture 14"/>
          <p:cNvPicPr>
            <a:picLocks noChangeAspect="1" noChangeArrowheads="1"/>
          </p:cNvPicPr>
          <p:nvPr/>
        </p:nvPicPr>
        <p:blipFill>
          <a:blip r:embed="rId3"/>
          <a:srcRect/>
          <a:stretch>
            <a:fillRect/>
          </a:stretch>
        </p:blipFill>
        <p:spPr bwMode="auto">
          <a:xfrm>
            <a:off x="0" y="944563"/>
            <a:ext cx="2376488" cy="1935162"/>
          </a:xfrm>
          <a:prstGeom prst="rect">
            <a:avLst/>
          </a:prstGeom>
          <a:noFill/>
          <a:ln w="9525">
            <a:noFill/>
            <a:miter lim="800000"/>
            <a:headEnd/>
            <a:tailEnd/>
          </a:ln>
        </p:spPr>
      </p:pic>
      <p:pic>
        <p:nvPicPr>
          <p:cNvPr id="18439" name="Picture 9"/>
          <p:cNvPicPr>
            <a:picLocks noChangeAspect="1" noChangeArrowheads="1"/>
          </p:cNvPicPr>
          <p:nvPr/>
        </p:nvPicPr>
        <p:blipFill>
          <a:blip r:embed="rId4"/>
          <a:srcRect/>
          <a:stretch>
            <a:fillRect/>
          </a:stretch>
        </p:blipFill>
        <p:spPr bwMode="auto">
          <a:xfrm>
            <a:off x="6335713" y="2457450"/>
            <a:ext cx="2592387" cy="1997075"/>
          </a:xfrm>
          <a:prstGeom prst="rect">
            <a:avLst/>
          </a:prstGeom>
          <a:noFill/>
          <a:ln w="9525">
            <a:noFill/>
            <a:miter lim="800000"/>
            <a:headEnd/>
            <a:tailEnd/>
          </a:ln>
        </p:spPr>
      </p:pic>
      <p:sp>
        <p:nvSpPr>
          <p:cNvPr id="18440" name="AutoShape 17"/>
          <p:cNvSpPr>
            <a:spLocks noChangeArrowheads="1"/>
          </p:cNvSpPr>
          <p:nvPr/>
        </p:nvSpPr>
        <p:spPr bwMode="auto">
          <a:xfrm>
            <a:off x="2520950" y="2349500"/>
            <a:ext cx="3563938" cy="611188"/>
          </a:xfrm>
          <a:prstGeom prst="rightArrow">
            <a:avLst>
              <a:gd name="adj1" fmla="val 50000"/>
              <a:gd name="adj2" fmla="val 145779"/>
            </a:avLst>
          </a:prstGeom>
          <a:solidFill>
            <a:schemeClr val="tx1"/>
          </a:solidFill>
          <a:ln w="9525">
            <a:solidFill>
              <a:schemeClr val="tx1"/>
            </a:solidFill>
            <a:miter lim="800000"/>
            <a:headEnd/>
            <a:tailEnd/>
          </a:ln>
        </p:spPr>
        <p:txBody>
          <a:bodyPr wrap="none" anchor="ctr"/>
          <a:lstStyle/>
          <a:p>
            <a:endParaRPr lang="fr-FR"/>
          </a:p>
        </p:txBody>
      </p:sp>
      <p:sp>
        <p:nvSpPr>
          <p:cNvPr id="18441" name="Text Box 11"/>
          <p:cNvSpPr txBox="1">
            <a:spLocks noChangeArrowheads="1"/>
          </p:cNvSpPr>
          <p:nvPr/>
        </p:nvSpPr>
        <p:spPr bwMode="auto">
          <a:xfrm>
            <a:off x="1800225" y="2384425"/>
            <a:ext cx="541338" cy="514350"/>
          </a:xfrm>
          <a:prstGeom prst="rect">
            <a:avLst/>
          </a:prstGeom>
          <a:solidFill>
            <a:srgbClr val="FFFFFF"/>
          </a:solidFill>
          <a:ln w="57150">
            <a:solidFill>
              <a:srgbClr val="000000"/>
            </a:solidFill>
            <a:miter lim="800000"/>
            <a:headEnd/>
            <a:tailEnd/>
          </a:ln>
        </p:spPr>
        <p:txBody>
          <a:bodyPr>
            <a:spAutoFit/>
          </a:bodyPr>
          <a:lstStyle/>
          <a:p>
            <a:r>
              <a:rPr lang="fr-FR" sz="2400" b="1">
                <a:solidFill>
                  <a:srgbClr val="000000"/>
                </a:solidFill>
              </a:rPr>
              <a:t>A</a:t>
            </a:r>
            <a:endParaRPr lang="fr-FR"/>
          </a:p>
        </p:txBody>
      </p:sp>
      <p:sp>
        <p:nvSpPr>
          <p:cNvPr id="18442" name="Text Box 12"/>
          <p:cNvSpPr txBox="1">
            <a:spLocks noChangeArrowheads="1"/>
          </p:cNvSpPr>
          <p:nvPr/>
        </p:nvSpPr>
        <p:spPr bwMode="auto">
          <a:xfrm>
            <a:off x="6335713" y="2457450"/>
            <a:ext cx="541337" cy="514350"/>
          </a:xfrm>
          <a:prstGeom prst="rect">
            <a:avLst/>
          </a:prstGeom>
          <a:solidFill>
            <a:srgbClr val="FFFFFF"/>
          </a:solidFill>
          <a:ln w="57150">
            <a:solidFill>
              <a:srgbClr val="000000"/>
            </a:solidFill>
            <a:miter lim="800000"/>
            <a:headEnd/>
            <a:tailEnd/>
          </a:ln>
        </p:spPr>
        <p:txBody>
          <a:bodyPr>
            <a:spAutoFit/>
          </a:bodyPr>
          <a:lstStyle/>
          <a:p>
            <a:r>
              <a:rPr lang="fr-FR" sz="2400" b="1">
                <a:solidFill>
                  <a:srgbClr val="000000"/>
                </a:solidFill>
              </a:rPr>
              <a:t>B</a:t>
            </a:r>
            <a:endParaRPr lang="fr-FR"/>
          </a:p>
        </p:txBody>
      </p:sp>
      <p:sp>
        <p:nvSpPr>
          <p:cNvPr id="18443" name="Text Box 20"/>
          <p:cNvSpPr txBox="1">
            <a:spLocks noChangeArrowheads="1"/>
          </p:cNvSpPr>
          <p:nvPr/>
        </p:nvSpPr>
        <p:spPr bwMode="auto">
          <a:xfrm>
            <a:off x="2736850" y="2486025"/>
            <a:ext cx="2843213" cy="366713"/>
          </a:xfrm>
          <a:prstGeom prst="rect">
            <a:avLst/>
          </a:prstGeom>
          <a:noFill/>
          <a:ln w="9525">
            <a:noFill/>
            <a:miter lim="800000"/>
            <a:headEnd/>
            <a:tailEnd/>
          </a:ln>
        </p:spPr>
        <p:txBody>
          <a:bodyPr>
            <a:spAutoFit/>
          </a:bodyPr>
          <a:lstStyle/>
          <a:p>
            <a:pPr>
              <a:spcBef>
                <a:spcPct val="50000"/>
              </a:spcBef>
            </a:pPr>
            <a:r>
              <a:rPr lang="fr-FR" b="1">
                <a:solidFill>
                  <a:schemeClr val="bg1"/>
                </a:solidFill>
              </a:rPr>
              <a:t>Se déplacer de A vers B</a:t>
            </a:r>
          </a:p>
        </p:txBody>
      </p:sp>
      <p:sp>
        <p:nvSpPr>
          <p:cNvPr id="18444" name="Text Box 21"/>
          <p:cNvSpPr txBox="1">
            <a:spLocks noChangeArrowheads="1"/>
          </p:cNvSpPr>
          <p:nvPr/>
        </p:nvSpPr>
        <p:spPr bwMode="auto">
          <a:xfrm>
            <a:off x="2519363" y="1268413"/>
            <a:ext cx="1944687" cy="457200"/>
          </a:xfrm>
          <a:prstGeom prst="rect">
            <a:avLst/>
          </a:prstGeom>
          <a:noFill/>
          <a:ln w="9525">
            <a:noFill/>
            <a:miter lim="800000"/>
            <a:headEnd/>
            <a:tailEnd/>
          </a:ln>
        </p:spPr>
        <p:txBody>
          <a:bodyPr>
            <a:spAutoFit/>
          </a:bodyPr>
          <a:lstStyle/>
          <a:p>
            <a:pPr>
              <a:spcBef>
                <a:spcPct val="50000"/>
              </a:spcBef>
            </a:pPr>
            <a:r>
              <a:rPr lang="fr-FR" sz="2400" b="1"/>
              <a:t>BORDEAUX</a:t>
            </a:r>
          </a:p>
        </p:txBody>
      </p:sp>
      <p:sp>
        <p:nvSpPr>
          <p:cNvPr id="18445" name="Rectangle 4"/>
          <p:cNvSpPr>
            <a:spLocks noChangeArrowheads="1"/>
          </p:cNvSpPr>
          <p:nvPr/>
        </p:nvSpPr>
        <p:spPr bwMode="auto">
          <a:xfrm>
            <a:off x="179388" y="5010150"/>
            <a:ext cx="4572000" cy="1190625"/>
          </a:xfrm>
          <a:prstGeom prst="rect">
            <a:avLst/>
          </a:prstGeom>
          <a:noFill/>
          <a:ln w="9525">
            <a:noFill/>
            <a:miter lim="800000"/>
            <a:headEnd/>
            <a:tailEnd/>
          </a:ln>
        </p:spPr>
        <p:txBody>
          <a:bodyPr>
            <a:spAutoFit/>
          </a:bodyPr>
          <a:lstStyle/>
          <a:p>
            <a:r>
              <a:rPr lang="fr-FR" b="1">
                <a:solidFill>
                  <a:srgbClr val="3399FF"/>
                </a:solidFill>
              </a:rPr>
              <a:t>On peut franchir l'obstacle avec :</a:t>
            </a:r>
            <a:endParaRPr lang="fr-FR">
              <a:solidFill>
                <a:srgbClr val="3399FF"/>
              </a:solidFill>
            </a:endParaRPr>
          </a:p>
          <a:p>
            <a:r>
              <a:rPr lang="fr-FR">
                <a:solidFill>
                  <a:srgbClr val="3399FF"/>
                </a:solidFill>
              </a:rPr>
              <a:t>- Tunnel </a:t>
            </a:r>
          </a:p>
          <a:p>
            <a:r>
              <a:rPr lang="fr-FR">
                <a:solidFill>
                  <a:srgbClr val="3399FF"/>
                </a:solidFill>
              </a:rPr>
              <a:t>- Pont</a:t>
            </a:r>
          </a:p>
          <a:p>
            <a:r>
              <a:rPr lang="fr-FR">
                <a:solidFill>
                  <a:srgbClr val="3399FF"/>
                </a:solidFill>
              </a:rPr>
              <a:t>- Bateaux</a:t>
            </a:r>
          </a:p>
        </p:txBody>
      </p:sp>
      <p:sp>
        <p:nvSpPr>
          <p:cNvPr id="53258" name="Text Box 10"/>
          <p:cNvSpPr txBox="1">
            <a:spLocks noChangeArrowheads="1"/>
          </p:cNvSpPr>
          <p:nvPr/>
        </p:nvSpPr>
        <p:spPr bwMode="auto">
          <a:xfrm>
            <a:off x="1763713" y="5624513"/>
            <a:ext cx="7272337" cy="457200"/>
          </a:xfrm>
          <a:prstGeom prst="rect">
            <a:avLst/>
          </a:prstGeom>
          <a:noFill/>
          <a:ln w="9525">
            <a:noFill/>
            <a:miter lim="800000"/>
            <a:headEnd/>
            <a:tailEnd/>
          </a:ln>
        </p:spPr>
        <p:txBody>
          <a:bodyPr>
            <a:spAutoFit/>
          </a:bodyPr>
          <a:lstStyle/>
          <a:p>
            <a:pPr>
              <a:spcBef>
                <a:spcPct val="50000"/>
              </a:spcBef>
            </a:pPr>
            <a:r>
              <a:rPr lang="fr-FR" sz="2400">
                <a:solidFill>
                  <a:srgbClr val="3399FF"/>
                </a:solidFill>
              </a:rPr>
              <a:t>Pour résoudre le problème il faut construire </a:t>
            </a:r>
            <a:r>
              <a:rPr lang="fr-FR" sz="2400" b="1">
                <a:solidFill>
                  <a:srgbClr val="3399FF"/>
                </a:solidFill>
              </a:rPr>
              <a:t>un pont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3258"/>
                                        </p:tgtEl>
                                        <p:attrNameLst>
                                          <p:attrName>style.visibility</p:attrName>
                                        </p:attrNameLst>
                                      </p:cBhvr>
                                      <p:to>
                                        <p:strVal val="visible"/>
                                      </p:to>
                                    </p:set>
                                    <p:animEffect transition="in" filter="box(in)">
                                      <p:cBhvr>
                                        <p:cTn id="7" dur="500"/>
                                        <p:tgtEl>
                                          <p:spTgt spid="53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83" name="Text Box 2"/>
          <p:cNvSpPr txBox="1">
            <a:spLocks noChangeArrowheads="1"/>
          </p:cNvSpPr>
          <p:nvPr/>
        </p:nvSpPr>
        <p:spPr bwMode="auto">
          <a:xfrm>
            <a:off x="395288" y="296863"/>
            <a:ext cx="8245475" cy="366712"/>
          </a:xfrm>
          <a:prstGeom prst="rect">
            <a:avLst/>
          </a:prstGeom>
          <a:noFill/>
          <a:ln w="9525">
            <a:noFill/>
            <a:miter lim="800000"/>
            <a:headEnd/>
            <a:tailEnd/>
          </a:ln>
        </p:spPr>
        <p:txBody>
          <a:bodyPr>
            <a:spAutoFit/>
          </a:bodyPr>
          <a:lstStyle/>
          <a:p>
            <a:r>
              <a:rPr lang="fr-FR" b="1"/>
              <a:t>Hypothèse n°2: Franchir un obstacle de grande distance</a:t>
            </a:r>
          </a:p>
        </p:txBody>
      </p:sp>
      <p:graphicFrame>
        <p:nvGraphicFramePr>
          <p:cNvPr id="100384" name="Group 32"/>
          <p:cNvGraphicFramePr>
            <a:graphicFrameLocks noGrp="1"/>
          </p:cNvGraphicFramePr>
          <p:nvPr>
            <p:ph/>
          </p:nvPr>
        </p:nvGraphicFramePr>
        <p:xfrm>
          <a:off x="250825" y="1196975"/>
          <a:ext cx="8686800" cy="4810125"/>
        </p:xfrm>
        <a:graphic>
          <a:graphicData uri="http://schemas.openxmlformats.org/drawingml/2006/table">
            <a:tbl>
              <a:tblPr/>
              <a:tblGrid>
                <a:gridCol w="3960813"/>
                <a:gridCol w="4725987"/>
              </a:tblGrid>
              <a:tr h="4810125">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fr-FR" sz="2300" b="0" i="0" u="none" strike="noStrike" cap="none" normalizeH="0" baseline="0" smtClean="0">
                        <a:ln>
                          <a:noFill/>
                        </a:ln>
                        <a:solidFill>
                          <a:schemeClr val="tx1"/>
                        </a:solidFill>
                        <a:effectLst/>
                        <a:latin typeface="Lucida Sans Unicode"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fr-FR" sz="1600" b="0" i="0" u="none" strike="noStrike" cap="none" normalizeH="0" baseline="0" smtClean="0">
                          <a:ln>
                            <a:noFill/>
                          </a:ln>
                          <a:solidFill>
                            <a:schemeClr val="tx1"/>
                          </a:solidFill>
                          <a:effectLst/>
                          <a:latin typeface="Arial" charset="0"/>
                        </a:rPr>
                        <a:t>1°) Assemblez  les 7 voussoirs </a:t>
                      </a:r>
                    </a:p>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fr-FR" sz="1600" b="0" i="0" u="none" strike="noStrike" cap="none" normalizeH="0" baseline="0" smtClean="0">
                          <a:ln>
                            <a:noFill/>
                          </a:ln>
                          <a:solidFill>
                            <a:schemeClr val="tx1"/>
                          </a:solidFill>
                          <a:effectLst/>
                          <a:latin typeface="Arial" charset="0"/>
                        </a:rPr>
                        <a:t>2°) Posez le tablier assemblé sur les 2 piliers.</a:t>
                      </a:r>
                    </a:p>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fr-FR" sz="1600" b="0" i="0" u="none" strike="noStrike" cap="none" normalizeH="0" baseline="0" smtClean="0">
                          <a:ln>
                            <a:noFill/>
                          </a:ln>
                          <a:solidFill>
                            <a:schemeClr val="tx1"/>
                          </a:solidFill>
                          <a:effectLst/>
                          <a:latin typeface="Arial" charset="0"/>
                        </a:rPr>
                        <a:t>Comment se comporte le tablier quand vous</a:t>
                      </a:r>
                    </a:p>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fr-FR" sz="1600" b="0" i="0" u="none" strike="noStrike" cap="none" normalizeH="0" baseline="0" smtClean="0">
                          <a:ln>
                            <a:noFill/>
                          </a:ln>
                          <a:solidFill>
                            <a:schemeClr val="tx1"/>
                          </a:solidFill>
                          <a:effectLst/>
                          <a:latin typeface="Arial" charset="0"/>
                        </a:rPr>
                        <a:t>le posez sur les 2 piliers: </a:t>
                      </a:r>
                      <a:r>
                        <a:rPr kumimoji="0" lang="fr-FR" sz="1600" b="1" i="0" u="none" strike="noStrike" cap="none" normalizeH="0" baseline="0" smtClean="0">
                          <a:ln>
                            <a:noFill/>
                          </a:ln>
                          <a:solidFill>
                            <a:srgbClr val="3399FF"/>
                          </a:solidFill>
                          <a:effectLst/>
                          <a:latin typeface="Arial" charset="0"/>
                        </a:rPr>
                        <a:t>Il fléchit</a:t>
                      </a:r>
                    </a:p>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fr-FR" sz="1600" b="1" i="0" u="none" strike="noStrike" cap="none" normalizeH="0" baseline="0" smtClean="0">
                        <a:ln>
                          <a:noFill/>
                        </a:ln>
                        <a:solidFill>
                          <a:srgbClr val="3399FF"/>
                        </a:solidFill>
                        <a:effectLst/>
                        <a:latin typeface="Arial" charset="0"/>
                      </a:endParaRPr>
                    </a:p>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fr-FR" sz="1600" b="0" i="0" u="none" strike="noStrike" cap="none" normalizeH="0" baseline="0" smtClean="0">
                          <a:ln>
                            <a:noFill/>
                          </a:ln>
                          <a:solidFill>
                            <a:schemeClr val="tx1"/>
                          </a:solidFill>
                          <a:effectLst/>
                          <a:latin typeface="Arial" charset="0"/>
                        </a:rPr>
                        <a:t>Dessiner cette déformation</a:t>
                      </a:r>
                    </a:p>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fr-FR" sz="1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fr-FR" sz="1600" b="0" i="0" u="none" strike="noStrike" cap="none" normalizeH="0" baseline="0" smtClean="0">
                          <a:ln>
                            <a:noFill/>
                          </a:ln>
                          <a:solidFill>
                            <a:schemeClr val="tx1"/>
                          </a:solidFill>
                          <a:effectLst/>
                          <a:latin typeface="Arial" charset="0"/>
                        </a:rPr>
                        <a:t>Expliquez votre réponse:</a:t>
                      </a:r>
                    </a:p>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fr-FR" sz="1600" b="1" i="0" u="none" strike="noStrike" cap="none" normalizeH="0" baseline="0" smtClean="0">
                          <a:ln>
                            <a:noFill/>
                          </a:ln>
                          <a:solidFill>
                            <a:srgbClr val="3399FF"/>
                          </a:solidFill>
                          <a:effectLst/>
                          <a:latin typeface="Arial" charset="0"/>
                        </a:rPr>
                        <a:t>Les voussoirs sont trop lourds, le tablier</a:t>
                      </a:r>
                    </a:p>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fr-FR" sz="1600" b="1" i="0" u="none" strike="noStrike" cap="none" normalizeH="0" baseline="0" smtClean="0">
                          <a:ln>
                            <a:noFill/>
                          </a:ln>
                          <a:solidFill>
                            <a:srgbClr val="3399FF"/>
                          </a:solidFill>
                          <a:effectLst/>
                          <a:latin typeface="Arial" charset="0"/>
                        </a:rPr>
                        <a:t>fléchit sous son propre poids.</a:t>
                      </a:r>
                    </a:p>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fr-FR" sz="1600" b="1" i="0" u="none" strike="noStrike" cap="none" normalizeH="0" baseline="0" smtClean="0">
                        <a:ln>
                          <a:noFill/>
                        </a:ln>
                        <a:solidFill>
                          <a:srgbClr val="3399FF"/>
                        </a:solidFill>
                        <a:effectLst/>
                        <a:latin typeface="Arial" charset="0"/>
                      </a:endParaRPr>
                    </a:p>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fr-FR" sz="1600" b="1" i="1" u="none" strike="noStrike" cap="none" normalizeH="0" baseline="0" smtClean="0">
                          <a:ln>
                            <a:noFill/>
                          </a:ln>
                          <a:solidFill>
                            <a:schemeClr val="tx1"/>
                          </a:solidFill>
                          <a:effectLst/>
                          <a:latin typeface="Arial" charset="0"/>
                        </a:rPr>
                        <a:t>Stabilité de la structure</a:t>
                      </a:r>
                    </a:p>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fr-FR" sz="1600" b="1"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fr-FR" sz="1600" b="0" i="0" u="none" strike="noStrike" cap="none" normalizeH="0" baseline="0" smtClean="0">
                          <a:ln>
                            <a:noFill/>
                          </a:ln>
                          <a:solidFill>
                            <a:schemeClr val="tx1"/>
                          </a:solidFill>
                          <a:effectLst/>
                          <a:latin typeface="Arial" charset="0"/>
                        </a:rPr>
                        <a:t>Le tablier est stable  |___|  oui         | </a:t>
                      </a:r>
                      <a:r>
                        <a:rPr kumimoji="0" lang="fr-FR" sz="1600" b="1" i="0" u="none" strike="noStrike" cap="none" normalizeH="0" baseline="0" smtClean="0">
                          <a:ln>
                            <a:noFill/>
                          </a:ln>
                          <a:solidFill>
                            <a:srgbClr val="3399FF"/>
                          </a:solidFill>
                          <a:effectLst/>
                          <a:latin typeface="Arial" charset="0"/>
                        </a:rPr>
                        <a:t>X</a:t>
                      </a:r>
                      <a:r>
                        <a:rPr kumimoji="0" lang="fr-FR" sz="1600" b="0" i="0" u="none" strike="noStrike" cap="none" normalizeH="0" baseline="0" smtClean="0">
                          <a:ln>
                            <a:noFill/>
                          </a:ln>
                          <a:solidFill>
                            <a:schemeClr val="tx1"/>
                          </a:solidFill>
                          <a:effectLst/>
                          <a:latin typeface="Arial" charset="0"/>
                        </a:rPr>
                        <a:t> |  non</a:t>
                      </a:r>
                    </a:p>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fr-FR" sz="1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fr-FR" sz="1600" b="0" i="0" u="none" strike="noStrike" cap="none" normalizeH="0" baseline="0" smtClean="0">
                          <a:ln>
                            <a:noFill/>
                          </a:ln>
                          <a:solidFill>
                            <a:schemeClr val="tx1"/>
                          </a:solidFill>
                          <a:effectLst/>
                          <a:latin typeface="Arial" charset="0"/>
                        </a:rPr>
                        <a:t>Le tablier fléchit        |_</a:t>
                      </a:r>
                      <a:r>
                        <a:rPr kumimoji="0" lang="fr-FR" sz="1600" b="1" i="0" u="none" strike="noStrike" cap="none" normalizeH="0" baseline="0" smtClean="0">
                          <a:ln>
                            <a:noFill/>
                          </a:ln>
                          <a:solidFill>
                            <a:srgbClr val="3399FF"/>
                          </a:solidFill>
                          <a:effectLst/>
                          <a:latin typeface="Arial" charset="0"/>
                        </a:rPr>
                        <a:t>X</a:t>
                      </a:r>
                      <a:r>
                        <a:rPr kumimoji="0" lang="fr-FR" sz="1600" b="0" i="0" u="none" strike="noStrike" cap="none" normalizeH="0" baseline="0" smtClean="0">
                          <a:ln>
                            <a:noFill/>
                          </a:ln>
                          <a:solidFill>
                            <a:schemeClr val="tx1"/>
                          </a:solidFill>
                          <a:effectLst/>
                          <a:latin typeface="Arial" charset="0"/>
                        </a:rPr>
                        <a:t> |  oui         |___|  non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0392" name="Rectangle 14"/>
          <p:cNvSpPr>
            <a:spLocks noChangeArrowheads="1"/>
          </p:cNvSpPr>
          <p:nvPr/>
        </p:nvSpPr>
        <p:spPr bwMode="auto">
          <a:xfrm>
            <a:off x="0" y="3019425"/>
            <a:ext cx="9144000" cy="0"/>
          </a:xfrm>
          <a:prstGeom prst="rect">
            <a:avLst/>
          </a:prstGeom>
          <a:noFill/>
          <a:ln w="9525">
            <a:noFill/>
            <a:miter lim="800000"/>
            <a:headEnd/>
            <a:tailEnd/>
          </a:ln>
        </p:spPr>
        <p:txBody>
          <a:bodyPr wrap="none" anchor="ctr">
            <a:spAutoFit/>
          </a:bodyPr>
          <a:lstStyle/>
          <a:p>
            <a:endParaRPr lang="fr-FR"/>
          </a:p>
        </p:txBody>
      </p:sp>
      <p:graphicFrame>
        <p:nvGraphicFramePr>
          <p:cNvPr id="100365" name="Object 13"/>
          <p:cNvGraphicFramePr>
            <a:graphicFrameLocks noChangeAspect="1"/>
          </p:cNvGraphicFramePr>
          <p:nvPr/>
        </p:nvGraphicFramePr>
        <p:xfrm>
          <a:off x="468313" y="1679575"/>
          <a:ext cx="3563937" cy="768350"/>
        </p:xfrm>
        <a:graphic>
          <a:graphicData uri="http://schemas.openxmlformats.org/presentationml/2006/ole">
            <p:oleObj spid="_x0000_s100365" name="AutoSketch" r:id="rId3" imgW="16030414" imgH="2366075" progId="Sketch">
              <p:embed/>
            </p:oleObj>
          </a:graphicData>
        </a:graphic>
      </p:graphicFrame>
      <p:sp>
        <p:nvSpPr>
          <p:cNvPr id="100393" name="Rectangle 16"/>
          <p:cNvSpPr>
            <a:spLocks noChangeArrowheads="1"/>
          </p:cNvSpPr>
          <p:nvPr/>
        </p:nvSpPr>
        <p:spPr bwMode="auto">
          <a:xfrm>
            <a:off x="0" y="3024188"/>
            <a:ext cx="9144000" cy="0"/>
          </a:xfrm>
          <a:prstGeom prst="rect">
            <a:avLst/>
          </a:prstGeom>
          <a:noFill/>
          <a:ln w="9525">
            <a:noFill/>
            <a:miter lim="800000"/>
            <a:headEnd/>
            <a:tailEnd/>
          </a:ln>
        </p:spPr>
        <p:txBody>
          <a:bodyPr wrap="none" anchor="ctr">
            <a:spAutoFit/>
          </a:bodyPr>
          <a:lstStyle/>
          <a:p>
            <a:endParaRPr lang="fr-FR"/>
          </a:p>
        </p:txBody>
      </p:sp>
      <p:graphicFrame>
        <p:nvGraphicFramePr>
          <p:cNvPr id="100382" name="Object 30"/>
          <p:cNvGraphicFramePr>
            <a:graphicFrameLocks noChangeAspect="1"/>
          </p:cNvGraphicFramePr>
          <p:nvPr/>
        </p:nvGraphicFramePr>
        <p:xfrm>
          <a:off x="468313" y="3968750"/>
          <a:ext cx="3527425" cy="577850"/>
        </p:xfrm>
        <a:graphic>
          <a:graphicData uri="http://schemas.openxmlformats.org/presentationml/2006/ole">
            <p:oleObj spid="_x0000_s100382" name="AutoSketch" r:id="rId4" imgW="4292640" imgH="646920" progId="Sketch">
              <p:embed/>
            </p:oleObj>
          </a:graphicData>
        </a:graphic>
      </p:graphicFrame>
      <p:sp>
        <p:nvSpPr>
          <p:cNvPr id="100394" name="Text Box 43"/>
          <p:cNvSpPr txBox="1">
            <a:spLocks noChangeArrowheads="1"/>
          </p:cNvSpPr>
          <p:nvPr/>
        </p:nvSpPr>
        <p:spPr bwMode="auto">
          <a:xfrm>
            <a:off x="4967288" y="5192713"/>
            <a:ext cx="1692275" cy="366712"/>
          </a:xfrm>
          <a:prstGeom prst="rect">
            <a:avLst/>
          </a:prstGeom>
          <a:noFill/>
          <a:ln w="9525">
            <a:noFill/>
            <a:miter lim="800000"/>
            <a:headEnd/>
            <a:tailEnd/>
          </a:ln>
        </p:spPr>
        <p:txBody>
          <a:bodyPr>
            <a:spAutoFit/>
          </a:bodyPr>
          <a:lstStyle/>
          <a:p>
            <a:pPr>
              <a:spcBef>
                <a:spcPct val="50000"/>
              </a:spcBef>
            </a:pPr>
            <a:endParaRPr lang="fr-FR"/>
          </a:p>
        </p:txBody>
      </p:sp>
      <p:sp>
        <p:nvSpPr>
          <p:cNvPr id="100395" name="AutoShape 45"/>
          <p:cNvSpPr>
            <a:spLocks noChangeArrowheads="1"/>
          </p:cNvSpPr>
          <p:nvPr/>
        </p:nvSpPr>
        <p:spPr bwMode="auto">
          <a:xfrm>
            <a:off x="1979613" y="2781300"/>
            <a:ext cx="539750" cy="900113"/>
          </a:xfrm>
          <a:prstGeom prst="downArrow">
            <a:avLst>
              <a:gd name="adj1" fmla="val 50000"/>
              <a:gd name="adj2" fmla="val 41691"/>
            </a:avLst>
          </a:prstGeom>
          <a:solidFill>
            <a:schemeClr val="accent1"/>
          </a:solidFill>
          <a:ln w="9525">
            <a:solidFill>
              <a:schemeClr val="tx1"/>
            </a:solidFill>
            <a:miter lim="800000"/>
            <a:headEnd/>
            <a:tailEnd/>
          </a:ln>
        </p:spPr>
        <p:txBody>
          <a:bodyPr wrap="none" anchor="ctr"/>
          <a:lstStyle/>
          <a:p>
            <a:endParaRPr lang="fr-F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5" name="Picture 4" descr="HPIM1770"/>
          <p:cNvPicPr>
            <a:picLocks noChangeAspect="1" noChangeArrowheads="1"/>
          </p:cNvPicPr>
          <p:nvPr/>
        </p:nvPicPr>
        <p:blipFill>
          <a:blip r:embed="rId2"/>
          <a:srcRect/>
          <a:stretch>
            <a:fillRect/>
          </a:stretch>
        </p:blipFill>
        <p:spPr bwMode="auto">
          <a:xfrm>
            <a:off x="180975" y="2384425"/>
            <a:ext cx="8820150" cy="3098800"/>
          </a:xfrm>
          <a:prstGeom prst="rect">
            <a:avLst/>
          </a:prstGeom>
          <a:noFill/>
          <a:ln w="9525">
            <a:noFill/>
            <a:miter lim="800000"/>
            <a:headEnd/>
            <a:tailEnd/>
          </a:ln>
        </p:spPr>
      </p:pic>
      <p:sp>
        <p:nvSpPr>
          <p:cNvPr id="103426" name="Text Box 5"/>
          <p:cNvSpPr txBox="1">
            <a:spLocks noChangeArrowheads="1"/>
          </p:cNvSpPr>
          <p:nvPr/>
        </p:nvSpPr>
        <p:spPr bwMode="auto">
          <a:xfrm>
            <a:off x="287338" y="1160463"/>
            <a:ext cx="8532812" cy="822325"/>
          </a:xfrm>
          <a:prstGeom prst="rect">
            <a:avLst/>
          </a:prstGeom>
          <a:noFill/>
          <a:ln w="9525">
            <a:noFill/>
            <a:miter lim="800000"/>
            <a:headEnd/>
            <a:tailEnd/>
          </a:ln>
        </p:spPr>
        <p:txBody>
          <a:bodyPr>
            <a:spAutoFit/>
          </a:bodyPr>
          <a:lstStyle/>
          <a:p>
            <a:pPr>
              <a:spcBef>
                <a:spcPct val="50000"/>
              </a:spcBef>
            </a:pPr>
            <a:r>
              <a:rPr lang="fr-FR" sz="2400" b="1">
                <a:solidFill>
                  <a:srgbClr val="3399FF"/>
                </a:solidFill>
              </a:rPr>
              <a:t>Les câbles maintiennent les voussoirs entre- eux, mais l’ensemble fléchit car c’est trop lourd</a:t>
            </a:r>
          </a:p>
        </p:txBody>
      </p:sp>
      <p:sp>
        <p:nvSpPr>
          <p:cNvPr id="103427" name="Text Box 6"/>
          <p:cNvSpPr txBox="1">
            <a:spLocks noChangeArrowheads="1"/>
          </p:cNvSpPr>
          <p:nvPr/>
        </p:nvSpPr>
        <p:spPr bwMode="auto">
          <a:xfrm>
            <a:off x="250825" y="368300"/>
            <a:ext cx="4357688" cy="366713"/>
          </a:xfrm>
          <a:prstGeom prst="rect">
            <a:avLst/>
          </a:prstGeom>
          <a:noFill/>
          <a:ln w="9525">
            <a:noFill/>
            <a:miter lim="800000"/>
            <a:headEnd/>
            <a:tailEnd/>
          </a:ln>
        </p:spPr>
        <p:txBody>
          <a:bodyPr>
            <a:spAutoFit/>
          </a:bodyPr>
          <a:lstStyle/>
          <a:p>
            <a:pPr>
              <a:spcBef>
                <a:spcPct val="50000"/>
              </a:spcBef>
            </a:pPr>
            <a:r>
              <a:rPr lang="fr-FR"/>
              <a:t>Constat réalisé par les élèves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01396" name="Group 20"/>
          <p:cNvGraphicFramePr>
            <a:graphicFrameLocks noGrp="1"/>
          </p:cNvGraphicFramePr>
          <p:nvPr/>
        </p:nvGraphicFramePr>
        <p:xfrm>
          <a:off x="358775" y="1397000"/>
          <a:ext cx="8316913" cy="4064000"/>
        </p:xfrm>
        <a:graphic>
          <a:graphicData uri="http://schemas.openxmlformats.org/drawingml/2006/table">
            <a:tbl>
              <a:tblPr/>
              <a:tblGrid>
                <a:gridCol w="5113338"/>
                <a:gridCol w="3203575"/>
              </a:tblGrid>
              <a:tr h="4064000">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fr-FR" sz="2300" b="0" i="0" u="none" strike="noStrike" cap="none" normalizeH="0" baseline="0" smtClean="0">
                        <a:ln>
                          <a:noFill/>
                        </a:ln>
                        <a:solidFill>
                          <a:schemeClr val="tx1"/>
                        </a:solidFill>
                        <a:effectLst/>
                        <a:latin typeface="Lucida Sans Unicode"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fr-FR" sz="1600" b="0" i="0" u="none" strike="noStrike" cap="none" normalizeH="0" baseline="0" smtClean="0">
                          <a:ln>
                            <a:noFill/>
                          </a:ln>
                          <a:solidFill>
                            <a:schemeClr val="tx1"/>
                          </a:solidFill>
                          <a:effectLst/>
                          <a:latin typeface="Arial" charset="0"/>
                        </a:rPr>
                        <a:t>Quelle solution faut- il mettre</a:t>
                      </a:r>
                    </a:p>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fr-FR" sz="1600" b="0" i="0" u="none" strike="noStrike" cap="none" normalizeH="0" baseline="0" smtClean="0">
                          <a:ln>
                            <a:noFill/>
                          </a:ln>
                          <a:solidFill>
                            <a:schemeClr val="tx1"/>
                          </a:solidFill>
                          <a:effectLst/>
                          <a:latin typeface="Arial" charset="0"/>
                        </a:rPr>
                        <a:t>en place pour éviter au tablier</a:t>
                      </a:r>
                    </a:p>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fr-FR" sz="1600" b="0" i="0" u="none" strike="noStrike" cap="none" normalizeH="0" baseline="0" smtClean="0">
                          <a:ln>
                            <a:noFill/>
                          </a:ln>
                          <a:solidFill>
                            <a:schemeClr val="tx1"/>
                          </a:solidFill>
                          <a:effectLst/>
                          <a:latin typeface="Arial" charset="0"/>
                        </a:rPr>
                        <a:t>le problème rencontré </a:t>
                      </a:r>
                    </a:p>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fr-FR" sz="1600" b="0" i="0" u="none" strike="noStrike" cap="none" normalizeH="0" baseline="0" smtClean="0">
                          <a:ln>
                            <a:noFill/>
                          </a:ln>
                          <a:solidFill>
                            <a:schemeClr val="tx1"/>
                          </a:solidFill>
                          <a:effectLst/>
                          <a:latin typeface="Arial" charset="0"/>
                        </a:rPr>
                        <a:t>précédemment.</a:t>
                      </a:r>
                    </a:p>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fr-FR" sz="1600" b="0" i="0" u="none" strike="noStrike" cap="none" normalizeH="0" baseline="0" smtClean="0">
                        <a:ln>
                          <a:noFill/>
                        </a:ln>
                        <a:solidFill>
                          <a:schemeClr val="tx1"/>
                        </a:solidFill>
                        <a:effectLst/>
                        <a:latin typeface="Arial" charset="0"/>
                      </a:endParaRPr>
                    </a:p>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fr-FR" sz="1600" b="1" i="0" u="none" strike="noStrike" cap="none" normalizeH="0" baseline="0" smtClean="0">
                          <a:ln>
                            <a:noFill/>
                          </a:ln>
                          <a:solidFill>
                            <a:srgbClr val="3399FF"/>
                          </a:solidFill>
                          <a:effectLst/>
                          <a:latin typeface="Arial" charset="0"/>
                        </a:rPr>
                        <a:t>Il faut ajouter un pilier</a:t>
                      </a:r>
                    </a:p>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fr-FR" sz="1600" b="1" i="0" u="none" strike="noStrike" cap="none" normalizeH="0" baseline="0" smtClean="0">
                        <a:ln>
                          <a:noFill/>
                        </a:ln>
                        <a:solidFill>
                          <a:srgbClr val="3399FF"/>
                        </a:solidFill>
                        <a:effectLst/>
                        <a:latin typeface="Arial" charset="0"/>
                      </a:endParaRPr>
                    </a:p>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fr-FR" sz="1600" b="0" i="0" u="none" strike="noStrike" cap="none" normalizeH="0" baseline="0" smtClean="0">
                        <a:ln>
                          <a:noFill/>
                        </a:ln>
                        <a:solidFill>
                          <a:schemeClr val="tx1"/>
                        </a:solidFill>
                        <a:effectLst/>
                        <a:latin typeface="Arial" charset="0"/>
                      </a:endParaRPr>
                    </a:p>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fr-FR" sz="1600" b="0" i="0" u="none" strike="noStrike" cap="none" normalizeH="0" baseline="0" smtClean="0">
                        <a:ln>
                          <a:noFill/>
                        </a:ln>
                        <a:solidFill>
                          <a:schemeClr val="tx1"/>
                        </a:solidFill>
                        <a:effectLst/>
                        <a:latin typeface="Arial" charset="0"/>
                      </a:endParaRPr>
                    </a:p>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fr-FR" sz="1600" b="0" i="0" u="none" strike="noStrike" cap="none" normalizeH="0" baseline="0" smtClean="0">
                        <a:ln>
                          <a:noFill/>
                        </a:ln>
                        <a:solidFill>
                          <a:schemeClr val="tx1"/>
                        </a:solidFill>
                        <a:effectLst/>
                        <a:latin typeface="Arial" charset="0"/>
                      </a:endParaRPr>
                    </a:p>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fr-FR" sz="1600" b="0" i="0" u="none" strike="noStrike" cap="none" normalizeH="0" baseline="0" smtClean="0">
                          <a:ln>
                            <a:noFill/>
                          </a:ln>
                          <a:solidFill>
                            <a:schemeClr val="tx1"/>
                          </a:solidFill>
                          <a:effectLst/>
                          <a:latin typeface="Arial" charset="0"/>
                        </a:rPr>
                        <a:t>Dessinez cette solution sur le</a:t>
                      </a:r>
                    </a:p>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fr-FR" sz="1600" b="0" i="0" u="none" strike="noStrike" cap="none" normalizeH="0" baseline="0" smtClean="0">
                          <a:ln>
                            <a:noFill/>
                          </a:ln>
                          <a:solidFill>
                            <a:schemeClr val="tx1"/>
                          </a:solidFill>
                          <a:effectLst/>
                          <a:latin typeface="Arial" charset="0"/>
                        </a:rPr>
                        <a:t>dessin ci- contre.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01391" name="Object 15"/>
          <p:cNvGraphicFramePr>
            <a:graphicFrameLocks noChangeAspect="1"/>
          </p:cNvGraphicFramePr>
          <p:nvPr/>
        </p:nvGraphicFramePr>
        <p:xfrm>
          <a:off x="539750" y="2852738"/>
          <a:ext cx="4645025" cy="1016000"/>
        </p:xfrm>
        <a:graphic>
          <a:graphicData uri="http://schemas.openxmlformats.org/presentationml/2006/ole">
            <p:oleObj spid="_x0000_s101391" name="AutoSketch" r:id="rId3" imgW="16030414" imgH="2309247" progId="Sketch">
              <p:embed/>
            </p:oleObj>
          </a:graphicData>
        </a:graphic>
      </p:graphicFrame>
      <p:sp>
        <p:nvSpPr>
          <p:cNvPr id="101393" name="Rectangle 17"/>
          <p:cNvSpPr>
            <a:spLocks noChangeArrowheads="1"/>
          </p:cNvSpPr>
          <p:nvPr/>
        </p:nvSpPr>
        <p:spPr bwMode="auto">
          <a:xfrm>
            <a:off x="2700338" y="3213100"/>
            <a:ext cx="395287" cy="539750"/>
          </a:xfrm>
          <a:prstGeom prst="rect">
            <a:avLst/>
          </a:prstGeom>
          <a:solidFill>
            <a:schemeClr val="accent1"/>
          </a:solidFill>
          <a:ln w="9525">
            <a:solidFill>
              <a:schemeClr val="bg1"/>
            </a:solidFill>
            <a:miter lim="800000"/>
            <a:headEnd/>
            <a:tailEnd/>
          </a:ln>
        </p:spPr>
        <p:txBody>
          <a:bodyPr wrap="none" anchor="ctr"/>
          <a:lstStyle/>
          <a:p>
            <a:endParaRPr lang="fr-FR"/>
          </a:p>
        </p:txBody>
      </p:sp>
      <p:sp>
        <p:nvSpPr>
          <p:cNvPr id="101394" name="AutoShape 18"/>
          <p:cNvSpPr>
            <a:spLocks/>
          </p:cNvSpPr>
          <p:nvPr/>
        </p:nvSpPr>
        <p:spPr bwMode="auto">
          <a:xfrm>
            <a:off x="1096963" y="4143375"/>
            <a:ext cx="914400" cy="401638"/>
          </a:xfrm>
          <a:prstGeom prst="borderCallout1">
            <a:avLst>
              <a:gd name="adj1" fmla="val 28458"/>
              <a:gd name="adj2" fmla="val 108333"/>
              <a:gd name="adj3" fmla="val -141898"/>
              <a:gd name="adj4" fmla="val 190972"/>
            </a:avLst>
          </a:prstGeom>
          <a:noFill/>
          <a:ln w="9525">
            <a:solidFill>
              <a:schemeClr val="tx1"/>
            </a:solidFill>
            <a:miter lim="800000"/>
            <a:headEnd/>
            <a:tailEnd type="triangle" w="med" len="med"/>
          </a:ln>
        </p:spPr>
        <p:txBody>
          <a:bodyPr/>
          <a:lstStyle/>
          <a:p>
            <a:pPr algn="ctr"/>
            <a:r>
              <a:rPr lang="fr-FR"/>
              <a:t>pilier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3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13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93" grpId="0" animBg="1"/>
      <p:bldP spid="10139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49" name="Picture 4" descr="HPIM1772"/>
          <p:cNvPicPr>
            <a:picLocks noChangeAspect="1" noChangeArrowheads="1"/>
          </p:cNvPicPr>
          <p:nvPr/>
        </p:nvPicPr>
        <p:blipFill>
          <a:blip r:embed="rId2"/>
          <a:srcRect/>
          <a:stretch>
            <a:fillRect/>
          </a:stretch>
        </p:blipFill>
        <p:spPr bwMode="auto">
          <a:xfrm>
            <a:off x="287338" y="908050"/>
            <a:ext cx="8569325" cy="2155825"/>
          </a:xfrm>
          <a:prstGeom prst="rect">
            <a:avLst/>
          </a:prstGeom>
          <a:noFill/>
          <a:ln w="9525">
            <a:noFill/>
            <a:miter lim="800000"/>
            <a:headEnd/>
            <a:tailEnd/>
          </a:ln>
        </p:spPr>
      </p:pic>
      <p:sp>
        <p:nvSpPr>
          <p:cNvPr id="104450" name="Text Box 5"/>
          <p:cNvSpPr txBox="1">
            <a:spLocks noChangeArrowheads="1"/>
          </p:cNvSpPr>
          <p:nvPr/>
        </p:nvSpPr>
        <p:spPr bwMode="auto">
          <a:xfrm>
            <a:off x="250825" y="260350"/>
            <a:ext cx="3492500" cy="366713"/>
          </a:xfrm>
          <a:prstGeom prst="rect">
            <a:avLst/>
          </a:prstGeom>
          <a:noFill/>
          <a:ln w="9525">
            <a:noFill/>
            <a:miter lim="800000"/>
            <a:headEnd/>
            <a:tailEnd/>
          </a:ln>
        </p:spPr>
        <p:txBody>
          <a:bodyPr>
            <a:spAutoFit/>
          </a:bodyPr>
          <a:lstStyle/>
          <a:p>
            <a:pPr>
              <a:spcBef>
                <a:spcPct val="50000"/>
              </a:spcBef>
            </a:pPr>
            <a:r>
              <a:rPr lang="fr-FR"/>
              <a:t>Montage réalisé par les élèves</a:t>
            </a:r>
          </a:p>
        </p:txBody>
      </p:sp>
      <p:pic>
        <p:nvPicPr>
          <p:cNvPr id="104451" name="Picture 6" descr="HPIM1774"/>
          <p:cNvPicPr>
            <a:picLocks noChangeAspect="1" noChangeArrowheads="1"/>
          </p:cNvPicPr>
          <p:nvPr/>
        </p:nvPicPr>
        <p:blipFill>
          <a:blip r:embed="rId3"/>
          <a:srcRect/>
          <a:stretch>
            <a:fillRect/>
          </a:stretch>
        </p:blipFill>
        <p:spPr bwMode="auto">
          <a:xfrm>
            <a:off x="468313" y="3644900"/>
            <a:ext cx="3527425" cy="2833688"/>
          </a:xfrm>
          <a:prstGeom prst="rect">
            <a:avLst/>
          </a:prstGeom>
          <a:noFill/>
          <a:ln w="9525">
            <a:noFill/>
            <a:miter lim="800000"/>
            <a:headEnd/>
            <a:tailEnd/>
          </a:ln>
        </p:spPr>
      </p:pic>
      <p:pic>
        <p:nvPicPr>
          <p:cNvPr id="104452" name="Picture 7" descr="HPIM1776"/>
          <p:cNvPicPr>
            <a:picLocks noChangeAspect="1" noChangeArrowheads="1"/>
          </p:cNvPicPr>
          <p:nvPr/>
        </p:nvPicPr>
        <p:blipFill>
          <a:blip r:embed="rId4"/>
          <a:srcRect/>
          <a:stretch>
            <a:fillRect/>
          </a:stretch>
        </p:blipFill>
        <p:spPr bwMode="auto">
          <a:xfrm>
            <a:off x="4211638" y="3492500"/>
            <a:ext cx="4932362" cy="3297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ext Box 4"/>
          <p:cNvSpPr txBox="1">
            <a:spLocks noChangeArrowheads="1"/>
          </p:cNvSpPr>
          <p:nvPr/>
        </p:nvSpPr>
        <p:spPr bwMode="auto">
          <a:xfrm>
            <a:off x="0" y="188913"/>
            <a:ext cx="9144000" cy="4664075"/>
          </a:xfrm>
          <a:prstGeom prst="rect">
            <a:avLst/>
          </a:prstGeom>
          <a:noFill/>
          <a:ln w="9525">
            <a:noFill/>
            <a:miter lim="800000"/>
            <a:headEnd/>
            <a:tailEnd/>
          </a:ln>
        </p:spPr>
        <p:txBody>
          <a:bodyPr>
            <a:spAutoFit/>
          </a:bodyPr>
          <a:lstStyle/>
          <a:p>
            <a:pPr>
              <a:spcBef>
                <a:spcPct val="50000"/>
              </a:spcBef>
            </a:pPr>
            <a:r>
              <a:rPr lang="fr-FR" sz="2000">
                <a:solidFill>
                  <a:srgbClr val="3399FF"/>
                </a:solidFill>
              </a:rPr>
              <a:t>Résultats attendus</a:t>
            </a:r>
          </a:p>
          <a:p>
            <a:pPr>
              <a:spcBef>
                <a:spcPct val="50000"/>
              </a:spcBef>
            </a:pPr>
            <a:endParaRPr lang="fr-FR" sz="2000">
              <a:solidFill>
                <a:srgbClr val="3399FF"/>
              </a:solidFill>
            </a:endParaRPr>
          </a:p>
          <a:p>
            <a:pPr>
              <a:spcBef>
                <a:spcPct val="50000"/>
              </a:spcBef>
            </a:pPr>
            <a:r>
              <a:rPr lang="fr-FR" sz="2000">
                <a:solidFill>
                  <a:srgbClr val="3399FF"/>
                </a:solidFill>
              </a:rPr>
              <a:t>Les piliers sont en béton pour mieux résister à la compression (voir séance n°4)</a:t>
            </a:r>
          </a:p>
          <a:p>
            <a:pPr>
              <a:spcBef>
                <a:spcPct val="50000"/>
              </a:spcBef>
            </a:pPr>
            <a:endParaRPr lang="fr-FR" sz="2000">
              <a:solidFill>
                <a:srgbClr val="3399FF"/>
              </a:solidFill>
            </a:endParaRPr>
          </a:p>
          <a:p>
            <a:pPr>
              <a:spcBef>
                <a:spcPct val="50000"/>
              </a:spcBef>
            </a:pPr>
            <a:r>
              <a:rPr lang="fr-FR" sz="2000">
                <a:solidFill>
                  <a:srgbClr val="3399FF"/>
                </a:solidFill>
              </a:rPr>
              <a:t>Le tablier est composé de voussoirs qui sont assemblés par des câbles métalliques qui résistent bien à la traction (voir synthèse).</a:t>
            </a:r>
          </a:p>
          <a:p>
            <a:pPr>
              <a:spcBef>
                <a:spcPct val="50000"/>
              </a:spcBef>
            </a:pPr>
            <a:endParaRPr lang="fr-FR" sz="2000">
              <a:solidFill>
                <a:srgbClr val="3399FF"/>
              </a:solidFill>
            </a:endParaRPr>
          </a:p>
          <a:p>
            <a:pPr>
              <a:spcBef>
                <a:spcPct val="50000"/>
              </a:spcBef>
            </a:pPr>
            <a:r>
              <a:rPr lang="fr-FR" sz="2000">
                <a:solidFill>
                  <a:srgbClr val="3399FF"/>
                </a:solidFill>
              </a:rPr>
              <a:t>Il faut ajouter des piliers pour éviter que le tablier se déforme sous son propre poids.</a:t>
            </a:r>
          </a:p>
          <a:p>
            <a:pPr>
              <a:spcBef>
                <a:spcPct val="50000"/>
              </a:spcBef>
            </a:pPr>
            <a:endParaRPr lang="fr-FR" sz="2000">
              <a:solidFill>
                <a:srgbClr val="3399FF"/>
              </a:solidFill>
            </a:endParaRPr>
          </a:p>
          <a:p>
            <a:pPr>
              <a:spcBef>
                <a:spcPct val="50000"/>
              </a:spcBef>
            </a:pPr>
            <a:endParaRPr lang="fr-FR" sz="2000">
              <a:solidFill>
                <a:srgbClr val="3399FF"/>
              </a:solidFill>
            </a:endParaRPr>
          </a:p>
        </p:txBody>
      </p:sp>
      <p:sp>
        <p:nvSpPr>
          <p:cNvPr id="105474" name="Text Box 6"/>
          <p:cNvSpPr txBox="1">
            <a:spLocks noChangeArrowheads="1"/>
          </p:cNvSpPr>
          <p:nvPr/>
        </p:nvSpPr>
        <p:spPr bwMode="auto">
          <a:xfrm>
            <a:off x="4572000" y="5984875"/>
            <a:ext cx="4392613" cy="517525"/>
          </a:xfrm>
          <a:prstGeom prst="rect">
            <a:avLst/>
          </a:prstGeom>
          <a:noFill/>
          <a:ln w="9525">
            <a:noFill/>
            <a:miter lim="800000"/>
            <a:headEnd/>
            <a:tailEnd/>
          </a:ln>
        </p:spPr>
        <p:txBody>
          <a:bodyPr>
            <a:spAutoFit/>
          </a:bodyPr>
          <a:lstStyle/>
          <a:p>
            <a:pPr>
              <a:spcBef>
                <a:spcPct val="50000"/>
              </a:spcBef>
            </a:pPr>
            <a:r>
              <a:rPr lang="fr-FR" sz="1400">
                <a:solidFill>
                  <a:srgbClr val="3399FF"/>
                </a:solidFill>
              </a:rPr>
              <a:t>Synthèse réalisée avec les élèves à partir de leurs observations et des essais effectués précédemment</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WordArt 4"/>
          <p:cNvSpPr>
            <a:spLocks noChangeArrowheads="1" noChangeShapeType="1" noTextEdit="1"/>
          </p:cNvSpPr>
          <p:nvPr/>
        </p:nvSpPr>
        <p:spPr bwMode="auto">
          <a:xfrm>
            <a:off x="2843213" y="2241550"/>
            <a:ext cx="3600450" cy="1979613"/>
          </a:xfrm>
          <a:prstGeom prst="rect">
            <a:avLst/>
          </a:prstGeom>
        </p:spPr>
        <p:txBody>
          <a:bodyPr wrap="none" fromWordArt="1">
            <a:prstTxWarp prst="textSlantUp">
              <a:avLst>
                <a:gd name="adj" fmla="val 55556"/>
              </a:avLst>
            </a:prstTxWarp>
          </a:bodyPr>
          <a:lstStyle/>
          <a:p>
            <a:pPr algn="ctr"/>
            <a:r>
              <a:rPr lang="fr-FR" sz="3600" b="1" kern="10">
                <a:ln w="9525">
                  <a:solidFill>
                    <a:schemeClr val="tx1"/>
                  </a:solidFill>
                  <a:round/>
                  <a:headEnd/>
                  <a:tailEnd/>
                </a:ln>
                <a:latin typeface="Arial Unicode MS"/>
                <a:ea typeface="Arial Unicode MS"/>
                <a:cs typeface="Arial Unicode MS"/>
              </a:rPr>
              <a:t>FIN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2"/>
          <p:cNvSpPr txBox="1">
            <a:spLocks noChangeArrowheads="1"/>
          </p:cNvSpPr>
          <p:nvPr/>
        </p:nvSpPr>
        <p:spPr bwMode="auto">
          <a:xfrm>
            <a:off x="71438" y="1376363"/>
            <a:ext cx="8101012" cy="2043112"/>
          </a:xfrm>
          <a:prstGeom prst="rect">
            <a:avLst/>
          </a:prstGeom>
          <a:noFill/>
          <a:ln w="9525">
            <a:noFill/>
            <a:miter lim="800000"/>
            <a:headEnd/>
            <a:tailEnd/>
          </a:ln>
        </p:spPr>
        <p:txBody>
          <a:bodyPr>
            <a:spAutoFit/>
          </a:bodyPr>
          <a:lstStyle/>
          <a:p>
            <a:pPr algn="ctr"/>
            <a:r>
              <a:rPr lang="fr-FR" sz="4800" b="1"/>
              <a:t>Séance </a:t>
            </a:r>
            <a:r>
              <a:rPr lang="fr-FR" sz="4800"/>
              <a:t>: 2</a:t>
            </a:r>
          </a:p>
          <a:p>
            <a:pPr algn="ctr"/>
            <a:endParaRPr lang="fr-FR" sz="4000"/>
          </a:p>
          <a:p>
            <a:pPr algn="ctr"/>
            <a:r>
              <a:rPr lang="fr-FR" sz="4000"/>
              <a:t>Comment franchir un obstacle?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5"/>
          <p:cNvPicPr>
            <a:picLocks noChangeAspect="1" noChangeArrowheads="1"/>
          </p:cNvPicPr>
          <p:nvPr/>
        </p:nvPicPr>
        <p:blipFill>
          <a:blip r:embed="rId2"/>
          <a:srcRect/>
          <a:stretch>
            <a:fillRect/>
          </a:stretch>
        </p:blipFill>
        <p:spPr bwMode="auto">
          <a:xfrm>
            <a:off x="107950" y="800100"/>
            <a:ext cx="2595563" cy="2339975"/>
          </a:xfrm>
          <a:prstGeom prst="rect">
            <a:avLst/>
          </a:prstGeom>
          <a:noFill/>
          <a:ln w="9525">
            <a:noFill/>
            <a:miter lim="800000"/>
            <a:headEnd/>
            <a:tailEnd/>
          </a:ln>
        </p:spPr>
      </p:pic>
      <p:pic>
        <p:nvPicPr>
          <p:cNvPr id="20482" name="Picture 6"/>
          <p:cNvPicPr>
            <a:picLocks noChangeAspect="1" noChangeArrowheads="1"/>
          </p:cNvPicPr>
          <p:nvPr/>
        </p:nvPicPr>
        <p:blipFill>
          <a:blip r:embed="rId3"/>
          <a:srcRect/>
          <a:stretch>
            <a:fillRect/>
          </a:stretch>
        </p:blipFill>
        <p:spPr bwMode="auto">
          <a:xfrm>
            <a:off x="5219700" y="368300"/>
            <a:ext cx="3270250" cy="2508250"/>
          </a:xfrm>
          <a:prstGeom prst="rect">
            <a:avLst/>
          </a:prstGeom>
          <a:noFill/>
          <a:ln w="9525">
            <a:noFill/>
            <a:miter lim="800000"/>
            <a:headEnd/>
            <a:tailEnd/>
          </a:ln>
        </p:spPr>
      </p:pic>
      <p:pic>
        <p:nvPicPr>
          <p:cNvPr id="20483" name="Picture 7"/>
          <p:cNvPicPr>
            <a:picLocks noChangeAspect="1" noChangeArrowheads="1"/>
          </p:cNvPicPr>
          <p:nvPr/>
        </p:nvPicPr>
        <p:blipFill>
          <a:blip r:embed="rId4"/>
          <a:srcRect/>
          <a:stretch>
            <a:fillRect/>
          </a:stretch>
        </p:blipFill>
        <p:spPr bwMode="auto">
          <a:xfrm>
            <a:off x="179388" y="3608388"/>
            <a:ext cx="2881312" cy="2879725"/>
          </a:xfrm>
          <a:prstGeom prst="rect">
            <a:avLst/>
          </a:prstGeom>
          <a:noFill/>
          <a:ln w="9525">
            <a:noFill/>
            <a:miter lim="800000"/>
            <a:headEnd/>
            <a:tailEnd/>
          </a:ln>
        </p:spPr>
      </p:pic>
      <p:pic>
        <p:nvPicPr>
          <p:cNvPr id="20484" name="Picture 8"/>
          <p:cNvPicPr>
            <a:picLocks noChangeAspect="1" noChangeArrowheads="1"/>
          </p:cNvPicPr>
          <p:nvPr/>
        </p:nvPicPr>
        <p:blipFill>
          <a:blip r:embed="rId5"/>
          <a:srcRect/>
          <a:stretch>
            <a:fillRect/>
          </a:stretch>
        </p:blipFill>
        <p:spPr bwMode="auto">
          <a:xfrm>
            <a:off x="2051050" y="5408613"/>
            <a:ext cx="1547813" cy="1266825"/>
          </a:xfrm>
          <a:prstGeom prst="rect">
            <a:avLst/>
          </a:prstGeom>
          <a:noFill/>
          <a:ln w="9525">
            <a:noFill/>
            <a:miter lim="800000"/>
            <a:headEnd/>
            <a:tailEnd/>
          </a:ln>
        </p:spPr>
      </p:pic>
      <p:sp>
        <p:nvSpPr>
          <p:cNvPr id="20485" name="Text Box 9"/>
          <p:cNvSpPr txBox="1">
            <a:spLocks noChangeArrowheads="1"/>
          </p:cNvSpPr>
          <p:nvPr/>
        </p:nvSpPr>
        <p:spPr bwMode="auto">
          <a:xfrm>
            <a:off x="1439863" y="225425"/>
            <a:ext cx="2952750" cy="457200"/>
          </a:xfrm>
          <a:prstGeom prst="rect">
            <a:avLst/>
          </a:prstGeom>
          <a:noFill/>
          <a:ln w="9525">
            <a:noFill/>
            <a:miter lim="800000"/>
            <a:headEnd/>
            <a:tailEnd/>
          </a:ln>
        </p:spPr>
        <p:txBody>
          <a:bodyPr>
            <a:spAutoFit/>
          </a:bodyPr>
          <a:lstStyle/>
          <a:p>
            <a:pPr>
              <a:spcBef>
                <a:spcPct val="50000"/>
              </a:spcBef>
            </a:pPr>
            <a:r>
              <a:rPr lang="fr-FR" sz="2400" b="1"/>
              <a:t>Que voyez- vous?</a:t>
            </a:r>
          </a:p>
        </p:txBody>
      </p:sp>
      <p:sp>
        <p:nvSpPr>
          <p:cNvPr id="20486" name="Text Box 10"/>
          <p:cNvSpPr txBox="1">
            <a:spLocks noChangeArrowheads="1"/>
          </p:cNvSpPr>
          <p:nvPr/>
        </p:nvSpPr>
        <p:spPr bwMode="auto">
          <a:xfrm>
            <a:off x="504825" y="2600325"/>
            <a:ext cx="1619250" cy="366713"/>
          </a:xfrm>
          <a:prstGeom prst="rect">
            <a:avLst/>
          </a:prstGeom>
          <a:noFill/>
          <a:ln w="9525">
            <a:noFill/>
            <a:miter lim="800000"/>
            <a:headEnd/>
            <a:tailEnd/>
          </a:ln>
        </p:spPr>
        <p:txBody>
          <a:bodyPr>
            <a:spAutoFit/>
          </a:bodyPr>
          <a:lstStyle/>
          <a:p>
            <a:pPr>
              <a:spcBef>
                <a:spcPct val="50000"/>
              </a:spcBef>
            </a:pPr>
            <a:r>
              <a:rPr lang="fr-FR" b="1"/>
              <a:t>Un ruisseau</a:t>
            </a:r>
          </a:p>
        </p:txBody>
      </p:sp>
      <p:sp>
        <p:nvSpPr>
          <p:cNvPr id="20487" name="Text Box 11"/>
          <p:cNvSpPr txBox="1">
            <a:spLocks noChangeArrowheads="1"/>
          </p:cNvSpPr>
          <p:nvPr/>
        </p:nvSpPr>
        <p:spPr bwMode="auto">
          <a:xfrm>
            <a:off x="5292725" y="2492375"/>
            <a:ext cx="3060700" cy="366713"/>
          </a:xfrm>
          <a:prstGeom prst="rect">
            <a:avLst/>
          </a:prstGeom>
          <a:noFill/>
          <a:ln w="9525">
            <a:noFill/>
            <a:miter lim="800000"/>
            <a:headEnd/>
            <a:tailEnd/>
          </a:ln>
        </p:spPr>
        <p:txBody>
          <a:bodyPr>
            <a:spAutoFit/>
          </a:bodyPr>
          <a:lstStyle/>
          <a:p>
            <a:r>
              <a:rPr lang="fr-FR" b="1"/>
              <a:t>Un fleuve  entre 2 collines</a:t>
            </a:r>
            <a:endParaRPr lang="fr-FR"/>
          </a:p>
        </p:txBody>
      </p:sp>
      <p:sp>
        <p:nvSpPr>
          <p:cNvPr id="20488" name="Text Box 12"/>
          <p:cNvSpPr txBox="1">
            <a:spLocks noChangeArrowheads="1"/>
          </p:cNvSpPr>
          <p:nvPr/>
        </p:nvSpPr>
        <p:spPr bwMode="auto">
          <a:xfrm>
            <a:off x="71438" y="5848350"/>
            <a:ext cx="3959225" cy="641350"/>
          </a:xfrm>
          <a:prstGeom prst="rect">
            <a:avLst/>
          </a:prstGeom>
          <a:noFill/>
          <a:ln w="9525">
            <a:noFill/>
            <a:miter lim="800000"/>
            <a:headEnd/>
            <a:tailEnd/>
          </a:ln>
        </p:spPr>
        <p:txBody>
          <a:bodyPr>
            <a:spAutoFit/>
          </a:bodyPr>
          <a:lstStyle/>
          <a:p>
            <a:r>
              <a:rPr lang="fr-FR" b="1"/>
              <a:t>Un fleuve  en plaine qui passe dans une grande ville (Bordeaux)</a:t>
            </a:r>
            <a:endParaRPr lang="fr-FR"/>
          </a:p>
        </p:txBody>
      </p:sp>
      <p:sp>
        <p:nvSpPr>
          <p:cNvPr id="20489" name="Text Box 13"/>
          <p:cNvSpPr txBox="1">
            <a:spLocks noChangeArrowheads="1"/>
          </p:cNvSpPr>
          <p:nvPr/>
        </p:nvSpPr>
        <p:spPr bwMode="auto">
          <a:xfrm>
            <a:off x="3671888" y="3105150"/>
            <a:ext cx="4716462" cy="457200"/>
          </a:xfrm>
          <a:prstGeom prst="rect">
            <a:avLst/>
          </a:prstGeom>
          <a:noFill/>
          <a:ln w="9525">
            <a:noFill/>
            <a:miter lim="800000"/>
            <a:headEnd/>
            <a:tailEnd/>
          </a:ln>
        </p:spPr>
        <p:txBody>
          <a:bodyPr>
            <a:spAutoFit/>
          </a:bodyPr>
          <a:lstStyle/>
          <a:p>
            <a:pPr>
              <a:spcBef>
                <a:spcPct val="50000"/>
              </a:spcBef>
            </a:pPr>
            <a:r>
              <a:rPr lang="fr-FR" sz="2400"/>
              <a:t>Différences entre ces 3 images</a:t>
            </a:r>
          </a:p>
        </p:txBody>
      </p:sp>
      <p:sp>
        <p:nvSpPr>
          <p:cNvPr id="23563" name="Text Box 4"/>
          <p:cNvSpPr txBox="1">
            <a:spLocks noChangeArrowheads="1"/>
          </p:cNvSpPr>
          <p:nvPr/>
        </p:nvSpPr>
        <p:spPr bwMode="auto">
          <a:xfrm>
            <a:off x="3276600" y="3752850"/>
            <a:ext cx="5867400" cy="1644650"/>
          </a:xfrm>
          <a:prstGeom prst="rect">
            <a:avLst/>
          </a:prstGeom>
          <a:noFill/>
          <a:ln w="9525">
            <a:noFill/>
            <a:miter lim="800000"/>
            <a:headEnd/>
            <a:tailEnd/>
          </a:ln>
        </p:spPr>
        <p:txBody>
          <a:bodyPr>
            <a:spAutoFit/>
          </a:bodyPr>
          <a:lstStyle/>
          <a:p>
            <a:r>
              <a:rPr lang="fr-FR">
                <a:solidFill>
                  <a:srgbClr val="3399FF"/>
                </a:solidFill>
              </a:rPr>
              <a:t>Résultat attendu de l'élève</a:t>
            </a:r>
          </a:p>
          <a:p>
            <a:pPr>
              <a:spcBef>
                <a:spcPct val="50000"/>
              </a:spcBef>
            </a:pPr>
            <a:r>
              <a:rPr lang="fr-FR" sz="2400">
                <a:solidFill>
                  <a:srgbClr val="3399FF"/>
                </a:solidFill>
              </a:rPr>
              <a:t>Lieu : campagne, ville </a:t>
            </a:r>
          </a:p>
          <a:p>
            <a:r>
              <a:rPr lang="fr-FR" sz="2400">
                <a:solidFill>
                  <a:srgbClr val="3399FF"/>
                </a:solidFill>
              </a:rPr>
              <a:t>Topographie du terrain  (plaine, colline,...)</a:t>
            </a:r>
          </a:p>
          <a:p>
            <a:r>
              <a:rPr lang="fr-FR" sz="2400">
                <a:solidFill>
                  <a:srgbClr val="3399FF"/>
                </a:solidFill>
              </a:rPr>
              <a:t>Distance à franchir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3563"/>
                                        </p:tgtEl>
                                        <p:attrNameLst>
                                          <p:attrName>style.visibility</p:attrName>
                                        </p:attrNameLst>
                                      </p:cBhvr>
                                      <p:to>
                                        <p:strVal val="visible"/>
                                      </p:to>
                                    </p:set>
                                    <p:animEffect transition="in" filter="box(in)">
                                      <p:cBhvr>
                                        <p:cTn id="7" dur="500"/>
                                        <p:tgtEl>
                                          <p:spTgt spid="23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3"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5" name="Text Box 8"/>
          <p:cNvSpPr txBox="1">
            <a:spLocks noChangeArrowheads="1"/>
          </p:cNvSpPr>
          <p:nvPr/>
        </p:nvSpPr>
        <p:spPr bwMode="auto">
          <a:xfrm>
            <a:off x="323850" y="436563"/>
            <a:ext cx="2663825" cy="579437"/>
          </a:xfrm>
          <a:prstGeom prst="rect">
            <a:avLst/>
          </a:prstGeom>
          <a:noFill/>
          <a:ln w="9525">
            <a:noFill/>
            <a:miter lim="800000"/>
            <a:headEnd/>
            <a:tailEnd/>
          </a:ln>
        </p:spPr>
        <p:txBody>
          <a:bodyPr>
            <a:spAutoFit/>
          </a:bodyPr>
          <a:lstStyle/>
          <a:p>
            <a:pPr algn="ctr">
              <a:spcBef>
                <a:spcPct val="50000"/>
              </a:spcBef>
            </a:pPr>
            <a:r>
              <a:rPr lang="fr-FR" sz="1400" b="1"/>
              <a:t>Hypothèse n°1 :   </a:t>
            </a:r>
          </a:p>
          <a:p>
            <a:pPr algn="ctr">
              <a:spcBef>
                <a:spcPct val="50000"/>
              </a:spcBef>
            </a:pPr>
            <a:r>
              <a:rPr lang="fr-FR" sz="1200"/>
              <a:t> </a:t>
            </a:r>
            <a:r>
              <a:rPr lang="fr-FR" sz="1200" b="1"/>
              <a:t>pour faire passer des personnes</a:t>
            </a:r>
          </a:p>
        </p:txBody>
      </p:sp>
      <p:sp>
        <p:nvSpPr>
          <p:cNvPr id="21506" name="Text Box 9"/>
          <p:cNvSpPr txBox="1">
            <a:spLocks noChangeArrowheads="1"/>
          </p:cNvSpPr>
          <p:nvPr/>
        </p:nvSpPr>
        <p:spPr bwMode="auto">
          <a:xfrm>
            <a:off x="3311525" y="436563"/>
            <a:ext cx="2663825" cy="579437"/>
          </a:xfrm>
          <a:prstGeom prst="rect">
            <a:avLst/>
          </a:prstGeom>
          <a:noFill/>
          <a:ln w="9525">
            <a:noFill/>
            <a:miter lim="800000"/>
            <a:headEnd/>
            <a:tailEnd/>
          </a:ln>
        </p:spPr>
        <p:txBody>
          <a:bodyPr>
            <a:spAutoFit/>
          </a:bodyPr>
          <a:lstStyle/>
          <a:p>
            <a:pPr algn="ctr">
              <a:spcBef>
                <a:spcPct val="50000"/>
              </a:spcBef>
            </a:pPr>
            <a:r>
              <a:rPr lang="fr-FR" sz="1400" b="1"/>
              <a:t>Hypothèse n°2 :   </a:t>
            </a:r>
          </a:p>
          <a:p>
            <a:pPr algn="ctr">
              <a:spcBef>
                <a:spcPct val="50000"/>
              </a:spcBef>
            </a:pPr>
            <a:r>
              <a:rPr lang="fr-FR" sz="1200"/>
              <a:t> </a:t>
            </a:r>
            <a:r>
              <a:rPr lang="fr-FR" sz="1200" b="1"/>
              <a:t>pour faire passer des véhicules</a:t>
            </a:r>
          </a:p>
        </p:txBody>
      </p:sp>
      <p:sp>
        <p:nvSpPr>
          <p:cNvPr id="21507" name="Text Box 10"/>
          <p:cNvSpPr txBox="1">
            <a:spLocks noChangeArrowheads="1"/>
          </p:cNvSpPr>
          <p:nvPr/>
        </p:nvSpPr>
        <p:spPr bwMode="auto">
          <a:xfrm>
            <a:off x="6192838" y="398463"/>
            <a:ext cx="2951162" cy="762000"/>
          </a:xfrm>
          <a:prstGeom prst="rect">
            <a:avLst/>
          </a:prstGeom>
          <a:noFill/>
          <a:ln w="9525">
            <a:noFill/>
            <a:miter lim="800000"/>
            <a:headEnd/>
            <a:tailEnd/>
          </a:ln>
        </p:spPr>
        <p:txBody>
          <a:bodyPr>
            <a:spAutoFit/>
          </a:bodyPr>
          <a:lstStyle/>
          <a:p>
            <a:pPr algn="ctr">
              <a:spcBef>
                <a:spcPct val="50000"/>
              </a:spcBef>
            </a:pPr>
            <a:r>
              <a:rPr lang="fr-FR" sz="1400" b="1"/>
              <a:t>Hypothèse n°3 :   </a:t>
            </a:r>
          </a:p>
          <a:p>
            <a:pPr algn="ctr">
              <a:spcBef>
                <a:spcPct val="50000"/>
              </a:spcBef>
            </a:pPr>
            <a:r>
              <a:rPr lang="fr-FR" sz="1200"/>
              <a:t> </a:t>
            </a:r>
            <a:r>
              <a:rPr lang="fr-FR" sz="1200" b="1"/>
              <a:t>pour faire passer des véhicules sur le pont et des bateaux dessous </a:t>
            </a:r>
          </a:p>
        </p:txBody>
      </p:sp>
      <p:pic>
        <p:nvPicPr>
          <p:cNvPr id="21508" name="Picture 10"/>
          <p:cNvPicPr>
            <a:picLocks noChangeAspect="1" noChangeArrowheads="1"/>
          </p:cNvPicPr>
          <p:nvPr/>
        </p:nvPicPr>
        <p:blipFill>
          <a:blip r:embed="rId2"/>
          <a:srcRect/>
          <a:stretch>
            <a:fillRect/>
          </a:stretch>
        </p:blipFill>
        <p:spPr bwMode="auto">
          <a:xfrm>
            <a:off x="142875" y="1447800"/>
            <a:ext cx="8850313" cy="4681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descr="B0FA0575"/>
          <p:cNvPicPr>
            <a:picLocks noChangeAspect="1" noChangeArrowheads="1"/>
          </p:cNvPicPr>
          <p:nvPr/>
        </p:nvPicPr>
        <p:blipFill>
          <a:blip r:embed="rId2"/>
          <a:srcRect/>
          <a:stretch>
            <a:fillRect/>
          </a:stretch>
        </p:blipFill>
        <p:spPr bwMode="auto">
          <a:xfrm>
            <a:off x="0" y="0"/>
            <a:ext cx="3255963" cy="4400550"/>
          </a:xfrm>
          <a:prstGeom prst="rect">
            <a:avLst/>
          </a:prstGeom>
          <a:noFill/>
          <a:ln w="9525">
            <a:noFill/>
            <a:miter lim="800000"/>
            <a:headEnd/>
            <a:tailEnd/>
          </a:ln>
        </p:spPr>
      </p:pic>
      <p:pic>
        <p:nvPicPr>
          <p:cNvPr id="22530" name="Picture 4" descr="81C5FEDA"/>
          <p:cNvPicPr>
            <a:picLocks noChangeAspect="1" noChangeArrowheads="1"/>
          </p:cNvPicPr>
          <p:nvPr/>
        </p:nvPicPr>
        <p:blipFill>
          <a:blip r:embed="rId3"/>
          <a:srcRect/>
          <a:stretch>
            <a:fillRect/>
          </a:stretch>
        </p:blipFill>
        <p:spPr bwMode="auto">
          <a:xfrm>
            <a:off x="5284788" y="188913"/>
            <a:ext cx="3859212" cy="5292725"/>
          </a:xfrm>
          <a:prstGeom prst="rect">
            <a:avLst/>
          </a:prstGeom>
          <a:noFill/>
          <a:ln w="9525">
            <a:noFill/>
            <a:miter lim="800000"/>
            <a:headEnd/>
            <a:tailEnd/>
          </a:ln>
        </p:spPr>
      </p:pic>
      <p:sp>
        <p:nvSpPr>
          <p:cNvPr id="22531" name="Text Box 8"/>
          <p:cNvSpPr txBox="1">
            <a:spLocks noChangeArrowheads="1"/>
          </p:cNvSpPr>
          <p:nvPr/>
        </p:nvSpPr>
        <p:spPr bwMode="auto">
          <a:xfrm>
            <a:off x="503238" y="296863"/>
            <a:ext cx="2016125" cy="366712"/>
          </a:xfrm>
          <a:prstGeom prst="rect">
            <a:avLst/>
          </a:prstGeom>
          <a:noFill/>
          <a:ln w="9525">
            <a:noFill/>
            <a:miter lim="800000"/>
            <a:headEnd/>
            <a:tailEnd/>
          </a:ln>
        </p:spPr>
        <p:txBody>
          <a:bodyPr>
            <a:spAutoFit/>
          </a:bodyPr>
          <a:lstStyle/>
          <a:p>
            <a:pPr>
              <a:spcBef>
                <a:spcPct val="50000"/>
              </a:spcBef>
            </a:pPr>
            <a:r>
              <a:rPr lang="fr-FR" b="1">
                <a:solidFill>
                  <a:schemeClr val="bg1"/>
                </a:solidFill>
              </a:rPr>
              <a:t>Travaux élèves</a:t>
            </a:r>
          </a:p>
        </p:txBody>
      </p:sp>
      <p:pic>
        <p:nvPicPr>
          <p:cNvPr id="22532" name="Picture 3" descr="63B50C4B"/>
          <p:cNvPicPr>
            <a:picLocks noChangeAspect="1" noChangeArrowheads="1"/>
          </p:cNvPicPr>
          <p:nvPr/>
        </p:nvPicPr>
        <p:blipFill>
          <a:blip r:embed="rId4"/>
          <a:srcRect/>
          <a:stretch>
            <a:fillRect/>
          </a:stretch>
        </p:blipFill>
        <p:spPr bwMode="auto">
          <a:xfrm>
            <a:off x="2987675" y="2420938"/>
            <a:ext cx="3233738" cy="4437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7" descr="2914FBF8"/>
          <p:cNvPicPr>
            <a:picLocks noChangeAspect="1" noChangeArrowheads="1"/>
          </p:cNvPicPr>
          <p:nvPr/>
        </p:nvPicPr>
        <p:blipFill>
          <a:blip r:embed="rId2"/>
          <a:srcRect/>
          <a:stretch>
            <a:fillRect/>
          </a:stretch>
        </p:blipFill>
        <p:spPr bwMode="auto">
          <a:xfrm>
            <a:off x="5942013" y="3176588"/>
            <a:ext cx="3201987" cy="3681412"/>
          </a:xfrm>
          <a:prstGeom prst="rect">
            <a:avLst/>
          </a:prstGeom>
          <a:noFill/>
          <a:ln w="9525">
            <a:noFill/>
            <a:miter lim="800000"/>
            <a:headEnd/>
            <a:tailEnd/>
          </a:ln>
        </p:spPr>
      </p:pic>
      <p:pic>
        <p:nvPicPr>
          <p:cNvPr id="23554" name="Picture 6" descr="3CE6B19"/>
          <p:cNvPicPr>
            <a:picLocks noChangeAspect="1" noChangeArrowheads="1"/>
          </p:cNvPicPr>
          <p:nvPr/>
        </p:nvPicPr>
        <p:blipFill>
          <a:blip r:embed="rId3"/>
          <a:srcRect/>
          <a:stretch>
            <a:fillRect/>
          </a:stretch>
        </p:blipFill>
        <p:spPr bwMode="auto">
          <a:xfrm>
            <a:off x="2879725" y="2024063"/>
            <a:ext cx="3592513" cy="4176712"/>
          </a:xfrm>
          <a:prstGeom prst="rect">
            <a:avLst/>
          </a:prstGeom>
          <a:noFill/>
          <a:ln w="9525">
            <a:noFill/>
            <a:miter lim="800000"/>
            <a:headEnd/>
            <a:tailEnd/>
          </a:ln>
        </p:spPr>
      </p:pic>
      <p:pic>
        <p:nvPicPr>
          <p:cNvPr id="23555" name="Picture 5" descr="D6F4898"/>
          <p:cNvPicPr>
            <a:picLocks noChangeAspect="1" noChangeArrowheads="1"/>
          </p:cNvPicPr>
          <p:nvPr/>
        </p:nvPicPr>
        <p:blipFill>
          <a:blip r:embed="rId4"/>
          <a:srcRect/>
          <a:stretch>
            <a:fillRect/>
          </a:stretch>
        </p:blipFill>
        <p:spPr bwMode="auto">
          <a:xfrm>
            <a:off x="215900" y="296863"/>
            <a:ext cx="3500438" cy="4608512"/>
          </a:xfrm>
          <a:prstGeom prst="rect">
            <a:avLst/>
          </a:prstGeom>
          <a:noFill/>
          <a:ln w="9525">
            <a:noFill/>
            <a:miter lim="800000"/>
            <a:headEnd/>
            <a:tailEnd/>
          </a:ln>
        </p:spPr>
      </p:pic>
      <p:sp>
        <p:nvSpPr>
          <p:cNvPr id="23556" name="Text Box 8"/>
          <p:cNvSpPr txBox="1">
            <a:spLocks noChangeArrowheads="1"/>
          </p:cNvSpPr>
          <p:nvPr/>
        </p:nvSpPr>
        <p:spPr bwMode="auto">
          <a:xfrm>
            <a:off x="755650" y="584200"/>
            <a:ext cx="2016125" cy="366713"/>
          </a:xfrm>
          <a:prstGeom prst="rect">
            <a:avLst/>
          </a:prstGeom>
          <a:noFill/>
          <a:ln w="9525">
            <a:noFill/>
            <a:miter lim="800000"/>
            <a:headEnd/>
            <a:tailEnd/>
          </a:ln>
        </p:spPr>
        <p:txBody>
          <a:bodyPr>
            <a:spAutoFit/>
          </a:bodyPr>
          <a:lstStyle/>
          <a:p>
            <a:pPr>
              <a:spcBef>
                <a:spcPct val="50000"/>
              </a:spcBef>
            </a:pPr>
            <a:r>
              <a:rPr lang="fr-FR" b="1">
                <a:solidFill>
                  <a:schemeClr val="bg1"/>
                </a:solidFill>
              </a:rPr>
              <a:t>Travaux élèves</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mpOrienPres">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EmpOrienPres</Template>
  <TotalTime>1574</TotalTime>
  <Words>1756</Words>
  <Application>Microsoft Office PowerPoint</Application>
  <PresentationFormat>Affichage à l'écran (4:3)</PresentationFormat>
  <Paragraphs>329</Paragraphs>
  <Slides>45</Slides>
  <Notes>1</Notes>
  <HiddenSlides>0</HiddenSlides>
  <MMClips>0</MMClips>
  <ScaleCrop>false</ScaleCrop>
  <HeadingPairs>
    <vt:vector size="8" baseType="variant">
      <vt:variant>
        <vt:lpstr>Polices utilisées</vt:lpstr>
      </vt:variant>
      <vt:variant>
        <vt:i4>7</vt:i4>
      </vt:variant>
      <vt:variant>
        <vt:lpstr>Modèle de conception</vt:lpstr>
      </vt:variant>
      <vt:variant>
        <vt:i4>9</vt:i4>
      </vt:variant>
      <vt:variant>
        <vt:lpstr>Serveurs OLE incorporés</vt:lpstr>
      </vt:variant>
      <vt:variant>
        <vt:i4>1</vt:i4>
      </vt:variant>
      <vt:variant>
        <vt:lpstr>Titres des diapositives</vt:lpstr>
      </vt:variant>
      <vt:variant>
        <vt:i4>45</vt:i4>
      </vt:variant>
    </vt:vector>
  </HeadingPairs>
  <TitlesOfParts>
    <vt:vector size="62" baseType="lpstr">
      <vt:lpstr>Arial</vt:lpstr>
      <vt:lpstr>Lucida Sans Unicode</vt:lpstr>
      <vt:lpstr>Wingdings 3</vt:lpstr>
      <vt:lpstr>Verdana</vt:lpstr>
      <vt:lpstr>Wingdings 2</vt:lpstr>
      <vt:lpstr>Calibri</vt:lpstr>
      <vt:lpstr>Times New Roman</vt:lpstr>
      <vt:lpstr>EmpOrienPres</vt:lpstr>
      <vt:lpstr>EmpOrienPres</vt:lpstr>
      <vt:lpstr>EmpOrienPres</vt:lpstr>
      <vt:lpstr>EmpOrienPres</vt:lpstr>
      <vt:lpstr>EmpOrienPres</vt:lpstr>
      <vt:lpstr>EmpOrienPres</vt:lpstr>
      <vt:lpstr>EmpOrienPres</vt:lpstr>
      <vt:lpstr>EmpOrienPres</vt:lpstr>
      <vt:lpstr>EmpOrienPres</vt:lpstr>
      <vt:lpstr>AutoSketch</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
  <cp:lastModifiedBy/>
  <cp:revision>87</cp:revision>
  <dcterms:created xsi:type="dcterms:W3CDTF">2013-02-01T15:52:37Z</dcterms:created>
  <dcterms:modified xsi:type="dcterms:W3CDTF">2013-11-24T20:54:12Z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TC102202129990</vt:lpwstr>
  </property>
</Properties>
</file>