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73" r:id="rId4"/>
    <p:sldId id="268" r:id="rId5"/>
    <p:sldId id="269" r:id="rId6"/>
    <p:sldId id="264" r:id="rId7"/>
    <p:sldId id="274" r:id="rId8"/>
    <p:sldId id="277" r:id="rId9"/>
    <p:sldId id="276" r:id="rId10"/>
    <p:sldId id="270" r:id="rId11"/>
    <p:sldId id="271" r:id="rId12"/>
    <p:sldId id="272" r:id="rId13"/>
    <p:sldId id="259" r:id="rId14"/>
    <p:sldId id="267" r:id="rId15"/>
    <p:sldId id="279" r:id="rId16"/>
    <p:sldId id="278"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29" autoAdjust="0"/>
  </p:normalViewPr>
  <p:slideViewPr>
    <p:cSldViewPr>
      <p:cViewPr>
        <p:scale>
          <a:sx n="80" d="100"/>
          <a:sy n="80" d="100"/>
        </p:scale>
        <p:origin x="-1794" y="-6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3611F-17D1-472A-8277-9A6AA3090833}" type="datetimeFigureOut">
              <a:rPr lang="fr-FR" smtClean="0"/>
              <a:pPr/>
              <a:t>12/12/2013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D1599-B0E6-4DF9-A51B-6E6B4FEEFA44}" type="slidenum">
              <a:rPr lang="fr-FR" smtClean="0"/>
              <a:pPr/>
              <a:t>‹N°›</a:t>
            </a:fld>
            <a:endParaRPr lang="fr-FR"/>
          </a:p>
        </p:txBody>
      </p:sp>
    </p:spTree>
    <p:extLst>
      <p:ext uri="{BB962C8B-B14F-4D97-AF65-F5344CB8AC3E}">
        <p14:creationId xmlns:p14="http://schemas.microsoft.com/office/powerpoint/2010/main" xmlns="" val="86392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rénovation vise l'élévation du niveau de qualification des jeunes, leur insertion professionnelle, leur poursuite d'études dans l'enseignement supérieur</a:t>
            </a:r>
            <a:endParaRPr lang="fr-FR" dirty="0"/>
          </a:p>
        </p:txBody>
      </p:sp>
      <p:sp>
        <p:nvSpPr>
          <p:cNvPr id="4" name="Espace réservé du numéro de diapositive 3"/>
          <p:cNvSpPr>
            <a:spLocks noGrp="1"/>
          </p:cNvSpPr>
          <p:nvPr>
            <p:ph type="sldNum" sz="quarter" idx="10"/>
          </p:nvPr>
        </p:nvSpPr>
        <p:spPr/>
        <p:txBody>
          <a:bodyPr/>
          <a:lstStyle/>
          <a:p>
            <a:fld id="{BC9D1599-B0E6-4DF9-A51B-6E6B4FEEFA44}" type="slidenum">
              <a:rPr lang="fr-FR" smtClean="0"/>
              <a:pPr/>
              <a:t>10</a:t>
            </a:fld>
            <a:endParaRPr lang="fr-FR"/>
          </a:p>
        </p:txBody>
      </p:sp>
    </p:spTree>
    <p:extLst>
      <p:ext uri="{BB962C8B-B14F-4D97-AF65-F5344CB8AC3E}">
        <p14:creationId xmlns:p14="http://schemas.microsoft.com/office/powerpoint/2010/main" xmlns="" val="86158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fr-FR" smtClean="0"/>
              <a:t>Modifiez le style du titre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8B92B2D2-5E85-4D81-9A5C-CC193967BE5C}" type="slidenum">
              <a:rPr lang="fr-FR" smtClean="0"/>
              <a:pPr/>
              <a:t>‹N°›</a:t>
            </a:fld>
            <a:endParaRPr lang="fr-F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B92B2D2-5E85-4D81-9A5C-CC193967BE5C}"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B92B2D2-5E85-4D81-9A5C-CC193967BE5C}"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fr-FR" smtClean="0"/>
              <a:t>Modifiez le style du titre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10" name="Slide Number Placeholder 9"/>
          <p:cNvSpPr>
            <a:spLocks noGrp="1"/>
          </p:cNvSpPr>
          <p:nvPr>
            <p:ph type="sldNum" sz="quarter" idx="11"/>
          </p:nvPr>
        </p:nvSpPr>
        <p:spPr/>
        <p:txBody>
          <a:bodyPr/>
          <a:lstStyle/>
          <a:p>
            <a:fld id="{8B92B2D2-5E85-4D81-9A5C-CC193967BE5C}" type="slidenum">
              <a:rPr lang="fr-FR" smtClean="0"/>
              <a:pPr/>
              <a:t>‹N°›</a:t>
            </a:fld>
            <a:endParaRPr lang="fr-FR"/>
          </a:p>
        </p:txBody>
      </p:sp>
      <p:sp>
        <p:nvSpPr>
          <p:cNvPr id="12" name="Footer Placeholder 11"/>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fr-FR" smtClean="0"/>
              <a:t>Modifiez le style du titre</a:t>
            </a:r>
            <a:endParaRPr lang="en-US" dirty="0"/>
          </a:p>
        </p:txBody>
      </p:sp>
      <p:sp>
        <p:nvSpPr>
          <p:cNvPr id="19" name="Date Placeholder 18"/>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20" name="Slide Number Placeholder 19"/>
          <p:cNvSpPr>
            <a:spLocks noGrp="1"/>
          </p:cNvSpPr>
          <p:nvPr>
            <p:ph type="sldNum" sz="quarter" idx="11"/>
          </p:nvPr>
        </p:nvSpPr>
        <p:spPr/>
        <p:txBody>
          <a:bodyPr/>
          <a:lstStyle/>
          <a:p>
            <a:fld id="{8B92B2D2-5E85-4D81-9A5C-CC193967BE5C}" type="slidenum">
              <a:rPr lang="fr-FR" smtClean="0"/>
              <a:pPr/>
              <a:t>‹N°›</a:t>
            </a:fld>
            <a:endParaRPr lang="fr-FR"/>
          </a:p>
        </p:txBody>
      </p:sp>
      <p:sp>
        <p:nvSpPr>
          <p:cNvPr id="21" name="Footer Placeholder 20"/>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B92B2D2-5E85-4D81-9A5C-CC193967BE5C}" type="slidenum">
              <a:rPr lang="fr-FR" smtClean="0"/>
              <a:pPr/>
              <a:t>‹N°›</a:t>
            </a:fld>
            <a:endParaRPr lang="fr-FR"/>
          </a:p>
        </p:txBody>
      </p:sp>
      <p:sp>
        <p:nvSpPr>
          <p:cNvPr id="9" name="Content Placeholder 8"/>
          <p:cNvSpPr>
            <a:spLocks noGrp="1"/>
          </p:cNvSpPr>
          <p:nvPr>
            <p:ph sz="quarter" idx="13"/>
          </p:nvPr>
        </p:nvSpPr>
        <p:spPr>
          <a:xfrm>
            <a:off x="1216152" y="841248"/>
            <a:ext cx="3730752" cy="4389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B92B2D2-5E85-4D81-9A5C-CC193967BE5C}" type="slidenum">
              <a:rPr lang="fr-FR" smtClean="0"/>
              <a:pPr/>
              <a:t>‹N°›</a:t>
            </a:fld>
            <a:endParaRPr lang="fr-FR"/>
          </a:p>
        </p:txBody>
      </p:sp>
      <p:sp>
        <p:nvSpPr>
          <p:cNvPr id="11" name="Content Placeholder 10"/>
          <p:cNvSpPr>
            <a:spLocks noGrp="1"/>
          </p:cNvSpPr>
          <p:nvPr>
            <p:ph sz="quarter" idx="13"/>
          </p:nvPr>
        </p:nvSpPr>
        <p:spPr>
          <a:xfrm>
            <a:off x="1216152" y="1380744"/>
            <a:ext cx="3730752" cy="38404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B92B2D2-5E85-4D81-9A5C-CC193967BE5C}"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6" name="Slide Number Placeholder 5"/>
          <p:cNvSpPr>
            <a:spLocks noGrp="1"/>
          </p:cNvSpPr>
          <p:nvPr>
            <p:ph type="sldNum" sz="quarter" idx="11"/>
          </p:nvPr>
        </p:nvSpPr>
        <p:spPr/>
        <p:txBody>
          <a:bodyPr/>
          <a:lstStyle/>
          <a:p>
            <a:fld id="{8B92B2D2-5E85-4D81-9A5C-CC193967BE5C}" type="slidenum">
              <a:rPr lang="fr-FR" smtClean="0"/>
              <a:pPr/>
              <a:t>‹N°›</a:t>
            </a:fld>
            <a:endParaRPr lang="fr-FR"/>
          </a:p>
        </p:txBody>
      </p:sp>
      <p:sp>
        <p:nvSpPr>
          <p:cNvPr id="7" name="Footer Placeholder 6"/>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Content Placeholder 13"/>
          <p:cNvSpPr>
            <a:spLocks noGrp="1"/>
          </p:cNvSpPr>
          <p:nvPr>
            <p:ph sz="quarter" idx="13"/>
          </p:nvPr>
        </p:nvSpPr>
        <p:spPr>
          <a:xfrm>
            <a:off x="914400" y="381000"/>
            <a:ext cx="4800600" cy="5943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Date Placeholder 8"/>
          <p:cNvSpPr>
            <a:spLocks noGrp="1"/>
          </p:cNvSpPr>
          <p:nvPr>
            <p:ph type="dt" sz="half" idx="14"/>
          </p:nvPr>
        </p:nvSpPr>
        <p:spPr/>
        <p:txBody>
          <a:bodyPr/>
          <a:lstStyle/>
          <a:p>
            <a:fld id="{63184E37-62C0-4393-8293-7D26138AAD17}" type="datetimeFigureOut">
              <a:rPr lang="fr-FR" smtClean="0"/>
              <a:pPr/>
              <a:t>12/12/2013</a:t>
            </a:fld>
            <a:endParaRPr lang="fr-FR"/>
          </a:p>
        </p:txBody>
      </p:sp>
      <p:sp>
        <p:nvSpPr>
          <p:cNvPr id="10" name="Slide Number Placeholder 9"/>
          <p:cNvSpPr>
            <a:spLocks noGrp="1"/>
          </p:cNvSpPr>
          <p:nvPr>
            <p:ph type="sldNum" sz="quarter" idx="15"/>
          </p:nvPr>
        </p:nvSpPr>
        <p:spPr/>
        <p:txBody>
          <a:bodyPr/>
          <a:lstStyle/>
          <a:p>
            <a:fld id="{8B92B2D2-5E85-4D81-9A5C-CC193967BE5C}" type="slidenum">
              <a:rPr lang="fr-FR" smtClean="0"/>
              <a:pPr/>
              <a:t>‹N°›</a:t>
            </a:fld>
            <a:endParaRPr lang="fr-FR"/>
          </a:p>
        </p:txBody>
      </p:sp>
      <p:sp>
        <p:nvSpPr>
          <p:cNvPr id="13" name="Footer Placeholder 12"/>
          <p:cNvSpPr>
            <a:spLocks noGrp="1"/>
          </p:cNvSpPr>
          <p:nvPr>
            <p:ph type="ftr" sz="quarter" idx="16"/>
          </p:nvPr>
        </p:nvSpPr>
        <p:spPr/>
        <p:txBody>
          <a:bodyPr/>
          <a:lstStyle/>
          <a:p>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fr-FR" smtClean="0"/>
              <a:t>Modifiez le style du titre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184E37-62C0-4393-8293-7D26138AAD17}" type="datetimeFigureOut">
              <a:rPr lang="fr-FR" smtClean="0"/>
              <a:pPr/>
              <a:t>12/12/2013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B92B2D2-5E85-4D81-9A5C-CC193967BE5C}"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fr-F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8B92B2D2-5E85-4D81-9A5C-CC193967BE5C}" type="slidenum">
              <a:rPr lang="fr-FR" smtClean="0"/>
              <a:pPr/>
              <a:t>‹N°›</a:t>
            </a:fld>
            <a:endParaRPr lang="fr-F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63184E37-62C0-4393-8293-7D26138AAD17}" type="datetimeFigureOut">
              <a:rPr lang="fr-FR" smtClean="0"/>
              <a:pPr/>
              <a:t>12/12/2013</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openxmlformats.org/officeDocument/2006/relationships/hyperlink" Target="http://www.onisep.fr/Ressources/Univers-Formation/Formations/Lycees/Bac-pro-Technicien-du-batiment-organisation-et-realisation-du-gros-oeuvre" TargetMode="External"/><Relationship Id="rId3" Type="http://schemas.openxmlformats.org/officeDocument/2006/relationships/hyperlink" Target="http://www.onisep.fr/Ressources/Univers-Formation/Formations/Lycees/Bac-pro-Technicien-d-etudes-du-batiment-option-B-assistant-en-architecture" TargetMode="External"/><Relationship Id="rId7" Type="http://schemas.openxmlformats.org/officeDocument/2006/relationships/hyperlink" Target="http://www.onisep.fr/Ressources/Univers-Formation/Formations/Lycees/Bac-pro-Technicien-de-maintenance-des-systemes-energetiques-et-climatiques" TargetMode="External"/><Relationship Id="rId2" Type="http://schemas.openxmlformats.org/officeDocument/2006/relationships/hyperlink" Target="http://www.onisep.fr/Ressources/Univers-Formation/Formations/Lycees/Bac-pro-Technicien-d-etudes-du-batiment-option-A-etudes-et-economie" TargetMode="External"/><Relationship Id="rId1" Type="http://schemas.openxmlformats.org/officeDocument/2006/relationships/slideLayout" Target="../slideLayouts/slideLayout2.xml"/><Relationship Id="rId6" Type="http://schemas.openxmlformats.org/officeDocument/2006/relationships/hyperlink" Target="http://www.onisep.fr/Ressources/Univers-Formation/Formations/Lycees/Bac-pro-Technicien-en-installation-des-systemes-energetiques-et-climatiques" TargetMode="External"/><Relationship Id="rId11" Type="http://schemas.openxmlformats.org/officeDocument/2006/relationships/hyperlink" Target="http://www.onisep.fr/Ressources/Univers-Formation/Formations/Lycees/Bac-pro-Interventions-sur-le-patrimoine-bati" TargetMode="External"/><Relationship Id="rId5" Type="http://schemas.openxmlformats.org/officeDocument/2006/relationships/hyperlink" Target="http://www.onisep.fr/Ressources/Univers-Formation/Formations/Lycees/Bac-pro-Agencement-de-l-espace-architectural" TargetMode="External"/><Relationship Id="rId10" Type="http://schemas.openxmlformats.org/officeDocument/2006/relationships/hyperlink" Target="http://www.onisep.fr/Ressources/Univers-Formation/Formations/Lycees/Bac-pro-Ouvrages-du-batiment-aluminium-verre-et-materiaux-de-synthese" TargetMode="External"/><Relationship Id="rId4" Type="http://schemas.openxmlformats.org/officeDocument/2006/relationships/hyperlink" Target="http://www.onisep.fr/Ressources/Univers-Formation/Formations/Lycees/Bac-pro-Technicien-geometre-topographe" TargetMode="External"/><Relationship Id="rId9" Type="http://schemas.openxmlformats.org/officeDocument/2006/relationships/hyperlink" Target="http://www.onisep.fr/Ressources/Univers-Formation/Formations/Lycees/Bac-pro-Ouvrages-du-batiment-metallerie"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hyperlink" Target="Fichiers%20associ&#233;s/TBEE%202010.fl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Fichiers%20associ&#233;s/D8%20module%201.pdf"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Fichiers%20associ&#233;s/D8%20module%202.pdf"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Fichiers%20associ&#233;s/D8%20Fiche%20module%203%20d&#233;perditions%20surfaciques.pdf"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391023"/>
            <a:ext cx="7772400" cy="965969"/>
          </a:xfrm>
        </p:spPr>
        <p:txBody>
          <a:bodyPr/>
          <a:lstStyle/>
          <a:p>
            <a:r>
              <a:rPr lang="fr-FR" sz="2000" dirty="0" smtClean="0"/>
              <a:t>LES FILIERES EN GENIE CIVIL</a:t>
            </a:r>
            <a:r>
              <a:rPr lang="fr-FR" sz="6000" dirty="0" smtClean="0"/>
              <a:t/>
            </a:r>
            <a:br>
              <a:rPr lang="fr-FR" sz="6000" dirty="0" smtClean="0"/>
            </a:br>
            <a:r>
              <a:rPr lang="fr-FR" sz="2800" dirty="0" smtClean="0"/>
              <a:t>25/26 Novembre 2013</a:t>
            </a:r>
            <a:endParaRPr lang="fr-FR" sz="2800" dirty="0"/>
          </a:p>
        </p:txBody>
      </p:sp>
      <p:sp>
        <p:nvSpPr>
          <p:cNvPr id="3" name="Sous-titre 2"/>
          <p:cNvSpPr>
            <a:spLocks noGrp="1"/>
          </p:cNvSpPr>
          <p:nvPr>
            <p:ph type="subTitle" idx="1"/>
          </p:nvPr>
        </p:nvSpPr>
        <p:spPr>
          <a:xfrm>
            <a:off x="611560" y="4149080"/>
            <a:ext cx="7920880" cy="1343000"/>
          </a:xfrm>
        </p:spPr>
        <p:txBody>
          <a:bodyPr>
            <a:noAutofit/>
          </a:bodyPr>
          <a:lstStyle/>
          <a:p>
            <a:r>
              <a:rPr lang="fr-FR" sz="4000" dirty="0" smtClean="0"/>
              <a:t>Le BIM </a:t>
            </a:r>
          </a:p>
          <a:p>
            <a:r>
              <a:rPr lang="fr-FR" sz="4000" dirty="0" smtClean="0"/>
              <a:t>Usage en lycée professionnel</a:t>
            </a:r>
            <a:endParaRPr lang="fr-FR" sz="4000" dirty="0"/>
          </a:p>
        </p:txBody>
      </p:sp>
      <p:sp>
        <p:nvSpPr>
          <p:cNvPr id="4" name="ZoneTexte 3"/>
          <p:cNvSpPr txBox="1"/>
          <p:nvPr/>
        </p:nvSpPr>
        <p:spPr>
          <a:xfrm>
            <a:off x="899592" y="6309320"/>
            <a:ext cx="7030838" cy="369332"/>
          </a:xfrm>
          <a:prstGeom prst="rect">
            <a:avLst/>
          </a:prstGeom>
          <a:noFill/>
        </p:spPr>
        <p:txBody>
          <a:bodyPr wrap="square" rtlCol="0">
            <a:spAutoFit/>
          </a:bodyPr>
          <a:lstStyle/>
          <a:p>
            <a:r>
              <a:rPr lang="fr-FR" dirty="0" smtClean="0">
                <a:solidFill>
                  <a:schemeClr val="bg1">
                    <a:lumMod val="65000"/>
                  </a:schemeClr>
                </a:solidFill>
              </a:rPr>
              <a:t>Pascal Parent - PLP de génie civil - Construction et économie</a:t>
            </a:r>
          </a:p>
        </p:txBody>
      </p:sp>
      <p:pic>
        <p:nvPicPr>
          <p:cNvPr id="1026" name="Picture 2" descr="logo-s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5538" y="169565"/>
            <a:ext cx="1846262"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8104" y="158694"/>
            <a:ext cx="3491880" cy="967685"/>
          </a:xfrm>
          <a:prstGeom prst="rect">
            <a:avLst/>
          </a:prstGeom>
        </p:spPr>
      </p:pic>
    </p:spTree>
    <p:extLst>
      <p:ext uri="{BB962C8B-B14F-4D97-AF65-F5344CB8AC3E}">
        <p14:creationId xmlns:p14="http://schemas.microsoft.com/office/powerpoint/2010/main" xmlns="" val="418406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576064"/>
          </a:xfrm>
        </p:spPr>
        <p:txBody>
          <a:bodyPr>
            <a:normAutofit/>
          </a:bodyPr>
          <a:lstStyle/>
          <a:p>
            <a:r>
              <a:rPr lang="fr-FR" sz="2900" dirty="0" smtClean="0"/>
              <a:t>Le BIM au niveau Bac Pro ?</a:t>
            </a:r>
          </a:p>
        </p:txBody>
      </p:sp>
      <p:sp>
        <p:nvSpPr>
          <p:cNvPr id="3" name="Espace réservé du contenu 2"/>
          <p:cNvSpPr>
            <a:spLocks noGrp="1"/>
          </p:cNvSpPr>
          <p:nvPr>
            <p:ph idx="1"/>
          </p:nvPr>
        </p:nvSpPr>
        <p:spPr>
          <a:xfrm>
            <a:off x="179512" y="620688"/>
            <a:ext cx="8712968" cy="2808312"/>
          </a:xfrm>
        </p:spPr>
        <p:txBody>
          <a:bodyPr>
            <a:noAutofit/>
          </a:bodyPr>
          <a:lstStyle/>
          <a:p>
            <a:pPr marL="0" indent="0" algn="just">
              <a:buNone/>
            </a:pPr>
            <a:r>
              <a:rPr lang="fr-FR" sz="1800" b="1" dirty="0" smtClean="0">
                <a:sym typeface="Wingdings 3"/>
              </a:rPr>
              <a:t> </a:t>
            </a:r>
            <a:r>
              <a:rPr lang="fr-FR" sz="1800" b="1" dirty="0" smtClean="0"/>
              <a:t>Du point de vue institutionnel :</a:t>
            </a:r>
          </a:p>
          <a:p>
            <a:pPr marL="0" indent="0" algn="ctr">
              <a:buNone/>
            </a:pPr>
            <a:r>
              <a:rPr lang="fr-FR" sz="1800" i="1" dirty="0" smtClean="0"/>
              <a:t>Certainement plus la même façon de concevoir, plus la même façon de </a:t>
            </a:r>
            <a:r>
              <a:rPr lang="fr-FR" sz="1800" i="1" u="sng" dirty="0" smtClean="0"/>
              <a:t>faire</a:t>
            </a:r>
            <a:r>
              <a:rPr lang="fr-FR" sz="1800" i="1" dirty="0" smtClean="0"/>
              <a:t> non plus…</a:t>
            </a:r>
          </a:p>
          <a:p>
            <a:pPr marL="0" indent="0" algn="just">
              <a:buNone/>
            </a:pPr>
            <a:r>
              <a:rPr lang="fr-FR" sz="1800" dirty="0" smtClean="0"/>
              <a:t>Les outils BIM ne sont pas tous destinés à la conception. La réalisation et la maintenance de l’ouvrage sont une part importante des gains de productivité escomptés. </a:t>
            </a:r>
          </a:p>
          <a:p>
            <a:pPr marL="0" indent="0" algn="just">
              <a:buNone/>
            </a:pPr>
            <a:r>
              <a:rPr lang="fr-FR" sz="1800" dirty="0" smtClean="0"/>
              <a:t>L’apanage de la voie professionnelle est l’apprentissage du geste et l’usage de l’outil, ici le progiciel…</a:t>
            </a:r>
          </a:p>
          <a:p>
            <a:pPr marL="0" indent="0" algn="just">
              <a:buNone/>
            </a:pPr>
            <a:r>
              <a:rPr lang="fr-FR" sz="1600" i="1" dirty="0" smtClean="0"/>
              <a:t>Il est intéressant de s’attarder sur des projets comme « </a:t>
            </a:r>
            <a:r>
              <a:rPr lang="fr-FR" sz="1600" i="1" dirty="0" err="1" smtClean="0"/>
              <a:t>Build</a:t>
            </a:r>
            <a:r>
              <a:rPr lang="fr-FR" sz="1600" i="1" dirty="0" smtClean="0"/>
              <a:t> Up </a:t>
            </a:r>
            <a:r>
              <a:rPr lang="fr-FR" sz="1600" i="1" dirty="0" err="1" smtClean="0"/>
              <a:t>Skills</a:t>
            </a:r>
            <a:r>
              <a:rPr lang="fr-FR" sz="1600" i="1" dirty="0" smtClean="0"/>
              <a:t> », qui recherche au niveau européen l’augmentation du niveau de compétences de tous les opérateurs de chantier, face a la complexité des réalisations </a:t>
            </a:r>
            <a:r>
              <a:rPr lang="fr-FR" sz="1600" i="1" dirty="0"/>
              <a:t>à </a:t>
            </a:r>
            <a:r>
              <a:rPr lang="fr-FR" sz="1600" i="1" dirty="0" smtClean="0"/>
              <a:t>venir.</a:t>
            </a: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7002" y="3573016"/>
            <a:ext cx="2925183" cy="1948903"/>
          </a:xfrm>
          <a:prstGeom prst="rect">
            <a:avLst/>
          </a:prstGeom>
        </p:spPr>
      </p:pic>
      <p:sp>
        <p:nvSpPr>
          <p:cNvPr id="8" name="ZoneTexte 7"/>
          <p:cNvSpPr txBox="1"/>
          <p:nvPr/>
        </p:nvSpPr>
        <p:spPr>
          <a:xfrm>
            <a:off x="238691" y="3429000"/>
            <a:ext cx="8783494" cy="3139321"/>
          </a:xfrm>
          <a:prstGeom prst="rect">
            <a:avLst/>
          </a:prstGeom>
          <a:noFill/>
        </p:spPr>
        <p:txBody>
          <a:bodyPr wrap="square" rtlCol="0">
            <a:spAutoFit/>
          </a:bodyPr>
          <a:lstStyle/>
          <a:p>
            <a:pPr algn="just"/>
            <a:r>
              <a:rPr lang="fr-FR" b="1" dirty="0">
                <a:sym typeface="Wingdings 3"/>
              </a:rPr>
              <a:t> </a:t>
            </a:r>
            <a:r>
              <a:rPr lang="fr-FR" b="1" dirty="0" smtClean="0"/>
              <a:t>Du </a:t>
            </a:r>
            <a:r>
              <a:rPr lang="fr-FR" b="1" dirty="0"/>
              <a:t>point de vue de l’élève </a:t>
            </a:r>
            <a:r>
              <a:rPr lang="fr-FR" b="1" dirty="0" smtClean="0"/>
              <a:t>:</a:t>
            </a:r>
          </a:p>
          <a:p>
            <a:pPr algn="just"/>
            <a:endParaRPr lang="fr-FR" dirty="0"/>
          </a:p>
          <a:p>
            <a:pPr indent="88900" algn="just">
              <a:buFont typeface="Arial" panose="020B0604020202020204" pitchFamily="34" charset="0"/>
              <a:buChar char="•"/>
            </a:pPr>
            <a:r>
              <a:rPr lang="fr-FR" dirty="0" smtClean="0"/>
              <a:t>Le </a:t>
            </a:r>
            <a:r>
              <a:rPr lang="fr-FR" dirty="0"/>
              <a:t>choix des outils numérique a un impact direct sur </a:t>
            </a:r>
            <a:r>
              <a:rPr lang="fr-FR" dirty="0" smtClean="0"/>
              <a:t>le </a:t>
            </a:r>
          </a:p>
          <a:p>
            <a:pPr algn="just"/>
            <a:r>
              <a:rPr lang="fr-FR" dirty="0" smtClean="0"/>
              <a:t>processus d’apprentissage.</a:t>
            </a:r>
          </a:p>
          <a:p>
            <a:pPr indent="88900" algn="just"/>
            <a:r>
              <a:rPr lang="fr-FR" dirty="0" smtClean="0"/>
              <a:t>Placé devant une situation d’apprentissage du type BIM, les </a:t>
            </a:r>
          </a:p>
          <a:p>
            <a:pPr indent="88900" algn="just"/>
            <a:r>
              <a:rPr lang="fr-FR" dirty="0" smtClean="0"/>
              <a:t>questions </a:t>
            </a:r>
            <a:r>
              <a:rPr lang="fr-FR" dirty="0"/>
              <a:t>des </a:t>
            </a:r>
            <a:r>
              <a:rPr lang="fr-FR" dirty="0" smtClean="0"/>
              <a:t>élèves ne </a:t>
            </a:r>
            <a:r>
              <a:rPr lang="fr-FR" dirty="0"/>
              <a:t>sont plus les mêmes, les repères </a:t>
            </a:r>
            <a:endParaRPr lang="fr-FR" dirty="0" smtClean="0"/>
          </a:p>
          <a:p>
            <a:pPr indent="88900" algn="just"/>
            <a:r>
              <a:rPr lang="fr-FR" dirty="0" smtClean="0"/>
              <a:t>professionnels </a:t>
            </a:r>
            <a:r>
              <a:rPr lang="fr-FR" dirty="0"/>
              <a:t>sont établis rapidement et </a:t>
            </a:r>
            <a:r>
              <a:rPr lang="fr-FR" dirty="0" smtClean="0"/>
              <a:t>de manière </a:t>
            </a:r>
          </a:p>
          <a:p>
            <a:pPr indent="88900" algn="just"/>
            <a:r>
              <a:rPr lang="fr-FR" dirty="0" smtClean="0"/>
              <a:t>durable.</a:t>
            </a:r>
          </a:p>
          <a:p>
            <a:pPr marL="88900" indent="-88900" algn="just">
              <a:buFont typeface="Arial" panose="020B0604020202020204" pitchFamily="34" charset="0"/>
              <a:buChar char="•"/>
            </a:pPr>
            <a:r>
              <a:rPr lang="fr-FR" dirty="0" smtClean="0"/>
              <a:t>Les usages autour de la modélisation correspondent aux attentes des générations actuelles. La motivation n’est pas la même, l’absentéisme est réduit, le travail à la maison fait.</a:t>
            </a:r>
          </a:p>
          <a:p>
            <a:pPr marL="88900" indent="-88900" algn="just">
              <a:buFont typeface="Arial" panose="020B0604020202020204" pitchFamily="34" charset="0"/>
              <a:buChar char="•"/>
            </a:pPr>
            <a:r>
              <a:rPr lang="fr-FR" dirty="0" smtClean="0"/>
              <a:t>La PFMP est plus facile à trouver, la place de l’élève dans l’entreprise n’est plus la même.</a:t>
            </a:r>
            <a:endParaRPr lang="fr-FR" dirty="0"/>
          </a:p>
        </p:txBody>
      </p:sp>
    </p:spTree>
    <p:custDataLst>
      <p:tags r:id="rId1"/>
    </p:custDataLst>
    <p:extLst>
      <p:ext uri="{BB962C8B-B14F-4D97-AF65-F5344CB8AC3E}">
        <p14:creationId xmlns:p14="http://schemas.microsoft.com/office/powerpoint/2010/main" xmlns="" val="1906788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500"/>
                                        <p:tgtEl>
                                          <p:spTgt spid="8">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Effect transition="in" filter="fade">
                                      <p:cBhvr>
                                        <p:cTn id="44" dur="500"/>
                                        <p:tgtEl>
                                          <p:spTgt spid="8">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500"/>
                                        <p:tgtEl>
                                          <p:spTgt spid="8">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Effect transition="in" filter="fade">
                                      <p:cBhvr>
                                        <p:cTn id="50" dur="500"/>
                                        <p:tgtEl>
                                          <p:spTgt spid="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Effect transition="in" filter="fade">
                                      <p:cBhvr>
                                        <p:cTn id="55" dur="500"/>
                                        <p:tgtEl>
                                          <p:spTgt spid="8">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Effect transition="in" filter="fade">
                                      <p:cBhvr>
                                        <p:cTn id="6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2900" dirty="0"/>
              <a:t>Le BIM au niveau Bac Pro ?</a:t>
            </a:r>
            <a:endParaRPr lang="fr-FR" sz="2900" dirty="0" smtClean="0"/>
          </a:p>
        </p:txBody>
      </p:sp>
      <p:sp>
        <p:nvSpPr>
          <p:cNvPr id="8" name="ZoneTexte 7"/>
          <p:cNvSpPr txBox="1"/>
          <p:nvPr/>
        </p:nvSpPr>
        <p:spPr>
          <a:xfrm>
            <a:off x="251520" y="1052736"/>
            <a:ext cx="8712968" cy="4247317"/>
          </a:xfrm>
          <a:prstGeom prst="rect">
            <a:avLst/>
          </a:prstGeom>
          <a:noFill/>
        </p:spPr>
        <p:txBody>
          <a:bodyPr wrap="square" rtlCol="0">
            <a:spAutoFit/>
          </a:bodyPr>
          <a:lstStyle/>
          <a:p>
            <a:r>
              <a:rPr lang="fr-FR" b="1" dirty="0">
                <a:sym typeface="Wingdings 3"/>
              </a:rPr>
              <a:t> </a:t>
            </a:r>
            <a:r>
              <a:rPr lang="fr-FR" b="1" dirty="0" smtClean="0"/>
              <a:t>Du point de vue de l’enseignant :</a:t>
            </a:r>
          </a:p>
          <a:p>
            <a:endParaRPr lang="fr-FR" dirty="0" smtClean="0"/>
          </a:p>
          <a:p>
            <a:pPr marL="88900" indent="-88900">
              <a:buFont typeface="Arial" panose="020B0604020202020204" pitchFamily="34" charset="0"/>
              <a:buChar char="•"/>
            </a:pPr>
            <a:r>
              <a:rPr lang="fr-FR" dirty="0" smtClean="0"/>
              <a:t>Le lien entre BIM et pédagogie de projet est évident. Les situations d’apprentissage liées au BIM sont naturellement inductives. La maquette est immersive et sert la mise en perspective de la situation d’apprentissage par l’élève.</a:t>
            </a:r>
          </a:p>
          <a:p>
            <a:pPr marL="88900" indent="-88900">
              <a:buFont typeface="Arial" panose="020B0604020202020204" pitchFamily="34" charset="0"/>
              <a:buChar char="•"/>
            </a:pPr>
            <a:endParaRPr lang="fr-FR" dirty="0" smtClean="0"/>
          </a:p>
          <a:p>
            <a:pPr marL="88900" indent="-88900" algn="ctr"/>
            <a:r>
              <a:rPr lang="fr-FR" i="1" dirty="0" smtClean="0"/>
              <a:t>Le </a:t>
            </a:r>
            <a:r>
              <a:rPr lang="fr-FR" i="1" dirty="0" err="1" smtClean="0"/>
              <a:t>Bim</a:t>
            </a:r>
            <a:r>
              <a:rPr lang="fr-FR" i="1" dirty="0" smtClean="0"/>
              <a:t> aide l’enseignant à mettre en place une pédagogie de projet.</a:t>
            </a:r>
            <a:endParaRPr lang="fr-FR" dirty="0" smtClean="0"/>
          </a:p>
          <a:p>
            <a:endParaRPr lang="fr-FR" dirty="0" smtClean="0"/>
          </a:p>
          <a:p>
            <a:pPr marL="88900" indent="-88900">
              <a:buFont typeface="Arial" panose="020B0604020202020204" pitchFamily="34" charset="0"/>
              <a:buChar char="•"/>
            </a:pPr>
            <a:r>
              <a:rPr lang="fr-FR" dirty="0" smtClean="0"/>
              <a:t>On renforce la nécessité de mettre en place une progression pédagogique au niveau de la promotion, non de la matière. Pas de « cours de CAO » ni de cours de « relevé d’ouvrages »…</a:t>
            </a:r>
          </a:p>
          <a:p>
            <a:endParaRPr lang="fr-FR" dirty="0" smtClean="0"/>
          </a:p>
          <a:p>
            <a:endParaRPr lang="fr-FR" dirty="0" smtClean="0"/>
          </a:p>
          <a:p>
            <a:pPr marL="88900" indent="-88900">
              <a:buFont typeface="Arial" panose="020B0604020202020204" pitchFamily="34" charset="0"/>
              <a:buChar char="•"/>
            </a:pPr>
            <a:r>
              <a:rPr lang="fr-FR" dirty="0" smtClean="0"/>
              <a:t>Le lien de l’enseignant avec les entreprises est conforté par l’apport et la veille technologique. </a:t>
            </a:r>
          </a:p>
        </p:txBody>
      </p:sp>
    </p:spTree>
    <p:custDataLst>
      <p:tags r:id="rId1"/>
    </p:custDataLst>
    <p:extLst>
      <p:ext uri="{BB962C8B-B14F-4D97-AF65-F5344CB8AC3E}">
        <p14:creationId xmlns:p14="http://schemas.microsoft.com/office/powerpoint/2010/main" xmlns="" val="1965423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634082"/>
          </a:xfrm>
        </p:spPr>
        <p:txBody>
          <a:bodyPr>
            <a:normAutofit/>
          </a:bodyPr>
          <a:lstStyle/>
          <a:p>
            <a:r>
              <a:rPr lang="fr-FR" sz="2900" dirty="0"/>
              <a:t>Le BIM au niveau Bac Pro ?</a:t>
            </a:r>
            <a:endParaRPr lang="fr-FR" sz="2900" dirty="0" smtClean="0"/>
          </a:p>
        </p:txBody>
      </p:sp>
      <p:sp>
        <p:nvSpPr>
          <p:cNvPr id="5" name="Espace réservé du contenu 2"/>
          <p:cNvSpPr>
            <a:spLocks noGrp="1"/>
          </p:cNvSpPr>
          <p:nvPr>
            <p:ph idx="1"/>
          </p:nvPr>
        </p:nvSpPr>
        <p:spPr>
          <a:xfrm>
            <a:off x="251520" y="692696"/>
            <a:ext cx="8712968" cy="4176464"/>
          </a:xfrm>
        </p:spPr>
        <p:txBody>
          <a:bodyPr>
            <a:noAutofit/>
          </a:bodyPr>
          <a:lstStyle/>
          <a:p>
            <a:pPr marL="0" indent="0">
              <a:buNone/>
            </a:pPr>
            <a:r>
              <a:rPr lang="fr-FR" sz="1800" dirty="0">
                <a:sym typeface="Wingdings 3"/>
              </a:rPr>
              <a:t> </a:t>
            </a:r>
            <a:r>
              <a:rPr lang="fr-FR" sz="1800" b="1" dirty="0" smtClean="0"/>
              <a:t>Du point de vue du territoire :</a:t>
            </a:r>
            <a:endParaRPr lang="fr-FR" sz="1800" b="1" dirty="0"/>
          </a:p>
          <a:p>
            <a:r>
              <a:rPr lang="fr-FR" sz="1800" dirty="0" smtClean="0"/>
              <a:t>Les </a:t>
            </a:r>
            <a:r>
              <a:rPr lang="fr-FR" sz="1800" dirty="0"/>
              <a:t>grands groupes, qui communiquent déjà très bien tout au long du processus de production, attendent des gains de productivités. </a:t>
            </a:r>
            <a:r>
              <a:rPr lang="fr-FR" sz="1800" b="1" dirty="0"/>
              <a:t>Les petites entreprises qui emploient nos élèves ont des besoins aussi réels, sans avoir les moyens d’anticiper</a:t>
            </a:r>
            <a:r>
              <a:rPr lang="fr-FR" sz="1800" dirty="0"/>
              <a:t>. Chaque PFMP est une occasion d’évoquer ces sujets avec elles</a:t>
            </a:r>
            <a:r>
              <a:rPr lang="fr-FR" sz="1800" dirty="0" smtClean="0"/>
              <a:t>. Elles comptent (enfin!) sur les jeunes générations pour acquérir ces compétences.</a:t>
            </a:r>
            <a:endParaRPr lang="fr-FR" sz="1800" dirty="0"/>
          </a:p>
          <a:p>
            <a:r>
              <a:rPr lang="fr-FR" sz="1800" dirty="0"/>
              <a:t>L’arrivée de la RT2012, avec son obligation de résultat et non plus de moyens, a secoué les petites structures. La nécessité de modéliser est devenue évidente </a:t>
            </a:r>
            <a:r>
              <a:rPr lang="fr-FR" sz="1800" dirty="0" smtClean="0"/>
              <a:t>(simulation énergétique, choix des systèmes) et </a:t>
            </a:r>
            <a:r>
              <a:rPr lang="fr-FR" sz="1800" dirty="0"/>
              <a:t>la </a:t>
            </a:r>
            <a:r>
              <a:rPr lang="fr-FR" sz="1800" dirty="0" smtClean="0"/>
              <a:t>qualité de réalisation une nécessité (étanchéité à l’air). BEPOS est annoncée en 2020...</a:t>
            </a:r>
          </a:p>
          <a:p>
            <a:r>
              <a:rPr lang="fr-FR" sz="1800" dirty="0" smtClean="0"/>
              <a:t>La perspective de l’arrivée de la norme ISO IFC renforce ce besoin. La puissance publique aura de plus en plus besoin d’étudier l’impact des constructions (même des petites)  sur l’espace publique, donc de modéliser et d’imposer des « connecteurs » pour valider les projets.</a:t>
            </a:r>
          </a:p>
          <a:p>
            <a:pPr marL="0" indent="0">
              <a:buNone/>
            </a:pPr>
            <a:endParaRPr lang="fr-FR" sz="1800" dirty="0" smtClean="0"/>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6136" y="4509120"/>
            <a:ext cx="3242386" cy="2160240"/>
          </a:xfrm>
          <a:prstGeom prst="rect">
            <a:avLst/>
          </a:prstGeom>
        </p:spPr>
      </p:pic>
      <p:sp>
        <p:nvSpPr>
          <p:cNvPr id="3" name="ZoneTexte 2"/>
          <p:cNvSpPr txBox="1"/>
          <p:nvPr/>
        </p:nvSpPr>
        <p:spPr>
          <a:xfrm>
            <a:off x="971600" y="5157192"/>
            <a:ext cx="4032448" cy="1477328"/>
          </a:xfrm>
          <a:prstGeom prst="rect">
            <a:avLst/>
          </a:prstGeom>
          <a:noFill/>
        </p:spPr>
        <p:txBody>
          <a:bodyPr wrap="square" rtlCol="0">
            <a:spAutoFit/>
          </a:bodyPr>
          <a:lstStyle/>
          <a:p>
            <a:pPr>
              <a:buFont typeface="Wingdings 3"/>
              <a:buChar char="c"/>
            </a:pPr>
            <a:r>
              <a:rPr lang="fr-FR" dirty="0" smtClean="0"/>
              <a:t>Préparer </a:t>
            </a:r>
            <a:r>
              <a:rPr lang="fr-FR" dirty="0"/>
              <a:t>nos élèves à l’usage des maquettes numériques, c’est un peu aider les petites entreprises à anticiper, comme les majors</a:t>
            </a:r>
            <a:r>
              <a:rPr lang="fr-FR" dirty="0" smtClean="0"/>
              <a:t>…</a:t>
            </a:r>
          </a:p>
          <a:p>
            <a:pPr>
              <a:buFont typeface="Wingdings 3"/>
              <a:buChar char="c"/>
            </a:pPr>
            <a:r>
              <a:rPr lang="fr-FR" dirty="0" smtClean="0"/>
              <a:t>Valoriser la formation, le CV…</a:t>
            </a:r>
            <a:endParaRPr lang="fr-FR" dirty="0"/>
          </a:p>
        </p:txBody>
      </p:sp>
    </p:spTree>
    <p:custDataLst>
      <p:tags r:id="rId1"/>
    </p:custDataLst>
    <p:extLst>
      <p:ext uri="{BB962C8B-B14F-4D97-AF65-F5344CB8AC3E}">
        <p14:creationId xmlns:p14="http://schemas.microsoft.com/office/powerpoint/2010/main" xmlns="" val="1170276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239000" cy="792088"/>
          </a:xfrm>
        </p:spPr>
        <p:txBody>
          <a:bodyPr>
            <a:normAutofit fontScale="90000"/>
          </a:bodyPr>
          <a:lstStyle/>
          <a:p>
            <a:r>
              <a:rPr lang="fr-FR" sz="2800" dirty="0"/>
              <a:t>Les Bac pro </a:t>
            </a:r>
            <a:r>
              <a:rPr lang="fr-FR" sz="2800" dirty="0" smtClean="0"/>
              <a:t>concernés par le BIM et les nouvelles pratiques à venir (*) :</a:t>
            </a:r>
            <a:endParaRPr lang="fr-FR" sz="2800" dirty="0"/>
          </a:p>
        </p:txBody>
      </p:sp>
      <p:sp>
        <p:nvSpPr>
          <p:cNvPr id="5" name="ZoneTexte 4"/>
          <p:cNvSpPr txBox="1"/>
          <p:nvPr/>
        </p:nvSpPr>
        <p:spPr>
          <a:xfrm>
            <a:off x="395536" y="980728"/>
            <a:ext cx="8352928" cy="5539978"/>
          </a:xfrm>
          <a:prstGeom prst="rect">
            <a:avLst/>
          </a:prstGeom>
          <a:noFill/>
        </p:spPr>
        <p:txBody>
          <a:bodyPr wrap="square" rtlCol="0">
            <a:spAutoFit/>
          </a:bodyPr>
          <a:lstStyle/>
          <a:p>
            <a:endParaRPr lang="fr-FR" dirty="0" smtClean="0"/>
          </a:p>
          <a:p>
            <a:r>
              <a:rPr lang="fr-FR" dirty="0" smtClean="0"/>
              <a:t>Formation des Bac </a:t>
            </a:r>
            <a:r>
              <a:rPr lang="fr-FR" dirty="0"/>
              <a:t>Pros </a:t>
            </a:r>
            <a:r>
              <a:rPr lang="fr-FR" dirty="0" smtClean="0"/>
              <a:t>du bâtiment (Hors TP) : </a:t>
            </a:r>
          </a:p>
          <a:p>
            <a:endParaRPr lang="fr-FR" dirty="0"/>
          </a:p>
          <a:p>
            <a:pPr marL="285750" indent="-285750">
              <a:buFont typeface="Arial" panose="020B0604020202020204" pitchFamily="34" charset="0"/>
              <a:buChar char="•"/>
            </a:pPr>
            <a:r>
              <a:rPr lang="fr-FR" dirty="0" smtClean="0">
                <a:hlinkClick r:id="rId2"/>
              </a:rPr>
              <a:t>TEBEE</a:t>
            </a:r>
            <a:r>
              <a:rPr lang="fr-FR" dirty="0"/>
              <a:t> (125 </a:t>
            </a:r>
            <a:r>
              <a:rPr lang="fr-FR" dirty="0" smtClean="0"/>
              <a:t>établissements), </a:t>
            </a:r>
          </a:p>
          <a:p>
            <a:pPr marL="285750" indent="-285750">
              <a:buFont typeface="Arial" panose="020B0604020202020204" pitchFamily="34" charset="0"/>
              <a:buChar char="•"/>
            </a:pPr>
            <a:r>
              <a:rPr lang="fr-FR" dirty="0" smtClean="0">
                <a:hlinkClick r:id="rId3"/>
              </a:rPr>
              <a:t>TEBAA</a:t>
            </a:r>
            <a:r>
              <a:rPr lang="fr-FR" dirty="0"/>
              <a:t> (85), </a:t>
            </a:r>
            <a:endParaRPr lang="fr-FR" dirty="0" smtClean="0"/>
          </a:p>
          <a:p>
            <a:pPr marL="285750" indent="-285750">
              <a:buFont typeface="Arial" panose="020B0604020202020204" pitchFamily="34" charset="0"/>
              <a:buChar char="•"/>
            </a:pPr>
            <a:r>
              <a:rPr lang="fr-FR" dirty="0" smtClean="0">
                <a:hlinkClick r:id="rId4"/>
              </a:rPr>
              <a:t>Géomètre </a:t>
            </a:r>
            <a:r>
              <a:rPr lang="fr-FR" dirty="0">
                <a:hlinkClick r:id="rId4"/>
              </a:rPr>
              <a:t>Topographe</a:t>
            </a:r>
            <a:r>
              <a:rPr lang="fr-FR" dirty="0"/>
              <a:t> (51),  </a:t>
            </a:r>
            <a:endParaRPr lang="fr-FR" dirty="0" smtClean="0"/>
          </a:p>
          <a:p>
            <a:pPr marL="285750" indent="-285750">
              <a:buFont typeface="Arial" panose="020B0604020202020204" pitchFamily="34" charset="0"/>
              <a:buChar char="•"/>
            </a:pPr>
            <a:r>
              <a:rPr lang="fr-FR" dirty="0" smtClean="0">
                <a:hlinkClick r:id="rId5"/>
              </a:rPr>
              <a:t>AEA</a:t>
            </a:r>
            <a:r>
              <a:rPr lang="fr-FR" dirty="0" smtClean="0"/>
              <a:t> </a:t>
            </a:r>
            <a:r>
              <a:rPr lang="fr-FR" dirty="0"/>
              <a:t>(16) </a:t>
            </a:r>
            <a:endParaRPr lang="fr-FR" dirty="0" smtClean="0"/>
          </a:p>
          <a:p>
            <a:endParaRPr lang="fr-FR" dirty="0"/>
          </a:p>
          <a:p>
            <a:r>
              <a:rPr lang="fr-FR" dirty="0" smtClean="0"/>
              <a:t>puis </a:t>
            </a:r>
            <a:r>
              <a:rPr lang="fr-FR" dirty="0"/>
              <a:t>les  </a:t>
            </a:r>
            <a:r>
              <a:rPr lang="fr-FR" dirty="0">
                <a:hlinkClick r:id="rId6"/>
              </a:rPr>
              <a:t>TISEC</a:t>
            </a:r>
            <a:r>
              <a:rPr lang="fr-FR" dirty="0"/>
              <a:t> (174), </a:t>
            </a:r>
            <a:endParaRPr lang="fr-FR" dirty="0" smtClean="0"/>
          </a:p>
          <a:p>
            <a:pPr marL="285750" indent="-285750">
              <a:buFont typeface="Arial" panose="020B0604020202020204" pitchFamily="34" charset="0"/>
              <a:buChar char="•"/>
            </a:pPr>
            <a:r>
              <a:rPr lang="fr-FR" dirty="0" smtClean="0">
                <a:hlinkClick r:id="rId7"/>
              </a:rPr>
              <a:t>TMSEC</a:t>
            </a:r>
            <a:r>
              <a:rPr lang="fr-FR" dirty="0" smtClean="0"/>
              <a:t>(130),</a:t>
            </a:r>
          </a:p>
          <a:p>
            <a:pPr marL="285750" indent="-285750">
              <a:buFont typeface="Arial" panose="020B0604020202020204" pitchFamily="34" charset="0"/>
              <a:buChar char="•"/>
            </a:pPr>
            <a:r>
              <a:rPr lang="fr-FR" dirty="0" smtClean="0">
                <a:hlinkClick r:id="rId8"/>
              </a:rPr>
              <a:t>ORGO</a:t>
            </a:r>
            <a:r>
              <a:rPr lang="fr-FR" dirty="0" smtClean="0"/>
              <a:t>(131</a:t>
            </a:r>
            <a:r>
              <a:rPr lang="fr-FR" dirty="0"/>
              <a:t>), </a:t>
            </a:r>
            <a:endParaRPr lang="fr-FR" dirty="0" smtClean="0"/>
          </a:p>
          <a:p>
            <a:pPr marL="285750" indent="-285750">
              <a:buFont typeface="Arial" panose="020B0604020202020204" pitchFamily="34" charset="0"/>
              <a:buChar char="•"/>
            </a:pPr>
            <a:r>
              <a:rPr lang="fr-FR" dirty="0" smtClean="0">
                <a:hlinkClick r:id="rId9"/>
              </a:rPr>
              <a:t>OB </a:t>
            </a:r>
            <a:r>
              <a:rPr lang="fr-FR" dirty="0">
                <a:hlinkClick r:id="rId9"/>
              </a:rPr>
              <a:t>métallerie</a:t>
            </a:r>
            <a:r>
              <a:rPr lang="fr-FR" dirty="0"/>
              <a:t> (64</a:t>
            </a:r>
            <a:r>
              <a:rPr lang="fr-FR" dirty="0" smtClean="0"/>
              <a:t>),</a:t>
            </a:r>
          </a:p>
          <a:p>
            <a:pPr marL="285750" indent="-285750">
              <a:buFont typeface="Arial" panose="020B0604020202020204" pitchFamily="34" charset="0"/>
              <a:buChar char="•"/>
            </a:pPr>
            <a:r>
              <a:rPr lang="fr-FR" dirty="0" smtClean="0">
                <a:hlinkClick r:id="rId10"/>
              </a:rPr>
              <a:t>OB </a:t>
            </a:r>
            <a:r>
              <a:rPr lang="fr-FR" dirty="0">
                <a:hlinkClick r:id="rId10"/>
              </a:rPr>
              <a:t>MVMS</a:t>
            </a:r>
            <a:r>
              <a:rPr lang="fr-FR" dirty="0"/>
              <a:t> (49), </a:t>
            </a:r>
            <a:endParaRPr lang="fr-FR" dirty="0" smtClean="0"/>
          </a:p>
          <a:p>
            <a:pPr marL="285750" indent="-285750">
              <a:buFont typeface="Arial" panose="020B0604020202020204" pitchFamily="34" charset="0"/>
              <a:buChar char="•"/>
            </a:pPr>
            <a:r>
              <a:rPr lang="fr-FR" dirty="0" smtClean="0">
                <a:hlinkClick r:id="rId11"/>
              </a:rPr>
              <a:t>IPB</a:t>
            </a:r>
            <a:r>
              <a:rPr lang="fr-FR" dirty="0" smtClean="0"/>
              <a:t> </a:t>
            </a:r>
            <a:r>
              <a:rPr lang="fr-FR" dirty="0"/>
              <a:t>(26).</a:t>
            </a:r>
          </a:p>
          <a:p>
            <a:r>
              <a:rPr lang="fr-FR" dirty="0"/>
              <a:t> </a:t>
            </a:r>
            <a:endParaRPr lang="fr-FR" dirty="0" smtClean="0"/>
          </a:p>
          <a:p>
            <a:endParaRPr lang="fr-FR" dirty="0"/>
          </a:p>
          <a:p>
            <a:r>
              <a:rPr lang="fr-FR" dirty="0" smtClean="0"/>
              <a:t>Soit </a:t>
            </a:r>
            <a:r>
              <a:rPr lang="fr-FR" dirty="0"/>
              <a:t>851 </a:t>
            </a:r>
            <a:r>
              <a:rPr lang="fr-FR" dirty="0" smtClean="0"/>
              <a:t>formations, </a:t>
            </a:r>
            <a:r>
              <a:rPr lang="fr-FR" dirty="0"/>
              <a:t>environ </a:t>
            </a:r>
            <a:r>
              <a:rPr lang="fr-FR" dirty="0" smtClean="0"/>
              <a:t>20 </a:t>
            </a:r>
            <a:r>
              <a:rPr lang="fr-FR" dirty="0"/>
              <a:t>000 </a:t>
            </a:r>
            <a:r>
              <a:rPr lang="fr-FR" dirty="0" smtClean="0"/>
              <a:t>élèves par promotion…</a:t>
            </a:r>
          </a:p>
          <a:p>
            <a:endParaRPr lang="fr-FR" dirty="0"/>
          </a:p>
          <a:p>
            <a:endParaRPr lang="fr-FR" sz="1000" i="1" dirty="0" smtClean="0"/>
          </a:p>
          <a:p>
            <a:endParaRPr lang="fr-FR" sz="1000" i="1" dirty="0" smtClean="0"/>
          </a:p>
          <a:p>
            <a:r>
              <a:rPr lang="fr-FR" sz="1000" i="1" dirty="0" smtClean="0"/>
              <a:t>(*) Analyse à approfondir avec les chiffres officiels.</a:t>
            </a:r>
            <a:endParaRPr lang="fr-FR" sz="1000" i="1" dirty="0"/>
          </a:p>
        </p:txBody>
      </p:sp>
    </p:spTree>
    <p:extLst>
      <p:ext uri="{BB962C8B-B14F-4D97-AF65-F5344CB8AC3E}">
        <p14:creationId xmlns:p14="http://schemas.microsoft.com/office/powerpoint/2010/main" xmlns="" val="6009378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7239000" cy="523528"/>
          </a:xfrm>
        </p:spPr>
        <p:txBody>
          <a:bodyPr/>
          <a:lstStyle/>
          <a:p>
            <a:r>
              <a:rPr lang="fr-FR" sz="2800" dirty="0" smtClean="0"/>
              <a:t>Le BIM de l’académie de Toulouse :</a:t>
            </a:r>
          </a:p>
        </p:txBody>
      </p:sp>
      <p:sp>
        <p:nvSpPr>
          <p:cNvPr id="3" name="Espace réservé du contenu 2"/>
          <p:cNvSpPr>
            <a:spLocks noGrp="1"/>
          </p:cNvSpPr>
          <p:nvPr>
            <p:ph idx="1"/>
          </p:nvPr>
        </p:nvSpPr>
        <p:spPr>
          <a:xfrm>
            <a:off x="395536" y="838200"/>
            <a:ext cx="8291264" cy="5615136"/>
          </a:xfrm>
        </p:spPr>
        <p:txBody>
          <a:bodyPr>
            <a:normAutofit/>
          </a:bodyPr>
          <a:lstStyle/>
          <a:p>
            <a:r>
              <a:rPr lang="fr-FR" sz="2400" dirty="0" smtClean="0"/>
              <a:t>Le BIM a été initié dans l’académie en 2005 par M </a:t>
            </a:r>
            <a:r>
              <a:rPr lang="fr-FR" sz="2400" dirty="0" err="1" smtClean="0"/>
              <a:t>Bet</a:t>
            </a:r>
            <a:r>
              <a:rPr lang="fr-FR" sz="2400" dirty="0" smtClean="0"/>
              <a:t>, IEN STI.</a:t>
            </a:r>
          </a:p>
          <a:p>
            <a:r>
              <a:rPr lang="fr-FR" sz="2400" dirty="0" smtClean="0"/>
              <a:t>La formation des enseignants et la mise en place des outils est mise en œuvre par M </a:t>
            </a:r>
            <a:r>
              <a:rPr lang="fr-FR" sz="2400" dirty="0" err="1" smtClean="0"/>
              <a:t>Carbou</a:t>
            </a:r>
            <a:r>
              <a:rPr lang="fr-FR" sz="2400" dirty="0" smtClean="0"/>
              <a:t>, IEN STI :</a:t>
            </a:r>
          </a:p>
          <a:p>
            <a:pPr lvl="1">
              <a:buFont typeface="Courier New" panose="02070309020205020404" pitchFamily="49" charset="0"/>
              <a:buChar char="o"/>
            </a:pPr>
            <a:r>
              <a:rPr lang="fr-FR" sz="2000" dirty="0" smtClean="0"/>
              <a:t>Tous les professeurs en TBEE/TBAA ont bénéficiés d’une formation « BIM » de 2010 à 2012. Les autres collègues seront formés dans les 3 ans.</a:t>
            </a:r>
          </a:p>
          <a:p>
            <a:pPr lvl="1">
              <a:buFont typeface="Courier New" panose="02070309020205020404" pitchFamily="49" charset="0"/>
              <a:buChar char="o"/>
            </a:pPr>
            <a:r>
              <a:rPr lang="fr-FR" sz="2000" dirty="0" smtClean="0"/>
              <a:t>Les </a:t>
            </a:r>
            <a:r>
              <a:rPr lang="fr-FR" sz="2000" dirty="0"/>
              <a:t>professeurs en TBEE/TBAA </a:t>
            </a:r>
            <a:r>
              <a:rPr lang="fr-FR" sz="2000" dirty="0" smtClean="0"/>
              <a:t>bénéficient </a:t>
            </a:r>
            <a:r>
              <a:rPr lang="fr-FR" sz="2000" dirty="0"/>
              <a:t>d’une formation « BIM </a:t>
            </a:r>
            <a:r>
              <a:rPr lang="fr-FR" sz="2000" dirty="0" smtClean="0"/>
              <a:t>et RT 2012 » depuis 2013, jusqu’à 2014.</a:t>
            </a:r>
            <a:endParaRPr lang="fr-FR" sz="2000" dirty="0"/>
          </a:p>
          <a:p>
            <a:r>
              <a:rPr lang="fr-FR" sz="2400" dirty="0" smtClean="0"/>
              <a:t>Nous avons testés et mis au point une « Station de travail BIM » avec le conseil régional. </a:t>
            </a:r>
            <a:r>
              <a:rPr lang="fr-FR" sz="1700" i="1" dirty="0" smtClean="0"/>
              <a:t>(Attention aux effets dévastateurs d’ordinateurs sous dimensionnés)</a:t>
            </a:r>
            <a:r>
              <a:rPr lang="fr-FR" sz="2400" dirty="0" smtClean="0"/>
              <a:t>.</a:t>
            </a:r>
          </a:p>
          <a:p>
            <a:pPr marL="342900" lvl="1" indent="-342900">
              <a:buFont typeface="Arial" pitchFamily="34" charset="0"/>
              <a:buChar char="»"/>
            </a:pPr>
            <a:r>
              <a:rPr lang="fr-FR" sz="2400" dirty="0">
                <a:solidFill>
                  <a:schemeClr val="tx2"/>
                </a:solidFill>
              </a:rPr>
              <a:t>Tous les </a:t>
            </a:r>
            <a:r>
              <a:rPr lang="fr-FR" sz="2400" dirty="0" smtClean="0">
                <a:solidFill>
                  <a:schemeClr val="tx2"/>
                </a:solidFill>
              </a:rPr>
              <a:t>lycées professionnel de la région ont </a:t>
            </a:r>
            <a:r>
              <a:rPr lang="fr-FR" sz="2400" dirty="0">
                <a:solidFill>
                  <a:schemeClr val="tx2"/>
                </a:solidFill>
              </a:rPr>
              <a:t>des salles de </a:t>
            </a:r>
            <a:r>
              <a:rPr lang="fr-FR" sz="2400" dirty="0" smtClean="0">
                <a:solidFill>
                  <a:schemeClr val="tx2"/>
                </a:solidFill>
              </a:rPr>
              <a:t>projet équipées de stations de travail BIM.</a:t>
            </a:r>
            <a:endParaRPr lang="fr-FR" sz="2400" dirty="0" smtClean="0"/>
          </a:p>
          <a:p>
            <a:endParaRPr lang="fr-FR" dirty="0" smtClean="0"/>
          </a:p>
          <a:p>
            <a:endParaRPr lang="fr-FR" dirty="0"/>
          </a:p>
        </p:txBody>
      </p:sp>
    </p:spTree>
    <p:custDataLst>
      <p:tags r:id="rId1"/>
    </p:custDataLst>
    <p:extLst>
      <p:ext uri="{BB962C8B-B14F-4D97-AF65-F5344CB8AC3E}">
        <p14:creationId xmlns:p14="http://schemas.microsoft.com/office/powerpoint/2010/main" xmlns="" val="23415834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352928" cy="648072"/>
          </a:xfrm>
        </p:spPr>
        <p:txBody>
          <a:bodyPr/>
          <a:lstStyle/>
          <a:p>
            <a:r>
              <a:rPr lang="fr-FR" sz="3600" dirty="0" smtClean="0"/>
              <a:t>Ce sont les élèves en parlent le mieux…</a:t>
            </a:r>
            <a:endParaRPr lang="fr-FR" dirty="0"/>
          </a:p>
        </p:txBody>
      </p:sp>
      <p:sp>
        <p:nvSpPr>
          <p:cNvPr id="3" name="Espace réservé du contenu 2"/>
          <p:cNvSpPr>
            <a:spLocks noGrp="1"/>
          </p:cNvSpPr>
          <p:nvPr>
            <p:ph idx="1"/>
          </p:nvPr>
        </p:nvSpPr>
        <p:spPr>
          <a:xfrm>
            <a:off x="323528" y="1412776"/>
            <a:ext cx="8568952" cy="4419600"/>
          </a:xfrm>
        </p:spPr>
        <p:txBody>
          <a:bodyPr/>
          <a:lstStyle/>
          <a:p>
            <a:pPr algn="ctr">
              <a:buNone/>
            </a:pPr>
            <a:r>
              <a:rPr lang="fr-FR" dirty="0" smtClean="0"/>
              <a:t>Vidéo réalisée par les élèves de 2</a:t>
            </a:r>
            <a:r>
              <a:rPr lang="fr-FR" baseline="30000" dirty="0" smtClean="0"/>
              <a:t>nde</a:t>
            </a:r>
            <a:r>
              <a:rPr lang="fr-FR" dirty="0" smtClean="0"/>
              <a:t> </a:t>
            </a:r>
            <a:r>
              <a:rPr lang="fr-FR" dirty="0" err="1" smtClean="0"/>
              <a:t>TeBEE</a:t>
            </a:r>
            <a:r>
              <a:rPr lang="fr-FR" dirty="0" smtClean="0"/>
              <a:t> – 2010</a:t>
            </a:r>
          </a:p>
          <a:p>
            <a:pPr algn="ctr">
              <a:buNone/>
            </a:pPr>
            <a:r>
              <a:rPr lang="fr-FR" dirty="0" smtClean="0"/>
              <a:t>Intitulée « </a:t>
            </a:r>
            <a:r>
              <a:rPr lang="fr-FR" dirty="0" smtClean="0">
                <a:hlinkClick r:id="rId2" action="ppaction://hlinkfile"/>
              </a:rPr>
              <a:t>Permis de construire…son avenir !</a:t>
            </a:r>
            <a:r>
              <a:rPr lang="fr-FR" dirty="0" smtClean="0"/>
              <a:t> »</a:t>
            </a:r>
          </a:p>
          <a:p>
            <a:pPr algn="ctr">
              <a:buNone/>
            </a:pPr>
            <a:r>
              <a:rPr lang="fr-FR" dirty="0" smtClean="0"/>
              <a:t>Lauréat du prix spécial du jury COBATY 2010 </a:t>
            </a:r>
          </a:p>
          <a:p>
            <a:pPr>
              <a:buNone/>
            </a:pPr>
            <a:endParaRPr lang="fr-F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374232"/>
            <a:ext cx="7239000" cy="1143000"/>
          </a:xfrm>
        </p:spPr>
        <p:txBody>
          <a:bodyPr/>
          <a:lstStyle/>
          <a:p>
            <a:r>
              <a:rPr lang="fr-FR" sz="4800" dirty="0" smtClean="0"/>
              <a:t>Merci de votre attention…</a:t>
            </a:r>
            <a:endParaRPr lang="fr-FR" sz="4800" dirty="0"/>
          </a:p>
        </p:txBody>
      </p:sp>
    </p:spTree>
    <p:extLst>
      <p:ext uri="{BB962C8B-B14F-4D97-AF65-F5344CB8AC3E}">
        <p14:creationId xmlns:p14="http://schemas.microsoft.com/office/powerpoint/2010/main" xmlns="" val="56848180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344" y="188640"/>
            <a:ext cx="7239000" cy="1143000"/>
          </a:xfrm>
        </p:spPr>
        <p:txBody>
          <a:bodyPr/>
          <a:lstStyle/>
          <a:p>
            <a:pPr algn="ctr"/>
            <a:r>
              <a:rPr lang="fr-FR" dirty="0" smtClean="0"/>
              <a:t>Sommaire</a:t>
            </a:r>
            <a:endParaRPr lang="fr-FR" dirty="0"/>
          </a:p>
        </p:txBody>
      </p:sp>
      <p:sp>
        <p:nvSpPr>
          <p:cNvPr id="3" name="Espace réservé du contenu 2"/>
          <p:cNvSpPr>
            <a:spLocks noGrp="1"/>
          </p:cNvSpPr>
          <p:nvPr>
            <p:ph idx="1"/>
          </p:nvPr>
        </p:nvSpPr>
        <p:spPr>
          <a:xfrm>
            <a:off x="1219200" y="1745704"/>
            <a:ext cx="7467600" cy="4419600"/>
          </a:xfrm>
        </p:spPr>
        <p:txBody>
          <a:bodyPr>
            <a:normAutofit lnSpcReduction="10000"/>
          </a:bodyPr>
          <a:lstStyle/>
          <a:p>
            <a:r>
              <a:rPr lang="fr-FR" dirty="0" smtClean="0"/>
              <a:t>Le contexte</a:t>
            </a:r>
          </a:p>
          <a:p>
            <a:r>
              <a:rPr lang="fr-FR" dirty="0" smtClean="0"/>
              <a:t>L’élève et son environnement de travail</a:t>
            </a:r>
          </a:p>
          <a:p>
            <a:r>
              <a:rPr lang="fr-FR" dirty="0" smtClean="0"/>
              <a:t>Activités impactées par le BIM</a:t>
            </a:r>
          </a:p>
          <a:p>
            <a:r>
              <a:rPr lang="fr-FR" dirty="0" smtClean="0"/>
              <a:t>Exemples </a:t>
            </a:r>
            <a:r>
              <a:rPr lang="fr-FR" dirty="0"/>
              <a:t>d’usage en Bac Pro TEBEE (Technicien d’étude du bâtiment, option études et économie</a:t>
            </a:r>
            <a:r>
              <a:rPr lang="fr-FR" dirty="0" smtClean="0"/>
              <a:t>)</a:t>
            </a:r>
          </a:p>
          <a:p>
            <a:r>
              <a:rPr lang="fr-FR" dirty="0"/>
              <a:t>Le BIM au niveau Bac Pro ?</a:t>
            </a:r>
            <a:endParaRPr lang="fr-FR" dirty="0" smtClean="0"/>
          </a:p>
          <a:p>
            <a:r>
              <a:rPr lang="fr-FR" dirty="0"/>
              <a:t>Les Bac pro concernés par le BIM </a:t>
            </a:r>
            <a:endParaRPr lang="fr-FR" dirty="0" smtClean="0"/>
          </a:p>
          <a:p>
            <a:r>
              <a:rPr lang="fr-FR" dirty="0" smtClean="0"/>
              <a:t>Le </a:t>
            </a:r>
            <a:r>
              <a:rPr lang="fr-FR" dirty="0"/>
              <a:t>BIM de l’académie de Toulouse</a:t>
            </a:r>
            <a:endParaRPr lang="fr-FR" dirty="0" smtClean="0"/>
          </a:p>
        </p:txBody>
      </p:sp>
    </p:spTree>
    <p:custDataLst>
      <p:tags r:id="rId1"/>
    </p:custDataLst>
    <p:extLst>
      <p:ext uri="{BB962C8B-B14F-4D97-AF65-F5344CB8AC3E}">
        <p14:creationId xmlns:p14="http://schemas.microsoft.com/office/powerpoint/2010/main" xmlns="" val="1509084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0"/>
            <a:ext cx="4834960" cy="6840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9" y="4474243"/>
            <a:ext cx="2088232" cy="2267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Ellipse 4"/>
          <p:cNvSpPr/>
          <p:nvPr/>
        </p:nvSpPr>
        <p:spPr>
          <a:xfrm>
            <a:off x="1115616" y="6093296"/>
            <a:ext cx="319863" cy="36004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6" name="ZoneTexte 5"/>
          <p:cNvSpPr txBox="1"/>
          <p:nvPr/>
        </p:nvSpPr>
        <p:spPr>
          <a:xfrm>
            <a:off x="251520" y="836712"/>
            <a:ext cx="3816424" cy="3139321"/>
          </a:xfrm>
          <a:prstGeom prst="rect">
            <a:avLst/>
          </a:prstGeom>
          <a:noFill/>
        </p:spPr>
        <p:txBody>
          <a:bodyPr wrap="square" rtlCol="0">
            <a:spAutoFit/>
          </a:bodyPr>
          <a:lstStyle/>
          <a:p>
            <a:pPr marL="285750" indent="-285750" algn="just">
              <a:buFontTx/>
              <a:buChar char="-"/>
            </a:pPr>
            <a:r>
              <a:rPr lang="fr-FR" dirty="0" smtClean="0"/>
              <a:t>Région Midi Pyrénées, 100km au sud de Toulouse</a:t>
            </a:r>
          </a:p>
          <a:p>
            <a:pPr marL="285750" indent="-285750" algn="just">
              <a:buFontTx/>
              <a:buChar char="-"/>
            </a:pPr>
            <a:r>
              <a:rPr lang="fr-FR" dirty="0" smtClean="0"/>
              <a:t>Un lycée des métiers du bâtiment avec 4 Bac Pros, 2 CAP, une 3°prépa pro</a:t>
            </a:r>
          </a:p>
          <a:p>
            <a:pPr marL="285750" indent="-285750" algn="just">
              <a:buFontTx/>
              <a:buChar char="-"/>
            </a:pPr>
            <a:r>
              <a:rPr lang="fr-FR" dirty="0" smtClean="0"/>
              <a:t>Bassin d’environ 200 entreprises liées aux formations</a:t>
            </a:r>
          </a:p>
          <a:p>
            <a:pPr marL="285750" indent="-285750" algn="just">
              <a:buFontTx/>
              <a:buChar char="-"/>
            </a:pPr>
            <a:r>
              <a:rPr lang="fr-FR" dirty="0" smtClean="0"/>
              <a:t>BIM intégré aux pratiques du TEBEE en 2009</a:t>
            </a:r>
          </a:p>
          <a:p>
            <a:pPr marL="285750" indent="-285750" algn="just">
              <a:buFontTx/>
              <a:buChar char="-"/>
            </a:pPr>
            <a:r>
              <a:rPr lang="fr-FR" dirty="0" smtClean="0"/>
              <a:t>Taux de pression : 1</a:t>
            </a:r>
          </a:p>
          <a:p>
            <a:pPr marL="285750" indent="-285750" algn="just">
              <a:buFontTx/>
              <a:buChar char="-"/>
            </a:pPr>
            <a:r>
              <a:rPr lang="fr-FR" dirty="0" smtClean="0"/>
              <a:t>45% vont en BTS</a:t>
            </a:r>
            <a:endParaRPr lang="fr-FR" dirty="0"/>
          </a:p>
        </p:txBody>
      </p:sp>
      <p:sp>
        <p:nvSpPr>
          <p:cNvPr id="7" name="Titre 1"/>
          <p:cNvSpPr>
            <a:spLocks noGrp="1"/>
          </p:cNvSpPr>
          <p:nvPr>
            <p:ph type="title"/>
          </p:nvPr>
        </p:nvSpPr>
        <p:spPr>
          <a:xfrm>
            <a:off x="251520" y="58614"/>
            <a:ext cx="3240360" cy="562074"/>
          </a:xfrm>
        </p:spPr>
        <p:txBody>
          <a:bodyPr>
            <a:normAutofit/>
          </a:bodyPr>
          <a:lstStyle/>
          <a:p>
            <a:r>
              <a:rPr lang="fr-FR" sz="2800" dirty="0" smtClean="0"/>
              <a:t>Le contexte local :</a:t>
            </a:r>
            <a:endParaRPr lang="fr-FR" sz="2800" dirty="0"/>
          </a:p>
        </p:txBody>
      </p:sp>
    </p:spTree>
    <p:custDataLst>
      <p:tags r:id="rId1"/>
    </p:custDataLst>
    <p:extLst>
      <p:ext uri="{BB962C8B-B14F-4D97-AF65-F5344CB8AC3E}">
        <p14:creationId xmlns:p14="http://schemas.microsoft.com/office/powerpoint/2010/main" xmlns="" val="3617896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840" y="58614"/>
            <a:ext cx="8229600" cy="562074"/>
          </a:xfrm>
        </p:spPr>
        <p:txBody>
          <a:bodyPr>
            <a:normAutofit/>
          </a:bodyPr>
          <a:lstStyle/>
          <a:p>
            <a:r>
              <a:rPr lang="fr-FR" sz="2800" dirty="0" smtClean="0"/>
              <a:t>L’élève et son environnement de travail :</a:t>
            </a:r>
          </a:p>
        </p:txBody>
      </p:sp>
      <p:pic>
        <p:nvPicPr>
          <p:cNvPr id="5" name="Espace réservé du contenu 4" descr="©Marc_Mesplie-2010.JPG"/>
          <p:cNvPicPr>
            <a:picLocks noGrp="1" noChangeAspect="1"/>
          </p:cNvPicPr>
          <p:nvPr>
            <p:ph idx="1"/>
          </p:nvPr>
        </p:nvPicPr>
        <p:blipFill>
          <a:blip r:embed="rId3" cstate="print"/>
          <a:stretch>
            <a:fillRect/>
          </a:stretch>
        </p:blipFill>
        <p:spPr>
          <a:xfrm>
            <a:off x="323527" y="2420888"/>
            <a:ext cx="8019453" cy="4320480"/>
          </a:xfrm>
          <a:prstGeom prst="rect">
            <a:avLst/>
          </a:prstGeom>
        </p:spPr>
      </p:pic>
      <p:sp>
        <p:nvSpPr>
          <p:cNvPr id="3" name="ZoneTexte 2"/>
          <p:cNvSpPr txBox="1"/>
          <p:nvPr/>
        </p:nvSpPr>
        <p:spPr>
          <a:xfrm>
            <a:off x="323528" y="692696"/>
            <a:ext cx="8640960" cy="1200329"/>
          </a:xfrm>
          <a:prstGeom prst="rect">
            <a:avLst/>
          </a:prstGeom>
          <a:noFill/>
        </p:spPr>
        <p:txBody>
          <a:bodyPr wrap="square" rtlCol="0">
            <a:spAutoFit/>
          </a:bodyPr>
          <a:lstStyle/>
          <a:p>
            <a:pPr marL="285750" indent="-285750">
              <a:buFont typeface="Wingdings 3"/>
              <a:buChar char=""/>
            </a:pPr>
            <a:r>
              <a:rPr lang="fr-FR" dirty="0" smtClean="0"/>
              <a:t>L’outil numérique est disponible 13.50 heures </a:t>
            </a:r>
            <a:r>
              <a:rPr lang="fr-FR" dirty="0"/>
              <a:t>par semaine </a:t>
            </a:r>
            <a:r>
              <a:rPr lang="fr-FR" dirty="0" smtClean="0"/>
              <a:t>(Enseignement professionnel) dans sa salle de projet…</a:t>
            </a:r>
          </a:p>
          <a:p>
            <a:pPr marL="285750" indent="-285750">
              <a:buFont typeface="Wingdings 3"/>
              <a:buChar char=""/>
            </a:pPr>
            <a:r>
              <a:rPr lang="fr-FR" dirty="0" smtClean="0"/>
              <a:t>22 semaines de PFMP avec sa station portable personnelle, avec les logiciels BIM (Modélisation, pièces écrites, simulation comportementale, …)</a:t>
            </a:r>
          </a:p>
        </p:txBody>
      </p:sp>
    </p:spTree>
    <p:custDataLst>
      <p:tags r:id="rId1"/>
    </p:custDataLst>
    <p:extLst>
      <p:ext uri="{BB962C8B-B14F-4D97-AF65-F5344CB8AC3E}">
        <p14:creationId xmlns:p14="http://schemas.microsoft.com/office/powerpoint/2010/main" xmlns="" val="600937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328" y="188640"/>
            <a:ext cx="8679160" cy="1143000"/>
          </a:xfrm>
        </p:spPr>
        <p:txBody>
          <a:bodyPr>
            <a:normAutofit/>
          </a:bodyPr>
          <a:lstStyle/>
          <a:p>
            <a:r>
              <a:rPr lang="fr-FR" sz="2900" dirty="0" smtClean="0"/>
              <a:t>Activités professionnelles (RAP) qui sont impactées par les nouvelles pratiques et les nouvelles technologies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616007602"/>
              </p:ext>
            </p:extLst>
          </p:nvPr>
        </p:nvGraphicFramePr>
        <p:xfrm>
          <a:off x="395536" y="1412776"/>
          <a:ext cx="8280920" cy="2016222"/>
        </p:xfrm>
        <a:graphic>
          <a:graphicData uri="http://schemas.openxmlformats.org/drawingml/2006/table">
            <a:tbl>
              <a:tblPr>
                <a:tableStyleId>{5C22544A-7EE6-4342-B048-85BDC9FD1C3A}</a:tableStyleId>
              </a:tblPr>
              <a:tblGrid>
                <a:gridCol w="1495426"/>
                <a:gridCol w="4187192"/>
                <a:gridCol w="2598302"/>
              </a:tblGrid>
              <a:tr h="216798">
                <a:tc>
                  <a:txBody>
                    <a:bodyPr/>
                    <a:lstStyle/>
                    <a:p>
                      <a:pPr algn="l" fontAlgn="ctr"/>
                      <a:r>
                        <a:rPr lang="fr-FR" sz="1000" u="none" strike="noStrike" dirty="0">
                          <a:effectLst/>
                        </a:rPr>
                        <a:t>Activité_1.1</a:t>
                      </a:r>
                      <a:endParaRPr lang="fr-FR" sz="1000" b="1" i="0" u="none" strike="noStrike" dirty="0">
                        <a:solidFill>
                          <a:srgbClr val="000000"/>
                        </a:solidFill>
                        <a:effectLst/>
                        <a:latin typeface="Arial"/>
                      </a:endParaRPr>
                    </a:p>
                  </a:txBody>
                  <a:tcPr marL="9525" marR="9525" marT="9525" marB="0" anchor="ctr"/>
                </a:tc>
                <a:tc>
                  <a:txBody>
                    <a:bodyPr/>
                    <a:lstStyle/>
                    <a:p>
                      <a:pPr algn="l" fontAlgn="ctr"/>
                      <a:r>
                        <a:rPr lang="fr-FR" sz="1100" u="none" strike="noStrike">
                          <a:effectLst/>
                        </a:rPr>
                        <a:t>Relevé d’ouvrage</a:t>
                      </a:r>
                      <a:endParaRPr lang="fr-FR" sz="1100" b="0" i="0" u="none" strike="noStrike">
                        <a:solidFill>
                          <a:srgbClr val="000000"/>
                        </a:solidFill>
                        <a:effectLst/>
                        <a:latin typeface="Calibri"/>
                      </a:endParaRPr>
                    </a:p>
                  </a:txBody>
                  <a:tcPr marL="9525" marR="9525" marT="9525" marB="0" anchor="ctr"/>
                </a:tc>
                <a:tc rowSpan="2">
                  <a:txBody>
                    <a:bodyPr/>
                    <a:lstStyle/>
                    <a:p>
                      <a:pPr algn="l" fontAlgn="ctr"/>
                      <a:r>
                        <a:rPr lang="fr-FR" sz="1200" u="none" strike="noStrike" dirty="0">
                          <a:effectLst/>
                        </a:rPr>
                        <a:t>PHASE 1 ELABORATION D’UN PROJET</a:t>
                      </a:r>
                      <a:endParaRPr lang="fr-FR" sz="1200" b="1" i="0" u="none" strike="noStrike" dirty="0">
                        <a:solidFill>
                          <a:srgbClr val="000000"/>
                        </a:solidFill>
                        <a:effectLst/>
                        <a:latin typeface="Arial"/>
                      </a:endParaRPr>
                    </a:p>
                  </a:txBody>
                  <a:tcPr marL="9525" marR="9525" marT="9525" marB="0" anchor="ctr"/>
                </a:tc>
              </a:tr>
              <a:tr h="227638">
                <a:tc>
                  <a:txBody>
                    <a:bodyPr/>
                    <a:lstStyle/>
                    <a:p>
                      <a:pPr algn="l" fontAlgn="ctr"/>
                      <a:r>
                        <a:rPr lang="fr-FR" sz="1000" u="none" strike="noStrike">
                          <a:effectLst/>
                        </a:rPr>
                        <a:t>Activité_1.2</a:t>
                      </a:r>
                      <a:endParaRPr lang="fr-FR" sz="1000" b="1" i="0" u="none" strike="noStrike">
                        <a:solidFill>
                          <a:srgbClr val="000000"/>
                        </a:solidFill>
                        <a:effectLst/>
                        <a:latin typeface="Arial"/>
                      </a:endParaRPr>
                    </a:p>
                  </a:txBody>
                  <a:tcPr marL="9525" marR="9525" marT="9525" marB="0" anchor="ctr"/>
                </a:tc>
                <a:tc>
                  <a:txBody>
                    <a:bodyPr/>
                    <a:lstStyle/>
                    <a:p>
                      <a:pPr algn="l" fontAlgn="ctr"/>
                      <a:r>
                        <a:rPr lang="fr-FR" sz="1100" u="none" strike="noStrike" dirty="0">
                          <a:effectLst/>
                        </a:rPr>
                        <a:t>Finalisation du projet</a:t>
                      </a:r>
                      <a:endParaRPr lang="fr-FR" sz="1100" b="0" i="0" u="none" strike="noStrike" dirty="0">
                        <a:solidFill>
                          <a:srgbClr val="000000"/>
                        </a:solidFill>
                        <a:effectLst/>
                        <a:latin typeface="Calibri"/>
                      </a:endParaRPr>
                    </a:p>
                  </a:txBody>
                  <a:tcPr marL="9525" marR="9525" marT="9525" marB="0" anchor="ctr"/>
                </a:tc>
                <a:tc vMerge="1">
                  <a:txBody>
                    <a:bodyPr/>
                    <a:lstStyle/>
                    <a:p>
                      <a:endParaRPr lang="fr-FR"/>
                    </a:p>
                  </a:txBody>
                  <a:tcPr/>
                </a:tc>
              </a:tr>
              <a:tr h="216798">
                <a:tc>
                  <a:txBody>
                    <a:bodyPr/>
                    <a:lstStyle/>
                    <a:p>
                      <a:pPr algn="l" fontAlgn="ctr"/>
                      <a:r>
                        <a:rPr lang="fr-FR" sz="1000" u="none" strike="noStrike">
                          <a:effectLst/>
                        </a:rPr>
                        <a:t>Activité_2.1</a:t>
                      </a:r>
                      <a:endParaRPr lang="fr-FR" sz="1000" b="1" i="0" u="none" strike="noStrike">
                        <a:solidFill>
                          <a:srgbClr val="000000"/>
                        </a:solidFill>
                        <a:effectLst/>
                        <a:latin typeface="Arial"/>
                      </a:endParaRPr>
                    </a:p>
                  </a:txBody>
                  <a:tcPr marL="9525" marR="9525" marT="9525" marB="0" anchor="ctr">
                    <a:solidFill>
                      <a:schemeClr val="bg1"/>
                    </a:solidFill>
                  </a:tcPr>
                </a:tc>
                <a:tc>
                  <a:txBody>
                    <a:bodyPr/>
                    <a:lstStyle/>
                    <a:p>
                      <a:pPr algn="l" fontAlgn="ctr"/>
                      <a:r>
                        <a:rPr lang="fr-FR" sz="1100" u="none" strike="noStrike" dirty="0">
                          <a:effectLst/>
                        </a:rPr>
                        <a:t>Préparation de l’offre de prix</a:t>
                      </a:r>
                      <a:endParaRPr lang="fr-FR" sz="1100" b="0" i="0" u="none" strike="noStrike" dirty="0">
                        <a:solidFill>
                          <a:srgbClr val="000000"/>
                        </a:solidFill>
                        <a:effectLst/>
                        <a:latin typeface="Calibri"/>
                      </a:endParaRPr>
                    </a:p>
                  </a:txBody>
                  <a:tcPr marL="9525" marR="9525" marT="9525" marB="0" anchor="ctr">
                    <a:solidFill>
                      <a:schemeClr val="bg1"/>
                    </a:solidFill>
                  </a:tcPr>
                </a:tc>
                <a:tc rowSpan="2">
                  <a:txBody>
                    <a:bodyPr/>
                    <a:lstStyle/>
                    <a:p>
                      <a:pPr algn="l" fontAlgn="ctr"/>
                      <a:r>
                        <a:rPr lang="fr-FR" sz="1200" u="none" strike="noStrike" dirty="0">
                          <a:effectLst/>
                        </a:rPr>
                        <a:t>PHASE 2 OFFRE DE PRIX</a:t>
                      </a:r>
                      <a:endParaRPr lang="fr-FR" sz="1200" b="1" i="0" u="none" strike="noStrike" dirty="0">
                        <a:solidFill>
                          <a:srgbClr val="000000"/>
                        </a:solidFill>
                        <a:effectLst/>
                        <a:latin typeface="Arial"/>
                      </a:endParaRPr>
                    </a:p>
                  </a:txBody>
                  <a:tcPr marL="9525" marR="9525" marT="9525" marB="0" anchor="ctr">
                    <a:solidFill>
                      <a:schemeClr val="bg1"/>
                    </a:solidFill>
                  </a:tcPr>
                </a:tc>
              </a:tr>
              <a:tr h="227638">
                <a:tc>
                  <a:txBody>
                    <a:bodyPr/>
                    <a:lstStyle/>
                    <a:p>
                      <a:pPr algn="l" fontAlgn="ctr"/>
                      <a:r>
                        <a:rPr lang="fr-FR" sz="1000" u="none" strike="noStrike">
                          <a:effectLst/>
                        </a:rPr>
                        <a:t>Activité_2.2</a:t>
                      </a:r>
                      <a:endParaRPr lang="fr-FR" sz="1000" b="1" i="0" u="none" strike="noStrike">
                        <a:solidFill>
                          <a:srgbClr val="000000"/>
                        </a:solidFill>
                        <a:effectLst/>
                        <a:latin typeface="Arial"/>
                      </a:endParaRPr>
                    </a:p>
                  </a:txBody>
                  <a:tcPr marL="9525" marR="9525" marT="9525" marB="0" anchor="ctr">
                    <a:solidFill>
                      <a:schemeClr val="bg1"/>
                    </a:solidFill>
                  </a:tcPr>
                </a:tc>
                <a:tc>
                  <a:txBody>
                    <a:bodyPr/>
                    <a:lstStyle/>
                    <a:p>
                      <a:pPr algn="l" fontAlgn="ctr"/>
                      <a:r>
                        <a:rPr lang="fr-FR" sz="1100" u="none" strike="noStrike" dirty="0">
                          <a:effectLst/>
                        </a:rPr>
                        <a:t>Établissement de l’offre de prix</a:t>
                      </a:r>
                      <a:endParaRPr lang="fr-FR" sz="1100" b="0" i="0" u="none" strike="noStrike" dirty="0">
                        <a:solidFill>
                          <a:srgbClr val="000000"/>
                        </a:solidFill>
                        <a:effectLst/>
                        <a:latin typeface="Calibri"/>
                      </a:endParaRPr>
                    </a:p>
                  </a:txBody>
                  <a:tcPr marL="9525" marR="9525" marT="9525" marB="0" anchor="ctr">
                    <a:solidFill>
                      <a:schemeClr val="bg1"/>
                    </a:solidFill>
                  </a:tcPr>
                </a:tc>
                <a:tc vMerge="1">
                  <a:txBody>
                    <a:bodyPr/>
                    <a:lstStyle/>
                    <a:p>
                      <a:endParaRPr lang="fr-FR"/>
                    </a:p>
                  </a:txBody>
                  <a:tcPr/>
                </a:tc>
              </a:tr>
              <a:tr h="238478">
                <a:tc>
                  <a:txBody>
                    <a:bodyPr/>
                    <a:lstStyle/>
                    <a:p>
                      <a:pPr algn="l" fontAlgn="ctr"/>
                      <a:r>
                        <a:rPr lang="fr-FR" sz="1000" u="none" strike="noStrike" dirty="0">
                          <a:effectLst/>
                        </a:rPr>
                        <a:t>Activité_3.1</a:t>
                      </a:r>
                      <a:endParaRPr lang="fr-FR" sz="1000" b="1" i="0" u="none" strike="noStrike" dirty="0">
                        <a:solidFill>
                          <a:srgbClr val="000000"/>
                        </a:solidFill>
                        <a:effectLst/>
                        <a:latin typeface="Arial"/>
                      </a:endParaRPr>
                    </a:p>
                  </a:txBody>
                  <a:tcPr marL="9525" marR="9525" marT="9525" marB="0" anchor="ctr"/>
                </a:tc>
                <a:tc>
                  <a:txBody>
                    <a:bodyPr/>
                    <a:lstStyle/>
                    <a:p>
                      <a:pPr algn="l" fontAlgn="ctr"/>
                      <a:r>
                        <a:rPr lang="fr-FR" sz="1100" u="none" strike="noStrike" dirty="0">
                          <a:effectLst/>
                        </a:rPr>
                        <a:t>Finalisation du dossier d’exécution</a:t>
                      </a:r>
                      <a:endParaRPr lang="fr-FR" sz="1100" b="0" i="0" u="none" strike="noStrike" dirty="0">
                        <a:solidFill>
                          <a:srgbClr val="000000"/>
                        </a:solidFill>
                        <a:effectLst/>
                        <a:latin typeface="Calibri"/>
                      </a:endParaRPr>
                    </a:p>
                  </a:txBody>
                  <a:tcPr marL="9525" marR="9525" marT="9525" marB="0" anchor="ctr"/>
                </a:tc>
                <a:tc rowSpan="3">
                  <a:txBody>
                    <a:bodyPr/>
                    <a:lstStyle/>
                    <a:p>
                      <a:pPr algn="l" fontAlgn="ctr"/>
                      <a:r>
                        <a:rPr lang="fr-FR" sz="1200" u="none" strike="noStrike" dirty="0">
                          <a:effectLst/>
                        </a:rPr>
                        <a:t>PHASE 3 PREPARATION DES TRAVAUX</a:t>
                      </a:r>
                      <a:endParaRPr lang="fr-FR" sz="1200" b="1" i="0" u="none" strike="noStrike" dirty="0">
                        <a:solidFill>
                          <a:srgbClr val="000000"/>
                        </a:solidFill>
                        <a:effectLst/>
                        <a:latin typeface="Arial"/>
                      </a:endParaRPr>
                    </a:p>
                  </a:txBody>
                  <a:tcPr marL="9525" marR="9525" marT="9525" marB="0" anchor="ctr"/>
                </a:tc>
              </a:tr>
              <a:tr h="216798">
                <a:tc>
                  <a:txBody>
                    <a:bodyPr/>
                    <a:lstStyle/>
                    <a:p>
                      <a:pPr algn="l" fontAlgn="ctr"/>
                      <a:r>
                        <a:rPr lang="fr-FR" sz="1000" u="none" strike="noStrike">
                          <a:effectLst/>
                        </a:rPr>
                        <a:t>Activité_3.2</a:t>
                      </a:r>
                      <a:endParaRPr lang="fr-FR" sz="1000" b="1" i="0" u="none" strike="noStrike">
                        <a:solidFill>
                          <a:srgbClr val="000000"/>
                        </a:solidFill>
                        <a:effectLst/>
                        <a:latin typeface="Arial"/>
                      </a:endParaRPr>
                    </a:p>
                  </a:txBody>
                  <a:tcPr marL="9525" marR="9525" marT="9525" marB="0" anchor="ctr"/>
                </a:tc>
                <a:tc>
                  <a:txBody>
                    <a:bodyPr/>
                    <a:lstStyle/>
                    <a:p>
                      <a:pPr algn="l" fontAlgn="ctr"/>
                      <a:r>
                        <a:rPr lang="fr-FR" sz="1100" u="none" strike="noStrike" dirty="0">
                          <a:effectLst/>
                        </a:rPr>
                        <a:t>Planification de travaux</a:t>
                      </a:r>
                      <a:endParaRPr lang="fr-FR" sz="1100" b="0" i="0" u="none" strike="noStrike" dirty="0">
                        <a:solidFill>
                          <a:srgbClr val="000000"/>
                        </a:solidFill>
                        <a:effectLst/>
                        <a:latin typeface="Calibri"/>
                      </a:endParaRPr>
                    </a:p>
                  </a:txBody>
                  <a:tcPr marL="9525" marR="9525" marT="9525" marB="0" anchor="ctr"/>
                </a:tc>
                <a:tc vMerge="1">
                  <a:txBody>
                    <a:bodyPr/>
                    <a:lstStyle/>
                    <a:p>
                      <a:endParaRPr lang="fr-FR"/>
                    </a:p>
                  </a:txBody>
                  <a:tcPr/>
                </a:tc>
              </a:tr>
              <a:tr h="227638">
                <a:tc>
                  <a:txBody>
                    <a:bodyPr/>
                    <a:lstStyle/>
                    <a:p>
                      <a:pPr algn="l" fontAlgn="ctr"/>
                      <a:r>
                        <a:rPr lang="fr-FR" sz="1000" u="none" strike="noStrike">
                          <a:effectLst/>
                        </a:rPr>
                        <a:t>Activité_3.3</a:t>
                      </a:r>
                      <a:endParaRPr lang="fr-FR" sz="1000" b="1" i="0" u="none" strike="noStrike">
                        <a:solidFill>
                          <a:srgbClr val="000000"/>
                        </a:solidFill>
                        <a:effectLst/>
                        <a:latin typeface="Arial"/>
                      </a:endParaRPr>
                    </a:p>
                  </a:txBody>
                  <a:tcPr marL="9525" marR="9525" marT="9525" marB="0" anchor="ctr"/>
                </a:tc>
                <a:tc>
                  <a:txBody>
                    <a:bodyPr/>
                    <a:lstStyle/>
                    <a:p>
                      <a:pPr algn="l" fontAlgn="ctr"/>
                      <a:r>
                        <a:rPr lang="fr-FR" sz="1100" u="none" strike="noStrike" dirty="0">
                          <a:effectLst/>
                        </a:rPr>
                        <a:t>Organisation de l’intervention</a:t>
                      </a:r>
                      <a:endParaRPr lang="fr-FR" sz="1100" b="0" i="0" u="none" strike="noStrike" dirty="0">
                        <a:solidFill>
                          <a:srgbClr val="000000"/>
                        </a:solidFill>
                        <a:effectLst/>
                        <a:latin typeface="Calibri"/>
                      </a:endParaRPr>
                    </a:p>
                  </a:txBody>
                  <a:tcPr marL="9525" marR="9525" marT="9525" marB="0" anchor="ctr"/>
                </a:tc>
                <a:tc vMerge="1">
                  <a:txBody>
                    <a:bodyPr/>
                    <a:lstStyle/>
                    <a:p>
                      <a:endParaRPr lang="fr-FR"/>
                    </a:p>
                  </a:txBody>
                  <a:tcPr/>
                </a:tc>
              </a:tr>
              <a:tr h="216798">
                <a:tc>
                  <a:txBody>
                    <a:bodyPr/>
                    <a:lstStyle/>
                    <a:p>
                      <a:pPr algn="l" fontAlgn="ctr"/>
                      <a:r>
                        <a:rPr lang="fr-FR" sz="1000" u="none" strike="noStrike">
                          <a:effectLst/>
                        </a:rPr>
                        <a:t>Activité_4.1</a:t>
                      </a:r>
                      <a:endParaRPr lang="fr-FR" sz="1000" b="1" i="0" u="none" strike="noStrike">
                        <a:solidFill>
                          <a:srgbClr val="000000"/>
                        </a:solidFill>
                        <a:effectLst/>
                        <a:latin typeface="Arial"/>
                      </a:endParaRPr>
                    </a:p>
                  </a:txBody>
                  <a:tcPr marL="9525" marR="9525" marT="9525" marB="0" anchor="ctr">
                    <a:solidFill>
                      <a:schemeClr val="bg1"/>
                    </a:solidFill>
                  </a:tcPr>
                </a:tc>
                <a:tc>
                  <a:txBody>
                    <a:bodyPr/>
                    <a:lstStyle/>
                    <a:p>
                      <a:pPr algn="l" fontAlgn="ctr"/>
                      <a:r>
                        <a:rPr lang="fr-FR" sz="1100" u="none" strike="noStrike" dirty="0">
                          <a:effectLst/>
                        </a:rPr>
                        <a:t>Suivi de chantier</a:t>
                      </a:r>
                      <a:endParaRPr lang="fr-FR" sz="1100" b="0" i="0" u="none" strike="noStrike" dirty="0">
                        <a:solidFill>
                          <a:srgbClr val="000000"/>
                        </a:solidFill>
                        <a:effectLst/>
                        <a:latin typeface="Calibri"/>
                      </a:endParaRPr>
                    </a:p>
                  </a:txBody>
                  <a:tcPr marL="9525" marR="9525" marT="9525" marB="0" anchor="ctr">
                    <a:solidFill>
                      <a:schemeClr val="bg1"/>
                    </a:solidFill>
                  </a:tcPr>
                </a:tc>
                <a:tc rowSpan="2">
                  <a:txBody>
                    <a:bodyPr/>
                    <a:lstStyle/>
                    <a:p>
                      <a:pPr algn="l" fontAlgn="ctr"/>
                      <a:r>
                        <a:rPr lang="fr-FR" sz="1200" u="none" strike="noStrike" dirty="0">
                          <a:effectLst/>
                        </a:rPr>
                        <a:t>PHASE 4 EXECUTION DE TRAVAUX</a:t>
                      </a:r>
                      <a:endParaRPr lang="fr-FR" sz="1200" b="1" i="0" u="none" strike="noStrike" dirty="0">
                        <a:solidFill>
                          <a:srgbClr val="000000"/>
                        </a:solidFill>
                        <a:effectLst/>
                        <a:latin typeface="Arial"/>
                      </a:endParaRPr>
                    </a:p>
                  </a:txBody>
                  <a:tcPr marL="9525" marR="9525" marT="9525" marB="0" anchor="ctr">
                    <a:solidFill>
                      <a:schemeClr val="bg1"/>
                    </a:solidFill>
                  </a:tcPr>
                </a:tc>
              </a:tr>
              <a:tr h="227638">
                <a:tc>
                  <a:txBody>
                    <a:bodyPr/>
                    <a:lstStyle/>
                    <a:p>
                      <a:pPr algn="l" fontAlgn="ctr"/>
                      <a:r>
                        <a:rPr lang="fr-FR" sz="1000" u="none" strike="noStrike" dirty="0">
                          <a:effectLst/>
                        </a:rPr>
                        <a:t>Activité_4.2</a:t>
                      </a:r>
                      <a:endParaRPr lang="fr-FR" sz="1000" b="1" i="0" u="none" strike="noStrike" dirty="0">
                        <a:solidFill>
                          <a:srgbClr val="000000"/>
                        </a:solidFill>
                        <a:effectLst/>
                        <a:latin typeface="Arial"/>
                      </a:endParaRPr>
                    </a:p>
                  </a:txBody>
                  <a:tcPr marL="9525" marR="9525" marT="9525" marB="0" anchor="ctr">
                    <a:solidFill>
                      <a:schemeClr val="bg1"/>
                    </a:solidFill>
                  </a:tcPr>
                </a:tc>
                <a:tc>
                  <a:txBody>
                    <a:bodyPr/>
                    <a:lstStyle/>
                    <a:p>
                      <a:pPr algn="l" fontAlgn="ctr"/>
                      <a:r>
                        <a:rPr lang="fr-FR" sz="1100" u="none" strike="noStrike" dirty="0">
                          <a:effectLst/>
                        </a:rPr>
                        <a:t>Livraison de l’ouvrage</a:t>
                      </a:r>
                      <a:endParaRPr lang="fr-FR" sz="1100" b="0" i="0" u="none" strike="noStrike" dirty="0">
                        <a:solidFill>
                          <a:srgbClr val="000000"/>
                        </a:solidFill>
                        <a:effectLst/>
                        <a:latin typeface="Calibri"/>
                      </a:endParaRPr>
                    </a:p>
                  </a:txBody>
                  <a:tcPr marL="9525" marR="9525" marT="9525" marB="0" anchor="ctr">
                    <a:solidFill>
                      <a:schemeClr val="bg1"/>
                    </a:solidFill>
                  </a:tcPr>
                </a:tc>
                <a:tc vMerge="1">
                  <a:txBody>
                    <a:bodyPr/>
                    <a:lstStyle/>
                    <a:p>
                      <a:endParaRPr lang="fr-FR"/>
                    </a:p>
                  </a:txBody>
                  <a:tcPr/>
                </a:tc>
              </a:tr>
            </a:tbl>
          </a:graphicData>
        </a:graphic>
      </p:graphicFrame>
      <p:sp>
        <p:nvSpPr>
          <p:cNvPr id="5" name="ZoneTexte 4"/>
          <p:cNvSpPr txBox="1"/>
          <p:nvPr/>
        </p:nvSpPr>
        <p:spPr>
          <a:xfrm>
            <a:off x="323528" y="3573016"/>
            <a:ext cx="8640960" cy="3139321"/>
          </a:xfrm>
          <a:prstGeom prst="rect">
            <a:avLst/>
          </a:prstGeom>
          <a:noFill/>
        </p:spPr>
        <p:txBody>
          <a:bodyPr wrap="square" rtlCol="0">
            <a:spAutoFit/>
          </a:bodyPr>
          <a:lstStyle/>
          <a:p>
            <a:r>
              <a:rPr lang="fr-FR" dirty="0" smtClean="0"/>
              <a:t>Toutes !</a:t>
            </a:r>
          </a:p>
          <a:p>
            <a:endParaRPr lang="fr-FR" dirty="0" smtClean="0"/>
          </a:p>
          <a:p>
            <a:pPr marL="285750" indent="-285750">
              <a:buFont typeface="Wingdings 3"/>
              <a:buChar char=""/>
            </a:pPr>
            <a:r>
              <a:rPr lang="fr-FR" dirty="0" smtClean="0">
                <a:sym typeface="Wingdings 3"/>
              </a:rPr>
              <a:t>Relevé d’ouvrage : Scanner laser, nuage de points =&gt; Maquette numérique (BIM)</a:t>
            </a:r>
          </a:p>
          <a:p>
            <a:pPr marL="285750" indent="-285750">
              <a:buFont typeface="Wingdings 3"/>
              <a:buChar char=""/>
            </a:pPr>
            <a:r>
              <a:rPr lang="fr-FR" dirty="0" smtClean="0">
                <a:sym typeface="Wingdings 3"/>
              </a:rPr>
              <a:t>Conception et Projet : Modélisation (BIM) et simulation comportementale</a:t>
            </a:r>
          </a:p>
          <a:p>
            <a:pPr marL="285750" indent="-285750">
              <a:buFont typeface="Wingdings 3"/>
              <a:buChar char=""/>
            </a:pPr>
            <a:r>
              <a:rPr lang="fr-FR" dirty="0" smtClean="0">
                <a:sym typeface="Wingdings 3"/>
              </a:rPr>
              <a:t>Offre de prix : Logiciels de prix et de pièces écrites liés à la maquette,</a:t>
            </a:r>
          </a:p>
          <a:p>
            <a:pPr marL="285750" indent="-285750">
              <a:buFont typeface="Wingdings 3"/>
              <a:buChar char=""/>
            </a:pPr>
            <a:r>
              <a:rPr lang="fr-FR" dirty="0" smtClean="0">
                <a:sym typeface="Wingdings 3"/>
              </a:rPr>
              <a:t>Exécution : BIM, pas de ressaisie, bonne gestion des modifications,</a:t>
            </a:r>
          </a:p>
          <a:p>
            <a:pPr marL="285750" indent="-285750">
              <a:buFont typeface="Wingdings 3"/>
              <a:buChar char=""/>
            </a:pPr>
            <a:r>
              <a:rPr lang="fr-FR" dirty="0" smtClean="0">
                <a:sym typeface="Wingdings 3"/>
              </a:rPr>
              <a:t>Suivi de chantier : BIM, accès aux dernières données par le </a:t>
            </a:r>
            <a:r>
              <a:rPr lang="fr-FR" dirty="0" err="1" smtClean="0">
                <a:sym typeface="Wingdings 3"/>
              </a:rPr>
              <a:t>cloud</a:t>
            </a:r>
            <a:endParaRPr lang="fr-FR" dirty="0" smtClean="0">
              <a:sym typeface="Wingdings 3"/>
            </a:endParaRPr>
          </a:p>
          <a:p>
            <a:pPr marL="285750" indent="-285750">
              <a:buFont typeface="Wingdings 3"/>
              <a:buChar char=""/>
            </a:pPr>
            <a:r>
              <a:rPr lang="fr-FR" dirty="0" smtClean="0">
                <a:sym typeface="Wingdings 3"/>
              </a:rPr>
              <a:t>Livraison : DOE issu du BIM…</a:t>
            </a:r>
          </a:p>
          <a:p>
            <a:r>
              <a:rPr lang="fr-FR" dirty="0" smtClean="0">
                <a:sym typeface="Wingdings 3"/>
              </a:rPr>
              <a:t>	</a:t>
            </a:r>
          </a:p>
          <a:p>
            <a:r>
              <a:rPr lang="fr-FR" dirty="0" smtClean="0">
                <a:sym typeface="Wingdings 3"/>
              </a:rPr>
              <a:t>Nous intégrons donc progressivement ces nouvelles pratiques dans nos stratégies pédagogiques…</a:t>
            </a:r>
            <a:endParaRPr lang="fr-FR" dirty="0"/>
          </a:p>
        </p:txBody>
      </p:sp>
    </p:spTree>
    <p:custDataLst>
      <p:tags r:id="rId1"/>
    </p:custDataLst>
    <p:extLst>
      <p:ext uri="{BB962C8B-B14F-4D97-AF65-F5344CB8AC3E}">
        <p14:creationId xmlns:p14="http://schemas.microsoft.com/office/powerpoint/2010/main" xmlns="" val="600937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2875756" cy="504056"/>
          </a:xfrm>
        </p:spPr>
        <p:txBody>
          <a:bodyPr/>
          <a:lstStyle/>
          <a:p>
            <a:r>
              <a:rPr lang="fr-FR" sz="2800" dirty="0" smtClean="0"/>
              <a:t>Exemples de TP</a:t>
            </a:r>
          </a:p>
        </p:txBody>
      </p:sp>
      <p:graphicFrame>
        <p:nvGraphicFramePr>
          <p:cNvPr id="4" name="Tableau 3"/>
          <p:cNvGraphicFramePr>
            <a:graphicFrameLocks noGrp="1"/>
          </p:cNvGraphicFramePr>
          <p:nvPr>
            <p:extLst>
              <p:ext uri="{D42A27DB-BD31-4B8C-83A1-F6EECF244321}">
                <p14:modId xmlns:p14="http://schemas.microsoft.com/office/powerpoint/2010/main" xmlns="" val="922932332"/>
              </p:ext>
            </p:extLst>
          </p:nvPr>
        </p:nvGraphicFramePr>
        <p:xfrm>
          <a:off x="323528" y="1628800"/>
          <a:ext cx="5348572" cy="1147051"/>
        </p:xfrm>
        <a:graphic>
          <a:graphicData uri="http://schemas.openxmlformats.org/drawingml/2006/table">
            <a:tbl>
              <a:tblPr>
                <a:tableStyleId>{5C22544A-7EE6-4342-B048-85BDC9FD1C3A}</a:tableStyleId>
              </a:tblPr>
              <a:tblGrid>
                <a:gridCol w="936104"/>
                <a:gridCol w="4412468"/>
              </a:tblGrid>
              <a:tr h="1147051">
                <a:tc>
                  <a:txBody>
                    <a:bodyPr/>
                    <a:lstStyle/>
                    <a:p>
                      <a:pPr algn="l" fontAlgn="ctr"/>
                      <a:r>
                        <a:rPr lang="fr-FR" sz="1000" b="0" u="none" strike="noStrike" dirty="0" smtClean="0">
                          <a:solidFill>
                            <a:schemeClr val="accent2">
                              <a:lumMod val="75000"/>
                            </a:schemeClr>
                          </a:solidFill>
                          <a:effectLst/>
                          <a:latin typeface="+mn-lt"/>
                        </a:rPr>
                        <a:t>Activité_3.1</a:t>
                      </a:r>
                    </a:p>
                    <a:p>
                      <a:pPr algn="l" fontAlgn="ctr"/>
                      <a:r>
                        <a:rPr lang="fr-FR" sz="1000" b="0" i="0" u="none" strike="noStrike" dirty="0" smtClean="0">
                          <a:solidFill>
                            <a:schemeClr val="accent2">
                              <a:lumMod val="75000"/>
                            </a:schemeClr>
                          </a:solidFill>
                          <a:effectLst/>
                          <a:latin typeface="+mn-lt"/>
                        </a:rPr>
                        <a:t>S0</a:t>
                      </a:r>
                    </a:p>
                    <a:p>
                      <a:pPr algn="l" fontAlgn="ctr"/>
                      <a:r>
                        <a:rPr lang="fr-FR" sz="1000" b="0" i="0" u="none" strike="noStrike" dirty="0" smtClean="0">
                          <a:solidFill>
                            <a:schemeClr val="accent2">
                              <a:lumMod val="75000"/>
                            </a:schemeClr>
                          </a:solidFill>
                          <a:effectLst/>
                          <a:latin typeface="+mn-lt"/>
                        </a:rPr>
                        <a:t>S06</a:t>
                      </a:r>
                    </a:p>
                    <a:p>
                      <a:pPr algn="l" fontAlgn="ctr"/>
                      <a:r>
                        <a:rPr lang="fr-FR" sz="1000" b="0" i="0" u="none" strike="noStrike" dirty="0" smtClean="0">
                          <a:solidFill>
                            <a:schemeClr val="accent2">
                              <a:lumMod val="75000"/>
                            </a:schemeClr>
                          </a:solidFill>
                          <a:effectLst/>
                          <a:latin typeface="+mn-lt"/>
                        </a:rPr>
                        <a:t>S2.2.1</a:t>
                      </a:r>
                    </a:p>
                    <a:p>
                      <a:pPr algn="l" fontAlgn="ctr"/>
                      <a:endParaRPr lang="fr-FR" sz="1000" b="0" i="0" u="none" strike="noStrike" dirty="0">
                        <a:solidFill>
                          <a:schemeClr val="accent2">
                            <a:lumMod val="75000"/>
                          </a:schemeClr>
                        </a:solidFill>
                        <a:effectLst/>
                        <a:latin typeface="+mn-lt"/>
                      </a:endParaRPr>
                    </a:p>
                  </a:txBody>
                  <a:tcPr marL="9525" marR="9525" marT="9525" marB="0" anchor="ctr"/>
                </a:tc>
                <a:tc>
                  <a:txBody>
                    <a:bodyPr/>
                    <a:lstStyle/>
                    <a:p>
                      <a:pPr algn="l" fontAlgn="ctr"/>
                      <a:r>
                        <a:rPr lang="fr-FR" sz="1100" b="0" u="none" strike="noStrike" dirty="0">
                          <a:solidFill>
                            <a:schemeClr val="accent2">
                              <a:lumMod val="75000"/>
                            </a:schemeClr>
                          </a:solidFill>
                          <a:effectLst/>
                          <a:latin typeface="+mn-lt"/>
                        </a:rPr>
                        <a:t>Finalisation du dossier </a:t>
                      </a:r>
                      <a:r>
                        <a:rPr lang="fr-FR" sz="1100" b="0" u="none" strike="noStrike" dirty="0" smtClean="0">
                          <a:solidFill>
                            <a:schemeClr val="accent2">
                              <a:lumMod val="75000"/>
                            </a:schemeClr>
                          </a:solidFill>
                          <a:effectLst/>
                          <a:latin typeface="+mn-lt"/>
                        </a:rPr>
                        <a:t>d’exécution</a:t>
                      </a:r>
                    </a:p>
                    <a:p>
                      <a:pPr marL="0" marR="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smtClean="0">
                          <a:solidFill>
                            <a:schemeClr val="accent2">
                              <a:lumMod val="75000"/>
                            </a:schemeClr>
                          </a:solidFill>
                          <a:effectLst/>
                          <a:latin typeface="+mn-lt"/>
                        </a:rPr>
                        <a:t>Enjeux énergétiques et environnementaux</a:t>
                      </a:r>
                      <a:r>
                        <a:rPr lang="fr-FR" sz="1100" b="0" i="0" u="none" strike="noStrike" baseline="0" dirty="0" smtClean="0">
                          <a:solidFill>
                            <a:schemeClr val="accent2">
                              <a:lumMod val="75000"/>
                            </a:schemeClr>
                          </a:solidFill>
                          <a:effectLst/>
                          <a:latin typeface="+mn-lt"/>
                        </a:rPr>
                        <a:t> </a:t>
                      </a:r>
                      <a:endParaRPr lang="fr-FR" sz="1100" b="0" i="0" u="none" strike="noStrike" dirty="0" smtClean="0">
                        <a:solidFill>
                          <a:schemeClr val="accent2">
                            <a:lumMod val="75000"/>
                          </a:schemeClr>
                        </a:solidFill>
                        <a:effectLst/>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smtClean="0">
                          <a:solidFill>
                            <a:schemeClr val="accent2">
                              <a:lumMod val="75000"/>
                            </a:schemeClr>
                          </a:solidFill>
                          <a:effectLst/>
                          <a:latin typeface="+mn-lt"/>
                        </a:rPr>
                        <a:t>Fonctionnement du cadre bâti</a:t>
                      </a:r>
                    </a:p>
                    <a:p>
                      <a:pPr marL="0" marR="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smtClean="0">
                          <a:solidFill>
                            <a:schemeClr val="accent2">
                              <a:lumMod val="75000"/>
                            </a:schemeClr>
                          </a:solidFill>
                          <a:effectLst/>
                          <a:latin typeface="+mn-lt"/>
                        </a:rPr>
                        <a:t>Confort thermique</a:t>
                      </a:r>
                      <a:r>
                        <a:rPr lang="fr-FR" sz="1100" b="0" i="0" u="none" strike="noStrike" baseline="0" dirty="0" smtClean="0">
                          <a:solidFill>
                            <a:schemeClr val="accent2">
                              <a:lumMod val="75000"/>
                            </a:schemeClr>
                          </a:solidFill>
                          <a:effectLst/>
                          <a:latin typeface="+mn-lt"/>
                        </a:rPr>
                        <a:t> -  Analyser les performances globale au regard de la réglementation.</a:t>
                      </a:r>
                      <a:endParaRPr lang="fr-FR" sz="1100" b="0" i="0" u="none" strike="noStrike" dirty="0" smtClean="0">
                        <a:solidFill>
                          <a:schemeClr val="accent2">
                            <a:lumMod val="75000"/>
                          </a:schemeClr>
                        </a:solidFill>
                        <a:effectLst/>
                        <a:latin typeface="+mn-lt"/>
                      </a:endParaRPr>
                    </a:p>
                  </a:txBody>
                  <a:tcPr marL="9525" marR="9525" marT="9525" marB="0" anchor="ctr"/>
                </a:tc>
              </a:tr>
            </a:tbl>
          </a:graphicData>
        </a:graphic>
      </p:graphicFrame>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6136" y="116632"/>
            <a:ext cx="3240360" cy="2423941"/>
          </a:xfrm>
          <a:prstGeom prst="rect">
            <a:avLst/>
          </a:prstGeom>
        </p:spPr>
      </p:pic>
      <p:sp>
        <p:nvSpPr>
          <p:cNvPr id="7" name="ZoneTexte 6"/>
          <p:cNvSpPr txBox="1"/>
          <p:nvPr/>
        </p:nvSpPr>
        <p:spPr>
          <a:xfrm>
            <a:off x="179512" y="620688"/>
            <a:ext cx="5492588" cy="1138773"/>
          </a:xfrm>
          <a:prstGeom prst="rect">
            <a:avLst/>
          </a:prstGeom>
          <a:noFill/>
        </p:spPr>
        <p:txBody>
          <a:bodyPr wrap="square" rtlCol="0">
            <a:spAutoFit/>
          </a:bodyPr>
          <a:lstStyle/>
          <a:p>
            <a:pPr marL="285750" indent="-285750">
              <a:buFont typeface="Wingdings 3"/>
              <a:buChar char=""/>
            </a:pPr>
            <a:r>
              <a:rPr lang="fr-FR" dirty="0" smtClean="0"/>
              <a:t>Un dossier de villa, de petit collectif ou de tertiaire…</a:t>
            </a:r>
          </a:p>
          <a:p>
            <a:pPr marL="285750" indent="-285750">
              <a:buFont typeface="Wingdings 3"/>
              <a:buChar char=""/>
            </a:pPr>
            <a:r>
              <a:rPr lang="fr-FR" dirty="0" smtClean="0"/>
              <a:t>Une </a:t>
            </a:r>
            <a:r>
              <a:rPr lang="fr-FR" dirty="0"/>
              <a:t>situation  : </a:t>
            </a:r>
            <a:r>
              <a:rPr lang="fr-FR" dirty="0" smtClean="0"/>
              <a:t>« </a:t>
            </a:r>
            <a:r>
              <a:rPr lang="fr-FR" sz="1600" i="1" dirty="0" smtClean="0"/>
              <a:t>Vous </a:t>
            </a:r>
            <a:r>
              <a:rPr lang="fr-FR" sz="1600" i="1" dirty="0"/>
              <a:t>êtes technicien chez un maître d’œuvre et celui ci vous demande de compléter </a:t>
            </a:r>
            <a:r>
              <a:rPr lang="fr-FR" sz="1600" i="1" dirty="0" smtClean="0"/>
              <a:t>le dossier à destination </a:t>
            </a:r>
            <a:r>
              <a:rPr lang="fr-FR" sz="1600" i="1" dirty="0"/>
              <a:t>des entreprises</a:t>
            </a:r>
            <a:r>
              <a:rPr lang="fr-FR" sz="1600" i="1" dirty="0" smtClean="0"/>
              <a:t>. »</a:t>
            </a:r>
            <a:endParaRPr lang="fr-F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2636911"/>
            <a:ext cx="2952328" cy="41771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3848" y="2636912"/>
            <a:ext cx="2952328" cy="41771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1520" y="2636912"/>
            <a:ext cx="2952328" cy="41771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ZoneTexte 9"/>
          <p:cNvSpPr txBox="1"/>
          <p:nvPr/>
        </p:nvSpPr>
        <p:spPr>
          <a:xfrm>
            <a:off x="179512" y="2924944"/>
            <a:ext cx="302433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smtClean="0"/>
              <a:t>C1.4 Rédiger un compte rendu</a:t>
            </a:r>
            <a:endParaRPr lang="fr-FR" dirty="0"/>
          </a:p>
        </p:txBody>
      </p:sp>
      <p:sp>
        <p:nvSpPr>
          <p:cNvPr id="14" name="ZoneTexte 13"/>
          <p:cNvSpPr txBox="1"/>
          <p:nvPr/>
        </p:nvSpPr>
        <p:spPr>
          <a:xfrm>
            <a:off x="3337062" y="2915652"/>
            <a:ext cx="253108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smtClean="0"/>
              <a:t>C2.1 Analyser un dossier</a:t>
            </a:r>
            <a:endParaRPr lang="fr-FR" dirty="0"/>
          </a:p>
        </p:txBody>
      </p:sp>
      <p:sp>
        <p:nvSpPr>
          <p:cNvPr id="15" name="ZoneTexte 14"/>
          <p:cNvSpPr txBox="1"/>
          <p:nvPr/>
        </p:nvSpPr>
        <p:spPr>
          <a:xfrm>
            <a:off x="6119664" y="2924944"/>
            <a:ext cx="284482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a:t>C1.2 Collecter et gérer des informations</a:t>
            </a:r>
          </a:p>
        </p:txBody>
      </p:sp>
      <p:sp>
        <p:nvSpPr>
          <p:cNvPr id="11" name="ZoneTexte 10"/>
          <p:cNvSpPr txBox="1"/>
          <p:nvPr/>
        </p:nvSpPr>
        <p:spPr>
          <a:xfrm>
            <a:off x="179512" y="3419708"/>
            <a:ext cx="1692707"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Dans Revit 2013</a:t>
            </a:r>
            <a:endParaRPr lang="fr-FR" dirty="0"/>
          </a:p>
        </p:txBody>
      </p:sp>
      <p:sp>
        <p:nvSpPr>
          <p:cNvPr id="18" name="ZoneTexte 17"/>
          <p:cNvSpPr txBox="1"/>
          <p:nvPr/>
        </p:nvSpPr>
        <p:spPr>
          <a:xfrm>
            <a:off x="3347864" y="3419708"/>
            <a:ext cx="266429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r-FR" dirty="0" smtClean="0"/>
              <a:t>Revit 2013 à ArchiWIZARD</a:t>
            </a:r>
            <a:endParaRPr lang="fr-FR" dirty="0"/>
          </a:p>
        </p:txBody>
      </p:sp>
      <p:sp>
        <p:nvSpPr>
          <p:cNvPr id="19" name="ZoneTexte 18"/>
          <p:cNvSpPr txBox="1"/>
          <p:nvPr/>
        </p:nvSpPr>
        <p:spPr>
          <a:xfrm>
            <a:off x="6119664" y="3636268"/>
            <a:ext cx="2844824"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r-FR" dirty="0" smtClean="0"/>
              <a:t>Allers retours </a:t>
            </a:r>
          </a:p>
          <a:p>
            <a:r>
              <a:rPr lang="fr-FR" dirty="0" smtClean="0"/>
              <a:t>Revit / </a:t>
            </a:r>
            <a:r>
              <a:rPr lang="fr-FR" dirty="0"/>
              <a:t>ArchiWIZARD</a:t>
            </a:r>
          </a:p>
        </p:txBody>
      </p:sp>
      <p:sp>
        <p:nvSpPr>
          <p:cNvPr id="16" name="ZoneTexte 15"/>
          <p:cNvSpPr txBox="1"/>
          <p:nvPr/>
        </p:nvSpPr>
        <p:spPr>
          <a:xfrm>
            <a:off x="251520" y="5890046"/>
            <a:ext cx="288032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dirty="0" smtClean="0"/>
              <a:t>J’utilise la maquette issue de la conception pour élaborer un document…</a:t>
            </a:r>
            <a:endParaRPr lang="fr-FR" dirty="0"/>
          </a:p>
        </p:txBody>
      </p:sp>
      <p:sp>
        <p:nvSpPr>
          <p:cNvPr id="17" name="ZoneTexte 16"/>
          <p:cNvSpPr txBox="1"/>
          <p:nvPr/>
        </p:nvSpPr>
        <p:spPr>
          <a:xfrm>
            <a:off x="3203848" y="5877272"/>
            <a:ext cx="288032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dirty="0" smtClean="0"/>
              <a:t>J’exporte la maquette du concepteur pour analyser le dossier…</a:t>
            </a:r>
            <a:endParaRPr lang="fr-FR" dirty="0"/>
          </a:p>
        </p:txBody>
      </p:sp>
      <p:sp>
        <p:nvSpPr>
          <p:cNvPr id="20" name="ZoneTexte 19"/>
          <p:cNvSpPr txBox="1"/>
          <p:nvPr/>
        </p:nvSpPr>
        <p:spPr>
          <a:xfrm>
            <a:off x="6156176" y="5589240"/>
            <a:ext cx="288032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dirty="0" smtClean="0"/>
              <a:t>Je synchronise la maquette dans les deux environnements pour corriger un problème</a:t>
            </a:r>
            <a:endParaRPr lang="fr-FR" dirty="0"/>
          </a:p>
        </p:txBody>
      </p:sp>
    </p:spTree>
    <p:custDataLst>
      <p:tags r:id="rId1"/>
    </p:custDataLst>
    <p:extLst>
      <p:ext uri="{BB962C8B-B14F-4D97-AF65-F5344CB8AC3E}">
        <p14:creationId xmlns:p14="http://schemas.microsoft.com/office/powerpoint/2010/main" xmlns="" val="1055734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1" grpId="0" animBg="1"/>
      <p:bldP spid="18" grpId="0" animBg="1"/>
      <p:bldP spid="19" grpId="0" animBg="1"/>
      <p:bldP spid="16" grpId="0" animBg="1"/>
      <p:bldP spid="17"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7" y="65325"/>
            <a:ext cx="1584177" cy="2241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0000" y="720000"/>
            <a:ext cx="8664148" cy="61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re 1"/>
          <p:cNvSpPr>
            <a:spLocks noGrp="1"/>
          </p:cNvSpPr>
          <p:nvPr>
            <p:ph type="title"/>
          </p:nvPr>
        </p:nvSpPr>
        <p:spPr>
          <a:xfrm>
            <a:off x="1912268" y="44624"/>
            <a:ext cx="2875756" cy="595536"/>
          </a:xfrm>
        </p:spPr>
        <p:txBody>
          <a:bodyPr/>
          <a:lstStyle/>
          <a:p>
            <a:r>
              <a:rPr lang="fr-FR" sz="2800" dirty="0" smtClean="0"/>
              <a:t>TP/ Module 1</a:t>
            </a: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000" y="720000"/>
            <a:ext cx="8664909" cy="61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1464613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subTnLst>
                                    <p:set>
                                      <p:cBhvr override="childStyle">
                                        <p:cTn dur="1" fill="hold" display="0" masterRel="nextClick" afterEffect="1"/>
                                        <p:tgtEl>
                                          <p:spTgt spid="205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12268" y="44624"/>
            <a:ext cx="2875756" cy="595536"/>
          </a:xfrm>
        </p:spPr>
        <p:txBody>
          <a:bodyPr/>
          <a:lstStyle/>
          <a:p>
            <a:r>
              <a:rPr lang="fr-FR" sz="2800" dirty="0" smtClean="0"/>
              <a:t>TP/ Module 2</a:t>
            </a:r>
          </a:p>
        </p:txBody>
      </p:sp>
      <p:pic>
        <p:nvPicPr>
          <p:cNvPr id="5" name="Picture 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44623"/>
            <a:ext cx="1584176" cy="22414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0000" y="720000"/>
            <a:ext cx="8662153" cy="61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000" y="720000"/>
            <a:ext cx="8664148" cy="61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1806130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subTnLst>
                                    <p:set>
                                      <p:cBhvr override="childStyle">
                                        <p:cTn dur="1" fill="hold" display="0" masterRel="nextClick" afterEffect="1"/>
                                        <p:tgtEl>
                                          <p:spTgt spid="307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84276" y="44624"/>
            <a:ext cx="2875756" cy="595536"/>
          </a:xfrm>
        </p:spPr>
        <p:txBody>
          <a:bodyPr/>
          <a:lstStyle/>
          <a:p>
            <a:r>
              <a:rPr lang="fr-FR" sz="2800" dirty="0" smtClean="0"/>
              <a:t>TP/ Module 3</a:t>
            </a:r>
          </a:p>
        </p:txBody>
      </p:sp>
      <p:pic>
        <p:nvPicPr>
          <p:cNvPr id="5"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1125" y="44624"/>
            <a:ext cx="1628587"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0000" y="720000"/>
            <a:ext cx="8662153" cy="61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000" y="720000"/>
            <a:ext cx="8664131" cy="61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949980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subTnLst>
                                    <p:set>
                                      <p:cBhvr override="childStyle">
                                        <p:cTn dur="1" fill="hold" display="0" masterRel="nextClick" afterEffect="1"/>
                                        <p:tgtEl>
                                          <p:spTgt spid="409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5.7|4.1|8.5|4.3|8.5|8.3"/>
</p:tagLst>
</file>

<file path=ppt/tags/tag10.xml><?xml version="1.0" encoding="utf-8"?>
<p:tagLst xmlns:a="http://schemas.openxmlformats.org/drawingml/2006/main" xmlns:r="http://schemas.openxmlformats.org/officeDocument/2006/relationships" xmlns:p="http://schemas.openxmlformats.org/presentationml/2006/main">
  <p:tag name="TIMING" val="|0.5|1.5|32.6|16.3|20.2|25.1"/>
</p:tagLst>
</file>

<file path=ppt/tags/tag11.xml><?xml version="1.0" encoding="utf-8"?>
<p:tagLst xmlns:a="http://schemas.openxmlformats.org/drawingml/2006/main" xmlns:r="http://schemas.openxmlformats.org/officeDocument/2006/relationships" xmlns:p="http://schemas.openxmlformats.org/presentationml/2006/main">
  <p:tag name="TIMING" val="|1|1.1|42.3|17.6|70.9"/>
</p:tagLst>
</file>

<file path=ppt/tags/tag12.xml><?xml version="1.0" encoding="utf-8"?>
<p:tagLst xmlns:a="http://schemas.openxmlformats.org/drawingml/2006/main" xmlns:r="http://schemas.openxmlformats.org/officeDocument/2006/relationships" xmlns:p="http://schemas.openxmlformats.org/presentationml/2006/main">
  <p:tag name="TIMING" val="|6.6|5.9|5|8.4|8.4|18.4|7.7"/>
</p:tagLst>
</file>

<file path=ppt/tags/tag2.xml><?xml version="1.0" encoding="utf-8"?>
<p:tagLst xmlns:a="http://schemas.openxmlformats.org/drawingml/2006/main" xmlns:r="http://schemas.openxmlformats.org/officeDocument/2006/relationships" xmlns:p="http://schemas.openxmlformats.org/presentationml/2006/main">
  <p:tag name="TIMING" val="|2.5|2.6|4.5|4.5|5.9|5"/>
</p:tagLst>
</file>

<file path=ppt/tags/tag3.xml><?xml version="1.0" encoding="utf-8"?>
<p:tagLst xmlns:a="http://schemas.openxmlformats.org/drawingml/2006/main" xmlns:r="http://schemas.openxmlformats.org/officeDocument/2006/relationships" xmlns:p="http://schemas.openxmlformats.org/presentationml/2006/main">
  <p:tag name="TIMING" val="|1|12.8|6.1"/>
</p:tagLst>
</file>

<file path=ppt/tags/tag4.xml><?xml version="1.0" encoding="utf-8"?>
<p:tagLst xmlns:a="http://schemas.openxmlformats.org/drawingml/2006/main" xmlns:r="http://schemas.openxmlformats.org/officeDocument/2006/relationships" xmlns:p="http://schemas.openxmlformats.org/presentationml/2006/main">
  <p:tag name="TIMING" val="|2.2|12.5|1.5|33.5|1.9|33|18.6|17.5|11.5"/>
</p:tagLst>
</file>

<file path=ppt/tags/tag5.xml><?xml version="1.0" encoding="utf-8"?>
<p:tagLst xmlns:a="http://schemas.openxmlformats.org/drawingml/2006/main" xmlns:r="http://schemas.openxmlformats.org/officeDocument/2006/relationships" xmlns:p="http://schemas.openxmlformats.org/presentationml/2006/main">
  <p:tag name="TIMING" val="|4.3|1.8|17.6|8.8|3.7|0.7|2.4|13.4|4.4|5.2|3.6|6.9"/>
</p:tagLst>
</file>

<file path=ppt/tags/tag6.xml><?xml version="1.0" encoding="utf-8"?>
<p:tagLst xmlns:a="http://schemas.openxmlformats.org/drawingml/2006/main" xmlns:r="http://schemas.openxmlformats.org/officeDocument/2006/relationships" xmlns:p="http://schemas.openxmlformats.org/presentationml/2006/main">
  <p:tag name="TIMING" val="|16.1|7.1"/>
</p:tagLst>
</file>

<file path=ppt/tags/tag7.xml><?xml version="1.0" encoding="utf-8"?>
<p:tagLst xmlns:a="http://schemas.openxmlformats.org/drawingml/2006/main" xmlns:r="http://schemas.openxmlformats.org/officeDocument/2006/relationships" xmlns:p="http://schemas.openxmlformats.org/presentationml/2006/main">
  <p:tag name="TIMING" val="|2.2|32.9"/>
</p:tagLst>
</file>

<file path=ppt/tags/tag8.xml><?xml version="1.0" encoding="utf-8"?>
<p:tagLst xmlns:a="http://schemas.openxmlformats.org/drawingml/2006/main" xmlns:r="http://schemas.openxmlformats.org/officeDocument/2006/relationships" xmlns:p="http://schemas.openxmlformats.org/presentationml/2006/main">
  <p:tag name="TIMING" val="|2.2|13.5"/>
</p:tagLst>
</file>

<file path=ppt/tags/tag9.xml><?xml version="1.0" encoding="utf-8"?>
<p:tagLst xmlns:a="http://schemas.openxmlformats.org/drawingml/2006/main" xmlns:r="http://schemas.openxmlformats.org/officeDocument/2006/relationships" xmlns:p="http://schemas.openxmlformats.org/presentationml/2006/main">
  <p:tag name="TIMING" val="|9|13|13.1|10.7|19.8|12.7|25.1|15.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ique">
  <a:themeElements>
    <a:clrScheme name="thermique">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ique">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iq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TC101859868[[fn=Thermique]]</Template>
  <TotalTime>1229</TotalTime>
  <Words>1052</Words>
  <Application>Microsoft Office PowerPoint</Application>
  <PresentationFormat>Affichage à l'écran (4:3)</PresentationFormat>
  <Paragraphs>149</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thermique</vt:lpstr>
      <vt:lpstr>LES FILIERES EN GENIE CIVIL 25/26 Novembre 2013</vt:lpstr>
      <vt:lpstr>Sommaire</vt:lpstr>
      <vt:lpstr>Le contexte local :</vt:lpstr>
      <vt:lpstr>L’élève et son environnement de travail :</vt:lpstr>
      <vt:lpstr>Activités professionnelles (RAP) qui sont impactées par les nouvelles pratiques et les nouvelles technologies</vt:lpstr>
      <vt:lpstr>Exemples de TP</vt:lpstr>
      <vt:lpstr>TP/ Module 1</vt:lpstr>
      <vt:lpstr>TP/ Module 2</vt:lpstr>
      <vt:lpstr>TP/ Module 3</vt:lpstr>
      <vt:lpstr>Le BIM au niveau Bac Pro ?</vt:lpstr>
      <vt:lpstr>Le BIM au niveau Bac Pro ?</vt:lpstr>
      <vt:lpstr>Le BIM au niveau Bac Pro ?</vt:lpstr>
      <vt:lpstr>Les Bac pro concernés par le BIM et les nouvelles pratiques à venir (*) :</vt:lpstr>
      <vt:lpstr>Le BIM de l’académie de Toulouse :</vt:lpstr>
      <vt:lpstr>Ce sont les élèves en parlent le mieux…</vt:lpstr>
      <vt:lpstr>Merci de votre attention…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SEMINAIRE GENIE CIVIL 25/26 Novembre 2013</dc:title>
  <dc:creator>Pascal</dc:creator>
  <cp:lastModifiedBy>pyoung</cp:lastModifiedBy>
  <cp:revision>70</cp:revision>
  <dcterms:created xsi:type="dcterms:W3CDTF">2013-11-17T15:17:46Z</dcterms:created>
  <dcterms:modified xsi:type="dcterms:W3CDTF">2013-12-12T09:48:15Z</dcterms:modified>
</cp:coreProperties>
</file>