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6" r:id="rId2"/>
    <p:sldId id="268" r:id="rId3"/>
    <p:sldId id="285" r:id="rId4"/>
    <p:sldId id="261" r:id="rId5"/>
    <p:sldId id="266" r:id="rId6"/>
    <p:sldId id="264" r:id="rId7"/>
    <p:sldId id="265" r:id="rId8"/>
    <p:sldId id="277" r:id="rId9"/>
    <p:sldId id="279" r:id="rId10"/>
    <p:sldId id="281" r:id="rId11"/>
    <p:sldId id="288" r:id="rId12"/>
    <p:sldId id="283" r:id="rId13"/>
    <p:sldId id="284" r:id="rId14"/>
    <p:sldId id="262" r:id="rId15"/>
    <p:sldId id="267" r:id="rId16"/>
    <p:sldId id="269" r:id="rId17"/>
    <p:sldId id="270" r:id="rId18"/>
    <p:sldId id="272" r:id="rId19"/>
    <p:sldId id="287" r:id="rId20"/>
    <p:sldId id="274" r:id="rId21"/>
    <p:sldId id="273" r:id="rId22"/>
    <p:sldId id="260" r:id="rId23"/>
    <p:sldId id="275" r:id="rId24"/>
    <p:sldId id="271" r:id="rId25"/>
    <p:sldId id="286" r:id="rId26"/>
    <p:sldId id="276" r:id="rId2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28ABE-A38A-4BBA-A1CD-798A1EAE58EC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C82C8-1984-4DEA-AC70-288E4184AA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276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Risques d’erreurs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C82C8-1984-4DEA-AC70-288E4184AADE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934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7BA64-7AD0-4A2C-8B41-D49BE9CF5803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1670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7BA64-7AD0-4A2C-8B41-D49BE9CF5803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167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7BA64-7AD0-4A2C-8B41-D49BE9CF5803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125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7BA64-7AD0-4A2C-8B41-D49BE9CF5803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318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7BA64-7AD0-4A2C-8B41-D49BE9CF5803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277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AC829-298A-4447-8393-77C755A7DCCD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9304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500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262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55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3203848" y="6516097"/>
            <a:ext cx="3204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PNF Génie</a:t>
            </a:r>
            <a:r>
              <a:rPr lang="fr-FR" sz="1200" baseline="0" dirty="0" smtClean="0"/>
              <a:t> Civil - </a:t>
            </a:r>
            <a:r>
              <a:rPr lang="fr-FR" sz="1200" dirty="0" smtClean="0"/>
              <a:t>25&amp;26</a:t>
            </a:r>
            <a:r>
              <a:rPr lang="fr-FR" sz="1200" baseline="0" dirty="0" smtClean="0"/>
              <a:t> novembre </a:t>
            </a:r>
            <a:r>
              <a:rPr lang="fr-FR" sz="1200" dirty="0" smtClean="0"/>
              <a:t>2013</a:t>
            </a:r>
            <a:r>
              <a:rPr lang="fr-FR" sz="1200" baseline="0" dirty="0" smtClean="0"/>
              <a:t> 	C.D.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15610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09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4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252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240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71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25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26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D1469-E517-49D7-B93E-3EEC13AAB83F}" type="datetimeFigureOut">
              <a:rPr lang="fr-FR" smtClean="0"/>
              <a:t>26/11/2013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7DB5-A96B-435F-94F5-9E3FC2CC8D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08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ideo" Target="Home%20Page%20(1).swf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video" Target="Home%20Page.swf" TargetMode="External"/><Relationship Id="rId5" Type="http://schemas.openxmlformats.org/officeDocument/2006/relationships/image" Target="../media/image57.jpe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Conception et réalisation des constructions avec la maquette numérique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15616" y="5301208"/>
            <a:ext cx="7232848" cy="108012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Séminaire national du 25-26 novembre 2013</a:t>
            </a:r>
          </a:p>
          <a:p>
            <a:r>
              <a:rPr lang="fr-FR" sz="2000" dirty="0" smtClean="0"/>
              <a:t>« Les filières en Génie Civil  »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763688" y="3969930"/>
            <a:ext cx="5513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Trino BELTRAN 		(Bouygues Construction)</a:t>
            </a:r>
          </a:p>
          <a:p>
            <a:r>
              <a:rPr lang="fr-FR" sz="2000" dirty="0" smtClean="0"/>
              <a:t>Cédric DZIUBANOWSKI	(Académie Nancy-Metz)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98255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Les maquettes numériques en construction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4402832" cy="4929411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N° 3. Echelle des équipements techniques </a:t>
            </a:r>
          </a:p>
          <a:p>
            <a:pPr lvl="1"/>
            <a:r>
              <a:rPr lang="fr-FR" dirty="0" smtClean="0"/>
              <a:t>Réseaux</a:t>
            </a:r>
          </a:p>
          <a:p>
            <a:pPr lvl="1"/>
            <a:r>
              <a:rPr lang="fr-FR" dirty="0" smtClean="0"/>
              <a:t>Modélisation des détails</a:t>
            </a:r>
          </a:p>
          <a:p>
            <a:pPr lvl="2"/>
            <a:r>
              <a:rPr lang="fr-FR" dirty="0" smtClean="0"/>
              <a:t>Liaisons mécaniques</a:t>
            </a:r>
          </a:p>
          <a:p>
            <a:pPr lvl="2"/>
            <a:r>
              <a:rPr lang="fr-FR" dirty="0" smtClean="0"/>
              <a:t>Équipements divers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319" y="980728"/>
            <a:ext cx="395296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319" y="4061426"/>
            <a:ext cx="3986845" cy="264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349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Notion d’interopérabilité BIM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Capacité d'un système à travailler avec d’autres systèmes sans un effort particulier de la part de l’utilisateur.</a:t>
            </a:r>
          </a:p>
          <a:p>
            <a:r>
              <a:rPr lang="fr-FR" dirty="0" smtClean="0"/>
              <a:t>Exemple d’interopérabilité réussie :</a:t>
            </a:r>
          </a:p>
          <a:p>
            <a:pPr lvl="1"/>
            <a:r>
              <a:rPr lang="fr-FR" dirty="0" smtClean="0"/>
              <a:t>les téléphones mobiles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Exemple d’interopérabilité souvent partielle:</a:t>
            </a:r>
          </a:p>
          <a:p>
            <a:pPr lvl="1"/>
            <a:r>
              <a:rPr lang="fr-FR" dirty="0" smtClean="0"/>
              <a:t>les logiciels</a:t>
            </a:r>
          </a:p>
          <a:p>
            <a:pPr lvl="1"/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1547664" y="3068483"/>
            <a:ext cx="4104456" cy="1076572"/>
            <a:chOff x="1403648" y="3492925"/>
            <a:chExt cx="5904656" cy="209279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492925"/>
              <a:ext cx="2092796" cy="2092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3785521"/>
              <a:ext cx="1656184" cy="1656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Double flèche horizontale 3"/>
            <p:cNvSpPr/>
            <p:nvPr/>
          </p:nvSpPr>
          <p:spPr>
            <a:xfrm>
              <a:off x="3347864" y="4129844"/>
              <a:ext cx="2155676" cy="86409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7873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Simulation comportementale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 smtClean="0"/>
              <a:t>A partir des modèles numériques</a:t>
            </a:r>
          </a:p>
          <a:p>
            <a:r>
              <a:rPr lang="fr-FR" b="1" dirty="0" smtClean="0"/>
              <a:t>Simulations mécaniques :</a:t>
            </a:r>
          </a:p>
          <a:p>
            <a:pPr lvl="1"/>
            <a:r>
              <a:rPr lang="fr-FR" sz="2400" dirty="0" err="1" smtClean="0"/>
              <a:t>Robobat</a:t>
            </a:r>
            <a:r>
              <a:rPr lang="fr-FR" sz="2400" dirty="0" smtClean="0"/>
              <a:t>, Arche, EIFFEL </a:t>
            </a:r>
          </a:p>
          <a:p>
            <a:r>
              <a:rPr lang="fr-FR" b="1" dirty="0"/>
              <a:t>Simulations thermiques :</a:t>
            </a:r>
            <a:r>
              <a:rPr lang="fr-FR" dirty="0" smtClean="0"/>
              <a:t>	</a:t>
            </a:r>
          </a:p>
          <a:p>
            <a:pPr lvl="1"/>
            <a:r>
              <a:rPr lang="fr-FR" sz="2400" dirty="0" err="1" smtClean="0"/>
              <a:t>Climawin</a:t>
            </a:r>
            <a:r>
              <a:rPr lang="fr-FR" sz="2400" dirty="0" smtClean="0"/>
              <a:t>, TRNSYS, …</a:t>
            </a:r>
          </a:p>
          <a:p>
            <a:r>
              <a:rPr lang="fr-FR" b="1" dirty="0"/>
              <a:t>Simulations acoustiques:</a:t>
            </a:r>
          </a:p>
          <a:p>
            <a:pPr lvl="1"/>
            <a:r>
              <a:rPr lang="fr-FR" sz="2400" dirty="0" err="1" smtClean="0"/>
              <a:t>Acoubat</a:t>
            </a:r>
            <a:r>
              <a:rPr lang="fr-FR" sz="2400" dirty="0" smtClean="0"/>
              <a:t>, Mithra …</a:t>
            </a:r>
          </a:p>
          <a:p>
            <a:r>
              <a:rPr lang="fr-FR" b="1" dirty="0"/>
              <a:t>Simulations </a:t>
            </a:r>
            <a:r>
              <a:rPr lang="fr-FR" b="1" dirty="0" smtClean="0"/>
              <a:t>lumineuses:</a:t>
            </a:r>
          </a:p>
          <a:p>
            <a:pPr lvl="1"/>
            <a:r>
              <a:rPr lang="fr-FR" sz="2400" dirty="0" err="1" smtClean="0"/>
              <a:t>Relux</a:t>
            </a:r>
            <a:r>
              <a:rPr lang="fr-FR" sz="2400" dirty="0" smtClean="0"/>
              <a:t> suite …</a:t>
            </a:r>
            <a:endParaRPr lang="fr-FR" dirty="0" smtClean="0"/>
          </a:p>
          <a:p>
            <a:pPr lvl="1"/>
            <a:endParaRPr lang="fr-FR" b="1" dirty="0"/>
          </a:p>
          <a:p>
            <a:pPr lvl="1"/>
            <a:endParaRPr lang="fr-FR" dirty="0" smtClean="0"/>
          </a:p>
          <a:p>
            <a:endParaRPr lang="fr-FR" dirty="0"/>
          </a:p>
        </p:txBody>
      </p:sp>
      <p:grpSp>
        <p:nvGrpSpPr>
          <p:cNvPr id="5" name="Groupe 4"/>
          <p:cNvGrpSpPr/>
          <p:nvPr/>
        </p:nvGrpSpPr>
        <p:grpSpPr>
          <a:xfrm>
            <a:off x="4932040" y="1917524"/>
            <a:ext cx="3810000" cy="3087102"/>
            <a:chOff x="4932040" y="1634034"/>
            <a:chExt cx="3810000" cy="308710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1634034"/>
              <a:ext cx="3810000" cy="2705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ZoneTexte 3"/>
            <p:cNvSpPr txBox="1"/>
            <p:nvPr/>
          </p:nvSpPr>
          <p:spPr>
            <a:xfrm>
              <a:off x="6372200" y="4351804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Robot</a:t>
              </a:r>
              <a:endParaRPr lang="fr-FR" dirty="0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4850661" y="1932432"/>
            <a:ext cx="3972757" cy="3393668"/>
            <a:chOff x="4850661" y="1648942"/>
            <a:chExt cx="3972757" cy="3393668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0661" y="1648942"/>
              <a:ext cx="3972757" cy="3024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ZoneTexte 5"/>
            <p:cNvSpPr txBox="1"/>
            <p:nvPr/>
          </p:nvSpPr>
          <p:spPr>
            <a:xfrm>
              <a:off x="6228184" y="4673278"/>
              <a:ext cx="1069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TRNSYS</a:t>
              </a:r>
              <a:endParaRPr lang="fr-FR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4670915" y="1917524"/>
            <a:ext cx="4332248" cy="3660936"/>
            <a:chOff x="4670915" y="1634034"/>
            <a:chExt cx="4332248" cy="3660936"/>
          </a:xfrm>
        </p:grpSpPr>
        <p:sp>
          <p:nvSpPr>
            <p:cNvPr id="8" name="Rectangle 7"/>
            <p:cNvSpPr/>
            <p:nvPr/>
          </p:nvSpPr>
          <p:spPr>
            <a:xfrm>
              <a:off x="6195869" y="4925638"/>
              <a:ext cx="11480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dirty="0" smtClean="0"/>
                <a:t>MITHRA</a:t>
              </a:r>
              <a:endParaRPr lang="fr-FR" dirty="0"/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0915" y="1634034"/>
              <a:ext cx="4332248" cy="3249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Groupe 10"/>
          <p:cNvGrpSpPr/>
          <p:nvPr/>
        </p:nvGrpSpPr>
        <p:grpSpPr>
          <a:xfrm>
            <a:off x="4662779" y="1810514"/>
            <a:ext cx="4485643" cy="3778726"/>
            <a:chOff x="4662779" y="1527024"/>
            <a:chExt cx="4485643" cy="37787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779" y="1527024"/>
              <a:ext cx="4485643" cy="33855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ZoneTexte 9"/>
            <p:cNvSpPr txBox="1"/>
            <p:nvPr/>
          </p:nvSpPr>
          <p:spPr>
            <a:xfrm>
              <a:off x="6005500" y="4936418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Revit structure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05065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Quelles activités au lycée, quels outils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Des modeleurs communicants (BIM)</a:t>
            </a:r>
          </a:p>
          <a:p>
            <a:r>
              <a:rPr lang="fr-FR" dirty="0" smtClean="0"/>
              <a:t>Des simulateurs compatibles (interopérables)</a:t>
            </a:r>
          </a:p>
          <a:p>
            <a:r>
              <a:rPr lang="fr-FR" dirty="0" smtClean="0"/>
              <a:t>Des études de cas simples</a:t>
            </a: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>
          <a:xfrm>
            <a:off x="611560" y="1628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27952"/>
            <a:ext cx="7272808" cy="37001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443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Travail sur la première donnée, le terrain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4762872" cy="4713387"/>
          </a:xfrm>
        </p:spPr>
        <p:txBody>
          <a:bodyPr/>
          <a:lstStyle/>
          <a:p>
            <a:r>
              <a:rPr lang="fr-FR" dirty="0" smtClean="0"/>
              <a:t>Premier acteur de la construction, le géomètre</a:t>
            </a:r>
          </a:p>
          <a:p>
            <a:r>
              <a:rPr lang="fr-FR" dirty="0" smtClean="0"/>
              <a:t>Données 2D+1 : courbes de niveaux ou points cotés en altitudes</a:t>
            </a:r>
            <a:endParaRPr lang="fr-F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107" y="1198193"/>
            <a:ext cx="3490372" cy="2374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http://geometre.seinturier.pagesperso-orange.fr/pix/Diapo/Max/05-M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026" y="3933056"/>
            <a:ext cx="3482453" cy="252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http://upload.wikimedia.org/wikipedia/commons/9/9b/Theodolite_in_us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2"/>
            <a:ext cx="3024336" cy="237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38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Activités pédagogiques en lycée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3466728" cy="4713387"/>
          </a:xfrm>
        </p:spPr>
        <p:txBody>
          <a:bodyPr>
            <a:normAutofit/>
          </a:bodyPr>
          <a:lstStyle/>
          <a:p>
            <a:r>
              <a:rPr lang="fr-FR" sz="2400" dirty="0" smtClean="0"/>
              <a:t>Décoder un plan topographique</a:t>
            </a:r>
          </a:p>
          <a:p>
            <a:r>
              <a:rPr lang="fr-FR" sz="2400" dirty="0" smtClean="0"/>
              <a:t>Renseigner une partie d’un plan</a:t>
            </a:r>
          </a:p>
          <a:p>
            <a:r>
              <a:rPr lang="fr-FR" sz="2400" dirty="0" smtClean="0"/>
              <a:t>Obtenir la position 3D d’un point</a:t>
            </a:r>
          </a:p>
          <a:p>
            <a:r>
              <a:rPr lang="fr-FR" sz="2400" dirty="0" smtClean="0"/>
              <a:t>Matériel nécessaire:</a:t>
            </a:r>
          </a:p>
          <a:p>
            <a:pPr lvl="1"/>
            <a:r>
              <a:rPr lang="fr-FR" sz="2000" dirty="0" smtClean="0"/>
              <a:t>Station totale, théodolite, GPS …</a:t>
            </a:r>
          </a:p>
          <a:p>
            <a:pPr lvl="1"/>
            <a:r>
              <a:rPr lang="fr-FR" sz="2000" dirty="0" smtClean="0"/>
              <a:t>Pas toujours simple pour les élèves</a:t>
            </a:r>
            <a:endParaRPr lang="fr-FR" sz="2000" dirty="0"/>
          </a:p>
        </p:txBody>
      </p:sp>
      <p:pic>
        <p:nvPicPr>
          <p:cNvPr id="9218" name="Picture 2" descr="http://www.ingeo.fr/images/topographi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682380" cy="294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5086739" y="4797152"/>
            <a:ext cx="3837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Lien avec :</a:t>
            </a: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C00000"/>
                </a:solidFill>
              </a:rPr>
              <a:t>géographie (cartographie)</a:t>
            </a: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C00000"/>
                </a:solidFill>
              </a:rPr>
              <a:t>Sciences de la Vie et de la Terre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9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Activités pédagogiques en lycée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3610744" cy="5112568"/>
          </a:xfrm>
        </p:spPr>
        <p:txBody>
          <a:bodyPr>
            <a:noAutofit/>
          </a:bodyPr>
          <a:lstStyle/>
          <a:p>
            <a:r>
              <a:rPr lang="fr-FR" sz="2400" dirty="0" smtClean="0"/>
              <a:t>Générer le Modèle Numérique du Terrain (MNT) à partir de points connus</a:t>
            </a:r>
          </a:p>
          <a:p>
            <a:r>
              <a:rPr lang="fr-FR" sz="2400" dirty="0" smtClean="0"/>
              <a:t>Déterminer la géométrie d’un terrain qui réponde au cahier des charges </a:t>
            </a:r>
          </a:p>
          <a:p>
            <a:r>
              <a:rPr lang="fr-FR" sz="2400" dirty="0" smtClean="0"/>
              <a:t>Exemple: </a:t>
            </a:r>
          </a:p>
          <a:p>
            <a:pPr lvl="1"/>
            <a:r>
              <a:rPr lang="fr-FR" sz="2000" dirty="0" smtClean="0"/>
              <a:t>Quelle altitude pour le terrain de tennis pour équilibrer le mouvement de terre ?</a:t>
            </a:r>
          </a:p>
          <a:p>
            <a:pPr lvl="1"/>
            <a:r>
              <a:rPr lang="fr-FR" sz="2000" dirty="0" smtClean="0"/>
              <a:t>Utilisation limitée d’un modeleur de terrain</a:t>
            </a:r>
            <a:endParaRPr lang="fr-FR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45"/>
          <a:stretch/>
        </p:blipFill>
        <p:spPr bwMode="auto">
          <a:xfrm>
            <a:off x="5564465" y="2601990"/>
            <a:ext cx="3276712" cy="142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64" y="1162724"/>
            <a:ext cx="3276713" cy="137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64" y="3995368"/>
            <a:ext cx="3276714" cy="97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465" y="4797152"/>
            <a:ext cx="3387060" cy="195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4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Activités pédagogiques en lycée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4474840" cy="4713387"/>
          </a:xfrm>
        </p:spPr>
        <p:txBody>
          <a:bodyPr/>
          <a:lstStyle/>
          <a:p>
            <a:r>
              <a:rPr lang="fr-FR" dirty="0" smtClean="0"/>
              <a:t>Prendre en compte le contexte géotechnique dans une étude de cas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5364088" y="1178192"/>
            <a:ext cx="3632994" cy="3286810"/>
            <a:chOff x="4471884" y="1412776"/>
            <a:chExt cx="4165158" cy="3816424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271"/>
            <a:stretch/>
          </p:blipFill>
          <p:spPr bwMode="auto">
            <a:xfrm>
              <a:off x="4471884" y="1412776"/>
              <a:ext cx="4165158" cy="129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85" y="2943806"/>
              <a:ext cx="4165156" cy="228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4968552" cy="3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5270713" y="4797152"/>
            <a:ext cx="3837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Lien :</a:t>
            </a: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C00000"/>
                </a:solidFill>
              </a:rPr>
              <a:t>Sciences de la Vie et de la Terre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54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Activités pédagogiques en lycée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7"/>
            <a:ext cx="4474840" cy="2376264"/>
          </a:xfrm>
        </p:spPr>
        <p:txBody>
          <a:bodyPr>
            <a:normAutofit/>
          </a:bodyPr>
          <a:lstStyle/>
          <a:p>
            <a:r>
              <a:rPr lang="fr-FR" dirty="0" smtClean="0"/>
              <a:t>Modélisation du MNT par les données IGN</a:t>
            </a:r>
          </a:p>
          <a:p>
            <a:r>
              <a:rPr lang="fr-FR" dirty="0" smtClean="0"/>
              <a:t>Proposition d’aménagement du territoire (routes…)</a:t>
            </a:r>
          </a:p>
          <a:p>
            <a:r>
              <a:rPr lang="fr-FR" dirty="0" smtClean="0"/>
              <a:t>(Autodesk </a:t>
            </a:r>
            <a:r>
              <a:rPr lang="fr-FR" dirty="0" err="1" smtClean="0"/>
              <a:t>Infraworks</a:t>
            </a:r>
            <a:r>
              <a:rPr lang="fr-FR" dirty="0" smtClean="0"/>
              <a:t>)</a:t>
            </a:r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03381"/>
            <a:ext cx="4032447" cy="299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738281" cy="206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00302"/>
            <a:ext cx="4026313" cy="218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40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Activités pédagogiques en lycée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4258816" cy="4929411"/>
          </a:xfrm>
        </p:spPr>
        <p:txBody>
          <a:bodyPr/>
          <a:lstStyle/>
          <a:p>
            <a:r>
              <a:rPr lang="fr-FR" dirty="0" smtClean="0"/>
              <a:t>Modéliser en 3D ou modifier tout ou partie d’une construction</a:t>
            </a:r>
          </a:p>
          <a:p>
            <a:r>
              <a:rPr lang="fr-FR" dirty="0" smtClean="0"/>
              <a:t>Proposition d’une solution répondant au cahier des charges</a:t>
            </a:r>
          </a:p>
          <a:p>
            <a:r>
              <a:rPr lang="fr-FR" dirty="0" smtClean="0"/>
              <a:t>Produire des documents de communication et d’analyse</a:t>
            </a:r>
          </a:p>
          <a:p>
            <a:pPr lvl="1"/>
            <a:r>
              <a:rPr lang="fr-FR" dirty="0" smtClean="0"/>
              <a:t>Plans 2D, quantitatifs …</a:t>
            </a:r>
          </a:p>
          <a:p>
            <a:endParaRPr lang="fr-FR" dirty="0"/>
          </a:p>
        </p:txBody>
      </p:sp>
      <p:pic>
        <p:nvPicPr>
          <p:cNvPr id="24578" name="Picture 2" descr="http://www4.ac-nancy-metz.fr/echanges-pedagogiques-btp/sites/default/files/modeleurs/FOAD_REVIT/ACTIVITE_0/a_donner/FOAD%20REVIT_fichiers/image0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9147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8" y="3645024"/>
            <a:ext cx="2925836" cy="233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05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De multiples spécialistes dans le BTP…</a:t>
            </a:r>
            <a:br>
              <a:rPr lang="fr-FR" dirty="0" smtClean="0"/>
            </a:br>
            <a:r>
              <a:rPr lang="fr-FR" dirty="0" smtClean="0"/>
              <a:t>…et quel outil de communication:   le plan ??</a:t>
            </a:r>
            <a:endParaRPr lang="fr-F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0" y="4291644"/>
            <a:ext cx="3556872" cy="225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://dc131.4shared.com/doc/Iz5Dca17/preview_html_m655ca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39" y="1340768"/>
            <a:ext cx="3716035" cy="305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lemoniteur.fr/media/IMAGE/2010/12/13/IMAGE_2010_12_13_130463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075" y="1628800"/>
            <a:ext cx="4958136" cy="489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35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Evaluer une performance de confort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4258816" cy="4713387"/>
          </a:xfrm>
        </p:spPr>
        <p:txBody>
          <a:bodyPr/>
          <a:lstStyle/>
          <a:p>
            <a:r>
              <a:rPr lang="fr-FR" dirty="0" smtClean="0"/>
              <a:t>Confort visuel</a:t>
            </a:r>
          </a:p>
          <a:p>
            <a:r>
              <a:rPr lang="fr-FR" dirty="0" smtClean="0"/>
              <a:t>Confort thermique</a:t>
            </a:r>
          </a:p>
          <a:p>
            <a:r>
              <a:rPr lang="fr-FR" dirty="0" smtClean="0"/>
              <a:t>Utilisation du couplage BIM – </a:t>
            </a:r>
            <a:r>
              <a:rPr lang="fr-FR" dirty="0" err="1" smtClean="0"/>
              <a:t>Dialux</a:t>
            </a:r>
            <a:r>
              <a:rPr lang="fr-FR" dirty="0"/>
              <a:t> </a:t>
            </a:r>
            <a:r>
              <a:rPr lang="fr-FR" dirty="0" smtClean="0"/>
              <a:t>- </a:t>
            </a:r>
            <a:r>
              <a:rPr lang="fr-FR" dirty="0" err="1" smtClean="0"/>
              <a:t>Archiwizard</a:t>
            </a:r>
            <a:endParaRPr lang="fr-F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082" y="1142997"/>
            <a:ext cx="4245411" cy="235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http://www4.ac-nancy-metz.fr/echanges-pedagogiques-btp/sites/default/files/confort/visuel/formation_dialux/td%20couloir%20web/TD%201%20Couloir_html_4d573fa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38798"/>
            <a:ext cx="4490517" cy="283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9109"/>
            <a:ext cx="4176464" cy="227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48848" y="3415632"/>
            <a:ext cx="3837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Lien avec :</a:t>
            </a: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C00000"/>
                </a:solidFill>
              </a:rPr>
              <a:t>Sciences Physiques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Evaluer une performance énergétique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3538736" cy="4713387"/>
          </a:xfrm>
        </p:spPr>
        <p:txBody>
          <a:bodyPr/>
          <a:lstStyle/>
          <a:p>
            <a:r>
              <a:rPr lang="fr-FR" dirty="0" smtClean="0"/>
              <a:t>Influence de la conception sur la performance</a:t>
            </a:r>
          </a:p>
          <a:p>
            <a:r>
              <a:rPr lang="fr-FR" dirty="0" smtClean="0"/>
              <a:t>Utilisation du couplage BIM - </a:t>
            </a:r>
            <a:r>
              <a:rPr lang="fr-FR" dirty="0" err="1" smtClean="0"/>
              <a:t>Archiwizard</a:t>
            </a:r>
            <a:endParaRPr lang="fr-F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51" y="1036033"/>
            <a:ext cx="4039707" cy="218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http://www4.ac-nancy-metz.fr/echanges-pedagogiques-btp/sites/default/files/thermique/archiwizard/Archiwizard_decouverte/image0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51" y="3540014"/>
            <a:ext cx="4025049" cy="297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36" y="4797152"/>
            <a:ext cx="4032448" cy="172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48848" y="3415632"/>
            <a:ext cx="3837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Lien avec :</a:t>
            </a:r>
          </a:p>
          <a:p>
            <a:pPr marL="285750" indent="-285750">
              <a:buFontTx/>
              <a:buChar char="-"/>
            </a:pPr>
            <a:r>
              <a:rPr lang="fr-FR" b="1" dirty="0" smtClean="0">
                <a:solidFill>
                  <a:srgbClr val="C00000"/>
                </a:solidFill>
              </a:rPr>
              <a:t>Sciences Physiques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30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Evaluer l’impact environnemental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3754760" cy="4713387"/>
          </a:xfrm>
        </p:spPr>
        <p:txBody>
          <a:bodyPr/>
          <a:lstStyle/>
          <a:p>
            <a:r>
              <a:rPr lang="fr-FR" dirty="0" smtClean="0"/>
              <a:t>Comparaison de variantes</a:t>
            </a:r>
          </a:p>
          <a:p>
            <a:r>
              <a:rPr lang="fr-FR" dirty="0" smtClean="0"/>
              <a:t>Données de la base INIES</a:t>
            </a:r>
          </a:p>
          <a:p>
            <a:r>
              <a:rPr lang="fr-FR" dirty="0" smtClean="0"/>
              <a:t>Utilisation du couplage BIM – logiciel Elodie (CSTB)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08720"/>
            <a:ext cx="4659379" cy="244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http://www.bim-france.fr/wp-content/uploads/2013/09/ACV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085" y="3501008"/>
            <a:ext cx="4677261" cy="297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57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Evaluer l’impact environnemental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59284"/>
            <a:ext cx="4402832" cy="1206865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Relations entre l’environnement et la conception (impacts)</a:t>
            </a:r>
          </a:p>
          <a:p>
            <a:r>
              <a:rPr lang="fr-FR" dirty="0" smtClean="0"/>
              <a:t>couplage BIM – logiciel VASARI</a:t>
            </a:r>
            <a:endParaRPr lang="fr-FR" dirty="0"/>
          </a:p>
        </p:txBody>
      </p:sp>
      <p:pic>
        <p:nvPicPr>
          <p:cNvPr id="14338" name="Picture 2" descr="http://www4.ac-nancy-metz.fr/echanges-pedagogiques-btp/sites/default/files/modeleurs/jaussaud/didacticiel%20vasari_fichiers/image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01008"/>
            <a:ext cx="3708412" cy="299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4.ac-nancy-metz.fr/echanges-pedagogiques-btp/sites/default/files/modeleurs/jaussaud/didacticiel%20vasari_fichiers/image0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834" y="980728"/>
            <a:ext cx="3719641" cy="241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730783" y="2348880"/>
            <a:ext cx="1969010" cy="154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488756" cy="2540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13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88196" cy="77809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Elaboration moderne des maquettes numériques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196752"/>
            <a:ext cx="4906889" cy="2880319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/>
              <a:t>Surfaces 3D à partir de photos haute résolution</a:t>
            </a:r>
          </a:p>
          <a:p>
            <a:pPr lvl="1"/>
            <a:r>
              <a:rPr lang="fr-FR" dirty="0" smtClean="0"/>
              <a:t>Photogrammétrie</a:t>
            </a:r>
          </a:p>
          <a:p>
            <a:r>
              <a:rPr lang="fr-FR" dirty="0" smtClean="0"/>
              <a:t>Nuage de points 3D par scan laser</a:t>
            </a:r>
          </a:p>
          <a:p>
            <a:pPr lvl="1"/>
            <a:r>
              <a:rPr lang="fr-FR" dirty="0" err="1" smtClean="0"/>
              <a:t>Lasergrammétrie</a:t>
            </a:r>
            <a:r>
              <a:rPr lang="fr-FR" dirty="0" smtClean="0"/>
              <a:t> (Lidar)</a:t>
            </a:r>
          </a:p>
          <a:p>
            <a:pPr lvl="1"/>
            <a:r>
              <a:rPr lang="fr-FR" dirty="0" smtClean="0"/>
              <a:t>fournit un </a:t>
            </a:r>
            <a:r>
              <a:rPr lang="fr-FR" dirty="0"/>
              <a:t>MNT du sol et un MNS de la </a:t>
            </a:r>
            <a:r>
              <a:rPr lang="fr-FR" dirty="0" smtClean="0"/>
              <a:t>canopée.</a:t>
            </a:r>
          </a:p>
          <a:p>
            <a:pPr lvl="1"/>
            <a:r>
              <a:rPr lang="fr-FR" dirty="0" smtClean="0"/>
              <a:t>Résolution en nombre de points par m²</a:t>
            </a:r>
          </a:p>
          <a:p>
            <a:pPr lvl="1"/>
            <a:r>
              <a:rPr lang="fr-FR" dirty="0" smtClean="0"/>
              <a:t>Vitesse en million de points par minute</a:t>
            </a:r>
          </a:p>
          <a:p>
            <a:pPr lvl="1"/>
            <a:r>
              <a:rPr lang="fr-FR" dirty="0" smtClean="0"/>
              <a:t>Précision de l’ordre du cm</a:t>
            </a:r>
          </a:p>
          <a:p>
            <a:pPr lvl="1"/>
            <a:r>
              <a:rPr lang="fr-FR" dirty="0" smtClean="0"/>
              <a:t>Reconnaissance de forme ultérieure</a:t>
            </a:r>
          </a:p>
          <a:p>
            <a:pPr lvl="1"/>
            <a:r>
              <a:rPr lang="fr-FR" dirty="0" smtClean="0"/>
              <a:t>Prise de mesures possibles</a:t>
            </a:r>
            <a:endParaRPr lang="fr-FR" dirty="0"/>
          </a:p>
        </p:txBody>
      </p:sp>
      <p:pic>
        <p:nvPicPr>
          <p:cNvPr id="6" name="Home Page (1).swf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54529" y="3933056"/>
            <a:ext cx="3390867" cy="2543150"/>
          </a:xfrm>
          <a:prstGeom prst="rect">
            <a:avLst/>
          </a:prstGeom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48" y="908720"/>
            <a:ext cx="2469764" cy="3014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e 6"/>
          <p:cNvGrpSpPr/>
          <p:nvPr/>
        </p:nvGrpSpPr>
        <p:grpSpPr>
          <a:xfrm>
            <a:off x="107504" y="3933056"/>
            <a:ext cx="5318742" cy="2544739"/>
            <a:chOff x="539552" y="3694162"/>
            <a:chExt cx="5318742" cy="2544739"/>
          </a:xfrm>
        </p:grpSpPr>
        <p:pic>
          <p:nvPicPr>
            <p:cNvPr id="5" name="Picture 5" descr="some al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3694162"/>
              <a:ext cx="1934366" cy="2543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3695751"/>
              <a:ext cx="3286698" cy="25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385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Cas des lignes SNCF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4546848" cy="4929411"/>
          </a:xfrm>
        </p:spPr>
        <p:txBody>
          <a:bodyPr/>
          <a:lstStyle/>
          <a:p>
            <a:r>
              <a:rPr lang="fr-FR" dirty="0" smtClean="0"/>
              <a:t>Accéder aux données 3D de tout le réseau RFF</a:t>
            </a:r>
          </a:p>
          <a:p>
            <a:r>
              <a:rPr lang="fr-FR" dirty="0" smtClean="0"/>
              <a:t>Nuages de points fournis lors de certains marchés de travaux</a:t>
            </a:r>
          </a:p>
          <a:p>
            <a:r>
              <a:rPr lang="fr-FR" dirty="0" smtClean="0"/>
              <a:t>Contrôle dynamique au passage des trains</a:t>
            </a:r>
            <a:endParaRPr lang="fr-FR" dirty="0"/>
          </a:p>
        </p:txBody>
      </p:sp>
      <p:pic>
        <p:nvPicPr>
          <p:cNvPr id="22530" name="Picture 2" descr="http://www.atlas3d.fr/project/resources/img/fullsize/p1050139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057" y="980728"/>
            <a:ext cx="307234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Home Page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667399" y="3789040"/>
            <a:ext cx="3048000" cy="2286000"/>
          </a:xfrm>
          <a:prstGeom prst="rect">
            <a:avLst/>
          </a:prstGeom>
        </p:spPr>
      </p:pic>
      <p:pic>
        <p:nvPicPr>
          <p:cNvPr id="22532" name="Picture 4" descr="http://www.ingenews.sncf.fr/images/images/international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702069"/>
            <a:ext cx="5040560" cy="13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55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Autres applications pédagogiques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Site STI2D AC de l’académie Nancy-Metz</a:t>
            </a:r>
          </a:p>
          <a:p>
            <a:r>
              <a:rPr lang="fr-FR" dirty="0" smtClean="0"/>
              <a:t>RNR STI</a:t>
            </a:r>
            <a:endParaRPr lang="fr-F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69" y="1700808"/>
            <a:ext cx="6242487" cy="483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2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 pour communiquer avec eux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506" name="Picture 2" descr="http://optireptopo.files.wordpress.com/2013/05/system-guid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9"/>
            <a:ext cx="7704856" cy="479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www.blindage-jacob.com/guidage/3D_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84442"/>
            <a:ext cx="288032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49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Les outils de conception technique au lycée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Nécessité de </a:t>
            </a:r>
            <a:r>
              <a:rPr lang="fr-FR" dirty="0" smtClean="0"/>
              <a:t>savoir Lire, Ecrire, </a:t>
            </a:r>
            <a:r>
              <a:rPr lang="fr-FR" dirty="0" smtClean="0"/>
              <a:t>Calculer… </a:t>
            </a:r>
            <a:endParaRPr lang="fr-FR" dirty="0" smtClean="0"/>
          </a:p>
          <a:p>
            <a:pPr lvl="1"/>
            <a:r>
              <a:rPr lang="fr-FR" dirty="0" smtClean="0"/>
              <a:t>Décoder des représentations de conceptions</a:t>
            </a:r>
          </a:p>
          <a:p>
            <a:pPr lvl="1"/>
            <a:r>
              <a:rPr lang="fr-FR" dirty="0" smtClean="0"/>
              <a:t>Représenter des conceptions</a:t>
            </a:r>
          </a:p>
          <a:p>
            <a:pPr lvl="1"/>
            <a:r>
              <a:rPr lang="fr-FR" dirty="0" smtClean="0"/>
              <a:t>Evaluer des performances</a:t>
            </a:r>
          </a:p>
          <a:p>
            <a:r>
              <a:rPr lang="fr-FR" dirty="0" smtClean="0"/>
              <a:t>Outil indispensable de départ: Lire et Ecrire en 2D</a:t>
            </a:r>
            <a:endParaRPr lang="fr-FR" dirty="0"/>
          </a:p>
        </p:txBody>
      </p:sp>
      <p:pic>
        <p:nvPicPr>
          <p:cNvPr id="4098" name="Picture 2" descr="http://www.adat-btp.fr/Joomla/images/stories/IMAGES/Cova_Ass_h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30102"/>
            <a:ext cx="6048672" cy="299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4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Conception historiquement en 2D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3826768" cy="4713387"/>
          </a:xfrm>
        </p:spPr>
        <p:txBody>
          <a:bodyPr>
            <a:normAutofit/>
          </a:bodyPr>
          <a:lstStyle/>
          <a:p>
            <a:r>
              <a:rPr lang="fr-FR" dirty="0" smtClean="0"/>
              <a:t>Outils de représentation simples</a:t>
            </a:r>
          </a:p>
          <a:p>
            <a:r>
              <a:rPr lang="fr-FR" dirty="0" smtClean="0"/>
              <a:t>Planche à dessin manuelle ou numérique</a:t>
            </a:r>
          </a:p>
          <a:p>
            <a:r>
              <a:rPr lang="fr-FR" dirty="0" smtClean="0"/>
              <a:t>Nécessite une vision analytique de la réalité </a:t>
            </a:r>
          </a:p>
          <a:p>
            <a:r>
              <a:rPr lang="fr-FR" dirty="0" smtClean="0"/>
              <a:t>(passage bidirectionnel 3D vers 2D)</a:t>
            </a:r>
            <a:endParaRPr lang="fr-FR" dirty="0"/>
          </a:p>
        </p:txBody>
      </p:sp>
      <p:pic>
        <p:nvPicPr>
          <p:cNvPr id="4" name="Picture 2" descr="http://farm6.static.flickr.com/5140/5512400816_0ebf4f06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t="2704" r="3913" b="3300"/>
          <a:stretch/>
        </p:blipFill>
        <p:spPr bwMode="auto">
          <a:xfrm>
            <a:off x="4499992" y="1484784"/>
            <a:ext cx="4250028" cy="408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96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Risques d’erreur dans la production manuelle des plans </a:t>
            </a:r>
            <a:r>
              <a:rPr lang="fr-FR" dirty="0" smtClean="0"/>
              <a:t>2D (d’ensemble ou de détail)</a:t>
            </a:r>
            <a:endParaRPr lang="fr-FR" dirty="0"/>
          </a:p>
        </p:txBody>
      </p:sp>
      <p:pic>
        <p:nvPicPr>
          <p:cNvPr id="6146" name="Picture 2" descr="http://www.structure-concept.com/images/Exemples%20de%20plans/Centre%20sportif%20Cernay/CERN-143A-DETA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340769"/>
            <a:ext cx="362689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structure-concept.com/images/Exemples%20de%20plans/Centre%20sportif%20Cernay/Photo%20cerna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534" y="1316765"/>
            <a:ext cx="3906434" cy="520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2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Mutation , génération de la 2D à partir de 3D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2962672" cy="4713387"/>
          </a:xfrm>
        </p:spPr>
        <p:txBody>
          <a:bodyPr/>
          <a:lstStyle/>
          <a:p>
            <a:r>
              <a:rPr lang="fr-FR" dirty="0" smtClean="0"/>
              <a:t>La réalité est en 3D, pas en 2D !</a:t>
            </a:r>
          </a:p>
          <a:p>
            <a:r>
              <a:rPr lang="fr-FR" dirty="0" smtClean="0"/>
              <a:t>Nécessite des outils informatiques puissants</a:t>
            </a:r>
          </a:p>
          <a:p>
            <a:r>
              <a:rPr lang="fr-FR" dirty="0" smtClean="0"/>
              <a:t>Limitation à des modèles 3D simples au lycée</a:t>
            </a:r>
            <a:endParaRPr lang="fr-FR" dirty="0"/>
          </a:p>
        </p:txBody>
      </p:sp>
      <p:pic>
        <p:nvPicPr>
          <p:cNvPr id="7172" name="Picture 4" descr="http://www.unit.eu/cours/bim/u08/res/u08_image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197" y="1124744"/>
            <a:ext cx="3524275" cy="179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La Canopée au dessus de la nouvelle porte Lesc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98606"/>
            <a:ext cx="5313396" cy="354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5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Les maquettes numériques en construction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4906888" cy="4929411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N°1.  A l’échelle du territoire: </a:t>
            </a:r>
          </a:p>
          <a:p>
            <a:pPr lvl="1"/>
            <a:r>
              <a:rPr lang="fr-FR" dirty="0" smtClean="0"/>
              <a:t>Modèle numérique du terrain (MNT)</a:t>
            </a:r>
          </a:p>
          <a:p>
            <a:pPr lvl="1"/>
            <a:r>
              <a:rPr lang="fr-FR" dirty="0" smtClean="0"/>
              <a:t>Maquette de l’aménagement des villes et des campagnes:</a:t>
            </a:r>
          </a:p>
          <a:p>
            <a:pPr lvl="2"/>
            <a:r>
              <a:rPr lang="fr-FR" dirty="0" smtClean="0"/>
              <a:t>Communications (routes, ponts …)</a:t>
            </a:r>
          </a:p>
          <a:p>
            <a:pPr lvl="2"/>
            <a:r>
              <a:rPr lang="fr-FR" dirty="0" smtClean="0"/>
              <a:t>Réseaux (énergies, information, gestion des eaux …)</a:t>
            </a:r>
          </a:p>
          <a:p>
            <a:pPr lvl="2"/>
            <a:r>
              <a:rPr lang="fr-FR" dirty="0" smtClean="0"/>
              <a:t>Equipements collectifs (écoles, stades, piscines …)</a:t>
            </a:r>
          </a:p>
          <a:p>
            <a:pPr lvl="2"/>
            <a:endParaRPr lang="fr-FR" dirty="0" smtClean="0"/>
          </a:p>
          <a:p>
            <a:pPr lvl="2"/>
            <a:r>
              <a:rPr lang="fr-FR" dirty="0" smtClean="0"/>
              <a:t>Gestionnaires principalement publics (état, région, … communes …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65104"/>
            <a:ext cx="3582612" cy="223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363" y="1052736"/>
            <a:ext cx="353942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2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maquettes numériques en construction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96752"/>
            <a:ext cx="4147586" cy="4929411"/>
          </a:xfrm>
        </p:spPr>
        <p:txBody>
          <a:bodyPr>
            <a:normAutofit/>
          </a:bodyPr>
          <a:lstStyle/>
          <a:p>
            <a:r>
              <a:rPr lang="fr-FR" b="1" dirty="0" smtClean="0">
                <a:solidFill>
                  <a:srgbClr val="C00000"/>
                </a:solidFill>
              </a:rPr>
              <a:t>N°2.  A l’échelle des constructions: </a:t>
            </a:r>
          </a:p>
          <a:p>
            <a:pPr lvl="1"/>
            <a:r>
              <a:rPr lang="fr-FR" dirty="0" smtClean="0"/>
              <a:t>Modélisation architecturale </a:t>
            </a:r>
          </a:p>
          <a:p>
            <a:pPr lvl="2"/>
            <a:r>
              <a:rPr lang="fr-FR" dirty="0" smtClean="0"/>
              <a:t>(volumes, formes, circulations, ambiances …</a:t>
            </a:r>
          </a:p>
          <a:p>
            <a:pPr lvl="1"/>
            <a:r>
              <a:rPr lang="fr-FR" dirty="0" smtClean="0"/>
              <a:t>Modélisation de l’enveloppe</a:t>
            </a:r>
          </a:p>
          <a:p>
            <a:pPr lvl="2"/>
            <a:r>
              <a:rPr lang="fr-FR" dirty="0" smtClean="0"/>
              <a:t>Éclairage naturel, thermique …</a:t>
            </a:r>
          </a:p>
          <a:p>
            <a:pPr lvl="1"/>
            <a:r>
              <a:rPr lang="fr-FR" dirty="0" smtClean="0"/>
              <a:t>Modélisation de la structure porteuse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4503718" cy="338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2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752</Words>
  <Application>Microsoft Office PowerPoint</Application>
  <PresentationFormat>Affichage à l'écran (4:3)</PresentationFormat>
  <Paragraphs>154</Paragraphs>
  <Slides>26</Slides>
  <Notes>7</Notes>
  <HiddenSlides>0</HiddenSlides>
  <MMClips>2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9" baseType="lpstr">
      <vt:lpstr>Arial</vt:lpstr>
      <vt:lpstr>Calibri</vt:lpstr>
      <vt:lpstr>Thème Office</vt:lpstr>
      <vt:lpstr>Conception et réalisation des constructions avec la maquette numérique</vt:lpstr>
      <vt:lpstr>De multiples spécialistes dans le BTP… …et quel outil de communication:   le plan ??</vt:lpstr>
      <vt:lpstr>Et pour communiquer avec eux ?</vt:lpstr>
      <vt:lpstr>Les outils de conception technique au lycée</vt:lpstr>
      <vt:lpstr>Conception historiquement en 2D</vt:lpstr>
      <vt:lpstr>Risques d’erreur dans la production manuelle des plans 2D (d’ensemble ou de détail)</vt:lpstr>
      <vt:lpstr>Mutation , génération de la 2D à partir de 3D</vt:lpstr>
      <vt:lpstr>Les maquettes numériques en construction</vt:lpstr>
      <vt:lpstr>Les maquettes numériques en construction</vt:lpstr>
      <vt:lpstr>Les maquettes numériques en construction</vt:lpstr>
      <vt:lpstr>Notion d’interopérabilité BIM</vt:lpstr>
      <vt:lpstr>Simulation comportementale</vt:lpstr>
      <vt:lpstr>Quelles activités au lycée, quels outils ?</vt:lpstr>
      <vt:lpstr>Travail sur la première donnée, le terrain</vt:lpstr>
      <vt:lpstr>Activités pédagogiques en lycée</vt:lpstr>
      <vt:lpstr>Activités pédagogiques en lycée</vt:lpstr>
      <vt:lpstr>Activités pédagogiques en lycée</vt:lpstr>
      <vt:lpstr>Activités pédagogiques en lycée </vt:lpstr>
      <vt:lpstr>Activités pédagogiques en lycée</vt:lpstr>
      <vt:lpstr>Evaluer une performance de confort</vt:lpstr>
      <vt:lpstr>Evaluer une performance énergétique</vt:lpstr>
      <vt:lpstr>Evaluer l’impact environnemental</vt:lpstr>
      <vt:lpstr>Evaluer l’impact environnemental</vt:lpstr>
      <vt:lpstr>Elaboration moderne des maquettes numériques</vt:lpstr>
      <vt:lpstr>Cas des lignes SNCF</vt:lpstr>
      <vt:lpstr>Autres applications pédagogiques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cedric</dc:creator>
  <cp:lastModifiedBy>cedric</cp:lastModifiedBy>
  <cp:revision>79</cp:revision>
  <dcterms:created xsi:type="dcterms:W3CDTF">2013-11-24T05:08:02Z</dcterms:created>
  <dcterms:modified xsi:type="dcterms:W3CDTF">2013-11-26T08:35:30Z</dcterms:modified>
</cp:coreProperties>
</file>