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66" r:id="rId3"/>
    <p:sldId id="273" r:id="rId4"/>
    <p:sldId id="263" r:id="rId5"/>
    <p:sldId id="267" r:id="rId6"/>
    <p:sldId id="261" r:id="rId7"/>
    <p:sldId id="264" r:id="rId8"/>
    <p:sldId id="269" r:id="rId9"/>
    <p:sldId id="270" r:id="rId10"/>
    <p:sldId id="271" r:id="rId11"/>
    <p:sldId id="278" r:id="rId12"/>
    <p:sldId id="260" r:id="rId13"/>
    <p:sldId id="279" r:id="rId14"/>
    <p:sldId id="274" r:id="rId15"/>
    <p:sldId id="275" r:id="rId16"/>
    <p:sldId id="276" r:id="rId17"/>
    <p:sldId id="259" r:id="rId18"/>
    <p:sldId id="280" r:id="rId19"/>
    <p:sldId id="258" r:id="rId20"/>
    <p:sldId id="272" r:id="rId21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579" autoAdjust="0"/>
  </p:normalViewPr>
  <p:slideViewPr>
    <p:cSldViewPr>
      <p:cViewPr varScale="1">
        <p:scale>
          <a:sx n="72" d="100"/>
          <a:sy n="72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DA8F9C-C50D-48E8-A5AD-501E7509EC76}" type="datetimeFigureOut">
              <a:rPr lang="fr-FR" smtClean="0"/>
              <a:t>20/11/2013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FD189-76AF-4AC3-86A3-2472DE3A5F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8631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FD189-76AF-4AC3-86A3-2472DE3A5FA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1107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/>
              <a:t>Niveau taxonomie 3</a:t>
            </a:r>
            <a:r>
              <a:rPr lang="fr-FR" sz="1200" baseline="0" dirty="0" smtClean="0"/>
              <a:t> maîtrise d’outil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/>
              <a:t>Niveau taxonomie 4</a:t>
            </a:r>
            <a:r>
              <a:rPr lang="fr-FR" sz="1200" baseline="0" dirty="0" smtClean="0"/>
              <a:t> maîtrise méthodologique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FD189-76AF-4AC3-86A3-2472DE3A5FA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2772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pPr>
              <a:defRPr/>
            </a:pPr>
            <a:fld id="{5FA533EB-C010-481E-BEA1-F67EC78A6ECF}" type="datetimeFigureOut">
              <a:rPr lang="fr-FR" smtClean="0"/>
              <a:pPr>
                <a:defRPr/>
              </a:pPr>
              <a:t>20/11/2013</a:t>
            </a:fld>
            <a:endParaRPr lang="fr-B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E25C9A4-F5E9-4312-B1DF-4B95EBBFA124}" type="slidenum">
              <a:rPr lang="fr-BE" smtClean="0"/>
              <a:pPr>
                <a:defRPr/>
              </a:pPr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79642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pPr>
              <a:defRPr/>
            </a:pPr>
            <a:fld id="{FFFC9390-A348-471E-B669-123FABA2F3EA}" type="datetimeFigureOut">
              <a:rPr lang="fr-FR" smtClean="0"/>
              <a:pPr>
                <a:defRPr/>
              </a:pPr>
              <a:t>20/11/2013</a:t>
            </a:fld>
            <a:endParaRPr lang="fr-B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9F75021-E081-4FE3-A039-EE4F63C1428A}" type="slidenum">
              <a:rPr lang="fr-BE" smtClean="0"/>
              <a:pPr>
                <a:defRPr/>
              </a:pPr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13253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pPr>
              <a:defRPr/>
            </a:pPr>
            <a:fld id="{C3BDE1DB-1730-43C6-BFCA-CF4E753C6BBE}" type="datetimeFigureOut">
              <a:rPr lang="fr-FR" smtClean="0"/>
              <a:pPr>
                <a:defRPr/>
              </a:pPr>
              <a:t>20/11/2013</a:t>
            </a:fld>
            <a:endParaRPr lang="fr-B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0B6CE74-B5B2-466F-B1B0-6890322EB504}" type="slidenum">
              <a:rPr lang="fr-BE" smtClean="0"/>
              <a:pPr>
                <a:defRPr/>
              </a:pPr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0358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pPr>
              <a:defRPr/>
            </a:pPr>
            <a:fld id="{30282FCA-446E-4A3B-AF17-FFA5EF858BF1}" type="datetimeFigureOut">
              <a:rPr lang="fr-FR" smtClean="0"/>
              <a:pPr>
                <a:defRPr/>
              </a:pPr>
              <a:t>20/11/2013</a:t>
            </a:fld>
            <a:endParaRPr lang="fr-B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ECBE946-9D14-40E1-932B-CCEA2637E059}" type="slidenum">
              <a:rPr lang="fr-BE" smtClean="0"/>
              <a:pPr>
                <a:defRPr/>
              </a:pPr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752760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pPr>
              <a:defRPr/>
            </a:pPr>
            <a:fld id="{30282FCA-446E-4A3B-AF17-FFA5EF858BF1}" type="datetimeFigureOut">
              <a:rPr lang="fr-FR" smtClean="0"/>
              <a:pPr>
                <a:defRPr/>
              </a:pPr>
              <a:t>20/11/2013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ECBE946-9D14-40E1-932B-CCEA2637E059}" type="slidenum">
              <a:rPr lang="fr-BE" smtClean="0"/>
              <a:pPr>
                <a:defRPr/>
              </a:pPr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38493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pPr>
              <a:defRPr/>
            </a:pPr>
            <a:fld id="{98E44F72-5987-4FDA-941F-B381591B9E1E}" type="datetimeFigureOut">
              <a:rPr lang="fr-FR" smtClean="0"/>
              <a:pPr>
                <a:defRPr/>
              </a:pPr>
              <a:t>20/11/2013</a:t>
            </a:fld>
            <a:endParaRPr lang="fr-B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3F27702-21AE-4B1A-98B1-416DC9F94D4A}" type="slidenum">
              <a:rPr lang="fr-BE" smtClean="0"/>
              <a:pPr>
                <a:defRPr/>
              </a:pPr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076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pPr>
              <a:defRPr/>
            </a:pPr>
            <a:fld id="{771BB0FB-5C28-495C-AA64-A2AC1D2F4A8F}" type="datetimeFigureOut">
              <a:rPr lang="fr-FR" smtClean="0"/>
              <a:pPr>
                <a:defRPr/>
              </a:pPr>
              <a:t>20/11/2013</a:t>
            </a:fld>
            <a:endParaRPr lang="fr-B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E1EEC62-ACFB-43EC-BD21-89F1410BE815}" type="slidenum">
              <a:rPr lang="fr-BE" smtClean="0"/>
              <a:pPr>
                <a:defRPr/>
              </a:pPr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4301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pPr>
              <a:defRPr/>
            </a:pPr>
            <a:fld id="{02BB1002-2E02-4FB5-B0B8-14A531E05BF9}" type="datetimeFigureOut">
              <a:rPr lang="fr-FR" smtClean="0"/>
              <a:pPr>
                <a:defRPr/>
              </a:pPr>
              <a:t>20/11/2013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0D017BF-1E40-4B8A-ABCD-FE7AA62599DE}" type="slidenum">
              <a:rPr lang="fr-BE" smtClean="0"/>
              <a:pPr>
                <a:defRPr/>
              </a:pPr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609649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pPr>
              <a:defRPr/>
            </a:pPr>
            <a:fld id="{173066A4-D02D-4146-84F2-5037FE9E0B3C}" type="datetimeFigureOut">
              <a:rPr lang="fr-FR" smtClean="0"/>
              <a:pPr>
                <a:defRPr/>
              </a:pPr>
              <a:t>20/11/2013</a:t>
            </a:fld>
            <a:endParaRPr lang="fr-BE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9B93314-F360-4CA5-A8F5-FF3B3FC63F25}" type="slidenum">
              <a:rPr lang="fr-BE" smtClean="0"/>
              <a:pPr>
                <a:defRPr/>
              </a:pPr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125910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pPr>
              <a:defRPr/>
            </a:pPr>
            <a:fld id="{89035FDB-52B5-4AF9-944E-9E0B68C41552}" type="datetimeFigureOut">
              <a:rPr lang="fr-FR" smtClean="0"/>
              <a:pPr>
                <a:defRPr/>
              </a:pPr>
              <a:t>20/11/2013</a:t>
            </a:fld>
            <a:endParaRPr lang="fr-B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A59C2CF-0CE8-4347-9E56-BCBBEE4DE22B}" type="slidenum">
              <a:rPr lang="fr-BE" smtClean="0"/>
              <a:pPr>
                <a:defRPr/>
              </a:pPr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53453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pPr>
              <a:defRPr/>
            </a:pPr>
            <a:fld id="{AE570BE8-74F9-43B5-844D-0CA163BC6315}" type="datetimeFigureOut">
              <a:rPr lang="fr-FR" smtClean="0"/>
              <a:pPr>
                <a:defRPr/>
              </a:pPr>
              <a:t>20/11/2013</a:t>
            </a:fld>
            <a:endParaRPr lang="fr-B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1C1D23D-CDA5-44FC-8DC3-9088B008B3A4}" type="slidenum">
              <a:rPr lang="fr-BE" smtClean="0"/>
              <a:pPr>
                <a:defRPr/>
              </a:pPr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4679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pPr>
              <a:defRPr/>
            </a:pPr>
            <a:fld id="{032FC8B4-2E68-4EC4-9734-16F3B09EC633}" type="datetimeFigureOut">
              <a:rPr lang="fr-FR" smtClean="0"/>
              <a:pPr>
                <a:defRPr/>
              </a:pPr>
              <a:t>20/11/2013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32C1658-E0E3-4BAD-9347-3BF75C3D842C}" type="slidenum">
              <a:rPr lang="fr-BE" smtClean="0"/>
              <a:pPr>
                <a:defRPr/>
              </a:pPr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85364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pPr>
              <a:defRPr/>
            </a:pPr>
            <a:fld id="{6D03B2C3-0214-456D-9167-4FFE43185984}" type="datetimeFigureOut">
              <a:rPr lang="fr-FR" smtClean="0"/>
              <a:pPr>
                <a:defRPr/>
              </a:pPr>
              <a:t>20/11/2013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Arial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168DF13-7B43-42C0-9506-3C137D0A4760}" type="slidenum">
              <a:rPr lang="fr-BE" smtClean="0"/>
              <a:pPr>
                <a:defRPr/>
              </a:pPr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09490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5000">
              <a:schemeClr val="bg1">
                <a:lumMod val="95000"/>
              </a:schemeClr>
            </a:gs>
            <a:gs pos="100000">
              <a:schemeClr val="bg1">
                <a:lumMod val="6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0"/>
            <a:ext cx="7315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028" name="Picture 46"/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6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11113"/>
            <a:ext cx="12525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cteur droit 7"/>
          <p:cNvCxnSpPr/>
          <p:nvPr/>
        </p:nvCxnSpPr>
        <p:spPr>
          <a:xfrm>
            <a:off x="381000" y="914400"/>
            <a:ext cx="8756860" cy="1192"/>
          </a:xfrm>
          <a:prstGeom prst="line">
            <a:avLst/>
          </a:prstGeom>
          <a:ln>
            <a:gradFill flip="none" rotWithShape="1">
              <a:gsLst>
                <a:gs pos="0">
                  <a:srgbClr val="120E71"/>
                </a:gs>
                <a:gs pos="100000">
                  <a:srgbClr val="FFFFFF"/>
                </a:gs>
                <a:gs pos="42000">
                  <a:schemeClr val="accent1"/>
                </a:gs>
              </a:gsLst>
              <a:lin ang="0" scaled="1"/>
              <a:tileRect/>
            </a:gra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0" y="6623447"/>
            <a:ext cx="183569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100" dirty="0" smtClean="0">
                <a:solidFill>
                  <a:schemeClr val="accent2">
                    <a:lumMod val="75000"/>
                  </a:schemeClr>
                </a:solidFill>
                <a:latin typeface="Arial Black"/>
                <a:ea typeface="Arial" charset="0"/>
                <a:cs typeface="Arial Black"/>
              </a:rPr>
              <a:t>21 novembre 2013</a:t>
            </a:r>
            <a:endParaRPr lang="fr-FR" sz="1100" dirty="0">
              <a:solidFill>
                <a:schemeClr val="accent2">
                  <a:lumMod val="75000"/>
                </a:schemeClr>
              </a:solidFill>
              <a:latin typeface="Arial Black"/>
              <a:ea typeface="Arial" charset="0"/>
              <a:cs typeface="Arial Black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886200" y="6608385"/>
            <a:ext cx="16764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200" b="1" dirty="0">
                <a:solidFill>
                  <a:schemeClr val="accent2">
                    <a:lumMod val="75000"/>
                  </a:schemeClr>
                </a:solidFill>
                <a:latin typeface="Arial Black"/>
                <a:ea typeface="Arial" charset="0"/>
                <a:cs typeface="Arial Black"/>
              </a:rPr>
              <a:t>PNF BTS </a:t>
            </a:r>
            <a:r>
              <a:rPr lang="fr-FR" sz="1200" b="1" dirty="0" smtClean="0">
                <a:solidFill>
                  <a:schemeClr val="accent2">
                    <a:lumMod val="75000"/>
                  </a:schemeClr>
                </a:solidFill>
                <a:latin typeface="Arial Black"/>
                <a:ea typeface="Arial" charset="0"/>
                <a:cs typeface="Arial Black"/>
              </a:rPr>
              <a:t>SCBH</a:t>
            </a:r>
            <a:endParaRPr lang="fr-FR" sz="1200" b="1" dirty="0">
              <a:solidFill>
                <a:schemeClr val="accent2">
                  <a:lumMod val="75000"/>
                </a:schemeClr>
              </a:solidFill>
              <a:latin typeface="Arial Black"/>
              <a:ea typeface="Arial" charset="0"/>
              <a:cs typeface="Arial Black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109520" y="6609159"/>
            <a:ext cx="1143000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100" dirty="0">
                <a:solidFill>
                  <a:schemeClr val="accent2">
                    <a:lumMod val="75000"/>
                  </a:schemeClr>
                </a:solidFill>
                <a:latin typeface="Arial Black"/>
                <a:cs typeface="Arial Black"/>
              </a:rPr>
              <a:t>Diapo N°</a:t>
            </a:r>
            <a:fld id="{6207CA73-D683-0E46-A428-1A6FDE460996}" type="slidenum">
              <a:rPr lang="fr-FR" sz="1200" b="1">
                <a:solidFill>
                  <a:schemeClr val="accent2">
                    <a:lumMod val="75000"/>
                  </a:schemeClr>
                </a:solidFill>
                <a:latin typeface="Arial Black"/>
                <a:cs typeface="Arial Black"/>
              </a:rPr>
              <a:pPr eaLnBrk="1" hangingPunct="1"/>
              <a:t>‹N°›</a:t>
            </a:fld>
            <a:endParaRPr lang="fr-FR" sz="1200" b="1" dirty="0">
              <a:solidFill>
                <a:schemeClr val="accent2">
                  <a:lumMod val="75000"/>
                </a:schemeClr>
              </a:solidFill>
              <a:latin typeface="Arial Black"/>
              <a:cs typeface="Arial Black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pchardeuil.fr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234679"/>
          </a:xfrm>
        </p:spPr>
        <p:txBody>
          <a:bodyPr/>
          <a:lstStyle/>
          <a:p>
            <a:pPr eaLnBrk="1" hangingPunct="1"/>
            <a:r>
              <a:rPr lang="fr-FR" sz="4000" dirty="0" smtClean="0"/>
              <a:t>TRAVAIL EN SECURITE EN HAUTEUR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re 1"/>
          <p:cNvSpPr>
            <a:spLocks noGrp="1"/>
          </p:cNvSpPr>
          <p:nvPr>
            <p:ph type="title"/>
          </p:nvPr>
        </p:nvSpPr>
        <p:spPr>
          <a:xfrm>
            <a:off x="1371600" y="0"/>
            <a:ext cx="5936704" cy="914400"/>
          </a:xfrm>
        </p:spPr>
        <p:txBody>
          <a:bodyPr/>
          <a:lstStyle/>
          <a:p>
            <a:pPr eaLnBrk="1" hangingPunct="1"/>
            <a:r>
              <a:rPr lang="fr-FR" dirty="0" smtClean="0"/>
              <a:t>Les échafaudages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80928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/>
              <a:t>1 échafaudage roulant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 smtClean="0"/>
              <a:t>1 échafaudage </a:t>
            </a:r>
            <a:r>
              <a:rPr lang="fr-FR" sz="2400" dirty="0"/>
              <a:t>de pied à cadre pour façade de </a:t>
            </a:r>
            <a:r>
              <a:rPr lang="fr-FR" sz="2400" dirty="0" smtClean="0"/>
              <a:t>9m </a:t>
            </a:r>
            <a:r>
              <a:rPr lang="fr-FR" sz="2400" dirty="0"/>
              <a:t>x </a:t>
            </a:r>
            <a:r>
              <a:rPr lang="fr-FR" sz="2400" dirty="0" smtClean="0"/>
              <a:t>8m </a:t>
            </a:r>
            <a:r>
              <a:rPr lang="fr-FR" sz="2400" dirty="0"/>
              <a:t>avec </a:t>
            </a:r>
            <a:r>
              <a:rPr lang="fr-FR" sz="2400" dirty="0" smtClean="0"/>
              <a:t>dernier </a:t>
            </a:r>
            <a:r>
              <a:rPr lang="fr-FR" sz="2400" dirty="0"/>
              <a:t>plancher </a:t>
            </a:r>
            <a:r>
              <a:rPr lang="fr-FR" sz="2400" dirty="0" smtClean="0"/>
              <a:t>en bas </a:t>
            </a:r>
            <a:r>
              <a:rPr lang="fr-FR" sz="2400" dirty="0"/>
              <a:t>de pente de toiture à 6m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/>
              <a:t>E</a:t>
            </a:r>
            <a:r>
              <a:rPr lang="fr-FR" sz="2400" dirty="0" smtClean="0"/>
              <a:t>ventuellement des éléments d’échafaudages multidirectionnels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852613"/>
            <a:ext cx="5626100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itre 1"/>
          <p:cNvSpPr>
            <a:spLocks noGrp="1"/>
          </p:cNvSpPr>
          <p:nvPr>
            <p:ph type="title"/>
          </p:nvPr>
        </p:nvSpPr>
        <p:spPr>
          <a:xfrm>
            <a:off x="1979712" y="0"/>
            <a:ext cx="5504656" cy="914400"/>
          </a:xfrm>
        </p:spPr>
        <p:txBody>
          <a:bodyPr/>
          <a:lstStyle/>
          <a:p>
            <a:pPr marL="457200" lvl="1" algn="just">
              <a:spcBef>
                <a:spcPct val="20000"/>
              </a:spcBef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charset="-128"/>
              </a:rPr>
              <a:t>Utilisation d’un harnais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u contenu 2"/>
          <p:cNvSpPr>
            <a:spLocks noGrp="1"/>
          </p:cNvSpPr>
          <p:nvPr>
            <p:ph idx="1"/>
          </p:nvPr>
        </p:nvSpPr>
        <p:spPr>
          <a:xfrm>
            <a:off x="1727113" y="188640"/>
            <a:ext cx="5832649" cy="648072"/>
          </a:xfrm>
        </p:spPr>
        <p:txBody>
          <a:bodyPr/>
          <a:lstStyle/>
          <a:p>
            <a:pPr marL="457200" lvl="1" indent="0" algn="just" eaLnBrk="1" hangingPunct="1">
              <a:buNone/>
            </a:pPr>
            <a:r>
              <a:rPr lang="fr-FR" sz="3200" dirty="0" smtClean="0">
                <a:solidFill>
                  <a:schemeClr val="accent1">
                    <a:lumMod val="75000"/>
                  </a:schemeClr>
                </a:solidFill>
              </a:rPr>
              <a:t>Fermeture d’une trémie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052513"/>
            <a:ext cx="72009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Espace réservé du contenu 2"/>
          <p:cNvSpPr>
            <a:spLocks noGrp="1"/>
          </p:cNvSpPr>
          <p:nvPr>
            <p:ph idx="1"/>
          </p:nvPr>
        </p:nvSpPr>
        <p:spPr>
          <a:xfrm>
            <a:off x="1475656" y="188640"/>
            <a:ext cx="6840760" cy="792162"/>
          </a:xfrm>
        </p:spPr>
        <p:txBody>
          <a:bodyPr/>
          <a:lstStyle/>
          <a:p>
            <a:pPr marL="457200" lvl="1" indent="0" algn="just" eaLnBrk="1" hangingPunct="1">
              <a:buNone/>
            </a:pPr>
            <a:r>
              <a:rPr lang="fr-FR" sz="3200" dirty="0" smtClean="0">
                <a:solidFill>
                  <a:schemeClr val="accent1">
                    <a:lumMod val="75000"/>
                  </a:schemeClr>
                </a:solidFill>
              </a:rPr>
              <a:t>Pose et dépose de gardes corps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196975"/>
            <a:ext cx="7129462" cy="51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Espace réservé du contenu 2"/>
          <p:cNvSpPr>
            <a:spLocks noGrp="1"/>
          </p:cNvSpPr>
          <p:nvPr>
            <p:ph idx="1"/>
          </p:nvPr>
        </p:nvSpPr>
        <p:spPr>
          <a:xfrm>
            <a:off x="1619579" y="188640"/>
            <a:ext cx="5976279" cy="576064"/>
          </a:xfrm>
        </p:spPr>
        <p:txBody>
          <a:bodyPr/>
          <a:lstStyle/>
          <a:p>
            <a:pPr marL="457200" lvl="1" indent="0" algn="just" eaLnBrk="1" hangingPunct="1">
              <a:buNone/>
            </a:pPr>
            <a:r>
              <a:rPr lang="fr-FR" sz="3200" dirty="0" smtClean="0">
                <a:solidFill>
                  <a:schemeClr val="accent1">
                    <a:lumMod val="75000"/>
                  </a:schemeClr>
                </a:solidFill>
              </a:rPr>
              <a:t>Accès temporaire en hauteur</a:t>
            </a:r>
          </a:p>
        </p:txBody>
      </p:sp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4248150" y="3244850"/>
            <a:ext cx="647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 algn="just"/>
            <a:endParaRPr lang="fr-FR">
              <a:latin typeface="Calibri" pitchFamily="34" charset="0"/>
            </a:endParaRP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0938" y="1196975"/>
            <a:ext cx="6913562" cy="526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ce réservé du contenu 2"/>
          <p:cNvSpPr>
            <a:spLocks noGrp="1"/>
          </p:cNvSpPr>
          <p:nvPr>
            <p:ph idx="1"/>
          </p:nvPr>
        </p:nvSpPr>
        <p:spPr>
          <a:xfrm>
            <a:off x="2051720" y="188640"/>
            <a:ext cx="4536504" cy="647700"/>
          </a:xfrm>
        </p:spPr>
        <p:txBody>
          <a:bodyPr/>
          <a:lstStyle/>
          <a:p>
            <a:pPr marL="457200" lvl="1" indent="0" algn="just" eaLnBrk="1" hangingPunct="1">
              <a:buNone/>
            </a:pPr>
            <a:r>
              <a:rPr lang="fr-FR" sz="3200" dirty="0" smtClean="0">
                <a:solidFill>
                  <a:schemeClr val="accent1">
                    <a:lumMod val="75000"/>
                  </a:schemeClr>
                </a:solidFill>
              </a:rPr>
              <a:t>Echafaudage roulant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124744"/>
            <a:ext cx="6985000" cy="523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Espace réservé du contenu 2"/>
          <p:cNvSpPr>
            <a:spLocks noGrp="1"/>
          </p:cNvSpPr>
          <p:nvPr>
            <p:ph idx="1"/>
          </p:nvPr>
        </p:nvSpPr>
        <p:spPr>
          <a:xfrm>
            <a:off x="2483768" y="188640"/>
            <a:ext cx="4823767" cy="647700"/>
          </a:xfrm>
        </p:spPr>
        <p:txBody>
          <a:bodyPr/>
          <a:lstStyle/>
          <a:p>
            <a:pPr marL="457200" lvl="1" indent="0" algn="just" eaLnBrk="1" hangingPunct="1">
              <a:buNone/>
            </a:pPr>
            <a:r>
              <a:rPr lang="fr-FR" sz="3200" dirty="0" smtClean="0">
                <a:solidFill>
                  <a:schemeClr val="accent1">
                    <a:lumMod val="75000"/>
                  </a:schemeClr>
                </a:solidFill>
              </a:rPr>
              <a:t>Echafaudage à cadre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981075"/>
            <a:ext cx="72009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re 1"/>
          <p:cNvSpPr>
            <a:spLocks noGrp="1"/>
          </p:cNvSpPr>
          <p:nvPr>
            <p:ph type="title"/>
          </p:nvPr>
        </p:nvSpPr>
        <p:spPr>
          <a:xfrm>
            <a:off x="1371600" y="0"/>
            <a:ext cx="5360640" cy="914400"/>
          </a:xfrm>
        </p:spPr>
        <p:txBody>
          <a:bodyPr/>
          <a:lstStyle/>
          <a:p>
            <a:pPr eaLnBrk="1" hangingPunct="1"/>
            <a:r>
              <a:rPr lang="fr-FR" dirty="0" smtClean="0"/>
              <a:t>OGELI</a:t>
            </a:r>
          </a:p>
        </p:txBody>
      </p:sp>
      <p:sp>
        <p:nvSpPr>
          <p:cNvPr id="30722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20888"/>
          </a:xfrm>
        </p:spPr>
        <p:txBody>
          <a:bodyPr/>
          <a:lstStyle/>
          <a:p>
            <a:pPr eaLnBrk="1" hangingPunct="1"/>
            <a:r>
              <a:rPr lang="fr-FR" dirty="0" smtClean="0"/>
              <a:t>les stagiaires peuvent être inscrits par le formateur de formateur à l’issue de la formation sur la base OGELI (INRS) pour attester de leur formation à l’utilisation d’un échafaudage.</a:t>
            </a:r>
          </a:p>
          <a:p>
            <a:pPr eaLnBrk="1" hangingPunct="1">
              <a:buFont typeface="Arial" charset="0"/>
              <a:buNone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1196975"/>
            <a:ext cx="856615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Titre 1"/>
          <p:cNvSpPr>
            <a:spLocks noGrp="1"/>
          </p:cNvSpPr>
          <p:nvPr>
            <p:ph type="title"/>
          </p:nvPr>
        </p:nvSpPr>
        <p:spPr>
          <a:xfrm>
            <a:off x="1187624" y="0"/>
            <a:ext cx="5877917" cy="850900"/>
          </a:xfrm>
        </p:spPr>
        <p:txBody>
          <a:bodyPr/>
          <a:lstStyle/>
          <a:p>
            <a:pPr eaLnBrk="1" hangingPunct="1"/>
            <a:r>
              <a:rPr lang="fr-FR" dirty="0" smtClean="0"/>
              <a:t>OGELI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re 1"/>
          <p:cNvSpPr>
            <a:spLocks noGrp="1"/>
          </p:cNvSpPr>
          <p:nvPr>
            <p:ph type="title"/>
          </p:nvPr>
        </p:nvSpPr>
        <p:spPr>
          <a:xfrm>
            <a:off x="1371600" y="0"/>
            <a:ext cx="6440760" cy="914400"/>
          </a:xfrm>
        </p:spPr>
        <p:txBody>
          <a:bodyPr/>
          <a:lstStyle/>
          <a:p>
            <a:pPr eaLnBrk="1" hangingPunct="1"/>
            <a:r>
              <a:rPr lang="fr-FR" dirty="0" smtClean="0"/>
              <a:t>Formation des instructeurs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4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fr-FR" sz="2500" dirty="0" smtClean="0"/>
              <a:t>Un centre de formation EN, le lycée professionnel du bâtiment de CHARDEUIL (Dordogne)  qui propose la formation travail en hauteur en sécurité module 4 «  personne en charge du montage, de la réception et du démontage d’échafaudage »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fr-FR" dirty="0" smtClean="0">
                <a:hlinkClick r:id="rId2"/>
              </a:rPr>
              <a:t>http://www.lpchardeuil.fr/</a:t>
            </a:r>
            <a:endParaRPr lang="fr-FR" dirty="0" smtClean="0"/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lang="fr-FR" sz="2500" dirty="0" smtClean="0">
              <a:solidFill>
                <a:srgbClr val="FF0000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fr-FR" sz="2500" dirty="0" smtClean="0"/>
              <a:t>Utiliser toutes le ressources disponibles, INRS, CARSAT, OPPBTP… Faire valider les séquences de formation par les spécialistes de ces organismes.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5656" y="0"/>
            <a:ext cx="6696744" cy="863699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dirty="0" smtClean="0">
                <a:cs typeface="Arial" charset="0"/>
              </a:rPr>
              <a:t>Dispositions réglementaires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065315"/>
          </a:xfrm>
        </p:spPr>
        <p:txBody>
          <a:bodyPr rtlCol="0">
            <a:normAutofit fontScale="92500" lnSpcReduction="2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la réglementation considérant tout travail en élévation comme du travail temporaire en </a:t>
            </a:r>
            <a:r>
              <a:rPr lang="fr-FR" smtClean="0"/>
              <a:t>hauteur, </a:t>
            </a:r>
            <a:r>
              <a:rPr lang="fr-FR" b="1" smtClean="0">
                <a:cs typeface="Arial" charset="0"/>
              </a:rPr>
              <a:t>c’est </a:t>
            </a:r>
            <a:r>
              <a:rPr lang="fr-FR" b="1" dirty="0">
                <a:cs typeface="Arial" charset="0"/>
              </a:rPr>
              <a:t>au chef </a:t>
            </a:r>
            <a:r>
              <a:rPr lang="fr-FR" b="1" dirty="0" smtClean="0">
                <a:cs typeface="Arial" charset="0"/>
              </a:rPr>
              <a:t>d’établissement</a:t>
            </a:r>
            <a:r>
              <a:rPr lang="fr-FR" dirty="0" smtClean="0">
                <a:cs typeface="Arial" charset="0"/>
              </a:rPr>
              <a:t>, </a:t>
            </a:r>
            <a:r>
              <a:rPr lang="fr-FR" dirty="0">
                <a:cs typeface="Arial" charset="0"/>
              </a:rPr>
              <a:t>responsable de la santé et de la </a:t>
            </a:r>
            <a:r>
              <a:rPr lang="fr-FR" dirty="0" smtClean="0">
                <a:cs typeface="Arial" charset="0"/>
              </a:rPr>
              <a:t>sécurité </a:t>
            </a:r>
            <a:r>
              <a:rPr lang="fr-FR" b="1" dirty="0" smtClean="0">
                <a:cs typeface="Arial" charset="0"/>
              </a:rPr>
              <a:t>de </a:t>
            </a:r>
            <a:r>
              <a:rPr lang="fr-FR" b="1" dirty="0">
                <a:cs typeface="Arial" charset="0"/>
              </a:rPr>
              <a:t>rechercher l’existence d’un risque de chute de hauteur</a:t>
            </a:r>
            <a:r>
              <a:rPr lang="fr-FR" dirty="0">
                <a:cs typeface="Arial" charset="0"/>
              </a:rPr>
              <a:t> en procédant à l’évaluation du </a:t>
            </a:r>
            <a:r>
              <a:rPr lang="fr-FR" dirty="0" smtClean="0">
                <a:cs typeface="Arial" charset="0"/>
              </a:rPr>
              <a:t>risque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 smtClean="0">
              <a:cs typeface="Arial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cs typeface="Arial" charset="0"/>
              </a:rPr>
              <a:t>L’obligation de moyens fait place à l’obligation de </a:t>
            </a:r>
            <a:r>
              <a:rPr lang="fr-FR" b="1" dirty="0" smtClean="0">
                <a:cs typeface="Arial" charset="0"/>
              </a:rPr>
              <a:t>résultat</a:t>
            </a:r>
            <a:endParaRPr lang="fr-FR" b="1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re 1"/>
          <p:cNvSpPr>
            <a:spLocks noGrp="1"/>
          </p:cNvSpPr>
          <p:nvPr>
            <p:ph type="title"/>
          </p:nvPr>
        </p:nvSpPr>
        <p:spPr>
          <a:xfrm>
            <a:off x="1371600" y="0"/>
            <a:ext cx="6224736" cy="914400"/>
          </a:xfrm>
        </p:spPr>
        <p:txBody>
          <a:bodyPr/>
          <a:lstStyle/>
          <a:p>
            <a:pPr eaLnBrk="1" hangingPunct="1"/>
            <a:r>
              <a:rPr lang="fr-FR" dirty="0" smtClean="0"/>
              <a:t>Documentation ressource</a:t>
            </a:r>
          </a:p>
        </p:txBody>
      </p:sp>
      <p:sp>
        <p:nvSpPr>
          <p:cNvPr id="33794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52936"/>
          </a:xfrm>
        </p:spPr>
        <p:txBody>
          <a:bodyPr/>
          <a:lstStyle/>
          <a:p>
            <a:pPr algn="just"/>
            <a:r>
              <a:rPr lang="fr-FR" sz="2400" dirty="0" smtClean="0"/>
              <a:t>Un livret réalisé au lycée du Bois de Mouchard faisant l’objet d’une diffusion dès l’obtention d’un agrément auprès du service </a:t>
            </a:r>
            <a:r>
              <a:rPr lang="fr-FR" sz="2400" dirty="0" err="1" smtClean="0"/>
              <a:t>es&amp;st</a:t>
            </a:r>
            <a:r>
              <a:rPr lang="fr-FR" sz="2400" dirty="0" smtClean="0"/>
              <a:t> (</a:t>
            </a:r>
            <a:r>
              <a:rPr lang="fr-FR" sz="2400" dirty="0"/>
              <a:t>Enseigner la Santé &amp; la Sécurité au </a:t>
            </a:r>
            <a:r>
              <a:rPr lang="fr-FR" sz="2400" dirty="0" smtClean="0"/>
              <a:t>Travail) du rectorat</a:t>
            </a:r>
          </a:p>
          <a:p>
            <a:pPr algn="just" eaLnBrk="1" hangingPunct="1"/>
            <a:endParaRPr lang="fr-FR" sz="2400" dirty="0"/>
          </a:p>
          <a:p>
            <a:pPr algn="just" eaLnBrk="1" hangingPunct="1"/>
            <a:r>
              <a:rPr lang="fr-FR" sz="2400" dirty="0" smtClean="0"/>
              <a:t>Toutes les documentations disponibles au lycée du Bois sont en ligne sur le site de partage du BTS SCBH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664" y="0"/>
            <a:ext cx="6768752" cy="9144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Compétences professionnelles</a:t>
            </a:r>
            <a:endParaRPr lang="fr-FR" sz="36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0845945"/>
              </p:ext>
            </p:extLst>
          </p:nvPr>
        </p:nvGraphicFramePr>
        <p:xfrm>
          <a:off x="611560" y="1268413"/>
          <a:ext cx="8280919" cy="1440507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280919"/>
              </a:tblGrid>
              <a:tr h="1440507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2000" kern="800" dirty="0">
                          <a:effectLst/>
                        </a:rPr>
                        <a:t>C3-3. Maîtriser les mesures de prévention en phase de </a:t>
                      </a:r>
                      <a:r>
                        <a:rPr lang="fr-FR" sz="2000" kern="800" dirty="0" smtClean="0">
                          <a:effectLst/>
                        </a:rPr>
                        <a:t>réalisation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fr-FR" sz="2000" kern="800" dirty="0" smtClean="0">
                          <a:effectLst/>
                        </a:rPr>
                        <a:t>Appliquer  et  faire appliquer les mesures de prévention en phase de réalisation. </a:t>
                      </a:r>
                      <a:endParaRPr lang="fr-FR" sz="3200" kern="800" dirty="0" smtClean="0"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0220592"/>
              </p:ext>
            </p:extLst>
          </p:nvPr>
        </p:nvGraphicFramePr>
        <p:xfrm>
          <a:off x="611560" y="2924944"/>
          <a:ext cx="8280920" cy="129626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280920"/>
              </a:tblGrid>
              <a:tr h="1296268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2000" kern="800" dirty="0">
                          <a:effectLst/>
                        </a:rPr>
                        <a:t>C4-1. Analyser les risques en situation de </a:t>
                      </a:r>
                      <a:r>
                        <a:rPr lang="fr-FR" sz="2000" kern="800" dirty="0" smtClean="0">
                          <a:effectLst/>
                        </a:rPr>
                        <a:t>travail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fr-FR" sz="2000" kern="800" dirty="0" smtClean="0">
                          <a:effectLst/>
                        </a:rPr>
                        <a:t>Analyser les situations de travail (conditions de transport, levage, pose, interventions ultérieures sur l’ouvrage…).</a:t>
                      </a:r>
                      <a:endParaRPr lang="fr-FR" sz="3200" kern="800" dirty="0" smtClean="0">
                        <a:effectLst/>
                        <a:latin typeface="Times New Roman"/>
                        <a:ea typeface="Arial Unicode MS"/>
                        <a:cs typeface="Tahoma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381" name="Group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935322"/>
              </p:ext>
            </p:extLst>
          </p:nvPr>
        </p:nvGraphicFramePr>
        <p:xfrm>
          <a:off x="611560" y="4437112"/>
          <a:ext cx="8280920" cy="1800200"/>
        </p:xfrm>
        <a:graphic>
          <a:graphicData uri="http://schemas.openxmlformats.org/drawingml/2006/table">
            <a:tbl>
              <a:tblPr/>
              <a:tblGrid>
                <a:gridCol w="8280920"/>
              </a:tblGrid>
              <a:tr h="180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2000" b="1" kern="8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C4-2.Concevoir des solutions sûres 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lang="fr-FR" sz="2000" b="1" kern="8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Concevoir des solutions sûres en appliquant les principes généraux de prévention (PGP).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lang="fr-FR" sz="2000" b="1" kern="8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Intégrer tous les aspects relatifs à la sécurité aux documents en vigueur.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re 1"/>
          <p:cNvSpPr>
            <a:spLocks noGrp="1"/>
          </p:cNvSpPr>
          <p:nvPr>
            <p:ph type="title"/>
          </p:nvPr>
        </p:nvSpPr>
        <p:spPr>
          <a:xfrm>
            <a:off x="1371600" y="0"/>
            <a:ext cx="6512768" cy="914400"/>
          </a:xfrm>
        </p:spPr>
        <p:txBody>
          <a:bodyPr/>
          <a:lstStyle/>
          <a:p>
            <a:pPr eaLnBrk="1" hangingPunct="1"/>
            <a:r>
              <a:rPr lang="fr-FR" sz="3600" dirty="0" smtClean="0"/>
              <a:t>Les savoirs associés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4929758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400" b="1" dirty="0" smtClean="0"/>
              <a:t>S26 </a:t>
            </a:r>
            <a:r>
              <a:rPr lang="fr-FR" sz="2400" b="1" dirty="0"/>
              <a:t>– Maîtrise de la Santé et Sécurité au </a:t>
            </a:r>
            <a:r>
              <a:rPr lang="fr-FR" sz="2400" b="1" dirty="0" smtClean="0"/>
              <a:t>Travail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b="1" dirty="0"/>
              <a:t>S26-7.</a:t>
            </a:r>
            <a:r>
              <a:rPr lang="fr-FR" sz="2400" dirty="0"/>
              <a:t> Principaux matériels de sécurité utilisables en construction ossature bois : </a:t>
            </a:r>
            <a:r>
              <a:rPr lang="fr-FR" sz="2400" dirty="0" smtClean="0"/>
              <a:t>(niveau taxonomique 3)</a:t>
            </a:r>
            <a:endParaRPr lang="fr-FR" sz="2400" dirty="0"/>
          </a:p>
          <a:p>
            <a:pPr lvl="1" algn="just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2000" dirty="0"/>
              <a:t>travail et accès en hauteur (échafaudage de pied, échafaudage roulant, nacelle, plateforme individuelle roulante (P.I.R.), tour escalier, échelles) ;</a:t>
            </a:r>
          </a:p>
          <a:p>
            <a:pPr marL="457200" lvl="1" indent="0" algn="just" eaLnBrk="1" fontAlgn="auto" hangingPunct="1">
              <a:spcAft>
                <a:spcPts val="0"/>
              </a:spcAft>
              <a:buNone/>
              <a:defRPr/>
            </a:pPr>
            <a:endParaRPr lang="fr-FR" sz="2000" dirty="0"/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400" b="1" dirty="0"/>
              <a:t>S32 Réalisation du projet de construction </a:t>
            </a:r>
            <a:r>
              <a:rPr lang="fr-FR" sz="2400" b="1" dirty="0" smtClean="0"/>
              <a:t>bois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b="1" dirty="0"/>
              <a:t>S32-5.</a:t>
            </a:r>
            <a:r>
              <a:rPr lang="fr-FR" sz="2400" dirty="0"/>
              <a:t>Utilisation des moyens et méthodes de travail en hauteur </a:t>
            </a:r>
            <a:r>
              <a:rPr lang="fr-FR" sz="2400" dirty="0" smtClean="0"/>
              <a:t>: (niveau taxonomique 4)</a:t>
            </a:r>
            <a:endParaRPr lang="fr-FR" sz="2400" dirty="0"/>
          </a:p>
          <a:p>
            <a:pPr lvl="1" algn="just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2000" dirty="0"/>
              <a:t>les moyens ;</a:t>
            </a:r>
          </a:p>
          <a:p>
            <a:pPr lvl="1" algn="just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2000" dirty="0"/>
              <a:t>la réglementation relative à l'installation et l'utilisation d'échafaudage</a:t>
            </a:r>
            <a:r>
              <a:rPr lang="fr-FR" sz="2000" dirty="0" smtClean="0"/>
              <a:t>.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560840" cy="72008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Mise en place de la formation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584" y="1340768"/>
            <a:ext cx="8068766" cy="4824536"/>
          </a:xfrm>
        </p:spPr>
        <p:txBody>
          <a:bodyPr>
            <a:noAutofit/>
          </a:bodyPr>
          <a:lstStyle/>
          <a:p>
            <a:pPr marL="514350" indent="-514350" algn="just" eaLnBrk="1" hangingPunct="1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fr-FR" sz="2000" dirty="0" smtClean="0"/>
              <a:t>Formation des professeurs en charge de l’enseignement du travail en hauteur : </a:t>
            </a:r>
          </a:p>
          <a:p>
            <a:pPr marL="914400" lvl="1" indent="-514350" algn="just">
              <a:lnSpc>
                <a:spcPct val="80000"/>
              </a:lnSpc>
            </a:pPr>
            <a:r>
              <a:rPr lang="fr-FR" sz="1800" dirty="0" smtClean="0"/>
              <a:t>Niveau "formateur"  : formation simple</a:t>
            </a:r>
          </a:p>
          <a:p>
            <a:pPr marL="914400" lvl="1" indent="-514350" algn="just">
              <a:lnSpc>
                <a:spcPct val="80000"/>
              </a:lnSpc>
            </a:pPr>
            <a:r>
              <a:rPr lang="fr-FR" sz="1800" dirty="0" smtClean="0"/>
              <a:t>Niveau "formateur de formateur" : peut délivrer des habilitations</a:t>
            </a:r>
          </a:p>
          <a:p>
            <a:pPr marL="514350" indent="-514350" algn="just" eaLnBrk="1" hangingPunct="1">
              <a:lnSpc>
                <a:spcPct val="80000"/>
              </a:lnSpc>
              <a:buFont typeface="Calibri" pitchFamily="34" charset="0"/>
              <a:buAutoNum type="arabicPeriod"/>
            </a:pPr>
            <a:endParaRPr lang="fr-FR" sz="2000" dirty="0" smtClean="0"/>
          </a:p>
          <a:p>
            <a:pPr marL="514350" indent="-514350" algn="just" eaLnBrk="1" hangingPunct="1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fr-FR" sz="2000" dirty="0" smtClean="0"/>
              <a:t>Création d’une structure d’apprentissage et acquisition des moyens nécessaires : en relation avec l’IPR référent de l’établissement et la région.</a:t>
            </a:r>
          </a:p>
          <a:p>
            <a:pPr marL="514350" indent="-514350" algn="just" eaLnBrk="1" hangingPunct="1">
              <a:lnSpc>
                <a:spcPct val="80000"/>
              </a:lnSpc>
              <a:buFont typeface="Calibri" pitchFamily="34" charset="0"/>
              <a:buAutoNum type="arabicPeriod"/>
            </a:pPr>
            <a:endParaRPr lang="fr-FR" sz="2000" dirty="0" smtClean="0"/>
          </a:p>
          <a:p>
            <a:pPr marL="514350" indent="-514350" algn="just" eaLnBrk="1" hangingPunct="1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fr-FR" sz="2000" dirty="0" smtClean="0"/>
              <a:t>Mise en place des formations dans l’établissement pour l’ensemble des professeurs techniques (professeur de construction compris) puis les élèves.</a:t>
            </a:r>
          </a:p>
          <a:p>
            <a:pPr marL="514350" indent="-514350" algn="just" eaLnBrk="1" hangingPunct="1">
              <a:lnSpc>
                <a:spcPct val="80000"/>
              </a:lnSpc>
              <a:buFont typeface="Calibri" pitchFamily="34" charset="0"/>
              <a:buAutoNum type="arabicPeriod"/>
            </a:pPr>
            <a:endParaRPr lang="fr-FR" sz="2000" dirty="0" smtClean="0"/>
          </a:p>
          <a:p>
            <a:pPr marL="400050" lvl="1" indent="0" algn="just">
              <a:lnSpc>
                <a:spcPct val="80000"/>
              </a:lnSpc>
              <a:buNone/>
            </a:pPr>
            <a:r>
              <a:rPr lang="fr-FR" sz="2000" b="1" dirty="0">
                <a:ea typeface="ＭＳ Ｐゴシック" charset="0"/>
                <a:cs typeface="ＭＳ Ｐゴシック" charset="0"/>
              </a:rPr>
              <a:t>Attention les prérequis PRP (prévention des risques professionnels) sont obligatoires pour tous.</a:t>
            </a:r>
          </a:p>
          <a:p>
            <a:pPr marL="514350" indent="-514350" algn="just" eaLnBrk="1" hangingPunct="1">
              <a:lnSpc>
                <a:spcPct val="80000"/>
              </a:lnSpc>
              <a:buFont typeface="Calibri" pitchFamily="34" charset="0"/>
              <a:buAutoNum type="arabicPeriod"/>
            </a:pPr>
            <a:endParaRPr lang="fr-FR" sz="2000" dirty="0" smtClean="0"/>
          </a:p>
          <a:p>
            <a:pPr marL="514350" indent="-514350" algn="just" eaLnBrk="1" hangingPunct="1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fr-FR" sz="2000" dirty="0" smtClean="0"/>
              <a:t>Veille technologique et réglementaire.</a:t>
            </a:r>
          </a:p>
        </p:txBody>
      </p:sp>
      <p:sp>
        <p:nvSpPr>
          <p:cNvPr id="5" name="Flèche vers le bas 4"/>
          <p:cNvSpPr/>
          <p:nvPr/>
        </p:nvSpPr>
        <p:spPr>
          <a:xfrm>
            <a:off x="107504" y="1268760"/>
            <a:ext cx="644525" cy="51845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re 1"/>
          <p:cNvSpPr>
            <a:spLocks noGrp="1"/>
          </p:cNvSpPr>
          <p:nvPr>
            <p:ph type="title"/>
          </p:nvPr>
        </p:nvSpPr>
        <p:spPr>
          <a:xfrm>
            <a:off x="1259632" y="44624"/>
            <a:ext cx="7379543" cy="778098"/>
          </a:xfrm>
        </p:spPr>
        <p:txBody>
          <a:bodyPr/>
          <a:lstStyle/>
          <a:p>
            <a:pPr eaLnBrk="1" hangingPunct="1"/>
            <a:r>
              <a:rPr lang="fr-FR" dirty="0" smtClean="0"/>
              <a:t>Exemple de structure d’apprentissage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1341439"/>
            <a:ext cx="7744689" cy="5111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Espace réservé du contenu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400600"/>
          </a:xfrm>
        </p:spPr>
        <p:txBody>
          <a:bodyPr/>
          <a:lstStyle/>
          <a:p>
            <a:pPr algn="just" eaLnBrk="1" hangingPunct="1"/>
            <a:r>
              <a:rPr lang="fr-FR" sz="1800" dirty="0" smtClean="0"/>
              <a:t>La structure permet de simuler des situations à risques dans le cas d’une construction simple. </a:t>
            </a:r>
          </a:p>
          <a:p>
            <a:pPr algn="just" eaLnBrk="1" hangingPunct="1"/>
            <a:r>
              <a:rPr lang="fr-FR" sz="1800" dirty="0" smtClean="0"/>
              <a:t>Elle permet de sécuriser des interventions en hauteur en se conformant aux principes généraux de la prévention : prévention intrinsèque / prévention intégrée / protections collectives / protections individuelles / instructions et consignes.</a:t>
            </a:r>
          </a:p>
          <a:p>
            <a:pPr algn="just" eaLnBrk="1" hangingPunct="1"/>
            <a:r>
              <a:rPr lang="fr-FR" sz="1800" dirty="0" smtClean="0"/>
              <a:t>Elle est adaptable en surface et en volume au contraintes du centre de formation</a:t>
            </a:r>
          </a:p>
          <a:p>
            <a:pPr algn="just" eaLnBrk="1" hangingPunct="1"/>
            <a:r>
              <a:rPr lang="fr-FR" sz="1800" dirty="0" smtClean="0"/>
              <a:t>Elle doit comporter minimalement :</a:t>
            </a:r>
          </a:p>
          <a:p>
            <a:pPr lvl="1" algn="just" eaLnBrk="1" hangingPunct="1"/>
            <a:r>
              <a:rPr lang="fr-FR" sz="1800" dirty="0" smtClean="0"/>
              <a:t>Un étage</a:t>
            </a:r>
          </a:p>
          <a:p>
            <a:pPr lvl="1" algn="just" eaLnBrk="1" hangingPunct="1"/>
            <a:r>
              <a:rPr lang="fr-FR" sz="1800" dirty="0" smtClean="0"/>
              <a:t>Une trémie</a:t>
            </a:r>
          </a:p>
          <a:p>
            <a:pPr lvl="1" algn="just" eaLnBrk="1" hangingPunct="1"/>
            <a:r>
              <a:rPr lang="fr-FR" sz="1800" dirty="0" smtClean="0"/>
              <a:t>Un escalier intérieur d’accès</a:t>
            </a:r>
          </a:p>
          <a:p>
            <a:pPr lvl="1" algn="just" eaLnBrk="1" hangingPunct="1"/>
            <a:r>
              <a:rPr lang="fr-FR" sz="1800" dirty="0" smtClean="0"/>
              <a:t>Un balcon</a:t>
            </a:r>
          </a:p>
          <a:p>
            <a:pPr lvl="1" algn="just" eaLnBrk="1" hangingPunct="1"/>
            <a:r>
              <a:rPr lang="fr-FR" sz="1800" dirty="0" smtClean="0"/>
              <a:t>Un acrotère sur terrasse</a:t>
            </a:r>
          </a:p>
          <a:p>
            <a:pPr lvl="1" algn="just" eaLnBrk="1" hangingPunct="1"/>
            <a:r>
              <a:rPr lang="fr-FR" sz="1800" dirty="0" smtClean="0"/>
              <a:t>Une baie à l’étage</a:t>
            </a:r>
          </a:p>
          <a:p>
            <a:pPr lvl="1" algn="just" eaLnBrk="1" hangingPunct="1"/>
            <a:r>
              <a:rPr lang="fr-FR" sz="1800" dirty="0" smtClean="0"/>
              <a:t>Un élément de toiture avec ligne de vie intégrée</a:t>
            </a:r>
          </a:p>
          <a:p>
            <a:pPr lvl="1" algn="just" eaLnBrk="1" hangingPunct="1"/>
            <a:r>
              <a:rPr lang="fr-FR" sz="1800" dirty="0" smtClean="0"/>
              <a:t>Une zone de rangement intégrée</a:t>
            </a:r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259632" y="44624"/>
            <a:ext cx="7379543" cy="778098"/>
          </a:xfrm>
        </p:spPr>
        <p:txBody>
          <a:bodyPr/>
          <a:lstStyle/>
          <a:p>
            <a:pPr eaLnBrk="1" hangingPunct="1"/>
            <a:r>
              <a:rPr lang="fr-FR" dirty="0"/>
              <a:t>S</a:t>
            </a:r>
            <a:r>
              <a:rPr lang="fr-FR" dirty="0" smtClean="0"/>
              <a:t>tructure d’apprentissage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Les équipements généraux requis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103786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/>
              <a:t>1</a:t>
            </a:r>
            <a:r>
              <a:rPr lang="fr-FR" sz="2400" dirty="0" smtClean="0"/>
              <a:t> </a:t>
            </a:r>
            <a:r>
              <a:rPr lang="fr-FR" sz="2400" dirty="0"/>
              <a:t>plateforme individuelle roulante légère PIRL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/>
              <a:t>1</a:t>
            </a:r>
            <a:r>
              <a:rPr lang="fr-FR" sz="2400" dirty="0" smtClean="0"/>
              <a:t> </a:t>
            </a:r>
            <a:r>
              <a:rPr lang="fr-FR" sz="2400" dirty="0"/>
              <a:t>plateforme individuelle roulante PIR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 smtClean="0"/>
              <a:t>2 </a:t>
            </a:r>
            <a:r>
              <a:rPr lang="fr-FR" sz="2400" dirty="0"/>
              <a:t>échelles à </a:t>
            </a:r>
            <a:r>
              <a:rPr lang="fr-FR" sz="2400" dirty="0" smtClean="0"/>
              <a:t>coulisse</a:t>
            </a:r>
            <a:endParaRPr lang="fr-FR" sz="2400" dirty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 smtClean="0"/>
              <a:t>2 </a:t>
            </a:r>
            <a:r>
              <a:rPr lang="fr-FR" sz="2400" dirty="0"/>
              <a:t>tréteaux avec planchers télescopiques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 smtClean="0"/>
              <a:t>1 garde-corps </a:t>
            </a:r>
            <a:r>
              <a:rPr lang="fr-FR" sz="2400" dirty="0"/>
              <a:t>métallique de 10m avec pinces-dalle, divers pieds, potelets droits et d’angle, et lisses bois ou tubes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 smtClean="0"/>
              <a:t>1 garde-corps </a:t>
            </a:r>
            <a:r>
              <a:rPr lang="fr-FR" sz="2400" dirty="0"/>
              <a:t>métallique de 6m </a:t>
            </a:r>
            <a:r>
              <a:rPr lang="fr-FR" sz="2400" dirty="0" smtClean="0"/>
              <a:t>avec </a:t>
            </a:r>
            <a:r>
              <a:rPr lang="fr-FR" sz="2400" dirty="0"/>
              <a:t>pinces-dalle, divers pieds, potelets</a:t>
            </a:r>
            <a:r>
              <a:rPr lang="fr-FR" sz="2400" dirty="0" smtClean="0"/>
              <a:t>, </a:t>
            </a:r>
            <a:r>
              <a:rPr lang="fr-FR" sz="2400" dirty="0"/>
              <a:t>lisses télescopiques et filet.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re 1"/>
          <p:cNvSpPr>
            <a:spLocks noGrp="1"/>
          </p:cNvSpPr>
          <p:nvPr>
            <p:ph type="title"/>
          </p:nvPr>
        </p:nvSpPr>
        <p:spPr>
          <a:xfrm>
            <a:off x="1371600" y="0"/>
            <a:ext cx="5648672" cy="914400"/>
          </a:xfrm>
        </p:spPr>
        <p:txBody>
          <a:bodyPr/>
          <a:lstStyle/>
          <a:p>
            <a:pPr eaLnBrk="1" hangingPunct="1"/>
            <a:r>
              <a:rPr lang="fr-FR" dirty="0" smtClean="0"/>
              <a:t>Les EPI </a:t>
            </a: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827584" y="1124744"/>
            <a:ext cx="8064896" cy="547260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3" algn="just">
              <a:lnSpc>
                <a:spcPct val="80000"/>
              </a:lnSpc>
              <a:spcBef>
                <a:spcPct val="20000"/>
              </a:spcBef>
            </a:pPr>
            <a:r>
              <a:rPr lang="fr-FR" sz="2500" dirty="0" smtClean="0">
                <a:latin typeface="Calibri" pitchFamily="34" charset="0"/>
              </a:rPr>
              <a:t>Pour 12 élèves et </a:t>
            </a:r>
            <a:r>
              <a:rPr lang="fr-FR" sz="2500" dirty="0">
                <a:latin typeface="Calibri" pitchFamily="34" charset="0"/>
              </a:rPr>
              <a:t>1 instructeur 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fr-FR" sz="2500" dirty="0" smtClean="0">
                <a:latin typeface="Calibri" pitchFamily="34" charset="0"/>
              </a:rPr>
              <a:t>13 </a:t>
            </a:r>
            <a:r>
              <a:rPr lang="fr-FR" sz="2500" dirty="0">
                <a:latin typeface="Calibri" pitchFamily="34" charset="0"/>
              </a:rPr>
              <a:t>casques </a:t>
            </a:r>
            <a:r>
              <a:rPr lang="fr-FR" sz="2500" dirty="0" smtClean="0">
                <a:latin typeface="Calibri" pitchFamily="34" charset="0"/>
              </a:rPr>
              <a:t>avec jugulaire </a:t>
            </a:r>
            <a:r>
              <a:rPr lang="fr-FR" sz="2500" dirty="0">
                <a:latin typeface="Calibri" pitchFamily="34" charset="0"/>
              </a:rPr>
              <a:t>pour travail en hauteur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fr-FR" sz="2500" dirty="0" smtClean="0">
                <a:latin typeface="Calibri" pitchFamily="34" charset="0"/>
              </a:rPr>
              <a:t>13 </a:t>
            </a:r>
            <a:r>
              <a:rPr lang="fr-FR" sz="2500" dirty="0">
                <a:latin typeface="Calibri" pitchFamily="34" charset="0"/>
              </a:rPr>
              <a:t>harnais 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fr-FR" sz="2500" dirty="0">
                <a:latin typeface="Calibri" pitchFamily="34" charset="0"/>
              </a:rPr>
              <a:t>6 longes doubles à absorbeur d’énergie de 1m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fr-FR" sz="2500" dirty="0">
                <a:latin typeface="Calibri" pitchFamily="34" charset="0"/>
              </a:rPr>
              <a:t>6 longes doubles à absorbeur d’énergie de 2m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fr-FR" sz="2500" dirty="0">
                <a:latin typeface="Calibri" pitchFamily="34" charset="0"/>
              </a:rPr>
              <a:t>2 longes simples </a:t>
            </a:r>
            <a:r>
              <a:rPr lang="fr-FR" sz="2500" dirty="0" smtClean="0">
                <a:latin typeface="Calibri" pitchFamily="34" charset="0"/>
              </a:rPr>
              <a:t>à absorbeur </a:t>
            </a:r>
            <a:r>
              <a:rPr lang="fr-FR" sz="2500" dirty="0">
                <a:latin typeface="Calibri" pitchFamily="34" charset="0"/>
              </a:rPr>
              <a:t>d’énergie de 1m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fr-FR" sz="2500" dirty="0">
                <a:latin typeface="Calibri" pitchFamily="34" charset="0"/>
              </a:rPr>
              <a:t>2 longes simples </a:t>
            </a:r>
            <a:r>
              <a:rPr lang="fr-FR" sz="2500" dirty="0" smtClean="0">
                <a:latin typeface="Calibri" pitchFamily="34" charset="0"/>
              </a:rPr>
              <a:t>à absorbeur </a:t>
            </a:r>
            <a:r>
              <a:rPr lang="fr-FR" sz="2500" dirty="0">
                <a:latin typeface="Calibri" pitchFamily="34" charset="0"/>
              </a:rPr>
              <a:t>d’énergie de 2m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fr-FR" sz="2500" dirty="0">
                <a:latin typeface="Calibri" pitchFamily="34" charset="0"/>
              </a:rPr>
              <a:t>1 longe simple sans absorbeur de 2 m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fr-FR" sz="2500" dirty="0">
                <a:latin typeface="Calibri" pitchFamily="34" charset="0"/>
              </a:rPr>
              <a:t>1 longe simple réglable sans absorbeur de 2 m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fr-FR" sz="2500" dirty="0">
                <a:latin typeface="Calibri" pitchFamily="34" charset="0"/>
              </a:rPr>
              <a:t>2 stop-chute à enrouleur de 10 m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fr-FR" sz="2500" dirty="0">
                <a:latin typeface="Calibri" pitchFamily="34" charset="0"/>
              </a:rPr>
              <a:t>1 stop-chute à enrouleur de 2m avec absorbeur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fr-FR" sz="2500" dirty="0">
                <a:latin typeface="Calibri" pitchFamily="34" charset="0"/>
              </a:rPr>
              <a:t>1 longe grillon </a:t>
            </a:r>
            <a:endParaRPr lang="fr-FR" sz="2500" dirty="0">
              <a:solidFill>
                <a:srgbClr val="FF0000"/>
              </a:solidFill>
              <a:latin typeface="Calibri" pitchFamily="34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fr-FR" sz="2500" dirty="0">
                <a:latin typeface="Calibri" pitchFamily="34" charset="0"/>
              </a:rPr>
              <a:t>3 stop-chute à coulisseau sur corde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fr-FR" sz="2500" dirty="0">
                <a:latin typeface="Calibri" pitchFamily="34" charset="0"/>
              </a:rPr>
              <a:t>1 ligne de vie provisoire de 10m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arte graphique SN SCBH">
  <a:themeElements>
    <a:clrScheme name="Personnalisée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charte graphique SN SCBH</Template>
  <TotalTime>553</TotalTime>
  <Words>619</Words>
  <Application>Microsoft Office PowerPoint</Application>
  <PresentationFormat>Affichage à l'écran (4:3)</PresentationFormat>
  <Paragraphs>96</Paragraphs>
  <Slides>20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charte graphique SN SCBH</vt:lpstr>
      <vt:lpstr>TRAVAIL EN SECURITE EN HAUTEUR</vt:lpstr>
      <vt:lpstr>Dispositions réglementaires</vt:lpstr>
      <vt:lpstr>Compétences professionnelles</vt:lpstr>
      <vt:lpstr>Les savoirs associés</vt:lpstr>
      <vt:lpstr>Mise en place de la formation</vt:lpstr>
      <vt:lpstr>Exemple de structure d’apprentissage</vt:lpstr>
      <vt:lpstr>Structure d’apprentissage</vt:lpstr>
      <vt:lpstr>Les équipements généraux requis</vt:lpstr>
      <vt:lpstr>Les EPI </vt:lpstr>
      <vt:lpstr>Les échafaudages</vt:lpstr>
      <vt:lpstr>Utilisation d’un harnais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OGELI</vt:lpstr>
      <vt:lpstr>OGELI</vt:lpstr>
      <vt:lpstr>Formation des instructeurs</vt:lpstr>
      <vt:lpstr>Documentation ressource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TRAVAIL EN HAUTEUR</dc:title>
  <cp:lastModifiedBy>Jean</cp:lastModifiedBy>
  <cp:revision>65</cp:revision>
  <dcterms:modified xsi:type="dcterms:W3CDTF">2013-11-20T10:50:51Z</dcterms:modified>
</cp:coreProperties>
</file>