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81" r:id="rId3"/>
    <p:sldId id="273" r:id="rId4"/>
    <p:sldId id="263" r:id="rId5"/>
    <p:sldId id="282" r:id="rId6"/>
    <p:sldId id="267" r:id="rId7"/>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an" initials="J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2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11-20T10:31:44.435" idx="1">
    <p:pos x="10" y="10"/>
    <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068DD-260B-414D-AB1C-E1B038EE93B2}" type="datetimeFigureOut">
              <a:rPr lang="fr-FR" smtClean="0"/>
              <a:t>20/11/2013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334B4B-F69A-4CFD-8617-5343D38BBDD2}" type="slidenum">
              <a:rPr lang="fr-FR" smtClean="0"/>
              <a:t>‹N°›</a:t>
            </a:fld>
            <a:endParaRPr lang="fr-FR"/>
          </a:p>
        </p:txBody>
      </p:sp>
    </p:spTree>
    <p:extLst>
      <p:ext uri="{BB962C8B-B14F-4D97-AF65-F5344CB8AC3E}">
        <p14:creationId xmlns:p14="http://schemas.microsoft.com/office/powerpoint/2010/main" val="2848378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Niveau taxonomique 2 expression</a:t>
            </a:r>
            <a:endParaRPr lang="fr-FR" dirty="0"/>
          </a:p>
        </p:txBody>
      </p:sp>
      <p:sp>
        <p:nvSpPr>
          <p:cNvPr id="4" name="Espace réservé du numéro de diapositive 3"/>
          <p:cNvSpPr>
            <a:spLocks noGrp="1"/>
          </p:cNvSpPr>
          <p:nvPr>
            <p:ph type="sldNum" sz="quarter" idx="10"/>
          </p:nvPr>
        </p:nvSpPr>
        <p:spPr/>
        <p:txBody>
          <a:bodyPr/>
          <a:lstStyle/>
          <a:p>
            <a:fld id="{94334B4B-F69A-4CFD-8617-5343D38BBDD2}" type="slidenum">
              <a:rPr lang="fr-FR" smtClean="0"/>
              <a:t>4</a:t>
            </a:fld>
            <a:endParaRPr lang="fr-FR"/>
          </a:p>
        </p:txBody>
      </p:sp>
    </p:spTree>
    <p:extLst>
      <p:ext uri="{BB962C8B-B14F-4D97-AF65-F5344CB8AC3E}">
        <p14:creationId xmlns:p14="http://schemas.microsoft.com/office/powerpoint/2010/main" val="837693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dirty="0" smtClean="0"/>
              <a:t>Niveau taxonomique</a:t>
            </a:r>
            <a:r>
              <a:rPr lang="fr-FR" sz="1200" baseline="0" dirty="0" smtClean="0"/>
              <a:t> 3 </a:t>
            </a:r>
            <a:r>
              <a:rPr lang="fr-FR" sz="1200" baseline="0" smtClean="0"/>
              <a:t>: maîtrise d’outil</a:t>
            </a:r>
          </a:p>
        </p:txBody>
      </p:sp>
      <p:sp>
        <p:nvSpPr>
          <p:cNvPr id="4" name="Espace réservé du numéro de diapositive 3"/>
          <p:cNvSpPr>
            <a:spLocks noGrp="1"/>
          </p:cNvSpPr>
          <p:nvPr>
            <p:ph type="sldNum" sz="quarter" idx="10"/>
          </p:nvPr>
        </p:nvSpPr>
        <p:spPr/>
        <p:txBody>
          <a:bodyPr/>
          <a:lstStyle/>
          <a:p>
            <a:fld id="{94334B4B-F69A-4CFD-8617-5343D38BBDD2}" type="slidenum">
              <a:rPr lang="fr-FR" smtClean="0"/>
              <a:t>5</a:t>
            </a:fld>
            <a:endParaRPr lang="fr-FR"/>
          </a:p>
        </p:txBody>
      </p:sp>
    </p:spTree>
    <p:extLst>
      <p:ext uri="{BB962C8B-B14F-4D97-AF65-F5344CB8AC3E}">
        <p14:creationId xmlns:p14="http://schemas.microsoft.com/office/powerpoint/2010/main" val="2064899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dirty="0"/>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E9136F23-89E4-4085-8225-4CBE596C142B}" type="datetimeFigureOut">
              <a:rPr lang="fr-FR" smtClean="0"/>
              <a:pPr>
                <a:defRPr/>
              </a:pPr>
              <a:t>20/11/2013</a:t>
            </a:fld>
            <a:endParaRPr lang="fr-BE" dirty="0"/>
          </a:p>
        </p:txBody>
      </p:sp>
      <p:sp>
        <p:nvSpPr>
          <p:cNvPr id="5"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6"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D202F12-0D5B-4419-B3E7-F4055E7C566E}" type="slidenum">
              <a:rPr lang="fr-BE" smtClean="0"/>
              <a:pPr>
                <a:defRPr/>
              </a:pPr>
              <a:t>‹N°›</a:t>
            </a:fld>
            <a:endParaRPr lang="fr-BE" dirty="0"/>
          </a:p>
        </p:txBody>
      </p:sp>
    </p:spTree>
    <p:extLst>
      <p:ext uri="{BB962C8B-B14F-4D97-AF65-F5344CB8AC3E}">
        <p14:creationId xmlns:p14="http://schemas.microsoft.com/office/powerpoint/2010/main" val="379642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6E494C7D-4217-4237-8955-BA7543D45CEC}" type="datetimeFigureOut">
              <a:rPr lang="fr-FR" smtClean="0"/>
              <a:pPr>
                <a:defRPr/>
              </a:pPr>
              <a:t>20/11/2013</a:t>
            </a:fld>
            <a:endParaRPr lang="fr-BE" dirty="0"/>
          </a:p>
        </p:txBody>
      </p:sp>
      <p:sp>
        <p:nvSpPr>
          <p:cNvPr id="5"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6"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E92FBD4-8BBF-4B6F-840C-629A21516AAF}" type="slidenum">
              <a:rPr lang="fr-BE" smtClean="0"/>
              <a:pPr>
                <a:defRPr/>
              </a:pPr>
              <a:t>‹N°›</a:t>
            </a:fld>
            <a:endParaRPr lang="fr-BE" dirty="0"/>
          </a:p>
        </p:txBody>
      </p:sp>
    </p:spTree>
    <p:extLst>
      <p:ext uri="{BB962C8B-B14F-4D97-AF65-F5344CB8AC3E}">
        <p14:creationId xmlns:p14="http://schemas.microsoft.com/office/powerpoint/2010/main" val="361325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6929C237-5D67-4678-8DDF-AA3FAF4BB0D3}" type="datetimeFigureOut">
              <a:rPr lang="fr-FR" smtClean="0"/>
              <a:pPr>
                <a:defRPr/>
              </a:pPr>
              <a:t>20/11/2013</a:t>
            </a:fld>
            <a:endParaRPr lang="fr-BE" dirty="0"/>
          </a:p>
        </p:txBody>
      </p:sp>
      <p:sp>
        <p:nvSpPr>
          <p:cNvPr id="5"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6"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0C30DFC-E3BF-473A-A494-0CFE78B931D3}" type="slidenum">
              <a:rPr lang="fr-BE" smtClean="0"/>
              <a:pPr>
                <a:defRPr/>
              </a:pPr>
              <a:t>‹N°›</a:t>
            </a:fld>
            <a:endParaRPr lang="fr-BE" dirty="0"/>
          </a:p>
        </p:txBody>
      </p:sp>
    </p:spTree>
    <p:extLst>
      <p:ext uri="{BB962C8B-B14F-4D97-AF65-F5344CB8AC3E}">
        <p14:creationId xmlns:p14="http://schemas.microsoft.com/office/powerpoint/2010/main" val="230358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457200" y="274638"/>
            <a:ext cx="8229600" cy="58515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3294FB37-EDAF-4DC3-A880-7C256A2EB224}" type="datetimeFigureOut">
              <a:rPr lang="fr-FR" smtClean="0"/>
              <a:pPr>
                <a:defRPr/>
              </a:pPr>
              <a:t>20/11/2013</a:t>
            </a:fld>
            <a:endParaRPr lang="fr-BE" dirty="0"/>
          </a:p>
        </p:txBody>
      </p:sp>
      <p:sp>
        <p:nvSpPr>
          <p:cNvPr id="4"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5"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8F2967A-6061-492D-AB8F-0C32B20B19C1}" type="slidenum">
              <a:rPr lang="fr-BE" smtClean="0"/>
              <a:pPr>
                <a:defRPr/>
              </a:pPr>
              <a:t>‹N°›</a:t>
            </a:fld>
            <a:endParaRPr lang="fr-BE" dirty="0"/>
          </a:p>
        </p:txBody>
      </p:sp>
    </p:spTree>
    <p:extLst>
      <p:ext uri="{BB962C8B-B14F-4D97-AF65-F5344CB8AC3E}">
        <p14:creationId xmlns:p14="http://schemas.microsoft.com/office/powerpoint/2010/main" val="2752760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457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3294FB37-EDAF-4DC3-A880-7C256A2EB224}" type="datetimeFigureOut">
              <a:rPr lang="fr-FR" smtClean="0"/>
              <a:pPr>
                <a:defRPr/>
              </a:pPr>
              <a:t>20/11/2013</a:t>
            </a:fld>
            <a:endParaRPr lang="fr-BE" dirty="0"/>
          </a:p>
        </p:txBody>
      </p:sp>
      <p:sp>
        <p:nvSpPr>
          <p:cNvPr id="6" name="Espace réservé du pied de pag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7" name="Espace réservé du numéro de diapositiv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8F2967A-6061-492D-AB8F-0C32B20B19C1}" type="slidenum">
              <a:rPr lang="fr-BE" smtClean="0"/>
              <a:pPr>
                <a:defRPr/>
              </a:pPr>
              <a:t>‹N°›</a:t>
            </a:fld>
            <a:endParaRPr lang="fr-BE" dirty="0"/>
          </a:p>
        </p:txBody>
      </p:sp>
    </p:spTree>
    <p:extLst>
      <p:ext uri="{BB962C8B-B14F-4D97-AF65-F5344CB8AC3E}">
        <p14:creationId xmlns:p14="http://schemas.microsoft.com/office/powerpoint/2010/main" val="3638493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dirty="0"/>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2068076C-FA49-435E-B8BF-4A59951FD087}" type="datetimeFigureOut">
              <a:rPr lang="fr-FR" smtClean="0"/>
              <a:pPr>
                <a:defRPr/>
              </a:pPr>
              <a:t>20/11/2013</a:t>
            </a:fld>
            <a:endParaRPr lang="fr-BE" dirty="0"/>
          </a:p>
        </p:txBody>
      </p:sp>
      <p:sp>
        <p:nvSpPr>
          <p:cNvPr id="5"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6"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74B8072-5900-4A17-BD41-15BA6C9DC4D6}" type="slidenum">
              <a:rPr lang="fr-BE" smtClean="0"/>
              <a:pPr>
                <a:defRPr/>
              </a:pPr>
              <a:t>‹N°›</a:t>
            </a:fld>
            <a:endParaRPr lang="fr-BE" dirty="0"/>
          </a:p>
        </p:txBody>
      </p:sp>
    </p:spTree>
    <p:extLst>
      <p:ext uri="{BB962C8B-B14F-4D97-AF65-F5344CB8AC3E}">
        <p14:creationId xmlns:p14="http://schemas.microsoft.com/office/powerpoint/2010/main" val="1076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2C33B495-464E-4B0D-BB96-1AD7B52D216B}" type="datetimeFigureOut">
              <a:rPr lang="fr-FR" smtClean="0"/>
              <a:pPr>
                <a:defRPr/>
              </a:pPr>
              <a:t>20/11/2013</a:t>
            </a:fld>
            <a:endParaRPr lang="fr-BE" dirty="0"/>
          </a:p>
        </p:txBody>
      </p:sp>
      <p:sp>
        <p:nvSpPr>
          <p:cNvPr id="5"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6"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1100038-3530-4897-B108-0E84A5DE3746}" type="slidenum">
              <a:rPr lang="fr-BE" smtClean="0"/>
              <a:pPr>
                <a:defRPr/>
              </a:pPr>
              <a:t>‹N°›</a:t>
            </a:fld>
            <a:endParaRPr lang="fr-BE" dirty="0"/>
          </a:p>
        </p:txBody>
      </p:sp>
    </p:spTree>
    <p:extLst>
      <p:ext uri="{BB962C8B-B14F-4D97-AF65-F5344CB8AC3E}">
        <p14:creationId xmlns:p14="http://schemas.microsoft.com/office/powerpoint/2010/main" val="14301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A8FBAB00-4916-4B86-85DC-875C27FE43E5}" type="datetimeFigureOut">
              <a:rPr lang="fr-FR" smtClean="0"/>
              <a:pPr>
                <a:defRPr/>
              </a:pPr>
              <a:t>20/11/2013</a:t>
            </a:fld>
            <a:endParaRPr lang="fr-BE" dirty="0"/>
          </a:p>
        </p:txBody>
      </p:sp>
      <p:sp>
        <p:nvSpPr>
          <p:cNvPr id="6" name="Espace réservé du pied de pag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7" name="Espace réservé du numéro de diapositiv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54C407EB-C7FF-4908-BEF6-CDFEEE9287CB}" type="slidenum">
              <a:rPr lang="fr-BE" smtClean="0"/>
              <a:pPr>
                <a:defRPr/>
              </a:pPr>
              <a:t>‹N°›</a:t>
            </a:fld>
            <a:endParaRPr lang="fr-BE" dirty="0"/>
          </a:p>
        </p:txBody>
      </p:sp>
    </p:spTree>
    <p:extLst>
      <p:ext uri="{BB962C8B-B14F-4D97-AF65-F5344CB8AC3E}">
        <p14:creationId xmlns:p14="http://schemas.microsoft.com/office/powerpoint/2010/main" val="260964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41181CCD-D890-4AC8-A771-041FF5381C6C}" type="datetimeFigureOut">
              <a:rPr lang="fr-FR" smtClean="0"/>
              <a:pPr>
                <a:defRPr/>
              </a:pPr>
              <a:t>20/11/2013</a:t>
            </a:fld>
            <a:endParaRPr lang="fr-BE" dirty="0"/>
          </a:p>
        </p:txBody>
      </p:sp>
      <p:sp>
        <p:nvSpPr>
          <p:cNvPr id="8"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9"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C569A34-47C5-421B-B70D-860F98D5F067}" type="slidenum">
              <a:rPr lang="fr-BE" smtClean="0"/>
              <a:pPr>
                <a:defRPr/>
              </a:pPr>
              <a:t>‹N°›</a:t>
            </a:fld>
            <a:endParaRPr lang="fr-BE" dirty="0"/>
          </a:p>
        </p:txBody>
      </p:sp>
    </p:spTree>
    <p:extLst>
      <p:ext uri="{BB962C8B-B14F-4D97-AF65-F5344CB8AC3E}">
        <p14:creationId xmlns:p14="http://schemas.microsoft.com/office/powerpoint/2010/main" val="412591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A04F7606-3372-4955-9985-28436F09B620}" type="datetimeFigureOut">
              <a:rPr lang="fr-FR" smtClean="0"/>
              <a:pPr>
                <a:defRPr/>
              </a:pPr>
              <a:t>20/11/2013</a:t>
            </a:fld>
            <a:endParaRPr lang="fr-BE" dirty="0"/>
          </a:p>
        </p:txBody>
      </p:sp>
      <p:sp>
        <p:nvSpPr>
          <p:cNvPr id="4"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5"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72F2D0C-2886-4844-ACDF-C11AE1CC307E}" type="slidenum">
              <a:rPr lang="fr-BE" smtClean="0"/>
              <a:pPr>
                <a:defRPr/>
              </a:pPr>
              <a:t>‹N°›</a:t>
            </a:fld>
            <a:endParaRPr lang="fr-BE" dirty="0"/>
          </a:p>
        </p:txBody>
      </p:sp>
    </p:spTree>
    <p:extLst>
      <p:ext uri="{BB962C8B-B14F-4D97-AF65-F5344CB8AC3E}">
        <p14:creationId xmlns:p14="http://schemas.microsoft.com/office/powerpoint/2010/main" val="3653453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C94996C8-9107-4729-8707-73E7889725DA}" type="datetimeFigureOut">
              <a:rPr lang="fr-FR" smtClean="0"/>
              <a:pPr>
                <a:defRPr/>
              </a:pPr>
              <a:t>20/11/2013</a:t>
            </a:fld>
            <a:endParaRPr lang="fr-BE" dirty="0"/>
          </a:p>
        </p:txBody>
      </p:sp>
      <p:sp>
        <p:nvSpPr>
          <p:cNvPr id="3" name="Rectangl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4" name="Rectangl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B66765C-8A7A-49A3-9520-B0C8C64601B3}" type="slidenum">
              <a:rPr lang="fr-BE" smtClean="0"/>
              <a:pPr>
                <a:defRPr/>
              </a:pPr>
              <a:t>‹N°›</a:t>
            </a:fld>
            <a:endParaRPr lang="fr-BE" dirty="0"/>
          </a:p>
        </p:txBody>
      </p:sp>
    </p:spTree>
    <p:extLst>
      <p:ext uri="{BB962C8B-B14F-4D97-AF65-F5344CB8AC3E}">
        <p14:creationId xmlns:p14="http://schemas.microsoft.com/office/powerpoint/2010/main" val="3446790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ECD07178-394C-4DF5-9DF5-E021D10DA2D5}" type="datetimeFigureOut">
              <a:rPr lang="fr-FR" smtClean="0"/>
              <a:pPr>
                <a:defRPr/>
              </a:pPr>
              <a:t>20/11/2013</a:t>
            </a:fld>
            <a:endParaRPr lang="fr-BE" dirty="0"/>
          </a:p>
        </p:txBody>
      </p:sp>
      <p:sp>
        <p:nvSpPr>
          <p:cNvPr id="6" name="Espace réservé du pied de pag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7" name="Espace réservé du numéro de diapositiv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380DA56-9AC2-412E-9FAB-423619137AFE}" type="slidenum">
              <a:rPr lang="fr-BE" smtClean="0"/>
              <a:pPr>
                <a:defRPr/>
              </a:pPr>
              <a:t>‹N°›</a:t>
            </a:fld>
            <a:endParaRPr lang="fr-BE" dirty="0"/>
          </a:p>
        </p:txBody>
      </p:sp>
    </p:spTree>
    <p:extLst>
      <p:ext uri="{BB962C8B-B14F-4D97-AF65-F5344CB8AC3E}">
        <p14:creationId xmlns:p14="http://schemas.microsoft.com/office/powerpoint/2010/main" val="3985364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smtClean="0"/>
              <a:t>Cliquez sur l'icône pour ajouter une image</a:t>
            </a: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noChangeArrowheads="1"/>
          </p:cNvSpPr>
          <p:nvPr>
            <p:ph type="dt" sz="half" idx="10"/>
          </p:nvPr>
        </p:nvSpPr>
        <p:spPr>
          <a:xfrm>
            <a:off x="0" y="6553200"/>
            <a:ext cx="2133600" cy="304800"/>
          </a:xfrm>
          <a:prstGeom prst="rect">
            <a:avLst/>
          </a:prstGeom>
        </p:spPr>
        <p:txBody>
          <a:bodyPr/>
          <a:lstStyle>
            <a:lvl1pPr>
              <a:defRPr>
                <a:ea typeface="Arial" charset="0"/>
              </a:defRPr>
            </a:lvl1pPr>
          </a:lstStyle>
          <a:p>
            <a:pPr>
              <a:defRPr/>
            </a:pPr>
            <a:fld id="{75C41A7D-A5FC-4981-AB7D-19B453C42D77}" type="datetimeFigureOut">
              <a:rPr lang="fr-FR" smtClean="0"/>
              <a:pPr>
                <a:defRPr/>
              </a:pPr>
              <a:t>20/11/2013</a:t>
            </a:fld>
            <a:endParaRPr lang="fr-BE" dirty="0"/>
          </a:p>
        </p:txBody>
      </p:sp>
      <p:sp>
        <p:nvSpPr>
          <p:cNvPr id="6" name="Espace réservé du pied de page 5"/>
          <p:cNvSpPr>
            <a:spLocks noGrp="1" noChangeArrowheads="1"/>
          </p:cNvSpPr>
          <p:nvPr>
            <p:ph type="ftr" sz="quarter" idx="11"/>
          </p:nvPr>
        </p:nvSpPr>
        <p:spPr>
          <a:xfrm>
            <a:off x="3124200" y="6553200"/>
            <a:ext cx="2895600" cy="304800"/>
          </a:xfrm>
          <a:prstGeom prst="rect">
            <a:avLst/>
          </a:prstGeom>
        </p:spPr>
        <p:txBody>
          <a:bodyPr/>
          <a:lstStyle>
            <a:lvl1pPr>
              <a:defRPr>
                <a:ea typeface="Arial" charset="0"/>
              </a:defRPr>
            </a:lvl1pPr>
          </a:lstStyle>
          <a:p>
            <a:pPr>
              <a:defRPr/>
            </a:pPr>
            <a:endParaRPr lang="fr-BE"/>
          </a:p>
        </p:txBody>
      </p:sp>
      <p:sp>
        <p:nvSpPr>
          <p:cNvPr id="7" name="Espace réservé du numéro de diapositive 6"/>
          <p:cNvSpPr>
            <a:spLocks noGrp="1" noChangeArrowheads="1"/>
          </p:cNvSpPr>
          <p:nvPr>
            <p:ph type="sldNum" sz="quarter" idx="12"/>
          </p:nvPr>
        </p:nvSpPr>
        <p:spPr>
          <a:xfrm>
            <a:off x="7010400" y="6553200"/>
            <a:ext cx="2133600" cy="3048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B058F68-5DC3-43D7-AABF-43929748C735}" type="slidenum">
              <a:rPr lang="fr-BE" smtClean="0"/>
              <a:pPr>
                <a:defRPr/>
              </a:pPr>
              <a:t>‹N°›</a:t>
            </a:fld>
            <a:endParaRPr lang="fr-BE" dirty="0"/>
          </a:p>
        </p:txBody>
      </p:sp>
    </p:spTree>
    <p:extLst>
      <p:ext uri="{BB962C8B-B14F-4D97-AF65-F5344CB8AC3E}">
        <p14:creationId xmlns:p14="http://schemas.microsoft.com/office/powerpoint/2010/main" val="609490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5000">
              <a:schemeClr val="bg1">
                <a:lumMod val="9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0"/>
            <a:ext cx="7315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pic>
        <p:nvPicPr>
          <p:cNvPr id="1028" name="Picture 46"/>
          <p:cNvPicPr>
            <a:picLocks noChangeAspect="1" noChangeArrowheads="1"/>
          </p:cNvPicPr>
          <p:nvPr/>
        </p:nvPicPr>
        <p:blipFill>
          <a:blip r:embed="rId15" cstate="email">
            <a:clrChange>
              <a:clrFrom>
                <a:srgbClr val="FFFFFF"/>
              </a:clrFrom>
              <a:clrTo>
                <a:srgbClr val="FFFFFF">
                  <a:alpha val="0"/>
                </a:srgbClr>
              </a:clrTo>
            </a:clrChange>
            <a:lum bright="-16000" contrast="34000"/>
            <a:extLst>
              <a:ext uri="{28A0092B-C50C-407E-A947-70E740481C1C}">
                <a14:useLocalDpi xmlns:a14="http://schemas.microsoft.com/office/drawing/2010/main" val="0"/>
              </a:ext>
            </a:extLst>
          </a:blip>
          <a:srcRect/>
          <a:stretch>
            <a:fillRect/>
          </a:stretch>
        </p:blipFill>
        <p:spPr bwMode="auto">
          <a:xfrm>
            <a:off x="-23813" y="11113"/>
            <a:ext cx="12525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Connecteur droit 7"/>
          <p:cNvCxnSpPr/>
          <p:nvPr/>
        </p:nvCxnSpPr>
        <p:spPr>
          <a:xfrm>
            <a:off x="381000" y="914400"/>
            <a:ext cx="8756860" cy="1192"/>
          </a:xfrm>
          <a:prstGeom prst="line">
            <a:avLst/>
          </a:prstGeom>
          <a:ln>
            <a:gradFill flip="none" rotWithShape="1">
              <a:gsLst>
                <a:gs pos="0">
                  <a:srgbClr val="120E71"/>
                </a:gs>
                <a:gs pos="100000">
                  <a:srgbClr val="FFFFFF"/>
                </a:gs>
                <a:gs pos="42000">
                  <a:schemeClr val="accent1"/>
                </a:gs>
              </a:gsLst>
              <a:lin ang="0" scaled="1"/>
              <a:tileRect/>
            </a:gradFill>
          </a:ln>
          <a:effectLst>
            <a:outerShdw blurRad="40000" dist="23000" dir="5400000" rotWithShape="0">
              <a:srgbClr val="000000">
                <a:alpha val="35000"/>
              </a:srgbClr>
            </a:outerShdw>
            <a:reflection blurRad="6350" stA="50000" endA="300" endPos="90000" dir="5400000" sy="-100000" algn="bl" rotWithShape="0"/>
          </a:effectLst>
        </p:spPr>
        <p:style>
          <a:lnRef idx="3">
            <a:schemeClr val="accent1"/>
          </a:lnRef>
          <a:fillRef idx="0">
            <a:schemeClr val="accent1"/>
          </a:fillRef>
          <a:effectRef idx="2">
            <a:schemeClr val="accent1"/>
          </a:effectRef>
          <a:fontRef idx="minor">
            <a:schemeClr val="tx1"/>
          </a:fontRef>
        </p:style>
      </p:cxnSp>
      <p:sp>
        <p:nvSpPr>
          <p:cNvPr id="9" name="ZoneTexte 8"/>
          <p:cNvSpPr txBox="1"/>
          <p:nvPr/>
        </p:nvSpPr>
        <p:spPr>
          <a:xfrm>
            <a:off x="0" y="6623447"/>
            <a:ext cx="1835696" cy="261610"/>
          </a:xfrm>
          <a:prstGeom prst="rect">
            <a:avLst/>
          </a:prstGeom>
          <a:noFill/>
        </p:spPr>
        <p:txBody>
          <a:bodyPr wrap="square">
            <a:spAutoFit/>
          </a:bodyPr>
          <a:lstStyle/>
          <a:p>
            <a:pPr>
              <a:defRPr/>
            </a:pPr>
            <a:r>
              <a:rPr lang="fr-FR" sz="1100" dirty="0" smtClean="0">
                <a:solidFill>
                  <a:schemeClr val="accent2">
                    <a:lumMod val="75000"/>
                  </a:schemeClr>
                </a:solidFill>
                <a:latin typeface="Arial Black"/>
                <a:ea typeface="Arial" charset="0"/>
                <a:cs typeface="Arial Black"/>
              </a:rPr>
              <a:t>21 novembre 2013</a:t>
            </a:r>
            <a:endParaRPr lang="fr-FR" sz="1100" dirty="0">
              <a:solidFill>
                <a:schemeClr val="accent2">
                  <a:lumMod val="75000"/>
                </a:schemeClr>
              </a:solidFill>
              <a:latin typeface="Arial Black"/>
              <a:ea typeface="Arial" charset="0"/>
              <a:cs typeface="Arial Black"/>
            </a:endParaRPr>
          </a:p>
        </p:txBody>
      </p:sp>
      <p:sp>
        <p:nvSpPr>
          <p:cNvPr id="10" name="ZoneTexte 9"/>
          <p:cNvSpPr txBox="1"/>
          <p:nvPr/>
        </p:nvSpPr>
        <p:spPr>
          <a:xfrm>
            <a:off x="3886200" y="6608385"/>
            <a:ext cx="1676400" cy="276999"/>
          </a:xfrm>
          <a:prstGeom prst="rect">
            <a:avLst/>
          </a:prstGeom>
          <a:noFill/>
        </p:spPr>
        <p:txBody>
          <a:bodyPr>
            <a:spAutoFit/>
          </a:bodyPr>
          <a:lstStyle/>
          <a:p>
            <a:pPr algn="ctr">
              <a:defRPr/>
            </a:pPr>
            <a:r>
              <a:rPr lang="fr-FR" sz="1200" b="1" dirty="0">
                <a:solidFill>
                  <a:schemeClr val="accent2">
                    <a:lumMod val="75000"/>
                  </a:schemeClr>
                </a:solidFill>
                <a:latin typeface="Arial Black"/>
                <a:ea typeface="Arial" charset="0"/>
                <a:cs typeface="Arial Black"/>
              </a:rPr>
              <a:t>PNF BTS </a:t>
            </a:r>
            <a:r>
              <a:rPr lang="fr-FR" sz="1200" b="1" dirty="0" smtClean="0">
                <a:solidFill>
                  <a:schemeClr val="accent2">
                    <a:lumMod val="75000"/>
                  </a:schemeClr>
                </a:solidFill>
                <a:latin typeface="Arial Black"/>
                <a:ea typeface="Arial" charset="0"/>
                <a:cs typeface="Arial Black"/>
              </a:rPr>
              <a:t>SCBH</a:t>
            </a:r>
            <a:endParaRPr lang="fr-FR" sz="1200" b="1" dirty="0">
              <a:solidFill>
                <a:schemeClr val="accent2">
                  <a:lumMod val="75000"/>
                </a:schemeClr>
              </a:solidFill>
              <a:latin typeface="Arial Black"/>
              <a:ea typeface="Arial" charset="0"/>
              <a:cs typeface="Arial Black"/>
            </a:endParaRPr>
          </a:p>
        </p:txBody>
      </p:sp>
      <p:sp>
        <p:nvSpPr>
          <p:cNvPr id="11" name="ZoneTexte 10"/>
          <p:cNvSpPr txBox="1"/>
          <p:nvPr/>
        </p:nvSpPr>
        <p:spPr>
          <a:xfrm>
            <a:off x="8109520" y="6609159"/>
            <a:ext cx="1143000" cy="276225"/>
          </a:xfrm>
          <a:prstGeom prst="rect">
            <a:avLst/>
          </a:prstGeom>
          <a:noFill/>
        </p:spPr>
        <p:txBody>
          <a:bodyPr>
            <a:spAutoFit/>
          </a:bodyPr>
          <a:lstStyle>
            <a:lvl1pPr eaLnBrk="0" hangingPunct="0">
              <a:defRPr sz="2000">
                <a:solidFill>
                  <a:schemeClr val="tx1"/>
                </a:solidFill>
                <a:latin typeface="Arial" charset="0"/>
                <a:ea typeface="ＭＳ Ｐゴシック" charset="0"/>
                <a:cs typeface="Arial" charset="0"/>
              </a:defRPr>
            </a:lvl1pPr>
            <a:lvl2pPr marL="37931725" indent="-37474525" eaLnBrk="0" hangingPunct="0">
              <a:defRPr sz="2000">
                <a:solidFill>
                  <a:schemeClr val="tx1"/>
                </a:solidFill>
                <a:latin typeface="Arial" charset="0"/>
                <a:ea typeface="Arial" charset="0"/>
                <a:cs typeface="Arial" charset="0"/>
              </a:defRPr>
            </a:lvl2pPr>
            <a:lvl3pPr eaLnBrk="0" hangingPunct="0">
              <a:defRPr sz="2000">
                <a:solidFill>
                  <a:schemeClr val="tx1"/>
                </a:solidFill>
                <a:latin typeface="Arial" charset="0"/>
                <a:ea typeface="Arial" charset="0"/>
                <a:cs typeface="Arial" charset="0"/>
              </a:defRPr>
            </a:lvl3pPr>
            <a:lvl4pPr eaLnBrk="0" hangingPunct="0">
              <a:defRPr sz="2000">
                <a:solidFill>
                  <a:schemeClr val="tx1"/>
                </a:solidFill>
                <a:latin typeface="Arial" charset="0"/>
                <a:ea typeface="Arial" charset="0"/>
                <a:cs typeface="Arial" charset="0"/>
              </a:defRPr>
            </a:lvl4pPr>
            <a:lvl5pPr eaLnBrk="0" hangingPunct="0">
              <a:defRPr sz="2000">
                <a:solidFill>
                  <a:schemeClr val="tx1"/>
                </a:solidFill>
                <a:latin typeface="Arial" charset="0"/>
                <a:ea typeface="Arial" charset="0"/>
                <a:cs typeface="Arial" charset="0"/>
              </a:defRPr>
            </a:lvl5pPr>
            <a:lvl6pPr marL="457200" eaLnBrk="0" fontAlgn="base" hangingPunct="0">
              <a:spcBef>
                <a:spcPct val="0"/>
              </a:spcBef>
              <a:spcAft>
                <a:spcPct val="0"/>
              </a:spcAft>
              <a:defRPr sz="2000">
                <a:solidFill>
                  <a:schemeClr val="tx1"/>
                </a:solidFill>
                <a:latin typeface="Arial" charset="0"/>
                <a:ea typeface="Arial" charset="0"/>
                <a:cs typeface="Arial" charset="0"/>
              </a:defRPr>
            </a:lvl6pPr>
            <a:lvl7pPr marL="914400" eaLnBrk="0" fontAlgn="base" hangingPunct="0">
              <a:spcBef>
                <a:spcPct val="0"/>
              </a:spcBef>
              <a:spcAft>
                <a:spcPct val="0"/>
              </a:spcAft>
              <a:defRPr sz="2000">
                <a:solidFill>
                  <a:schemeClr val="tx1"/>
                </a:solidFill>
                <a:latin typeface="Arial" charset="0"/>
                <a:ea typeface="Arial" charset="0"/>
                <a:cs typeface="Arial" charset="0"/>
              </a:defRPr>
            </a:lvl7pPr>
            <a:lvl8pPr marL="1371600" eaLnBrk="0" fontAlgn="base" hangingPunct="0">
              <a:spcBef>
                <a:spcPct val="0"/>
              </a:spcBef>
              <a:spcAft>
                <a:spcPct val="0"/>
              </a:spcAft>
              <a:defRPr sz="2000">
                <a:solidFill>
                  <a:schemeClr val="tx1"/>
                </a:solidFill>
                <a:latin typeface="Arial" charset="0"/>
                <a:ea typeface="Arial" charset="0"/>
                <a:cs typeface="Arial" charset="0"/>
              </a:defRPr>
            </a:lvl8pPr>
            <a:lvl9pPr marL="1828800" eaLnBrk="0" fontAlgn="base" hangingPunct="0">
              <a:spcBef>
                <a:spcPct val="0"/>
              </a:spcBef>
              <a:spcAft>
                <a:spcPct val="0"/>
              </a:spcAft>
              <a:defRPr sz="2000">
                <a:solidFill>
                  <a:schemeClr val="tx1"/>
                </a:solidFill>
                <a:latin typeface="Arial" charset="0"/>
                <a:ea typeface="Arial" charset="0"/>
                <a:cs typeface="Arial" charset="0"/>
              </a:defRPr>
            </a:lvl9pPr>
          </a:lstStyle>
          <a:p>
            <a:pPr eaLnBrk="1" hangingPunct="1"/>
            <a:r>
              <a:rPr lang="fr-FR" sz="1100" dirty="0">
                <a:solidFill>
                  <a:schemeClr val="accent2">
                    <a:lumMod val="75000"/>
                  </a:schemeClr>
                </a:solidFill>
                <a:latin typeface="Arial Black"/>
                <a:cs typeface="Arial Black"/>
              </a:rPr>
              <a:t>Diapo N°</a:t>
            </a:r>
            <a:fld id="{6207CA73-D683-0E46-A428-1A6FDE460996}" type="slidenum">
              <a:rPr lang="fr-FR" sz="1200" b="1">
                <a:solidFill>
                  <a:schemeClr val="accent2">
                    <a:lumMod val="75000"/>
                  </a:schemeClr>
                </a:solidFill>
                <a:latin typeface="Arial Black"/>
                <a:cs typeface="Arial Black"/>
              </a:rPr>
              <a:pPr eaLnBrk="1" hangingPunct="1"/>
              <a:t>‹N°›</a:t>
            </a:fld>
            <a:endParaRPr lang="fr-FR" sz="1200" b="1" dirty="0">
              <a:solidFill>
                <a:schemeClr val="accent2">
                  <a:lumMod val="75000"/>
                </a:schemeClr>
              </a:solidFill>
              <a:latin typeface="Arial Black"/>
              <a:cs typeface="Arial Black"/>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iming>
    <p:tnLst>
      <p:par>
        <p:cTn id="1" dur="indefinite" restart="never" nodeType="tmRoot"/>
      </p:par>
    </p:tnLst>
  </p:timing>
  <p:txStyles>
    <p:titleStyle>
      <a:lvl1pPr algn="ctr" rtl="0" eaLnBrk="1" fontAlgn="base" hangingPunct="1">
        <a:spcBef>
          <a:spcPct val="0"/>
        </a:spcBef>
        <a:spcAft>
          <a:spcPct val="0"/>
        </a:spcAft>
        <a:defRPr sz="3200">
          <a:solidFill>
            <a:schemeClr val="tx2"/>
          </a:solidFill>
          <a:latin typeface="+mj-lt"/>
          <a:ea typeface="ＭＳ Ｐゴシック" charset="0"/>
          <a:cs typeface="ＭＳ Ｐゴシック" charset="0"/>
        </a:defRPr>
      </a:lvl1pPr>
      <a:lvl2pPr algn="ctr" rtl="0" eaLnBrk="1" fontAlgn="base" hangingPunct="1">
        <a:spcBef>
          <a:spcPct val="0"/>
        </a:spcBef>
        <a:spcAft>
          <a:spcPct val="0"/>
        </a:spcAft>
        <a:defRPr sz="3200">
          <a:solidFill>
            <a:schemeClr val="tx2"/>
          </a:solidFill>
          <a:latin typeface="Arial" charset="0"/>
          <a:ea typeface="ＭＳ Ｐゴシック" charset="0"/>
          <a:cs typeface="ＭＳ Ｐゴシック" charset="0"/>
        </a:defRPr>
      </a:lvl2pPr>
      <a:lvl3pPr algn="ctr" rtl="0" eaLnBrk="1" fontAlgn="base" hangingPunct="1">
        <a:spcBef>
          <a:spcPct val="0"/>
        </a:spcBef>
        <a:spcAft>
          <a:spcPct val="0"/>
        </a:spcAft>
        <a:defRPr sz="3200">
          <a:solidFill>
            <a:schemeClr val="tx2"/>
          </a:solidFill>
          <a:latin typeface="Arial" charset="0"/>
          <a:ea typeface="ＭＳ Ｐゴシック" charset="0"/>
          <a:cs typeface="ＭＳ Ｐゴシック" charset="0"/>
        </a:defRPr>
      </a:lvl3pPr>
      <a:lvl4pPr algn="ctr" rtl="0" eaLnBrk="1" fontAlgn="base" hangingPunct="1">
        <a:spcBef>
          <a:spcPct val="0"/>
        </a:spcBef>
        <a:spcAft>
          <a:spcPct val="0"/>
        </a:spcAft>
        <a:defRPr sz="3200">
          <a:solidFill>
            <a:schemeClr val="tx2"/>
          </a:solidFill>
          <a:latin typeface="Arial" charset="0"/>
          <a:ea typeface="ＭＳ Ｐゴシック" charset="0"/>
          <a:cs typeface="ＭＳ Ｐゴシック" charset="0"/>
        </a:defRPr>
      </a:lvl4pPr>
      <a:lvl5pPr algn="ctr" rtl="0" eaLnBrk="1" fontAlgn="base" hangingPunct="1">
        <a:spcBef>
          <a:spcPct val="0"/>
        </a:spcBef>
        <a:spcAft>
          <a:spcPct val="0"/>
        </a:spcAft>
        <a:defRPr sz="3200">
          <a:solidFill>
            <a:schemeClr val="tx2"/>
          </a:solidFill>
          <a:latin typeface="Arial"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re 1"/>
          <p:cNvSpPr>
            <a:spLocks noGrp="1"/>
          </p:cNvSpPr>
          <p:nvPr>
            <p:ph type="ctrTitle"/>
          </p:nvPr>
        </p:nvSpPr>
        <p:spPr/>
        <p:txBody>
          <a:bodyPr/>
          <a:lstStyle/>
          <a:p>
            <a:r>
              <a:rPr lang="fr-FR" sz="4000" dirty="0" smtClean="0"/>
              <a:t>LA GESTION DE LA QUALITE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a:xfrm>
            <a:off x="467544" y="0"/>
            <a:ext cx="8229600" cy="922114"/>
          </a:xfrm>
        </p:spPr>
        <p:txBody>
          <a:bodyPr/>
          <a:lstStyle/>
          <a:p>
            <a:r>
              <a:rPr lang="fr-FR" dirty="0" smtClean="0"/>
              <a:t>ACTIVITES</a:t>
            </a:r>
          </a:p>
        </p:txBody>
      </p:sp>
      <p:sp>
        <p:nvSpPr>
          <p:cNvPr id="3" name="Espace réservé du contenu 2"/>
          <p:cNvSpPr>
            <a:spLocks noGrp="1"/>
          </p:cNvSpPr>
          <p:nvPr>
            <p:ph idx="1"/>
          </p:nvPr>
        </p:nvSpPr>
        <p:spPr>
          <a:xfrm>
            <a:off x="251520" y="1196752"/>
            <a:ext cx="8784976" cy="5328592"/>
          </a:xfrm>
        </p:spPr>
        <p:txBody>
          <a:bodyPr rtlCol="0">
            <a:normAutofit fontScale="70000" lnSpcReduction="20000"/>
          </a:bodyPr>
          <a:lstStyle/>
          <a:p>
            <a:pPr lvl="1" fontAlgn="auto">
              <a:spcAft>
                <a:spcPts val="0"/>
              </a:spcAft>
              <a:buFont typeface="Arial" pitchFamily="34" charset="0"/>
              <a:buChar char="•"/>
              <a:defRPr/>
            </a:pPr>
            <a:r>
              <a:rPr lang="fr-FR" sz="3100" b="1" dirty="0"/>
              <a:t> Le domaine d’activités professionnelles</a:t>
            </a:r>
            <a:endParaRPr lang="fr-FR" sz="3100" dirty="0"/>
          </a:p>
          <a:p>
            <a:pPr marL="0" indent="0" algn="just">
              <a:buNone/>
            </a:pPr>
            <a:r>
              <a:rPr lang="fr-FR" sz="3100" dirty="0"/>
              <a:t>Il est </a:t>
            </a:r>
            <a:r>
              <a:rPr lang="fr-FR" sz="3100" dirty="0" smtClean="0"/>
              <a:t>un </a:t>
            </a:r>
            <a:r>
              <a:rPr lang="fr-FR" sz="3100" dirty="0"/>
              <a:t>acteur de l’assurance qualité pour fiabiliser chaque étape du processus de la construction, allant de la prise de commande, en passant par la conception et la réalisation, jusqu’au service après-vente. Il connaît les fonctions qui ont une incidence sur la qualité du produit fini, il sait conduire des actions spécifiques (revues, contrôle, actions correctives...) et il sait rédiger et diffuser des procédures</a:t>
            </a:r>
            <a:r>
              <a:rPr lang="fr-FR" sz="3100" dirty="0" smtClean="0"/>
              <a:t>.</a:t>
            </a:r>
          </a:p>
          <a:p>
            <a:pPr marL="0" indent="0" algn="just">
              <a:buNone/>
            </a:pPr>
            <a:endParaRPr lang="fr-FR" sz="3100" dirty="0"/>
          </a:p>
          <a:p>
            <a:pPr lvl="1" fontAlgn="auto">
              <a:spcAft>
                <a:spcPts val="0"/>
              </a:spcAft>
              <a:buFont typeface="Arial" pitchFamily="34" charset="0"/>
              <a:buChar char="•"/>
              <a:defRPr/>
            </a:pPr>
            <a:r>
              <a:rPr lang="fr-FR" sz="3100" b="1" dirty="0"/>
              <a:t>Synthèse des tâches professionnelles associées aux activités</a:t>
            </a:r>
          </a:p>
          <a:p>
            <a:pPr fontAlgn="auto">
              <a:spcAft>
                <a:spcPts val="0"/>
              </a:spcAft>
              <a:buFont typeface="Arial" pitchFamily="34" charset="0"/>
              <a:buChar char="•"/>
              <a:defRPr/>
            </a:pPr>
            <a:r>
              <a:rPr lang="fr-FR" sz="2800" dirty="0"/>
              <a:t>Préparer le contrôle de conformité des livrables pour le chantier</a:t>
            </a:r>
          </a:p>
          <a:p>
            <a:pPr marL="342900" lvl="2" indent="-342900" fontAlgn="auto">
              <a:spcAft>
                <a:spcPts val="0"/>
              </a:spcAft>
              <a:buFont typeface="Arial" pitchFamily="34" charset="0"/>
              <a:buChar char="•"/>
              <a:defRPr/>
            </a:pPr>
            <a:r>
              <a:rPr lang="fr-FR" sz="2800" dirty="0"/>
              <a:t>Définir les moyens relatifs aux exigences de qualité, de sécurité et </a:t>
            </a:r>
            <a:r>
              <a:rPr lang="fr-FR" sz="2800" dirty="0" smtClean="0"/>
              <a:t>d’environnement</a:t>
            </a:r>
          </a:p>
          <a:p>
            <a:pPr marL="342900" lvl="2" indent="-342900" fontAlgn="auto">
              <a:spcAft>
                <a:spcPts val="0"/>
              </a:spcAft>
              <a:buFont typeface="Arial" pitchFamily="34" charset="0"/>
              <a:buChar char="•"/>
              <a:defRPr/>
            </a:pPr>
            <a:r>
              <a:rPr lang="fr-FR" sz="2800" dirty="0"/>
              <a:t>Suivre le chantier (planification dynamique, contrôle de conformité des livraisons, gestion des déchets, réunion de chantier, suivi administratif</a:t>
            </a:r>
            <a:r>
              <a:rPr lang="fr-FR" sz="2800" dirty="0" smtClean="0"/>
              <a:t>…)</a:t>
            </a:r>
          </a:p>
          <a:p>
            <a:pPr marL="342900" lvl="2" indent="-342900" fontAlgn="auto">
              <a:spcAft>
                <a:spcPts val="0"/>
              </a:spcAft>
              <a:buFont typeface="Arial" pitchFamily="34" charset="0"/>
              <a:buChar char="•"/>
              <a:defRPr/>
            </a:pPr>
            <a:r>
              <a:rPr lang="fr-FR" sz="2800" dirty="0"/>
              <a:t>Organiser le repliement et participer à la réception du </a:t>
            </a:r>
            <a:r>
              <a:rPr lang="fr-FR" sz="2800" dirty="0" smtClean="0"/>
              <a:t>chantier</a:t>
            </a:r>
          </a:p>
          <a:p>
            <a:pPr marL="342900" lvl="2" indent="-342900" fontAlgn="auto">
              <a:spcAft>
                <a:spcPts val="0"/>
              </a:spcAft>
              <a:buFont typeface="Arial" pitchFamily="34" charset="0"/>
              <a:buChar char="•"/>
              <a:defRPr/>
            </a:pPr>
            <a:r>
              <a:rPr lang="fr-FR" sz="2800" dirty="0"/>
              <a:t>Assurer les diagnostics et l’organisation des opérations de SAV post-construction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116632"/>
            <a:ext cx="7704857" cy="719807"/>
          </a:xfrm>
        </p:spPr>
        <p:txBody>
          <a:bodyPr rtlCol="0">
            <a:normAutofit/>
          </a:bodyPr>
          <a:lstStyle/>
          <a:p>
            <a:pPr fontAlgn="auto">
              <a:spcAft>
                <a:spcPts val="0"/>
              </a:spcAft>
              <a:defRPr/>
            </a:pPr>
            <a:r>
              <a:rPr lang="fr-FR" dirty="0" smtClean="0"/>
              <a:t>Compétences : extraits du référentiel</a:t>
            </a:r>
            <a:endParaRPr lang="fr-FR" dirty="0"/>
          </a:p>
        </p:txBody>
      </p:sp>
      <p:graphicFrame>
        <p:nvGraphicFramePr>
          <p:cNvPr id="5" name="Espace réservé du contenu 3"/>
          <p:cNvGraphicFramePr>
            <a:graphicFrameLocks noGrp="1"/>
          </p:cNvGraphicFramePr>
          <p:nvPr>
            <p:extLst>
              <p:ext uri="{D42A27DB-BD31-4B8C-83A1-F6EECF244321}">
                <p14:modId xmlns:p14="http://schemas.microsoft.com/office/powerpoint/2010/main" val="1198310476"/>
              </p:ext>
            </p:extLst>
          </p:nvPr>
        </p:nvGraphicFramePr>
        <p:xfrm>
          <a:off x="107504" y="1268760"/>
          <a:ext cx="8928992" cy="1008112"/>
        </p:xfrm>
        <a:graphic>
          <a:graphicData uri="http://schemas.openxmlformats.org/drawingml/2006/table">
            <a:tbl>
              <a:tblPr/>
              <a:tblGrid>
                <a:gridCol w="8928992"/>
              </a:tblGrid>
              <a:tr h="1008112">
                <a:tc>
                  <a:txBody>
                    <a:bodyPr/>
                    <a:lstStyle/>
                    <a:p>
                      <a:pPr marL="0" marR="0" lvl="0" indent="0" algn="l" defTabSz="914400" rtl="0" eaLnBrk="1" fontAlgn="base" latinLnBrk="0" hangingPunct="1">
                        <a:lnSpc>
                          <a:spcPct val="100000"/>
                        </a:lnSpc>
                        <a:spcBef>
                          <a:spcPts val="200"/>
                        </a:spcBef>
                        <a:spcAft>
                          <a:spcPts val="200"/>
                        </a:spcAft>
                        <a:buClrTx/>
                        <a:buSzTx/>
                        <a:buFont typeface="Arial" charset="0"/>
                        <a:buNone/>
                        <a:tabLst/>
                      </a:pPr>
                      <a:r>
                        <a:rPr kumimoji="0" lang="fr-FR" sz="2000" b="1" i="0" u="none" strike="noStrike" cap="none" normalizeH="0" baseline="0" dirty="0" smtClean="0">
                          <a:ln>
                            <a:noFill/>
                          </a:ln>
                          <a:solidFill>
                            <a:srgbClr val="FFFFFF"/>
                          </a:solidFill>
                          <a:effectLst/>
                          <a:latin typeface="Calibri" pitchFamily="34" charset="0"/>
                        </a:rPr>
                        <a:t>C3-2 Maitriser les techniques de mise en œuvre sur chantier</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cap="none" normalizeH="0" baseline="0" dirty="0" smtClean="0">
                          <a:ln>
                            <a:noFill/>
                          </a:ln>
                          <a:solidFill>
                            <a:srgbClr val="FFFFFF"/>
                          </a:solidFill>
                          <a:effectLst/>
                          <a:latin typeface="Calibri" pitchFamily="34" charset="0"/>
                        </a:rPr>
                        <a:t>Assurer les contrôles de conformité à toutes les étapes du chantier.</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50000"/>
                      </a:schemeClr>
                    </a:solidFill>
                  </a:tcPr>
                </a:tc>
              </a:tr>
            </a:tbl>
          </a:graphicData>
        </a:graphic>
      </p:graphicFrame>
      <p:graphicFrame>
        <p:nvGraphicFramePr>
          <p:cNvPr id="6" name="Espace réservé du contenu 5"/>
          <p:cNvGraphicFramePr>
            <a:graphicFrameLocks noGrp="1"/>
          </p:cNvGraphicFramePr>
          <p:nvPr>
            <p:extLst>
              <p:ext uri="{D42A27DB-BD31-4B8C-83A1-F6EECF244321}">
                <p14:modId xmlns:p14="http://schemas.microsoft.com/office/powerpoint/2010/main" val="2020112697"/>
              </p:ext>
            </p:extLst>
          </p:nvPr>
        </p:nvGraphicFramePr>
        <p:xfrm>
          <a:off x="107504" y="2420889"/>
          <a:ext cx="8928992" cy="3888432"/>
        </p:xfrm>
        <a:graphic>
          <a:graphicData uri="http://schemas.openxmlformats.org/drawingml/2006/table">
            <a:tbl>
              <a:tblPr/>
              <a:tblGrid>
                <a:gridCol w="8928992"/>
              </a:tblGrid>
              <a:tr h="3888432">
                <a:tc>
                  <a:txBody>
                    <a:bodyPr/>
                    <a:lstStyle/>
                    <a:p>
                      <a:pPr marL="0" marR="0" lvl="0" indent="0" algn="l" defTabSz="914400" rtl="0" eaLnBrk="1" fontAlgn="base" latinLnBrk="0" hangingPunct="1">
                        <a:lnSpc>
                          <a:spcPct val="100000"/>
                        </a:lnSpc>
                        <a:spcBef>
                          <a:spcPts val="200"/>
                        </a:spcBef>
                        <a:spcAft>
                          <a:spcPts val="200"/>
                        </a:spcAft>
                        <a:buClrTx/>
                        <a:buSzTx/>
                        <a:buFont typeface="Arial" charset="0"/>
                        <a:buNone/>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C4-4 Assurer la qualité de la construction </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Définir, à partir des procédures existantes, les points de contrôle spécifiques au projet.</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Respecter les procédures, contrôler les actions des équipes de chantier et  la qualité des travaux réalisés.</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Analyser une situation de non qualité en appliquant une méthodologie d’analyse exhaustive des causes.</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Proposer des solutions (préventives ou correctives) pour garantir la qualité.</a:t>
                      </a:r>
                    </a:p>
                    <a:p>
                      <a:pPr marL="457200" marR="0" lvl="1" indent="0" algn="l" defTabSz="914400" rtl="0" eaLnBrk="1" fontAlgn="base" latinLnBrk="0" hangingPunct="1">
                        <a:lnSpc>
                          <a:spcPct val="100000"/>
                        </a:lnSpc>
                        <a:spcBef>
                          <a:spcPts val="200"/>
                        </a:spcBef>
                        <a:spcAft>
                          <a:spcPts val="200"/>
                        </a:spcAft>
                        <a:buClrTx/>
                        <a:buSzTx/>
                        <a:buFont typeface="Arial" charset="0"/>
                        <a:buChar char="•"/>
                        <a:tabLst/>
                      </a:pPr>
                      <a:r>
                        <a:rPr kumimoji="0" lang="fr-FR" sz="2000" b="1" i="0" u="none" strike="noStrike" kern="1200" cap="none" normalizeH="0" baseline="0" dirty="0" smtClean="0">
                          <a:ln>
                            <a:noFill/>
                          </a:ln>
                          <a:solidFill>
                            <a:srgbClr val="FFFFFF"/>
                          </a:solidFill>
                          <a:effectLst/>
                          <a:latin typeface="Calibri" pitchFamily="34" charset="0"/>
                          <a:ea typeface="+mn-ea"/>
                          <a:cs typeface="+mn-cs"/>
                        </a:rPr>
                        <a:t>Diagnostiquer les causes d’un problème technique sur la construction en fin de chantier.</a:t>
                      </a: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5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re 1"/>
          <p:cNvSpPr>
            <a:spLocks noGrp="1"/>
          </p:cNvSpPr>
          <p:nvPr>
            <p:ph type="title"/>
          </p:nvPr>
        </p:nvSpPr>
        <p:spPr>
          <a:xfrm>
            <a:off x="1259632" y="116632"/>
            <a:ext cx="7509520" cy="922114"/>
          </a:xfrm>
        </p:spPr>
        <p:txBody>
          <a:bodyPr/>
          <a:lstStyle/>
          <a:p>
            <a:r>
              <a:rPr lang="fr-FR" dirty="0" smtClean="0"/>
              <a:t>Les savoirs associés</a:t>
            </a:r>
            <a:r>
              <a:rPr lang="fr-FR" sz="1600" dirty="0" smtClean="0">
                <a:solidFill>
                  <a:srgbClr val="FF0000"/>
                </a:solidFill>
              </a:rPr>
              <a:t/>
            </a:r>
            <a:br>
              <a:rPr lang="fr-FR" sz="1600" dirty="0" smtClean="0">
                <a:solidFill>
                  <a:srgbClr val="FF0000"/>
                </a:solidFill>
              </a:rPr>
            </a:br>
            <a:endParaRPr lang="fr-FR" sz="1600" dirty="0" smtClean="0">
              <a:solidFill>
                <a:srgbClr val="FF0000"/>
              </a:solidFill>
            </a:endParaRPr>
          </a:p>
        </p:txBody>
      </p:sp>
      <p:sp>
        <p:nvSpPr>
          <p:cNvPr id="3" name="Espace réservé du contenu 2"/>
          <p:cNvSpPr>
            <a:spLocks noGrp="1"/>
          </p:cNvSpPr>
          <p:nvPr>
            <p:ph idx="1"/>
          </p:nvPr>
        </p:nvSpPr>
        <p:spPr>
          <a:xfrm>
            <a:off x="457200" y="1628799"/>
            <a:ext cx="8229600" cy="4497363"/>
          </a:xfrm>
        </p:spPr>
        <p:txBody>
          <a:bodyPr>
            <a:normAutofit/>
          </a:bodyPr>
          <a:lstStyle/>
          <a:p>
            <a:pPr marL="0" indent="0">
              <a:lnSpc>
                <a:spcPct val="90000"/>
              </a:lnSpc>
              <a:buFont typeface="Arial" charset="0"/>
              <a:buNone/>
            </a:pPr>
            <a:r>
              <a:rPr lang="fr-FR" sz="2400" b="1" dirty="0" smtClean="0"/>
              <a:t>S25 – Gestion de la Qualité</a:t>
            </a:r>
          </a:p>
          <a:p>
            <a:r>
              <a:rPr lang="fr-FR" sz="2400" b="1" dirty="0"/>
              <a:t>S25-1.</a:t>
            </a:r>
            <a:r>
              <a:rPr lang="fr-FR" sz="2400" dirty="0"/>
              <a:t> Qualité et non qualité </a:t>
            </a:r>
            <a:r>
              <a:rPr lang="fr-FR" sz="2400" dirty="0" smtClean="0"/>
              <a:t>: </a:t>
            </a:r>
            <a:r>
              <a:rPr lang="fr-FR" sz="2400" dirty="0" smtClean="0"/>
              <a:t>(niveau taxonomique 2</a:t>
            </a:r>
            <a:r>
              <a:rPr lang="fr-FR" sz="2400" dirty="0" smtClean="0"/>
              <a:t>)</a:t>
            </a:r>
          </a:p>
          <a:p>
            <a:pPr lvl="1"/>
            <a:r>
              <a:rPr lang="fr-FR" sz="1800" dirty="0">
                <a:ea typeface="ＭＳ Ｐゴシック" charset="-128"/>
              </a:rPr>
              <a:t>objectifs et enjeux d’une démarche qualité ;</a:t>
            </a:r>
          </a:p>
          <a:p>
            <a:pPr lvl="1"/>
            <a:r>
              <a:rPr lang="fr-FR" sz="2000" dirty="0"/>
              <a:t>importance de la qualité en entreprise ;</a:t>
            </a:r>
          </a:p>
          <a:p>
            <a:pPr lvl="1"/>
            <a:r>
              <a:rPr lang="fr-FR" sz="2000" dirty="0"/>
              <a:t>le cadre normatif et les règles de l’art ;</a:t>
            </a:r>
          </a:p>
          <a:p>
            <a:pPr lvl="1"/>
            <a:r>
              <a:rPr lang="fr-FR" sz="2000" dirty="0"/>
              <a:t>la politique managériale pour la qualité ;</a:t>
            </a:r>
          </a:p>
          <a:p>
            <a:pPr lvl="1"/>
            <a:r>
              <a:rPr lang="fr-FR" sz="2000" dirty="0"/>
              <a:t>le coût de la non-qualité et d’une politique qualité dans l’entreprise ;</a:t>
            </a:r>
          </a:p>
          <a:p>
            <a:pPr lvl="1"/>
            <a:r>
              <a:rPr lang="fr-FR" sz="2000" dirty="0"/>
              <a:t>l’assurance qualité (les certifications professionnelles) ;</a:t>
            </a:r>
          </a:p>
          <a:p>
            <a:pPr lvl="1"/>
            <a:r>
              <a:rPr lang="fr-FR" sz="2000" dirty="0"/>
              <a:t>les méthodes et processus de mise en œuvre de la démarche qualité.</a:t>
            </a:r>
            <a:endParaRPr lang="fr-FR" sz="19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556792"/>
            <a:ext cx="8229600" cy="4824536"/>
          </a:xfrm>
        </p:spPr>
        <p:txBody>
          <a:bodyPr>
            <a:normAutofit/>
          </a:bodyPr>
          <a:lstStyle/>
          <a:p>
            <a:r>
              <a:rPr lang="fr-FR" sz="2400" b="1" dirty="0"/>
              <a:t>S25-2.</a:t>
            </a:r>
            <a:r>
              <a:rPr lang="fr-FR" sz="2400" dirty="0"/>
              <a:t> La résolution des problèmes </a:t>
            </a:r>
            <a:r>
              <a:rPr lang="fr-FR" sz="2400" dirty="0" smtClean="0"/>
              <a:t>: </a:t>
            </a:r>
            <a:r>
              <a:rPr lang="fr-FR" sz="2400" dirty="0" smtClean="0"/>
              <a:t>(niveau taxonomique 3</a:t>
            </a:r>
            <a:r>
              <a:rPr lang="fr-FR" sz="2400" dirty="0" smtClean="0"/>
              <a:t>)</a:t>
            </a:r>
            <a:endParaRPr lang="fr-FR" sz="2400" dirty="0"/>
          </a:p>
          <a:p>
            <a:pPr lvl="1"/>
            <a:r>
              <a:rPr lang="fr-FR" sz="2000" dirty="0"/>
              <a:t>l’implication de tous, partout, à tout moment ;</a:t>
            </a:r>
          </a:p>
          <a:p>
            <a:pPr lvl="1"/>
            <a:r>
              <a:rPr lang="fr-FR" sz="2000" dirty="0"/>
              <a:t>la résolution immédiate ;</a:t>
            </a:r>
          </a:p>
          <a:p>
            <a:pPr lvl="1"/>
            <a:r>
              <a:rPr lang="fr-FR" sz="2000" dirty="0"/>
              <a:t>la résolution par les outils (le travail de groupe, les méthodes d’analyse, les représentations visuelles) ;</a:t>
            </a:r>
          </a:p>
          <a:p>
            <a:pPr lvl="1"/>
            <a:r>
              <a:rPr lang="fr-FR" sz="2000" dirty="0"/>
              <a:t>la validation des solutions ;</a:t>
            </a:r>
          </a:p>
          <a:p>
            <a:pPr lvl="1"/>
            <a:r>
              <a:rPr lang="fr-FR" sz="2000" dirty="0"/>
              <a:t>le retour d’expérience et l’adoption de procédures</a:t>
            </a:r>
            <a:r>
              <a:rPr lang="fr-FR" sz="2000" dirty="0" smtClean="0"/>
              <a:t>.</a:t>
            </a:r>
          </a:p>
          <a:p>
            <a:pPr lvl="1"/>
            <a:endParaRPr lang="fr-FR" sz="2000" dirty="0"/>
          </a:p>
          <a:p>
            <a:r>
              <a:rPr lang="fr-FR" sz="2400" b="1" dirty="0"/>
              <a:t>S25-3. </a:t>
            </a:r>
            <a:r>
              <a:rPr lang="fr-FR" sz="2400" dirty="0"/>
              <a:t>Le contrôle de réception </a:t>
            </a:r>
            <a:r>
              <a:rPr lang="fr-FR" sz="2400" dirty="0" smtClean="0"/>
              <a:t>: </a:t>
            </a:r>
            <a:r>
              <a:rPr lang="fr-FR" sz="2400" dirty="0"/>
              <a:t>(niveau taxonomique 3</a:t>
            </a:r>
            <a:r>
              <a:rPr lang="fr-FR" sz="2400" dirty="0" smtClean="0"/>
              <a:t>)</a:t>
            </a:r>
            <a:endParaRPr lang="fr-FR" sz="2400" dirty="0"/>
          </a:p>
          <a:p>
            <a:pPr lvl="1"/>
            <a:r>
              <a:rPr lang="fr-FR" sz="2000" dirty="0"/>
              <a:t>le cadre normatif  et/ou procédures internes ;</a:t>
            </a:r>
          </a:p>
          <a:p>
            <a:pPr lvl="1"/>
            <a:r>
              <a:rPr lang="fr-FR" sz="2000" dirty="0"/>
              <a:t>la réception des produits.</a:t>
            </a:r>
          </a:p>
        </p:txBody>
      </p:sp>
      <p:sp>
        <p:nvSpPr>
          <p:cNvPr id="4" name="Titre 1"/>
          <p:cNvSpPr>
            <a:spLocks noGrp="1"/>
          </p:cNvSpPr>
          <p:nvPr>
            <p:ph type="title"/>
          </p:nvPr>
        </p:nvSpPr>
        <p:spPr>
          <a:xfrm>
            <a:off x="1259632" y="116632"/>
            <a:ext cx="7509520" cy="922114"/>
          </a:xfrm>
        </p:spPr>
        <p:txBody>
          <a:bodyPr/>
          <a:lstStyle/>
          <a:p>
            <a:r>
              <a:rPr lang="fr-FR" dirty="0" smtClean="0"/>
              <a:t>Les savoirs associés (suite)</a:t>
            </a:r>
            <a:r>
              <a:rPr lang="fr-FR" sz="1600" dirty="0" smtClean="0">
                <a:solidFill>
                  <a:srgbClr val="FF0000"/>
                </a:solidFill>
              </a:rPr>
              <a:t/>
            </a:r>
            <a:br>
              <a:rPr lang="fr-FR" sz="1600" dirty="0" smtClean="0">
                <a:solidFill>
                  <a:srgbClr val="FF0000"/>
                </a:solidFill>
              </a:rPr>
            </a:br>
            <a:endParaRPr lang="fr-FR" sz="1600" dirty="0" smtClean="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re 1"/>
          <p:cNvSpPr>
            <a:spLocks noGrp="1"/>
          </p:cNvSpPr>
          <p:nvPr>
            <p:ph type="title"/>
          </p:nvPr>
        </p:nvSpPr>
        <p:spPr/>
        <p:txBody>
          <a:bodyPr/>
          <a:lstStyle/>
          <a:p>
            <a:r>
              <a:rPr lang="fr-FR" smtClean="0"/>
              <a:t>L’enseignement de la qualité</a:t>
            </a:r>
          </a:p>
        </p:txBody>
      </p:sp>
      <p:sp>
        <p:nvSpPr>
          <p:cNvPr id="3" name="Espace réservé du contenu 2"/>
          <p:cNvSpPr>
            <a:spLocks noGrp="1"/>
          </p:cNvSpPr>
          <p:nvPr>
            <p:ph idx="1"/>
          </p:nvPr>
        </p:nvSpPr>
        <p:spPr>
          <a:xfrm>
            <a:off x="827584" y="1246448"/>
            <a:ext cx="8032055" cy="5157192"/>
          </a:xfrm>
        </p:spPr>
        <p:txBody>
          <a:bodyPr>
            <a:normAutofit lnSpcReduction="10000"/>
          </a:bodyPr>
          <a:lstStyle/>
          <a:p>
            <a:pPr marL="514350" indent="-514350" algn="just">
              <a:lnSpc>
                <a:spcPct val="80000"/>
              </a:lnSpc>
              <a:buFont typeface="Calibri" pitchFamily="34" charset="0"/>
              <a:buAutoNum type="arabicPeriod"/>
            </a:pPr>
            <a:r>
              <a:rPr lang="fr-FR" sz="2600" dirty="0" smtClean="0"/>
              <a:t>Un parti pris résolument pragmatique en abandonnant la qualité vue sous un angle industriel;</a:t>
            </a:r>
          </a:p>
          <a:p>
            <a:pPr marL="514350" indent="-514350" algn="just">
              <a:lnSpc>
                <a:spcPct val="80000"/>
              </a:lnSpc>
              <a:buFont typeface="Calibri" pitchFamily="34" charset="0"/>
              <a:buAutoNum type="arabicPeriod"/>
            </a:pPr>
            <a:endParaRPr lang="fr-FR" sz="2600" dirty="0" smtClean="0"/>
          </a:p>
          <a:p>
            <a:pPr marL="514350" indent="-514350" algn="just">
              <a:lnSpc>
                <a:spcPct val="80000"/>
              </a:lnSpc>
              <a:buFont typeface="Calibri" pitchFamily="34" charset="0"/>
              <a:buAutoNum type="arabicPeriod"/>
            </a:pPr>
            <a:r>
              <a:rPr lang="fr-FR" sz="2600" dirty="0" smtClean="0"/>
              <a:t>Des outils nécessaires et suffisants dans le cadre de la construction :</a:t>
            </a:r>
          </a:p>
          <a:p>
            <a:pPr lvl="1" algn="just">
              <a:lnSpc>
                <a:spcPct val="80000"/>
              </a:lnSpc>
            </a:pPr>
            <a:r>
              <a:rPr lang="fr-FR" sz="2200" dirty="0" smtClean="0"/>
              <a:t>Les enjeux de la qualité dans l’entreprise</a:t>
            </a:r>
          </a:p>
          <a:p>
            <a:pPr lvl="1" algn="just">
              <a:lnSpc>
                <a:spcPct val="80000"/>
              </a:lnSpc>
            </a:pPr>
            <a:r>
              <a:rPr lang="fr-FR" sz="2200" dirty="0" smtClean="0"/>
              <a:t>Une démarche de résolution de problème (rechercher des cas avérés sur chantier)</a:t>
            </a:r>
            <a:endParaRPr lang="fr-FR" sz="2200" dirty="0" smtClean="0">
              <a:solidFill>
                <a:srgbClr val="FF0000"/>
              </a:solidFill>
            </a:endParaRPr>
          </a:p>
          <a:p>
            <a:pPr lvl="1" algn="just">
              <a:lnSpc>
                <a:spcPct val="80000"/>
              </a:lnSpc>
            </a:pPr>
            <a:r>
              <a:rPr lang="fr-FR" sz="2200" dirty="0" smtClean="0"/>
              <a:t>La réception des produits sur chantier</a:t>
            </a:r>
          </a:p>
          <a:p>
            <a:pPr lvl="1" algn="just">
              <a:lnSpc>
                <a:spcPct val="80000"/>
              </a:lnSpc>
            </a:pPr>
            <a:endParaRPr lang="fr-FR" sz="2200" dirty="0" smtClean="0"/>
          </a:p>
          <a:p>
            <a:pPr marL="514350" indent="-514350" algn="just">
              <a:lnSpc>
                <a:spcPct val="80000"/>
              </a:lnSpc>
              <a:buFont typeface="Calibri" pitchFamily="34" charset="0"/>
              <a:buAutoNum type="arabicPeriod"/>
            </a:pPr>
            <a:r>
              <a:rPr lang="fr-FR" sz="2600" dirty="0" smtClean="0"/>
              <a:t>Un objectif d’exploitation des outils dès le stage de fin de première année</a:t>
            </a:r>
          </a:p>
          <a:p>
            <a:pPr marL="514350" indent="-514350" algn="just">
              <a:lnSpc>
                <a:spcPct val="80000"/>
              </a:lnSpc>
              <a:buFont typeface="Calibri" pitchFamily="34" charset="0"/>
              <a:buAutoNum type="arabicPeriod"/>
            </a:pPr>
            <a:endParaRPr lang="fr-FR" sz="2600" dirty="0" smtClean="0"/>
          </a:p>
          <a:p>
            <a:pPr marL="514350" indent="-514350" algn="just">
              <a:lnSpc>
                <a:spcPct val="80000"/>
              </a:lnSpc>
              <a:buFont typeface="Calibri" pitchFamily="34" charset="0"/>
              <a:buAutoNum type="arabicPeriod"/>
            </a:pPr>
            <a:r>
              <a:rPr lang="fr-FR" sz="2600" dirty="0" smtClean="0"/>
              <a:t>Une dimension managériale dans le pilotage des équipes.</a:t>
            </a:r>
          </a:p>
          <a:p>
            <a:pPr lvl="1" algn="just">
              <a:lnSpc>
                <a:spcPct val="80000"/>
              </a:lnSpc>
              <a:buFont typeface="Calibri" pitchFamily="34" charset="0"/>
              <a:buAutoNum type="arabicPeriod"/>
            </a:pPr>
            <a:endParaRPr lang="fr-FR" sz="2600" dirty="0" smtClean="0"/>
          </a:p>
        </p:txBody>
      </p:sp>
      <p:sp>
        <p:nvSpPr>
          <p:cNvPr id="5" name="Flèche vers le bas 4"/>
          <p:cNvSpPr/>
          <p:nvPr/>
        </p:nvSpPr>
        <p:spPr>
          <a:xfrm>
            <a:off x="107504" y="1196752"/>
            <a:ext cx="644525" cy="52565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harte graphique SN SCBH">
  <a:themeElements>
    <a:clrScheme name="Personnalisée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charte graphique SN SCBH</Template>
  <TotalTime>509</TotalTime>
  <Words>389</Words>
  <Application>Microsoft Office PowerPoint</Application>
  <PresentationFormat>Affichage à l'écran (4:3)</PresentationFormat>
  <Paragraphs>56</Paragraphs>
  <Slides>6</Slides>
  <Notes>2</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charte graphique SN SCBH</vt:lpstr>
      <vt:lpstr>LA GESTION DE LA QUALITE</vt:lpstr>
      <vt:lpstr>ACTIVITES</vt:lpstr>
      <vt:lpstr>Compétences : extraits du référentiel</vt:lpstr>
      <vt:lpstr>Les savoirs associés </vt:lpstr>
      <vt:lpstr>Les savoirs associés (suite) </vt:lpstr>
      <vt:lpstr>L’enseignement de la qualité</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TRAVAIL EN HAUTEUR</dc:title>
  <cp:lastModifiedBy>Jean</cp:lastModifiedBy>
  <cp:revision>61</cp:revision>
  <dcterms:modified xsi:type="dcterms:W3CDTF">2013-11-20T10:52:25Z</dcterms:modified>
</cp:coreProperties>
</file>