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7" r:id="rId5"/>
    <p:sldId id="299" r:id="rId6"/>
    <p:sldId id="300" r:id="rId7"/>
    <p:sldId id="319" r:id="rId8"/>
    <p:sldId id="320" r:id="rId9"/>
    <p:sldId id="321" r:id="rId10"/>
    <p:sldId id="322" r:id="rId11"/>
    <p:sldId id="262" r:id="rId12"/>
    <p:sldId id="314" r:id="rId13"/>
    <p:sldId id="263" r:id="rId14"/>
    <p:sldId id="323" r:id="rId15"/>
    <p:sldId id="330" r:id="rId16"/>
    <p:sldId id="324" r:id="rId17"/>
    <p:sldId id="325" r:id="rId18"/>
    <p:sldId id="326" r:id="rId19"/>
    <p:sldId id="260" r:id="rId20"/>
    <p:sldId id="331" r:id="rId21"/>
    <p:sldId id="327" r:id="rId22"/>
    <p:sldId id="328" r:id="rId23"/>
    <p:sldId id="329" r:id="rId24"/>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89065" autoAdjust="0"/>
  </p:normalViewPr>
  <p:slideViewPr>
    <p:cSldViewPr>
      <p:cViewPr>
        <p:scale>
          <a:sx n="75" d="100"/>
          <a:sy n="75" d="100"/>
        </p:scale>
        <p:origin x="-1350"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810058E4-0950-431E-A519-DB66D3DE1BA8}" type="datetimeFigureOut">
              <a:rPr lang="fr-FR" smtClean="0"/>
              <a:t>21/11/2013</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B149D7-7E22-49FA-A60E-51CE7D6E2672}" type="slidenum">
              <a:rPr lang="fr-FR" smtClean="0"/>
              <a:t>‹N°›</a:t>
            </a:fld>
            <a:endParaRPr lang="fr-FR"/>
          </a:p>
        </p:txBody>
      </p:sp>
    </p:spTree>
    <p:extLst>
      <p:ext uri="{BB962C8B-B14F-4D97-AF65-F5344CB8AC3E}">
        <p14:creationId xmlns:p14="http://schemas.microsoft.com/office/powerpoint/2010/main" val="17143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endParaRPr lang="fr-FR" dirty="0" smtClean="0">
              <a:solidFill>
                <a:srgbClr val="A80000"/>
              </a:solidFill>
            </a:endParaRPr>
          </a:p>
        </p:txBody>
      </p:sp>
      <p:sp>
        <p:nvSpPr>
          <p:cNvPr id="4" name="Espace réservé du numéro de diapositive 3"/>
          <p:cNvSpPr>
            <a:spLocks noGrp="1"/>
          </p:cNvSpPr>
          <p:nvPr>
            <p:ph type="sldNum" sz="quarter" idx="10"/>
          </p:nvPr>
        </p:nvSpPr>
        <p:spPr/>
        <p:txBody>
          <a:bodyPr/>
          <a:lstStyle/>
          <a:p>
            <a:fld id="{11C814FF-E94F-4B77-9328-B900405DF457}"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endParaRPr lang="fr-FR" dirty="0" smtClean="0">
              <a:solidFill>
                <a:srgbClr val="A80000"/>
              </a:solidFill>
            </a:endParaRPr>
          </a:p>
        </p:txBody>
      </p:sp>
      <p:sp>
        <p:nvSpPr>
          <p:cNvPr id="4" name="Espace réservé du numéro de diapositive 3"/>
          <p:cNvSpPr>
            <a:spLocks noGrp="1"/>
          </p:cNvSpPr>
          <p:nvPr>
            <p:ph type="sldNum" sz="quarter" idx="10"/>
          </p:nvPr>
        </p:nvSpPr>
        <p:spPr/>
        <p:txBody>
          <a:bodyPr/>
          <a:lstStyle/>
          <a:p>
            <a:fld id="{11C814FF-E94F-4B77-9328-B900405DF457}" type="slidenum">
              <a:rPr lang="fr-FR" smtClean="0"/>
              <a:pP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endParaRPr lang="fr-FR" dirty="0" smtClean="0">
              <a:solidFill>
                <a:srgbClr val="A80000"/>
              </a:solidFill>
            </a:endParaRPr>
          </a:p>
        </p:txBody>
      </p:sp>
      <p:sp>
        <p:nvSpPr>
          <p:cNvPr id="4" name="Espace réservé du numéro de diapositive 3"/>
          <p:cNvSpPr>
            <a:spLocks noGrp="1"/>
          </p:cNvSpPr>
          <p:nvPr>
            <p:ph type="sldNum" sz="quarter" idx="10"/>
          </p:nvPr>
        </p:nvSpPr>
        <p:spPr/>
        <p:txBody>
          <a:bodyPr/>
          <a:lstStyle/>
          <a:p>
            <a:fld id="{11C814FF-E94F-4B77-9328-B900405DF457}"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endParaRPr lang="fr-FR" dirty="0" smtClean="0">
              <a:solidFill>
                <a:srgbClr val="A80000"/>
              </a:solidFill>
            </a:endParaRPr>
          </a:p>
        </p:txBody>
      </p:sp>
      <p:sp>
        <p:nvSpPr>
          <p:cNvPr id="4" name="Espace réservé du numéro de diapositive 3"/>
          <p:cNvSpPr>
            <a:spLocks noGrp="1"/>
          </p:cNvSpPr>
          <p:nvPr>
            <p:ph type="sldNum" sz="quarter" idx="10"/>
          </p:nvPr>
        </p:nvSpPr>
        <p:spPr/>
        <p:txBody>
          <a:bodyPr/>
          <a:lstStyle/>
          <a:p>
            <a:fld id="{11C814FF-E94F-4B77-9328-B900405DF457}"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Obligations réglementaires : </a:t>
            </a:r>
          </a:p>
          <a:p>
            <a:pPr marL="171450" indent="-171450">
              <a:buFontTx/>
              <a:buChar char="-"/>
            </a:pPr>
            <a:r>
              <a:rPr lang="fr-FR" dirty="0" smtClean="0"/>
              <a:t>Évaluation</a:t>
            </a:r>
            <a:r>
              <a:rPr lang="fr-FR" baseline="0" dirty="0" smtClean="0"/>
              <a:t> des risques : 31/12/91</a:t>
            </a:r>
          </a:p>
          <a:p>
            <a:pPr marL="171450" indent="-171450">
              <a:buFontTx/>
              <a:buChar char="-"/>
            </a:pPr>
            <a:r>
              <a:rPr lang="fr-FR" baseline="0" dirty="0" smtClean="0"/>
              <a:t>DU : 5/11/2001</a:t>
            </a:r>
          </a:p>
          <a:p>
            <a:r>
              <a:rPr lang="fr-FR" baseline="0" dirty="0" smtClean="0"/>
              <a:t>Obligation de sécurité de résultat : </a:t>
            </a:r>
            <a:r>
              <a:rPr lang="fr-FR" baseline="0" dirty="0" err="1" smtClean="0"/>
              <a:t>Cass</a:t>
            </a:r>
            <a:r>
              <a:rPr lang="fr-FR" baseline="0" dirty="0" smtClean="0"/>
              <a:t>. Soc. du 28 Février 2002 N° 00-10.051</a:t>
            </a:r>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0B149D7-7E22-49FA-A60E-51CE7D6E2672}" type="slidenum">
              <a:rPr lang="fr-FR" smtClean="0"/>
              <a:t>3</a:t>
            </a:fld>
            <a:endParaRPr lang="fr-FR"/>
          </a:p>
        </p:txBody>
      </p:sp>
    </p:spTree>
    <p:extLst>
      <p:ext uri="{BB962C8B-B14F-4D97-AF65-F5344CB8AC3E}">
        <p14:creationId xmlns:p14="http://schemas.microsoft.com/office/powerpoint/2010/main" val="76124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Revenir sur la situation photo pour ancrer dans le</a:t>
            </a:r>
            <a:r>
              <a:rPr lang="fr-FR" baseline="0" dirty="0" smtClean="0"/>
              <a:t> concret.</a:t>
            </a:r>
            <a:endParaRPr lang="fr-FR" dirty="0"/>
          </a:p>
        </p:txBody>
      </p:sp>
      <p:sp>
        <p:nvSpPr>
          <p:cNvPr id="4" name="Espace réservé du numéro de diapositive 3"/>
          <p:cNvSpPr>
            <a:spLocks noGrp="1"/>
          </p:cNvSpPr>
          <p:nvPr>
            <p:ph type="sldNum" sz="quarter" idx="10"/>
          </p:nvPr>
        </p:nvSpPr>
        <p:spPr/>
        <p:txBody>
          <a:bodyPr/>
          <a:lstStyle/>
          <a:p>
            <a:pPr>
              <a:defRPr/>
            </a:pPr>
            <a:fld id="{C6FB7D7D-43F2-48A2-BC37-0C7FCF443C23}" type="slidenum">
              <a:rPr lang="fr-FR" smtClean="0"/>
              <a:pPr>
                <a:defRPr/>
              </a:pPr>
              <a:t>10</a:t>
            </a:fld>
            <a:endParaRPr lang="fr-FR"/>
          </a:p>
        </p:txBody>
      </p:sp>
    </p:spTree>
    <p:extLst>
      <p:ext uri="{BB962C8B-B14F-4D97-AF65-F5344CB8AC3E}">
        <p14:creationId xmlns:p14="http://schemas.microsoft.com/office/powerpoint/2010/main" val="22108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931863" y="750888"/>
            <a:ext cx="4933950" cy="3700462"/>
          </a:xfrm>
          <a:solidFill>
            <a:srgbClr val="FFFFFF"/>
          </a:solidFill>
          <a:ln>
            <a:solidFill>
              <a:srgbClr val="000000"/>
            </a:solidFill>
            <a:miter lim="800000"/>
          </a:ln>
        </p:spPr>
      </p:sp>
      <p:sp>
        <p:nvSpPr>
          <p:cNvPr id="115715" name="Rectangle 2"/>
          <p:cNvSpPr>
            <a:spLocks noGrp="1" noChangeArrowheads="1"/>
          </p:cNvSpPr>
          <p:nvPr>
            <p:ph type="body" idx="1"/>
          </p:nvPr>
        </p:nvSpPr>
        <p:spPr>
          <a:xfrm>
            <a:off x="679464" y="4689018"/>
            <a:ext cx="5438748" cy="4442468"/>
          </a:xfrm>
          <a:noFill/>
          <a:ln/>
        </p:spPr>
        <p:txBody>
          <a:bodyPr wrap="none" anchor="ctr"/>
          <a:lstStyle/>
          <a:p>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a:lstStyle/>
          <a:p>
            <a:endParaRPr lang="fr-FR" smtClean="0"/>
          </a:p>
        </p:txBody>
      </p:sp>
      <p:sp>
        <p:nvSpPr>
          <p:cNvPr id="9220" name="Espace réservé du numéro de diapositive 3"/>
          <p:cNvSpPr>
            <a:spLocks noGrp="1"/>
          </p:cNvSpPr>
          <p:nvPr>
            <p:ph type="sldNum" sz="quarter" idx="5"/>
          </p:nvPr>
        </p:nvSpPr>
        <p:spPr bwMode="auto">
          <a:noFill/>
          <a:ln>
            <a:miter lim="800000"/>
            <a:headEnd/>
            <a:tailEnd/>
          </a:ln>
        </p:spPr>
        <p:txBody>
          <a:bodyPr/>
          <a:lstStyle/>
          <a:p>
            <a:fld id="{CD1BA70B-50D5-44D8-8E28-27231365AF2F}" type="slidenum">
              <a:rPr lang="fr-FR"/>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628800"/>
            <a:ext cx="4176464" cy="1470025"/>
          </a:xfrm>
        </p:spPr>
        <p:txBody>
          <a:bodyPr/>
          <a:lstStyle>
            <a:lvl1pPr>
              <a:defRPr b="1">
                <a:solidFill>
                  <a:schemeClr val="tx2"/>
                </a:solidFill>
              </a:defRPr>
            </a:lvl1pPr>
          </a:lstStyle>
          <a:p>
            <a:r>
              <a:rPr lang="fr-FR" smtClean="0"/>
              <a:t>Modifiez le style du titre</a:t>
            </a:r>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3246" y="675257"/>
            <a:ext cx="4251241" cy="4193903"/>
          </a:xfrm>
          <a:prstGeom prst="rect">
            <a:avLst/>
          </a:prstGeom>
        </p:spPr>
      </p:pic>
      <p:sp>
        <p:nvSpPr>
          <p:cNvPr id="3" name="Sous-titre 2"/>
          <p:cNvSpPr>
            <a:spLocks noGrp="1"/>
          </p:cNvSpPr>
          <p:nvPr>
            <p:ph type="subTitle" idx="1"/>
          </p:nvPr>
        </p:nvSpPr>
        <p:spPr>
          <a:xfrm>
            <a:off x="438066" y="4437112"/>
            <a:ext cx="6400800" cy="1752600"/>
          </a:xfrm>
        </p:spPr>
        <p:txBody>
          <a:bodyPr/>
          <a:lstStyle>
            <a:lvl1pPr marL="0" indent="0" algn="l">
              <a:buNone/>
              <a:defRPr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8640"/>
            <a:ext cx="2232248" cy="642207"/>
          </a:xfrm>
          <a:prstGeom prst="rect">
            <a:avLst/>
          </a:prstGeom>
        </p:spPr>
      </p:pic>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6237312"/>
            <a:ext cx="540000" cy="498706"/>
          </a:xfrm>
          <a:prstGeom prst="rect">
            <a:avLst/>
          </a:prstGeom>
        </p:spPr>
      </p:pic>
    </p:spTree>
    <p:extLst>
      <p:ext uri="{BB962C8B-B14F-4D97-AF65-F5344CB8AC3E}">
        <p14:creationId xmlns:p14="http://schemas.microsoft.com/office/powerpoint/2010/main" val="2164658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7C75DD-BBA7-456E-91E6-C338F899CF78}" type="datetime1">
              <a:rPr lang="fr-FR" smtClean="0"/>
              <a:t>21/11/2013</a:t>
            </a:fld>
            <a:endParaRPr lang="fr-FR"/>
          </a:p>
        </p:txBody>
      </p:sp>
      <p:sp>
        <p:nvSpPr>
          <p:cNvPr id="6" name="Espace réservé du pied de page 5"/>
          <p:cNvSpPr>
            <a:spLocks noGrp="1"/>
          </p:cNvSpPr>
          <p:nvPr>
            <p:ph type="ftr" sz="quarter" idx="11"/>
          </p:nvPr>
        </p:nvSpPr>
        <p:spPr/>
        <p:txBody>
          <a:bodyPr/>
          <a:lstStyle/>
          <a:p>
            <a:r>
              <a:rPr lang="fr-FR" smtClean="0"/>
              <a:t>Direction / Agence </a:t>
            </a:r>
            <a:endParaRPr lang="fr-FR"/>
          </a:p>
        </p:txBody>
      </p:sp>
      <p:sp>
        <p:nvSpPr>
          <p:cNvPr id="7" name="Espace réservé du numéro de diapositive 6"/>
          <p:cNvSpPr>
            <a:spLocks noGrp="1"/>
          </p:cNvSpPr>
          <p:nvPr>
            <p:ph type="sldNum" sz="quarter" idx="12"/>
          </p:nvPr>
        </p:nvSpPr>
        <p:spPr/>
        <p:txBody>
          <a:bodyPr/>
          <a:lstStyle/>
          <a:p>
            <a:fld id="{2F7354C9-1D80-4868-8163-AA4B5C50DADC}"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199956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7E7447-C2A5-49C7-9E9C-C0F3794E4420}" type="datetime1">
              <a:rPr lang="fr-FR" smtClean="0"/>
              <a:t>21/11/2013</a:t>
            </a:fld>
            <a:endParaRPr lang="fr-FR"/>
          </a:p>
        </p:txBody>
      </p:sp>
      <p:sp>
        <p:nvSpPr>
          <p:cNvPr id="5" name="Espace réservé du pied de page 4"/>
          <p:cNvSpPr>
            <a:spLocks noGrp="1"/>
          </p:cNvSpPr>
          <p:nvPr>
            <p:ph type="ftr" sz="quarter" idx="11"/>
          </p:nvPr>
        </p:nvSpPr>
        <p:spPr/>
        <p:txBody>
          <a:bodyPr/>
          <a:lstStyle/>
          <a:p>
            <a:r>
              <a:rPr lang="fr-FR" smtClean="0"/>
              <a:t>Direction / Agence </a:t>
            </a:r>
            <a:endParaRPr lang="fr-FR"/>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‹N°›</a:t>
            </a:fld>
            <a:endParaRPr lang="fr-FR"/>
          </a:p>
        </p:txBody>
      </p:sp>
      <p:cxnSp>
        <p:nvCxnSpPr>
          <p:cNvPr id="7" name="Connecteur droit 6"/>
          <p:cNvCxnSpPr/>
          <p:nvPr userDrawn="1"/>
        </p:nvCxnSpPr>
        <p:spPr>
          <a:xfrm>
            <a:off x="323528" y="836712"/>
            <a:ext cx="6948264" cy="0"/>
          </a:xfrm>
          <a:prstGeom prst="line">
            <a:avLst/>
          </a:prstGeom>
          <a:ln w="38100">
            <a:solidFill>
              <a:srgbClr val="C90039"/>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300026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96336" y="1340768"/>
            <a:ext cx="1584176" cy="4785395"/>
          </a:xfrm>
        </p:spPr>
        <p:txBody>
          <a:bodyPr vert="eaVert"/>
          <a:lstStyle>
            <a:lvl1pPr>
              <a:defRPr b="0">
                <a:solidFill>
                  <a:schemeClr val="tx1"/>
                </a:solidFill>
              </a:defRPr>
            </a:lvl1p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274638"/>
            <a:ext cx="6851104"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341BA549-BDBF-4A5F-B636-6D6B1965D4F3}" type="datetime1">
              <a:rPr lang="fr-FR" smtClean="0"/>
              <a:t>21/11/2013</a:t>
            </a:fld>
            <a:endParaRPr lang="fr-FR"/>
          </a:p>
        </p:txBody>
      </p:sp>
      <p:sp>
        <p:nvSpPr>
          <p:cNvPr id="5" name="Espace réservé du pied de page 4"/>
          <p:cNvSpPr>
            <a:spLocks noGrp="1"/>
          </p:cNvSpPr>
          <p:nvPr>
            <p:ph type="ftr" sz="quarter" idx="11"/>
          </p:nvPr>
        </p:nvSpPr>
        <p:spPr/>
        <p:txBody>
          <a:bodyPr/>
          <a:lstStyle/>
          <a:p>
            <a:r>
              <a:rPr lang="fr-FR" smtClean="0"/>
              <a:t>Direction / Agence </a:t>
            </a:r>
            <a:endParaRPr lang="fr-FR"/>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93959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apositive de contenu">
    <p:spTree>
      <p:nvGrpSpPr>
        <p:cNvPr id="1" name=""/>
        <p:cNvGrpSpPr/>
        <p:nvPr/>
      </p:nvGrpSpPr>
      <p:grpSpPr>
        <a:xfrm>
          <a:off x="0" y="0"/>
          <a:ext cx="0" cy="0"/>
          <a:chOff x="0" y="0"/>
          <a:chExt cx="0" cy="0"/>
        </a:xfrm>
      </p:grpSpPr>
      <p:sp>
        <p:nvSpPr>
          <p:cNvPr id="10" name="Titre 2"/>
          <p:cNvSpPr>
            <a:spLocks noGrp="1"/>
          </p:cNvSpPr>
          <p:nvPr>
            <p:ph type="title"/>
          </p:nvPr>
        </p:nvSpPr>
        <p:spPr>
          <a:xfrm>
            <a:off x="2786050" y="285728"/>
            <a:ext cx="4143404" cy="428628"/>
          </a:xfrm>
          <a:prstGeom prst="rect">
            <a:avLst/>
          </a:prstGeom>
        </p:spPr>
        <p:txBody>
          <a:bodyPr>
            <a:noAutofit/>
          </a:bodyPr>
          <a:lstStyle>
            <a:lvl1pPr>
              <a:defRPr sz="1600">
                <a:latin typeface="Tahoma" pitchFamily="34" charset="0"/>
                <a:cs typeface="Tahoma" pitchFamily="34" charset="0"/>
              </a:defRPr>
            </a:lvl1pPr>
          </a:lstStyle>
          <a:p>
            <a:r>
              <a:rPr lang="fr-FR" smtClean="0"/>
              <a:t>Cliquez pour modifier le style du titre</a:t>
            </a:r>
            <a:endParaRPr lang="fr-FR" dirty="0"/>
          </a:p>
        </p:txBody>
      </p:sp>
      <p:cxnSp>
        <p:nvCxnSpPr>
          <p:cNvPr id="12" name="Connecteur droit 11"/>
          <p:cNvCxnSpPr/>
          <p:nvPr/>
        </p:nvCxnSpPr>
        <p:spPr>
          <a:xfrm>
            <a:off x="2786050" y="714356"/>
            <a:ext cx="414340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889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3750" y="1920875"/>
            <a:ext cx="7537450" cy="4191000"/>
          </a:xfrm>
        </p:spPr>
        <p:txBody>
          <a:bodyPr anchor="t"/>
          <a:lstStyle>
            <a:lvl1pPr marL="0" marR="0" indent="0" defTabSz="457200" rtl="0" eaLnBrk="1" fontAlgn="auto" latinLnBrk="0" hangingPunct="1">
              <a:lnSpc>
                <a:spcPct val="100000"/>
              </a:lnSpc>
              <a:spcBef>
                <a:spcPct val="0"/>
              </a:spcBef>
              <a:spcAft>
                <a:spcPts val="0"/>
              </a:spcAft>
              <a:tabLst/>
              <a:defRPr kumimoji="0" lang="fr-FR" sz="3600" b="1" i="0" u="none" strike="noStrike" kern="1200" cap="small" spc="0" normalizeH="0" baseline="0" noProof="0">
                <a:ln>
                  <a:noFill/>
                </a:ln>
                <a:solidFill>
                  <a:schemeClr val="bg1"/>
                </a:solidFill>
                <a:effectLst/>
                <a:uLnTx/>
                <a:uFillTx/>
              </a:defRPr>
            </a:lvl1pPr>
          </a:lstStyle>
          <a:p>
            <a:pPr lvl="0"/>
            <a:r>
              <a:rPr lang="fr-FR" noProof="0" smtClean="0"/>
              <a:t>Cliquez pour modifier le style du titre</a:t>
            </a:r>
            <a:endParaRPr lang="fr-FR" noProof="0" dirty="0"/>
          </a:p>
        </p:txBody>
      </p:sp>
    </p:spTree>
    <p:extLst>
      <p:ext uri="{BB962C8B-B14F-4D97-AF65-F5344CB8AC3E}">
        <p14:creationId xmlns:p14="http://schemas.microsoft.com/office/powerpoint/2010/main" val="84361492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ZoneTexte 3"/>
          <p:cNvSpPr txBox="1"/>
          <p:nvPr userDrawn="1"/>
        </p:nvSpPr>
        <p:spPr>
          <a:xfrm>
            <a:off x="6616700" y="6400800"/>
            <a:ext cx="1917700" cy="261938"/>
          </a:xfrm>
          <a:prstGeom prst="rect">
            <a:avLst/>
          </a:prstGeom>
          <a:noFill/>
        </p:spPr>
        <p:txBody>
          <a:bodyPr>
            <a:spAutoFit/>
          </a:bodyPr>
          <a:lstStyle/>
          <a:p>
            <a:pPr algn="r">
              <a:defRPr/>
            </a:pPr>
            <a:r>
              <a:rPr lang="fr-FR" sz="1100" i="1">
                <a:solidFill>
                  <a:srgbClr val="7F7F7F"/>
                </a:solidFill>
              </a:rPr>
              <a:t>www.ccca-btp.fr</a:t>
            </a:r>
          </a:p>
        </p:txBody>
      </p:sp>
      <p:sp>
        <p:nvSpPr>
          <p:cNvPr id="2" name="Titre 1"/>
          <p:cNvSpPr>
            <a:spLocks noGrp="1"/>
          </p:cNvSpPr>
          <p:nvPr>
            <p:ph type="title"/>
          </p:nvPr>
        </p:nvSpPr>
        <p:spPr/>
        <p:txBody>
          <a:bodyPr/>
          <a:lstStyle/>
          <a:p>
            <a:r>
              <a:rPr lang="fr-FR" smtClean="0"/>
              <a:t>Cliquez pour modifier le style du titre</a:t>
            </a:r>
            <a:endParaRPr lang="fr-FR" dirty="0"/>
          </a:p>
        </p:txBody>
      </p:sp>
      <p:sp>
        <p:nvSpPr>
          <p:cNvPr id="7" name="Espace réservé du texte 2"/>
          <p:cNvSpPr>
            <a:spLocks noGrp="1"/>
          </p:cNvSpPr>
          <p:nvPr>
            <p:ph idx="1"/>
          </p:nvPr>
        </p:nvSpPr>
        <p:spPr bwMode="auto">
          <a:xfrm>
            <a:off x="457200" y="1600200"/>
            <a:ext cx="8229600" cy="4525963"/>
          </a:xfrm>
          <a:prstGeom prst="rect">
            <a:avLst/>
          </a:prstGeom>
          <a:noFill/>
          <a:ln w="9525">
            <a:noFill/>
            <a:miter lim="800000"/>
            <a:headEnd/>
            <a:tailEnd/>
          </a:ln>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extLst>
      <p:ext uri="{BB962C8B-B14F-4D97-AF65-F5344CB8AC3E}">
        <p14:creationId xmlns:p14="http://schemas.microsoft.com/office/powerpoint/2010/main" val="296886228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nalyse 5M d'une phas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500034" y="6299316"/>
            <a:ext cx="857256" cy="365125"/>
          </a:xfrm>
          <a:prstGeom prst="rect">
            <a:avLst/>
          </a:prstGeom>
        </p:spPr>
        <p:txBody>
          <a:bodyPr/>
          <a:lstStyle/>
          <a:p>
            <a:fld id="{600481AB-0A15-4ED2-AB9F-DBCAEAD87272}" type="slidenum">
              <a:rPr lang="fr-FR" smtClean="0"/>
              <a:pPr/>
              <a:t>‹N°›</a:t>
            </a:fld>
            <a:endParaRPr lang="fr-FR" dirty="0"/>
          </a:p>
        </p:txBody>
      </p:sp>
      <p:sp>
        <p:nvSpPr>
          <p:cNvPr id="6" name="Espace réservé pour une image  5"/>
          <p:cNvSpPr>
            <a:spLocks noGrp="1"/>
          </p:cNvSpPr>
          <p:nvPr>
            <p:ph type="pic" sz="quarter" idx="12"/>
          </p:nvPr>
        </p:nvSpPr>
        <p:spPr>
          <a:xfrm>
            <a:off x="642910" y="1285860"/>
            <a:ext cx="3786214" cy="2357454"/>
          </a:xfrm>
          <a:prstGeom prst="rect">
            <a:avLst/>
          </a:prstGeom>
        </p:spPr>
        <p:txBody>
          <a:bodyPr/>
          <a:lstStyle/>
          <a:p>
            <a:r>
              <a:rPr lang="fr-FR" dirty="0" smtClean="0"/>
              <a:t>Cliquez sur l'icône pour ajouter une image</a:t>
            </a:r>
            <a:endParaRPr lang="fr-FR" dirty="0"/>
          </a:p>
        </p:txBody>
      </p:sp>
      <p:sp>
        <p:nvSpPr>
          <p:cNvPr id="7" name="Espace réservé pour une image  5"/>
          <p:cNvSpPr>
            <a:spLocks noGrp="1"/>
          </p:cNvSpPr>
          <p:nvPr>
            <p:ph type="pic" sz="quarter" idx="13"/>
          </p:nvPr>
        </p:nvSpPr>
        <p:spPr>
          <a:xfrm>
            <a:off x="642910" y="3857628"/>
            <a:ext cx="3786214" cy="2428877"/>
          </a:xfrm>
          <a:prstGeom prst="rect">
            <a:avLst/>
          </a:prstGeom>
        </p:spPr>
        <p:txBody>
          <a:bodyPr/>
          <a:lstStyle/>
          <a:p>
            <a:r>
              <a:rPr lang="fr-FR" dirty="0" smtClean="0"/>
              <a:t>Cliquez sur l'icône pour ajouter une image</a:t>
            </a:r>
            <a:endParaRPr lang="fr-FR" dirty="0"/>
          </a:p>
        </p:txBody>
      </p:sp>
      <p:sp>
        <p:nvSpPr>
          <p:cNvPr id="9" name="Espace réservé du texte 8"/>
          <p:cNvSpPr>
            <a:spLocks noGrp="1"/>
          </p:cNvSpPr>
          <p:nvPr>
            <p:ph type="body" sz="quarter" idx="14"/>
          </p:nvPr>
        </p:nvSpPr>
        <p:spPr>
          <a:xfrm>
            <a:off x="4643438" y="1285860"/>
            <a:ext cx="4000500" cy="500066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271896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5" name="ZoneTexte 4"/>
          <p:cNvSpPr txBox="1"/>
          <p:nvPr userDrawn="1"/>
        </p:nvSpPr>
        <p:spPr>
          <a:xfrm>
            <a:off x="6616700" y="6400800"/>
            <a:ext cx="1917700" cy="261938"/>
          </a:xfrm>
          <a:prstGeom prst="rect">
            <a:avLst/>
          </a:prstGeom>
          <a:noFill/>
        </p:spPr>
        <p:txBody>
          <a:bodyPr>
            <a:spAutoFit/>
          </a:bodyPr>
          <a:lstStyle/>
          <a:p>
            <a:pPr algn="r">
              <a:defRPr/>
            </a:pPr>
            <a:r>
              <a:rPr lang="fr-FR" sz="1100" i="1">
                <a:solidFill>
                  <a:srgbClr val="7F7F7F"/>
                </a:solidFill>
              </a:rPr>
              <a:t>www.ccca-btp.fr</a:t>
            </a:r>
          </a:p>
        </p:txBody>
      </p:sp>
      <p:sp>
        <p:nvSpPr>
          <p:cNvPr id="6" name="ZoneTexte 5"/>
          <p:cNvSpPr txBox="1"/>
          <p:nvPr userDrawn="1"/>
        </p:nvSpPr>
        <p:spPr>
          <a:xfrm>
            <a:off x="4405746" y="6270159"/>
            <a:ext cx="597725" cy="261610"/>
          </a:xfrm>
          <a:prstGeom prst="rect">
            <a:avLst/>
          </a:prstGeom>
          <a:noFill/>
        </p:spPr>
        <p:txBody>
          <a:bodyPr wrap="square">
            <a:spAutoFit/>
          </a:bodyPr>
          <a:lstStyle/>
          <a:p>
            <a:pPr algn="ctr">
              <a:defRPr/>
            </a:pPr>
            <a:fld id="{A0029F6A-F946-4408-A876-2707F0E7BDE0}" type="slidenum">
              <a:rPr lang="fr-FR" sz="1100" b="1">
                <a:solidFill>
                  <a:schemeClr val="bg1"/>
                </a:solidFill>
              </a:rPr>
              <a:pPr algn="ctr">
                <a:defRPr/>
              </a:pPr>
              <a:t>‹N°›</a:t>
            </a:fld>
            <a:endParaRPr lang="fr-FR" sz="1100" b="1" dirty="0">
              <a:solidFill>
                <a:schemeClr val="bg1"/>
              </a:solidFill>
            </a:endParaRPr>
          </a:p>
        </p:txBody>
      </p:sp>
      <p:sp>
        <p:nvSpPr>
          <p:cNvPr id="4" name="Espace réservé du titre 1"/>
          <p:cNvSpPr>
            <a:spLocks noGrp="1"/>
          </p:cNvSpPr>
          <p:nvPr>
            <p:ph type="title"/>
          </p:nvPr>
        </p:nvSpPr>
        <p:spPr>
          <a:xfrm>
            <a:off x="809625" y="508000"/>
            <a:ext cx="7877175" cy="636588"/>
          </a:xfrm>
          <a:prstGeom prst="rect">
            <a:avLst/>
          </a:prstGeom>
        </p:spPr>
        <p:txBody>
          <a:bodyPr>
            <a:normAutofit/>
          </a:bodyPr>
          <a:lstStyle/>
          <a:p>
            <a:pPr lvl="0"/>
            <a:r>
              <a:rPr lang="fr-FR" smtClean="0"/>
              <a:t>Cliquez pour modifier le style du titre</a:t>
            </a:r>
            <a:endParaRPr lang="fr-FR" dirty="0"/>
          </a:p>
        </p:txBody>
      </p:sp>
      <p:sp>
        <p:nvSpPr>
          <p:cNvPr id="8" name="Espace réservé du texte 2"/>
          <p:cNvSpPr>
            <a:spLocks noGrp="1"/>
          </p:cNvSpPr>
          <p:nvPr>
            <p:ph idx="1"/>
          </p:nvPr>
        </p:nvSpPr>
        <p:spPr bwMode="auto">
          <a:xfrm>
            <a:off x="457200" y="1600200"/>
            <a:ext cx="8229600" cy="4525963"/>
          </a:xfrm>
          <a:prstGeom prst="rect">
            <a:avLst/>
          </a:prstGeom>
          <a:noFill/>
          <a:ln w="9525">
            <a:noFill/>
            <a:miter lim="800000"/>
            <a:headEnd/>
            <a:tailEnd/>
          </a:ln>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extLst>
      <p:ext uri="{BB962C8B-B14F-4D97-AF65-F5344CB8AC3E}">
        <p14:creationId xmlns:p14="http://schemas.microsoft.com/office/powerpoint/2010/main" val="254008629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4600" y="304800"/>
            <a:ext cx="6324600" cy="4572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85800" y="1981200"/>
            <a:ext cx="7772400" cy="41148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10" hasCustomPrompt="1"/>
          </p:nvPr>
        </p:nvSpPr>
        <p:spPr>
          <a:xfrm>
            <a:off x="0" y="6572272"/>
            <a:ext cx="2857500" cy="285728"/>
          </a:xfrm>
          <a:prstGeom prst="rect">
            <a:avLst/>
          </a:prstGeom>
        </p:spPr>
        <p:txBody>
          <a:bodyPr/>
          <a:lstStyle>
            <a:lvl1pPr>
              <a:buNone/>
              <a:defRPr sz="1000"/>
            </a:lvl1pPr>
            <a:lvl2pPr>
              <a:defRPr sz="1000"/>
            </a:lvl2pPr>
            <a:lvl3pPr>
              <a:defRPr sz="1000"/>
            </a:lvl3pPr>
            <a:lvl4pPr>
              <a:defRPr sz="1000"/>
            </a:lvl4pPr>
            <a:lvl5pPr>
              <a:defRPr sz="1000"/>
            </a:lvl5pPr>
          </a:lstStyle>
          <a:p>
            <a:pPr lvl="0"/>
            <a:r>
              <a:rPr lang="fr-FR" dirty="0" smtClean="0"/>
              <a:t>Direction Services &amp; Prestations </a:t>
            </a:r>
            <a:endParaRPr lang="fr-FR" dirty="0"/>
          </a:p>
        </p:txBody>
      </p:sp>
      <p:sp>
        <p:nvSpPr>
          <p:cNvPr id="6" name="Espace réservé du texte 4"/>
          <p:cNvSpPr>
            <a:spLocks noGrp="1"/>
          </p:cNvSpPr>
          <p:nvPr>
            <p:ph type="body" sz="quarter" idx="11" hasCustomPrompt="1"/>
          </p:nvPr>
        </p:nvSpPr>
        <p:spPr>
          <a:xfrm>
            <a:off x="4500562" y="6572272"/>
            <a:ext cx="2857500" cy="285728"/>
          </a:xfrm>
          <a:prstGeom prst="rect">
            <a:avLst/>
          </a:prstGeom>
          <a:solidFill>
            <a:schemeClr val="bg1"/>
          </a:solidFill>
          <a:ln>
            <a:noFill/>
          </a:ln>
        </p:spPr>
        <p:txBody>
          <a:bodyPr/>
          <a:lstStyle>
            <a:lvl1pPr>
              <a:buNone/>
              <a:defRPr sz="1000"/>
            </a:lvl1pPr>
            <a:lvl2pPr>
              <a:defRPr sz="1000"/>
            </a:lvl2pPr>
            <a:lvl3pPr>
              <a:defRPr sz="1000"/>
            </a:lvl3pPr>
            <a:lvl4pPr>
              <a:defRPr sz="1000"/>
            </a:lvl4pPr>
            <a:lvl5pPr>
              <a:defRPr sz="1000"/>
            </a:lvl5pPr>
          </a:lstStyle>
          <a:p>
            <a:pPr lvl="0"/>
            <a:r>
              <a:rPr lang="fr-FR" dirty="0" smtClean="0"/>
              <a:t>Direction Services &amp; Prestations </a:t>
            </a:r>
            <a:endParaRPr lang="fr-FR" dirty="0"/>
          </a:p>
        </p:txBody>
      </p:sp>
    </p:spTree>
    <p:extLst>
      <p:ext uri="{BB962C8B-B14F-4D97-AF65-F5344CB8AC3E}">
        <p14:creationId xmlns:p14="http://schemas.microsoft.com/office/powerpoint/2010/main" val="3017349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de transition 1">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b="1">
                <a:solidFill>
                  <a:schemeClr val="tx2"/>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514B7572-68FA-49A1-B58D-9323981FBE6E}" type="datetime1">
              <a:rPr lang="fr-FR" smtClean="0"/>
              <a:t>21/11/2013</a:t>
            </a:fld>
            <a:endParaRPr lang="fr-FR"/>
          </a:p>
        </p:txBody>
      </p:sp>
      <p:sp>
        <p:nvSpPr>
          <p:cNvPr id="5" name="Espace réservé du pied de page 4"/>
          <p:cNvSpPr>
            <a:spLocks noGrp="1"/>
          </p:cNvSpPr>
          <p:nvPr>
            <p:ph type="ftr" sz="quarter" idx="11"/>
          </p:nvPr>
        </p:nvSpPr>
        <p:spPr/>
        <p:txBody>
          <a:bodyPr/>
          <a:lstStyle/>
          <a:p>
            <a:r>
              <a:rPr lang="fr-FR" smtClean="0"/>
              <a:t>Direction / Agence </a:t>
            </a:r>
            <a:endParaRPr lang="fr-FR"/>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8640"/>
            <a:ext cx="2232248" cy="642207"/>
          </a:xfrm>
          <a:prstGeom prst="rect">
            <a:avLst/>
          </a:prstGeom>
        </p:spPr>
      </p:pic>
    </p:spTree>
    <p:extLst>
      <p:ext uri="{BB962C8B-B14F-4D97-AF65-F5344CB8AC3E}">
        <p14:creationId xmlns:p14="http://schemas.microsoft.com/office/powerpoint/2010/main" val="265114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ge de contenu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44E997-1248-4150-ADE4-BF888B3597FF}" type="datetime1">
              <a:rPr lang="fr-FR" smtClean="0"/>
              <a:t>21/11/2013</a:t>
            </a:fld>
            <a:endParaRPr lang="fr-FR"/>
          </a:p>
        </p:txBody>
      </p:sp>
      <p:sp>
        <p:nvSpPr>
          <p:cNvPr id="5" name="Espace réservé du pied de page 4"/>
          <p:cNvSpPr>
            <a:spLocks noGrp="1"/>
          </p:cNvSpPr>
          <p:nvPr>
            <p:ph type="ftr" sz="quarter" idx="11"/>
          </p:nvPr>
        </p:nvSpPr>
        <p:spPr/>
        <p:txBody>
          <a:bodyPr/>
          <a:lstStyle/>
          <a:p>
            <a:r>
              <a:rPr lang="fr-FR" smtClean="0"/>
              <a:t>Direction / Agence </a:t>
            </a:r>
            <a:endParaRPr lang="fr-FR"/>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‹N°›</a:t>
            </a:fld>
            <a:endParaRPr lang="fr-FR"/>
          </a:p>
        </p:txBody>
      </p:sp>
      <p:cxnSp>
        <p:nvCxnSpPr>
          <p:cNvPr id="7" name="Connecteur droit 6"/>
          <p:cNvCxnSpPr/>
          <p:nvPr userDrawn="1"/>
        </p:nvCxnSpPr>
        <p:spPr>
          <a:xfrm>
            <a:off x="323528" y="836712"/>
            <a:ext cx="6948264" cy="0"/>
          </a:xfrm>
          <a:prstGeom prst="line">
            <a:avLst/>
          </a:prstGeom>
          <a:ln w="38100">
            <a:solidFill>
              <a:srgbClr val="C90039"/>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61283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age de transition 2">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ctr">
              <a:defRPr sz="4000" b="1" cap="all">
                <a:solidFill>
                  <a:schemeClr val="tx2"/>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BE6C2DC-B81F-4F29-80D3-566A82FE4677}" type="datetime1">
              <a:rPr lang="fr-FR" smtClean="0"/>
              <a:t>21/11/2013</a:t>
            </a:fld>
            <a:endParaRPr lang="fr-FR"/>
          </a:p>
        </p:txBody>
      </p:sp>
      <p:sp>
        <p:nvSpPr>
          <p:cNvPr id="5" name="Espace réservé du pied de page 4"/>
          <p:cNvSpPr>
            <a:spLocks noGrp="1"/>
          </p:cNvSpPr>
          <p:nvPr>
            <p:ph type="ftr" sz="quarter" idx="11"/>
          </p:nvPr>
        </p:nvSpPr>
        <p:spPr/>
        <p:txBody>
          <a:bodyPr/>
          <a:lstStyle/>
          <a:p>
            <a:r>
              <a:rPr lang="fr-FR" smtClean="0"/>
              <a:t>Direction / Agence </a:t>
            </a:r>
            <a:endParaRPr lang="fr-FR"/>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8640"/>
            <a:ext cx="2232248" cy="642207"/>
          </a:xfrm>
          <a:prstGeom prst="rect">
            <a:avLst/>
          </a:prstGeom>
        </p:spPr>
      </p:pic>
    </p:spTree>
    <p:extLst>
      <p:ext uri="{BB962C8B-B14F-4D97-AF65-F5344CB8AC3E}">
        <p14:creationId xmlns:p14="http://schemas.microsoft.com/office/powerpoint/2010/main" val="60067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page de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CB12CA-4CBC-4CAB-AD87-995639EF73C1}" type="datetime1">
              <a:rPr lang="fr-FR" smtClean="0"/>
              <a:t>21/11/2013</a:t>
            </a:fld>
            <a:endParaRPr lang="fr-FR"/>
          </a:p>
        </p:txBody>
      </p:sp>
      <p:sp>
        <p:nvSpPr>
          <p:cNvPr id="6" name="Espace réservé du pied de page 5"/>
          <p:cNvSpPr>
            <a:spLocks noGrp="1"/>
          </p:cNvSpPr>
          <p:nvPr>
            <p:ph type="ftr" sz="quarter" idx="11"/>
          </p:nvPr>
        </p:nvSpPr>
        <p:spPr/>
        <p:txBody>
          <a:bodyPr/>
          <a:lstStyle/>
          <a:p>
            <a:r>
              <a:rPr lang="fr-FR" smtClean="0"/>
              <a:t>Direction / Agence </a:t>
            </a:r>
            <a:endParaRPr lang="fr-FR"/>
          </a:p>
        </p:txBody>
      </p:sp>
      <p:sp>
        <p:nvSpPr>
          <p:cNvPr id="7" name="Espace réservé du numéro de diapositive 6"/>
          <p:cNvSpPr>
            <a:spLocks noGrp="1"/>
          </p:cNvSpPr>
          <p:nvPr>
            <p:ph type="sldNum" sz="quarter" idx="12"/>
          </p:nvPr>
        </p:nvSpPr>
        <p:spPr/>
        <p:txBody>
          <a:bodyPr/>
          <a:lstStyle/>
          <a:p>
            <a:fld id="{2F7354C9-1D80-4868-8163-AA4B5C50DADC}" type="slidenum">
              <a:rPr lang="fr-FR" smtClean="0"/>
              <a:t>‹N°›</a:t>
            </a:fld>
            <a:endParaRPr lang="fr-FR"/>
          </a:p>
        </p:txBody>
      </p:sp>
      <p:cxnSp>
        <p:nvCxnSpPr>
          <p:cNvPr id="8" name="Connecteur droit 7"/>
          <p:cNvCxnSpPr/>
          <p:nvPr userDrawn="1"/>
        </p:nvCxnSpPr>
        <p:spPr>
          <a:xfrm>
            <a:off x="323528" y="836712"/>
            <a:ext cx="6948264" cy="0"/>
          </a:xfrm>
          <a:prstGeom prst="line">
            <a:avLst/>
          </a:prstGeom>
          <a:ln w="38100">
            <a:solidFill>
              <a:srgbClr val="C90039"/>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2124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7B13E4-A9A1-427F-ABB3-29CA4644373C}" type="datetime1">
              <a:rPr lang="fr-FR" smtClean="0"/>
              <a:t>21/11/2013</a:t>
            </a:fld>
            <a:endParaRPr lang="fr-FR"/>
          </a:p>
        </p:txBody>
      </p:sp>
      <p:sp>
        <p:nvSpPr>
          <p:cNvPr id="8" name="Espace réservé du pied de page 7"/>
          <p:cNvSpPr>
            <a:spLocks noGrp="1"/>
          </p:cNvSpPr>
          <p:nvPr>
            <p:ph type="ftr" sz="quarter" idx="11"/>
          </p:nvPr>
        </p:nvSpPr>
        <p:spPr/>
        <p:txBody>
          <a:bodyPr/>
          <a:lstStyle/>
          <a:p>
            <a:r>
              <a:rPr lang="fr-FR" smtClean="0"/>
              <a:t>Direction / Agence </a:t>
            </a:r>
            <a:endParaRPr lang="fr-FR"/>
          </a:p>
        </p:txBody>
      </p:sp>
      <p:sp>
        <p:nvSpPr>
          <p:cNvPr id="9" name="Espace réservé du numéro de diapositive 8"/>
          <p:cNvSpPr>
            <a:spLocks noGrp="1"/>
          </p:cNvSpPr>
          <p:nvPr>
            <p:ph type="sldNum" sz="quarter" idx="12"/>
          </p:nvPr>
        </p:nvSpPr>
        <p:spPr/>
        <p:txBody>
          <a:bodyPr/>
          <a:lstStyle/>
          <a:p>
            <a:fld id="{2F7354C9-1D80-4868-8163-AA4B5C50DADC}" type="slidenum">
              <a:rPr lang="fr-FR" smtClean="0"/>
              <a:t>‹N°›</a:t>
            </a:fld>
            <a:endParaRPr lang="fr-FR"/>
          </a:p>
        </p:txBody>
      </p:sp>
      <p:cxnSp>
        <p:nvCxnSpPr>
          <p:cNvPr id="10" name="Connecteur droit 9"/>
          <p:cNvCxnSpPr/>
          <p:nvPr userDrawn="1"/>
        </p:nvCxnSpPr>
        <p:spPr>
          <a:xfrm>
            <a:off x="323528" y="836712"/>
            <a:ext cx="6948264" cy="0"/>
          </a:xfrm>
          <a:prstGeom prst="line">
            <a:avLst/>
          </a:prstGeom>
          <a:ln w="38100">
            <a:solidFill>
              <a:srgbClr val="C90039"/>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25283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14B1FE4-CC1B-4033-B9A1-B3A0957AB1AB}" type="datetime1">
              <a:rPr lang="fr-FR" smtClean="0"/>
              <a:t>21/11/2013</a:t>
            </a:fld>
            <a:endParaRPr lang="fr-FR"/>
          </a:p>
        </p:txBody>
      </p:sp>
      <p:sp>
        <p:nvSpPr>
          <p:cNvPr id="4" name="Espace réservé du pied de page 3"/>
          <p:cNvSpPr>
            <a:spLocks noGrp="1"/>
          </p:cNvSpPr>
          <p:nvPr>
            <p:ph type="ftr" sz="quarter" idx="11"/>
          </p:nvPr>
        </p:nvSpPr>
        <p:spPr/>
        <p:txBody>
          <a:bodyPr/>
          <a:lstStyle/>
          <a:p>
            <a:r>
              <a:rPr lang="fr-FR" smtClean="0"/>
              <a:t>Direction / Agence </a:t>
            </a:r>
            <a:endParaRPr lang="fr-FR"/>
          </a:p>
        </p:txBody>
      </p:sp>
      <p:sp>
        <p:nvSpPr>
          <p:cNvPr id="5" name="Espace réservé du numéro de diapositive 4"/>
          <p:cNvSpPr>
            <a:spLocks noGrp="1"/>
          </p:cNvSpPr>
          <p:nvPr>
            <p:ph type="sldNum" sz="quarter" idx="12"/>
          </p:nvPr>
        </p:nvSpPr>
        <p:spPr/>
        <p:txBody>
          <a:bodyPr/>
          <a:lstStyle/>
          <a:p>
            <a:fld id="{2F7354C9-1D80-4868-8163-AA4B5C50DADC}" type="slidenum">
              <a:rPr lang="fr-FR" smtClean="0"/>
              <a:t>‹N°›</a:t>
            </a:fld>
            <a:endParaRPr lang="fr-FR"/>
          </a:p>
        </p:txBody>
      </p:sp>
      <p:cxnSp>
        <p:nvCxnSpPr>
          <p:cNvPr id="6" name="Connecteur droit 5"/>
          <p:cNvCxnSpPr/>
          <p:nvPr userDrawn="1"/>
        </p:nvCxnSpPr>
        <p:spPr>
          <a:xfrm>
            <a:off x="323528" y="836712"/>
            <a:ext cx="6948264" cy="0"/>
          </a:xfrm>
          <a:prstGeom prst="line">
            <a:avLst/>
          </a:prstGeom>
          <a:ln w="38100">
            <a:solidFill>
              <a:srgbClr val="C90039"/>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91401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136D00-ABBF-462D-9789-45820246C1D1}" type="datetime1">
              <a:rPr lang="fr-FR" smtClean="0"/>
              <a:t>21/11/2013</a:t>
            </a:fld>
            <a:endParaRPr lang="fr-FR"/>
          </a:p>
        </p:txBody>
      </p:sp>
      <p:sp>
        <p:nvSpPr>
          <p:cNvPr id="3" name="Espace réservé du pied de page 2"/>
          <p:cNvSpPr>
            <a:spLocks noGrp="1"/>
          </p:cNvSpPr>
          <p:nvPr>
            <p:ph type="ftr" sz="quarter" idx="11"/>
          </p:nvPr>
        </p:nvSpPr>
        <p:spPr/>
        <p:txBody>
          <a:bodyPr/>
          <a:lstStyle/>
          <a:p>
            <a:r>
              <a:rPr lang="fr-FR" smtClean="0"/>
              <a:t>Direction / Agence </a:t>
            </a:r>
            <a:endParaRPr lang="fr-FR"/>
          </a:p>
        </p:txBody>
      </p:sp>
      <p:sp>
        <p:nvSpPr>
          <p:cNvPr id="4" name="Espace réservé du numéro de diapositive 3"/>
          <p:cNvSpPr>
            <a:spLocks noGrp="1"/>
          </p:cNvSpPr>
          <p:nvPr>
            <p:ph type="sldNum" sz="quarter" idx="12"/>
          </p:nvPr>
        </p:nvSpPr>
        <p:spPr/>
        <p:txBody>
          <a:bodyPr/>
          <a:lstStyle/>
          <a:p>
            <a:fld id="{2F7354C9-1D80-4868-8163-AA4B5C50DADC}" type="slidenum">
              <a:rPr lang="fr-FR" smtClean="0"/>
              <a:t>‹N°›</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346684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F9C5BD-CB13-4B73-98E2-D8871685B868}" type="datetime1">
              <a:rPr lang="fr-FR" smtClean="0"/>
              <a:t>21/11/2013</a:t>
            </a:fld>
            <a:endParaRPr lang="fr-FR"/>
          </a:p>
        </p:txBody>
      </p:sp>
      <p:sp>
        <p:nvSpPr>
          <p:cNvPr id="6" name="Espace réservé du pied de page 5"/>
          <p:cNvSpPr>
            <a:spLocks noGrp="1"/>
          </p:cNvSpPr>
          <p:nvPr>
            <p:ph type="ftr" sz="quarter" idx="11"/>
          </p:nvPr>
        </p:nvSpPr>
        <p:spPr/>
        <p:txBody>
          <a:bodyPr/>
          <a:lstStyle/>
          <a:p>
            <a:r>
              <a:rPr lang="fr-FR" smtClean="0"/>
              <a:t>Direction / Agence </a:t>
            </a:r>
            <a:endParaRPr lang="fr-FR"/>
          </a:p>
        </p:txBody>
      </p:sp>
      <p:sp>
        <p:nvSpPr>
          <p:cNvPr id="7" name="Espace réservé du numéro de diapositive 6"/>
          <p:cNvSpPr>
            <a:spLocks noGrp="1"/>
          </p:cNvSpPr>
          <p:nvPr>
            <p:ph type="sldNum" sz="quarter" idx="12"/>
          </p:nvPr>
        </p:nvSpPr>
        <p:spPr/>
        <p:txBody>
          <a:bodyPr/>
          <a:lstStyle/>
          <a:p>
            <a:fld id="{2F7354C9-1D80-4868-8163-AA4B5C50DADC}"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898" y="116632"/>
            <a:ext cx="1205589" cy="1224136"/>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6309320"/>
            <a:ext cx="1584176" cy="455760"/>
          </a:xfrm>
          <a:prstGeom prst="rect">
            <a:avLst/>
          </a:prstGeom>
        </p:spPr>
      </p:pic>
    </p:spTree>
    <p:extLst>
      <p:ext uri="{BB962C8B-B14F-4D97-AF65-F5344CB8AC3E}">
        <p14:creationId xmlns:p14="http://schemas.microsoft.com/office/powerpoint/2010/main" val="246349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188640"/>
            <a:ext cx="6948264" cy="562074"/>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51520" y="1340768"/>
            <a:ext cx="8640960" cy="478539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endParaRPr lang="fr-FR" dirty="0" smtClean="0"/>
          </a:p>
          <a:p>
            <a:pPr lvl="3"/>
            <a:endParaRPr lang="fr-FR" dirty="0" smtClean="0"/>
          </a:p>
          <a:p>
            <a:pPr lvl="4"/>
            <a:endParaRPr lang="fr-FR" dirty="0" smtClean="0"/>
          </a:p>
        </p:txBody>
      </p:sp>
      <p:sp>
        <p:nvSpPr>
          <p:cNvPr id="4" name="Espace réservé de la date 3"/>
          <p:cNvSpPr>
            <a:spLocks noGrp="1"/>
          </p:cNvSpPr>
          <p:nvPr>
            <p:ph type="dt" sz="half" idx="2"/>
          </p:nvPr>
        </p:nvSpPr>
        <p:spPr>
          <a:xfrm>
            <a:off x="7046440" y="6376243"/>
            <a:ext cx="94644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CB7C5DAD-7DC8-4CB0-9D4E-5999A7264991}" type="datetime1">
              <a:rPr lang="fr-FR" smtClean="0"/>
              <a:pPr/>
              <a:t>21/11/2013</a:t>
            </a:fld>
            <a:endParaRPr lang="fr-FR" dirty="0"/>
          </a:p>
        </p:txBody>
      </p:sp>
      <p:sp>
        <p:nvSpPr>
          <p:cNvPr id="5" name="Espace réservé du pied de page 4"/>
          <p:cNvSpPr>
            <a:spLocks noGrp="1"/>
          </p:cNvSpPr>
          <p:nvPr>
            <p:ph type="ftr" sz="quarter" idx="3"/>
          </p:nvPr>
        </p:nvSpPr>
        <p:spPr>
          <a:xfrm>
            <a:off x="4878545" y="6371157"/>
            <a:ext cx="210623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t>Direction / Agence </a:t>
            </a:r>
            <a:endParaRPr lang="fr-FR" dirty="0"/>
          </a:p>
        </p:txBody>
      </p:sp>
      <p:sp>
        <p:nvSpPr>
          <p:cNvPr id="6" name="Espace réservé du numéro de diapositive 5"/>
          <p:cNvSpPr>
            <a:spLocks noGrp="1"/>
          </p:cNvSpPr>
          <p:nvPr>
            <p:ph type="sldNum" sz="quarter" idx="4"/>
          </p:nvPr>
        </p:nvSpPr>
        <p:spPr>
          <a:xfrm>
            <a:off x="4310136" y="6371158"/>
            <a:ext cx="514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2F7354C9-1D80-4868-8163-AA4B5C50DADC}" type="slidenum">
              <a:rPr lang="fr-FR" smtClean="0"/>
              <a:pPr/>
              <a:t>‹N°›</a:t>
            </a:fld>
            <a:endParaRPr lang="fr-FR" dirty="0"/>
          </a:p>
        </p:txBody>
      </p:sp>
      <p:sp>
        <p:nvSpPr>
          <p:cNvPr id="8" name="Espace réservé du pied de page 4"/>
          <p:cNvSpPr txBox="1">
            <a:spLocks/>
          </p:cNvSpPr>
          <p:nvPr/>
        </p:nvSpPr>
        <p:spPr>
          <a:xfrm>
            <a:off x="7848872" y="6371158"/>
            <a:ext cx="1115616"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dirty="0" smtClean="0"/>
              <a:t> </a:t>
            </a:r>
            <a:r>
              <a:rPr lang="fr-FR" sz="900" kern="1200" dirty="0" smtClean="0">
                <a:solidFill>
                  <a:schemeClr val="tx1">
                    <a:tint val="75000"/>
                  </a:schemeClr>
                </a:solidFill>
                <a:latin typeface="+mn-lt"/>
                <a:ea typeface="+mn-ea"/>
                <a:cs typeface="+mn-cs"/>
              </a:rPr>
              <a:t> ©</a:t>
            </a:r>
            <a:r>
              <a:rPr lang="fr-FR" sz="900" dirty="0" smtClean="0"/>
              <a:t> OPPBTP 2013</a:t>
            </a:r>
            <a:endParaRPr lang="fr-FR" sz="900" dirty="0"/>
          </a:p>
        </p:txBody>
      </p:sp>
    </p:spTree>
    <p:extLst>
      <p:ext uri="{BB962C8B-B14F-4D97-AF65-F5344CB8AC3E}">
        <p14:creationId xmlns:p14="http://schemas.microsoft.com/office/powerpoint/2010/main" val="384938159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 id="2147483665" r:id="rId16"/>
    <p:sldLayoutId id="2147483666" r:id="rId17"/>
    <p:sldLayoutId id="2147483667" r:id="rId18"/>
  </p:sldLayoutIdLst>
  <p:timing>
    <p:tnLst>
      <p:par>
        <p:cTn id="1" dur="indefinite" restart="never" nodeType="tmRoot"/>
      </p:par>
    </p:tnLst>
  </p:timing>
  <p:hf hd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SzPct val="12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SzPct val="12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ü"/>
        <a:defRPr sz="2000" kern="1200">
          <a:solidFill>
            <a:schemeClr val="tx1"/>
          </a:solidFill>
          <a:latin typeface="+mn-lt"/>
          <a:ea typeface="+mn-ea"/>
          <a:cs typeface="+mn-cs"/>
        </a:defRPr>
      </a:lvl3pPr>
      <a:lvl4pPr marL="1657350" indent="-28575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Courier New" pitchFamily="49" charset="0"/>
        <a:buChar char="o"/>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hyperlink" Target="http://www.preventionbtp.f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rnaud.chaumont@oppbtp.f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place de la prévention dans la formation des BTS</a:t>
            </a:r>
            <a:endParaRPr lang="fr-FR" dirty="0"/>
          </a:p>
        </p:txBody>
      </p:sp>
      <p:sp>
        <p:nvSpPr>
          <p:cNvPr id="3" name="Sous-titre 2"/>
          <p:cNvSpPr>
            <a:spLocks noGrp="1"/>
          </p:cNvSpPr>
          <p:nvPr>
            <p:ph type="subTitle" idx="1"/>
          </p:nvPr>
        </p:nvSpPr>
        <p:spPr>
          <a:xfrm>
            <a:off x="467544" y="4869160"/>
            <a:ext cx="8238390" cy="1080120"/>
          </a:xfrm>
        </p:spPr>
        <p:txBody>
          <a:bodyPr>
            <a:normAutofit fontScale="85000" lnSpcReduction="10000"/>
          </a:bodyPr>
          <a:lstStyle/>
          <a:p>
            <a:r>
              <a:rPr lang="fr-FR" dirty="0" smtClean="0"/>
              <a:t>Séminaire BTS SCBH – 21 Novembre 2013</a:t>
            </a:r>
          </a:p>
          <a:p>
            <a:r>
              <a:rPr lang="fr-FR" dirty="0" smtClean="0"/>
              <a:t>Arnaud CHAUMONT – Responsable Formation Initiale</a:t>
            </a:r>
          </a:p>
        </p:txBody>
      </p:sp>
    </p:spTree>
    <p:extLst>
      <p:ext uri="{BB962C8B-B14F-4D97-AF65-F5344CB8AC3E}">
        <p14:creationId xmlns:p14="http://schemas.microsoft.com/office/powerpoint/2010/main" val="353114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90" name="AutoShape 1050"/>
          <p:cNvSpPr>
            <a:spLocks noChangeArrowheads="1"/>
          </p:cNvSpPr>
          <p:nvPr/>
        </p:nvSpPr>
        <p:spPr bwMode="auto">
          <a:xfrm>
            <a:off x="2590800" y="5236796"/>
            <a:ext cx="3352800" cy="914400"/>
          </a:xfrm>
          <a:prstGeom prst="star16">
            <a:avLst>
              <a:gd name="adj" fmla="val 37500"/>
            </a:avLst>
          </a:prstGeom>
          <a:gradFill rotWithShape="0">
            <a:gsLst>
              <a:gs pos="0">
                <a:schemeClr val="hlink"/>
              </a:gs>
              <a:gs pos="100000">
                <a:srgbClr val="FF3300"/>
              </a:gs>
            </a:gsLst>
            <a:path path="shape">
              <a:fillToRect l="50000" t="50000" r="50000" b="50000"/>
            </a:path>
          </a:gradFill>
          <a:ln w="9525">
            <a:solidFill>
              <a:srgbClr val="FF3300"/>
            </a:solidFill>
            <a:miter lim="800000"/>
            <a:headEnd/>
            <a:tailEnd/>
          </a:ln>
        </p:spPr>
        <p:txBody>
          <a:bodyPr lIns="0" tIns="0" rIns="0" bIns="0" anchor="ctr" anchorCtr="1"/>
          <a:lstStyle/>
          <a:p>
            <a:pPr algn="ctr" eaLnBrk="0" hangingPunct="0">
              <a:spcBef>
                <a:spcPct val="50000"/>
              </a:spcBef>
            </a:pPr>
            <a:r>
              <a:rPr lang="fr-FR" sz="2800" b="1" dirty="0">
                <a:solidFill>
                  <a:srgbClr val="FEFEEA"/>
                </a:solidFill>
                <a:latin typeface="Arial" pitchFamily="34" charset="0"/>
                <a:cs typeface="Arial" pitchFamily="34" charset="0"/>
              </a:rPr>
              <a:t>Dommage</a:t>
            </a:r>
          </a:p>
        </p:txBody>
      </p:sp>
      <p:sp>
        <p:nvSpPr>
          <p:cNvPr id="46083" name="Rectangle 1026"/>
          <p:cNvSpPr>
            <a:spLocks noGrp="1" noChangeArrowheads="1"/>
          </p:cNvSpPr>
          <p:nvPr>
            <p:ph type="title"/>
          </p:nvPr>
        </p:nvSpPr>
        <p:spPr>
          <a:xfrm>
            <a:off x="394752" y="332656"/>
            <a:ext cx="6477000" cy="461665"/>
          </a:xfrm>
          <a:noFill/>
        </p:spPr>
        <p:txBody>
          <a:bodyPr wrap="square">
            <a:spAutoFit/>
          </a:bodyPr>
          <a:lstStyle/>
          <a:p>
            <a:pPr eaLnBrk="1" hangingPunct="1"/>
            <a:r>
              <a:rPr lang="fr-FR" sz="2400" dirty="0" smtClean="0"/>
              <a:t>Processus d'apparition d'un dommage</a:t>
            </a:r>
          </a:p>
        </p:txBody>
      </p:sp>
      <p:grpSp>
        <p:nvGrpSpPr>
          <p:cNvPr id="2" name="Group 1036"/>
          <p:cNvGrpSpPr>
            <a:grpSpLocks/>
          </p:cNvGrpSpPr>
          <p:nvPr/>
        </p:nvGrpSpPr>
        <p:grpSpPr bwMode="auto">
          <a:xfrm>
            <a:off x="3108325" y="2448131"/>
            <a:ext cx="5438775" cy="2020888"/>
            <a:chOff x="1958" y="1632"/>
            <a:chExt cx="3426" cy="1273"/>
          </a:xfrm>
        </p:grpSpPr>
        <p:sp>
          <p:nvSpPr>
            <p:cNvPr id="46104" name="Oval 1037"/>
            <p:cNvSpPr>
              <a:spLocks noChangeArrowheads="1"/>
            </p:cNvSpPr>
            <p:nvPr/>
          </p:nvSpPr>
          <p:spPr bwMode="auto">
            <a:xfrm>
              <a:off x="1958" y="1632"/>
              <a:ext cx="3426" cy="1273"/>
            </a:xfrm>
            <a:prstGeom prst="ellipse">
              <a:avLst/>
            </a:prstGeom>
            <a:solidFill>
              <a:srgbClr val="CCECFF">
                <a:alpha val="50195"/>
              </a:srgbClr>
            </a:solidFill>
            <a:ln w="3175">
              <a:noFill/>
              <a:round/>
              <a:headEnd/>
              <a:tailEnd/>
            </a:ln>
            <a:scene3d>
              <a:camera prst="orthographicFront"/>
              <a:lightRig rig="threePt" dir="t"/>
            </a:scene3d>
            <a:sp3d>
              <a:bevelT/>
            </a:sp3d>
          </p:spPr>
          <p:txBody>
            <a:bodyPr wrap="none" anchor="ctr"/>
            <a:lstStyle/>
            <a:p>
              <a:endParaRPr lang="fr-FR" dirty="0">
                <a:solidFill>
                  <a:srgbClr val="002060"/>
                </a:solidFill>
              </a:endParaRPr>
            </a:p>
          </p:txBody>
        </p:sp>
        <p:sp>
          <p:nvSpPr>
            <p:cNvPr id="46105" name="Text Box 1038"/>
            <p:cNvSpPr txBox="1">
              <a:spLocks noChangeArrowheads="1"/>
            </p:cNvSpPr>
            <p:nvPr/>
          </p:nvSpPr>
          <p:spPr bwMode="auto">
            <a:xfrm>
              <a:off x="3792" y="2064"/>
              <a:ext cx="1056" cy="291"/>
            </a:xfrm>
            <a:prstGeom prst="rect">
              <a:avLst/>
            </a:prstGeom>
            <a:solidFill>
              <a:srgbClr val="CCECFF">
                <a:alpha val="50195"/>
              </a:srgbClr>
            </a:solidFill>
            <a:ln w="12700">
              <a:noFill/>
              <a:miter lim="800000"/>
              <a:headEnd/>
              <a:tailEnd/>
            </a:ln>
            <a:scene3d>
              <a:camera prst="orthographicFront"/>
              <a:lightRig rig="threePt" dir="t"/>
            </a:scene3d>
            <a:sp3d>
              <a:bevelT/>
            </a:sp3d>
          </p:spPr>
          <p:txBody>
            <a:bodyPr>
              <a:spAutoFit/>
            </a:bodyPr>
            <a:lstStyle/>
            <a:p>
              <a:pPr algn="ctr" eaLnBrk="0" hangingPunct="0">
                <a:spcBef>
                  <a:spcPct val="50000"/>
                </a:spcBef>
              </a:pPr>
              <a:r>
                <a:rPr lang="fr-FR" sz="2400" b="1" dirty="0">
                  <a:solidFill>
                    <a:srgbClr val="002060"/>
                  </a:solidFill>
                </a:rPr>
                <a:t>Personne</a:t>
              </a:r>
            </a:p>
          </p:txBody>
        </p:sp>
      </p:grpSp>
      <p:grpSp>
        <p:nvGrpSpPr>
          <p:cNvPr id="3" name="Group 1039"/>
          <p:cNvGrpSpPr>
            <a:grpSpLocks/>
          </p:cNvGrpSpPr>
          <p:nvPr/>
        </p:nvGrpSpPr>
        <p:grpSpPr bwMode="auto">
          <a:xfrm>
            <a:off x="228600" y="2448131"/>
            <a:ext cx="5440363" cy="2020888"/>
            <a:chOff x="144" y="1632"/>
            <a:chExt cx="3427" cy="1273"/>
          </a:xfrm>
        </p:grpSpPr>
        <p:sp>
          <p:nvSpPr>
            <p:cNvPr id="46102" name="Oval 1040"/>
            <p:cNvSpPr>
              <a:spLocks noChangeArrowheads="1"/>
            </p:cNvSpPr>
            <p:nvPr/>
          </p:nvSpPr>
          <p:spPr bwMode="auto">
            <a:xfrm>
              <a:off x="144" y="1632"/>
              <a:ext cx="3427" cy="1273"/>
            </a:xfrm>
            <a:prstGeom prst="ellipse">
              <a:avLst/>
            </a:prstGeom>
            <a:solidFill>
              <a:srgbClr val="FF9999">
                <a:alpha val="50195"/>
              </a:srgbClr>
            </a:solidFill>
            <a:ln w="3175">
              <a:noFill/>
              <a:round/>
              <a:headEnd/>
              <a:tailEnd/>
            </a:ln>
            <a:scene3d>
              <a:camera prst="orthographicFront"/>
              <a:lightRig rig="threePt" dir="t"/>
            </a:scene3d>
            <a:sp3d>
              <a:bevelT/>
            </a:sp3d>
          </p:spPr>
          <p:txBody>
            <a:bodyPr wrap="none" anchor="ctr"/>
            <a:lstStyle/>
            <a:p>
              <a:endParaRPr lang="fr-FR" dirty="0"/>
            </a:p>
          </p:txBody>
        </p:sp>
        <p:sp>
          <p:nvSpPr>
            <p:cNvPr id="46103" name="Text Box 1041"/>
            <p:cNvSpPr txBox="1">
              <a:spLocks noChangeArrowheads="1"/>
            </p:cNvSpPr>
            <p:nvPr/>
          </p:nvSpPr>
          <p:spPr bwMode="auto">
            <a:xfrm>
              <a:off x="480" y="2016"/>
              <a:ext cx="1344" cy="368"/>
            </a:xfrm>
            <a:prstGeom prst="rect">
              <a:avLst/>
            </a:prstGeom>
            <a:noFill/>
            <a:ln w="12700">
              <a:noFill/>
              <a:miter lim="800000"/>
              <a:headEnd/>
              <a:tailEnd/>
            </a:ln>
            <a:scene3d>
              <a:camera prst="orthographicFront"/>
              <a:lightRig rig="threePt" dir="t"/>
            </a:scene3d>
            <a:sp3d>
              <a:bevelT/>
            </a:sp3d>
          </p:spPr>
          <p:txBody>
            <a:bodyPr>
              <a:spAutoFit/>
            </a:bodyPr>
            <a:lstStyle/>
            <a:p>
              <a:pPr algn="ctr" eaLnBrk="0" hangingPunct="0">
                <a:spcBef>
                  <a:spcPct val="50000"/>
                </a:spcBef>
              </a:pPr>
              <a:r>
                <a:rPr lang="fr-FR" sz="3200" b="1" dirty="0" smtClean="0">
                  <a:solidFill>
                    <a:srgbClr val="993300"/>
                  </a:solidFill>
                </a:rPr>
                <a:t>Danger</a:t>
              </a:r>
              <a:endParaRPr lang="fr-FR" sz="3200" b="1" dirty="0">
                <a:solidFill>
                  <a:srgbClr val="993300"/>
                </a:solidFill>
              </a:endParaRPr>
            </a:p>
          </p:txBody>
        </p:sp>
      </p:grpSp>
      <p:sp>
        <p:nvSpPr>
          <p:cNvPr id="46087" name="Freeform 1042"/>
          <p:cNvSpPr>
            <a:spLocks/>
          </p:cNvSpPr>
          <p:nvPr/>
        </p:nvSpPr>
        <p:spPr bwMode="auto">
          <a:xfrm>
            <a:off x="3105150" y="2600531"/>
            <a:ext cx="2562225" cy="1752600"/>
          </a:xfrm>
          <a:custGeom>
            <a:avLst/>
            <a:gdLst>
              <a:gd name="T0" fmla="*/ 1390650 w 1614"/>
              <a:gd name="T1" fmla="*/ 0 h 1104"/>
              <a:gd name="T2" fmla="*/ 1657350 w 1614"/>
              <a:gd name="T3" fmla="*/ 95250 h 1104"/>
              <a:gd name="T4" fmla="*/ 2000250 w 1614"/>
              <a:gd name="T5" fmla="*/ 228600 h 1104"/>
              <a:gd name="T6" fmla="*/ 2286000 w 1614"/>
              <a:gd name="T7" fmla="*/ 400050 h 1104"/>
              <a:gd name="T8" fmla="*/ 2457450 w 1614"/>
              <a:gd name="T9" fmla="*/ 581025 h 1104"/>
              <a:gd name="T10" fmla="*/ 2562225 w 1614"/>
              <a:gd name="T11" fmla="*/ 762000 h 1104"/>
              <a:gd name="T12" fmla="*/ 2552700 w 1614"/>
              <a:gd name="T13" fmla="*/ 895350 h 1104"/>
              <a:gd name="T14" fmla="*/ 2514600 w 1614"/>
              <a:gd name="T15" fmla="*/ 1038225 h 1104"/>
              <a:gd name="T16" fmla="*/ 2371725 w 1614"/>
              <a:gd name="T17" fmla="*/ 1257300 h 1104"/>
              <a:gd name="T18" fmla="*/ 2114550 w 1614"/>
              <a:gd name="T19" fmla="*/ 1428750 h 1104"/>
              <a:gd name="T20" fmla="*/ 1771650 w 1614"/>
              <a:gd name="T21" fmla="*/ 1600200 h 1104"/>
              <a:gd name="T22" fmla="*/ 1238250 w 1614"/>
              <a:gd name="T23" fmla="*/ 1752600 h 1104"/>
              <a:gd name="T24" fmla="*/ 473075 w 1614"/>
              <a:gd name="T25" fmla="*/ 1450975 h 1104"/>
              <a:gd name="T26" fmla="*/ 95250 w 1614"/>
              <a:gd name="T27" fmla="*/ 1143000 h 1104"/>
              <a:gd name="T28" fmla="*/ 0 w 1614"/>
              <a:gd name="T29" fmla="*/ 895350 h 1104"/>
              <a:gd name="T30" fmla="*/ 47625 w 1614"/>
              <a:gd name="T31" fmla="*/ 638175 h 1104"/>
              <a:gd name="T32" fmla="*/ 276225 w 1614"/>
              <a:gd name="T33" fmla="*/ 390525 h 1104"/>
              <a:gd name="T34" fmla="*/ 781050 w 1614"/>
              <a:gd name="T35" fmla="*/ 152400 h 1104"/>
              <a:gd name="T36" fmla="*/ 1162050 w 1614"/>
              <a:gd name="T37" fmla="*/ 0 h 1104"/>
              <a:gd name="T38" fmla="*/ 1390650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rgbClr val="FF6600">
              <a:alpha val="49804"/>
            </a:srgbClr>
          </a:solidFill>
          <a:ln w="38100" cap="flat" cmpd="sng">
            <a:noFill/>
            <a:prstDash val="solid"/>
            <a:miter lim="800000"/>
            <a:headEnd type="none" w="sm" len="sm"/>
            <a:tailEnd type="none" w="sm" len="sm"/>
          </a:ln>
          <a:scene3d>
            <a:camera prst="orthographicFront"/>
            <a:lightRig rig="threePt" dir="t"/>
          </a:scene3d>
          <a:sp3d>
            <a:bevelT/>
          </a:sp3d>
        </p:spPr>
        <p:txBody>
          <a:bodyPr anchor="ctr"/>
          <a:lstStyle/>
          <a:p>
            <a:endParaRPr lang="fr-FR" dirty="0"/>
          </a:p>
        </p:txBody>
      </p:sp>
      <p:sp>
        <p:nvSpPr>
          <p:cNvPr id="46088" name="Text Box 1043"/>
          <p:cNvSpPr txBox="1">
            <a:spLocks noChangeArrowheads="1"/>
          </p:cNvSpPr>
          <p:nvPr/>
        </p:nvSpPr>
        <p:spPr bwMode="auto">
          <a:xfrm flipH="1">
            <a:off x="754083" y="1377950"/>
            <a:ext cx="2141517" cy="759031"/>
          </a:xfrm>
          <a:prstGeom prst="rect">
            <a:avLst/>
          </a:prstGeom>
          <a:solidFill>
            <a:srgbClr val="FFFF00"/>
          </a:solidFill>
          <a:ln w="38100">
            <a:noFill/>
            <a:miter lim="800000"/>
            <a:headEnd/>
            <a:tailEnd/>
          </a:ln>
          <a:scene3d>
            <a:camera prst="orthographicFront"/>
            <a:lightRig rig="threePt" dir="t"/>
          </a:scene3d>
          <a:sp3d>
            <a:bevelT/>
          </a:sp3d>
        </p:spPr>
        <p:txBody>
          <a:bodyPr anchor="ctr"/>
          <a:lstStyle/>
          <a:p>
            <a:pPr algn="ctr" eaLnBrk="0" hangingPunct="0">
              <a:spcBef>
                <a:spcPct val="50000"/>
              </a:spcBef>
            </a:pPr>
            <a:r>
              <a:rPr lang="fr-FR" sz="2400" b="1" dirty="0" smtClean="0">
                <a:solidFill>
                  <a:srgbClr val="002060"/>
                </a:solidFill>
              </a:rPr>
              <a:t>Situation </a:t>
            </a:r>
            <a:r>
              <a:rPr lang="fr-FR" sz="2400" b="1" dirty="0">
                <a:solidFill>
                  <a:srgbClr val="002060"/>
                </a:solidFill>
              </a:rPr>
              <a:t>dangereuse</a:t>
            </a:r>
          </a:p>
        </p:txBody>
      </p:sp>
      <p:sp>
        <p:nvSpPr>
          <p:cNvPr id="46089" name="Line 1044"/>
          <p:cNvSpPr>
            <a:spLocks noChangeShapeType="1"/>
          </p:cNvSpPr>
          <p:nvPr/>
        </p:nvSpPr>
        <p:spPr bwMode="auto">
          <a:xfrm flipH="1" flipV="1">
            <a:off x="2743200" y="2067131"/>
            <a:ext cx="1219200" cy="914400"/>
          </a:xfrm>
          <a:prstGeom prst="line">
            <a:avLst/>
          </a:prstGeom>
          <a:noFill/>
          <a:ln w="111125">
            <a:solidFill>
              <a:srgbClr val="FFB900"/>
            </a:solidFill>
            <a:round/>
            <a:headEnd type="arrow" w="med" len="med"/>
            <a:tailEnd/>
          </a:ln>
          <a:scene3d>
            <a:camera prst="orthographicFront"/>
            <a:lightRig rig="threePt" dir="t"/>
          </a:scene3d>
          <a:sp3d>
            <a:bevelT/>
          </a:sp3d>
        </p:spPr>
        <p:txBody>
          <a:bodyPr wrap="none" anchor="ctr"/>
          <a:lstStyle/>
          <a:p>
            <a:endParaRPr lang="fr-FR" dirty="0"/>
          </a:p>
        </p:txBody>
      </p:sp>
      <p:grpSp>
        <p:nvGrpSpPr>
          <p:cNvPr id="4" name="Group 1045"/>
          <p:cNvGrpSpPr>
            <a:grpSpLocks/>
          </p:cNvGrpSpPr>
          <p:nvPr/>
        </p:nvGrpSpPr>
        <p:grpSpPr bwMode="auto">
          <a:xfrm>
            <a:off x="4043362" y="1463881"/>
            <a:ext cx="4413250" cy="2241550"/>
            <a:chOff x="2592" y="988"/>
            <a:chExt cx="2780" cy="1412"/>
          </a:xfrm>
        </p:grpSpPr>
        <p:sp>
          <p:nvSpPr>
            <p:cNvPr id="46099" name="AutoShape 1046"/>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dirty="0"/>
            </a:p>
          </p:txBody>
        </p:sp>
        <p:sp>
          <p:nvSpPr>
            <p:cNvPr id="46100" name="Text Box 1047"/>
            <p:cNvSpPr txBox="1">
              <a:spLocks noChangeArrowheads="1"/>
            </p:cNvSpPr>
            <p:nvPr/>
          </p:nvSpPr>
          <p:spPr bwMode="auto">
            <a:xfrm>
              <a:off x="3735" y="988"/>
              <a:ext cx="1637" cy="620"/>
            </a:xfrm>
            <a:prstGeom prst="rect">
              <a:avLst/>
            </a:prstGeom>
            <a:solidFill>
              <a:srgbClr val="FF0000"/>
            </a:solidFill>
            <a:ln w="3175">
              <a:noFill/>
              <a:miter lim="800000"/>
              <a:headEnd/>
              <a:tailEnd/>
            </a:ln>
            <a:scene3d>
              <a:camera prst="orthographicFront"/>
              <a:lightRig rig="threePt" dir="t"/>
            </a:scene3d>
            <a:sp3d>
              <a:bevelT/>
            </a:sp3d>
          </p:spPr>
          <p:txBody>
            <a:bodyPr anchor="ctr"/>
            <a:lstStyle/>
            <a:p>
              <a:pPr algn="ctr" eaLnBrk="0" hangingPunct="0">
                <a:spcBef>
                  <a:spcPts val="0"/>
                </a:spcBef>
              </a:pPr>
              <a:r>
                <a:rPr lang="fr-FR" sz="2400" b="1" dirty="0" smtClean="0">
                  <a:solidFill>
                    <a:srgbClr val="FEFEEA"/>
                  </a:solidFill>
                </a:rPr>
                <a:t>Événement</a:t>
              </a:r>
              <a:endParaRPr lang="fr-FR" sz="2400" b="1" dirty="0">
                <a:solidFill>
                  <a:srgbClr val="FEFEEA"/>
                </a:solidFill>
              </a:endParaRPr>
            </a:p>
            <a:p>
              <a:pPr algn="ctr" eaLnBrk="0" hangingPunct="0">
                <a:spcBef>
                  <a:spcPts val="0"/>
                </a:spcBef>
              </a:pPr>
              <a:r>
                <a:rPr lang="fr-FR" sz="2400" b="1" dirty="0" smtClean="0">
                  <a:solidFill>
                    <a:srgbClr val="FEFEEA"/>
                  </a:solidFill>
                </a:rPr>
                <a:t>dangereux</a:t>
              </a:r>
              <a:endParaRPr lang="fr-FR" sz="2400" b="1" dirty="0">
                <a:solidFill>
                  <a:srgbClr val="FEFEEA"/>
                </a:solidFill>
              </a:endParaRPr>
            </a:p>
          </p:txBody>
        </p:sp>
        <p:sp>
          <p:nvSpPr>
            <p:cNvPr id="46101" name="Line 1048"/>
            <p:cNvSpPr>
              <a:spLocks noChangeShapeType="1"/>
            </p:cNvSpPr>
            <p:nvPr/>
          </p:nvSpPr>
          <p:spPr bwMode="auto">
            <a:xfrm flipV="1">
              <a:off x="3024" y="1392"/>
              <a:ext cx="816" cy="768"/>
            </a:xfrm>
            <a:prstGeom prst="line">
              <a:avLst/>
            </a:prstGeom>
            <a:noFill/>
            <a:ln w="57150">
              <a:solidFill>
                <a:schemeClr val="hlink"/>
              </a:solidFill>
              <a:round/>
              <a:headEnd/>
              <a:tailEnd/>
            </a:ln>
          </p:spPr>
          <p:txBody>
            <a:bodyPr wrap="none" anchor="ctr"/>
            <a:lstStyle/>
            <a:p>
              <a:endParaRPr lang="fr-FR" dirty="0"/>
            </a:p>
          </p:txBody>
        </p:sp>
      </p:grpSp>
      <p:sp>
        <p:nvSpPr>
          <p:cNvPr id="651289" name="AutoShape 1049"/>
          <p:cNvSpPr>
            <a:spLocks noChangeArrowheads="1"/>
          </p:cNvSpPr>
          <p:nvPr/>
        </p:nvSpPr>
        <p:spPr bwMode="auto">
          <a:xfrm rot="5783349">
            <a:off x="3672681" y="4414250"/>
            <a:ext cx="1328738" cy="292100"/>
          </a:xfrm>
          <a:custGeom>
            <a:avLst/>
            <a:gdLst>
              <a:gd name="T0" fmla="*/ 61303597 w 21600"/>
              <a:gd name="T1" fmla="*/ 0 h 21600"/>
              <a:gd name="T2" fmla="*/ 0 w 21600"/>
              <a:gd name="T3" fmla="*/ 1975056 h 21600"/>
              <a:gd name="T4" fmla="*/ 61303597 w 21600"/>
              <a:gd name="T5" fmla="*/ 3950112 h 21600"/>
              <a:gd name="T6" fmla="*/ 81738180 w 21600"/>
              <a:gd name="T7" fmla="*/ 19750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rgbClr val="FF3300"/>
            </a:solidFill>
            <a:miter lim="800000"/>
            <a:headEnd/>
            <a:tailEnd/>
          </a:ln>
        </p:spPr>
        <p:txBody>
          <a:bodyPr wrap="none" anchor="ctr"/>
          <a:lstStyle/>
          <a:p>
            <a:endParaRPr lang="fr-FR" dirty="0"/>
          </a:p>
        </p:txBody>
      </p:sp>
      <p:sp>
        <p:nvSpPr>
          <p:cNvPr id="26" name="Text Box 1028"/>
          <p:cNvSpPr txBox="1">
            <a:spLocks noChangeArrowheads="1"/>
          </p:cNvSpPr>
          <p:nvPr/>
        </p:nvSpPr>
        <p:spPr bwMode="auto">
          <a:xfrm>
            <a:off x="2590800" y="5236796"/>
            <a:ext cx="3352800" cy="1200329"/>
          </a:xfrm>
          <a:prstGeom prst="rect">
            <a:avLst/>
          </a:prstGeom>
          <a:solidFill>
            <a:schemeClr val="bg1"/>
          </a:solidFill>
          <a:ln w="22225">
            <a:solidFill>
              <a:srgbClr val="002060"/>
            </a:solidFill>
            <a:miter lim="800000"/>
            <a:headEnd/>
            <a:tailEnd/>
          </a:ln>
          <a:scene3d>
            <a:camera prst="orthographicFront"/>
            <a:lightRig rig="threePt" dir="t"/>
          </a:scene3d>
          <a:sp3d>
            <a:bevelT w="165100" h="114300"/>
          </a:sp3d>
        </p:spPr>
        <p:txBody>
          <a:bodyPr wrap="square">
            <a:spAutoFit/>
          </a:bodyPr>
          <a:lstStyle/>
          <a:p>
            <a:pPr marL="292100" indent="-292100" algn="ctr" eaLnBrk="0" hangingPunct="0">
              <a:spcBef>
                <a:spcPct val="50000"/>
              </a:spcBef>
            </a:pPr>
            <a:r>
              <a:rPr lang="fr-FR" sz="2400" dirty="0" smtClean="0">
                <a:solidFill>
                  <a:srgbClr val="000000"/>
                </a:solidFill>
              </a:rPr>
              <a:t>Le dommage</a:t>
            </a:r>
            <a:br>
              <a:rPr lang="fr-FR" sz="2400" dirty="0" smtClean="0">
                <a:solidFill>
                  <a:srgbClr val="000000"/>
                </a:solidFill>
              </a:rPr>
            </a:br>
            <a:r>
              <a:rPr lang="fr-FR" sz="2400" dirty="0" smtClean="0">
                <a:solidFill>
                  <a:srgbClr val="000000"/>
                </a:solidFill>
              </a:rPr>
              <a:t>est caractérisé</a:t>
            </a:r>
            <a:br>
              <a:rPr lang="fr-FR" sz="2400" dirty="0" smtClean="0">
                <a:solidFill>
                  <a:srgbClr val="000000"/>
                </a:solidFill>
              </a:rPr>
            </a:br>
            <a:r>
              <a:rPr lang="fr-FR" sz="2400" dirty="0" smtClean="0">
                <a:solidFill>
                  <a:srgbClr val="000000"/>
                </a:solidFill>
              </a:rPr>
              <a:t>par</a:t>
            </a:r>
            <a:r>
              <a:rPr lang="fr-FR" sz="2400" b="1" dirty="0" smtClean="0">
                <a:solidFill>
                  <a:srgbClr val="000000"/>
                </a:solidFill>
              </a:rPr>
              <a:t> sa gravité</a:t>
            </a:r>
            <a:r>
              <a:rPr lang="fr-FR" sz="2000" dirty="0" smtClean="0">
                <a:solidFill>
                  <a:srgbClr val="009900"/>
                </a:solidFill>
              </a:rPr>
              <a:t> </a:t>
            </a:r>
            <a:endParaRPr lang="fr-FR" sz="2000" dirty="0">
              <a:solidFill>
                <a:srgbClr val="009900"/>
              </a:solidFill>
            </a:endParaRPr>
          </a:p>
        </p:txBody>
      </p:sp>
      <p:sp>
        <p:nvSpPr>
          <p:cNvPr id="651268" name="Text Box 1028"/>
          <p:cNvSpPr txBox="1">
            <a:spLocks noChangeArrowheads="1"/>
          </p:cNvSpPr>
          <p:nvPr/>
        </p:nvSpPr>
        <p:spPr bwMode="auto">
          <a:xfrm>
            <a:off x="5411788" y="1377950"/>
            <a:ext cx="3518456" cy="1785104"/>
          </a:xfrm>
          <a:prstGeom prst="rect">
            <a:avLst/>
          </a:prstGeom>
          <a:solidFill>
            <a:schemeClr val="bg1"/>
          </a:solidFill>
          <a:ln w="22225">
            <a:solidFill>
              <a:srgbClr val="002060"/>
            </a:solidFill>
            <a:miter lim="800000"/>
            <a:headEnd/>
            <a:tailEnd/>
          </a:ln>
          <a:scene3d>
            <a:camera prst="orthographicFront"/>
            <a:lightRig rig="threePt" dir="t"/>
          </a:scene3d>
          <a:sp3d>
            <a:bevelT w="165100" h="114300"/>
          </a:sp3d>
        </p:spPr>
        <p:txBody>
          <a:bodyPr wrap="square">
            <a:spAutoFit/>
          </a:bodyPr>
          <a:lstStyle/>
          <a:p>
            <a:pPr marL="292100" indent="-292100" algn="ctr" eaLnBrk="0" hangingPunct="0">
              <a:spcBef>
                <a:spcPct val="50000"/>
              </a:spcBef>
            </a:pPr>
            <a:r>
              <a:rPr lang="fr-FR" sz="2000" dirty="0">
                <a:solidFill>
                  <a:srgbClr val="009900"/>
                </a:solidFill>
              </a:rPr>
              <a:t>   </a:t>
            </a:r>
            <a:endParaRPr lang="fr-FR" sz="2000" dirty="0" smtClean="0">
              <a:solidFill>
                <a:srgbClr val="009900"/>
              </a:solidFill>
            </a:endParaRPr>
          </a:p>
          <a:p>
            <a:pPr marL="292100" indent="-292100" algn="ctr" eaLnBrk="0" hangingPunct="0">
              <a:spcBef>
                <a:spcPct val="50000"/>
              </a:spcBef>
            </a:pPr>
            <a:r>
              <a:rPr lang="fr-FR" dirty="0" smtClean="0">
                <a:solidFill>
                  <a:srgbClr val="000000"/>
                </a:solidFill>
              </a:rPr>
              <a:t>L’événement dangereux</a:t>
            </a:r>
            <a:r>
              <a:rPr lang="fr-FR" dirty="0">
                <a:solidFill>
                  <a:srgbClr val="000000"/>
                </a:solidFill>
              </a:rPr>
              <a:t/>
            </a:r>
            <a:br>
              <a:rPr lang="fr-FR" dirty="0">
                <a:solidFill>
                  <a:srgbClr val="000000"/>
                </a:solidFill>
              </a:rPr>
            </a:br>
            <a:r>
              <a:rPr lang="fr-FR" dirty="0">
                <a:solidFill>
                  <a:srgbClr val="000000"/>
                </a:solidFill>
              </a:rPr>
              <a:t>est caractérisé par sa</a:t>
            </a:r>
            <a:br>
              <a:rPr lang="fr-FR" dirty="0">
                <a:solidFill>
                  <a:srgbClr val="000000"/>
                </a:solidFill>
              </a:rPr>
            </a:br>
            <a:r>
              <a:rPr lang="fr-FR" b="1" dirty="0">
                <a:solidFill>
                  <a:srgbClr val="000000"/>
                </a:solidFill>
              </a:rPr>
              <a:t>probabilité </a:t>
            </a:r>
            <a:r>
              <a:rPr lang="fr-FR" b="1" dirty="0" smtClean="0">
                <a:solidFill>
                  <a:srgbClr val="000000"/>
                </a:solidFill>
              </a:rPr>
              <a:t>d’occurrence</a:t>
            </a:r>
          </a:p>
          <a:p>
            <a:pPr marL="292100" indent="-292100" algn="ctr" eaLnBrk="0" hangingPunct="0">
              <a:spcBef>
                <a:spcPct val="50000"/>
              </a:spcBef>
            </a:pPr>
            <a:r>
              <a:rPr lang="fr-FR" dirty="0" smtClean="0">
                <a:solidFill>
                  <a:srgbClr val="009900"/>
                </a:solidFill>
              </a:rPr>
              <a:t> </a:t>
            </a:r>
            <a:endParaRPr lang="fr-FR" dirty="0">
              <a:solidFill>
                <a:srgbClr val="009900"/>
              </a:solidFill>
            </a:endParaRPr>
          </a:p>
        </p:txBody>
      </p:sp>
      <p:sp>
        <p:nvSpPr>
          <p:cNvPr id="5" name="ZoneTexte 4"/>
          <p:cNvSpPr txBox="1"/>
          <p:nvPr/>
        </p:nvSpPr>
        <p:spPr>
          <a:xfrm>
            <a:off x="275486" y="940078"/>
            <a:ext cx="2852063" cy="369332"/>
          </a:xfrm>
          <a:prstGeom prst="rect">
            <a:avLst/>
          </a:prstGeom>
          <a:noFill/>
        </p:spPr>
        <p:txBody>
          <a:bodyPr wrap="none" rtlCol="0">
            <a:spAutoFit/>
          </a:bodyPr>
          <a:lstStyle/>
          <a:p>
            <a:r>
              <a:rPr lang="fr-FR" b="1" u="sng" dirty="0" smtClean="0"/>
              <a:t>NORME : NF-EN 12100-1</a:t>
            </a:r>
            <a:endParaRPr lang="fr-FR" b="1" u="sng" dirty="0"/>
          </a:p>
        </p:txBody>
      </p:sp>
    </p:spTree>
    <p:extLst>
      <p:ext uri="{BB962C8B-B14F-4D97-AF65-F5344CB8AC3E}">
        <p14:creationId xmlns:p14="http://schemas.microsoft.com/office/powerpoint/2010/main" val="614241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0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0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08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128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51290"/>
                                        </p:tgtEl>
                                        <p:attrNameLst>
                                          <p:attrName>style.visibility</p:attrName>
                                        </p:attrNameLst>
                                      </p:cBhvr>
                                      <p:to>
                                        <p:strVal val="visible"/>
                                      </p:to>
                                    </p:set>
                                    <p:anim calcmode="lin" valueType="num">
                                      <p:cBhvr>
                                        <p:cTn id="36" dur="1000" fill="hold"/>
                                        <p:tgtEl>
                                          <p:spTgt spid="651290"/>
                                        </p:tgtEl>
                                        <p:attrNameLst>
                                          <p:attrName>ppt_w</p:attrName>
                                        </p:attrNameLst>
                                      </p:cBhvr>
                                      <p:tavLst>
                                        <p:tav tm="0">
                                          <p:val>
                                            <p:fltVal val="0"/>
                                          </p:val>
                                        </p:tav>
                                        <p:tav tm="100000">
                                          <p:val>
                                            <p:strVal val="#ppt_w"/>
                                          </p:val>
                                        </p:tav>
                                      </p:tavLst>
                                    </p:anim>
                                    <p:anim calcmode="lin" valueType="num">
                                      <p:cBhvr>
                                        <p:cTn id="37" dur="1000" fill="hold"/>
                                        <p:tgtEl>
                                          <p:spTgt spid="65129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5126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90" grpId="0" animBg="1" autoUpdateAnimBg="0"/>
      <p:bldP spid="46087" grpId="0" animBg="1"/>
      <p:bldP spid="46088" grpId="0" animBg="1"/>
      <p:bldP spid="46089" grpId="0" animBg="1"/>
      <p:bldP spid="651289" grpId="0" animBg="1"/>
      <p:bldP spid="26" grpId="0" animBg="1" autoUpdateAnimBg="0"/>
      <p:bldP spid="65126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title"/>
          </p:nvPr>
        </p:nvSpPr>
        <p:spPr/>
        <p:txBody>
          <a:bodyPr/>
          <a:lstStyle/>
          <a:p>
            <a:pPr fontAlgn="base">
              <a:spcAft>
                <a:spcPct val="0"/>
              </a:spcAft>
            </a:pPr>
            <a:r>
              <a:rPr lang="fr-FR" cap="none" dirty="0" smtClean="0">
                <a:cs typeface="Arial" charset="0"/>
              </a:rPr>
              <a:t>Compétences concernées</a:t>
            </a:r>
            <a:endParaRPr cap="none" dirty="0" smtClean="0">
              <a:cs typeface="Arial" charset="0"/>
            </a:endParaRPr>
          </a:p>
        </p:txBody>
      </p:sp>
      <p:sp>
        <p:nvSpPr>
          <p:cNvPr id="2" name="Espace réservé du contenu 1"/>
          <p:cNvSpPr>
            <a:spLocks noGrp="1"/>
          </p:cNvSpPr>
          <p:nvPr>
            <p:ph idx="1"/>
          </p:nvPr>
        </p:nvSpPr>
        <p:spPr/>
        <p:txBody>
          <a:bodyPr/>
          <a:lstStyle/>
          <a:p>
            <a:r>
              <a:rPr lang="fr-FR" sz="3600" b="1" dirty="0" smtClean="0"/>
              <a:t>C4.2 : Concevoir des solutions sûres</a:t>
            </a:r>
          </a:p>
          <a:p>
            <a:pPr lvl="1"/>
            <a:r>
              <a:rPr lang="fr-FR" sz="3200" dirty="0"/>
              <a:t>Concevoir des solutions sûres en appliquant les principes généraux de prévention (PGP</a:t>
            </a:r>
            <a:r>
              <a:rPr lang="fr-FR" sz="3200" dirty="0" smtClean="0"/>
              <a:t>).</a:t>
            </a:r>
          </a:p>
          <a:p>
            <a:pPr lvl="1"/>
            <a:r>
              <a:rPr lang="fr-FR" sz="3200" dirty="0"/>
              <a:t>Intégrer tous les aspects relatifs à la sécurité aux documents en </a:t>
            </a:r>
            <a:r>
              <a:rPr lang="fr-FR" sz="3200" dirty="0" smtClean="0"/>
              <a:t>vigueur (PIC et PPSPS).</a:t>
            </a:r>
            <a:endParaRPr lang="fr-FR" sz="3200" dirty="0"/>
          </a:p>
          <a:p>
            <a:pPr marL="457200" lvl="1" indent="0">
              <a:buNone/>
            </a:pPr>
            <a:endParaRPr lang="fr-FR" dirty="0"/>
          </a:p>
        </p:txBody>
      </p:sp>
    </p:spTree>
    <p:extLst>
      <p:ext uri="{BB962C8B-B14F-4D97-AF65-F5344CB8AC3E}">
        <p14:creationId xmlns:p14="http://schemas.microsoft.com/office/powerpoint/2010/main" val="286464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21685" y="1457082"/>
            <a:ext cx="7696200" cy="609600"/>
            <a:chOff x="0" y="3581400"/>
            <a:chExt cx="7696200" cy="609600"/>
          </a:xfrm>
        </p:grpSpPr>
        <p:sp>
          <p:nvSpPr>
            <p:cNvPr id="21" name="Rectangle 5"/>
            <p:cNvSpPr>
              <a:spLocks noChangeArrowheads="1"/>
            </p:cNvSpPr>
            <p:nvPr/>
          </p:nvSpPr>
          <p:spPr bwMode="auto">
            <a:xfrm>
              <a:off x="2362200" y="3962400"/>
              <a:ext cx="5334000" cy="228600"/>
            </a:xfrm>
            <a:prstGeom prst="rect">
              <a:avLst/>
            </a:prstGeom>
            <a:solidFill>
              <a:srgbClr val="00B0F0"/>
            </a:solidFill>
            <a:ln w="9525">
              <a:noFill/>
              <a:round/>
              <a:headEnd/>
              <a:tailEnd/>
            </a:ln>
          </p:spPr>
          <p:txBody>
            <a:bodyPr wrap="none" anchor="ctr"/>
            <a:lstStyle/>
            <a:p>
              <a:endParaRPr lang="fr-FR" dirty="0"/>
            </a:p>
          </p:txBody>
        </p:sp>
        <p:sp>
          <p:nvSpPr>
            <p:cNvPr id="22" name="Text Box 8"/>
            <p:cNvSpPr txBox="1">
              <a:spLocks noChangeArrowheads="1"/>
            </p:cNvSpPr>
            <p:nvPr/>
          </p:nvSpPr>
          <p:spPr bwMode="auto">
            <a:xfrm>
              <a:off x="0" y="3581400"/>
              <a:ext cx="1905000" cy="609600"/>
            </a:xfrm>
            <a:prstGeom prst="rect">
              <a:avLst/>
            </a:prstGeom>
            <a:solidFill>
              <a:srgbClr val="00B0F0"/>
            </a:solidFill>
            <a:ln w="12600">
              <a:solidFill>
                <a:srgbClr val="FF9966"/>
              </a:solidFill>
              <a:miter lim="800000"/>
              <a:headEnd/>
              <a:tailEnd/>
            </a:ln>
            <a:scene3d>
              <a:camera prst="orthographicFront"/>
              <a:lightRig rig="threePt" dir="t"/>
            </a:scene3d>
            <a:sp3d>
              <a:bevelT/>
            </a:sp3d>
          </p:spPr>
          <p:txBody>
            <a:bodyPr lIns="90000" tIns="46800" rIns="90000" bIns="46800" anchor="ctr"/>
            <a:lstStyle/>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000066"/>
                  </a:solidFill>
                  <a:latin typeface="Arial" charset="0"/>
                </a:rPr>
                <a:t>Prévention</a:t>
              </a:r>
              <a:endParaRPr lang="en-GB" sz="2000" b="1" dirty="0">
                <a:solidFill>
                  <a:srgbClr val="000066"/>
                </a:solidFill>
                <a:latin typeface="Arial" charset="0"/>
              </a:endParaRPr>
            </a:p>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smtClean="0">
                  <a:solidFill>
                    <a:srgbClr val="000066"/>
                  </a:solidFill>
                  <a:latin typeface="Arial" charset="0"/>
                </a:rPr>
                <a:t>intrinsèque</a:t>
              </a:r>
              <a:endParaRPr lang="en-GB" sz="2000" b="1" dirty="0">
                <a:solidFill>
                  <a:srgbClr val="000066"/>
                </a:solidFill>
                <a:latin typeface="Arial" charset="0"/>
              </a:endParaRPr>
            </a:p>
          </p:txBody>
        </p:sp>
      </p:grpSp>
      <p:grpSp>
        <p:nvGrpSpPr>
          <p:cNvPr id="19" name="Groupe 18"/>
          <p:cNvGrpSpPr/>
          <p:nvPr/>
        </p:nvGrpSpPr>
        <p:grpSpPr>
          <a:xfrm>
            <a:off x="0" y="5166990"/>
            <a:ext cx="8077200" cy="926306"/>
            <a:chOff x="0" y="4114800"/>
            <a:chExt cx="8077200" cy="926306"/>
          </a:xfrm>
        </p:grpSpPr>
        <p:sp>
          <p:nvSpPr>
            <p:cNvPr id="55301" name="Rectangle 4"/>
            <p:cNvSpPr>
              <a:spLocks noChangeArrowheads="1"/>
            </p:cNvSpPr>
            <p:nvPr/>
          </p:nvSpPr>
          <p:spPr bwMode="auto">
            <a:xfrm>
              <a:off x="2362200" y="4114800"/>
              <a:ext cx="5715000" cy="304800"/>
            </a:xfrm>
            <a:prstGeom prst="rect">
              <a:avLst/>
            </a:prstGeom>
            <a:solidFill>
              <a:srgbClr val="FFFF00"/>
            </a:solidFill>
            <a:ln w="9525">
              <a:noFill/>
              <a:round/>
              <a:headEnd/>
              <a:tailEnd/>
            </a:ln>
          </p:spPr>
          <p:txBody>
            <a:bodyPr wrap="none" anchor="ctr"/>
            <a:lstStyle/>
            <a:p>
              <a:endParaRPr lang="fr-FR" dirty="0"/>
            </a:p>
          </p:txBody>
        </p:sp>
        <p:sp>
          <p:nvSpPr>
            <p:cNvPr id="55304" name="Text Box 7"/>
            <p:cNvSpPr txBox="1">
              <a:spLocks noChangeArrowheads="1"/>
            </p:cNvSpPr>
            <p:nvPr/>
          </p:nvSpPr>
          <p:spPr bwMode="auto">
            <a:xfrm>
              <a:off x="0" y="4285106"/>
              <a:ext cx="1944000" cy="756000"/>
            </a:xfrm>
            <a:prstGeom prst="rect">
              <a:avLst/>
            </a:prstGeom>
            <a:solidFill>
              <a:srgbClr val="FFFF00"/>
            </a:solidFill>
            <a:ln w="9525">
              <a:noFill/>
              <a:round/>
              <a:headEnd/>
              <a:tailEnd/>
            </a:ln>
            <a:scene3d>
              <a:camera prst="orthographicFront"/>
              <a:lightRig rig="threePt" dir="t"/>
            </a:scene3d>
            <a:sp3d>
              <a:bevelT/>
            </a:sp3d>
          </p:spPr>
          <p:txBody>
            <a:bodyPr lIns="90000" tIns="46800" rIns="90000" bIns="46800" anchor="ctr"/>
            <a:lstStyle/>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66"/>
                  </a:solidFill>
                  <a:latin typeface="Arial" charset="0"/>
                </a:rPr>
                <a:t>Instructions</a:t>
              </a:r>
            </a:p>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66"/>
                  </a:solidFill>
                  <a:latin typeface="Arial" charset="0"/>
                </a:rPr>
                <a:t>/</a:t>
              </a:r>
              <a:r>
                <a:rPr lang="en-GB" b="1" dirty="0" err="1" smtClean="0">
                  <a:solidFill>
                    <a:srgbClr val="000066"/>
                  </a:solidFill>
                  <a:latin typeface="Arial" charset="0"/>
                </a:rPr>
                <a:t>Consignes</a:t>
              </a:r>
              <a:endParaRPr lang="en-GB" b="1" dirty="0">
                <a:solidFill>
                  <a:srgbClr val="000066"/>
                </a:solidFill>
                <a:latin typeface="Arial" charset="0"/>
              </a:endParaRPr>
            </a:p>
          </p:txBody>
        </p:sp>
      </p:grpSp>
      <p:grpSp>
        <p:nvGrpSpPr>
          <p:cNvPr id="18" name="Groupe 17"/>
          <p:cNvGrpSpPr/>
          <p:nvPr/>
        </p:nvGrpSpPr>
        <p:grpSpPr>
          <a:xfrm>
            <a:off x="0" y="4604890"/>
            <a:ext cx="7696200" cy="609600"/>
            <a:chOff x="0" y="3581400"/>
            <a:chExt cx="7696200" cy="609600"/>
          </a:xfrm>
        </p:grpSpPr>
        <p:sp>
          <p:nvSpPr>
            <p:cNvPr id="55302" name="Rectangle 5"/>
            <p:cNvSpPr>
              <a:spLocks noChangeArrowheads="1"/>
            </p:cNvSpPr>
            <p:nvPr/>
          </p:nvSpPr>
          <p:spPr bwMode="auto">
            <a:xfrm>
              <a:off x="2362200" y="3962400"/>
              <a:ext cx="5334000" cy="228600"/>
            </a:xfrm>
            <a:prstGeom prst="rect">
              <a:avLst/>
            </a:prstGeom>
            <a:solidFill>
              <a:srgbClr val="FF9966"/>
            </a:solidFill>
            <a:ln w="9525">
              <a:noFill/>
              <a:round/>
              <a:headEnd/>
              <a:tailEnd/>
            </a:ln>
          </p:spPr>
          <p:txBody>
            <a:bodyPr wrap="none" anchor="ctr"/>
            <a:lstStyle/>
            <a:p>
              <a:endParaRPr lang="fr-FR" dirty="0"/>
            </a:p>
          </p:txBody>
        </p:sp>
        <p:sp>
          <p:nvSpPr>
            <p:cNvPr id="55305" name="Text Box 8"/>
            <p:cNvSpPr txBox="1">
              <a:spLocks noChangeArrowheads="1"/>
            </p:cNvSpPr>
            <p:nvPr/>
          </p:nvSpPr>
          <p:spPr bwMode="auto">
            <a:xfrm>
              <a:off x="0" y="3581400"/>
              <a:ext cx="1905000" cy="609600"/>
            </a:xfrm>
            <a:prstGeom prst="rect">
              <a:avLst/>
            </a:prstGeom>
            <a:solidFill>
              <a:srgbClr val="FF9966"/>
            </a:solidFill>
            <a:ln w="12600">
              <a:solidFill>
                <a:srgbClr val="FF9966"/>
              </a:solidFill>
              <a:miter lim="800000"/>
              <a:headEnd/>
              <a:tailEnd/>
            </a:ln>
            <a:scene3d>
              <a:camera prst="orthographicFront"/>
              <a:lightRig rig="threePt" dir="t"/>
            </a:scene3d>
            <a:sp3d>
              <a:bevelT/>
            </a:sp3d>
          </p:spPr>
          <p:txBody>
            <a:bodyPr lIns="90000" tIns="46800" rIns="90000" bIns="46800" anchor="ctr"/>
            <a:lstStyle/>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000066"/>
                  </a:solidFill>
                  <a:latin typeface="Arial" charset="0"/>
                </a:rPr>
                <a:t>Protection</a:t>
              </a:r>
              <a:endParaRPr lang="en-GB" sz="2000" b="1" dirty="0">
                <a:solidFill>
                  <a:srgbClr val="000066"/>
                </a:solidFill>
                <a:latin typeface="Arial" charset="0"/>
              </a:endParaRPr>
            </a:p>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66"/>
                  </a:solidFill>
                  <a:latin typeface="Arial" charset="0"/>
                </a:rPr>
                <a:t>individuelle</a:t>
              </a:r>
            </a:p>
          </p:txBody>
        </p:sp>
      </p:grpSp>
      <p:grpSp>
        <p:nvGrpSpPr>
          <p:cNvPr id="16" name="Groupe 15"/>
          <p:cNvGrpSpPr/>
          <p:nvPr/>
        </p:nvGrpSpPr>
        <p:grpSpPr>
          <a:xfrm>
            <a:off x="-1" y="2066682"/>
            <a:ext cx="9001495" cy="2678732"/>
            <a:chOff x="0" y="1467286"/>
            <a:chExt cx="9144000" cy="2495114"/>
          </a:xfrm>
        </p:grpSpPr>
        <p:sp>
          <p:nvSpPr>
            <p:cNvPr id="55299" name="Rectangle 2"/>
            <p:cNvSpPr>
              <a:spLocks noChangeArrowheads="1"/>
            </p:cNvSpPr>
            <p:nvPr/>
          </p:nvSpPr>
          <p:spPr bwMode="auto">
            <a:xfrm>
              <a:off x="2362200" y="1467286"/>
              <a:ext cx="6781800" cy="2495114"/>
            </a:xfrm>
            <a:prstGeom prst="rect">
              <a:avLst/>
            </a:prstGeom>
            <a:solidFill>
              <a:srgbClr val="00CC66"/>
            </a:solidFill>
            <a:ln w="9525">
              <a:noFill/>
              <a:round/>
              <a:headEnd/>
              <a:tailEnd/>
            </a:ln>
          </p:spPr>
          <p:txBody>
            <a:bodyPr wrap="none" anchor="ctr"/>
            <a:lstStyle/>
            <a:p>
              <a:endParaRPr lang="fr-FR" dirty="0"/>
            </a:p>
          </p:txBody>
        </p:sp>
        <p:sp>
          <p:nvSpPr>
            <p:cNvPr id="55306" name="Text Box 9"/>
            <p:cNvSpPr txBox="1">
              <a:spLocks noChangeArrowheads="1"/>
            </p:cNvSpPr>
            <p:nvPr/>
          </p:nvSpPr>
          <p:spPr bwMode="auto">
            <a:xfrm>
              <a:off x="0" y="1905000"/>
              <a:ext cx="1944000" cy="756000"/>
            </a:xfrm>
            <a:prstGeom prst="rect">
              <a:avLst/>
            </a:prstGeom>
            <a:solidFill>
              <a:srgbClr val="00CC66"/>
            </a:solidFill>
            <a:ln w="9525">
              <a:noFill/>
              <a:round/>
              <a:headEnd/>
              <a:tailEnd/>
            </a:ln>
            <a:scene3d>
              <a:camera prst="orthographicFront"/>
              <a:lightRig rig="threePt" dir="t"/>
            </a:scene3d>
            <a:sp3d>
              <a:bevelT/>
            </a:sp3d>
          </p:spPr>
          <p:txBody>
            <a:bodyPr lIns="90000" tIns="46800" rIns="90000" bIns="46800" anchor="ctr"/>
            <a:lstStyle/>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solidFill>
                    <a:srgbClr val="000066"/>
                  </a:solidFill>
                  <a:latin typeface="Arial" charset="0"/>
                </a:rPr>
                <a:t>P</a:t>
              </a:r>
              <a:r>
                <a:rPr lang="en-GB" sz="2000" b="1" dirty="0" err="1" smtClean="0">
                  <a:solidFill>
                    <a:srgbClr val="000066"/>
                  </a:solidFill>
                  <a:latin typeface="Arial" charset="0"/>
                </a:rPr>
                <a:t>révention</a:t>
              </a:r>
              <a:endParaRPr lang="en-GB" sz="2000" b="1" dirty="0">
                <a:solidFill>
                  <a:srgbClr val="000066"/>
                </a:solidFill>
                <a:latin typeface="Arial" charset="0"/>
              </a:endParaRPr>
            </a:p>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smtClean="0">
                  <a:solidFill>
                    <a:srgbClr val="000066"/>
                  </a:solidFill>
                  <a:latin typeface="Arial" charset="0"/>
                </a:rPr>
                <a:t>intégrée</a:t>
              </a:r>
              <a:endParaRPr lang="en-GB" sz="1400" b="1" dirty="0">
                <a:solidFill>
                  <a:srgbClr val="000066"/>
                </a:solidFill>
                <a:latin typeface="Arial" charset="0"/>
              </a:endParaRPr>
            </a:p>
          </p:txBody>
        </p:sp>
      </p:grpSp>
      <p:grpSp>
        <p:nvGrpSpPr>
          <p:cNvPr id="17" name="Groupe 16"/>
          <p:cNvGrpSpPr/>
          <p:nvPr/>
        </p:nvGrpSpPr>
        <p:grpSpPr>
          <a:xfrm>
            <a:off x="0" y="3682665"/>
            <a:ext cx="8906494" cy="1291350"/>
            <a:chOff x="0" y="2671050"/>
            <a:chExt cx="8610600" cy="1291350"/>
          </a:xfrm>
        </p:grpSpPr>
        <p:sp>
          <p:nvSpPr>
            <p:cNvPr id="55303" name="Rectangle 6"/>
            <p:cNvSpPr>
              <a:spLocks noChangeArrowheads="1"/>
            </p:cNvSpPr>
            <p:nvPr/>
          </p:nvSpPr>
          <p:spPr bwMode="auto">
            <a:xfrm>
              <a:off x="2362200" y="3733800"/>
              <a:ext cx="6248400" cy="228600"/>
            </a:xfrm>
            <a:prstGeom prst="rect">
              <a:avLst/>
            </a:prstGeom>
            <a:solidFill>
              <a:srgbClr val="FF00FF"/>
            </a:solidFill>
            <a:ln w="9525">
              <a:noFill/>
              <a:round/>
              <a:headEnd/>
              <a:tailEnd/>
            </a:ln>
          </p:spPr>
          <p:txBody>
            <a:bodyPr wrap="none" anchor="ctr"/>
            <a:lstStyle/>
            <a:p>
              <a:endParaRPr lang="fr-FR" dirty="0"/>
            </a:p>
          </p:txBody>
        </p:sp>
        <p:sp>
          <p:nvSpPr>
            <p:cNvPr id="55309" name="Text Box 12"/>
            <p:cNvSpPr txBox="1">
              <a:spLocks noChangeArrowheads="1"/>
            </p:cNvSpPr>
            <p:nvPr/>
          </p:nvSpPr>
          <p:spPr bwMode="auto">
            <a:xfrm>
              <a:off x="0" y="2671050"/>
              <a:ext cx="1944000" cy="756000"/>
            </a:xfrm>
            <a:prstGeom prst="rect">
              <a:avLst/>
            </a:prstGeom>
            <a:solidFill>
              <a:srgbClr val="FF00FF"/>
            </a:solidFill>
            <a:ln w="9525">
              <a:noFill/>
              <a:round/>
              <a:headEnd/>
              <a:tailEnd/>
            </a:ln>
            <a:scene3d>
              <a:camera prst="orthographicFront"/>
              <a:lightRig rig="threePt" dir="t"/>
            </a:scene3d>
            <a:sp3d>
              <a:bevelT/>
            </a:sp3d>
          </p:spPr>
          <p:txBody>
            <a:bodyPr lIns="90000" tIns="46800" rIns="90000" bIns="46800" anchor="ctr"/>
            <a:lstStyle/>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000066"/>
                  </a:solidFill>
                  <a:latin typeface="Arial" charset="0"/>
                </a:rPr>
                <a:t>Protection</a:t>
              </a:r>
              <a:endParaRPr lang="en-GB" sz="2000" b="1" dirty="0">
                <a:solidFill>
                  <a:srgbClr val="000066"/>
                </a:solidFill>
                <a:latin typeface="Arial" charset="0"/>
              </a:endParaRPr>
            </a:p>
            <a:p>
              <a:pPr algn="ctr">
                <a:lnSpc>
                  <a:spcPct val="100000"/>
                </a:lnSpc>
                <a:buClr>
                  <a:srgbClr val="00006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66"/>
                  </a:solidFill>
                  <a:latin typeface="Arial" charset="0"/>
                </a:rPr>
                <a:t>collective</a:t>
              </a:r>
            </a:p>
          </p:txBody>
        </p:sp>
      </p:grpSp>
      <p:sp>
        <p:nvSpPr>
          <p:cNvPr id="55307" name="Rectangle 10"/>
          <p:cNvSpPr>
            <a:spLocks noChangeArrowheads="1"/>
          </p:cNvSpPr>
          <p:nvPr/>
        </p:nvSpPr>
        <p:spPr bwMode="auto">
          <a:xfrm>
            <a:off x="2700338" y="3938890"/>
            <a:ext cx="34925" cy="36513"/>
          </a:xfrm>
          <a:prstGeom prst="rect">
            <a:avLst/>
          </a:prstGeom>
          <a:solidFill>
            <a:srgbClr val="9CE157"/>
          </a:solidFill>
          <a:ln w="12600">
            <a:solidFill>
              <a:srgbClr val="FFFFFF"/>
            </a:solidFill>
            <a:miter lim="800000"/>
            <a:headEnd/>
            <a:tailEnd/>
          </a:ln>
        </p:spPr>
        <p:txBody>
          <a:bodyPr wrap="none" anchor="ctr"/>
          <a:lstStyle/>
          <a:p>
            <a:endParaRPr lang="fr-FR" dirty="0"/>
          </a:p>
        </p:txBody>
      </p:sp>
      <p:sp>
        <p:nvSpPr>
          <p:cNvPr id="15" name="Rectangle 2"/>
          <p:cNvSpPr>
            <a:spLocks noGrp="1" noChangeArrowheads="1"/>
          </p:cNvSpPr>
          <p:nvPr>
            <p:ph type="title" idx="4294967295"/>
          </p:nvPr>
        </p:nvSpPr>
        <p:spPr>
          <a:xfrm>
            <a:off x="323528" y="188640"/>
            <a:ext cx="8991600" cy="624444"/>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dirty="0" smtClean="0"/>
              <a:t>Principes généraux de prévention </a:t>
            </a:r>
            <a:endParaRPr lang="fr-FR" sz="1200" dirty="0" smtClean="0"/>
          </a:p>
        </p:txBody>
      </p:sp>
      <p:sp>
        <p:nvSpPr>
          <p:cNvPr id="55310" name="Rectangle 13"/>
          <p:cNvSpPr>
            <a:spLocks noChangeArrowheads="1"/>
          </p:cNvSpPr>
          <p:nvPr/>
        </p:nvSpPr>
        <p:spPr bwMode="auto">
          <a:xfrm>
            <a:off x="1901899" y="1604494"/>
            <a:ext cx="7134597" cy="4311053"/>
          </a:xfrm>
          <a:prstGeom prst="rect">
            <a:avLst/>
          </a:prstGeom>
          <a:noFill/>
          <a:ln w="9525">
            <a:noFill/>
            <a:round/>
            <a:headEnd/>
            <a:tailEnd/>
          </a:ln>
        </p:spPr>
        <p:txBody>
          <a:bodyPr wrap="square" lIns="90000" tIns="46800" rIns="90000" bIns="46800">
            <a:spAutoFit/>
          </a:bodyPr>
          <a:lstStyle/>
          <a:p>
            <a:pPr marL="457200" indent="-457200" algn="just">
              <a:lnSpc>
                <a:spcPct val="100000"/>
              </a:lnSpc>
              <a:buClr>
                <a:srgbClr val="FFCC00"/>
              </a:buClr>
              <a:buSzPct val="105000"/>
              <a:buFont typeface="Wingding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1400" i="1" dirty="0">
              <a:solidFill>
                <a:srgbClr val="000066"/>
              </a:solidFill>
              <a:latin typeface="Verdana" pitchFamily="34" charset="0"/>
            </a:endParaRP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Éviter les risques,</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Évaluer les risques qui ne peuvent être évités,</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Combattre les risques à la source,</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Adapter le travail à l’homme</a:t>
            </a:r>
            <a:r>
              <a:rPr lang="en-GB" sz="1400" dirty="0">
                <a:latin typeface="Verdana" pitchFamily="34" charset="0"/>
              </a:rPr>
              <a:t>, </a:t>
            </a:r>
            <a:r>
              <a:rPr lang="en-GB" sz="1200" dirty="0"/>
              <a:t>en particulier en ce qui concerne la conception des postes de travail ainsi que le choix des équipements de travail et des méthodes de travail et de production, en vue notamment de limiter le travail monotone et le travail cadencé et de réduire les effets de ceux-ci sur la santé</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Tenir compte de l’évolution de la technique,</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Remplacer ce qui est dangereux par ce qui n’est pas dangereux ou moins dangereux,</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b="1" dirty="0">
                <a:latin typeface="Verdana" pitchFamily="34" charset="0"/>
              </a:rPr>
              <a:t>Planifier la prévention en y intégrant, dans un ensemble cohérent, la technique, l'organisation du travail, les conditions de travail, les relations sociales et l'influence des facteurs ambiants</a:t>
            </a:r>
            <a:r>
              <a:rPr lang="en-GB" sz="1400" dirty="0">
                <a:latin typeface="Verdana" pitchFamily="34" charset="0"/>
              </a:rPr>
              <a:t>; </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dirty="0">
                <a:latin typeface="Verdana" pitchFamily="34" charset="0"/>
              </a:rPr>
              <a:t>Prendre des mesures de protection collective en leur donnant la priorité sur les mesures de protection individuelle;</a:t>
            </a:r>
          </a:p>
          <a:p>
            <a:pPr marL="457200" indent="-457200" algn="just">
              <a:lnSpc>
                <a:spcPct val="100000"/>
              </a:lnSpc>
              <a:buClr>
                <a:srgbClr val="FFCC00"/>
              </a:buClr>
              <a:buSzPct val="105000"/>
              <a:buFont typeface="Wingdings" pitchFamily="2"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dirty="0">
                <a:latin typeface="Verdana" pitchFamily="34" charset="0"/>
              </a:rPr>
              <a:t>Donner les instructions appropriées aux travailleurs, </a:t>
            </a:r>
          </a:p>
          <a:p>
            <a:pPr marL="457200" indent="-457200" algn="just">
              <a:lnSpc>
                <a:spcPct val="100000"/>
              </a:lnSpc>
              <a:buClr>
                <a:srgbClr val="FFCC00"/>
              </a:buClr>
              <a:buSzPct val="105000"/>
              <a:buFont typeface="Wingdings" pitchFamily="2"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1400" i="1" dirty="0">
              <a:solidFill>
                <a:srgbClr val="000066"/>
              </a:solidFill>
              <a:latin typeface="Verdana" pitchFamily="34" charset="0"/>
            </a:endParaRPr>
          </a:p>
          <a:p>
            <a:pPr marL="457200" indent="-457200" algn="just">
              <a:lnSpc>
                <a:spcPct val="100000"/>
              </a:lnSpc>
              <a:buClr>
                <a:srgbClr val="FFCC00"/>
              </a:buClr>
              <a:buSzPct val="105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1400" dirty="0">
                <a:solidFill>
                  <a:srgbClr val="000066"/>
                </a:solidFill>
                <a:latin typeface="Verdana" pitchFamily="34" charset="0"/>
              </a:rPr>
              <a:t>	</a:t>
            </a:r>
          </a:p>
        </p:txBody>
      </p:sp>
      <p:sp>
        <p:nvSpPr>
          <p:cNvPr id="2" name="Rectangle 1"/>
          <p:cNvSpPr/>
          <p:nvPr/>
        </p:nvSpPr>
        <p:spPr>
          <a:xfrm>
            <a:off x="157373" y="1106756"/>
            <a:ext cx="8519083" cy="338554"/>
          </a:xfrm>
          <a:prstGeom prst="rect">
            <a:avLst/>
          </a:prstGeom>
        </p:spPr>
        <p:txBody>
          <a:bodyPr wrap="square">
            <a:spAutoFit/>
          </a:bodyPr>
          <a:lstStyle/>
          <a:p>
            <a:r>
              <a:rPr lang="fr-FR" sz="1600" b="1" u="sng" dirty="0">
                <a:solidFill>
                  <a:srgbClr val="002060"/>
                </a:solidFill>
                <a:latin typeface="Verdana" pitchFamily="34" charset="0"/>
              </a:rPr>
              <a:t>Article L 4121-2 Fondements des principes généraux de prévention</a:t>
            </a:r>
            <a:endParaRPr lang="fr-FR" sz="1600" dirty="0"/>
          </a:p>
        </p:txBody>
      </p:sp>
    </p:spTree>
    <p:extLst>
      <p:ext uri="{BB962C8B-B14F-4D97-AF65-F5344CB8AC3E}">
        <p14:creationId xmlns:p14="http://schemas.microsoft.com/office/powerpoint/2010/main" val="3274898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title"/>
          </p:nvPr>
        </p:nvSpPr>
        <p:spPr/>
        <p:txBody>
          <a:bodyPr/>
          <a:lstStyle/>
          <a:p>
            <a:pPr fontAlgn="base">
              <a:spcAft>
                <a:spcPct val="0"/>
              </a:spcAft>
            </a:pPr>
            <a:r>
              <a:rPr lang="fr-FR" cap="none" dirty="0" smtClean="0">
                <a:cs typeface="Arial" charset="0"/>
              </a:rPr>
              <a:t>Compétences concernées</a:t>
            </a:r>
            <a:endParaRPr cap="none" dirty="0" smtClean="0">
              <a:cs typeface="Arial" charset="0"/>
            </a:endParaRPr>
          </a:p>
        </p:txBody>
      </p:sp>
      <p:sp>
        <p:nvSpPr>
          <p:cNvPr id="2" name="Espace réservé du contenu 1"/>
          <p:cNvSpPr>
            <a:spLocks noGrp="1"/>
          </p:cNvSpPr>
          <p:nvPr>
            <p:ph idx="1"/>
          </p:nvPr>
        </p:nvSpPr>
        <p:spPr/>
        <p:txBody>
          <a:bodyPr/>
          <a:lstStyle/>
          <a:p>
            <a:r>
              <a:rPr lang="fr-FR" sz="3600" b="1" dirty="0" smtClean="0"/>
              <a:t>C3.3 : Maîtriser les mesures de prévention en phase de réalisation</a:t>
            </a:r>
            <a:r>
              <a:rPr lang="fr-FR" sz="3600" dirty="0" smtClean="0"/>
              <a:t>.</a:t>
            </a:r>
          </a:p>
          <a:p>
            <a:pPr lvl="1"/>
            <a:r>
              <a:rPr lang="fr-FR" sz="3200" dirty="0" smtClean="0"/>
              <a:t>Appliquer et faire appliquer les mesures de prévention en phase de réalisation</a:t>
            </a:r>
          </a:p>
          <a:p>
            <a:pPr marL="457200" lvl="1" indent="0">
              <a:buNone/>
            </a:pPr>
            <a:endParaRPr lang="fr-FR" dirty="0"/>
          </a:p>
        </p:txBody>
      </p:sp>
    </p:spTree>
    <p:extLst>
      <p:ext uri="{BB962C8B-B14F-4D97-AF65-F5344CB8AC3E}">
        <p14:creationId xmlns:p14="http://schemas.microsoft.com/office/powerpoint/2010/main" val="169364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ctrTitle"/>
          </p:nvPr>
        </p:nvSpPr>
        <p:spPr/>
        <p:txBody>
          <a:bodyPr/>
          <a:lstStyle/>
          <a:p>
            <a:pPr fontAlgn="base">
              <a:spcAft>
                <a:spcPct val="0"/>
              </a:spcAft>
            </a:pPr>
            <a:r>
              <a:rPr lang="fr-FR" cap="none" dirty="0" smtClean="0">
                <a:cs typeface="Arial" charset="0"/>
              </a:rPr>
              <a:t>Comment Former?</a:t>
            </a:r>
            <a:endParaRPr cap="none" dirty="0" smtClean="0">
              <a:cs typeface="Arial" charset="0"/>
            </a:endParaRPr>
          </a:p>
        </p:txBody>
      </p:sp>
    </p:spTree>
    <p:extLst>
      <p:ext uri="{BB962C8B-B14F-4D97-AF65-F5344CB8AC3E}">
        <p14:creationId xmlns:p14="http://schemas.microsoft.com/office/powerpoint/2010/main" val="137893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2400" dirty="0" smtClean="0"/>
              <a:t>Une nouvelle approche</a:t>
            </a:r>
            <a:endParaRPr lang="fr-FR" sz="2400" dirty="0"/>
          </a:p>
        </p:txBody>
      </p:sp>
      <p:sp>
        <p:nvSpPr>
          <p:cNvPr id="2" name="Espace réservé du contenu 1"/>
          <p:cNvSpPr>
            <a:spLocks noGrp="1"/>
          </p:cNvSpPr>
          <p:nvPr>
            <p:ph idx="1"/>
          </p:nvPr>
        </p:nvSpPr>
        <p:spPr/>
        <p:txBody>
          <a:bodyPr/>
          <a:lstStyle/>
          <a:p>
            <a:r>
              <a:rPr lang="fr-FR" dirty="0" smtClean="0"/>
              <a:t>S’appuyer sur des situations de travail réelles</a:t>
            </a:r>
            <a:endParaRPr lang="fr-F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99792" y="1893863"/>
            <a:ext cx="3871518" cy="290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9128" y="3129318"/>
            <a:ext cx="2088231" cy="278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76056" y="3406194"/>
            <a:ext cx="3710155" cy="278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46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2400" dirty="0" smtClean="0"/>
              <a:t>Des ressources pédagogiques :</a:t>
            </a:r>
            <a:endParaRPr lang="fr-FR" sz="2400" dirty="0"/>
          </a:p>
        </p:txBody>
      </p:sp>
      <p:sp>
        <p:nvSpPr>
          <p:cNvPr id="2" name="Espace réservé du contenu 1"/>
          <p:cNvSpPr>
            <a:spLocks noGrp="1"/>
          </p:cNvSpPr>
          <p:nvPr>
            <p:ph idx="1"/>
          </p:nvPr>
        </p:nvSpPr>
        <p:spPr/>
        <p:txBody>
          <a:bodyPr/>
          <a:lstStyle/>
          <a:p>
            <a:r>
              <a:rPr lang="fr-FR" dirty="0" smtClean="0"/>
              <a:t>La Bibliothèque Zoom Chantiers</a:t>
            </a:r>
          </a:p>
          <a:p>
            <a:endParaRPr lang="fr-FR" dirty="0"/>
          </a:p>
          <a:p>
            <a:r>
              <a:rPr lang="fr-FR" dirty="0" smtClean="0"/>
              <a:t>Des modules de formation supérieure</a:t>
            </a:r>
          </a:p>
          <a:p>
            <a:endParaRPr lang="fr-FR" dirty="0"/>
          </a:p>
          <a:p>
            <a:r>
              <a:rPr lang="fr-FR" dirty="0" smtClean="0"/>
              <a:t>Les ouvrages, fiches et outils de l’OPPBTP</a:t>
            </a:r>
          </a:p>
          <a:p>
            <a:endParaRPr lang="fr-FR" dirty="0"/>
          </a:p>
          <a:p>
            <a:r>
              <a:rPr lang="fr-FR" dirty="0" smtClean="0"/>
              <a:t>Un site internet : </a:t>
            </a:r>
            <a:r>
              <a:rPr lang="fr-FR" dirty="0" smtClean="0">
                <a:hlinkClick r:id="rId3"/>
              </a:rPr>
              <a:t>www.preventionbtp.fr</a:t>
            </a:r>
            <a:r>
              <a:rPr lang="fr-FR" dirty="0" smtClean="0"/>
              <a:t>  </a:t>
            </a:r>
          </a:p>
          <a:p>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340768"/>
            <a:ext cx="1650504" cy="826252"/>
          </a:xfrm>
          <a:prstGeom prst="rect">
            <a:avLst/>
          </a:prstGeom>
        </p:spPr>
      </p:pic>
    </p:spTree>
    <p:extLst>
      <p:ext uri="{BB962C8B-B14F-4D97-AF65-F5344CB8AC3E}">
        <p14:creationId xmlns:p14="http://schemas.microsoft.com/office/powerpoint/2010/main" val="350455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rotWithShape="1">
          <a:blip r:embed="rId2">
            <a:biLevel thresh="50000"/>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47856" t="2" r="124" b="47901"/>
          <a:stretch/>
        </p:blipFill>
        <p:spPr bwMode="auto">
          <a:xfrm flipV="1">
            <a:off x="0" y="3438"/>
            <a:ext cx="9144000" cy="26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90962"/>
            <a:ext cx="5811078" cy="861774"/>
          </a:xfrm>
          <a:prstGeom prst="rect">
            <a:avLst/>
          </a:prstGeom>
          <a:effectLst>
            <a:innerShdw blurRad="63500" dist="50800" dir="10800000">
              <a:prstClr val="black">
                <a:alpha val="50000"/>
              </a:prstClr>
            </a:innerShdw>
          </a:effectLst>
        </p:spPr>
        <p:txBody>
          <a:bodyPr wrap="none">
            <a:spAutoFit/>
          </a:bodyPr>
          <a:lstStyle/>
          <a:p>
            <a:pPr eaLnBrk="0" fontAlgn="base" hangingPunct="0">
              <a:spcBef>
                <a:spcPct val="0"/>
              </a:spcBef>
              <a:spcAft>
                <a:spcPct val="0"/>
              </a:spcAft>
            </a:pPr>
            <a:r>
              <a:rPr lang="fr-FR" sz="5000" b="1" spc="-100" dirty="0">
                <a:solidFill>
                  <a:schemeClr val="tx1">
                    <a:lumMod val="75000"/>
                    <a:lumOff val="25000"/>
                  </a:schemeClr>
                </a:solidFill>
                <a:effectLst>
                  <a:innerShdw blurRad="63500" dist="50800" dir="10800000">
                    <a:prstClr val="black">
                      <a:alpha val="50000"/>
                    </a:prstClr>
                  </a:innerShdw>
                </a:effectLst>
                <a:latin typeface="Arial Black" pitchFamily="34" charset="0"/>
                <a:ea typeface="Geneva" pitchFamily="1" charset="-128"/>
              </a:rPr>
              <a:t>Le </a:t>
            </a:r>
            <a:r>
              <a:rPr lang="fr-FR" sz="5000" b="1" spc="-100" dirty="0" smtClean="0">
                <a:solidFill>
                  <a:schemeClr val="tx1">
                    <a:lumMod val="75000"/>
                    <a:lumOff val="25000"/>
                  </a:schemeClr>
                </a:solidFill>
                <a:effectLst>
                  <a:innerShdw blurRad="63500" dist="50800" dir="10800000">
                    <a:prstClr val="black">
                      <a:alpha val="50000"/>
                    </a:prstClr>
                  </a:innerShdw>
                </a:effectLst>
                <a:latin typeface="Arial Black" pitchFamily="34" charset="0"/>
                <a:ea typeface="Geneva" pitchFamily="1" charset="-128"/>
              </a:rPr>
              <a:t>site internet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5770918" cy="457615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collaboration.intranet.oppbtp.fr/Portail%20Web/Kit%20de%20communication/Bannières%20-%20Texte%20-%20Promo/250x250_5.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320175"/>
            <a:ext cx="3096344" cy="3096344"/>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6842" b="97895" l="37516" r="97311">
                        <a14:foregroundMark x1="45198" y1="66579" x2="45198" y2="66579"/>
                        <a14:foregroundMark x1="66837" y1="70000" x2="66837" y2="70000"/>
                        <a14:foregroundMark x1="68502" y1="62632" x2="68502" y2="62632"/>
                        <a14:foregroundMark x1="70679" y1="65526" x2="70679" y2="65526"/>
                        <a14:foregroundMark x1="71319" y1="66842" x2="71319" y2="66842"/>
                        <a14:foregroundMark x1="72087" y1="66842" x2="72087" y2="66842"/>
                        <a14:foregroundMark x1="39949" y1="72895" x2="39949" y2="72895"/>
                        <a14:foregroundMark x1="43918" y1="80000" x2="43918" y2="80000"/>
                        <a14:backgroundMark x1="51472" y1="69474" x2="51472" y2="69474"/>
                        <a14:backgroundMark x1="56338" y1="66842" x2="56338" y2="66842"/>
                        <a14:backgroundMark x1="63636" y1="50000" x2="63636" y2="50000"/>
                        <a14:backgroundMark x1="62996" y1="48421" x2="62996" y2="48421"/>
                        <a14:backgroundMark x1="67734" y1="45789" x2="67734" y2="45789"/>
                        <a14:backgroundMark x1="63636" y1="69737" x2="63636" y2="69737"/>
                        <a14:backgroundMark x1="75032" y1="89211" x2="75032" y2="89211"/>
                        <a14:backgroundMark x1="78105" y1="94211" x2="78105" y2="94211"/>
                        <a14:backgroundMark x1="72983" y1="85789" x2="72983" y2="85789"/>
                      </a14:backgroundRemoval>
                    </a14:imgEffect>
                  </a14:imgLayer>
                </a14:imgProps>
              </a:ext>
              <a:ext uri="{28A0092B-C50C-407E-A947-70E740481C1C}">
                <a14:useLocalDpi xmlns:a14="http://schemas.microsoft.com/office/drawing/2010/main" val="0"/>
              </a:ext>
            </a:extLst>
          </a:blip>
          <a:srcRect l="36842" t="27798" r="4206" b="3340"/>
          <a:stretch/>
        </p:blipFill>
        <p:spPr bwMode="auto">
          <a:xfrm>
            <a:off x="5575508" y="4829856"/>
            <a:ext cx="3568492" cy="202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5476"/>
      </p:ext>
    </p:extLst>
  </p:cSld>
  <p:clrMapOvr>
    <a:masterClrMapping/>
  </p:clrMapOvr>
  <mc:AlternateContent xmlns:mc="http://schemas.openxmlformats.org/markup-compatibility/2006" xmlns:p14="http://schemas.microsoft.com/office/powerpoint/2010/main">
    <mc:Choice Requires="p14">
      <p:transition spd="slow" p14:dur="800" advClick="0" advTm="18000">
        <p14:flythrough/>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650"/>
                            </p:stCondLst>
                            <p:childTnLst>
                              <p:par>
                                <p:cTn id="15" presetID="53" presetClass="entr" presetSubtype="16"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2650"/>
                            </p:stCondLst>
                            <p:childTnLst>
                              <p:par>
                                <p:cTn id="25" presetID="10"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3150"/>
                            </p:stCondLst>
                            <p:childTnLst>
                              <p:par>
                                <p:cTn id="29" presetID="32" presetClass="emph" presetSubtype="0" fill="hold" nodeType="afterEffect">
                                  <p:stCondLst>
                                    <p:cond delay="0"/>
                                  </p:stCondLst>
                                  <p:childTnLst>
                                    <p:animRot by="120000">
                                      <p:cBhvr>
                                        <p:cTn id="30" dur="200" fill="hold">
                                          <p:stCondLst>
                                            <p:cond delay="0"/>
                                          </p:stCondLst>
                                        </p:cTn>
                                        <p:tgtEl>
                                          <p:spTgt spid="1030"/>
                                        </p:tgtEl>
                                        <p:attrNameLst>
                                          <p:attrName>r</p:attrName>
                                        </p:attrNameLst>
                                      </p:cBhvr>
                                    </p:animRot>
                                    <p:animRot by="-240000">
                                      <p:cBhvr>
                                        <p:cTn id="31" dur="400" fill="hold">
                                          <p:stCondLst>
                                            <p:cond delay="400"/>
                                          </p:stCondLst>
                                        </p:cTn>
                                        <p:tgtEl>
                                          <p:spTgt spid="1030"/>
                                        </p:tgtEl>
                                        <p:attrNameLst>
                                          <p:attrName>r</p:attrName>
                                        </p:attrNameLst>
                                      </p:cBhvr>
                                    </p:animRot>
                                    <p:animRot by="240000">
                                      <p:cBhvr>
                                        <p:cTn id="32" dur="400" fill="hold">
                                          <p:stCondLst>
                                            <p:cond delay="800"/>
                                          </p:stCondLst>
                                        </p:cTn>
                                        <p:tgtEl>
                                          <p:spTgt spid="1030"/>
                                        </p:tgtEl>
                                        <p:attrNameLst>
                                          <p:attrName>r</p:attrName>
                                        </p:attrNameLst>
                                      </p:cBhvr>
                                    </p:animRot>
                                    <p:animRot by="-240000">
                                      <p:cBhvr>
                                        <p:cTn id="33" dur="400" fill="hold">
                                          <p:stCondLst>
                                            <p:cond delay="1200"/>
                                          </p:stCondLst>
                                        </p:cTn>
                                        <p:tgtEl>
                                          <p:spTgt spid="1030"/>
                                        </p:tgtEl>
                                        <p:attrNameLst>
                                          <p:attrName>r</p:attrName>
                                        </p:attrNameLst>
                                      </p:cBhvr>
                                    </p:animRot>
                                    <p:animRot by="120000">
                                      <p:cBhvr>
                                        <p:cTn id="34" dur="400" fill="hold">
                                          <p:stCondLst>
                                            <p:cond delay="16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ctrTitle"/>
          </p:nvPr>
        </p:nvSpPr>
        <p:spPr/>
        <p:txBody>
          <a:bodyPr/>
          <a:lstStyle/>
          <a:p>
            <a:pPr fontAlgn="base">
              <a:spcAft>
                <a:spcPct val="0"/>
              </a:spcAft>
            </a:pPr>
            <a:r>
              <a:rPr lang="fr-FR" cap="none" dirty="0" smtClean="0">
                <a:cs typeface="Arial" charset="0"/>
              </a:rPr>
              <a:t>Comment se les approprier?</a:t>
            </a:r>
            <a:endParaRPr cap="none" dirty="0" smtClean="0">
              <a:cs typeface="Arial" charset="0"/>
            </a:endParaRPr>
          </a:p>
        </p:txBody>
      </p:sp>
    </p:spTree>
    <p:extLst>
      <p:ext uri="{BB962C8B-B14F-4D97-AF65-F5344CB8AC3E}">
        <p14:creationId xmlns:p14="http://schemas.microsoft.com/office/powerpoint/2010/main" val="166697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a:t>Organiser une Journée </a:t>
            </a:r>
            <a:r>
              <a:rPr lang="fr-FR" sz="3200" dirty="0" smtClean="0"/>
              <a:t>Technique</a:t>
            </a:r>
            <a:endParaRPr lang="fr-FR" sz="3200" dirty="0"/>
          </a:p>
        </p:txBody>
      </p:sp>
      <p:sp>
        <p:nvSpPr>
          <p:cNvPr id="2" name="Espace réservé du contenu 1"/>
          <p:cNvSpPr>
            <a:spLocks noGrp="1"/>
          </p:cNvSpPr>
          <p:nvPr>
            <p:ph idx="1"/>
          </p:nvPr>
        </p:nvSpPr>
        <p:spPr/>
        <p:txBody>
          <a:bodyPr/>
          <a:lstStyle/>
          <a:p>
            <a:pPr marL="0" indent="0" algn="ctr">
              <a:buNone/>
            </a:pPr>
            <a:r>
              <a:rPr lang="fr-FR" sz="3200" dirty="0" smtClean="0"/>
              <a:t>Journée de formation aux concepts et d’appropriation des outils OPPBTP</a:t>
            </a:r>
          </a:p>
          <a:p>
            <a:endParaRPr lang="fr-FR" sz="3200" dirty="0"/>
          </a:p>
          <a:p>
            <a:pPr lvl="1"/>
            <a:r>
              <a:rPr lang="fr-FR" sz="2800" dirty="0" smtClean="0"/>
              <a:t>A destination des enseignants</a:t>
            </a:r>
          </a:p>
          <a:p>
            <a:pPr lvl="1"/>
            <a:r>
              <a:rPr lang="fr-FR" sz="2800" dirty="0" smtClean="0"/>
              <a:t>Journée gratuite</a:t>
            </a:r>
          </a:p>
          <a:p>
            <a:pPr lvl="1"/>
            <a:r>
              <a:rPr lang="fr-FR" sz="2800" dirty="0" smtClean="0"/>
              <a:t>Animée par l’OPPBTP</a:t>
            </a:r>
          </a:p>
          <a:p>
            <a:pPr marL="0" indent="0">
              <a:buNone/>
            </a:pPr>
            <a:endParaRPr lang="fr-FR" dirty="0" smtClean="0"/>
          </a:p>
          <a:p>
            <a:endParaRPr lang="fr-FR" dirty="0"/>
          </a:p>
        </p:txBody>
      </p:sp>
    </p:spTree>
    <p:extLst>
      <p:ext uri="{BB962C8B-B14F-4D97-AF65-F5344CB8AC3E}">
        <p14:creationId xmlns:p14="http://schemas.microsoft.com/office/powerpoint/2010/main" val="140280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ctrTitle"/>
          </p:nvPr>
        </p:nvSpPr>
        <p:spPr/>
        <p:txBody>
          <a:bodyPr/>
          <a:lstStyle/>
          <a:p>
            <a:pPr fontAlgn="base">
              <a:spcAft>
                <a:spcPct val="0"/>
              </a:spcAft>
            </a:pPr>
            <a:r>
              <a:rPr lang="fr-FR" cap="none" dirty="0" smtClean="0">
                <a:cs typeface="Arial" charset="0"/>
              </a:rPr>
              <a:t>Pourquoi une </a:t>
            </a:r>
            <a:r>
              <a:rPr lang="fr-FR" cap="none" dirty="0" smtClean="0">
                <a:cs typeface="Arial" charset="0"/>
              </a:rPr>
              <a:t>évolution de la formation?</a:t>
            </a:r>
            <a:endParaRPr cap="none" dirty="0" smtClean="0">
              <a:cs typeface="Arial" charset="0"/>
            </a:endParaRPr>
          </a:p>
        </p:txBody>
      </p:sp>
    </p:spTree>
    <p:extLst>
      <p:ext uri="{BB962C8B-B14F-4D97-AF65-F5344CB8AC3E}">
        <p14:creationId xmlns:p14="http://schemas.microsoft.com/office/powerpoint/2010/main" val="283949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Quelles étapes?</a:t>
            </a:r>
            <a:endParaRPr lang="fr-FR" sz="3200" dirty="0"/>
          </a:p>
        </p:txBody>
      </p:sp>
      <p:sp>
        <p:nvSpPr>
          <p:cNvPr id="2" name="Espace réservé du contenu 1"/>
          <p:cNvSpPr>
            <a:spLocks noGrp="1"/>
          </p:cNvSpPr>
          <p:nvPr>
            <p:ph idx="1"/>
          </p:nvPr>
        </p:nvSpPr>
        <p:spPr/>
        <p:txBody>
          <a:bodyPr/>
          <a:lstStyle/>
          <a:p>
            <a:pPr lvl="1"/>
            <a:r>
              <a:rPr lang="fr-FR" sz="2800" dirty="0" smtClean="0"/>
              <a:t>Inscription au P.A.F. 2014</a:t>
            </a:r>
          </a:p>
          <a:p>
            <a:pPr lvl="1"/>
            <a:endParaRPr lang="fr-FR" sz="2800" dirty="0" smtClean="0"/>
          </a:p>
          <a:p>
            <a:pPr lvl="1"/>
            <a:r>
              <a:rPr lang="fr-FR" sz="2800" dirty="0" smtClean="0"/>
              <a:t>A l’initiative de l’inspection ou d’un établissement.</a:t>
            </a:r>
          </a:p>
          <a:p>
            <a:pPr marL="457200" lvl="1" indent="0">
              <a:buNone/>
            </a:pPr>
            <a:endParaRPr lang="fr-FR" sz="2800" dirty="0" smtClean="0"/>
          </a:p>
          <a:p>
            <a:pPr lvl="1"/>
            <a:r>
              <a:rPr lang="fr-FR" sz="2800" dirty="0" smtClean="0"/>
              <a:t>Contact Direct :</a:t>
            </a:r>
          </a:p>
          <a:p>
            <a:pPr marL="457200" lvl="1" indent="0">
              <a:buNone/>
            </a:pPr>
            <a:r>
              <a:rPr lang="fr-FR" sz="2800" dirty="0" smtClean="0"/>
              <a:t>courriel : </a:t>
            </a:r>
            <a:r>
              <a:rPr lang="fr-FR" sz="2800" dirty="0" smtClean="0">
                <a:hlinkClick r:id="rId3"/>
              </a:rPr>
              <a:t>arnaud.chaumont@oppbtp.fr</a:t>
            </a:r>
            <a:r>
              <a:rPr lang="fr-FR" sz="2800" dirty="0" smtClean="0"/>
              <a:t>   </a:t>
            </a:r>
          </a:p>
          <a:p>
            <a:pPr marL="457200" lvl="1" indent="0">
              <a:buNone/>
            </a:pPr>
            <a:r>
              <a:rPr lang="fr-FR" sz="2800" dirty="0" smtClean="0"/>
              <a:t>GSM : 06.34.07.82.96</a:t>
            </a:r>
          </a:p>
          <a:p>
            <a:pPr marL="0" indent="0">
              <a:buNone/>
            </a:pPr>
            <a:endParaRPr lang="fr-FR" dirty="0" smtClean="0"/>
          </a:p>
          <a:p>
            <a:endParaRPr lang="fr-FR" dirty="0"/>
          </a:p>
        </p:txBody>
      </p:sp>
    </p:spTree>
    <p:extLst>
      <p:ext uri="{BB962C8B-B14F-4D97-AF65-F5344CB8AC3E}">
        <p14:creationId xmlns:p14="http://schemas.microsoft.com/office/powerpoint/2010/main" val="11958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L’obligation de sécurité</a:t>
            </a:r>
            <a:endParaRPr lang="fr-FR" dirty="0"/>
          </a:p>
        </p:txBody>
      </p:sp>
      <p:sp>
        <p:nvSpPr>
          <p:cNvPr id="8" name="Espace réservé du contenu 7"/>
          <p:cNvSpPr>
            <a:spLocks noGrp="1"/>
          </p:cNvSpPr>
          <p:nvPr>
            <p:ph idx="1"/>
          </p:nvPr>
        </p:nvSpPr>
        <p:spPr/>
        <p:txBody>
          <a:bodyPr/>
          <a:lstStyle/>
          <a:p>
            <a:r>
              <a:rPr lang="fr-FR" dirty="0" smtClean="0"/>
              <a:t>L4121-1 du code du travail et Jurisprudence 00-10.051:</a:t>
            </a:r>
          </a:p>
          <a:p>
            <a:pPr marL="0" indent="0" algn="ctr">
              <a:buNone/>
            </a:pPr>
            <a:r>
              <a:rPr lang="fr-FR" sz="3600" b="1" u="sng" dirty="0" smtClean="0"/>
              <a:t>Obligation de sécurité de résultat</a:t>
            </a:r>
          </a:p>
          <a:p>
            <a:endParaRPr lang="fr-FR" dirty="0" smtClean="0"/>
          </a:p>
          <a:p>
            <a:r>
              <a:rPr lang="fr-FR" sz="3200" dirty="0" smtClean="0"/>
              <a:t>Conséquences</a:t>
            </a:r>
            <a:endParaRPr lang="fr-FR" sz="3200" dirty="0" smtClean="0"/>
          </a:p>
          <a:p>
            <a:pPr lvl="1"/>
            <a:r>
              <a:rPr lang="fr-FR" sz="2800" dirty="0" smtClean="0"/>
              <a:t>Respecter les règles est insuffisant</a:t>
            </a:r>
          </a:p>
          <a:p>
            <a:endParaRPr lang="fr-FR" sz="3200" dirty="0"/>
          </a:p>
          <a:p>
            <a:pPr lvl="1"/>
            <a:r>
              <a:rPr lang="fr-FR" sz="2800" dirty="0" smtClean="0"/>
              <a:t>Référentiels obsolètes</a:t>
            </a:r>
          </a:p>
          <a:p>
            <a:endParaRPr lang="fr-FR"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2F7354C9-1D80-4868-8163-AA4B5C50DADC}" type="slidenum">
              <a:rPr lang="fr-FR" smtClean="0"/>
              <a:t>3</a:t>
            </a:fld>
            <a:endParaRPr lang="fr-FR"/>
          </a:p>
        </p:txBody>
      </p:sp>
    </p:spTree>
    <p:extLst>
      <p:ext uri="{BB962C8B-B14F-4D97-AF65-F5344CB8AC3E}">
        <p14:creationId xmlns:p14="http://schemas.microsoft.com/office/powerpoint/2010/main" val="7767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ctrTitle"/>
          </p:nvPr>
        </p:nvSpPr>
        <p:spPr/>
        <p:txBody>
          <a:bodyPr/>
          <a:lstStyle/>
          <a:p>
            <a:pPr fontAlgn="base">
              <a:spcAft>
                <a:spcPct val="0"/>
              </a:spcAft>
            </a:pPr>
            <a:r>
              <a:rPr lang="fr-FR" cap="none" dirty="0" smtClean="0">
                <a:cs typeface="Arial" charset="0"/>
              </a:rPr>
              <a:t>De nouvelles exigences.</a:t>
            </a:r>
            <a:endParaRPr cap="none" dirty="0" smtClean="0">
              <a:cs typeface="Arial" charset="0"/>
            </a:endParaRPr>
          </a:p>
        </p:txBody>
      </p:sp>
      <p:sp>
        <p:nvSpPr>
          <p:cNvPr id="2" name="Sous-titre 1"/>
          <p:cNvSpPr>
            <a:spLocks noGrp="1"/>
          </p:cNvSpPr>
          <p:nvPr>
            <p:ph type="subTitle" idx="1"/>
          </p:nvPr>
        </p:nvSpPr>
        <p:spPr/>
        <p:txBody>
          <a:bodyPr/>
          <a:lstStyle/>
          <a:p>
            <a:r>
              <a:rPr lang="fr-FR" dirty="0" smtClean="0"/>
              <a:t>Source : INRS</a:t>
            </a:r>
            <a:endParaRPr lang="fr-FR" dirty="0"/>
          </a:p>
        </p:txBody>
      </p:sp>
    </p:spTree>
    <p:extLst>
      <p:ext uri="{BB962C8B-B14F-4D97-AF65-F5344CB8AC3E}">
        <p14:creationId xmlns:p14="http://schemas.microsoft.com/office/powerpoint/2010/main" val="106293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CAP</a:t>
            </a:r>
            <a:endParaRPr lang="fr-FR" dirty="0"/>
          </a:p>
        </p:txBody>
      </p:sp>
      <p:sp>
        <p:nvSpPr>
          <p:cNvPr id="3" name="Espace réservé du contenu 2"/>
          <p:cNvSpPr>
            <a:spLocks noGrp="1"/>
          </p:cNvSpPr>
          <p:nvPr>
            <p:ph idx="1"/>
          </p:nvPr>
        </p:nvSpPr>
        <p:spPr>
          <a:xfrm>
            <a:off x="251520" y="2527477"/>
            <a:ext cx="8640960" cy="3598686"/>
          </a:xfrm>
          <a:ln>
            <a:noFill/>
          </a:ln>
        </p:spPr>
        <p:txBody>
          <a:bodyPr>
            <a:normAutofit fontScale="92500" lnSpcReduction="10000"/>
          </a:bodyPr>
          <a:lstStyle/>
          <a:p>
            <a:pPr>
              <a:lnSpc>
                <a:spcPct val="90000"/>
              </a:lnSpc>
            </a:pPr>
            <a:r>
              <a:rPr lang="fr-FR" sz="2400" dirty="0" smtClean="0"/>
              <a:t>compétences:</a:t>
            </a:r>
          </a:p>
          <a:p>
            <a:pPr lvl="2">
              <a:lnSpc>
                <a:spcPct val="90000"/>
              </a:lnSpc>
            </a:pPr>
            <a:r>
              <a:rPr lang="fr-FR" dirty="0" smtClean="0"/>
              <a:t>identifier les dangers de ses activités de travail</a:t>
            </a:r>
          </a:p>
          <a:p>
            <a:pPr lvl="2">
              <a:lnSpc>
                <a:spcPct val="90000"/>
              </a:lnSpc>
            </a:pPr>
            <a:r>
              <a:rPr lang="fr-FR" dirty="0" smtClean="0"/>
              <a:t>mettre en œuvre les mesures de protection collectives et individuelles disponibles</a:t>
            </a:r>
          </a:p>
          <a:p>
            <a:pPr lvl="2">
              <a:lnSpc>
                <a:spcPct val="90000"/>
              </a:lnSpc>
            </a:pPr>
            <a:r>
              <a:rPr lang="fr-FR" b="1" u="sng" dirty="0" smtClean="0">
                <a:solidFill>
                  <a:schemeClr val="tx1">
                    <a:lumMod val="60000"/>
                    <a:lumOff val="40000"/>
                  </a:schemeClr>
                </a:solidFill>
              </a:rPr>
              <a:t>alerter en cas de situations dangereuses</a:t>
            </a:r>
          </a:p>
          <a:p>
            <a:pPr lvl="2">
              <a:lnSpc>
                <a:spcPct val="90000"/>
              </a:lnSpc>
            </a:pPr>
            <a:r>
              <a:rPr lang="fr-FR" dirty="0" smtClean="0"/>
              <a:t>adopter un comportement adapté en cas d’accident, incident, dysfonctionnement</a:t>
            </a:r>
          </a:p>
          <a:p>
            <a:pPr>
              <a:lnSpc>
                <a:spcPct val="90000"/>
              </a:lnSpc>
            </a:pPr>
            <a:r>
              <a:rPr lang="fr-FR" sz="2400" dirty="0" smtClean="0"/>
              <a:t>limites et résultats attendus:</a:t>
            </a:r>
          </a:p>
          <a:p>
            <a:pPr lvl="2">
              <a:lnSpc>
                <a:spcPct val="90000"/>
              </a:lnSpc>
            </a:pPr>
            <a:r>
              <a:rPr lang="fr-FR" dirty="0" smtClean="0"/>
              <a:t>utilisation d’outils simples d’observation (démarche d’identification des dangers) </a:t>
            </a:r>
          </a:p>
          <a:p>
            <a:pPr lvl="2">
              <a:lnSpc>
                <a:spcPct val="90000"/>
              </a:lnSpc>
            </a:pPr>
            <a:r>
              <a:rPr lang="fr-FR" dirty="0" smtClean="0"/>
              <a:t>application de principes généraux de prévention</a:t>
            </a:r>
          </a:p>
          <a:p>
            <a:pPr lvl="2">
              <a:lnSpc>
                <a:spcPct val="90000"/>
              </a:lnSpc>
            </a:pPr>
            <a:r>
              <a:rPr lang="fr-FR" dirty="0" smtClean="0"/>
              <a:t>formations "certificatives" : SST, PRAP, HE, R408, CACES …</a:t>
            </a:r>
          </a:p>
          <a:p>
            <a:endParaRPr lang="fr-FR" dirty="0"/>
          </a:p>
        </p:txBody>
      </p:sp>
      <p:grpSp>
        <p:nvGrpSpPr>
          <p:cNvPr id="4" name="Groupe 3"/>
          <p:cNvGrpSpPr/>
          <p:nvPr/>
        </p:nvGrpSpPr>
        <p:grpSpPr>
          <a:xfrm>
            <a:off x="2243162" y="1003477"/>
            <a:ext cx="4800600" cy="1524000"/>
            <a:chOff x="2819400" y="152400"/>
            <a:chExt cx="5715000" cy="2057400"/>
          </a:xfrm>
        </p:grpSpPr>
        <p:sp>
          <p:nvSpPr>
            <p:cNvPr id="5" name="Oval 8"/>
            <p:cNvSpPr>
              <a:spLocks noChangeArrowheads="1"/>
            </p:cNvSpPr>
            <p:nvPr/>
          </p:nvSpPr>
          <p:spPr bwMode="auto">
            <a:xfrm>
              <a:off x="2819400" y="152400"/>
              <a:ext cx="5715000" cy="2057400"/>
            </a:xfrm>
            <a:prstGeom prst="ellipse">
              <a:avLst/>
            </a:prstGeom>
            <a:solidFill>
              <a:schemeClr val="accent1">
                <a:lumMod val="20000"/>
                <a:lumOff val="80000"/>
              </a:schemeClr>
            </a:solidFill>
            <a:ln w="25400">
              <a:solidFill>
                <a:schemeClr val="bg1"/>
              </a:solidFill>
              <a:round/>
              <a:headEnd/>
              <a:tailEnd/>
            </a:ln>
            <a:effectLst/>
          </p:spPr>
          <p:txBody>
            <a:bodyPr wrap="none" anchor="ctr"/>
            <a:lstStyle/>
            <a:p>
              <a:pPr algn="ctr" eaLnBrk="0" hangingPunct="0"/>
              <a:endParaRPr lang="fr-FR" b="1">
                <a:solidFill>
                  <a:schemeClr val="bg2"/>
                </a:solidFill>
                <a:latin typeface="Arial Narrow" pitchFamily="34" charset="0"/>
              </a:endParaRPr>
            </a:p>
          </p:txBody>
        </p:sp>
        <p:sp>
          <p:nvSpPr>
            <p:cNvPr id="6" name="Oval 3"/>
            <p:cNvSpPr>
              <a:spLocks noChangeArrowheads="1"/>
            </p:cNvSpPr>
            <p:nvPr/>
          </p:nvSpPr>
          <p:spPr bwMode="auto">
            <a:xfrm>
              <a:off x="2819400" y="228600"/>
              <a:ext cx="4800600" cy="1981200"/>
            </a:xfrm>
            <a:prstGeom prst="ellipse">
              <a:avLst/>
            </a:prstGeom>
            <a:solidFill>
              <a:schemeClr val="accent1">
                <a:lumMod val="40000"/>
                <a:lumOff val="60000"/>
              </a:schemeClr>
            </a:solidFill>
            <a:ln w="19050">
              <a:solidFill>
                <a:schemeClr val="bg2"/>
              </a:solidFill>
              <a:round/>
              <a:headEnd/>
              <a:tailEnd/>
            </a:ln>
            <a:effectLst/>
          </p:spPr>
          <p:txBody>
            <a:bodyPr wrap="none" anchor="ctr"/>
            <a:lstStyle/>
            <a:p>
              <a:pPr algn="ctr" eaLnBrk="0" hangingPunct="0"/>
              <a:endParaRPr lang="fr-FR" sz="2000">
                <a:effectLst>
                  <a:outerShdw blurRad="38100" dist="38100" dir="2700000" algn="tl">
                    <a:srgbClr val="000000"/>
                  </a:outerShdw>
                </a:effectLst>
                <a:latin typeface="Verdana" pitchFamily="34" charset="0"/>
              </a:endParaRPr>
            </a:p>
          </p:txBody>
        </p:sp>
        <p:sp>
          <p:nvSpPr>
            <p:cNvPr id="7" name="Oval 4"/>
            <p:cNvSpPr>
              <a:spLocks noChangeArrowheads="1"/>
            </p:cNvSpPr>
            <p:nvPr/>
          </p:nvSpPr>
          <p:spPr bwMode="auto">
            <a:xfrm>
              <a:off x="2819400" y="457200"/>
              <a:ext cx="3581400" cy="1447800"/>
            </a:xfrm>
            <a:prstGeom prst="ellipse">
              <a:avLst/>
            </a:prstGeom>
            <a:solidFill>
              <a:schemeClr val="accent1">
                <a:lumMod val="60000"/>
                <a:lumOff val="40000"/>
              </a:schemeClr>
            </a:solidFill>
            <a:ln w="25400">
              <a:solidFill>
                <a:schemeClr val="bg1"/>
              </a:solidFill>
              <a:round/>
              <a:headEnd/>
              <a:tailEnd/>
            </a:ln>
            <a:effectLst/>
          </p:spPr>
          <p:txBody>
            <a:bodyPr wrap="none" anchor="ctr"/>
            <a:lstStyle/>
            <a:p>
              <a:pPr algn="ctr" eaLnBrk="0" hangingPunct="0">
                <a:spcBef>
                  <a:spcPct val="50000"/>
                </a:spcBef>
              </a:pPr>
              <a:endParaRPr lang="fr-FR" b="1">
                <a:solidFill>
                  <a:srgbClr val="003399"/>
                </a:solidFill>
                <a:latin typeface="Verdana" pitchFamily="34" charset="0"/>
              </a:endParaRPr>
            </a:p>
          </p:txBody>
        </p:sp>
        <p:sp>
          <p:nvSpPr>
            <p:cNvPr id="8" name="Oval 5"/>
            <p:cNvSpPr>
              <a:spLocks noChangeArrowheads="1"/>
            </p:cNvSpPr>
            <p:nvPr/>
          </p:nvSpPr>
          <p:spPr bwMode="auto">
            <a:xfrm>
              <a:off x="2819400" y="685800"/>
              <a:ext cx="2438400" cy="990600"/>
            </a:xfrm>
            <a:prstGeom prst="ellipse">
              <a:avLst/>
            </a:prstGeom>
            <a:solidFill>
              <a:schemeClr val="accent1"/>
            </a:solidFill>
            <a:ln w="9525">
              <a:solidFill>
                <a:schemeClr val="bg1"/>
              </a:solidFill>
              <a:round/>
              <a:headEnd/>
              <a:tailEnd/>
            </a:ln>
            <a:effectLst/>
          </p:spPr>
          <p:txBody>
            <a:bodyPr wrap="none" anchor="ctr"/>
            <a:lstStyle/>
            <a:p>
              <a:pPr algn="ctr" eaLnBrk="0" hangingPunct="0"/>
              <a:r>
                <a:rPr lang="fr-FR" b="1" dirty="0">
                  <a:solidFill>
                    <a:schemeClr val="tx1">
                      <a:lumMod val="60000"/>
                      <a:lumOff val="40000"/>
                    </a:schemeClr>
                  </a:solidFill>
                  <a:latin typeface="Verdana" pitchFamily="34" charset="0"/>
                </a:rPr>
                <a:t>niveau  V</a:t>
              </a:r>
            </a:p>
            <a:p>
              <a:pPr algn="ctr" eaLnBrk="0" hangingPunct="0"/>
              <a:r>
                <a:rPr lang="fr-FR" sz="1100" b="1" dirty="0">
                  <a:solidFill>
                    <a:schemeClr val="tx1">
                      <a:lumMod val="60000"/>
                      <a:lumOff val="40000"/>
                    </a:schemeClr>
                  </a:solidFill>
                  <a:latin typeface="Verdana" pitchFamily="34" charset="0"/>
                </a:rPr>
                <a:t>activités de travai</a:t>
              </a:r>
              <a:r>
                <a:rPr lang="fr-FR" sz="1600" b="1" dirty="0">
                  <a:solidFill>
                    <a:schemeClr val="tx1">
                      <a:lumMod val="60000"/>
                      <a:lumOff val="40000"/>
                    </a:schemeClr>
                  </a:solidFill>
                  <a:latin typeface="Verdana" pitchFamily="34" charset="0"/>
                </a:rPr>
                <a:t>l</a:t>
              </a:r>
            </a:p>
          </p:txBody>
        </p:sp>
        <p:sp>
          <p:nvSpPr>
            <p:cNvPr id="9" name="Text Box 6"/>
            <p:cNvSpPr txBox="1">
              <a:spLocks noChangeArrowheads="1"/>
            </p:cNvSpPr>
            <p:nvPr/>
          </p:nvSpPr>
          <p:spPr bwMode="auto">
            <a:xfrm>
              <a:off x="5257800" y="990600"/>
              <a:ext cx="725488" cy="353174"/>
            </a:xfrm>
            <a:prstGeom prst="rect">
              <a:avLst/>
            </a:prstGeom>
            <a:noFill/>
            <a:ln w="9525">
              <a:solidFill>
                <a:schemeClr val="bg1"/>
              </a:solidFill>
              <a:miter lim="800000"/>
              <a:headEnd/>
              <a:tailEnd/>
            </a:ln>
            <a:effectLst/>
          </p:spPr>
          <p:txBody>
            <a:bodyPr wrap="square">
              <a:spAutoFit/>
            </a:bodyPr>
            <a:lstStyle/>
            <a:p>
              <a:pPr algn="ctr" eaLnBrk="0" hangingPunct="0"/>
              <a:r>
                <a:rPr lang="fr-FR" sz="1100" b="1" dirty="0">
                  <a:solidFill>
                    <a:schemeClr val="tx1">
                      <a:lumMod val="60000"/>
                      <a:lumOff val="40000"/>
                    </a:schemeClr>
                  </a:solidFill>
                  <a:latin typeface="Verdana" pitchFamily="34" charset="0"/>
                </a:rPr>
                <a:t>IV</a:t>
              </a:r>
              <a:endParaRPr lang="fr-FR" sz="1100" b="1" dirty="0">
                <a:solidFill>
                  <a:schemeClr val="tx1">
                    <a:lumMod val="60000"/>
                    <a:lumOff val="40000"/>
                  </a:schemeClr>
                </a:solidFill>
                <a:effectLst>
                  <a:outerShdw blurRad="38100" dist="38100" dir="2700000" algn="tl">
                    <a:srgbClr val="C0C0C0"/>
                  </a:outerShdw>
                </a:effectLst>
                <a:latin typeface="Verdana" pitchFamily="34" charset="0"/>
              </a:endParaRPr>
            </a:p>
          </p:txBody>
        </p:sp>
        <p:sp>
          <p:nvSpPr>
            <p:cNvPr id="10" name="Text Box 7"/>
            <p:cNvSpPr txBox="1">
              <a:spLocks noChangeArrowheads="1"/>
            </p:cNvSpPr>
            <p:nvPr/>
          </p:nvSpPr>
          <p:spPr bwMode="auto">
            <a:xfrm>
              <a:off x="6781800" y="990600"/>
              <a:ext cx="533400" cy="373949"/>
            </a:xfrm>
            <a:prstGeom prst="rect">
              <a:avLst/>
            </a:prstGeom>
            <a:noFill/>
            <a:ln w="9525">
              <a:solidFill>
                <a:schemeClr val="bg1"/>
              </a:solidFill>
              <a:miter lim="800000"/>
              <a:headEnd/>
              <a:tailEnd/>
            </a:ln>
            <a:effectLst/>
          </p:spPr>
          <p:txBody>
            <a:bodyPr>
              <a:spAutoFit/>
            </a:bodyPr>
            <a:lstStyle/>
            <a:p>
              <a:pPr algn="ctr" eaLnBrk="0" hangingPunct="0"/>
              <a:r>
                <a:rPr lang="fr-FR" sz="1200" b="1" dirty="0">
                  <a:solidFill>
                    <a:schemeClr val="tx1">
                      <a:lumMod val="60000"/>
                      <a:lumOff val="40000"/>
                    </a:schemeClr>
                  </a:solidFill>
                  <a:latin typeface="Verdana" pitchFamily="34" charset="0"/>
                </a:rPr>
                <a:t>III</a:t>
              </a:r>
              <a:endParaRPr lang="fr-FR" sz="1200" b="1" dirty="0">
                <a:solidFill>
                  <a:schemeClr val="tx1">
                    <a:lumMod val="60000"/>
                    <a:lumOff val="40000"/>
                  </a:schemeClr>
                </a:solidFill>
                <a:effectLst>
                  <a:outerShdw blurRad="38100" dist="38100" dir="2700000" algn="tl">
                    <a:srgbClr val="C0C0C0"/>
                  </a:outerShdw>
                </a:effectLst>
                <a:latin typeface="Verdana" pitchFamily="34" charset="0"/>
              </a:endParaRPr>
            </a:p>
          </p:txBody>
        </p:sp>
        <p:sp>
          <p:nvSpPr>
            <p:cNvPr id="11" name="Text Box 9"/>
            <p:cNvSpPr txBox="1">
              <a:spLocks noChangeArrowheads="1"/>
            </p:cNvSpPr>
            <p:nvPr/>
          </p:nvSpPr>
          <p:spPr bwMode="auto">
            <a:xfrm>
              <a:off x="7620000" y="990600"/>
              <a:ext cx="914400" cy="373949"/>
            </a:xfrm>
            <a:prstGeom prst="rect">
              <a:avLst/>
            </a:prstGeom>
            <a:noFill/>
            <a:ln w="9525">
              <a:solidFill>
                <a:schemeClr val="bg1"/>
              </a:solidFill>
              <a:miter lim="800000"/>
              <a:headEnd/>
              <a:tailEnd/>
            </a:ln>
            <a:effectLst/>
          </p:spPr>
          <p:txBody>
            <a:bodyPr wrap="square">
              <a:spAutoFit/>
            </a:bodyPr>
            <a:lstStyle/>
            <a:p>
              <a:pPr algn="ctr" eaLnBrk="0" hangingPunct="0"/>
              <a:r>
                <a:rPr lang="fr-FR" sz="1200" b="1" dirty="0" smtClean="0">
                  <a:solidFill>
                    <a:schemeClr val="tx1">
                      <a:lumMod val="60000"/>
                      <a:lumOff val="40000"/>
                    </a:schemeClr>
                  </a:solidFill>
                  <a:latin typeface="Verdana" pitchFamily="34" charset="0"/>
                </a:rPr>
                <a:t>II-I</a:t>
              </a:r>
              <a:endParaRPr lang="fr-FR" sz="1200" b="1" dirty="0">
                <a:solidFill>
                  <a:schemeClr val="tx1">
                    <a:lumMod val="60000"/>
                    <a:lumOff val="40000"/>
                  </a:schemeClr>
                </a:solidFill>
                <a:effectLst>
                  <a:outerShdw blurRad="38100" dist="38100" dir="2700000" algn="tl">
                    <a:srgbClr val="C0C0C0"/>
                  </a:outerShdw>
                </a:effectLst>
                <a:latin typeface="Verdana" pitchFamily="34" charset="0"/>
              </a:endParaRPr>
            </a:p>
          </p:txBody>
        </p:sp>
      </p:grpSp>
    </p:spTree>
    <p:extLst>
      <p:ext uri="{BB962C8B-B14F-4D97-AF65-F5344CB8AC3E}">
        <p14:creationId xmlns:p14="http://schemas.microsoft.com/office/powerpoint/2010/main" val="316712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BP et Baccalauréat professionnel</a:t>
            </a:r>
            <a:endParaRPr lang="fr-FR" dirty="0"/>
          </a:p>
        </p:txBody>
      </p:sp>
      <p:sp>
        <p:nvSpPr>
          <p:cNvPr id="3" name="Espace réservé du contenu 2"/>
          <p:cNvSpPr>
            <a:spLocks noGrp="1"/>
          </p:cNvSpPr>
          <p:nvPr>
            <p:ph idx="1"/>
          </p:nvPr>
        </p:nvSpPr>
        <p:spPr>
          <a:xfrm>
            <a:off x="251520" y="2951927"/>
            <a:ext cx="8640960" cy="3174236"/>
          </a:xfrm>
        </p:spPr>
        <p:txBody>
          <a:bodyPr>
            <a:normAutofit fontScale="92500" lnSpcReduction="10000"/>
          </a:bodyPr>
          <a:lstStyle/>
          <a:p>
            <a:pPr>
              <a:lnSpc>
                <a:spcPct val="90000"/>
              </a:lnSpc>
            </a:pPr>
            <a:r>
              <a:rPr lang="fr-FR" sz="2400" dirty="0" smtClean="0"/>
              <a:t>compétences:</a:t>
            </a:r>
          </a:p>
          <a:p>
            <a:pPr lvl="2">
              <a:lnSpc>
                <a:spcPct val="90000"/>
              </a:lnSpc>
            </a:pPr>
            <a:r>
              <a:rPr lang="fr-FR" dirty="0" smtClean="0"/>
              <a:t>identifier et évaluer les risques d'accident ou d'atteinte à la santé de sa (ses) situation(s) de travail</a:t>
            </a:r>
          </a:p>
          <a:p>
            <a:pPr lvl="2">
              <a:lnSpc>
                <a:spcPct val="90000"/>
              </a:lnSpc>
            </a:pPr>
            <a:r>
              <a:rPr lang="fr-FR" b="1" u="sng" dirty="0" smtClean="0">
                <a:solidFill>
                  <a:schemeClr val="tx1">
                    <a:lumMod val="60000"/>
                    <a:lumOff val="40000"/>
                  </a:schemeClr>
                </a:solidFill>
              </a:rPr>
              <a:t>proposer et hiérarchiser des mesures correctives de prévention</a:t>
            </a:r>
          </a:p>
          <a:p>
            <a:pPr lvl="2">
              <a:lnSpc>
                <a:spcPct val="90000"/>
              </a:lnSpc>
            </a:pPr>
            <a:r>
              <a:rPr lang="fr-FR" dirty="0" smtClean="0"/>
              <a:t>adopter un comportement adapté en cas d'accident, incident, dysfonctionnement</a:t>
            </a:r>
          </a:p>
          <a:p>
            <a:pPr lvl="1">
              <a:lnSpc>
                <a:spcPct val="90000"/>
              </a:lnSpc>
            </a:pPr>
            <a:endParaRPr lang="fr-FR" dirty="0" smtClean="0"/>
          </a:p>
          <a:p>
            <a:pPr>
              <a:lnSpc>
                <a:spcPct val="90000"/>
              </a:lnSpc>
            </a:pPr>
            <a:r>
              <a:rPr lang="fr-FR" sz="2400" dirty="0" smtClean="0"/>
              <a:t>limites et résultats attendus:</a:t>
            </a:r>
          </a:p>
          <a:p>
            <a:pPr lvl="2">
              <a:lnSpc>
                <a:spcPct val="90000"/>
              </a:lnSpc>
            </a:pPr>
            <a:r>
              <a:rPr lang="fr-FR" dirty="0" smtClean="0"/>
              <a:t>utilisation d’outils d'analyse des risques, du travail, d'accident</a:t>
            </a:r>
          </a:p>
          <a:p>
            <a:pPr lvl="2">
              <a:lnSpc>
                <a:spcPct val="90000"/>
              </a:lnSpc>
            </a:pPr>
            <a:r>
              <a:rPr lang="fr-FR" dirty="0" smtClean="0"/>
              <a:t>formations "certificatives" : SST, PRAP, HE, R408, CACES …</a:t>
            </a:r>
          </a:p>
          <a:p>
            <a:endParaRPr lang="fr-FR" dirty="0"/>
          </a:p>
        </p:txBody>
      </p:sp>
      <p:grpSp>
        <p:nvGrpSpPr>
          <p:cNvPr id="5" name="Groupe 4"/>
          <p:cNvGrpSpPr/>
          <p:nvPr/>
        </p:nvGrpSpPr>
        <p:grpSpPr>
          <a:xfrm>
            <a:off x="1876301" y="1199327"/>
            <a:ext cx="5557652" cy="1752600"/>
            <a:chOff x="2819400" y="152400"/>
            <a:chExt cx="5715000" cy="2057400"/>
          </a:xfrm>
        </p:grpSpPr>
        <p:sp>
          <p:nvSpPr>
            <p:cNvPr id="6" name="Oval 7"/>
            <p:cNvSpPr>
              <a:spLocks noChangeArrowheads="1"/>
            </p:cNvSpPr>
            <p:nvPr/>
          </p:nvSpPr>
          <p:spPr bwMode="auto">
            <a:xfrm>
              <a:off x="2819400" y="152400"/>
              <a:ext cx="5715000" cy="2057400"/>
            </a:xfrm>
            <a:prstGeom prst="ellipse">
              <a:avLst/>
            </a:prstGeom>
            <a:solidFill>
              <a:schemeClr val="accent1">
                <a:lumMod val="20000"/>
                <a:lumOff val="80000"/>
              </a:schemeClr>
            </a:solidFill>
            <a:ln w="25400">
              <a:solidFill>
                <a:schemeClr val="bg1"/>
              </a:solidFill>
              <a:round/>
              <a:headEnd/>
              <a:tailEnd/>
            </a:ln>
            <a:effectLst/>
          </p:spPr>
          <p:txBody>
            <a:bodyPr wrap="none" anchor="ctr"/>
            <a:lstStyle/>
            <a:p>
              <a:pPr algn="ctr" eaLnBrk="0" hangingPunct="0"/>
              <a:endParaRPr lang="fr-FR" sz="2000">
                <a:solidFill>
                  <a:srgbClr val="003399"/>
                </a:solidFill>
                <a:effectLst>
                  <a:outerShdw blurRad="38100" dist="38100" dir="2700000" algn="tl">
                    <a:srgbClr val="000000"/>
                  </a:outerShdw>
                </a:effectLst>
                <a:latin typeface="Verdana" pitchFamily="34" charset="0"/>
              </a:endParaRPr>
            </a:p>
          </p:txBody>
        </p:sp>
        <p:sp>
          <p:nvSpPr>
            <p:cNvPr id="7" name="Oval 5"/>
            <p:cNvSpPr>
              <a:spLocks noChangeArrowheads="1"/>
            </p:cNvSpPr>
            <p:nvPr/>
          </p:nvSpPr>
          <p:spPr bwMode="auto">
            <a:xfrm>
              <a:off x="2819400" y="228600"/>
              <a:ext cx="4800600" cy="1981200"/>
            </a:xfrm>
            <a:prstGeom prst="ellipse">
              <a:avLst/>
            </a:prstGeom>
            <a:solidFill>
              <a:schemeClr val="accent1">
                <a:lumMod val="40000"/>
                <a:lumOff val="60000"/>
              </a:schemeClr>
            </a:solidFill>
            <a:ln w="25400">
              <a:solidFill>
                <a:schemeClr val="bg1"/>
              </a:solidFill>
              <a:round/>
              <a:headEnd/>
              <a:tailEnd/>
            </a:ln>
            <a:effectLst/>
          </p:spPr>
          <p:txBody>
            <a:bodyPr wrap="none" anchor="ctr"/>
            <a:lstStyle/>
            <a:p>
              <a:pPr algn="ctr" eaLnBrk="0" hangingPunct="0"/>
              <a:endParaRPr lang="fr-FR" sz="2000">
                <a:solidFill>
                  <a:srgbClr val="003399"/>
                </a:solidFill>
                <a:effectLst>
                  <a:outerShdw blurRad="38100" dist="38100" dir="2700000" algn="tl">
                    <a:srgbClr val="000000"/>
                  </a:outerShdw>
                </a:effectLst>
                <a:latin typeface="Verdana" pitchFamily="34" charset="0"/>
              </a:endParaRPr>
            </a:p>
          </p:txBody>
        </p:sp>
        <p:sp>
          <p:nvSpPr>
            <p:cNvPr id="8" name="Oval 2"/>
            <p:cNvSpPr>
              <a:spLocks noChangeArrowheads="1"/>
            </p:cNvSpPr>
            <p:nvPr/>
          </p:nvSpPr>
          <p:spPr bwMode="auto">
            <a:xfrm>
              <a:off x="2819400" y="457200"/>
              <a:ext cx="3581400" cy="1447800"/>
            </a:xfrm>
            <a:prstGeom prst="ellipse">
              <a:avLst/>
            </a:prstGeom>
            <a:solidFill>
              <a:schemeClr val="accent1">
                <a:lumMod val="60000"/>
                <a:lumOff val="40000"/>
              </a:schemeClr>
            </a:solidFill>
            <a:ln w="25400">
              <a:solidFill>
                <a:schemeClr val="bg1"/>
              </a:solidFill>
              <a:round/>
              <a:headEnd/>
              <a:tailEnd/>
            </a:ln>
            <a:effectLst/>
          </p:spPr>
          <p:txBody>
            <a:bodyPr wrap="none" anchor="ctr"/>
            <a:lstStyle/>
            <a:p>
              <a:pPr algn="ctr" eaLnBrk="0" hangingPunct="0">
                <a:spcBef>
                  <a:spcPct val="50000"/>
                </a:spcBef>
              </a:pPr>
              <a:r>
                <a:rPr lang="fr-FR" sz="2000" b="1" dirty="0">
                  <a:solidFill>
                    <a:schemeClr val="tx1">
                      <a:lumMod val="60000"/>
                      <a:lumOff val="40000"/>
                    </a:schemeClr>
                  </a:solidFill>
                  <a:latin typeface="Verdana" pitchFamily="34" charset="0"/>
                </a:rPr>
                <a:t>niveau  IV</a:t>
              </a:r>
            </a:p>
            <a:p>
              <a:pPr algn="ctr" eaLnBrk="0" hangingPunct="0">
                <a:spcBef>
                  <a:spcPct val="50000"/>
                </a:spcBef>
              </a:pPr>
              <a:r>
                <a:rPr lang="fr-FR" sz="1400" b="1" dirty="0">
                  <a:solidFill>
                    <a:schemeClr val="tx1">
                      <a:lumMod val="60000"/>
                      <a:lumOff val="40000"/>
                    </a:schemeClr>
                  </a:solidFill>
                  <a:latin typeface="Verdana" pitchFamily="34" charset="0"/>
                </a:rPr>
                <a:t>situation(s) de travail</a:t>
              </a:r>
            </a:p>
          </p:txBody>
        </p:sp>
        <p:sp>
          <p:nvSpPr>
            <p:cNvPr id="9" name="Oval 4"/>
            <p:cNvSpPr>
              <a:spLocks noChangeArrowheads="1"/>
            </p:cNvSpPr>
            <p:nvPr/>
          </p:nvSpPr>
          <p:spPr bwMode="auto">
            <a:xfrm>
              <a:off x="2819400" y="685800"/>
              <a:ext cx="2209800" cy="914400"/>
            </a:xfrm>
            <a:prstGeom prst="ellipse">
              <a:avLst/>
            </a:prstGeom>
            <a:noFill/>
            <a:ln w="12700">
              <a:solidFill>
                <a:schemeClr val="bg1"/>
              </a:solidFill>
              <a:prstDash val="dash"/>
              <a:round/>
              <a:headEnd/>
              <a:tailEnd/>
            </a:ln>
            <a:effectLst/>
          </p:spPr>
          <p:txBody>
            <a:bodyPr wrap="none" anchor="ctr"/>
            <a:lstStyle/>
            <a:p>
              <a:endParaRPr lang="fr-FR"/>
            </a:p>
          </p:txBody>
        </p:sp>
        <p:sp>
          <p:nvSpPr>
            <p:cNvPr id="10" name="Text Box 6"/>
            <p:cNvSpPr txBox="1">
              <a:spLocks noChangeArrowheads="1"/>
            </p:cNvSpPr>
            <p:nvPr/>
          </p:nvSpPr>
          <p:spPr bwMode="auto">
            <a:xfrm>
              <a:off x="6781800" y="990600"/>
              <a:ext cx="533400" cy="361303"/>
            </a:xfrm>
            <a:prstGeom prst="rect">
              <a:avLst/>
            </a:prstGeom>
            <a:noFill/>
            <a:ln w="9525">
              <a:solidFill>
                <a:schemeClr val="bg1"/>
              </a:solidFill>
              <a:miter lim="800000"/>
              <a:headEnd/>
              <a:tailEnd/>
            </a:ln>
            <a:effectLst/>
          </p:spPr>
          <p:txBody>
            <a:bodyPr>
              <a:spAutoFit/>
            </a:bodyPr>
            <a:lstStyle/>
            <a:p>
              <a:pPr algn="ctr" eaLnBrk="0" hangingPunct="0"/>
              <a:r>
                <a:rPr lang="fr-FR" sz="1400" b="1" dirty="0">
                  <a:solidFill>
                    <a:schemeClr val="tx1">
                      <a:lumMod val="60000"/>
                      <a:lumOff val="40000"/>
                    </a:schemeClr>
                  </a:solidFill>
                  <a:latin typeface="Verdana" pitchFamily="34" charset="0"/>
                </a:rPr>
                <a:t>III</a:t>
              </a:r>
              <a:endParaRPr lang="fr-FR" sz="1400" b="1" dirty="0">
                <a:solidFill>
                  <a:schemeClr val="tx1">
                    <a:lumMod val="60000"/>
                    <a:lumOff val="40000"/>
                  </a:schemeClr>
                </a:solidFill>
                <a:effectLst>
                  <a:outerShdw blurRad="38100" dist="38100" dir="2700000" algn="tl">
                    <a:srgbClr val="C0C0C0"/>
                  </a:outerShdw>
                </a:effectLst>
                <a:latin typeface="Verdana" pitchFamily="34" charset="0"/>
              </a:endParaRPr>
            </a:p>
          </p:txBody>
        </p:sp>
        <p:sp>
          <p:nvSpPr>
            <p:cNvPr id="11" name="Text Box 8"/>
            <p:cNvSpPr txBox="1">
              <a:spLocks noChangeArrowheads="1"/>
            </p:cNvSpPr>
            <p:nvPr/>
          </p:nvSpPr>
          <p:spPr bwMode="auto">
            <a:xfrm>
              <a:off x="7772400" y="990600"/>
              <a:ext cx="762000" cy="361303"/>
            </a:xfrm>
            <a:prstGeom prst="rect">
              <a:avLst/>
            </a:prstGeom>
            <a:noFill/>
            <a:ln w="9525">
              <a:solidFill>
                <a:schemeClr val="bg1"/>
              </a:solidFill>
              <a:miter lim="800000"/>
              <a:headEnd/>
              <a:tailEnd/>
            </a:ln>
            <a:effectLst/>
          </p:spPr>
          <p:txBody>
            <a:bodyPr wrap="square">
              <a:spAutoFit/>
            </a:bodyPr>
            <a:lstStyle/>
            <a:p>
              <a:pPr algn="ctr" eaLnBrk="0" hangingPunct="0"/>
              <a:r>
                <a:rPr lang="fr-FR" sz="1400" b="1" dirty="0" smtClean="0">
                  <a:solidFill>
                    <a:schemeClr val="tx1">
                      <a:lumMod val="60000"/>
                      <a:lumOff val="40000"/>
                    </a:schemeClr>
                  </a:solidFill>
                  <a:latin typeface="Verdana" pitchFamily="34" charset="0"/>
                </a:rPr>
                <a:t>II-I</a:t>
              </a:r>
              <a:endParaRPr lang="fr-FR" sz="1400" b="1" dirty="0">
                <a:solidFill>
                  <a:schemeClr val="tx1">
                    <a:lumMod val="60000"/>
                    <a:lumOff val="40000"/>
                  </a:schemeClr>
                </a:solidFill>
                <a:effectLst>
                  <a:outerShdw blurRad="38100" dist="38100" dir="2700000" algn="tl">
                    <a:srgbClr val="C0C0C0"/>
                  </a:outerShdw>
                </a:effectLst>
                <a:latin typeface="Verdana" pitchFamily="34" charset="0"/>
              </a:endParaRPr>
            </a:p>
          </p:txBody>
        </p:sp>
      </p:grpSp>
    </p:spTree>
    <p:extLst>
      <p:ext uri="{BB962C8B-B14F-4D97-AF65-F5344CB8AC3E}">
        <p14:creationId xmlns:p14="http://schemas.microsoft.com/office/powerpoint/2010/main" val="89334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BTS et DUT</a:t>
            </a:r>
            <a:endParaRPr lang="fr-FR" dirty="0"/>
          </a:p>
        </p:txBody>
      </p:sp>
      <p:sp>
        <p:nvSpPr>
          <p:cNvPr id="3" name="Espace réservé du contenu 2"/>
          <p:cNvSpPr>
            <a:spLocks noGrp="1"/>
          </p:cNvSpPr>
          <p:nvPr>
            <p:ph idx="1"/>
          </p:nvPr>
        </p:nvSpPr>
        <p:spPr>
          <a:xfrm>
            <a:off x="251520" y="2668587"/>
            <a:ext cx="8640960" cy="3457576"/>
          </a:xfrm>
        </p:spPr>
        <p:txBody>
          <a:bodyPr>
            <a:normAutofit fontScale="92500" lnSpcReduction="20000"/>
          </a:bodyPr>
          <a:lstStyle/>
          <a:p>
            <a:r>
              <a:rPr lang="fr-FR" sz="2000" dirty="0" smtClean="0"/>
              <a:t>compétences:</a:t>
            </a:r>
          </a:p>
          <a:p>
            <a:pPr lvl="2"/>
            <a:r>
              <a:rPr lang="fr-FR" sz="1800" dirty="0" smtClean="0"/>
              <a:t>identifier et évaluer les risques d'accidents ou d'atteintes</a:t>
            </a:r>
            <a:br>
              <a:rPr lang="fr-FR" sz="1800" dirty="0" smtClean="0"/>
            </a:br>
            <a:r>
              <a:rPr lang="fr-FR" sz="1800" dirty="0" smtClean="0"/>
              <a:t>à la santé liés aux situations de travail en correction ou </a:t>
            </a:r>
            <a:br>
              <a:rPr lang="fr-FR" sz="1800" dirty="0" smtClean="0"/>
            </a:br>
            <a:r>
              <a:rPr lang="fr-FR" sz="1800" b="1" dirty="0" smtClean="0"/>
              <a:t>dès la conception</a:t>
            </a:r>
            <a:endParaRPr lang="fr-FR" sz="1800" dirty="0" smtClean="0"/>
          </a:p>
          <a:p>
            <a:pPr lvl="2"/>
            <a:r>
              <a:rPr lang="fr-FR" sz="1800" b="1" dirty="0" smtClean="0"/>
              <a:t>choisir</a:t>
            </a:r>
            <a:r>
              <a:rPr lang="fr-FR" sz="1800" dirty="0" smtClean="0"/>
              <a:t> des mesures de prévention, de protection ou les instructions pour les opérateurs</a:t>
            </a:r>
          </a:p>
          <a:p>
            <a:pPr lvl="2"/>
            <a:r>
              <a:rPr lang="fr-FR" sz="1800" b="1" dirty="0" smtClean="0"/>
              <a:t>valider</a:t>
            </a:r>
            <a:r>
              <a:rPr lang="fr-FR" sz="1800" dirty="0" smtClean="0"/>
              <a:t> et mettre en œuvre des mesures de prévention</a:t>
            </a:r>
          </a:p>
          <a:p>
            <a:pPr lvl="1"/>
            <a:endParaRPr lang="fr-FR" sz="1800" dirty="0" smtClean="0"/>
          </a:p>
          <a:p>
            <a:r>
              <a:rPr lang="fr-FR" sz="2000" dirty="0" smtClean="0"/>
              <a:t>limites et résultats attendus:</a:t>
            </a:r>
          </a:p>
          <a:p>
            <a:pPr lvl="2"/>
            <a:r>
              <a:rPr lang="fr-FR" sz="1800" dirty="0" smtClean="0"/>
              <a:t>maîtrise des outils d'analyse des risques, du travail et des accidents. Prise en compte de la réglementation et des normes en S&amp;ST dans les projets de conception.</a:t>
            </a:r>
          </a:p>
          <a:p>
            <a:pPr lvl="2"/>
            <a:r>
              <a:rPr lang="fr-FR" sz="1800" dirty="0" smtClean="0"/>
              <a:t>formations de formateurs pour la certification des apprentis : HE, CACES, R408 …</a:t>
            </a:r>
          </a:p>
        </p:txBody>
      </p:sp>
      <p:grpSp>
        <p:nvGrpSpPr>
          <p:cNvPr id="5" name="Groupe 4"/>
          <p:cNvGrpSpPr/>
          <p:nvPr/>
        </p:nvGrpSpPr>
        <p:grpSpPr>
          <a:xfrm>
            <a:off x="2057400" y="1144588"/>
            <a:ext cx="4953000" cy="1523999"/>
            <a:chOff x="2819400" y="152400"/>
            <a:chExt cx="5715000" cy="2057400"/>
          </a:xfrm>
        </p:grpSpPr>
        <p:sp>
          <p:nvSpPr>
            <p:cNvPr id="6" name="Oval 7"/>
            <p:cNvSpPr>
              <a:spLocks noChangeArrowheads="1"/>
            </p:cNvSpPr>
            <p:nvPr/>
          </p:nvSpPr>
          <p:spPr bwMode="auto">
            <a:xfrm>
              <a:off x="2819400" y="152400"/>
              <a:ext cx="5715000" cy="2057400"/>
            </a:xfrm>
            <a:prstGeom prst="ellipse">
              <a:avLst/>
            </a:prstGeom>
            <a:solidFill>
              <a:schemeClr val="accent1">
                <a:lumMod val="40000"/>
                <a:lumOff val="60000"/>
              </a:schemeClr>
            </a:solidFill>
            <a:ln w="25400">
              <a:solidFill>
                <a:schemeClr val="bg1"/>
              </a:solidFill>
              <a:round/>
              <a:headEnd/>
              <a:tailEnd/>
            </a:ln>
            <a:effectLst/>
          </p:spPr>
          <p:txBody>
            <a:bodyPr wrap="none" anchor="ctr"/>
            <a:lstStyle/>
            <a:p>
              <a:pPr algn="ctr" eaLnBrk="0" hangingPunct="0"/>
              <a:endParaRPr lang="fr-FR" sz="2000">
                <a:solidFill>
                  <a:srgbClr val="003399"/>
                </a:solidFill>
                <a:effectLst>
                  <a:outerShdw blurRad="38100" dist="38100" dir="2700000" algn="tl">
                    <a:srgbClr val="000000"/>
                  </a:outerShdw>
                </a:effectLst>
                <a:latin typeface="Verdana" pitchFamily="34" charset="0"/>
              </a:endParaRPr>
            </a:p>
          </p:txBody>
        </p:sp>
        <p:sp>
          <p:nvSpPr>
            <p:cNvPr id="7" name="Oval 3"/>
            <p:cNvSpPr>
              <a:spLocks noChangeArrowheads="1"/>
            </p:cNvSpPr>
            <p:nvPr/>
          </p:nvSpPr>
          <p:spPr bwMode="auto">
            <a:xfrm>
              <a:off x="2819400" y="228600"/>
              <a:ext cx="4800600" cy="1981200"/>
            </a:xfrm>
            <a:prstGeom prst="ellipse">
              <a:avLst/>
            </a:prstGeom>
            <a:solidFill>
              <a:schemeClr val="accent1">
                <a:lumMod val="60000"/>
                <a:lumOff val="40000"/>
              </a:schemeClr>
            </a:solidFill>
            <a:ln w="19050">
              <a:solidFill>
                <a:schemeClr val="bg2"/>
              </a:solidFill>
              <a:round/>
              <a:headEnd/>
              <a:tailEnd/>
            </a:ln>
            <a:effectLst/>
          </p:spPr>
          <p:txBody>
            <a:bodyPr wrap="none" anchor="ctr"/>
            <a:lstStyle/>
            <a:p>
              <a:pPr algn="ctr" eaLnBrk="0" hangingPunct="0"/>
              <a:endParaRPr lang="fr-FR" sz="2000">
                <a:effectLst>
                  <a:outerShdw blurRad="38100" dist="38100" dir="2700000" algn="tl">
                    <a:srgbClr val="000000"/>
                  </a:outerShdw>
                </a:effectLst>
                <a:latin typeface="Verdana" pitchFamily="34" charset="0"/>
              </a:endParaRPr>
            </a:p>
          </p:txBody>
        </p:sp>
        <p:sp>
          <p:nvSpPr>
            <p:cNvPr id="8" name="Text Box 4"/>
            <p:cNvSpPr txBox="1">
              <a:spLocks noChangeArrowheads="1"/>
            </p:cNvSpPr>
            <p:nvPr/>
          </p:nvSpPr>
          <p:spPr bwMode="auto">
            <a:xfrm>
              <a:off x="4343400" y="533400"/>
              <a:ext cx="2209800" cy="1246496"/>
            </a:xfrm>
            <a:prstGeom prst="rect">
              <a:avLst/>
            </a:prstGeom>
            <a:noFill/>
            <a:ln w="12700">
              <a:noFill/>
              <a:miter lim="800000"/>
              <a:headEnd/>
              <a:tailEnd/>
            </a:ln>
            <a:effectLst/>
          </p:spPr>
          <p:txBody>
            <a:bodyPr>
              <a:spAutoFit/>
            </a:bodyPr>
            <a:lstStyle/>
            <a:p>
              <a:pPr algn="ctr" eaLnBrk="0" hangingPunct="0"/>
              <a:r>
                <a:rPr lang="fr-FR" sz="2000" b="1" dirty="0">
                  <a:solidFill>
                    <a:schemeClr val="tx1">
                      <a:lumMod val="60000"/>
                      <a:lumOff val="40000"/>
                    </a:schemeClr>
                  </a:solidFill>
                  <a:latin typeface="Verdana" pitchFamily="34" charset="0"/>
                </a:rPr>
                <a:t>niveau III</a:t>
              </a:r>
            </a:p>
            <a:p>
              <a:pPr algn="ctr" eaLnBrk="0" hangingPunct="0"/>
              <a:r>
                <a:rPr lang="fr-FR" sz="1400" b="1" dirty="0">
                  <a:solidFill>
                    <a:schemeClr val="tx1">
                      <a:lumMod val="60000"/>
                      <a:lumOff val="40000"/>
                    </a:schemeClr>
                  </a:solidFill>
                  <a:latin typeface="Verdana" pitchFamily="34" charset="0"/>
                </a:rPr>
                <a:t>secteur </a:t>
              </a:r>
              <a:r>
                <a:rPr lang="fr-FR" sz="1800" b="1" dirty="0">
                  <a:solidFill>
                    <a:schemeClr val="bg2"/>
                  </a:solidFill>
                  <a:latin typeface="Verdana" pitchFamily="34" charset="0"/>
                </a:rPr>
                <a:t>d'entreprise</a:t>
              </a:r>
              <a:endParaRPr lang="fr-FR" sz="1800" b="1" dirty="0">
                <a:effectLst>
                  <a:outerShdw blurRad="38100" dist="38100" dir="2700000" algn="tl">
                    <a:srgbClr val="C0C0C0"/>
                  </a:outerShdw>
                </a:effectLst>
                <a:latin typeface="Verdana" pitchFamily="34" charset="0"/>
              </a:endParaRPr>
            </a:p>
          </p:txBody>
        </p:sp>
        <p:sp>
          <p:nvSpPr>
            <p:cNvPr id="9" name="Oval 5"/>
            <p:cNvSpPr>
              <a:spLocks noChangeArrowheads="1"/>
            </p:cNvSpPr>
            <p:nvPr/>
          </p:nvSpPr>
          <p:spPr bwMode="auto">
            <a:xfrm>
              <a:off x="2819400" y="457200"/>
              <a:ext cx="3581400" cy="1447800"/>
            </a:xfrm>
            <a:prstGeom prst="ellipse">
              <a:avLst/>
            </a:prstGeom>
            <a:noFill/>
            <a:ln w="12700">
              <a:solidFill>
                <a:schemeClr val="bg2"/>
              </a:solidFill>
              <a:prstDash val="dash"/>
              <a:round/>
              <a:headEnd/>
              <a:tailEnd/>
            </a:ln>
            <a:effectLst/>
          </p:spPr>
          <p:txBody>
            <a:bodyPr wrap="none" anchor="ctr"/>
            <a:lstStyle/>
            <a:p>
              <a:pPr algn="ctr" eaLnBrk="0" hangingPunct="0">
                <a:spcBef>
                  <a:spcPct val="50000"/>
                </a:spcBef>
              </a:pPr>
              <a:endParaRPr lang="fr-FR" sz="3600">
                <a:solidFill>
                  <a:schemeClr val="bg2"/>
                </a:solidFill>
                <a:latin typeface="Verdana" pitchFamily="34" charset="0"/>
              </a:endParaRPr>
            </a:p>
          </p:txBody>
        </p:sp>
        <p:sp>
          <p:nvSpPr>
            <p:cNvPr id="10" name="Oval 6"/>
            <p:cNvSpPr>
              <a:spLocks noChangeArrowheads="1"/>
            </p:cNvSpPr>
            <p:nvPr/>
          </p:nvSpPr>
          <p:spPr bwMode="auto">
            <a:xfrm>
              <a:off x="2819400" y="762000"/>
              <a:ext cx="2209800" cy="914400"/>
            </a:xfrm>
            <a:prstGeom prst="ellipse">
              <a:avLst/>
            </a:prstGeom>
            <a:noFill/>
            <a:ln w="12700">
              <a:solidFill>
                <a:schemeClr val="bg2"/>
              </a:solidFill>
              <a:prstDash val="dash"/>
              <a:round/>
              <a:headEnd/>
              <a:tailEnd/>
            </a:ln>
            <a:effectLst/>
          </p:spPr>
          <p:txBody>
            <a:bodyPr wrap="none" anchor="ctr"/>
            <a:lstStyle/>
            <a:p>
              <a:endParaRPr lang="fr-FR"/>
            </a:p>
          </p:txBody>
        </p:sp>
        <p:sp>
          <p:nvSpPr>
            <p:cNvPr id="11" name="Text Box 8"/>
            <p:cNvSpPr txBox="1">
              <a:spLocks noChangeArrowheads="1"/>
            </p:cNvSpPr>
            <p:nvPr/>
          </p:nvSpPr>
          <p:spPr bwMode="auto">
            <a:xfrm>
              <a:off x="7772400" y="990599"/>
              <a:ext cx="762000" cy="373949"/>
            </a:xfrm>
            <a:prstGeom prst="rect">
              <a:avLst/>
            </a:prstGeom>
            <a:noFill/>
            <a:ln w="9525">
              <a:solidFill>
                <a:schemeClr val="bg1"/>
              </a:solidFill>
              <a:miter lim="800000"/>
              <a:headEnd/>
              <a:tailEnd/>
            </a:ln>
            <a:effectLst/>
          </p:spPr>
          <p:txBody>
            <a:bodyPr wrap="square">
              <a:spAutoFit/>
            </a:bodyPr>
            <a:lstStyle/>
            <a:p>
              <a:pPr algn="ctr" eaLnBrk="0" hangingPunct="0"/>
              <a:r>
                <a:rPr lang="fr-FR" sz="1200" b="1" dirty="0" smtClean="0">
                  <a:solidFill>
                    <a:schemeClr val="tx1">
                      <a:lumMod val="60000"/>
                      <a:lumOff val="40000"/>
                    </a:schemeClr>
                  </a:solidFill>
                  <a:latin typeface="Verdana" pitchFamily="34" charset="0"/>
                </a:rPr>
                <a:t>II-I</a:t>
              </a:r>
              <a:endParaRPr lang="fr-FR" sz="1200" b="1" dirty="0">
                <a:solidFill>
                  <a:schemeClr val="tx1">
                    <a:lumMod val="60000"/>
                    <a:lumOff val="40000"/>
                  </a:schemeClr>
                </a:solidFill>
                <a:effectLst>
                  <a:outerShdw blurRad="38100" dist="38100" dir="2700000" algn="tl">
                    <a:srgbClr val="C0C0C0"/>
                  </a:outerShdw>
                </a:effectLst>
                <a:latin typeface="Verdana" pitchFamily="34" charset="0"/>
              </a:endParaRPr>
            </a:p>
          </p:txBody>
        </p:sp>
      </p:grpSp>
    </p:spTree>
    <p:extLst>
      <p:ext uri="{BB962C8B-B14F-4D97-AF65-F5344CB8AC3E}">
        <p14:creationId xmlns:p14="http://schemas.microsoft.com/office/powerpoint/2010/main" val="118575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ctrTitle"/>
          </p:nvPr>
        </p:nvSpPr>
        <p:spPr/>
        <p:txBody>
          <a:bodyPr/>
          <a:lstStyle/>
          <a:p>
            <a:pPr fontAlgn="base">
              <a:spcAft>
                <a:spcPct val="0"/>
              </a:spcAft>
            </a:pPr>
            <a:r>
              <a:rPr lang="fr-FR" dirty="0" smtClean="0">
                <a:latin typeface="Arial"/>
                <a:cs typeface="Arial"/>
              </a:rPr>
              <a:t>É</a:t>
            </a:r>
            <a:r>
              <a:rPr lang="fr-FR" dirty="0" smtClean="0">
                <a:cs typeface="Arial" charset="0"/>
              </a:rPr>
              <a:t>volution du référentiel du</a:t>
            </a:r>
            <a:br>
              <a:rPr lang="fr-FR" dirty="0" smtClean="0">
                <a:cs typeface="Arial" charset="0"/>
              </a:rPr>
            </a:br>
            <a:r>
              <a:rPr lang="fr-FR" dirty="0" smtClean="0">
                <a:cs typeface="Arial" charset="0"/>
              </a:rPr>
              <a:t>BTS SCBH</a:t>
            </a:r>
            <a:endParaRPr cap="none" dirty="0" smtClean="0">
              <a:cs typeface="Arial" charset="0"/>
            </a:endParaRPr>
          </a:p>
        </p:txBody>
      </p:sp>
    </p:spTree>
    <p:extLst>
      <p:ext uri="{BB962C8B-B14F-4D97-AF65-F5344CB8AC3E}">
        <p14:creationId xmlns:p14="http://schemas.microsoft.com/office/powerpoint/2010/main" val="80470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2"/>
          <p:cNvSpPr>
            <a:spLocks noGrp="1"/>
          </p:cNvSpPr>
          <p:nvPr>
            <p:ph type="title"/>
          </p:nvPr>
        </p:nvSpPr>
        <p:spPr/>
        <p:txBody>
          <a:bodyPr/>
          <a:lstStyle/>
          <a:p>
            <a:pPr fontAlgn="base">
              <a:spcAft>
                <a:spcPct val="0"/>
              </a:spcAft>
            </a:pPr>
            <a:r>
              <a:rPr lang="fr-FR" cap="none" dirty="0" smtClean="0">
                <a:cs typeface="Arial" charset="0"/>
              </a:rPr>
              <a:t>Compétences concernées</a:t>
            </a:r>
            <a:endParaRPr cap="none" dirty="0" smtClean="0">
              <a:cs typeface="Arial" charset="0"/>
            </a:endParaRPr>
          </a:p>
        </p:txBody>
      </p:sp>
      <p:sp>
        <p:nvSpPr>
          <p:cNvPr id="2" name="Espace réservé du contenu 1"/>
          <p:cNvSpPr>
            <a:spLocks noGrp="1"/>
          </p:cNvSpPr>
          <p:nvPr>
            <p:ph idx="1"/>
          </p:nvPr>
        </p:nvSpPr>
        <p:spPr/>
        <p:txBody>
          <a:bodyPr>
            <a:normAutofit fontScale="92500"/>
          </a:bodyPr>
          <a:lstStyle/>
          <a:p>
            <a:r>
              <a:rPr lang="fr-FR" sz="3200" b="1" dirty="0" smtClean="0"/>
              <a:t>C4-1. Analyser les risques en situation de travail</a:t>
            </a:r>
          </a:p>
          <a:p>
            <a:pPr marL="457200" lvl="1" indent="0">
              <a:buNone/>
            </a:pPr>
            <a:r>
              <a:rPr lang="fr-FR" sz="2800" dirty="0" smtClean="0"/>
              <a:t>Analyser les situations de travail (transport, levage, pose, intervention ultérieures sur l’ouvrage…) :</a:t>
            </a:r>
          </a:p>
          <a:p>
            <a:pPr lvl="1"/>
            <a:r>
              <a:rPr lang="fr-FR" sz="2800" i="1" dirty="0" smtClean="0"/>
              <a:t>Identification des situations dangereuses</a:t>
            </a:r>
          </a:p>
          <a:p>
            <a:pPr lvl="1"/>
            <a:r>
              <a:rPr lang="fr-FR" sz="2800" i="1" dirty="0" smtClean="0"/>
              <a:t>Estimation des dommages</a:t>
            </a:r>
          </a:p>
          <a:p>
            <a:pPr lvl="1"/>
            <a:r>
              <a:rPr lang="fr-FR" sz="2800" i="1" dirty="0" smtClean="0"/>
              <a:t>Analyse de la criticité</a:t>
            </a:r>
          </a:p>
          <a:p>
            <a:pPr lvl="1"/>
            <a:endParaRPr lang="fr-FR" sz="2800" dirty="0"/>
          </a:p>
          <a:p>
            <a:pPr marL="457200" lvl="1" indent="0">
              <a:buNone/>
            </a:pPr>
            <a:endParaRPr lang="fr-FR" sz="2800" dirty="0" smtClean="0"/>
          </a:p>
          <a:p>
            <a:pPr marL="457200" lvl="1" indent="0">
              <a:buNone/>
            </a:pPr>
            <a:r>
              <a:rPr lang="fr-FR" sz="2800" dirty="0" smtClean="0"/>
              <a:t>Concept de processus d’apparition du dommage.</a:t>
            </a:r>
            <a:endParaRPr lang="fr-FR" sz="2800" dirty="0"/>
          </a:p>
        </p:txBody>
      </p:sp>
    </p:spTree>
    <p:extLst>
      <p:ext uri="{BB962C8B-B14F-4D97-AF65-F5344CB8AC3E}">
        <p14:creationId xmlns:p14="http://schemas.microsoft.com/office/powerpoint/2010/main" val="427551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T OPPBTP 2013">
  <a:themeElements>
    <a:clrScheme name="OPPBTP charte">
      <a:dk1>
        <a:sysClr val="windowText" lastClr="000000"/>
      </a:dk1>
      <a:lt1>
        <a:srgbClr val="FFFFFF"/>
      </a:lt1>
      <a:dk2>
        <a:srgbClr val="CB0033"/>
      </a:dk2>
      <a:lt2>
        <a:srgbClr val="9F9187"/>
      </a:lt2>
      <a:accent1>
        <a:srgbClr val="959187"/>
      </a:accent1>
      <a:accent2>
        <a:srgbClr val="A4958C"/>
      </a:accent2>
      <a:accent3>
        <a:srgbClr val="FFFFFF"/>
      </a:accent3>
      <a:accent4>
        <a:srgbClr val="FFFFFF"/>
      </a:accent4>
      <a:accent5>
        <a:srgbClr val="FFFFFF"/>
      </a:accent5>
      <a:accent6>
        <a:srgbClr val="FFFFFF"/>
      </a:accent6>
      <a:hlink>
        <a:srgbClr val="0070C0"/>
      </a:hlink>
      <a:folHlink>
        <a:srgbClr val="0070C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tension xmlns="9a1b4081-c1db-4e9b-87e1-8847e2d4625e">Fichier Power Point</extension>
    <Proc_x00e9_dure xmlns="9a1b4081-c1db-4e9b-87e1-8847e2d4625e" xsi:nil="true"/>
    <Processus xmlns="9a1b4081-c1db-4e9b-87e1-8847e2d4625e">
      <Value>9</Value>
    </Processus>
    <Th_x00e9_me_x0020_1 xmlns="9a1b4081-c1db-4e9b-87e1-8847e2d4625e">
      <Value>1</Value>
    </Th_x00e9_me_x0020_1>
    <Libell_x00e9__x0020_du_x0020_raccourci xmlns="9a1b4081-c1db-4e9b-87e1-8847e2d4625e">PPT OPPBTP 2013</Libell_x00e9__x0020_du_x0020_raccourci>
    <Type_x0020_de_x0020_document xmlns="9a1b4081-c1db-4e9b-87e1-8847e2d4625e">Modèle vierge</Type_x0020_de_x0020_document>
    <Chemin_x0020_URL xmlns="9a1b4081-c1db-4e9b-87e1-8847e2d4625e">http://collaboration.intranet.oppbtp.fr/DIRCOM/Base documentaire modles et gabarits/PPT OPPBTP 2013.potx</Chemin_x0020_URL>
    <Statut xmlns="9a1b4081-c1db-4e9b-87e1-8847e2d4625e">ok</Statu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2D942ED3E5C1438AFF39D60C3118C5" ma:contentTypeVersion="18" ma:contentTypeDescription="Crée un document." ma:contentTypeScope="" ma:versionID="0620c10b6f20bedae965ddd4fea83359">
  <xsd:schema xmlns:xsd="http://www.w3.org/2001/XMLSchema" xmlns:xs="http://www.w3.org/2001/XMLSchema" xmlns:p="http://schemas.microsoft.com/office/2006/metadata/properties" xmlns:ns2="9a1b4081-c1db-4e9b-87e1-8847e2d4625e" targetNamespace="http://schemas.microsoft.com/office/2006/metadata/properties" ma:root="true" ma:fieldsID="f82ac77d76174a054db3f003202ee72e" ns2:_="">
    <xsd:import namespace="9a1b4081-c1db-4e9b-87e1-8847e2d4625e"/>
    <xsd:element name="properties">
      <xsd:complexType>
        <xsd:sequence>
          <xsd:element name="documentManagement">
            <xsd:complexType>
              <xsd:all>
                <xsd:element ref="ns2:Chemin_x0020_URL" minOccurs="0"/>
                <xsd:element ref="ns2:Proc_x00e9_dure" minOccurs="0"/>
                <xsd:element ref="ns2:Libell_x00e9__x0020_du_x0020_raccourci" minOccurs="0"/>
                <xsd:element ref="ns2:Type_x0020_de_x0020_document" minOccurs="0"/>
                <xsd:element ref="ns2:Th_x00e9_me_x0020_1" minOccurs="0"/>
                <xsd:element ref="ns2:Processus" minOccurs="0"/>
                <xsd:element ref="ns2:Statut" minOccurs="0"/>
                <xsd:element ref="ns2: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b4081-c1db-4e9b-87e1-8847e2d4625e" elementFormDefault="qualified">
    <xsd:import namespace="http://schemas.microsoft.com/office/2006/documentManagement/types"/>
    <xsd:import namespace="http://schemas.microsoft.com/office/infopath/2007/PartnerControls"/>
    <xsd:element name="Chemin_x0020_URL" ma:index="8" nillable="true" ma:displayName="Chemin URL" ma:internalName="Chemin_x0020_URL">
      <xsd:simpleType>
        <xsd:restriction base="dms:Text">
          <xsd:maxLength value="255"/>
        </xsd:restriction>
      </xsd:simpleType>
    </xsd:element>
    <xsd:element name="Proc_x00e9_dure" ma:index="10" nillable="true" ma:displayName="Procédure" ma:internalName="Proc_x00e9_dure">
      <xsd:simpleType>
        <xsd:restriction base="dms:Text">
          <xsd:maxLength value="255"/>
        </xsd:restriction>
      </xsd:simpleType>
    </xsd:element>
    <xsd:element name="Libell_x00e9__x0020_du_x0020_raccourci" ma:index="11" nillable="true" ma:displayName="Libellé du raccourci" ma:internalName="Libell_x00e9__x0020_du_x0020_raccourci">
      <xsd:simpleType>
        <xsd:restriction base="dms:Text">
          <xsd:maxLength value="255"/>
        </xsd:restriction>
      </xsd:simpleType>
    </xsd:element>
    <xsd:element name="Type_x0020_de_x0020_document" ma:index="12" nillable="true" ma:displayName="Type de document" ma:default="Formulaire" ma:format="Dropdown" ma:internalName="Type_x0020_de_x0020_document">
      <xsd:simpleType>
        <xsd:restriction base="dms:Choice">
          <xsd:enumeration value="Formulaire"/>
          <xsd:enumeration value="Modèle"/>
          <xsd:enumeration value="Modèle vierge"/>
          <xsd:enumeration value="Papier en-tête"/>
          <xsd:enumeration value="Documentation"/>
        </xsd:restriction>
      </xsd:simpleType>
    </xsd:element>
    <xsd:element name="Th_x00e9_me_x0020_1" ma:index="13" nillable="true" ma:displayName="Thèmes" ma:list="{7b7b50b4-4cdb-4d0e-a184-22c6ae6cd801}" ma:internalName="Th_x00e9_me_x0020_1" ma:readOnly="false" ma:showField="Title">
      <xsd:complexType>
        <xsd:complexContent>
          <xsd:extension base="dms:MultiChoiceLookup">
            <xsd:sequence>
              <xsd:element name="Value" type="dms:Lookup" maxOccurs="unbounded" minOccurs="0" nillable="true"/>
            </xsd:sequence>
          </xsd:extension>
        </xsd:complexContent>
      </xsd:complexType>
    </xsd:element>
    <xsd:element name="Processus" ma:index="14" nillable="true" ma:displayName="Processus" ma:list="{09619ddf-2c2f-4654-9c81-80a794c4e02e}" ma:internalName="Processus" ma:showField="Title">
      <xsd:complexType>
        <xsd:complexContent>
          <xsd:extension base="dms:MultiChoiceLookup">
            <xsd:sequence>
              <xsd:element name="Value" type="dms:Lookup" maxOccurs="unbounded" minOccurs="0" nillable="true"/>
            </xsd:sequence>
          </xsd:extension>
        </xsd:complexContent>
      </xsd:complexType>
    </xsd:element>
    <xsd:element name="Statut" ma:index="15" nillable="true" ma:displayName="Statut" ma:internalName="Statut">
      <xsd:simpleType>
        <xsd:restriction base="dms:Text">
          <xsd:maxLength value="255"/>
        </xsd:restriction>
      </xsd:simpleType>
    </xsd:element>
    <xsd:element name="extension" ma:index="16" nillable="true" ma:displayName="extension" ma:internalName="exten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51A4A2-FA8D-4145-892A-6EB3E066A2DA}">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9a1b4081-c1db-4e9b-87e1-8847e2d4625e"/>
    <ds:schemaRef ds:uri="http://purl.org/dc/dcmitype/"/>
  </ds:schemaRefs>
</ds:datastoreItem>
</file>

<file path=customXml/itemProps2.xml><?xml version="1.0" encoding="utf-8"?>
<ds:datastoreItem xmlns:ds="http://schemas.openxmlformats.org/officeDocument/2006/customXml" ds:itemID="{17406422-51AF-42B1-B71F-F82A3090BB65}">
  <ds:schemaRefs>
    <ds:schemaRef ds:uri="http://schemas.microsoft.com/sharepoint/v3/contenttype/forms"/>
  </ds:schemaRefs>
</ds:datastoreItem>
</file>

<file path=customXml/itemProps3.xml><?xml version="1.0" encoding="utf-8"?>
<ds:datastoreItem xmlns:ds="http://schemas.openxmlformats.org/officeDocument/2006/customXml" ds:itemID="{D3E01CEA-8143-4A6B-8B1D-AF38EFFFD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b4081-c1db-4e9b-87e1-8847e2d46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OPPBTP 2013</Template>
  <TotalTime>2069</TotalTime>
  <Words>716</Words>
  <Application>Microsoft Office PowerPoint</Application>
  <PresentationFormat>Affichage à l'écran (4:3)</PresentationFormat>
  <Paragraphs>154</Paragraphs>
  <Slides>20</Slides>
  <Notes>15</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PPT OPPBTP 2013</vt:lpstr>
      <vt:lpstr>La place de la prévention dans la formation des BTS</vt:lpstr>
      <vt:lpstr>Pourquoi une évolution de la formation?</vt:lpstr>
      <vt:lpstr>L’obligation de sécurité</vt:lpstr>
      <vt:lpstr>De nouvelles exigences.</vt:lpstr>
      <vt:lpstr>En CAP</vt:lpstr>
      <vt:lpstr>En BP et Baccalauréat professionnel</vt:lpstr>
      <vt:lpstr>En BTS et DUT</vt:lpstr>
      <vt:lpstr>Évolution du référentiel du BTS SCBH</vt:lpstr>
      <vt:lpstr>Compétences concernées</vt:lpstr>
      <vt:lpstr>Processus d'apparition d'un dommage</vt:lpstr>
      <vt:lpstr>Compétences concernées</vt:lpstr>
      <vt:lpstr>Principes généraux de prévention </vt:lpstr>
      <vt:lpstr>Compétences concernées</vt:lpstr>
      <vt:lpstr>Comment Former?</vt:lpstr>
      <vt:lpstr>Une nouvelle approche</vt:lpstr>
      <vt:lpstr>Des ressources pédagogiques :</vt:lpstr>
      <vt:lpstr>Présentation PowerPoint</vt:lpstr>
      <vt:lpstr>Comment se les approprier?</vt:lpstr>
      <vt:lpstr>Organiser une Journée Technique</vt:lpstr>
      <vt:lpstr>Quelles étapes?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FORMER LES APPRENTIS A LA PREVENTION DES RISQUES</dc:title>
  <dc:creator>Arnaud Chaumont</dc:creator>
  <cp:lastModifiedBy>Arnaud Chaumont</cp:lastModifiedBy>
  <cp:revision>70</cp:revision>
  <cp:lastPrinted>2013-04-17T10:16:50Z</cp:lastPrinted>
  <dcterms:created xsi:type="dcterms:W3CDTF">2013-04-17T06:19:21Z</dcterms:created>
  <dcterms:modified xsi:type="dcterms:W3CDTF">2013-11-21T08:34:14Z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0x010100382D942ED3E5C1438AFF39D60C3118C5</vt:lpwstr>
  </property>
  <property fmtid="{D5CDD505-2E9C-101B-9397-08002B2CF9AE}" pid="3" name="NXPowerLiteLastOptimized">
    <vt:lpwstr>661588</vt:lpwstr>
  </property>
  <property fmtid="{D5CDD505-2E9C-101B-9397-08002B2CF9AE}" pid="4" name="NXPowerLiteSettings">
    <vt:lpwstr>F7000400038000</vt:lpwstr>
  </property>
  <property fmtid="{D5CDD505-2E9C-101B-9397-08002B2CF9AE}" pid="5" name="NXPowerLiteVersion">
    <vt:lpwstr>D5.0.2</vt:lpwstr>
  </property>
  <property fmtid="{D5CDD505-2E9C-101B-9397-08002B2CF9AE}" pid="6" name="Order">
    <vt:r8>61100</vt:r8>
  </property>
  <property fmtid="{D5CDD505-2E9C-101B-9397-08002B2CF9AE}" pid="7" name="WorkflowChangePath">
    <vt:lpwstr>cec65fdf-331b-489d-9d70-89ee2263b993,7;cec65fdf-331b-489d-9d70-89ee2263b993,7;</vt:lpwstr>
  </property>
</Properties>
</file>