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17" r:id="rId2"/>
    <p:sldId id="745" r:id="rId3"/>
    <p:sldId id="742" r:id="rId4"/>
    <p:sldId id="746" r:id="rId5"/>
    <p:sldId id="747" r:id="rId6"/>
    <p:sldId id="748" r:id="rId7"/>
    <p:sldId id="749" r:id="rId8"/>
    <p:sldId id="743" r:id="rId9"/>
    <p:sldId id="750" r:id="rId10"/>
    <p:sldId id="720" r:id="rId11"/>
    <p:sldId id="721" r:id="rId12"/>
    <p:sldId id="729" r:id="rId13"/>
    <p:sldId id="730" r:id="rId14"/>
    <p:sldId id="731" r:id="rId15"/>
    <p:sldId id="732" r:id="rId16"/>
    <p:sldId id="768" r:id="rId17"/>
    <p:sldId id="752" r:id="rId18"/>
    <p:sldId id="753" r:id="rId19"/>
    <p:sldId id="754" r:id="rId20"/>
    <p:sldId id="755" r:id="rId21"/>
    <p:sldId id="756" r:id="rId22"/>
    <p:sldId id="758" r:id="rId23"/>
    <p:sldId id="759" r:id="rId24"/>
    <p:sldId id="760" r:id="rId25"/>
    <p:sldId id="761" r:id="rId26"/>
    <p:sldId id="762" r:id="rId27"/>
    <p:sldId id="763" r:id="rId28"/>
    <p:sldId id="764" r:id="rId29"/>
    <p:sldId id="765" r:id="rId30"/>
    <p:sldId id="767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EA1"/>
    <a:srgbClr val="FDE5A1"/>
    <a:srgbClr val="151185"/>
    <a:srgbClr val="120E81"/>
    <a:srgbClr val="120E64"/>
    <a:srgbClr val="120E79"/>
    <a:srgbClr val="120E71"/>
    <a:srgbClr val="162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41" autoAdjust="0"/>
  </p:normalViewPr>
  <p:slideViewPr>
    <p:cSldViewPr>
      <p:cViewPr>
        <p:scale>
          <a:sx n="100" d="100"/>
          <a:sy n="100" d="100"/>
        </p:scale>
        <p:origin x="-114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EC8380-0B0F-AB45-908E-72F1B5CF4E3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5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4F71F5-F6CE-2242-9591-0D173A7FC8B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6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3117E3B8-D5E3-8342-BE4F-6585BEC13ED8}" type="slidenum">
              <a:rPr lang="fr-FR" sz="1200">
                <a:latin typeface="Times New Roman" charset="0"/>
              </a:rPr>
              <a:pPr algn="r"/>
              <a:t>12</a:t>
            </a:fld>
            <a:endParaRPr lang="fr-FR" sz="120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F53AD886-757B-D34F-887F-F3CE61795A4D}" type="slidenum">
              <a:rPr lang="fr-FR" sz="1200">
                <a:latin typeface="Times New Roman" charset="0"/>
              </a:rPr>
              <a:pPr algn="r"/>
              <a:t>13</a:t>
            </a:fld>
            <a:endParaRPr lang="fr-FR" sz="12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7D716123-4C08-4642-AF99-46FDDAD497F1}" type="slidenum">
              <a:rPr lang="fr-FR" sz="1200">
                <a:latin typeface="Times New Roman" charset="0"/>
              </a:rPr>
              <a:pPr algn="r"/>
              <a:t>14</a:t>
            </a:fld>
            <a:endParaRPr lang="fr-FR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5DEA0197-9D96-394C-9063-B5EA8B3B1822}" type="slidenum">
              <a:rPr lang="fr-FR" sz="1200">
                <a:latin typeface="Times New Roman" charset="0"/>
              </a:rPr>
              <a:pPr algn="r"/>
              <a:t>15</a:t>
            </a:fld>
            <a:endParaRPr lang="fr-FR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34BC93-7699-B747-8CF5-97F5D4654C1D}" type="slidenum">
              <a:rPr lang="fr-FR" sz="1200"/>
              <a:pPr eaLnBrk="1" hangingPunct="1"/>
              <a:t>17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Le monde social s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est emparé aussi du concept de compétence. L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emploi est défini par des compétences, avec des conséquences directes sur les qualifications et les rémunérations.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Certains organismes patronaux dénient la capacité du monde de la formation à évaluer et certifier des compétences professionnelles.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La création et le développement de la certification par le biais de la Validation des Acquis de l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Expérience montre bien que les compétences peuvent être validées de plusieurs manières…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7AC722-1A65-2849-AEC8-EC2D87C5AB14}" type="slidenum">
              <a:rPr lang="fr-FR" sz="1200"/>
              <a:pPr eaLnBrk="1" hangingPunct="1"/>
              <a:t>18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Pour les pédagogues et didacticiens, une compétence est un état, à un moment donné et dans un contexte général, de connaissances acquises et intégrées par un individu.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Elle se décompose en 3 niveaux et en 3 types qui se combinent entre eux à divers degrés pour former, à un instant donné, une compétence.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Si nous avons abandonné, dans le scolaire secondaire, l</a:t>
            </a:r>
            <a:r>
              <a:rPr lang="ja-JP" altLang="fr-FR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idée de définir une compétence par l</a:t>
            </a:r>
            <a:r>
              <a:rPr lang="ja-JP" altLang="fr-FR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importance relative des types du savoir, cela reste très important dans les enseignements premiers de la petite enfance (</a:t>
            </a:r>
            <a:r>
              <a:rPr lang="fr-FR" dirty="0" err="1">
                <a:latin typeface="Calibri" charset="0"/>
                <a:ea typeface="ＭＳ Ｐゴシック" charset="0"/>
                <a:cs typeface="ＭＳ Ｐゴシック" charset="0"/>
              </a:rPr>
              <a:t>cf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 débat sur la scolarisation précoce et l</a:t>
            </a:r>
            <a:r>
              <a:rPr lang="ja-JP" altLang="fr-FR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école maternelle).</a:t>
            </a:r>
          </a:p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Mais, même sans le dire, les enseignants de LP ou de RAR intègrent de plus en plus et de mieux en mieux cette typologie comme composante de leur enseignement.</a:t>
            </a: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C7470A-EDCC-674A-BD6C-7B9FB87C4E6B}" type="slidenum">
              <a:rPr lang="fr-FR" sz="1200"/>
              <a:pPr eaLnBrk="1" hangingPunct="1"/>
              <a:t>19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68490D-0F4B-094A-B9EE-585F4FA32FA9}" type="slidenum">
              <a:rPr lang="fr-FR" sz="1200"/>
              <a:pPr eaLnBrk="1" hangingPunct="1"/>
              <a:t>20</a:t>
            </a:fld>
            <a:endParaRPr lang="fr-F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0F976-F098-4529-B18A-217871E17D0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4AADFE-C84D-964F-ADF5-2A0BC680CF5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AD3622-9C2E-9C44-9C11-09D32943649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AE1DAA-DA3C-2443-9D0F-A292275C27F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061500-6C04-2744-9BED-8E1F94A2E0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6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114519-7BFB-2D44-AE89-CA6D1D985E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4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67D42A-B951-9242-B7F5-0863670FBB4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D76D19-6FDD-0C41-8A56-69BA0740ADF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D89C86-65F7-564A-A703-36B7B6C1A7C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F5C31D-B88E-9A44-B705-C5F5B9D7AE6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9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797013-75C4-2E4F-9C39-EF04F31F525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650043-E25A-7245-937B-3A7F9522D1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8B7C18-ED0A-2A43-BD52-972DD9A86CD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92A96D-AA2D-9F4A-AC27-92DBB4D253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Picture 46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1113"/>
            <a:ext cx="1252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381000" y="914400"/>
            <a:ext cx="8756860" cy="1192"/>
          </a:xfrm>
          <a:prstGeom prst="line">
            <a:avLst/>
          </a:prstGeom>
          <a:ln>
            <a:gradFill flip="none" rotWithShape="1">
              <a:gsLst>
                <a:gs pos="0">
                  <a:srgbClr val="120E71"/>
                </a:gs>
                <a:gs pos="100000">
                  <a:srgbClr val="FFFFFF"/>
                </a:gs>
                <a:gs pos="42000">
                  <a:schemeClr val="accent1"/>
                </a:gs>
              </a:gsLst>
              <a:lin ang="0" scaled="1"/>
              <a:tileRect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 userDrawn="1"/>
        </p:nvSpPr>
        <p:spPr>
          <a:xfrm>
            <a:off x="0" y="6623447"/>
            <a:ext cx="1835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21 novembre 2013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886200" y="6608385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PNF BTS 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SCBH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109520" y="6609159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Diapo N°</a:t>
            </a:r>
            <a:fld id="{6207CA73-D683-0E46-A428-1A6FDE460996}" type="slidenum">
              <a:rPr lang="fr-FR" sz="1200" b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pPr eaLnBrk="1" hangingPunct="1"/>
              <a:t>‹#›</a:t>
            </a:fld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olumes/RAGE/8-La%20certification/Grille%20%C3%A9valuationU51_V2.xl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cument_Microsoft_Word3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Document_Microsoft_Word4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Document_Microsoft_Word5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Document_Microsoft_Word6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357.JP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772400" cy="3124200"/>
          </a:xfrm>
        </p:spPr>
        <p:txBody>
          <a:bodyPr/>
          <a:lstStyle/>
          <a:p>
            <a:pPr eaLnBrk="1" hangingPunct="1"/>
            <a:r>
              <a:rPr lang="fr-FR" sz="6000" b="1" dirty="0" smtClean="0">
                <a:solidFill>
                  <a:schemeClr val="folHlink"/>
                </a:solidFill>
                <a:latin typeface="Arial" charset="0"/>
              </a:rPr>
              <a:t>Certification et évaluation</a:t>
            </a:r>
            <a:endParaRPr lang="fr-FR" sz="6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501008"/>
            <a:ext cx="7467600" cy="2232025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Les unités certificatives</a:t>
            </a:r>
            <a:endParaRPr lang="fr-FR" dirty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Le CCF mode d’emploi</a:t>
            </a:r>
            <a:endParaRPr lang="fr-FR" dirty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Evaluer des compétences</a:t>
            </a: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solidFill>
                  <a:schemeClr val="folHlink"/>
                </a:solidFill>
                <a:latin typeface="Arial" charset="0"/>
              </a:rPr>
              <a:t>A quoi ça sert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dirty="0">
                <a:latin typeface="Arial" charset="0"/>
              </a:rPr>
              <a:t>	</a:t>
            </a:r>
            <a:r>
              <a:rPr lang="fr-FR" sz="3600" dirty="0">
                <a:solidFill>
                  <a:schemeClr val="hlink"/>
                </a:solidFill>
                <a:latin typeface="Arial" charset="0"/>
              </a:rPr>
              <a:t>A faire de l</a:t>
            </a:r>
            <a:r>
              <a:rPr lang="ja-JP" altLang="fr-FR" sz="3600" dirty="0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fr-FR" sz="3600" dirty="0">
                <a:solidFill>
                  <a:schemeClr val="hlink"/>
                </a:solidFill>
                <a:latin typeface="Arial" charset="0"/>
              </a:rPr>
              <a:t>évaluation :</a:t>
            </a:r>
          </a:p>
          <a:p>
            <a:pPr lvl="1" eaLnBrk="1" hangingPunct="1"/>
            <a:r>
              <a:rPr lang="fr-FR" sz="3200" b="1" dirty="0">
                <a:latin typeface="Arial" charset="0"/>
                <a:ea typeface="ＭＳ Ｐゴシック" charset="0"/>
              </a:rPr>
              <a:t>certificative de </a:t>
            </a:r>
            <a:r>
              <a:rPr lang="fr-FR" sz="3200" b="1" dirty="0">
                <a:solidFill>
                  <a:srgbClr val="A4006D"/>
                </a:solidFill>
                <a:latin typeface="Arial" charset="0"/>
                <a:ea typeface="ＭＳ Ｐゴシック" charset="0"/>
              </a:rPr>
              <a:t>compétences </a:t>
            </a:r>
            <a:r>
              <a:rPr lang="fr-FR" sz="3200" b="1" dirty="0" smtClean="0">
                <a:solidFill>
                  <a:srgbClr val="A4006D"/>
                </a:solidFill>
                <a:latin typeface="Arial" charset="0"/>
                <a:ea typeface="ＭＳ Ｐゴシック" charset="0"/>
              </a:rPr>
              <a:t>terminales</a:t>
            </a:r>
            <a:r>
              <a:rPr lang="fr-FR" sz="3200" b="1" dirty="0" smtClean="0">
                <a:latin typeface="Arial" charset="0"/>
                <a:ea typeface="ＭＳ Ｐゴシック" charset="0"/>
              </a:rPr>
              <a:t> </a:t>
            </a:r>
            <a:endParaRPr lang="fr-FR" sz="32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fr-FR" sz="3200" b="1" dirty="0">
                <a:latin typeface="Arial" charset="0"/>
                <a:ea typeface="ＭＳ Ｐゴシック" charset="0"/>
              </a:rPr>
              <a:t>par </a:t>
            </a:r>
            <a:r>
              <a:rPr lang="fr-FR" sz="3200" b="1" dirty="0" smtClean="0">
                <a:solidFill>
                  <a:srgbClr val="A4006D"/>
                </a:solidFill>
                <a:latin typeface="Arial" charset="0"/>
                <a:ea typeface="ＭＳ Ｐゴシック" charset="0"/>
              </a:rPr>
              <a:t>sondage</a:t>
            </a:r>
            <a:endParaRPr lang="fr-FR" sz="32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fr-FR" sz="3200" b="1" dirty="0">
                <a:latin typeface="Arial" charset="0"/>
                <a:ea typeface="ＭＳ Ｐゴシック" charset="0"/>
              </a:rPr>
              <a:t>par les </a:t>
            </a:r>
            <a:r>
              <a:rPr lang="fr-FR" sz="3200" b="1" dirty="0">
                <a:solidFill>
                  <a:srgbClr val="A4006D"/>
                </a:solidFill>
                <a:latin typeface="Arial" charset="0"/>
                <a:ea typeface="ＭＳ Ｐゴシック" charset="0"/>
              </a:rPr>
              <a:t>formateurs</a:t>
            </a:r>
            <a:r>
              <a:rPr lang="fr-FR" sz="3200" b="1" dirty="0">
                <a:latin typeface="Arial" charset="0"/>
                <a:ea typeface="ＭＳ Ｐゴシック" charset="0"/>
              </a:rPr>
              <a:t> eux mêmes </a:t>
            </a:r>
          </a:p>
          <a:p>
            <a:pPr lvl="1" eaLnBrk="1" hangingPunct="1"/>
            <a:r>
              <a:rPr lang="fr-FR" sz="3200" b="1" dirty="0">
                <a:solidFill>
                  <a:srgbClr val="A4006D"/>
                </a:solidFill>
                <a:latin typeface="Arial" charset="0"/>
                <a:ea typeface="ＭＳ Ｐゴシック" charset="0"/>
              </a:rPr>
              <a:t>à mesure</a:t>
            </a:r>
            <a:r>
              <a:rPr lang="fr-FR" sz="3200" b="1" dirty="0">
                <a:latin typeface="Arial" charset="0"/>
                <a:ea typeface="ＭＳ Ｐゴシック" charset="0"/>
              </a:rPr>
              <a:t> que les formés atteignent le niveau requis</a:t>
            </a:r>
            <a:endParaRPr lang="fr-FR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3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solidFill>
                  <a:schemeClr val="folHlink"/>
                </a:solidFill>
                <a:latin typeface="Arial" charset="0"/>
              </a:rPr>
              <a:t>Comment ça marche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FR" sz="2800">
                <a:latin typeface="Arial" charset="0"/>
              </a:rPr>
              <a:t>	</a:t>
            </a:r>
            <a:r>
              <a:rPr lang="fr-FR" b="1">
                <a:latin typeface="Arial" charset="0"/>
              </a:rPr>
              <a:t>Les formateurs organisent, </a:t>
            </a:r>
            <a:r>
              <a:rPr lang="fr-FR" b="1">
                <a:solidFill>
                  <a:srgbClr val="A40056"/>
                </a:solidFill>
                <a:latin typeface="Arial" charset="0"/>
              </a:rPr>
              <a:t>dans la 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continuité</a:t>
            </a:r>
            <a:r>
              <a:rPr lang="fr-FR" b="1">
                <a:solidFill>
                  <a:srgbClr val="A40056"/>
                </a:solidFill>
                <a:latin typeface="Arial" charset="0"/>
              </a:rPr>
              <a:t> </a:t>
            </a:r>
            <a:r>
              <a:rPr lang="fr-FR" b="1">
                <a:latin typeface="Arial" charset="0"/>
              </a:rPr>
              <a:t>du processus de formation, une 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situation d</a:t>
            </a:r>
            <a:r>
              <a:rPr lang="ja-JP" altLang="fr-FR" b="1">
                <a:solidFill>
                  <a:srgbClr val="A4006D"/>
                </a:solidFill>
                <a:latin typeface="Arial" charset="0"/>
              </a:rPr>
              <a:t>’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évaluation</a:t>
            </a:r>
            <a:r>
              <a:rPr lang="fr-FR" b="1">
                <a:latin typeface="Arial" charset="0"/>
              </a:rPr>
              <a:t>, pour un formé ou plus, 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sans interrompre</a:t>
            </a:r>
            <a:r>
              <a:rPr lang="fr-FR" b="1">
                <a:latin typeface="Arial" charset="0"/>
              </a:rPr>
              <a:t> la formation des autres, dans le cadre du 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règlement d</a:t>
            </a:r>
            <a:r>
              <a:rPr lang="ja-JP" altLang="fr-FR" b="1">
                <a:solidFill>
                  <a:srgbClr val="A4006D"/>
                </a:solidFill>
                <a:latin typeface="Arial" charset="0"/>
              </a:rPr>
              <a:t>’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examen</a:t>
            </a:r>
            <a:r>
              <a:rPr lang="fr-FR" b="1">
                <a:latin typeface="Arial" charset="0"/>
              </a:rPr>
              <a:t>, afin de certifier que </a:t>
            </a:r>
            <a:r>
              <a:rPr lang="fr-FR" b="1">
                <a:solidFill>
                  <a:srgbClr val="A4006D"/>
                </a:solidFill>
                <a:latin typeface="Arial" charset="0"/>
              </a:rPr>
              <a:t>les compétences visées  sont acquises</a:t>
            </a:r>
            <a:r>
              <a:rPr lang="fr-FR" b="1">
                <a:latin typeface="Arial" charset="0"/>
              </a:rPr>
              <a:t> (et dans quelle mesure elles le sont).</a:t>
            </a:r>
          </a:p>
        </p:txBody>
      </p:sp>
    </p:spTree>
    <p:extLst>
      <p:ext uri="{BB962C8B-B14F-4D97-AF65-F5344CB8AC3E}">
        <p14:creationId xmlns:p14="http://schemas.microsoft.com/office/powerpoint/2010/main" val="27950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9144000" cy="503238"/>
          </a:xfrm>
        </p:spPr>
        <p:txBody>
          <a:bodyPr lIns="92075" tIns="46038" rIns="92075" bIns="46038"/>
          <a:lstStyle/>
          <a:p>
            <a:r>
              <a:rPr lang="fr-FR" sz="2800" b="1">
                <a:solidFill>
                  <a:srgbClr val="0000CC"/>
                </a:solidFill>
                <a:latin typeface="Arial" charset="0"/>
              </a:rPr>
              <a:t>SITUATIONS D</a:t>
            </a:r>
            <a:r>
              <a:rPr lang="ja-JP" altLang="fr-FR" sz="2800" b="1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EVALUATION DU CCF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8893175" cy="2133600"/>
          </a:xfrm>
        </p:spPr>
        <p:txBody>
          <a:bodyPr lIns="92075" tIns="46038" rIns="92075" bIns="46038"/>
          <a:lstStyle/>
          <a:p>
            <a:pPr>
              <a:buSzPct val="65000"/>
              <a:buFontTx/>
              <a:buNone/>
            </a:pPr>
            <a:r>
              <a:rPr lang="fr-FR" sz="24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 mise en œuvre du CCF s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appuie sur la notion de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situation d</a:t>
            </a:r>
            <a:r>
              <a:rPr lang="ja-JP" alt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évaluation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>
              <a:buSzPct val="65000"/>
              <a:buFontTx/>
              <a:buNone/>
            </a:pPr>
            <a:r>
              <a:rPr lang="fr-FR" sz="24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Les situations d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évaluation doivent être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partie intégrante du processus de formation.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Elles constituent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un acte pédagogique.</a:t>
            </a: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>
              <a:buSzPct val="65000"/>
              <a:buFontTx/>
              <a:buNone/>
            </a:pPr>
            <a:endParaRPr lang="fr-FR" sz="2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365625"/>
            <a:ext cx="8893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None/>
            </a:pPr>
            <a:r>
              <a:rPr lang="fr-FR" sz="24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 situation d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évaluation permet la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réalisation d</a:t>
            </a:r>
            <a:r>
              <a:rPr lang="ja-JP" alt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une activité dans un contexte donné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00"/>
              </a:buClr>
              <a:buSzPct val="75000"/>
              <a:buFont typeface="Wingdings" charset="0"/>
              <a:buChar char="Ø"/>
            </a:pP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son objectif est l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évaluation de compétences et de savoirs, une compétence ne doit être évaluée </a:t>
            </a:r>
            <a:r>
              <a:rPr lang="fr-F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une seule fois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>
                <a:solidFill>
                  <a:schemeClr val="folHlink"/>
                </a:solidFill>
              </a:rPr>
              <a:t>Le respect des règles</a:t>
            </a:r>
          </a:p>
        </p:txBody>
      </p:sp>
    </p:spTree>
    <p:extLst>
      <p:ext uri="{BB962C8B-B14F-4D97-AF65-F5344CB8AC3E}">
        <p14:creationId xmlns:p14="http://schemas.microsoft.com/office/powerpoint/2010/main" val="223578016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  <p:bldP spid="1126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08050"/>
            <a:ext cx="8964612" cy="1143000"/>
          </a:xfrm>
        </p:spPr>
        <p:txBody>
          <a:bodyPr lIns="92075" tIns="46038" rIns="92075" bIns="46038"/>
          <a:lstStyle/>
          <a:p>
            <a:r>
              <a:rPr lang="fr-FR" sz="2800" b="1" dirty="0">
                <a:solidFill>
                  <a:srgbClr val="0000CC"/>
                </a:solidFill>
                <a:latin typeface="Arial" charset="0"/>
              </a:rPr>
              <a:t>CARACTERISTIQUES DES SITUATIONS D</a:t>
            </a:r>
            <a:r>
              <a:rPr lang="ja-JP" altLang="fr-FR" sz="2800" b="1" dirty="0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fr-FR" sz="2800" b="1" dirty="0">
                <a:solidFill>
                  <a:srgbClr val="0000CC"/>
                </a:solidFill>
                <a:latin typeface="Arial" charset="0"/>
              </a:rPr>
              <a:t>EVALUATION DU CCF</a:t>
            </a:r>
            <a:r>
              <a:rPr lang="fr-FR" b="1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05038"/>
            <a:ext cx="8748712" cy="2879725"/>
          </a:xfrm>
        </p:spPr>
        <p:txBody>
          <a:bodyPr lIns="92075" tIns="46038" rIns="92075" bIns="46038"/>
          <a:lstStyle/>
          <a:p>
            <a:pPr>
              <a:buSzPct val="65000"/>
              <a:buFontTx/>
              <a:buNone/>
            </a:pP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Elles sont définies à partir des éléments suivants :</a:t>
            </a:r>
          </a:p>
          <a:p>
            <a:pPr lvl="1"/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les compétences à évaluer définies par les modalités de certification </a:t>
            </a:r>
          </a:p>
          <a:p>
            <a:pPr lvl="1"/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les conditions d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évaluation</a:t>
            </a:r>
          </a:p>
          <a:p>
            <a:pPr lvl="1"/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la définition de l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activité à réaliser et ses conditions de réalisation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9388" y="5229225"/>
            <a:ext cx="87487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0"/>
              <a:buNone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Elles ne visent pas à évaluer de façon exhaustive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toutes les compétences mais seulement les plus significatives et identifiées dans le contenu des épreuves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>
                <a:solidFill>
                  <a:schemeClr val="folHlink"/>
                </a:solidFill>
              </a:rPr>
              <a:t>Le respect des règles</a:t>
            </a:r>
          </a:p>
        </p:txBody>
      </p:sp>
    </p:spTree>
    <p:extLst>
      <p:ext uri="{BB962C8B-B14F-4D97-AF65-F5344CB8AC3E}">
        <p14:creationId xmlns:p14="http://schemas.microsoft.com/office/powerpoint/2010/main" val="269629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  <p:bldP spid="2355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08050"/>
            <a:ext cx="8964612" cy="1143000"/>
          </a:xfrm>
        </p:spPr>
        <p:txBody>
          <a:bodyPr lIns="92075" tIns="46038" rIns="92075" bIns="46038"/>
          <a:lstStyle/>
          <a:p>
            <a:r>
              <a:rPr lang="fr-FR" sz="2800" b="1" dirty="0">
                <a:solidFill>
                  <a:srgbClr val="0000CC"/>
                </a:solidFill>
                <a:latin typeface="Arial" charset="0"/>
              </a:rPr>
              <a:t>CARACTERISTIQUES DES SITUATIONS D</a:t>
            </a:r>
            <a:r>
              <a:rPr lang="ja-JP" altLang="fr-FR" sz="2800" b="1" dirty="0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fr-FR" sz="2800" b="1" dirty="0">
                <a:solidFill>
                  <a:srgbClr val="0000CC"/>
                </a:solidFill>
                <a:latin typeface="Arial" charset="0"/>
              </a:rPr>
              <a:t>EVALUATION DU CCF</a:t>
            </a:r>
            <a:r>
              <a:rPr lang="fr-FR" b="1" dirty="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88" y="2286000"/>
            <a:ext cx="8213725" cy="4429125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Une fiche contrat d</a:t>
            </a:r>
            <a:r>
              <a:rPr lang="ja-JP" alt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évaluation est remise au candidat au début de la séance</a:t>
            </a:r>
            <a:r>
              <a:rPr lang="fr-FR" sz="2400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fr-FR" sz="2400" dirty="0">
                <a:solidFill>
                  <a:srgbClr val="7F7F7F"/>
                </a:solidFill>
              </a:rPr>
              <a:t>  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Elle comporte 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la date et l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heure 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ses nom, prénom et classe 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intitulé de l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épreuve et le numéro de la situation d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évaluation 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les conditions de déroulement : durée, matériel et matériaux mis à disposition, dossier technique, ressources numériques… 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les activités à réaliser, tâches à exécuter, compétences mises en jeu et comportement attendu dans le respect de la définition de l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épreuve et de la situation concernée 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les indicateurs des performances attendues accompagnés de critères d</a:t>
            </a:r>
            <a:r>
              <a:rPr lang="ja-JP" alt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’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évaluation observables et mesurables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un barème ;</a:t>
            </a: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fr-FR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fr-FR" sz="16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      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54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>
                <a:solidFill>
                  <a:schemeClr val="folHlink"/>
                </a:solidFill>
              </a:rPr>
              <a:t>Le respect des règles</a:t>
            </a:r>
          </a:p>
        </p:txBody>
      </p:sp>
    </p:spTree>
    <p:extLst>
      <p:ext uri="{BB962C8B-B14F-4D97-AF65-F5344CB8AC3E}">
        <p14:creationId xmlns:p14="http://schemas.microsoft.com/office/powerpoint/2010/main" val="93618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08050"/>
            <a:ext cx="8964612" cy="1143000"/>
          </a:xfrm>
        </p:spPr>
        <p:txBody>
          <a:bodyPr lIns="92075" tIns="46038" rIns="92075" bIns="46038"/>
          <a:lstStyle/>
          <a:p>
            <a:r>
              <a:rPr lang="fr-FR" sz="2800" b="1">
                <a:solidFill>
                  <a:srgbClr val="0000CC"/>
                </a:solidFill>
                <a:latin typeface="Arial" charset="0"/>
              </a:rPr>
              <a:t>CARACTERISTIQUES DES SITUATIONS D</a:t>
            </a:r>
            <a:r>
              <a:rPr lang="ja-JP" altLang="fr-FR" sz="2800" b="1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EVALUATION DU CCF</a:t>
            </a:r>
            <a:r>
              <a:rPr lang="fr-FR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63" y="2214563"/>
            <a:ext cx="82153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 l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issue de la  séance, un bilan est réalisé avec le candidat par le professeur responsable de l</a:t>
            </a:r>
            <a:r>
              <a:rPr lang="ja-JP" alt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évaluation. Ce bilan reste uniquement qualitatif. Il est qualifié en terme de performance globalement atteinte, partiellement atteinte, non atteinte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3" y="4286250"/>
            <a:ext cx="82153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0"/>
              <a:buNone/>
            </a:pP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ja-JP" alt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évaluateur procède ensuite à la notation en fonction du barème et porte une appréciation sur le déroulement de la situation ; la note et l</a:t>
            </a:r>
            <a:r>
              <a:rPr lang="ja-JP" alt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appréciation ne sont pas communiquées au candidat </a:t>
            </a:r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dirty="0">
                <a:solidFill>
                  <a:schemeClr val="folHlink"/>
                </a:solidFill>
              </a:rPr>
              <a:t>Le respect des règles</a:t>
            </a:r>
          </a:p>
        </p:txBody>
      </p:sp>
    </p:spTree>
    <p:extLst>
      <p:ext uri="{BB962C8B-B14F-4D97-AF65-F5344CB8AC3E}">
        <p14:creationId xmlns:p14="http://schemas.microsoft.com/office/powerpoint/2010/main" val="37432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357.JP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772400" cy="3124200"/>
          </a:xfrm>
        </p:spPr>
        <p:txBody>
          <a:bodyPr/>
          <a:lstStyle/>
          <a:p>
            <a:pPr eaLnBrk="1" hangingPunct="1"/>
            <a:r>
              <a:rPr lang="fr-FR" sz="6000" b="1" dirty="0" smtClean="0">
                <a:solidFill>
                  <a:schemeClr val="folHlink"/>
                </a:solidFill>
                <a:latin typeface="Arial" charset="0"/>
              </a:rPr>
              <a:t>Certification et évaluation</a:t>
            </a:r>
            <a:endParaRPr lang="fr-FR" sz="6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501008"/>
            <a:ext cx="7467600" cy="2232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Les unités certificatives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1" hangingPunct="1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 CCF mode d’emploi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Evaluer des compétences</a:t>
            </a:r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3600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FR" sz="36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sz="3600" dirty="0">
                <a:latin typeface="Calibri" charset="0"/>
                <a:ea typeface="ＭＳ Ｐゴシック" charset="0"/>
                <a:cs typeface="ＭＳ Ｐゴシック" charset="0"/>
              </a:rPr>
              <a:t>approche enseignement professionnel en France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827584" y="1628800"/>
            <a:ext cx="3800474" cy="4721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fr-FR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Notions introduites dans les années 70-80 (pédagogie par objectifs)</a:t>
            </a:r>
          </a:p>
          <a:p>
            <a:pPr eaLnBrk="1" hangingPunct="1"/>
            <a:r>
              <a:rPr lang="fr-FR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Hiérarchie précise :</a:t>
            </a:r>
          </a:p>
          <a:p>
            <a:pPr lvl="1" eaLnBrk="1" hangingPunct="1"/>
            <a:r>
              <a:rPr lang="fr-FR" sz="20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Capacité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(globale et dans un contexte très large, non évaluable) = ensemble de compétences</a:t>
            </a:r>
          </a:p>
          <a:p>
            <a:pPr lvl="1" eaLnBrk="1" hangingPunct="1"/>
            <a:r>
              <a:rPr lang="fr-FR" sz="20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Compétence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(large dans un contexte pro donné, évaluable = ensemble de tâches</a:t>
            </a:r>
          </a:p>
          <a:p>
            <a:pPr lvl="1" eaLnBrk="1" hangingPunct="1"/>
            <a:r>
              <a:rPr lang="fr-FR" sz="20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Tâche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: précise, dans un contexte de travail, évaluable</a:t>
            </a:r>
          </a:p>
          <a:p>
            <a:pPr eaLnBrk="1" hangingPunct="1"/>
            <a:endParaRPr lang="fr-FR" sz="24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64125" y="1482725"/>
            <a:ext cx="4206875" cy="1323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000000"/>
                </a:solidFill>
                <a:latin typeface="Calibri" charset="0"/>
              </a:rPr>
              <a:t>Triptyque « savoir ou savoir-reproduire, savoir-faire et savoir être » facile à décliner dans l</a:t>
            </a:r>
            <a:r>
              <a:rPr lang="ja-JP" altLang="fr-FR" sz="2000" i="1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2000" i="1">
                <a:solidFill>
                  <a:srgbClr val="000000"/>
                </a:solidFill>
                <a:latin typeface="Calibri" charset="0"/>
              </a:rPr>
              <a:t>enseignement professionnel.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3012" y="2778125"/>
            <a:ext cx="4206875" cy="2554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000000"/>
                </a:solidFill>
                <a:latin typeface="Calibri" charset="0"/>
              </a:rPr>
              <a:t>Compétences et tâches rythment toutes les formations, dans la logique :</a:t>
            </a:r>
          </a:p>
          <a:p>
            <a:pPr eaLnBrk="1" hangingPunct="1"/>
            <a:r>
              <a:rPr lang="fr-FR" sz="2000" i="1">
                <a:solidFill>
                  <a:srgbClr val="000000"/>
                </a:solidFill>
                <a:latin typeface="Calibri" charset="0"/>
              </a:rPr>
              <a:t>« On donne, on demande, on évalue… » : structuration des enseignements, objectifs clairs de formation, mesure simple des progrès, certification objective mais risque de parcellisation de la formation.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64125" y="5332413"/>
            <a:ext cx="4206875" cy="1323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i="1">
                <a:solidFill>
                  <a:srgbClr val="FF0000"/>
                </a:solidFill>
                <a:latin typeface="Calibri" charset="0"/>
              </a:rPr>
              <a:t>Attention : Inversion « sémantique » des appellations : compétences et capacités entre l</a:t>
            </a:r>
            <a:r>
              <a:rPr lang="ja-JP" altLang="fr-FR" sz="2000" i="1">
                <a:solidFill>
                  <a:srgbClr val="FF0000"/>
                </a:solidFill>
                <a:latin typeface="Calibri" charset="0"/>
              </a:rPr>
              <a:t>’</a:t>
            </a:r>
            <a:r>
              <a:rPr lang="fr-FR" sz="2000" i="1">
                <a:solidFill>
                  <a:srgbClr val="FF0000"/>
                </a:solidFill>
                <a:latin typeface="Calibri" charset="0"/>
              </a:rPr>
              <a:t>Europe et les pratiques françaises…</a:t>
            </a:r>
          </a:p>
        </p:txBody>
      </p:sp>
    </p:spTree>
    <p:extLst>
      <p:ext uri="{BB962C8B-B14F-4D97-AF65-F5344CB8AC3E}">
        <p14:creationId xmlns:p14="http://schemas.microsoft.com/office/powerpoint/2010/main" val="371665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181100" y="0"/>
            <a:ext cx="7962900" cy="927100"/>
          </a:xfrm>
        </p:spPr>
        <p:txBody>
          <a:bodyPr/>
          <a:lstStyle/>
          <a:p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FR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approche sociale et professionnelle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80315"/>
              </p:ext>
            </p:extLst>
          </p:nvPr>
        </p:nvGraphicFramePr>
        <p:xfrm>
          <a:off x="539552" y="1340768"/>
          <a:ext cx="7962900" cy="5126354"/>
        </p:xfrm>
        <a:graphic>
          <a:graphicData uri="http://schemas.openxmlformats.org/drawingml/2006/table">
            <a:tbl>
              <a:tblPr/>
              <a:tblGrid>
                <a:gridCol w="1744956"/>
                <a:gridCol w="621794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Origines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Définition de la compétence professionnelle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« La compétence est la prise d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initiative et de responsabilité de l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individu sur des situations professionnelles auxquelles il est confronté. C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est la faculté de mobiliser des réseaux d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acteurs autour des mêmes situations, à partager les enjeux, à assumer des domaines de coresponsabilité » (P. </a:t>
                      </a:r>
                      <a:r>
                        <a:rPr kumimoji="0" lang="fr-F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Zarifian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CEREQ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« Ensemble de savoirs, savoir-faire et savoir-être qui sont mobilisés dans l</a:t>
                      </a:r>
                      <a:r>
                        <a:rPr kumimoji="0" lang="ja-JP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exercice d</a:t>
                      </a:r>
                      <a:r>
                        <a:rPr kumimoji="0" lang="ja-JP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un emploi/métier, dans une situation donnée 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AFNOR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« Mise en œuvre, en situation professionnelle, de capacités qui permettent d</a:t>
                      </a:r>
                      <a:r>
                        <a:rPr kumimoji="0" lang="ja-JP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exercer convenablement une fonction ou une activité 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MEDEF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« Combinaison de connaissances, savoir-faire, expériences et comportements, s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exerçant dans un contexte précis. </a:t>
                      </a:r>
                      <a:b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Elle se constate lors de sa mise en œuvre en situation professionnelle à partir de laquelle elle est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validable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est donc à l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entreprise </a:t>
                      </a:r>
                      <a:r>
                        <a:rPr kumimoji="0" lang="fr-FR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qu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il appartient de la repérer, de l</a:t>
                      </a:r>
                      <a:r>
                        <a:rPr kumimoji="0" lang="ja-JP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évaluer, de la valider et de la faire évoluer 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27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FR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fr-FR">
                <a:latin typeface="Calibri" charset="0"/>
                <a:ea typeface="ＭＳ Ｐゴシック" charset="0"/>
                <a:cs typeface="ＭＳ Ｐゴシック" charset="0"/>
              </a:rPr>
              <a:t>équilibre du triptyque fondateur</a:t>
            </a:r>
          </a:p>
        </p:txBody>
      </p:sp>
      <p:grpSp>
        <p:nvGrpSpPr>
          <p:cNvPr id="2" name="Grouper 21"/>
          <p:cNvGrpSpPr>
            <a:grpSpLocks/>
          </p:cNvGrpSpPr>
          <p:nvPr/>
        </p:nvGrpSpPr>
        <p:grpSpPr bwMode="auto">
          <a:xfrm>
            <a:off x="539552" y="4230018"/>
            <a:ext cx="2998788" cy="2317750"/>
            <a:chOff x="4710113" y="2006600"/>
            <a:chExt cx="3792537" cy="2879725"/>
          </a:xfrm>
        </p:grpSpPr>
        <p:grpSp>
          <p:nvGrpSpPr>
            <p:cNvPr id="34879" name="Grouper 18"/>
            <p:cNvGrpSpPr>
              <a:grpSpLocks/>
            </p:cNvGrpSpPr>
            <p:nvPr/>
          </p:nvGrpSpPr>
          <p:grpSpPr bwMode="auto">
            <a:xfrm>
              <a:off x="4710113" y="2006600"/>
              <a:ext cx="3330767" cy="2879725"/>
              <a:chOff x="5080000" y="2690813"/>
              <a:chExt cx="3330767" cy="2879725"/>
            </a:xfrm>
          </p:grpSpPr>
          <p:sp>
            <p:nvSpPr>
              <p:cNvPr id="12" name="Secteurs 11"/>
              <p:cNvSpPr/>
              <p:nvPr/>
            </p:nvSpPr>
            <p:spPr>
              <a:xfrm>
                <a:off x="5561847" y="2690813"/>
                <a:ext cx="2848920" cy="2879725"/>
              </a:xfrm>
              <a:prstGeom prst="pie">
                <a:avLst>
                  <a:gd name="adj1" fmla="val 8727561"/>
                  <a:gd name="adj2" fmla="val 1620000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080000" y="3549135"/>
                <a:ext cx="1701799" cy="38238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400" b="1">
                    <a:solidFill>
                      <a:srgbClr val="000000"/>
                    </a:solidFill>
                    <a:latin typeface="Calibri" charset="0"/>
                  </a:rPr>
                  <a:t>Connaissances</a:t>
                </a:r>
              </a:p>
            </p:txBody>
          </p:sp>
        </p:grpSp>
        <p:grpSp>
          <p:nvGrpSpPr>
            <p:cNvPr id="34880" name="Grouper 19"/>
            <p:cNvGrpSpPr>
              <a:grpSpLocks/>
            </p:cNvGrpSpPr>
            <p:nvPr/>
          </p:nvGrpSpPr>
          <p:grpSpPr bwMode="auto">
            <a:xfrm>
              <a:off x="5191960" y="2006600"/>
              <a:ext cx="3310690" cy="2879725"/>
              <a:chOff x="5561848" y="2690813"/>
              <a:chExt cx="3310446" cy="2879725"/>
            </a:xfrm>
          </p:grpSpPr>
          <p:sp>
            <p:nvSpPr>
              <p:cNvPr id="10" name="Secteurs 9"/>
              <p:cNvSpPr/>
              <p:nvPr/>
            </p:nvSpPr>
            <p:spPr>
              <a:xfrm>
                <a:off x="5561848" y="2690813"/>
                <a:ext cx="2848710" cy="2879725"/>
              </a:xfrm>
              <a:prstGeom prst="pie">
                <a:avLst>
                  <a:gd name="adj1" fmla="val 16241633"/>
                  <a:gd name="adj2" fmla="val 1933295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7170494" y="3549135"/>
                <a:ext cx="1701800" cy="38238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1">
                    <a:solidFill>
                      <a:srgbClr val="000000"/>
                    </a:solidFill>
                    <a:latin typeface="Calibri" charset="0"/>
                  </a:rPr>
                  <a:t>Psychomoteur</a:t>
                </a:r>
              </a:p>
            </p:txBody>
          </p:sp>
        </p:grpSp>
        <p:grpSp>
          <p:nvGrpSpPr>
            <p:cNvPr id="34881" name="Grouper 20"/>
            <p:cNvGrpSpPr>
              <a:grpSpLocks/>
            </p:cNvGrpSpPr>
            <p:nvPr/>
          </p:nvGrpSpPr>
          <p:grpSpPr bwMode="auto">
            <a:xfrm>
              <a:off x="5191960" y="2006600"/>
              <a:ext cx="2848921" cy="2879725"/>
              <a:chOff x="5561848" y="2690813"/>
              <a:chExt cx="2848920" cy="2879725"/>
            </a:xfrm>
          </p:grpSpPr>
          <p:sp>
            <p:nvSpPr>
              <p:cNvPr id="8" name="Secteurs 7"/>
              <p:cNvSpPr/>
              <p:nvPr/>
            </p:nvSpPr>
            <p:spPr>
              <a:xfrm>
                <a:off x="5561848" y="2690813"/>
                <a:ext cx="2848919" cy="2879725"/>
              </a:xfrm>
              <a:prstGeom prst="pie">
                <a:avLst>
                  <a:gd name="adj1" fmla="val 1961108"/>
                  <a:gd name="adj2" fmla="val 8674721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154495" y="4850168"/>
                <a:ext cx="1701800" cy="38238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400" b="1">
                    <a:solidFill>
                      <a:srgbClr val="000000"/>
                    </a:solidFill>
                    <a:latin typeface="Calibri" charset="0"/>
                  </a:rPr>
                  <a:t>Socio-affectif</a:t>
                </a:r>
              </a:p>
            </p:txBody>
          </p:sp>
        </p:grpSp>
      </p:grpSp>
      <p:grpSp>
        <p:nvGrpSpPr>
          <p:cNvPr id="6" name="Grouper 20"/>
          <p:cNvGrpSpPr>
            <a:grpSpLocks/>
          </p:cNvGrpSpPr>
          <p:nvPr/>
        </p:nvGrpSpPr>
        <p:grpSpPr bwMode="auto">
          <a:xfrm>
            <a:off x="818952" y="1663030"/>
            <a:ext cx="2400300" cy="2386013"/>
            <a:chOff x="896938" y="2006600"/>
            <a:chExt cx="2895600" cy="2871382"/>
          </a:xfrm>
        </p:grpSpPr>
        <p:grpSp>
          <p:nvGrpSpPr>
            <p:cNvPr id="34858" name="Grouper 17"/>
            <p:cNvGrpSpPr>
              <a:grpSpLocks/>
            </p:cNvGrpSpPr>
            <p:nvPr/>
          </p:nvGrpSpPr>
          <p:grpSpPr bwMode="auto">
            <a:xfrm>
              <a:off x="896938" y="2006600"/>
              <a:ext cx="2895600" cy="2871382"/>
              <a:chOff x="897501" y="2717801"/>
              <a:chExt cx="2895599" cy="2872213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897501" y="2717801"/>
                <a:ext cx="2882998" cy="285339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311400" y="5219500"/>
                <a:ext cx="1481700" cy="37051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1">
                    <a:latin typeface="Calibri" charset="0"/>
                  </a:rPr>
                  <a:t>Savoir être</a:t>
                </a:r>
              </a:p>
            </p:txBody>
          </p:sp>
        </p:grpSp>
        <p:grpSp>
          <p:nvGrpSpPr>
            <p:cNvPr id="34859" name="Grouper 16"/>
            <p:cNvGrpSpPr>
              <a:grpSpLocks/>
            </p:cNvGrpSpPr>
            <p:nvPr/>
          </p:nvGrpSpPr>
          <p:grpSpPr bwMode="auto">
            <a:xfrm>
              <a:off x="1239838" y="2349500"/>
              <a:ext cx="2519362" cy="2133600"/>
              <a:chOff x="1240400" y="3060700"/>
              <a:chExt cx="2518800" cy="2133400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1240400" y="3060700"/>
                <a:ext cx="2163000" cy="2133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  <p:sp>
            <p:nvSpPr>
              <p:cNvPr id="21" name="ZoneTexte 12"/>
              <p:cNvSpPr txBox="1"/>
              <p:nvPr/>
            </p:nvSpPr>
            <p:spPr>
              <a:xfrm>
                <a:off x="2311400" y="3061402"/>
                <a:ext cx="1447800" cy="37037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1">
                    <a:latin typeface="Calibri" charset="0"/>
                  </a:rPr>
                  <a:t>Savoir-faire</a:t>
                </a:r>
              </a:p>
            </p:txBody>
          </p:sp>
        </p:grpSp>
        <p:grpSp>
          <p:nvGrpSpPr>
            <p:cNvPr id="34860" name="Grouper 15"/>
            <p:cNvGrpSpPr>
              <a:grpSpLocks/>
            </p:cNvGrpSpPr>
            <p:nvPr/>
          </p:nvGrpSpPr>
          <p:grpSpPr bwMode="auto">
            <a:xfrm>
              <a:off x="1592218" y="2719388"/>
              <a:ext cx="1427955" cy="1409700"/>
              <a:chOff x="1592762" y="3430734"/>
              <a:chExt cx="1427638" cy="1409599"/>
            </a:xfrm>
          </p:grpSpPr>
          <p:sp>
            <p:nvSpPr>
              <p:cNvPr id="18" name="Ellipse 3"/>
              <p:cNvSpPr/>
              <p:nvPr/>
            </p:nvSpPr>
            <p:spPr>
              <a:xfrm>
                <a:off x="1608700" y="3430734"/>
                <a:ext cx="1411700" cy="1409599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592762" y="3820327"/>
                <a:ext cx="1268000" cy="62964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400" b="1">
                    <a:latin typeface="Calibri" charset="0"/>
                  </a:rPr>
                  <a:t>Savoir reproduire</a:t>
                </a:r>
              </a:p>
            </p:txBody>
          </p:sp>
        </p:grpSp>
      </p:grpSp>
      <p:grpSp>
        <p:nvGrpSpPr>
          <p:cNvPr id="34821" name="Grouper 25"/>
          <p:cNvGrpSpPr>
            <a:grpSpLocks/>
          </p:cNvGrpSpPr>
          <p:nvPr/>
        </p:nvGrpSpPr>
        <p:grpSpPr bwMode="auto">
          <a:xfrm>
            <a:off x="3727252" y="1599530"/>
            <a:ext cx="4699000" cy="4799013"/>
            <a:chOff x="3898900" y="1676400"/>
            <a:chExt cx="4699000" cy="4799013"/>
          </a:xfrm>
        </p:grpSpPr>
        <p:sp>
          <p:nvSpPr>
            <p:cNvPr id="34855" name="ZoneTexte 31"/>
            <p:cNvSpPr txBox="1">
              <a:spLocks noChangeArrowheads="1"/>
            </p:cNvSpPr>
            <p:nvPr/>
          </p:nvSpPr>
          <p:spPr bwMode="auto">
            <a:xfrm>
              <a:off x="3898900" y="1676400"/>
              <a:ext cx="469900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/>
                <a:t>Savoir</a:t>
              </a:r>
              <a:r>
                <a:rPr lang="fr-FR" sz="1800"/>
                <a:t> : nom commun et verbe :</a:t>
              </a:r>
            </a:p>
            <a:p>
              <a:pPr eaLnBrk="1" hangingPunct="1"/>
              <a:r>
                <a:rPr lang="fr-FR" sz="1800"/>
                <a:t>Le nom « savoir » : tout ce qu</a:t>
              </a:r>
              <a:r>
                <a:rPr lang="ja-JP" altLang="fr-FR" sz="1800"/>
                <a:t>’</a:t>
              </a:r>
              <a:r>
                <a:rPr lang="fr-FR" sz="1800"/>
                <a:t>un individu « sait »</a:t>
              </a:r>
            </a:p>
            <a:p>
              <a:pPr eaLnBrk="1" hangingPunct="1"/>
              <a:r>
                <a:rPr lang="fr-FR" sz="1800"/>
                <a:t>Le verbe « savoir » : exercer une activité sur un certain contenu qui appartient à un domaine particulier…</a:t>
              </a:r>
            </a:p>
          </p:txBody>
        </p:sp>
        <p:sp>
          <p:nvSpPr>
            <p:cNvPr id="34856" name="ZoneTexte 32"/>
            <p:cNvSpPr txBox="1">
              <a:spLocks noChangeArrowheads="1"/>
            </p:cNvSpPr>
            <p:nvPr/>
          </p:nvSpPr>
          <p:spPr bwMode="auto">
            <a:xfrm>
              <a:off x="3898900" y="3506788"/>
              <a:ext cx="4699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/>
                <a:t>3 types d</a:t>
              </a:r>
              <a:r>
                <a:rPr lang="ja-JP" altLang="fr-FR" sz="1800" b="1"/>
                <a:t>’</a:t>
              </a:r>
              <a:r>
                <a:rPr lang="fr-FR" sz="1800" b="1"/>
                <a:t>activités du savoir </a:t>
              </a:r>
              <a:r>
                <a:rPr lang="fr-FR" sz="1800"/>
                <a:t>: reproduire (littéral et transposé), faire (appropriation) et être (manières de réagir et d</a:t>
              </a:r>
              <a:r>
                <a:rPr lang="ja-JP" altLang="fr-FR" sz="1800"/>
                <a:t>’</a:t>
              </a:r>
              <a:r>
                <a:rPr lang="fr-FR" sz="1800"/>
                <a:t>agir habituelles)…</a:t>
              </a:r>
            </a:p>
          </p:txBody>
        </p:sp>
        <p:sp>
          <p:nvSpPr>
            <p:cNvPr id="34857" name="ZoneTexte 33"/>
            <p:cNvSpPr txBox="1">
              <a:spLocks noChangeArrowheads="1"/>
            </p:cNvSpPr>
            <p:nvPr/>
          </p:nvSpPr>
          <p:spPr bwMode="auto">
            <a:xfrm>
              <a:off x="3898900" y="4997450"/>
              <a:ext cx="4699000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/>
                <a:t>3 domaines du savoir </a:t>
              </a:r>
              <a:r>
                <a:rPr lang="fr-FR" sz="1800"/>
                <a:t>: cognitif (activités mentales), psychomoteur (activités gestuelles) et socio-affectif (valeurs, attitudes)… jamais exclusives mais avec des dominantes.</a:t>
              </a:r>
            </a:p>
          </p:txBody>
        </p:sp>
      </p:grpSp>
      <p:grpSp>
        <p:nvGrpSpPr>
          <p:cNvPr id="17" name="Grouper 41"/>
          <p:cNvGrpSpPr>
            <a:grpSpLocks/>
          </p:cNvGrpSpPr>
          <p:nvPr/>
        </p:nvGrpSpPr>
        <p:grpSpPr bwMode="auto">
          <a:xfrm>
            <a:off x="818952" y="1340768"/>
            <a:ext cx="2339975" cy="5035550"/>
            <a:chOff x="2449029" y="1361460"/>
            <a:chExt cx="2340000" cy="5036013"/>
          </a:xfrm>
        </p:grpSpPr>
        <p:sp>
          <p:nvSpPr>
            <p:cNvPr id="43" name="ZoneTexte 42"/>
            <p:cNvSpPr txBox="1"/>
            <p:nvPr/>
          </p:nvSpPr>
          <p:spPr bwMode="auto">
            <a:xfrm>
              <a:off x="2974995" y="5267537"/>
              <a:ext cx="1345626" cy="30776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>
                  <a:solidFill>
                    <a:srgbClr val="000000"/>
                  </a:solidFill>
                  <a:latin typeface="Calibri" charset="0"/>
                </a:rPr>
                <a:t>Cognitif</a:t>
              </a:r>
            </a:p>
          </p:txBody>
        </p:sp>
        <p:sp>
          <p:nvSpPr>
            <p:cNvPr id="44" name="ZoneTexte 43"/>
            <p:cNvSpPr txBox="1"/>
            <p:nvPr/>
          </p:nvSpPr>
          <p:spPr bwMode="auto">
            <a:xfrm>
              <a:off x="2974995" y="5678623"/>
              <a:ext cx="1345726" cy="30776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000000"/>
                  </a:solidFill>
                  <a:latin typeface="Calibri" charset="0"/>
                </a:rPr>
                <a:t>Psychomoteur</a:t>
              </a:r>
            </a:p>
          </p:txBody>
        </p:sp>
        <p:grpSp>
          <p:nvGrpSpPr>
            <p:cNvPr id="34829" name="Grouper 23"/>
            <p:cNvGrpSpPr>
              <a:grpSpLocks/>
            </p:cNvGrpSpPr>
            <p:nvPr/>
          </p:nvGrpSpPr>
          <p:grpSpPr bwMode="auto">
            <a:xfrm>
              <a:off x="2449029" y="2740270"/>
              <a:ext cx="2340000" cy="2340000"/>
              <a:chOff x="889000" y="4306888"/>
              <a:chExt cx="2252663" cy="2317750"/>
            </a:xfrm>
          </p:grpSpPr>
          <p:sp>
            <p:nvSpPr>
              <p:cNvPr id="54" name="Secteurs 53"/>
              <p:cNvSpPr/>
              <p:nvPr/>
            </p:nvSpPr>
            <p:spPr bwMode="auto">
              <a:xfrm>
                <a:off x="889000" y="4306162"/>
                <a:ext cx="2252663" cy="2317938"/>
              </a:xfrm>
              <a:prstGeom prst="pie">
                <a:avLst>
                  <a:gd name="adj1" fmla="val 8727561"/>
                  <a:gd name="adj2" fmla="val 1620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Secteurs 9"/>
              <p:cNvSpPr/>
              <p:nvPr/>
            </p:nvSpPr>
            <p:spPr bwMode="auto">
              <a:xfrm>
                <a:off x="889000" y="4306162"/>
                <a:ext cx="2252663" cy="2317938"/>
              </a:xfrm>
              <a:prstGeom prst="pie">
                <a:avLst>
                  <a:gd name="adj1" fmla="val 16241633"/>
                  <a:gd name="adj2" fmla="val 1933295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Secteurs 55"/>
              <p:cNvSpPr/>
              <p:nvPr/>
            </p:nvSpPr>
            <p:spPr bwMode="auto">
              <a:xfrm>
                <a:off x="889000" y="4306162"/>
                <a:ext cx="2252663" cy="2317938"/>
              </a:xfrm>
              <a:prstGeom prst="pie">
                <a:avLst>
                  <a:gd name="adj1" fmla="val 1961108"/>
                  <a:gd name="adj2" fmla="val 867472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 sz="14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" name="ZoneTexte 45"/>
            <p:cNvSpPr txBox="1"/>
            <p:nvPr/>
          </p:nvSpPr>
          <p:spPr bwMode="auto">
            <a:xfrm>
              <a:off x="2974995" y="6089710"/>
              <a:ext cx="1345627" cy="3077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>
                  <a:solidFill>
                    <a:srgbClr val="000000"/>
                  </a:solidFill>
                  <a:latin typeface="Calibri" charset="0"/>
                </a:rPr>
                <a:t>Socio-affectif</a:t>
              </a:r>
            </a:p>
          </p:txBody>
        </p:sp>
        <p:sp>
          <p:nvSpPr>
            <p:cNvPr id="47" name="ZoneTexte 46"/>
            <p:cNvSpPr txBox="1"/>
            <p:nvPr/>
          </p:nvSpPr>
          <p:spPr bwMode="auto">
            <a:xfrm>
              <a:off x="2975095" y="2183677"/>
              <a:ext cx="1345626" cy="30736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>
                  <a:latin typeface="Calibri" charset="0"/>
                </a:rPr>
                <a:t>Savoir être</a:t>
              </a:r>
            </a:p>
          </p:txBody>
        </p:sp>
        <p:sp>
          <p:nvSpPr>
            <p:cNvPr id="48" name="ZoneTexte 12"/>
            <p:cNvSpPr txBox="1"/>
            <p:nvPr/>
          </p:nvSpPr>
          <p:spPr bwMode="auto">
            <a:xfrm>
              <a:off x="2975095" y="1772560"/>
              <a:ext cx="1345726" cy="30779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>
                  <a:latin typeface="Calibri" charset="0"/>
                </a:rPr>
                <a:t>Savoir-faire</a:t>
              </a:r>
            </a:p>
          </p:txBody>
        </p:sp>
        <p:grpSp>
          <p:nvGrpSpPr>
            <p:cNvPr id="34839" name="Grouper 27"/>
            <p:cNvGrpSpPr>
              <a:grpSpLocks/>
            </p:cNvGrpSpPr>
            <p:nvPr/>
          </p:nvGrpSpPr>
          <p:grpSpPr bwMode="auto">
            <a:xfrm>
              <a:off x="2449029" y="2740270"/>
              <a:ext cx="2340000" cy="2340000"/>
              <a:chOff x="5802185" y="1170590"/>
              <a:chExt cx="2340000" cy="2340000"/>
            </a:xfrm>
          </p:grpSpPr>
          <p:sp>
            <p:nvSpPr>
              <p:cNvPr id="51" name="Ellipse 50"/>
              <p:cNvSpPr/>
              <p:nvPr/>
            </p:nvSpPr>
            <p:spPr bwMode="auto">
              <a:xfrm>
                <a:off x="5802185" y="1170590"/>
                <a:ext cx="2340000" cy="234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  <a:alpha val="33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 bwMode="auto">
              <a:xfrm>
                <a:off x="6086431" y="1455527"/>
                <a:ext cx="1793414" cy="177294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  <a:alpha val="1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  <p:sp>
            <p:nvSpPr>
              <p:cNvPr id="53" name="Ellipse 3"/>
              <p:cNvSpPr/>
              <p:nvPr/>
            </p:nvSpPr>
            <p:spPr bwMode="auto">
              <a:xfrm>
                <a:off x="6391751" y="1762891"/>
                <a:ext cx="1170485" cy="1171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6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fr-FR" sz="1400" b="1">
                  <a:latin typeface="Calibri" charset="0"/>
                </a:endParaRPr>
              </a:p>
            </p:txBody>
          </p:sp>
        </p:grpSp>
        <p:sp>
          <p:nvSpPr>
            <p:cNvPr id="50" name="ZoneTexte 49"/>
            <p:cNvSpPr txBox="1"/>
            <p:nvPr/>
          </p:nvSpPr>
          <p:spPr bwMode="auto">
            <a:xfrm>
              <a:off x="2975095" y="1361460"/>
              <a:ext cx="1345726" cy="30777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>
                  <a:latin typeface="Calibri" charset="0"/>
                </a:rPr>
                <a:t>Savoirs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22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r>
              <a:rPr lang="fr-FR" dirty="0" smtClean="0"/>
              <a:t>Relation compétences - activités - unités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78944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7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FR" dirty="0" smtClean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fr-FR" dirty="0" smtClean="0">
                <a:latin typeface="Calibri" charset="0"/>
                <a:ea typeface="ＭＳ Ｐゴシック" charset="0"/>
                <a:cs typeface="ＭＳ Ｐゴシック" charset="0"/>
              </a:rPr>
              <a:t>intégration 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des savoirs et des compétences</a:t>
            </a:r>
          </a:p>
        </p:txBody>
      </p:sp>
      <p:grpSp>
        <p:nvGrpSpPr>
          <p:cNvPr id="36867" name="Grouper 20"/>
          <p:cNvGrpSpPr>
            <a:grpSpLocks/>
          </p:cNvGrpSpPr>
          <p:nvPr/>
        </p:nvGrpSpPr>
        <p:grpSpPr bwMode="auto">
          <a:xfrm>
            <a:off x="683568" y="1626201"/>
            <a:ext cx="4132262" cy="3036888"/>
            <a:chOff x="388938" y="2184400"/>
            <a:chExt cx="4132262" cy="3036486"/>
          </a:xfrm>
        </p:grpSpPr>
        <p:grpSp>
          <p:nvGrpSpPr>
            <p:cNvPr id="36870" name="Grouper 20"/>
            <p:cNvGrpSpPr>
              <a:grpSpLocks/>
            </p:cNvGrpSpPr>
            <p:nvPr/>
          </p:nvGrpSpPr>
          <p:grpSpPr bwMode="auto">
            <a:xfrm>
              <a:off x="388938" y="2184403"/>
              <a:ext cx="4132262" cy="3036489"/>
              <a:chOff x="901700" y="1784351"/>
              <a:chExt cx="4132037" cy="3037211"/>
            </a:xfrm>
          </p:grpSpPr>
          <p:sp>
            <p:nvSpPr>
              <p:cNvPr id="36873" name="ZoneTexte 11"/>
              <p:cNvSpPr txBox="1">
                <a:spLocks noChangeArrowheads="1"/>
              </p:cNvSpPr>
              <p:nvPr/>
            </p:nvSpPr>
            <p:spPr bwMode="auto">
              <a:xfrm>
                <a:off x="3197100" y="4452142"/>
                <a:ext cx="1836637" cy="369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800"/>
                  <a:t>Opérationnalité</a:t>
                </a:r>
              </a:p>
            </p:txBody>
          </p:sp>
          <p:sp>
            <p:nvSpPr>
              <p:cNvPr id="36874" name="ZoneTexte 12"/>
              <p:cNvSpPr txBox="1">
                <a:spLocks noChangeArrowheads="1"/>
              </p:cNvSpPr>
              <p:nvPr/>
            </p:nvSpPr>
            <p:spPr bwMode="auto">
              <a:xfrm>
                <a:off x="901700" y="4405311"/>
                <a:ext cx="1041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sz="1800"/>
                  <a:t>Etendue</a:t>
                </a:r>
              </a:p>
            </p:txBody>
          </p:sp>
          <p:sp>
            <p:nvSpPr>
              <p:cNvPr id="36875" name="ZoneTexte 13"/>
              <p:cNvSpPr txBox="1">
                <a:spLocks noChangeArrowheads="1"/>
              </p:cNvSpPr>
              <p:nvPr/>
            </p:nvSpPr>
            <p:spPr bwMode="auto">
              <a:xfrm>
                <a:off x="2988899" y="1814512"/>
                <a:ext cx="1532301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800"/>
                  <a:t>Complexité</a:t>
                </a: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587463" y="2184440"/>
                <a:ext cx="2516050" cy="249105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 rot="10800000" flipV="1">
                <a:off x="1384274" y="3445048"/>
                <a:ext cx="1436609" cy="835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rot="16200000" flipV="1">
                <a:off x="1990532" y="2614698"/>
                <a:ext cx="16607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>
                <a:off x="2820882" y="3445048"/>
                <a:ext cx="1446134" cy="835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/>
              <p:cNvSpPr/>
              <p:nvPr/>
            </p:nvSpPr>
            <p:spPr>
              <a:xfrm>
                <a:off x="1765253" y="2374960"/>
                <a:ext cx="2160469" cy="2130649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1943043" y="2565480"/>
                <a:ext cx="1800127" cy="1770250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2120834" y="2756000"/>
                <a:ext cx="1439784" cy="1409849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2298624" y="2946520"/>
                <a:ext cx="1079441" cy="1051036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2476414" y="3137041"/>
                <a:ext cx="720686" cy="690636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2628806" y="3289457"/>
                <a:ext cx="360342" cy="330235"/>
              </a:xfrm>
              <a:prstGeom prst="ellipse">
                <a:avLst/>
              </a:prstGeom>
              <a:noFill/>
              <a:ln w="31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fr-FR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orme libre 5"/>
            <p:cNvSpPr/>
            <p:nvPr/>
          </p:nvSpPr>
          <p:spPr>
            <a:xfrm>
              <a:off x="1689100" y="2768523"/>
              <a:ext cx="1714500" cy="1701575"/>
            </a:xfrm>
            <a:custGeom>
              <a:avLst/>
              <a:gdLst>
                <a:gd name="connsiteX0" fmla="*/ 622300 w 1714500"/>
                <a:gd name="connsiteY0" fmla="*/ 0 h 1701800"/>
                <a:gd name="connsiteX1" fmla="*/ 1714500 w 1714500"/>
                <a:gd name="connsiteY1" fmla="*/ 1701800 h 1701800"/>
                <a:gd name="connsiteX2" fmla="*/ 0 w 1714500"/>
                <a:gd name="connsiteY2" fmla="*/ 1435100 h 1701800"/>
                <a:gd name="connsiteX3" fmla="*/ 622300 w 1714500"/>
                <a:gd name="connsiteY3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01800">
                  <a:moveTo>
                    <a:pt x="622300" y="0"/>
                  </a:moveTo>
                  <a:lnTo>
                    <a:pt x="1714500" y="1701800"/>
                  </a:lnTo>
                  <a:lnTo>
                    <a:pt x="0" y="14351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1219200" y="3339947"/>
              <a:ext cx="1739900" cy="1142849"/>
            </a:xfrm>
            <a:custGeom>
              <a:avLst/>
              <a:gdLst>
                <a:gd name="connsiteX0" fmla="*/ 0 w 1739900"/>
                <a:gd name="connsiteY0" fmla="*/ 1143000 h 1143000"/>
                <a:gd name="connsiteX1" fmla="*/ 1092200 w 1739900"/>
                <a:gd name="connsiteY1" fmla="*/ 0 h 1143000"/>
                <a:gd name="connsiteX2" fmla="*/ 1739900 w 1739900"/>
                <a:gd name="connsiteY2" fmla="*/ 876300 h 1143000"/>
                <a:gd name="connsiteX3" fmla="*/ 0 w 1739900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9900" h="1143000">
                  <a:moveTo>
                    <a:pt x="0" y="1143000"/>
                  </a:moveTo>
                  <a:lnTo>
                    <a:pt x="1092200" y="0"/>
                  </a:lnTo>
                  <a:lnTo>
                    <a:pt x="1739900" y="8763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9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68" name="ZoneTexte 19"/>
          <p:cNvSpPr txBox="1">
            <a:spLocks noChangeArrowheads="1"/>
          </p:cNvSpPr>
          <p:nvPr/>
        </p:nvSpPr>
        <p:spPr bwMode="auto">
          <a:xfrm>
            <a:off x="4815830" y="1384895"/>
            <a:ext cx="3987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Le savoir et une compétence associée est relatif à chaque niveau de la formation et de la vie personnelle et professionnelle.</a:t>
            </a:r>
          </a:p>
          <a:p>
            <a:pPr eaLnBrk="1" hangingPunct="1"/>
            <a:endParaRPr lang="fr-FR" sz="1800" dirty="0"/>
          </a:p>
          <a:p>
            <a:pPr eaLnBrk="1" hangingPunct="1"/>
            <a:r>
              <a:rPr lang="fr-FR" sz="1800" dirty="0"/>
              <a:t>Cette « variabilité » change en étendue (du savoir de base au savoir encyclopédique), en complexité (des savoirs simples aux savoirs complexes multidisciplinaires) et en opérationnalité (efficacité – efficience , utilité personnelle, sociale, professionnelle.) </a:t>
            </a:r>
          </a:p>
        </p:txBody>
      </p:sp>
      <p:sp>
        <p:nvSpPr>
          <p:cNvPr id="36869" name="ZoneTexte 21"/>
          <p:cNvSpPr txBox="1">
            <a:spLocks noChangeArrowheads="1"/>
          </p:cNvSpPr>
          <p:nvPr/>
        </p:nvSpPr>
        <p:spPr bwMode="auto">
          <a:xfrm>
            <a:off x="823268" y="5385395"/>
            <a:ext cx="7980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Les savoirs et les compétences associées évoluent tout au long de la vie selon ces 3 axes, </a:t>
            </a:r>
            <a:r>
              <a:rPr lang="fr-FR" sz="1800" dirty="0" err="1"/>
              <a:t>jusqu</a:t>
            </a:r>
            <a:r>
              <a:rPr lang="ja-JP" altLang="fr-FR" sz="1800" dirty="0"/>
              <a:t>’</a:t>
            </a:r>
            <a:r>
              <a:rPr lang="fr-FR" sz="1800" dirty="0"/>
              <a:t>à s</a:t>
            </a:r>
            <a:r>
              <a:rPr lang="ja-JP" altLang="fr-FR" sz="1800" dirty="0"/>
              <a:t>’</a:t>
            </a:r>
            <a:r>
              <a:rPr lang="fr-FR" sz="1800" dirty="0"/>
              <a:t>intégrer à chaque individu, devenant partie intrinsèque de sa manière de vivre, travailler, se cultiver…</a:t>
            </a:r>
          </a:p>
        </p:txBody>
      </p:sp>
    </p:spTree>
    <p:extLst>
      <p:ext uri="{BB962C8B-B14F-4D97-AF65-F5344CB8AC3E}">
        <p14:creationId xmlns:p14="http://schemas.microsoft.com/office/powerpoint/2010/main" val="41087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800" y="0"/>
            <a:ext cx="7950200" cy="9017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Acquérir des compétences professionnelles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96752"/>
            <a:ext cx="8532440" cy="566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 smtClean="0"/>
              <a:t>Une démarche d’acquisition progressive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/>
              <a:t>Faire appel à , faire émerger les acquis, les ressources internes, les représentations, les hypothèses, …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Des apprentissages ponctuels en situation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Une confrontation à d’autres cas,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Une structuration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Une intégration à associer à une évaluation formative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Une remédiation des erreurs récurrentes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Une évaluation sommative</a:t>
            </a:r>
          </a:p>
          <a:p>
            <a:pPr>
              <a:buNone/>
            </a:pPr>
            <a:endParaRPr lang="fr-FR" sz="2800" i="1" dirty="0" smtClean="0"/>
          </a:p>
          <a:p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6751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800" y="0"/>
            <a:ext cx="7950200" cy="9271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Évaluer</a:t>
            </a:r>
            <a:r>
              <a:rPr lang="fr-FR" sz="3600" dirty="0" smtClean="0"/>
              <a:t> des compétences professionnelles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87884"/>
            <a:ext cx="7848600" cy="53975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Un contexte professionnel « authentique »</a:t>
            </a:r>
          </a:p>
          <a:p>
            <a:r>
              <a:rPr lang="fr-FR" dirty="0" smtClean="0"/>
              <a:t> Un problème concret à résoudre, une activité concrète à réaliser </a:t>
            </a:r>
          </a:p>
          <a:p>
            <a:r>
              <a:rPr lang="fr-FR" dirty="0" smtClean="0"/>
              <a:t> Des contraintes (techniques, économiques) </a:t>
            </a:r>
          </a:p>
          <a:p>
            <a:r>
              <a:rPr lang="fr-FR" dirty="0" smtClean="0"/>
              <a:t> Des données internes ou externes (savoirs ou méthodes) </a:t>
            </a:r>
          </a:p>
          <a:p>
            <a:r>
              <a:rPr lang="fr-FR" dirty="0" smtClean="0"/>
              <a:t> Des activités « intellectuelles » associées à des savoir-faire observables </a:t>
            </a:r>
          </a:p>
          <a:p>
            <a:r>
              <a:rPr lang="fr-FR" dirty="0" smtClean="0"/>
              <a:t> Un résultat attendu, observable, mesurable (échelle de valeur)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2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fr-FR" dirty="0" smtClean="0">
                <a:latin typeface="Calibri" pitchFamily="34" charset="0"/>
              </a:rPr>
              <a:t>Les principes directeurs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16832"/>
            <a:ext cx="7922840" cy="485194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Évaluer ce n’est pas « contrôler » </a:t>
            </a:r>
          </a:p>
          <a:p>
            <a:r>
              <a:rPr lang="fr-FR" sz="2800" dirty="0" smtClean="0"/>
              <a:t>C’est mesurer un écart entre ce qui était attendu et ce qui est, a été réalisé </a:t>
            </a:r>
          </a:p>
          <a:p>
            <a:pPr>
              <a:buFont typeface="Wingdings"/>
              <a:buChar char="è"/>
            </a:pPr>
            <a:r>
              <a:rPr lang="fr-FR" sz="2800" dirty="0" smtClean="0">
                <a:sym typeface="Wingdings" pitchFamily="2" charset="2"/>
              </a:rPr>
              <a:t> mesure de cet écart à partir de la grille d’évaluation (binaire, fait , pas fait)</a:t>
            </a:r>
          </a:p>
          <a:p>
            <a:pPr>
              <a:buFont typeface="Wingdings"/>
              <a:buChar char="è"/>
            </a:pPr>
            <a:r>
              <a:rPr lang="fr-FR" sz="2800" dirty="0" smtClean="0">
                <a:sym typeface="Wingdings" pitchFamily="2" charset="2"/>
              </a:rPr>
              <a:t> Mesure de la performance (-- à ++)</a:t>
            </a:r>
          </a:p>
          <a:p>
            <a:pPr>
              <a:buFont typeface="Wingdings"/>
              <a:buChar char="è"/>
            </a:pPr>
            <a:r>
              <a:rPr lang="fr-FR" sz="2800" dirty="0" smtClean="0">
                <a:sym typeface="Wingdings" pitchFamily="2" charset="2"/>
              </a:rPr>
              <a:t> Prise en compte des causes</a:t>
            </a:r>
          </a:p>
          <a:p>
            <a:pPr>
              <a:buFont typeface="Wingdings"/>
              <a:buChar char="è"/>
            </a:pPr>
            <a:r>
              <a:rPr lang="fr-FR" sz="2800" dirty="0" smtClean="0">
                <a:sym typeface="Wingdings" pitchFamily="2" charset="2"/>
              </a:rPr>
              <a:t> Valeur = Échelle de note : 0 à 20 ? et  appréciations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96752"/>
            <a:ext cx="634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itchFamily="34" charset="0"/>
              </a:rPr>
              <a:t>1- On </a:t>
            </a:r>
            <a:r>
              <a:rPr lang="fr-FR" sz="3200" dirty="0">
                <a:latin typeface="Calibri" pitchFamily="34" charset="0"/>
              </a:rPr>
              <a:t>évalue des </a:t>
            </a:r>
            <a:r>
              <a:rPr lang="fr-FR" sz="3200" b="1" dirty="0">
                <a:latin typeface="Calibri" pitchFamily="34" charset="0"/>
              </a:rPr>
              <a:t>compétences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23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59370"/>
              </p:ext>
            </p:extLst>
          </p:nvPr>
        </p:nvGraphicFramePr>
        <p:xfrm>
          <a:off x="611560" y="3068960"/>
          <a:ext cx="81724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78"/>
                <a:gridCol w="1879148"/>
                <a:gridCol w="2043100"/>
                <a:gridCol w="266107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 intermédiaire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Critère d’évaluation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Indicateurs de performance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alibri" pitchFamily="34" charset="0"/>
                        </a:rPr>
                        <a:t>C</a:t>
                      </a:r>
                      <a:r>
                        <a:rPr lang="fr-FR" sz="1800" baseline="0" dirty="0" smtClean="0">
                          <a:latin typeface="Calibri" pitchFamily="34" charset="0"/>
                        </a:rPr>
                        <a:t> ..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 du programme TCI</a:t>
                      </a:r>
                    </a:p>
                    <a:p>
                      <a:endParaRPr lang="fr-FR" sz="1800" i="1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CO… du programme TCI</a:t>
                      </a:r>
                    </a:p>
                    <a:p>
                      <a:endParaRPr lang="fr-FR" sz="1800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Critère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proposé</a:t>
                      </a:r>
                    </a:p>
                    <a:p>
                      <a:endParaRPr lang="fr-FR" sz="1800" b="0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1340768"/>
            <a:ext cx="7967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itchFamily="34" charset="0"/>
              </a:rPr>
              <a:t>2</a:t>
            </a:r>
            <a:r>
              <a:rPr lang="fr-FR" sz="2800" dirty="0" smtClean="0">
                <a:latin typeface="Calibri" pitchFamily="34" charset="0"/>
              </a:rPr>
              <a:t>- </a:t>
            </a:r>
            <a:r>
              <a:rPr lang="fr-FR" sz="2800" dirty="0">
                <a:latin typeface="Calibri" pitchFamily="34" charset="0"/>
              </a:rPr>
              <a:t>Pour chaque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compétence</a:t>
            </a:r>
            <a:r>
              <a:rPr lang="fr-FR" sz="2800" dirty="0" smtClean="0">
                <a:latin typeface="Calibri" pitchFamily="34" charset="0"/>
              </a:rPr>
              <a:t>, </a:t>
            </a:r>
            <a:r>
              <a:rPr lang="fr-FR" sz="2800" dirty="0">
                <a:latin typeface="Calibri" pitchFamily="34" charset="0"/>
              </a:rPr>
              <a:t>on identifie des </a:t>
            </a:r>
            <a:r>
              <a:rPr lang="fr-FR" sz="2800" b="1" dirty="0">
                <a:latin typeface="Calibri" pitchFamily="34" charset="0"/>
              </a:rPr>
              <a:t>critères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d’évaluation auxquels on associe des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indicateurs</a:t>
            </a:r>
            <a:r>
              <a:rPr lang="fr-FR" sz="2800" dirty="0" smtClean="0">
                <a:latin typeface="Calibri" pitchFamily="34" charset="0"/>
              </a:rPr>
              <a:t> de performances</a:t>
            </a:r>
            <a:endParaRPr lang="fr-FR" sz="2800" dirty="0">
              <a:latin typeface="Calibri" pitchFamily="34" charset="0"/>
            </a:endParaRPr>
          </a:p>
          <a:p>
            <a:endParaRPr lang="fr-FR" sz="2800" b="1" dirty="0">
              <a:latin typeface="Calibri" pitchFamily="34" charset="0"/>
            </a:endParaRPr>
          </a:p>
          <a:p>
            <a:endParaRPr lang="fr-FR" sz="28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52538" y="0"/>
            <a:ext cx="7891462" cy="914004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fr-FR" dirty="0" smtClean="0">
                <a:latin typeface="Calibri" pitchFamily="34" charset="0"/>
              </a:rPr>
              <a:t>Les principes directeurs </a:t>
            </a:r>
            <a:endParaRPr lang="fr-F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96" y="2669781"/>
            <a:ext cx="9144000" cy="3787806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0" y="4509721"/>
            <a:ext cx="2946403" cy="1017964"/>
            <a:chOff x="205615" y="3321361"/>
            <a:chExt cx="2946403" cy="1017964"/>
          </a:xfrm>
        </p:grpSpPr>
        <p:sp>
          <p:nvSpPr>
            <p:cNvPr id="7" name="ZoneTexte 6"/>
            <p:cNvSpPr txBox="1"/>
            <p:nvPr/>
          </p:nvSpPr>
          <p:spPr>
            <a:xfrm>
              <a:off x="205615" y="3692994"/>
              <a:ext cx="184406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800" dirty="0" smtClean="0">
                  <a:solidFill>
                    <a:srgbClr val="FF0000"/>
                  </a:solidFill>
                </a:rPr>
                <a:t>Compétences à évaluer</a:t>
              </a:r>
              <a:endParaRPr lang="fr-FR" sz="1800" dirty="0">
                <a:solidFill>
                  <a:srgbClr val="FF0000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636209" y="3321361"/>
              <a:ext cx="2515809" cy="42333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8619" y="3033495"/>
            <a:ext cx="2606525" cy="1390943"/>
            <a:chOff x="78619" y="1814295"/>
            <a:chExt cx="2606525" cy="1390943"/>
          </a:xfrm>
        </p:grpSpPr>
        <p:sp>
          <p:nvSpPr>
            <p:cNvPr id="6" name="Ellipse 5"/>
            <p:cNvSpPr/>
            <p:nvPr/>
          </p:nvSpPr>
          <p:spPr>
            <a:xfrm>
              <a:off x="774096" y="1814295"/>
              <a:ext cx="1911048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619" y="2013983"/>
              <a:ext cx="1677029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800" dirty="0" smtClean="0">
                  <a:solidFill>
                    <a:srgbClr val="FF0000"/>
                  </a:solidFill>
                </a:rPr>
                <a:t>Compétences intermédiaires associées</a:t>
              </a:r>
              <a:endParaRPr lang="fr-FR" sz="18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2772229" y="3058441"/>
            <a:ext cx="3343123" cy="1390943"/>
            <a:chOff x="3127829" y="1813841"/>
            <a:chExt cx="3343123" cy="1390943"/>
          </a:xfrm>
        </p:grpSpPr>
        <p:sp>
          <p:nvSpPr>
            <p:cNvPr id="10" name="Ellipse 9"/>
            <p:cNvSpPr/>
            <p:nvPr/>
          </p:nvSpPr>
          <p:spPr>
            <a:xfrm>
              <a:off x="3127829" y="1813841"/>
              <a:ext cx="3343123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351536" y="2184400"/>
              <a:ext cx="175937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800" dirty="0">
                  <a:solidFill>
                    <a:srgbClr val="FF0000"/>
                  </a:solidFill>
                </a:rPr>
                <a:t>Indicateurs de performance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004048" y="2906646"/>
            <a:ext cx="2773190" cy="2792479"/>
            <a:chOff x="4750048" y="1446146"/>
            <a:chExt cx="2773190" cy="2792479"/>
          </a:xfrm>
        </p:grpSpPr>
        <p:sp>
          <p:nvSpPr>
            <p:cNvPr id="12" name="Ellipse 11"/>
            <p:cNvSpPr/>
            <p:nvPr/>
          </p:nvSpPr>
          <p:spPr>
            <a:xfrm>
              <a:off x="6555619" y="1446146"/>
              <a:ext cx="967619" cy="27924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750048" y="3480668"/>
              <a:ext cx="175685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800" dirty="0" smtClean="0">
                  <a:solidFill>
                    <a:srgbClr val="FF0000"/>
                  </a:solidFill>
                </a:rPr>
                <a:t>Performances mesurées</a:t>
              </a:r>
              <a:endParaRPr lang="fr-FR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7709426" y="2805046"/>
            <a:ext cx="1434574" cy="3718557"/>
            <a:chOff x="7353826" y="1446146"/>
            <a:chExt cx="1434574" cy="3718557"/>
          </a:xfrm>
        </p:grpSpPr>
        <p:sp>
          <p:nvSpPr>
            <p:cNvPr id="14" name="Ellipse 13"/>
            <p:cNvSpPr/>
            <p:nvPr/>
          </p:nvSpPr>
          <p:spPr>
            <a:xfrm>
              <a:off x="7523238" y="1446146"/>
              <a:ext cx="967619" cy="301699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353826" y="4518372"/>
              <a:ext cx="1434574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 smtClean="0">
                  <a:solidFill>
                    <a:srgbClr val="FF0000"/>
                  </a:solidFill>
                </a:rPr>
                <a:t>Graphe de position</a:t>
              </a:r>
              <a:endParaRPr lang="fr-FR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252538" y="0"/>
            <a:ext cx="7891462" cy="914004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fr-FR" dirty="0" smtClean="0">
                <a:latin typeface="Calibri" pitchFamily="34" charset="0"/>
              </a:rPr>
              <a:t>Les principes directeurs 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76338" y="1130300"/>
            <a:ext cx="7967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itchFamily="34" charset="0"/>
              </a:rPr>
              <a:t>3- </a:t>
            </a:r>
            <a:r>
              <a:rPr lang="fr-FR" sz="2800" dirty="0">
                <a:latin typeface="Calibri" pitchFamily="34" charset="0"/>
              </a:rPr>
              <a:t>Pour chaque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sous épreuve </a:t>
            </a:r>
            <a:r>
              <a:rPr lang="fr-FR" sz="2800" dirty="0" smtClean="0">
                <a:latin typeface="Calibri" pitchFamily="34" charset="0"/>
              </a:rPr>
              <a:t>on construit une grille d’évaluation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 des compétences exprimées dans le référentiel</a:t>
            </a:r>
            <a:endParaRPr lang="fr-FR" sz="2800" dirty="0">
              <a:latin typeface="Calibri" pitchFamily="34" charset="0"/>
            </a:endParaRPr>
          </a:p>
          <a:p>
            <a:endParaRPr lang="fr-FR" sz="2800" b="1" dirty="0">
              <a:latin typeface="Calibri" pitchFamily="34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7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0"/>
          <p:cNvSpPr txBox="1">
            <a:spLocks noGrp="1" noChangeArrowheads="1"/>
          </p:cNvSpPr>
          <p:nvPr>
            <p:ph idx="1"/>
          </p:nvPr>
        </p:nvSpPr>
        <p:spPr bwMode="auto">
          <a:xfrm>
            <a:off x="1270000" y="2260600"/>
            <a:ext cx="7416800" cy="429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indent="12700">
              <a:spcAft>
                <a:spcPct val="50000"/>
              </a:spcAft>
              <a:buFont typeface="Calibri" pitchFamily="34" charset="0"/>
              <a:buNone/>
            </a:pPr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Comment pondérer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les compétences évaluées</a:t>
            </a:r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 dans une épreuve  ?</a:t>
            </a:r>
          </a:p>
          <a:p>
            <a:pPr marL="636588" lvl="1" indent="-457200">
              <a:spcAft>
                <a:spcPct val="50000"/>
              </a:spcAft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Sans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exhaustivité 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(contrôle statistique) </a:t>
            </a:r>
          </a:p>
          <a:p>
            <a:pPr marL="636588" lvl="1" indent="-457200">
              <a:spcAft>
                <a:spcPct val="50000"/>
              </a:spcAft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Avec des compétences qui ne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sont pas égales en importance. 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fr-FR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Certaines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sont très importantes dans la compétence globale, dans le métier, dans l’activité, dans la tâche, etc., d’autre moins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fr-F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6338" y="1130300"/>
            <a:ext cx="7967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</a:pPr>
            <a:r>
              <a:rPr lang="fr-FR" sz="2800" dirty="0">
                <a:latin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</a:rPr>
              <a:t>- </a:t>
            </a:r>
            <a:r>
              <a:rPr lang="fr-FR" sz="2800" dirty="0">
                <a:latin typeface="Calibri" pitchFamily="34" charset="0"/>
              </a:rPr>
              <a:t>L’évaluation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certificative</a:t>
            </a:r>
            <a:r>
              <a:rPr lang="fr-FR" sz="2800" dirty="0">
                <a:latin typeface="Calibri" pitchFamily="34" charset="0"/>
              </a:rPr>
              <a:t> est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statistique, par prélèvements</a:t>
            </a:r>
          </a:p>
          <a:p>
            <a:endParaRPr lang="fr-FR" sz="2800" b="1" dirty="0">
              <a:latin typeface="Calibri" pitchFamily="34" charset="0"/>
            </a:endParaRPr>
          </a:p>
          <a:p>
            <a:endParaRPr lang="fr-FR" sz="28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52538" y="0"/>
            <a:ext cx="7891462" cy="914004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fr-FR" dirty="0" smtClean="0">
                <a:latin typeface="Calibri" pitchFamily="34" charset="0"/>
              </a:rPr>
              <a:t>Les principes directeurs </a:t>
            </a:r>
            <a:endParaRPr lang="fr-F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par prélèvements….</a:t>
            </a:r>
            <a:endParaRPr lang="fr-FR" dirty="0"/>
          </a:p>
        </p:txBody>
      </p:sp>
      <p:pic>
        <p:nvPicPr>
          <p:cNvPr id="4" name="Image 3" descr="Image Compétences 2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44" y="1638300"/>
            <a:ext cx="4235006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3124201" y="1955800"/>
            <a:ext cx="546100" cy="3886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84185" y="2290542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 smtClean="0">
                <a:solidFill>
                  <a:srgbClr val="FF0000"/>
                </a:solidFill>
              </a:rPr>
              <a:t>Choix des indicateurs retenus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746501" y="5695950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27100" y="5552557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 smtClean="0">
                <a:solidFill>
                  <a:srgbClr val="FF0000"/>
                </a:solidFill>
              </a:rPr>
              <a:t>% de critères évalués</a:t>
            </a:r>
            <a:endParaRPr lang="fr-FR" sz="18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>
            <a:stCxn id="9" idx="3"/>
            <a:endCxn id="8" idx="2"/>
          </p:cNvCxnSpPr>
          <p:nvPr/>
        </p:nvCxnSpPr>
        <p:spPr>
          <a:xfrm flipV="1">
            <a:off x="2289329" y="5842000"/>
            <a:ext cx="1457172" cy="172222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7" idx="3"/>
          </p:cNvCxnSpPr>
          <p:nvPr/>
        </p:nvCxnSpPr>
        <p:spPr>
          <a:xfrm>
            <a:off x="2446414" y="2752207"/>
            <a:ext cx="677787" cy="181493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778501" y="2184400"/>
            <a:ext cx="546100" cy="226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778501" y="1892300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548485" y="1638300"/>
            <a:ext cx="15955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Poids de la compétence intermédiaire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48485" y="2853035"/>
            <a:ext cx="15955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Répartition du poids des critères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48485" y="4008735"/>
            <a:ext cx="159551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Vérification de la répartition des poids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229351" y="4324350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20" idx="1"/>
            <a:endCxn id="21" idx="6"/>
          </p:cNvCxnSpPr>
          <p:nvPr/>
        </p:nvCxnSpPr>
        <p:spPr>
          <a:xfrm flipH="1" flipV="1">
            <a:off x="6775451" y="4470400"/>
            <a:ext cx="773034" cy="13850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9" idx="1"/>
            <a:endCxn id="16" idx="6"/>
          </p:cNvCxnSpPr>
          <p:nvPr/>
        </p:nvCxnSpPr>
        <p:spPr>
          <a:xfrm flipH="1">
            <a:off x="6324601" y="3314700"/>
            <a:ext cx="1223884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1"/>
            <a:endCxn id="17" idx="6"/>
          </p:cNvCxnSpPr>
          <p:nvPr/>
        </p:nvCxnSpPr>
        <p:spPr>
          <a:xfrm flipH="1" flipV="1">
            <a:off x="6324601" y="2038350"/>
            <a:ext cx="1223884" cy="61615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548485" y="5090892"/>
            <a:ext cx="1595515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Graphe d’affichage des critères d’évaluation</a:t>
            </a:r>
            <a:endParaRPr lang="fr-FR" sz="18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>
            <a:stCxn id="33" idx="1"/>
          </p:cNvCxnSpPr>
          <p:nvPr/>
        </p:nvCxnSpPr>
        <p:spPr>
          <a:xfrm flipH="1" flipV="1">
            <a:off x="5778501" y="5295900"/>
            <a:ext cx="1769984" cy="39515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76338" y="1092081"/>
            <a:ext cx="7967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</a:pPr>
            <a:r>
              <a:rPr lang="fr-FR" sz="2400" dirty="0" smtClean="0">
                <a:latin typeface="Calibri" pitchFamily="34" charset="0"/>
              </a:rPr>
              <a:t> Traduction du principe dans la grille</a:t>
            </a:r>
            <a:endParaRPr lang="fr-FR" sz="24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fr-FR" sz="2400" b="1" dirty="0">
              <a:latin typeface="Calibri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03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1160" y="-3552"/>
            <a:ext cx="7922840" cy="11042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Organiser</a:t>
            </a:r>
            <a:r>
              <a:rPr lang="fr-FR" dirty="0" smtClean="0"/>
              <a:t> une évaluation certificative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12776"/>
            <a:ext cx="7922840" cy="4128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Les grilles d’évaluation certificative sont imposées par le référentiel, elles permettent :</a:t>
            </a:r>
          </a:p>
          <a:p>
            <a:pPr marL="0" indent="0">
              <a:buNone/>
            </a:pPr>
            <a:endParaRPr lang="fr-FR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fr-FR" dirty="0" smtClean="0"/>
              <a:t>De maîtriser le niveau de prélèvement (niveau d’exhaustivité de l’évaluation) par suppression de certains indicateurs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fr-FR" dirty="0" smtClean="0"/>
              <a:t>De positionner les performances d’un élève sur une échelle de performance lisible (graphe) dans le cadre de la formation ou du CCF</a:t>
            </a:r>
          </a:p>
        </p:txBody>
      </p:sp>
      <p:sp>
        <p:nvSpPr>
          <p:cNvPr id="4" name="Bouton d'action : Informations 3">
            <a:hlinkClick r:id="rId2" action="ppaction://hlinkfile" highlightClick="1"/>
          </p:cNvPr>
          <p:cNvSpPr/>
          <p:nvPr/>
        </p:nvSpPr>
        <p:spPr>
          <a:xfrm>
            <a:off x="539552" y="5733256"/>
            <a:ext cx="576064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9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7732"/>
            <a:ext cx="7924800" cy="895051"/>
          </a:xfrm>
        </p:spPr>
        <p:txBody>
          <a:bodyPr>
            <a:normAutofit/>
          </a:bodyPr>
          <a:lstStyle/>
          <a:p>
            <a:r>
              <a:rPr lang="fr-FR" dirty="0" smtClean="0"/>
              <a:t>Une intégration formation / certification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r>
              <a:rPr lang="fr-FR" dirty="0" smtClean="0"/>
              <a:t>Cohérence entre le suivi du parcours de formation et les étapes de la certification</a:t>
            </a:r>
          </a:p>
          <a:p>
            <a:r>
              <a:rPr lang="fr-FR" dirty="0" smtClean="0"/>
              <a:t>Associable avec un livret ou un portfolio des compétences d’une formation</a:t>
            </a:r>
          </a:p>
          <a:p>
            <a:r>
              <a:rPr lang="fr-FR" dirty="0" smtClean="0"/>
              <a:t>Facilite la décision du moment de l’évaluation en CCF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5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U41: répondre à une affaire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74408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63688" y="1484784"/>
            <a:ext cx="7272808" cy="4032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6200000">
            <a:off x="1762944" y="3356248"/>
            <a:ext cx="40141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Quantifier les besoins </a:t>
            </a:r>
            <a:r>
              <a:rPr lang="fr-FR" sz="1400" dirty="0" smtClean="0"/>
              <a:t>et les </a:t>
            </a:r>
            <a:r>
              <a:rPr lang="fr-FR" sz="1400" dirty="0"/>
              <a:t>ressources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2133602" y="3347120"/>
            <a:ext cx="40324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Estimer  les coûts 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6218311" y="3794556"/>
            <a:ext cx="316835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Rédiger un document professionnel </a:t>
            </a:r>
            <a:r>
              <a:rPr lang="fr-FR" sz="1200" dirty="0" smtClean="0"/>
              <a:t>de com.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499992" y="2492896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Ponctuelle orale 20 min.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Rapport de 10 à 20 pages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Coefficient  2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Support commun avec U51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30H maxi réparties sur 4 semaines entre Noël et février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Commission de validation des projets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Evaluation en 2 parties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5696" y="1556792"/>
            <a:ext cx="7128792" cy="646331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Support : projet </a:t>
            </a:r>
            <a:r>
              <a:rPr lang="fr-FR" sz="1800" dirty="0"/>
              <a:t>réel de réalisation de bâtiment neuf pour lequel le système constructif bois est majoritaire</a:t>
            </a:r>
          </a:p>
        </p:txBody>
      </p:sp>
    </p:spTree>
    <p:extLst>
      <p:ext uri="{BB962C8B-B14F-4D97-AF65-F5344CB8AC3E}">
        <p14:creationId xmlns:p14="http://schemas.microsoft.com/office/powerpoint/2010/main" val="295112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76500" y="3187700"/>
            <a:ext cx="4539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0000FF"/>
                </a:solidFill>
              </a:rPr>
              <a:t>Merci de votre attention.</a:t>
            </a:r>
          </a:p>
          <a:p>
            <a:r>
              <a:rPr lang="fr-FR" sz="3200" b="1" i="1" dirty="0" smtClean="0">
                <a:solidFill>
                  <a:srgbClr val="0000FF"/>
                </a:solidFill>
              </a:rPr>
              <a:t>Des questions ?</a:t>
            </a:r>
            <a:endParaRPr lang="fr-FR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U42 : analyse, dimensionnement et choix de composants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78944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839432" y="1484784"/>
            <a:ext cx="7272808" cy="4032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6200000">
            <a:off x="306234" y="3337991"/>
            <a:ext cx="401419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Calculer, </a:t>
            </a:r>
            <a:r>
              <a:rPr lang="fr-FR" sz="1400" dirty="0" smtClean="0"/>
              <a:t>modéliser, interpréter </a:t>
            </a:r>
            <a:r>
              <a:rPr lang="fr-FR" sz="1400" dirty="0"/>
              <a:t>les résultats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99792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Ponctuelle écrite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Durée 4H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Coefficient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99792" y="2708920"/>
            <a:ext cx="60486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Cette épreuve permet d’apprécier l’aptitude du candidat à :</a:t>
            </a:r>
          </a:p>
          <a:p>
            <a:r>
              <a:rPr lang="fr-FR" sz="1400" dirty="0"/>
              <a:t> </a:t>
            </a:r>
          </a:p>
          <a:p>
            <a:pPr lvl="0"/>
            <a:r>
              <a:rPr lang="fr-FR" sz="1400" dirty="0"/>
              <a:t>Choisir des composants ;</a:t>
            </a:r>
          </a:p>
          <a:p>
            <a:pPr lvl="0"/>
            <a:r>
              <a:rPr lang="fr-FR" sz="1400" dirty="0"/>
              <a:t>Effectuer un calcul de prédétermination en phase de chiffrage ;</a:t>
            </a:r>
          </a:p>
          <a:p>
            <a:pPr lvl="0"/>
            <a:r>
              <a:rPr lang="fr-FR" sz="1400" dirty="0"/>
              <a:t>Calculer, modéliser, simuler et analyser les comportements mécaniques et de confort ;</a:t>
            </a:r>
          </a:p>
          <a:p>
            <a:pPr lvl="0"/>
            <a:r>
              <a:rPr lang="fr-FR" sz="1400" dirty="0"/>
              <a:t>Vérifier réglementairement le comportement mécanique de tout ou partie d’une structure ;</a:t>
            </a:r>
          </a:p>
          <a:p>
            <a:pPr lvl="0"/>
            <a:r>
              <a:rPr lang="fr-FR" sz="1400" dirty="0"/>
              <a:t>Interpréter les résultats d’une modélisation thermique issue d’un logiciel de simulation, dans le cadre d’une construction individuelle.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697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U51 : conception de systèmes constructifs bois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78944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63688" y="1484784"/>
            <a:ext cx="7272808" cy="4032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6200000">
            <a:off x="-37258" y="3337992"/>
            <a:ext cx="401419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 smtClean="0"/>
              <a:t>Éco concevoir une solution </a:t>
            </a:r>
            <a:r>
              <a:rPr lang="fr-FR" sz="1400" dirty="0"/>
              <a:t>technique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1053480" y="3347119"/>
            <a:ext cx="4032448" cy="30777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Élaborer le </a:t>
            </a:r>
            <a:r>
              <a:rPr lang="fr-FR" sz="1400" dirty="0" smtClean="0"/>
              <a:t>dossier d'exécution </a:t>
            </a:r>
            <a:r>
              <a:rPr lang="fr-FR" sz="1400" dirty="0"/>
              <a:t>et le DOE 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422648" y="3337992"/>
            <a:ext cx="4014193" cy="30777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Préparer la réalisation 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502768" y="3353380"/>
            <a:ext cx="4014193" cy="276999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Planifier les activités </a:t>
            </a:r>
            <a:r>
              <a:rPr lang="fr-FR" sz="1200" dirty="0" smtClean="0"/>
              <a:t>et l'utilisation </a:t>
            </a:r>
            <a:r>
              <a:rPr lang="fr-FR" sz="1200" dirty="0"/>
              <a:t>des ressources 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5527106" y="4217475"/>
            <a:ext cx="2285999" cy="276999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Concevoir des </a:t>
            </a:r>
            <a:r>
              <a:rPr lang="fr-FR" sz="1200" dirty="0" smtClean="0"/>
              <a:t>solutions sûres 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175176" y="3337991"/>
            <a:ext cx="4014193" cy="30777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Présenter oralement </a:t>
            </a:r>
            <a:r>
              <a:rPr lang="fr-FR" sz="1400" dirty="0" smtClean="0"/>
              <a:t>un dossier </a:t>
            </a:r>
            <a:r>
              <a:rPr lang="fr-FR" sz="1400" dirty="0"/>
              <a:t>ou une situation 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6535216" y="3337991"/>
            <a:ext cx="4014193" cy="30777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Coopérer avec les </a:t>
            </a:r>
            <a:r>
              <a:rPr lang="fr-FR" sz="1400" dirty="0" smtClean="0"/>
              <a:t>acteurs du </a:t>
            </a:r>
            <a:r>
              <a:rPr lang="fr-FR" sz="1400" dirty="0"/>
              <a:t>projet 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6895256" y="3337992"/>
            <a:ext cx="4014193" cy="307777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Assurer une veille et </a:t>
            </a:r>
            <a:r>
              <a:rPr lang="fr-FR" sz="1400" dirty="0" smtClean="0"/>
              <a:t>capitaliser les informations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44008" y="155679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Ponctuelle orale de 40 min.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Rapport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100 H en 4 à 5 semaines consécutives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Coefficient 6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Evaluation en 2 parties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697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U52 : suivi de chantier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78944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63688" y="1484784"/>
            <a:ext cx="7272808" cy="4032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6200000">
            <a:off x="2862808" y="3337992"/>
            <a:ext cx="40141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Gérer les dépenses </a:t>
            </a:r>
            <a:r>
              <a:rPr lang="fr-FR" sz="1400" dirty="0" smtClean="0"/>
              <a:t>et le </a:t>
            </a:r>
            <a:r>
              <a:rPr lang="fr-FR" sz="1400" dirty="0"/>
              <a:t>budget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4293841" y="3347120"/>
            <a:ext cx="4032448" cy="307777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Analyser les risques </a:t>
            </a:r>
            <a:r>
              <a:rPr lang="fr-FR" sz="1400" dirty="0" smtClean="0"/>
              <a:t>en situation </a:t>
            </a:r>
            <a:r>
              <a:rPr lang="fr-FR" sz="1400" dirty="0"/>
              <a:t>de travail 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5095056" y="3353380"/>
            <a:ext cx="4014193" cy="276999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Minimiser les </a:t>
            </a:r>
            <a:r>
              <a:rPr lang="fr-FR" sz="1200" dirty="0" smtClean="0"/>
              <a:t>impacts environnementaux </a:t>
            </a:r>
            <a:r>
              <a:rPr lang="fr-FR" sz="1200" dirty="0"/>
              <a:t>du chantier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35696" y="15567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Ponctuelle orale de 30 min.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Rapport d’activités sur chantier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Coefficient 2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5445970" y="3347119"/>
            <a:ext cx="4032448" cy="307777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Assurer la qualité </a:t>
            </a:r>
            <a:r>
              <a:rPr lang="fr-FR" sz="1400" dirty="0" smtClean="0"/>
              <a:t>de la </a:t>
            </a:r>
            <a:r>
              <a:rPr lang="fr-FR" sz="1400" dirty="0"/>
              <a:t>construction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35696" y="2780928"/>
            <a:ext cx="2664296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fr-FR" sz="1200" dirty="0"/>
              <a:t>analyser les dépenses et le budget ;</a:t>
            </a:r>
          </a:p>
          <a:p>
            <a:pPr marL="285750" lvl="0" indent="-285750">
              <a:buFont typeface="Arial"/>
              <a:buChar char="•"/>
            </a:pPr>
            <a:r>
              <a:rPr lang="fr-FR" sz="1200" dirty="0"/>
              <a:t>analyser les situations de travail d’un point de vue sécurité ;</a:t>
            </a:r>
          </a:p>
          <a:p>
            <a:pPr marL="285750" lvl="0" indent="-285750">
              <a:buFont typeface="Arial"/>
              <a:buChar char="•"/>
            </a:pPr>
            <a:r>
              <a:rPr lang="fr-FR" sz="1200" dirty="0"/>
              <a:t>gérer les déchets de construction ;</a:t>
            </a:r>
          </a:p>
          <a:p>
            <a:pPr marL="285750" lvl="0" indent="-285750">
              <a:buFont typeface="Arial"/>
              <a:buChar char="•"/>
            </a:pPr>
            <a:r>
              <a:rPr lang="fr-FR" sz="1200" dirty="0"/>
              <a:t>gérer les chantiers à faible nuisance ;</a:t>
            </a:r>
          </a:p>
          <a:p>
            <a:pPr marL="285750" lvl="0" indent="-285750">
              <a:buFont typeface="Arial"/>
              <a:buChar char="•"/>
            </a:pPr>
            <a:r>
              <a:rPr lang="fr-FR" sz="1200" dirty="0"/>
              <a:t>définir les points de contrôle ;</a:t>
            </a:r>
          </a:p>
          <a:p>
            <a:pPr marL="285750" lvl="0" indent="-285750">
              <a:buFont typeface="Arial"/>
              <a:buChar char="•"/>
            </a:pPr>
            <a:r>
              <a:rPr lang="fr-FR" sz="1200" dirty="0"/>
              <a:t>analyser une situation de non qualité ;</a:t>
            </a:r>
          </a:p>
          <a:p>
            <a:pPr marL="285750" indent="-285750">
              <a:buFont typeface="Arial"/>
              <a:buChar char="•"/>
            </a:pPr>
            <a:r>
              <a:rPr lang="fr-FR" sz="1200" dirty="0"/>
              <a:t>proposer des solutions pour garantir la qualité. </a:t>
            </a:r>
          </a:p>
        </p:txBody>
      </p:sp>
    </p:spTree>
    <p:extLst>
      <p:ext uri="{BB962C8B-B14F-4D97-AF65-F5344CB8AC3E}">
        <p14:creationId xmlns:p14="http://schemas.microsoft.com/office/powerpoint/2010/main" val="5697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marL="800100" lvl="1" indent="-342900"/>
            <a:r>
              <a:rPr lang="fr-FR" dirty="0" smtClean="0"/>
              <a:t>U6 : expérimentation et mise en </a:t>
            </a:r>
            <a:r>
              <a:rPr lang="fr-FR" dirty="0"/>
              <a:t>œuvre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54396"/>
              </p:ext>
            </p:extLst>
          </p:nvPr>
        </p:nvGraphicFramePr>
        <p:xfrm>
          <a:off x="0" y="1124744"/>
          <a:ext cx="9036496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ocument" r:id="rId4" imgW="10007600" imgH="6311900" progId="Word.Document.12">
                  <p:embed/>
                </p:oleObj>
              </mc:Choice>
              <mc:Fallback>
                <p:oleObj name="Document" r:id="rId4" imgW="10007600" imgH="631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036496" cy="554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63688" y="1484784"/>
            <a:ext cx="7272808" cy="4032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16200000">
            <a:off x="702568" y="3337992"/>
            <a:ext cx="40141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Expérimenter des solutions constructives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3213722" y="3362507"/>
            <a:ext cx="4032448" cy="276999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Maitriser les techniques </a:t>
            </a:r>
            <a:r>
              <a:rPr lang="fr-FR" sz="1200" dirty="0" smtClean="0"/>
              <a:t>de mise </a:t>
            </a:r>
            <a:r>
              <a:rPr lang="fr-FR" sz="1200" dirty="0"/>
              <a:t>en œuvre sur chantier 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3639507" y="3353382"/>
            <a:ext cx="4014193" cy="276999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200" dirty="0"/>
              <a:t>Maitriser les mesures de prévention en phase </a:t>
            </a:r>
            <a:r>
              <a:rPr lang="fr-FR" sz="1200" dirty="0" smtClean="0"/>
              <a:t>de réalisa. 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228184" y="162880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smtClean="0"/>
              <a:t>CCF 2 situations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 smtClean="0"/>
              <a:t>Essais et expérimentations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 smtClean="0"/>
              <a:t>Mise </a:t>
            </a:r>
            <a:r>
              <a:rPr lang="fr-FR" sz="1600" dirty="0"/>
              <a:t>en </a:t>
            </a:r>
            <a:r>
              <a:rPr lang="fr-FR" sz="1600" dirty="0" smtClean="0"/>
              <a:t>œuvre</a:t>
            </a:r>
          </a:p>
          <a:p>
            <a:pPr marL="342900" indent="-342900">
              <a:buFont typeface="Arial"/>
              <a:buChar char="•"/>
            </a:pPr>
            <a:r>
              <a:rPr lang="fr-FR" sz="1600" dirty="0" smtClean="0"/>
              <a:t>Coefficient 4 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4005810" y="3347119"/>
            <a:ext cx="4032448" cy="307777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r>
              <a:rPr lang="fr-FR" sz="1400" dirty="0"/>
              <a:t>Manager une équipe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28184" y="3140968"/>
            <a:ext cx="2736304" cy="21236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Cette épreuve permet d’apprécier l’aptitude du candidat à :</a:t>
            </a:r>
          </a:p>
          <a:p>
            <a:pPr marL="171450" lvl="0" indent="-171450">
              <a:buFont typeface="Arial"/>
              <a:buChar char="•"/>
            </a:pPr>
            <a:r>
              <a:rPr lang="fr-FR" sz="1200" dirty="0"/>
              <a:t>participer à la mise en œuvre (tailler, lever, assembler…) en toute  sécurité ;</a:t>
            </a:r>
          </a:p>
          <a:p>
            <a:pPr marL="171450" lvl="0" indent="-171450">
              <a:buFont typeface="Arial"/>
              <a:buChar char="•"/>
            </a:pPr>
            <a:r>
              <a:rPr lang="fr-FR" sz="1200" dirty="0"/>
              <a:t>vérifier les éléments de levage et manutentionner des éléments de structure en toute sécurité ;</a:t>
            </a:r>
          </a:p>
          <a:p>
            <a:pPr marL="171450" lvl="0" indent="-171450">
              <a:buFont typeface="Arial"/>
              <a:buChar char="•"/>
            </a:pPr>
            <a:r>
              <a:rPr lang="fr-FR" sz="1200" dirty="0"/>
              <a:t>manager une équipe ;</a:t>
            </a:r>
          </a:p>
          <a:p>
            <a:pPr marL="171450" lvl="0" indent="-171450">
              <a:buFont typeface="Arial"/>
              <a:buChar char="•"/>
            </a:pPr>
            <a:r>
              <a:rPr lang="fr-FR" sz="1200" dirty="0"/>
              <a:t>valider des solutions techniques constructives par expérimentation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2789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 d’examen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786497"/>
              </p:ext>
            </p:extLst>
          </p:nvPr>
        </p:nvGraphicFramePr>
        <p:xfrm>
          <a:off x="-2" y="836712"/>
          <a:ext cx="9144000" cy="6405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6719"/>
                <a:gridCol w="523487"/>
                <a:gridCol w="407709"/>
                <a:gridCol w="1608143"/>
                <a:gridCol w="662291"/>
                <a:gridCol w="1135217"/>
                <a:gridCol w="1135217"/>
                <a:gridCol w="1135217"/>
              </a:tblGrid>
              <a:tr h="296846"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800" cap="all" dirty="0"/>
                        <a:t>épreuves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kern="800"/>
                        <a:t>Candidats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22191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800" kern="50"/>
                        <a:t>Scolaires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50"/>
                        <a:t>(établissements publics ou privés sous contrat).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50"/>
                        <a:t>Apprentis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(CFA  ou sections d'apprentissage habilités).</a:t>
                      </a:r>
                      <a:endParaRPr lang="fr-FR" sz="1200" kern="800"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800" kern="50"/>
                        <a:t>Formation professionnelle continue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kern="800"/>
                        <a:t>(établissements publics habilités à pratiquer le CCF pour ce BTS).</a:t>
                      </a:r>
                      <a:endParaRPr lang="fr-FR" sz="1000" kern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kern="800"/>
                        <a:t>GRETA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800" kern="50"/>
                        <a:t>Scolaires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(établissements privés hors contrat),</a:t>
                      </a:r>
                      <a:endParaRPr lang="fr-FR" sz="1200" kern="80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Apprentis</a:t>
                      </a:r>
                      <a:endParaRPr lang="fr-FR" sz="1200" kern="80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(CFA ou sections d'apprentissage non habilités),</a:t>
                      </a:r>
                      <a:endParaRPr lang="fr-FR" sz="1200" kern="80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Formation professionnelle continue (établissement privé)</a:t>
                      </a:r>
                      <a:endParaRPr lang="fr-FR" sz="1200" kern="80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r-FR" sz="800" kern="800"/>
                        <a:t>Au titre de leur expérience professionnelle</a:t>
                      </a:r>
                      <a:endParaRPr lang="fr-FR" sz="1200" kern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kern="800"/>
                        <a:t>Enseignement à distance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Nature des épreuves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800"/>
                        <a:t>Unités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800" dirty="0" err="1"/>
                        <a:t>Coef</a:t>
                      </a:r>
                      <a:r>
                        <a:rPr lang="fr-FR" sz="1000" kern="800" dirty="0"/>
                        <a:t>.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Forme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Durée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Forme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Forme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Durée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E1 – Culture générale et expression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U1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3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écrite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4 h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/>
                        <a:t>CCF</a:t>
                      </a:r>
                      <a:endParaRPr lang="fr-FR" sz="1000" kern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/>
                        <a:t>3 </a:t>
                      </a:r>
                      <a:r>
                        <a:rPr lang="fr-FR" sz="1000" kern="800"/>
                        <a:t>situations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écrite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kern="800"/>
                        <a:t>4h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487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E2 - Langue vivante étrangère 1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U2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3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2 situations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 dirty="0"/>
                        <a:t>CCF</a:t>
                      </a:r>
                      <a:endParaRPr lang="fr-FR" sz="1000" kern="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 dirty="0"/>
                        <a:t>2 </a:t>
                      </a:r>
                      <a:r>
                        <a:rPr lang="fr-FR" sz="1000" kern="800" dirty="0"/>
                        <a:t>situations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orale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Compréhension</a:t>
                      </a:r>
                      <a:br>
                        <a:rPr lang="fr-FR" sz="1000" kern="800" dirty="0"/>
                      </a:br>
                      <a:r>
                        <a:rPr lang="fr-FR" sz="1000" kern="800" dirty="0"/>
                        <a:t>30 min 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Expression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15 min + 30 min de préparation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E3 - Mathématiques et Sciences physiques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Mathématiques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U31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2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 smtClean="0"/>
                        <a:t>CCF 2 situations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2 h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/>
                        <a:t>CCF</a:t>
                      </a:r>
                      <a:endParaRPr lang="fr-FR" sz="1000" kern="8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cap="all"/>
                        <a:t>3 </a:t>
                      </a:r>
                      <a:r>
                        <a:rPr lang="fr-FR" sz="1000" kern="800"/>
                        <a:t>situations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écrite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2 h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Sciences physiques 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U32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2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3 situations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2 situations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écrite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kern="800" dirty="0"/>
                        <a:t>2 h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E4 – Étude technico-économique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Répondre à une affaire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kern="800"/>
                        <a:t>U41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2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Ponctuelle orale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20 min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 smtClean="0"/>
                        <a:t>Ponctuelle orale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Ponctuelle orale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20 min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Analyse, dimensionnement et choix de composants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kern="800"/>
                        <a:t>U42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kern="800" dirty="0"/>
                        <a:t>4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écrite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4 h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Ponctuelle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écrite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Ponctuelle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écrite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kern="800" dirty="0"/>
                        <a:t>4 h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E5 - Conception et suivi de chantier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Conception de systèmes constructifs bois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/>
                        <a:t>U51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/>
                        <a:t>6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Ponctuelle pratique et orale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40 min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1 situation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Ponctuelle pratique et orale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40 min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Suivi de chantier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/>
                        <a:t>U52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/>
                        <a:t>2</a:t>
                      </a:r>
                      <a:endParaRPr lang="fr-FR" sz="14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Ponctuelle orale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30 min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/>
                        <a:t>1 situation</a:t>
                      </a: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Ponctuelle orale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30 min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  <a:tr h="296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E6 – Expérimentation et mise en œuvre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U6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800" dirty="0"/>
                        <a:t>4</a:t>
                      </a:r>
                      <a:endParaRPr lang="fr-FR" sz="14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CCF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800" dirty="0"/>
                        <a:t>2 situations</a:t>
                      </a:r>
                      <a:endParaRPr lang="fr-FR" sz="12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kern="80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CCF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2 situations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Ponctuelle pratique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800" dirty="0"/>
                        <a:t>2 x 3H</a:t>
                      </a:r>
                      <a:endParaRPr lang="fr-FR" sz="1000" kern="800" dirty="0">
                        <a:latin typeface="Arial"/>
                        <a:ea typeface="Arial Unicode MS"/>
                        <a:cs typeface="Tahoma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357.JP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772400" cy="3124200"/>
          </a:xfrm>
        </p:spPr>
        <p:txBody>
          <a:bodyPr/>
          <a:lstStyle/>
          <a:p>
            <a:pPr eaLnBrk="1" hangingPunct="1"/>
            <a:r>
              <a:rPr lang="fr-FR" sz="6000" b="1" dirty="0" smtClean="0">
                <a:solidFill>
                  <a:schemeClr val="folHlink"/>
                </a:solidFill>
                <a:latin typeface="Arial" charset="0"/>
              </a:rPr>
              <a:t>Certification et évaluation</a:t>
            </a:r>
            <a:endParaRPr lang="fr-FR" sz="6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501008"/>
            <a:ext cx="7467600" cy="2232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Les unités certificatives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Le CCF mode d’emploi</a:t>
            </a:r>
            <a:endParaRPr lang="fr-FR" dirty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Evaluer des compétences</a:t>
            </a:r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7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24865</TotalTime>
  <Words>1574</Words>
  <Application>Microsoft Macintosh PowerPoint</Application>
  <PresentationFormat>Présentation à l'écran (4:3)</PresentationFormat>
  <Paragraphs>362</Paragraphs>
  <Slides>30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Modèle par défaut</vt:lpstr>
      <vt:lpstr>Document</vt:lpstr>
      <vt:lpstr>Certification et évaluation</vt:lpstr>
      <vt:lpstr>Relation compétences - activités - unités</vt:lpstr>
      <vt:lpstr>U41: répondre à une affaire</vt:lpstr>
      <vt:lpstr>U42 : analyse, dimensionnement et choix de composants</vt:lpstr>
      <vt:lpstr>U51 : conception de systèmes constructifs bois</vt:lpstr>
      <vt:lpstr>U52 : suivi de chantier</vt:lpstr>
      <vt:lpstr>U6 : expérimentation et mise en œuvre</vt:lpstr>
      <vt:lpstr>Règlement d’examen</vt:lpstr>
      <vt:lpstr>Certification et évaluation</vt:lpstr>
      <vt:lpstr>A quoi ça sert ?</vt:lpstr>
      <vt:lpstr>Comment ça marche ?</vt:lpstr>
      <vt:lpstr>SITUATIONS D’EVALUATION DU CCF</vt:lpstr>
      <vt:lpstr>CARACTERISTIQUES DES SITUATIONS D’EVALUATION DU CCF </vt:lpstr>
      <vt:lpstr>CARACTERISTIQUES DES SITUATIONS D’EVALUATION DU CCF </vt:lpstr>
      <vt:lpstr>CARACTERISTIQUES DES SITUATIONS D’EVALUATION DU CCF </vt:lpstr>
      <vt:lpstr>Certification et évaluation</vt:lpstr>
      <vt:lpstr>L’approche enseignement professionnel en France</vt:lpstr>
      <vt:lpstr>L’approche sociale et professionnelle</vt:lpstr>
      <vt:lpstr>L’équilibre du triptyque fondateur</vt:lpstr>
      <vt:lpstr>L‘intégration des savoirs et des compétences</vt:lpstr>
      <vt:lpstr>Acquérir des compétences professionnelles</vt:lpstr>
      <vt:lpstr>Évaluer des compétences professionnelles</vt:lpstr>
      <vt:lpstr>Les principes directeurs </vt:lpstr>
      <vt:lpstr>Les principes directeurs </vt:lpstr>
      <vt:lpstr>Les principes directeurs </vt:lpstr>
      <vt:lpstr>Les principes directeurs </vt:lpstr>
      <vt:lpstr>Evaluer par prélèvements….</vt:lpstr>
      <vt:lpstr>Organiser une évaluation certificative</vt:lpstr>
      <vt:lpstr>Une intégration formation / certification</vt:lpstr>
      <vt:lpstr>Présentation PowerPoint</vt:lpstr>
    </vt:vector>
  </TitlesOfParts>
  <Manager/>
  <Company>IGEN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SCBH</dc:title>
  <dc:subject/>
  <dc:creator>M.Rage</dc:creator>
  <cp:keywords/>
  <dc:description/>
  <cp:lastModifiedBy>Michel Rage</cp:lastModifiedBy>
  <cp:revision>265</cp:revision>
  <dcterms:created xsi:type="dcterms:W3CDTF">2011-05-12T16:33:39Z</dcterms:created>
  <dcterms:modified xsi:type="dcterms:W3CDTF">2013-11-21T17:04:07Z</dcterms:modified>
  <cp:category/>
</cp:coreProperties>
</file>