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1" r:id="rId6"/>
    <p:sldId id="262" r:id="rId7"/>
    <p:sldId id="263" r:id="rId8"/>
    <p:sldId id="264" r:id="rId9"/>
    <p:sldId id="267" r:id="rId10"/>
    <p:sldId id="266" r:id="rId11"/>
    <p:sldId id="268" r:id="rId12"/>
    <p:sldId id="269" r:id="rId13"/>
    <p:sldId id="270" r:id="rId14"/>
    <p:sldId id="272" r:id="rId15"/>
    <p:sldId id="274" r:id="rId16"/>
    <p:sldId id="279" r:id="rId17"/>
    <p:sldId id="280" r:id="rId18"/>
    <p:sldId id="27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949" autoAdjust="0"/>
  </p:normalViewPr>
  <p:slideViewPr>
    <p:cSldViewPr>
      <p:cViewPr>
        <p:scale>
          <a:sx n="60" d="100"/>
          <a:sy n="60"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978AF-5F0A-4998-BA42-513D345DC429}" type="datetimeFigureOut">
              <a:rPr lang="fr-FR" smtClean="0"/>
              <a:pPr/>
              <a:t>19/11/2013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A1474-5480-48FC-B563-887ED541A0E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Créer la dynamique de projet avec  des phases d’analyse du besoin, de créativité et de conception préliminaire, de conception détaillée et de réalisation (prototypage ou maquettage), d’intégration et de tests de validation </a:t>
            </a:r>
            <a:endParaRPr lang="fr-FR" dirty="0"/>
          </a:p>
        </p:txBody>
      </p:sp>
      <p:sp>
        <p:nvSpPr>
          <p:cNvPr id="4" name="Espace réservé du numéro de diapositive 3"/>
          <p:cNvSpPr>
            <a:spLocks noGrp="1"/>
          </p:cNvSpPr>
          <p:nvPr>
            <p:ph type="sldNum" sz="quarter" idx="10"/>
          </p:nvPr>
        </p:nvSpPr>
        <p:spPr/>
        <p:txBody>
          <a:bodyPr/>
          <a:lstStyle/>
          <a:p>
            <a:fld id="{854A1474-5480-48FC-B563-887ED541A0E1}"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979712" y="1052736"/>
            <a:ext cx="6048672" cy="1470025"/>
          </a:xfrm>
        </p:spPr>
        <p:txBody>
          <a:bodyPr/>
          <a:lstStyle>
            <a:lvl1pPr algn="l">
              <a:defRPr b="1" u="none">
                <a:solidFill>
                  <a:srgbClr val="EC7404"/>
                </a:solidFill>
                <a:effectLst>
                  <a:outerShdw blurRad="38100" dist="38100" dir="2700000" algn="tl">
                    <a:srgbClr val="000000">
                      <a:alpha val="43137"/>
                    </a:srgbClr>
                  </a:outerShdw>
                </a:effectLst>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979712" y="2852936"/>
            <a:ext cx="6048672" cy="1752600"/>
          </a:xfrm>
        </p:spPr>
        <p:txBody>
          <a:bodyPr/>
          <a:lstStyle>
            <a:lvl1pPr marL="0" indent="0" algn="l">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7" name="Espace réservé de la date 3"/>
          <p:cNvSpPr>
            <a:spLocks noGrp="1"/>
          </p:cNvSpPr>
          <p:nvPr>
            <p:ph type="dt" sz="half" idx="2"/>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8"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9"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pic>
        <p:nvPicPr>
          <p:cNvPr id="10" name="Image 9" descr="ac Lille 0 40 100 0.png"/>
          <p:cNvPicPr>
            <a:picLocks noChangeAspect="1"/>
          </p:cNvPicPr>
          <p:nvPr/>
        </p:nvPicPr>
        <p:blipFill>
          <a:blip r:embed="rId3" cstate="print"/>
          <a:stretch>
            <a:fillRect/>
          </a:stretch>
        </p:blipFill>
        <p:spPr>
          <a:xfrm>
            <a:off x="107504" y="476672"/>
            <a:ext cx="1517779" cy="19017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C7404"/>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lvl1pPr>
              <a:defRPr>
                <a:solidFill>
                  <a:schemeClr val="tx2">
                    <a:lumMod val="60000"/>
                    <a:lumOff val="40000"/>
                  </a:schemeClr>
                </a:solidFill>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p:cNvSpPr>
            <a:spLocks noGrp="1"/>
          </p:cNvSpPr>
          <p:nvPr>
            <p:ph type="dt" sz="half" idx="2"/>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8"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9"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3"/>
          <p:cNvSpPr>
            <a:spLocks noGrp="1"/>
          </p:cNvSpPr>
          <p:nvPr>
            <p:ph type="dt" sz="half" idx="2"/>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8"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9"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781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781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3"/>
          <p:cNvSpPr>
            <a:spLocks noGrp="1"/>
          </p:cNvSpPr>
          <p:nvPr>
            <p:ph type="dt" sz="half" idx="10"/>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9"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10"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6" name="Espace réservé de la date 3"/>
          <p:cNvSpPr>
            <a:spLocks noGrp="1"/>
          </p:cNvSpPr>
          <p:nvPr>
            <p:ph type="dt" sz="half" idx="2"/>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7"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8"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e la date 3"/>
          <p:cNvSpPr>
            <a:spLocks noGrp="1"/>
          </p:cNvSpPr>
          <p:nvPr>
            <p:ph type="dt" sz="half" idx="2"/>
          </p:nvPr>
        </p:nvSpPr>
        <p:spPr>
          <a:xfrm>
            <a:off x="6372200" y="6597352"/>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6" name="Espace réservé du pied de page 4"/>
          <p:cNvSpPr>
            <a:spLocks noGrp="1"/>
          </p:cNvSpPr>
          <p:nvPr>
            <p:ph type="ftr" sz="quarter" idx="3"/>
          </p:nvPr>
        </p:nvSpPr>
        <p:spPr>
          <a:xfrm>
            <a:off x="827584" y="6597352"/>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7" name="Espace réservé du numéro de diapositive 5"/>
          <p:cNvSpPr>
            <a:spLocks noGrp="1"/>
          </p:cNvSpPr>
          <p:nvPr>
            <p:ph type="sldNum" sz="quarter" idx="4"/>
          </p:nvPr>
        </p:nvSpPr>
        <p:spPr>
          <a:xfrm>
            <a:off x="8604448" y="6597352"/>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504" y="0"/>
            <a:ext cx="9036496"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827584" y="1196752"/>
            <a:ext cx="7488832" cy="5256584"/>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2"/>
          </p:nvPr>
        </p:nvSpPr>
        <p:spPr>
          <a:xfrm>
            <a:off x="6372200" y="6552728"/>
            <a:ext cx="2133600" cy="260648"/>
          </a:xfrm>
          <a:prstGeom prst="rect">
            <a:avLst/>
          </a:prstGeom>
        </p:spPr>
        <p:txBody>
          <a:bodyPr/>
          <a:lstStyle>
            <a:lvl1pPr algn="r">
              <a:defRPr sz="1000">
                <a:solidFill>
                  <a:srgbClr val="A3A3A3"/>
                </a:solidFill>
                <a:latin typeface="Arial Narrow" pitchFamily="34" charset="0"/>
              </a:defRPr>
            </a:lvl1pPr>
          </a:lstStyle>
          <a:p>
            <a:fld id="{31F25284-0320-4127-A20A-A97F1219B9CD}" type="datetimeFigureOut">
              <a:rPr lang="fr-FR" smtClean="0"/>
              <a:pPr/>
              <a:t>19/11/2013</a:t>
            </a:fld>
            <a:endParaRPr lang="fr-FR" dirty="0"/>
          </a:p>
        </p:txBody>
      </p:sp>
      <p:sp>
        <p:nvSpPr>
          <p:cNvPr id="8" name="Espace réservé du pied de page 4"/>
          <p:cNvSpPr>
            <a:spLocks noGrp="1"/>
          </p:cNvSpPr>
          <p:nvPr>
            <p:ph type="ftr" sz="quarter" idx="3"/>
          </p:nvPr>
        </p:nvSpPr>
        <p:spPr>
          <a:xfrm>
            <a:off x="827584" y="6552728"/>
            <a:ext cx="5472608" cy="260648"/>
          </a:xfrm>
          <a:prstGeom prst="rect">
            <a:avLst/>
          </a:prstGeom>
        </p:spPr>
        <p:txBody>
          <a:bodyPr/>
          <a:lstStyle>
            <a:lvl1pPr>
              <a:defRPr sz="1000">
                <a:solidFill>
                  <a:srgbClr val="A3A3A3"/>
                </a:solidFill>
                <a:latin typeface="Arial Narrow" pitchFamily="34" charset="0"/>
              </a:defRPr>
            </a:lvl1pPr>
          </a:lstStyle>
          <a:p>
            <a:endParaRPr lang="fr-FR" dirty="0"/>
          </a:p>
        </p:txBody>
      </p:sp>
      <p:sp>
        <p:nvSpPr>
          <p:cNvPr id="9" name="Espace réservé du numéro de diapositive 5"/>
          <p:cNvSpPr>
            <a:spLocks noGrp="1"/>
          </p:cNvSpPr>
          <p:nvPr>
            <p:ph type="sldNum" sz="quarter" idx="4"/>
          </p:nvPr>
        </p:nvSpPr>
        <p:spPr>
          <a:xfrm>
            <a:off x="8604448" y="6552728"/>
            <a:ext cx="539552" cy="260648"/>
          </a:xfrm>
          <a:prstGeom prst="rect">
            <a:avLst/>
          </a:prstGeom>
        </p:spPr>
        <p:txBody>
          <a:bodyPr/>
          <a:lstStyle>
            <a:lvl1pPr>
              <a:defRPr sz="1000">
                <a:solidFill>
                  <a:srgbClr val="A3A3A3"/>
                </a:solidFill>
                <a:latin typeface="Arial Narrow" pitchFamily="34" charset="0"/>
              </a:defRPr>
            </a:lvl1pPr>
          </a:lstStyle>
          <a:p>
            <a:fld id="{F9EF0BC2-ABFC-44D4-85BE-EC43D6527B5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spcBef>
          <a:spcPct val="0"/>
        </a:spcBef>
        <a:buNone/>
        <a:defRPr sz="4400" kern="1200">
          <a:solidFill>
            <a:srgbClr val="EC7404"/>
          </a:solidFill>
          <a:effectLst>
            <a:outerShdw blurRad="38100" dist="38100" dir="2700000" algn="tl">
              <a:srgbClr val="000000">
                <a:alpha val="43137"/>
              </a:srgbClr>
            </a:outerShdw>
          </a:effectLst>
          <a:latin typeface="Arial Narrow"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î"/>
        <a:defRPr sz="2400" kern="1200">
          <a:solidFill>
            <a:schemeClr val="tx2">
              <a:lumMod val="60000"/>
              <a:lumOff val="4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rgbClr val="6F675C"/>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6F675C"/>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6F675C"/>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6F675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979712" y="1238895"/>
            <a:ext cx="6048672" cy="1470025"/>
          </a:xfrm>
        </p:spPr>
        <p:txBody>
          <a:bodyPr>
            <a:normAutofit fontScale="90000"/>
          </a:bodyPr>
          <a:lstStyle/>
          <a:p>
            <a:r>
              <a:rPr lang="fr-FR" sz="3600" dirty="0" smtClean="0"/>
              <a:t>Un exemple de projet</a:t>
            </a:r>
            <a:br>
              <a:rPr lang="fr-FR" sz="3600" dirty="0" smtClean="0"/>
            </a:br>
            <a:r>
              <a:rPr lang="fr-FR" sz="3600" dirty="0" smtClean="0"/>
              <a:t>en classe de terminale STI2D – SIN :</a:t>
            </a:r>
            <a:br>
              <a:rPr lang="fr-FR" sz="3600" dirty="0" smtClean="0"/>
            </a:br>
            <a:r>
              <a:rPr lang="fr-FR" sz="3600" dirty="0" smtClean="0"/>
              <a:t>télégestion d’un aquarium</a:t>
            </a:r>
            <a:r>
              <a:rPr lang="fr-FR" dirty="0" smtClean="0"/>
              <a:t/>
            </a:r>
            <a:br>
              <a:rPr lang="fr-FR" dirty="0" smtClean="0"/>
            </a:br>
            <a:endParaRPr lang="fr-FR" dirty="0"/>
          </a:p>
        </p:txBody>
      </p:sp>
      <p:sp>
        <p:nvSpPr>
          <p:cNvPr id="3" name="Sous-titre 2"/>
          <p:cNvSpPr>
            <a:spLocks noGrp="1"/>
          </p:cNvSpPr>
          <p:nvPr>
            <p:ph type="subTitle" idx="1"/>
          </p:nvPr>
        </p:nvSpPr>
        <p:spPr/>
        <p:txBody>
          <a:bodyPr>
            <a:normAutofit lnSpcReduction="10000"/>
          </a:bodyPr>
          <a:lstStyle/>
          <a:p>
            <a:r>
              <a:rPr lang="fr-FR" dirty="0" smtClean="0"/>
              <a:t>Lycée Gustave Eiffel à Armentières</a:t>
            </a:r>
          </a:p>
          <a:p>
            <a:endParaRPr lang="fr-FR" dirty="0" smtClean="0"/>
          </a:p>
          <a:p>
            <a:r>
              <a:rPr lang="fr-FR" dirty="0" smtClean="0"/>
              <a:t>3 élèves mobilisés sur le projet.</a:t>
            </a:r>
          </a:p>
          <a:p>
            <a:r>
              <a:rPr lang="fr-FR" dirty="0" smtClean="0"/>
              <a:t>Professeur : Gilles DELAVAL.</a:t>
            </a:r>
          </a:p>
          <a:p>
            <a:endParaRPr lang="fr-FR" dirty="0" smtClean="0"/>
          </a:p>
          <a:p>
            <a:endParaRPr lang="fr-FR"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Mise en place du prototype </a:t>
            </a:r>
            <a:endParaRPr lang="fr-FR" dirty="0"/>
          </a:p>
        </p:txBody>
      </p:sp>
      <p:sp>
        <p:nvSpPr>
          <p:cNvPr id="3" name="ZoneTexte 2"/>
          <p:cNvSpPr txBox="1"/>
          <p:nvPr/>
        </p:nvSpPr>
        <p:spPr>
          <a:xfrm>
            <a:off x="971600" y="1412776"/>
            <a:ext cx="7215238" cy="646331"/>
          </a:xfrm>
          <a:prstGeom prst="rect">
            <a:avLst/>
          </a:prstGeom>
          <a:noFill/>
        </p:spPr>
        <p:txBody>
          <a:bodyPr wrap="square" rtlCol="0">
            <a:spAutoFit/>
          </a:bodyPr>
          <a:lstStyle/>
          <a:p>
            <a:r>
              <a:rPr lang="fr-FR" dirty="0" smtClean="0">
                <a:latin typeface="Arial" pitchFamily="34" charset="0"/>
                <a:cs typeface="Arial" pitchFamily="34" charset="0"/>
              </a:rPr>
              <a:t>Afin de travailler dans les conditions réelles, les élèves installent un aquarium !</a:t>
            </a:r>
            <a:endParaRPr lang="fr-FR" dirty="0">
              <a:latin typeface="Arial" pitchFamily="34" charset="0"/>
              <a:cs typeface="Arial"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2267744" y="2276872"/>
            <a:ext cx="4602088" cy="345228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1143000"/>
          </a:xfrm>
        </p:spPr>
        <p:txBody>
          <a:bodyPr>
            <a:normAutofit/>
          </a:bodyPr>
          <a:lstStyle/>
          <a:p>
            <a:pPr algn="ctr"/>
            <a:r>
              <a:rPr lang="fr-FR" sz="4000" dirty="0" smtClean="0"/>
              <a:t>Les élèves assemblent les composants…</a:t>
            </a:r>
            <a:endParaRPr lang="fr-FR" sz="4000" dirty="0"/>
          </a:p>
        </p:txBody>
      </p:sp>
      <p:pic>
        <p:nvPicPr>
          <p:cNvPr id="3074" name="Picture 2" descr="D:\STI2D\Formation SIN\Projet\arduino.jpg"/>
          <p:cNvPicPr>
            <a:picLocks noChangeAspect="1" noChangeArrowheads="1"/>
          </p:cNvPicPr>
          <p:nvPr/>
        </p:nvPicPr>
        <p:blipFill>
          <a:blip r:embed="rId2" cstate="print"/>
          <a:srcRect/>
          <a:stretch>
            <a:fillRect/>
          </a:stretch>
        </p:blipFill>
        <p:spPr bwMode="auto">
          <a:xfrm>
            <a:off x="3428992" y="3857628"/>
            <a:ext cx="2286016" cy="1600211"/>
          </a:xfrm>
          <a:prstGeom prst="rect">
            <a:avLst/>
          </a:prstGeom>
          <a:noFill/>
        </p:spPr>
      </p:pic>
      <p:pic>
        <p:nvPicPr>
          <p:cNvPr id="3075" name="Picture 3" descr="D:\STI2D\Formation SIN\Projet\arduino-web.jpg"/>
          <p:cNvPicPr>
            <a:picLocks noChangeAspect="1" noChangeArrowheads="1"/>
          </p:cNvPicPr>
          <p:nvPr/>
        </p:nvPicPr>
        <p:blipFill>
          <a:blip r:embed="rId3" cstate="print"/>
          <a:srcRect/>
          <a:stretch>
            <a:fillRect/>
          </a:stretch>
        </p:blipFill>
        <p:spPr bwMode="auto">
          <a:xfrm>
            <a:off x="1000100" y="2071678"/>
            <a:ext cx="2042611" cy="1587503"/>
          </a:xfrm>
          <a:prstGeom prst="rect">
            <a:avLst/>
          </a:prstGeom>
          <a:noFill/>
        </p:spPr>
      </p:pic>
      <p:pic>
        <p:nvPicPr>
          <p:cNvPr id="3076" name="Picture 4" descr="D:\STI2D\Formation SIN\Projet\ds1307.jpg"/>
          <p:cNvPicPr>
            <a:picLocks noChangeAspect="1" noChangeArrowheads="1"/>
          </p:cNvPicPr>
          <p:nvPr/>
        </p:nvPicPr>
        <p:blipFill>
          <a:blip r:embed="rId4" cstate="print"/>
          <a:srcRect/>
          <a:stretch>
            <a:fillRect/>
          </a:stretch>
        </p:blipFill>
        <p:spPr bwMode="auto">
          <a:xfrm>
            <a:off x="3857620" y="1928802"/>
            <a:ext cx="1735160" cy="1309924"/>
          </a:xfrm>
          <a:prstGeom prst="rect">
            <a:avLst/>
          </a:prstGeom>
          <a:noFill/>
        </p:spPr>
      </p:pic>
      <p:pic>
        <p:nvPicPr>
          <p:cNvPr id="3077" name="Picture 5" descr="D:\STI2D\Formation SIN\Projet\capteur étanche.jpg"/>
          <p:cNvPicPr>
            <a:picLocks noChangeAspect="1" noChangeArrowheads="1"/>
          </p:cNvPicPr>
          <p:nvPr/>
        </p:nvPicPr>
        <p:blipFill>
          <a:blip r:embed="rId5" cstate="print"/>
          <a:srcRect/>
          <a:stretch>
            <a:fillRect/>
          </a:stretch>
        </p:blipFill>
        <p:spPr bwMode="auto">
          <a:xfrm>
            <a:off x="928662" y="4286256"/>
            <a:ext cx="1444621" cy="1444621"/>
          </a:xfrm>
          <a:prstGeom prst="rect">
            <a:avLst/>
          </a:prstGeom>
          <a:noFill/>
        </p:spPr>
      </p:pic>
      <p:pic>
        <p:nvPicPr>
          <p:cNvPr id="3078" name="Picture 6" descr="D:\STI2D\Formation SIN\Projet\ptotypage.jpg"/>
          <p:cNvPicPr>
            <a:picLocks noChangeAspect="1" noChangeArrowheads="1"/>
          </p:cNvPicPr>
          <p:nvPr/>
        </p:nvPicPr>
        <p:blipFill>
          <a:blip r:embed="rId6" cstate="print"/>
          <a:srcRect/>
          <a:stretch>
            <a:fillRect/>
          </a:stretch>
        </p:blipFill>
        <p:spPr bwMode="auto">
          <a:xfrm>
            <a:off x="6357950" y="1857364"/>
            <a:ext cx="1500198" cy="1500198"/>
          </a:xfrm>
          <a:prstGeom prst="rect">
            <a:avLst/>
          </a:prstGeom>
          <a:noFill/>
        </p:spPr>
      </p:pic>
      <p:pic>
        <p:nvPicPr>
          <p:cNvPr id="3079" name="Picture 7" descr="D:\STI2D\Formation SIN\Projet\emetteur.jpg"/>
          <p:cNvPicPr>
            <a:picLocks noChangeAspect="1" noChangeArrowheads="1"/>
          </p:cNvPicPr>
          <p:nvPr/>
        </p:nvPicPr>
        <p:blipFill>
          <a:blip r:embed="rId7" cstate="print"/>
          <a:srcRect/>
          <a:stretch>
            <a:fillRect/>
          </a:stretch>
        </p:blipFill>
        <p:spPr bwMode="auto">
          <a:xfrm>
            <a:off x="7286644" y="2928934"/>
            <a:ext cx="1452573" cy="1071570"/>
          </a:xfrm>
          <a:prstGeom prst="rect">
            <a:avLst/>
          </a:prstGeom>
          <a:noFill/>
        </p:spPr>
      </p:pic>
      <p:pic>
        <p:nvPicPr>
          <p:cNvPr id="3081" name="Picture 9" descr="http://www.yesss-fr.com/produits/21005/photos/21005-109365.jpg"/>
          <p:cNvPicPr>
            <a:picLocks noChangeAspect="1" noChangeArrowheads="1"/>
          </p:cNvPicPr>
          <p:nvPr/>
        </p:nvPicPr>
        <p:blipFill>
          <a:blip r:embed="rId8" cstate="print"/>
          <a:srcRect/>
          <a:stretch>
            <a:fillRect/>
          </a:stretch>
        </p:blipFill>
        <p:spPr bwMode="auto">
          <a:xfrm>
            <a:off x="6143636" y="3500438"/>
            <a:ext cx="1428736" cy="1428736"/>
          </a:xfrm>
          <a:prstGeom prst="rect">
            <a:avLst/>
          </a:prstGeom>
          <a:noFill/>
        </p:spPr>
      </p:pic>
      <p:cxnSp>
        <p:nvCxnSpPr>
          <p:cNvPr id="12" name="Connecteur droit avec flèche 11"/>
          <p:cNvCxnSpPr/>
          <p:nvPr/>
        </p:nvCxnSpPr>
        <p:spPr>
          <a:xfrm rot="5400000" flipH="1" flipV="1">
            <a:off x="5572132" y="2857496"/>
            <a:ext cx="857256" cy="8572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rot="16200000" flipH="1">
            <a:off x="7679553" y="2393149"/>
            <a:ext cx="571504" cy="500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rot="10800000" flipV="1">
            <a:off x="7215206" y="4143380"/>
            <a:ext cx="428628"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droit avec flèche 25"/>
          <p:cNvCxnSpPr/>
          <p:nvPr/>
        </p:nvCxnSpPr>
        <p:spPr>
          <a:xfrm rot="5400000" flipH="1" flipV="1">
            <a:off x="4214810" y="3429000"/>
            <a:ext cx="500066"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cteur droit avec flèche 27"/>
          <p:cNvCxnSpPr/>
          <p:nvPr/>
        </p:nvCxnSpPr>
        <p:spPr>
          <a:xfrm rot="16200000" flipV="1">
            <a:off x="2715406" y="3786984"/>
            <a:ext cx="499272" cy="499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rot="10800000" flipV="1">
            <a:off x="2357422" y="4857760"/>
            <a:ext cx="100013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ZoneTexte 33"/>
          <p:cNvSpPr txBox="1"/>
          <p:nvPr/>
        </p:nvSpPr>
        <p:spPr>
          <a:xfrm>
            <a:off x="1000100" y="1785926"/>
            <a:ext cx="2286016" cy="369332"/>
          </a:xfrm>
          <a:prstGeom prst="rect">
            <a:avLst/>
          </a:prstGeom>
          <a:noFill/>
        </p:spPr>
        <p:txBody>
          <a:bodyPr wrap="square" rtlCol="0">
            <a:spAutoFit/>
          </a:bodyPr>
          <a:lstStyle/>
          <a:p>
            <a:r>
              <a:rPr lang="fr-FR" dirty="0" smtClean="0"/>
              <a:t>Interface Web</a:t>
            </a:r>
            <a:endParaRPr lang="fr-FR" dirty="0"/>
          </a:p>
        </p:txBody>
      </p:sp>
      <p:sp>
        <p:nvSpPr>
          <p:cNvPr id="35" name="ZoneTexte 34"/>
          <p:cNvSpPr txBox="1"/>
          <p:nvPr/>
        </p:nvSpPr>
        <p:spPr>
          <a:xfrm>
            <a:off x="571472" y="5715016"/>
            <a:ext cx="2714644" cy="646331"/>
          </a:xfrm>
          <a:prstGeom prst="rect">
            <a:avLst/>
          </a:prstGeom>
          <a:noFill/>
        </p:spPr>
        <p:txBody>
          <a:bodyPr wrap="square" rtlCol="0">
            <a:spAutoFit/>
          </a:bodyPr>
          <a:lstStyle/>
          <a:p>
            <a:r>
              <a:rPr lang="fr-FR" dirty="0" smtClean="0"/>
              <a:t>Capteur de température</a:t>
            </a:r>
          </a:p>
          <a:p>
            <a:pPr algn="ctr"/>
            <a:r>
              <a:rPr lang="fr-FR" dirty="0" smtClean="0"/>
              <a:t>Numérique</a:t>
            </a:r>
            <a:endParaRPr lang="fr-FR" dirty="0"/>
          </a:p>
        </p:txBody>
      </p:sp>
      <p:sp>
        <p:nvSpPr>
          <p:cNvPr id="36" name="ZoneTexte 35"/>
          <p:cNvSpPr txBox="1"/>
          <p:nvPr/>
        </p:nvSpPr>
        <p:spPr>
          <a:xfrm>
            <a:off x="3929058" y="5715016"/>
            <a:ext cx="2000264" cy="369332"/>
          </a:xfrm>
          <a:prstGeom prst="rect">
            <a:avLst/>
          </a:prstGeom>
          <a:noFill/>
        </p:spPr>
        <p:txBody>
          <a:bodyPr wrap="square" rtlCol="0">
            <a:spAutoFit/>
          </a:bodyPr>
          <a:lstStyle/>
          <a:p>
            <a:r>
              <a:rPr lang="fr-FR" dirty="0" smtClean="0"/>
              <a:t>Microcontrôleur</a:t>
            </a:r>
            <a:endParaRPr lang="fr-FR" dirty="0"/>
          </a:p>
        </p:txBody>
      </p:sp>
      <p:sp>
        <p:nvSpPr>
          <p:cNvPr id="37" name="ZoneTexte 36"/>
          <p:cNvSpPr txBox="1"/>
          <p:nvPr/>
        </p:nvSpPr>
        <p:spPr>
          <a:xfrm>
            <a:off x="6143636" y="1714488"/>
            <a:ext cx="2786082" cy="369332"/>
          </a:xfrm>
          <a:prstGeom prst="rect">
            <a:avLst/>
          </a:prstGeom>
          <a:noFill/>
        </p:spPr>
        <p:txBody>
          <a:bodyPr wrap="square" rtlCol="0">
            <a:spAutoFit/>
          </a:bodyPr>
          <a:lstStyle/>
          <a:p>
            <a:r>
              <a:rPr lang="fr-FR" dirty="0" smtClean="0"/>
              <a:t>Zone de prototypage</a:t>
            </a:r>
            <a:endParaRPr lang="fr-FR" dirty="0"/>
          </a:p>
        </p:txBody>
      </p:sp>
      <p:sp>
        <p:nvSpPr>
          <p:cNvPr id="38" name="ZoneTexte 37"/>
          <p:cNvSpPr txBox="1"/>
          <p:nvPr/>
        </p:nvSpPr>
        <p:spPr>
          <a:xfrm>
            <a:off x="7786710" y="3571876"/>
            <a:ext cx="1143008" cy="646331"/>
          </a:xfrm>
          <a:prstGeom prst="rect">
            <a:avLst/>
          </a:prstGeom>
          <a:noFill/>
        </p:spPr>
        <p:txBody>
          <a:bodyPr wrap="square" rtlCol="0">
            <a:spAutoFit/>
          </a:bodyPr>
          <a:lstStyle/>
          <a:p>
            <a:r>
              <a:rPr lang="fr-FR" dirty="0" smtClean="0"/>
              <a:t>Emetteur 433Mhz</a:t>
            </a:r>
            <a:endParaRPr lang="fr-FR" dirty="0"/>
          </a:p>
        </p:txBody>
      </p:sp>
      <p:sp>
        <p:nvSpPr>
          <p:cNvPr id="40" name="ZoneTexte 39"/>
          <p:cNvSpPr txBox="1"/>
          <p:nvPr/>
        </p:nvSpPr>
        <p:spPr>
          <a:xfrm>
            <a:off x="7286644" y="4286256"/>
            <a:ext cx="1857356" cy="646331"/>
          </a:xfrm>
          <a:prstGeom prst="rect">
            <a:avLst/>
          </a:prstGeom>
          <a:noFill/>
        </p:spPr>
        <p:txBody>
          <a:bodyPr wrap="square" rtlCol="0">
            <a:spAutoFit/>
          </a:bodyPr>
          <a:lstStyle/>
          <a:p>
            <a:pPr algn="ctr"/>
            <a:r>
              <a:rPr lang="fr-FR" dirty="0" smtClean="0"/>
              <a:t>Prise </a:t>
            </a:r>
          </a:p>
          <a:p>
            <a:pPr algn="ctr"/>
            <a:r>
              <a:rPr lang="fr-FR" dirty="0" smtClean="0"/>
              <a:t>télécommandée</a:t>
            </a:r>
            <a:endParaRPr lang="fr-FR" dirty="0"/>
          </a:p>
        </p:txBody>
      </p:sp>
      <p:sp>
        <p:nvSpPr>
          <p:cNvPr id="41" name="ZoneTexte 40"/>
          <p:cNvSpPr txBox="1"/>
          <p:nvPr/>
        </p:nvSpPr>
        <p:spPr>
          <a:xfrm>
            <a:off x="3500430" y="1643050"/>
            <a:ext cx="2214578" cy="369332"/>
          </a:xfrm>
          <a:prstGeom prst="rect">
            <a:avLst/>
          </a:prstGeom>
          <a:noFill/>
        </p:spPr>
        <p:txBody>
          <a:bodyPr wrap="square" rtlCol="0">
            <a:spAutoFit/>
          </a:bodyPr>
          <a:lstStyle/>
          <a:p>
            <a:r>
              <a:rPr lang="fr-FR" dirty="0" smtClean="0"/>
              <a:t>Horloge temps réel</a:t>
            </a:r>
            <a:endParaRPr lang="fr-FR" dirty="0"/>
          </a:p>
        </p:txBody>
      </p:sp>
      <p:pic>
        <p:nvPicPr>
          <p:cNvPr id="14338" name="Picture 2"/>
          <p:cNvPicPr>
            <a:picLocks noChangeAspect="1" noChangeArrowheads="1"/>
          </p:cNvPicPr>
          <p:nvPr/>
        </p:nvPicPr>
        <p:blipFill>
          <a:blip r:embed="rId9" cstate="print"/>
          <a:srcRect/>
          <a:stretch>
            <a:fillRect/>
          </a:stretch>
        </p:blipFill>
        <p:spPr bwMode="auto">
          <a:xfrm>
            <a:off x="6786578" y="5000636"/>
            <a:ext cx="1357322" cy="938574"/>
          </a:xfrm>
          <a:prstGeom prst="rect">
            <a:avLst/>
          </a:prstGeom>
          <a:noFill/>
          <a:ln w="9525">
            <a:noFill/>
            <a:miter lim="800000"/>
            <a:headEnd/>
            <a:tailEnd/>
          </a:ln>
          <a:effectLst/>
        </p:spPr>
      </p:pic>
      <p:cxnSp>
        <p:nvCxnSpPr>
          <p:cNvPr id="29" name="Connecteur droit avec flèche 28"/>
          <p:cNvCxnSpPr/>
          <p:nvPr/>
        </p:nvCxnSpPr>
        <p:spPr>
          <a:xfrm>
            <a:off x="5857884" y="5214950"/>
            <a:ext cx="714380"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ZoneTexte 32"/>
          <p:cNvSpPr txBox="1"/>
          <p:nvPr/>
        </p:nvSpPr>
        <p:spPr>
          <a:xfrm>
            <a:off x="6572264" y="6072206"/>
            <a:ext cx="1928826" cy="369332"/>
          </a:xfrm>
          <a:prstGeom prst="rect">
            <a:avLst/>
          </a:prstGeom>
          <a:noFill/>
        </p:spPr>
        <p:txBody>
          <a:bodyPr wrap="square" rtlCol="0">
            <a:spAutoFit/>
          </a:bodyPr>
          <a:lstStyle/>
          <a:p>
            <a:r>
              <a:rPr lang="fr-FR" dirty="0" smtClean="0"/>
              <a:t>Imageur JPEG</a:t>
            </a:r>
            <a:endParaRPr lang="fr-F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 et mettent au point les algorithmes</a:t>
            </a:r>
            <a:endParaRPr lang="fr-FR" dirty="0"/>
          </a:p>
        </p:txBody>
      </p:sp>
      <p:pic>
        <p:nvPicPr>
          <p:cNvPr id="26626" name="Picture 2" descr="D:\STI2D\Formation SIN\Projet\PA185237.JPG"/>
          <p:cNvPicPr>
            <a:picLocks noChangeAspect="1" noChangeArrowheads="1"/>
          </p:cNvPicPr>
          <p:nvPr/>
        </p:nvPicPr>
        <p:blipFill>
          <a:blip r:embed="rId2" cstate="print"/>
          <a:srcRect/>
          <a:stretch>
            <a:fillRect/>
          </a:stretch>
        </p:blipFill>
        <p:spPr bwMode="auto">
          <a:xfrm>
            <a:off x="4143372" y="2500306"/>
            <a:ext cx="4133150" cy="3100380"/>
          </a:xfrm>
          <a:prstGeom prst="rect">
            <a:avLst/>
          </a:prstGeom>
          <a:noFill/>
        </p:spPr>
      </p:pic>
      <p:sp>
        <p:nvSpPr>
          <p:cNvPr id="5" name="ZoneTexte 4"/>
          <p:cNvSpPr txBox="1"/>
          <p:nvPr/>
        </p:nvSpPr>
        <p:spPr>
          <a:xfrm>
            <a:off x="714348" y="2571744"/>
            <a:ext cx="2571768" cy="3046988"/>
          </a:xfrm>
          <a:prstGeom prst="rect">
            <a:avLst/>
          </a:prstGeom>
          <a:noFill/>
        </p:spPr>
        <p:txBody>
          <a:bodyPr wrap="square" rtlCol="0">
            <a:spAutoFit/>
          </a:bodyPr>
          <a:lstStyle/>
          <a:p>
            <a:pPr algn="ctr"/>
            <a:r>
              <a:rPr lang="fr-FR" sz="2400" dirty="0" smtClean="0">
                <a:latin typeface="Arial" pitchFamily="34" charset="0"/>
                <a:cs typeface="Arial" pitchFamily="34" charset="0"/>
              </a:rPr>
              <a:t>les élèves travaillent sur la</a:t>
            </a:r>
          </a:p>
          <a:p>
            <a:pPr algn="ctr"/>
            <a:r>
              <a:rPr lang="fr-FR" sz="2400" dirty="0" smtClean="0">
                <a:latin typeface="Arial" pitchFamily="34" charset="0"/>
                <a:cs typeface="Arial" pitchFamily="34" charset="0"/>
              </a:rPr>
              <a:t>mise au point du programme</a:t>
            </a:r>
          </a:p>
          <a:p>
            <a:pPr algn="ctr"/>
            <a:r>
              <a:rPr lang="fr-FR" sz="2400" dirty="0" smtClean="0">
                <a:latin typeface="Arial" pitchFamily="34" charset="0"/>
                <a:cs typeface="Arial" pitchFamily="34" charset="0"/>
              </a:rPr>
              <a:t>de la commande de lumière et de l’acquisition de la température.</a:t>
            </a:r>
            <a:endParaRPr lang="fr-FR"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748464" cy="1143000"/>
          </a:xfrm>
        </p:spPr>
        <p:txBody>
          <a:bodyPr>
            <a:normAutofit fontScale="90000"/>
          </a:bodyPr>
          <a:lstStyle/>
          <a:p>
            <a:pPr algn="ctr"/>
            <a:r>
              <a:rPr lang="fr-FR" dirty="0" smtClean="0"/>
              <a:t>Un élève développe l’interface Web (IHM)…</a:t>
            </a:r>
            <a:endParaRPr lang="fr-FR" dirty="0"/>
          </a:p>
        </p:txBody>
      </p:sp>
      <p:pic>
        <p:nvPicPr>
          <p:cNvPr id="5" name="Picture 2" descr="L:\TER\SIN\Projet\Projet AquarioGest\Face avant VI.jpg"/>
          <p:cNvPicPr>
            <a:picLocks noChangeAspect="1" noChangeArrowheads="1"/>
          </p:cNvPicPr>
          <p:nvPr/>
        </p:nvPicPr>
        <p:blipFill>
          <a:blip r:embed="rId2" cstate="print"/>
          <a:srcRect/>
          <a:stretch>
            <a:fillRect/>
          </a:stretch>
        </p:blipFill>
        <p:spPr bwMode="auto">
          <a:xfrm>
            <a:off x="1907704" y="1556792"/>
            <a:ext cx="2876390" cy="2507739"/>
          </a:xfrm>
          <a:prstGeom prst="rect">
            <a:avLst/>
          </a:prstGeom>
          <a:noFill/>
        </p:spPr>
      </p:pic>
      <p:sp>
        <p:nvSpPr>
          <p:cNvPr id="6" name="ZoneTexte 5"/>
          <p:cNvSpPr txBox="1"/>
          <p:nvPr/>
        </p:nvSpPr>
        <p:spPr>
          <a:xfrm>
            <a:off x="323528" y="2132856"/>
            <a:ext cx="1976411" cy="307777"/>
          </a:xfrm>
          <a:prstGeom prst="rect">
            <a:avLst/>
          </a:prstGeom>
          <a:noFill/>
        </p:spPr>
        <p:txBody>
          <a:bodyPr wrap="square" rtlCol="0">
            <a:spAutoFit/>
          </a:bodyPr>
          <a:lstStyle/>
          <a:p>
            <a:r>
              <a:rPr lang="fr-FR" sz="1400" dirty="0" smtClean="0"/>
              <a:t>Paramètres mesurés</a:t>
            </a:r>
            <a:endParaRPr lang="fr-FR" sz="1400" dirty="0"/>
          </a:p>
        </p:txBody>
      </p:sp>
      <p:sp>
        <p:nvSpPr>
          <p:cNvPr id="8" name="ZoneTexte 7"/>
          <p:cNvSpPr txBox="1"/>
          <p:nvPr/>
        </p:nvSpPr>
        <p:spPr>
          <a:xfrm>
            <a:off x="323528" y="2492896"/>
            <a:ext cx="1367135" cy="523220"/>
          </a:xfrm>
          <a:prstGeom prst="rect">
            <a:avLst/>
          </a:prstGeom>
          <a:noFill/>
        </p:spPr>
        <p:txBody>
          <a:bodyPr wrap="square" rtlCol="0">
            <a:spAutoFit/>
          </a:bodyPr>
          <a:lstStyle/>
          <a:p>
            <a:r>
              <a:rPr lang="fr-FR" sz="1400" dirty="0" smtClean="0"/>
              <a:t>Interventions </a:t>
            </a:r>
          </a:p>
          <a:p>
            <a:r>
              <a:rPr lang="fr-FR" sz="1400" dirty="0" smtClean="0"/>
              <a:t>à distance</a:t>
            </a:r>
            <a:endParaRPr lang="fr-FR" sz="1400" dirty="0"/>
          </a:p>
        </p:txBody>
      </p:sp>
      <p:cxnSp>
        <p:nvCxnSpPr>
          <p:cNvPr id="9" name="Connecteur en angle 8"/>
          <p:cNvCxnSpPr/>
          <p:nvPr/>
        </p:nvCxnSpPr>
        <p:spPr>
          <a:xfrm>
            <a:off x="1475656" y="2852936"/>
            <a:ext cx="2016224" cy="43204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a:off x="1475656" y="2708920"/>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ZoneTexte 10"/>
          <p:cNvSpPr txBox="1"/>
          <p:nvPr/>
        </p:nvSpPr>
        <p:spPr>
          <a:xfrm>
            <a:off x="335780" y="3068960"/>
            <a:ext cx="1715940" cy="523220"/>
          </a:xfrm>
          <a:prstGeom prst="rect">
            <a:avLst/>
          </a:prstGeom>
          <a:noFill/>
        </p:spPr>
        <p:txBody>
          <a:bodyPr wrap="square" rtlCol="0">
            <a:spAutoFit/>
          </a:bodyPr>
          <a:lstStyle/>
          <a:p>
            <a:r>
              <a:rPr lang="fr-FR" sz="1400" dirty="0" smtClean="0"/>
              <a:t>Visualisation en </a:t>
            </a:r>
          </a:p>
          <a:p>
            <a:r>
              <a:rPr lang="fr-FR" sz="1400" dirty="0" smtClean="0"/>
              <a:t>temps réel du bac</a:t>
            </a:r>
            <a:endParaRPr lang="fr-FR" sz="1400" dirty="0"/>
          </a:p>
        </p:txBody>
      </p:sp>
      <p:sp>
        <p:nvSpPr>
          <p:cNvPr id="13" name="ZoneTexte 12"/>
          <p:cNvSpPr txBox="1"/>
          <p:nvPr/>
        </p:nvSpPr>
        <p:spPr>
          <a:xfrm>
            <a:off x="359091" y="3645024"/>
            <a:ext cx="1764637" cy="307777"/>
          </a:xfrm>
          <a:prstGeom prst="rect">
            <a:avLst/>
          </a:prstGeom>
          <a:noFill/>
        </p:spPr>
        <p:txBody>
          <a:bodyPr wrap="square" rtlCol="0">
            <a:spAutoFit/>
          </a:bodyPr>
          <a:lstStyle/>
          <a:p>
            <a:r>
              <a:rPr lang="fr-FR" sz="1400" dirty="0" smtClean="0"/>
              <a:t>Alerte par le client</a:t>
            </a:r>
            <a:endParaRPr lang="fr-FR" sz="1400" dirty="0"/>
          </a:p>
        </p:txBody>
      </p:sp>
      <p:cxnSp>
        <p:nvCxnSpPr>
          <p:cNvPr id="14" name="Connecteur en angle 13"/>
          <p:cNvCxnSpPr/>
          <p:nvPr/>
        </p:nvCxnSpPr>
        <p:spPr>
          <a:xfrm>
            <a:off x="1763688" y="3789040"/>
            <a:ext cx="1656184" cy="7200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1187624" y="4437112"/>
            <a:ext cx="5586209" cy="707886"/>
          </a:xfrm>
          <a:prstGeom prst="rect">
            <a:avLst/>
          </a:prstGeom>
        </p:spPr>
        <p:txBody>
          <a:bodyPr wrap="none">
            <a:spAutoFit/>
          </a:bodyPr>
          <a:lstStyle/>
          <a:p>
            <a:r>
              <a:rPr lang="fr-FR" sz="4000" dirty="0" smtClean="0">
                <a:solidFill>
                  <a:srgbClr val="EC7404"/>
                </a:solidFill>
                <a:effectLst>
                  <a:outerShdw blurRad="38100" dist="38100" dir="2700000" algn="tl">
                    <a:srgbClr val="000000">
                      <a:alpha val="43137"/>
                    </a:srgbClr>
                  </a:outerShdw>
                </a:effectLst>
                <a:latin typeface="Arial Narrow" pitchFamily="34" charset="0"/>
                <a:ea typeface="+mj-ea"/>
                <a:cs typeface="+mj-cs"/>
              </a:rPr>
              <a:t>…et une application </a:t>
            </a:r>
            <a:r>
              <a:rPr lang="fr-FR" sz="4000" dirty="0" err="1" smtClean="0">
                <a:solidFill>
                  <a:srgbClr val="EC7404"/>
                </a:solidFill>
                <a:effectLst>
                  <a:outerShdw blurRad="38100" dist="38100" dir="2700000" algn="tl">
                    <a:srgbClr val="000000">
                      <a:alpha val="43137"/>
                    </a:srgbClr>
                  </a:outerShdw>
                </a:effectLst>
                <a:latin typeface="Arial Narrow" pitchFamily="34" charset="0"/>
                <a:ea typeface="+mj-ea"/>
                <a:cs typeface="+mj-cs"/>
              </a:rPr>
              <a:t>Androïd</a:t>
            </a:r>
            <a:r>
              <a:rPr lang="fr-FR" sz="4000" dirty="0" smtClean="0">
                <a:solidFill>
                  <a:srgbClr val="EC7404"/>
                </a:solidFill>
                <a:effectLst>
                  <a:outerShdw blurRad="38100" dist="38100" dir="2700000" algn="tl">
                    <a:srgbClr val="000000">
                      <a:alpha val="43137"/>
                    </a:srgbClr>
                  </a:outerShdw>
                </a:effectLst>
                <a:latin typeface="Arial Narrow" pitchFamily="34" charset="0"/>
                <a:ea typeface="+mj-ea"/>
                <a:cs typeface="+mj-cs"/>
              </a:rPr>
              <a:t>.</a:t>
            </a:r>
            <a:endParaRPr lang="fr-FR" dirty="0"/>
          </a:p>
        </p:txBody>
      </p:sp>
      <p:pic>
        <p:nvPicPr>
          <p:cNvPr id="30" name="Picture 2"/>
          <p:cNvPicPr>
            <a:picLocks noChangeAspect="1" noChangeArrowheads="1"/>
          </p:cNvPicPr>
          <p:nvPr/>
        </p:nvPicPr>
        <p:blipFill>
          <a:blip r:embed="rId3" cstate="print"/>
          <a:srcRect/>
          <a:stretch>
            <a:fillRect/>
          </a:stretch>
        </p:blipFill>
        <p:spPr bwMode="auto">
          <a:xfrm>
            <a:off x="6660232" y="3933056"/>
            <a:ext cx="2448272" cy="244827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08" y="269776"/>
            <a:ext cx="8229600" cy="1143000"/>
          </a:xfrm>
        </p:spPr>
        <p:txBody>
          <a:bodyPr>
            <a:normAutofit fontScale="90000"/>
          </a:bodyPr>
          <a:lstStyle/>
          <a:p>
            <a:r>
              <a:rPr lang="fr-FR" dirty="0" smtClean="0"/>
              <a:t>Le prototype est assemblé et testé dans les  conditions réelles.</a:t>
            </a:r>
            <a:endParaRPr lang="fr-FR" dirty="0"/>
          </a:p>
        </p:txBody>
      </p:sp>
      <p:pic>
        <p:nvPicPr>
          <p:cNvPr id="29698" name="Picture 2" descr="D:\STI2D\Formation SIN\Projet\PA185239.JPG"/>
          <p:cNvPicPr>
            <a:picLocks noChangeAspect="1" noChangeArrowheads="1"/>
          </p:cNvPicPr>
          <p:nvPr/>
        </p:nvPicPr>
        <p:blipFill>
          <a:blip r:embed="rId2" cstate="print"/>
          <a:srcRect/>
          <a:stretch>
            <a:fillRect/>
          </a:stretch>
        </p:blipFill>
        <p:spPr bwMode="auto">
          <a:xfrm>
            <a:off x="395536" y="2132856"/>
            <a:ext cx="2632946" cy="1975040"/>
          </a:xfrm>
          <a:prstGeom prst="rect">
            <a:avLst/>
          </a:prstGeom>
          <a:noFill/>
        </p:spPr>
      </p:pic>
      <p:pic>
        <p:nvPicPr>
          <p:cNvPr id="29699" name="Picture 3"/>
          <p:cNvPicPr>
            <a:picLocks noChangeAspect="1" noChangeArrowheads="1"/>
          </p:cNvPicPr>
          <p:nvPr/>
        </p:nvPicPr>
        <p:blipFill>
          <a:blip r:embed="rId3" cstate="print"/>
          <a:srcRect/>
          <a:stretch>
            <a:fillRect/>
          </a:stretch>
        </p:blipFill>
        <p:spPr bwMode="auto">
          <a:xfrm>
            <a:off x="1691680" y="3717032"/>
            <a:ext cx="1731734" cy="2708920"/>
          </a:xfrm>
          <a:prstGeom prst="rect">
            <a:avLst/>
          </a:prstGeom>
          <a:noFill/>
          <a:ln w="9525">
            <a:noFill/>
            <a:miter lim="800000"/>
            <a:headEnd/>
            <a:tailEnd/>
          </a:ln>
          <a:effectLst/>
        </p:spPr>
      </p:pic>
      <p:pic>
        <p:nvPicPr>
          <p:cNvPr id="5" name="Picture 2" descr="D:\STI2D\Formation SIN\Projet\PA185238.JPG"/>
          <p:cNvPicPr>
            <a:picLocks noChangeAspect="1" noChangeArrowheads="1"/>
          </p:cNvPicPr>
          <p:nvPr/>
        </p:nvPicPr>
        <p:blipFill>
          <a:blip r:embed="rId4" cstate="print"/>
          <a:srcRect/>
          <a:stretch>
            <a:fillRect/>
          </a:stretch>
        </p:blipFill>
        <p:spPr bwMode="auto">
          <a:xfrm>
            <a:off x="3635896" y="2708920"/>
            <a:ext cx="4875215" cy="3657022"/>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1143000"/>
          </a:xfrm>
        </p:spPr>
        <p:txBody>
          <a:bodyPr>
            <a:normAutofit/>
          </a:bodyPr>
          <a:lstStyle/>
          <a:p>
            <a:pPr algn="ctr"/>
            <a:r>
              <a:rPr lang="fr-FR" sz="3200" dirty="0" smtClean="0"/>
              <a:t>Les élèves comparent le comportement du prototype au cahier des charges et à la simulation.</a:t>
            </a:r>
            <a:endParaRPr lang="fr-FR" sz="3200" dirty="0"/>
          </a:p>
        </p:txBody>
      </p:sp>
      <p:pic>
        <p:nvPicPr>
          <p:cNvPr id="31746" name="Picture 2"/>
          <p:cNvPicPr>
            <a:picLocks noChangeAspect="1" noChangeArrowheads="1"/>
          </p:cNvPicPr>
          <p:nvPr/>
        </p:nvPicPr>
        <p:blipFill>
          <a:blip r:embed="rId2" cstate="print"/>
          <a:srcRect/>
          <a:stretch>
            <a:fillRect/>
          </a:stretch>
        </p:blipFill>
        <p:spPr bwMode="auto">
          <a:xfrm>
            <a:off x="1259632" y="3933056"/>
            <a:ext cx="2552686" cy="1441894"/>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3995936" y="1700808"/>
            <a:ext cx="1524138" cy="1721711"/>
          </a:xfrm>
          <a:prstGeom prst="rect">
            <a:avLst/>
          </a:prstGeom>
          <a:noFill/>
          <a:ln w="9525">
            <a:noFill/>
            <a:miter lim="800000"/>
            <a:headEnd/>
            <a:tailEnd/>
          </a:ln>
          <a:effectLst/>
        </p:spPr>
      </p:pic>
      <p:pic>
        <p:nvPicPr>
          <p:cNvPr id="31748" name="Picture 4"/>
          <p:cNvPicPr>
            <a:picLocks noChangeAspect="1" noChangeArrowheads="1"/>
          </p:cNvPicPr>
          <p:nvPr/>
        </p:nvPicPr>
        <p:blipFill>
          <a:blip r:embed="rId4" cstate="print"/>
          <a:srcRect/>
          <a:stretch>
            <a:fillRect/>
          </a:stretch>
        </p:blipFill>
        <p:spPr bwMode="auto">
          <a:xfrm>
            <a:off x="6012160" y="3789040"/>
            <a:ext cx="1848269" cy="2133593"/>
          </a:xfrm>
          <a:prstGeom prst="rect">
            <a:avLst/>
          </a:prstGeom>
          <a:noFill/>
          <a:ln w="9525">
            <a:noFill/>
            <a:miter lim="800000"/>
            <a:headEnd/>
            <a:tailEnd/>
          </a:ln>
          <a:effectLst/>
        </p:spPr>
      </p:pic>
      <p:cxnSp>
        <p:nvCxnSpPr>
          <p:cNvPr id="8" name="Connecteur droit avec flèche 7"/>
          <p:cNvCxnSpPr/>
          <p:nvPr/>
        </p:nvCxnSpPr>
        <p:spPr>
          <a:xfrm>
            <a:off x="4211960" y="4796582"/>
            <a:ext cx="1512168" cy="570"/>
          </a:xfrm>
          <a:prstGeom prst="straightConnector1">
            <a:avLst/>
          </a:prstGeom>
          <a:ln w="76200">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12" name="Connecteur droit avec flèche 11"/>
          <p:cNvCxnSpPr/>
          <p:nvPr/>
        </p:nvCxnSpPr>
        <p:spPr>
          <a:xfrm>
            <a:off x="5724128" y="2708920"/>
            <a:ext cx="1065466" cy="989468"/>
          </a:xfrm>
          <a:prstGeom prst="straightConnector1">
            <a:avLst/>
          </a:prstGeom>
          <a:ln w="76200">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11" name="Connecteur droit avec flèche 10"/>
          <p:cNvCxnSpPr/>
          <p:nvPr/>
        </p:nvCxnSpPr>
        <p:spPr>
          <a:xfrm flipH="1">
            <a:off x="2699792" y="2708920"/>
            <a:ext cx="1065466" cy="989468"/>
          </a:xfrm>
          <a:prstGeom prst="straightConnector1">
            <a:avLst/>
          </a:prstGeom>
          <a:ln w="76200">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384"/>
            <a:ext cx="8686800" cy="1143000"/>
          </a:xfrm>
        </p:spPr>
        <p:txBody>
          <a:bodyPr>
            <a:normAutofit/>
          </a:bodyPr>
          <a:lstStyle/>
          <a:p>
            <a:pPr algn="ctr"/>
            <a:r>
              <a:rPr lang="fr-FR" dirty="0" smtClean="0"/>
              <a:t>Problèmes rencontrés</a:t>
            </a:r>
            <a:endParaRPr lang="fr-FR" dirty="0"/>
          </a:p>
        </p:txBody>
      </p:sp>
      <p:sp>
        <p:nvSpPr>
          <p:cNvPr id="8" name="ZoneTexte 7"/>
          <p:cNvSpPr txBox="1"/>
          <p:nvPr/>
        </p:nvSpPr>
        <p:spPr>
          <a:xfrm>
            <a:off x="323528" y="1052736"/>
            <a:ext cx="7358114" cy="2308324"/>
          </a:xfrm>
          <a:prstGeom prst="rect">
            <a:avLst/>
          </a:prstGeom>
          <a:noFill/>
        </p:spPr>
        <p:txBody>
          <a:bodyPr wrap="square" rtlCol="0">
            <a:spAutoFit/>
          </a:bodyPr>
          <a:lstStyle/>
          <a:p>
            <a:r>
              <a:rPr lang="fr-FR" sz="2400" b="1" dirty="0" smtClean="0">
                <a:solidFill>
                  <a:schemeClr val="accent6"/>
                </a:solidFill>
              </a:rPr>
              <a:t>Par les élèves :</a:t>
            </a:r>
            <a:endParaRPr lang="fr-FR" sz="2400" dirty="0" smtClean="0">
              <a:latin typeface="Arial" pitchFamily="34" charset="0"/>
              <a:cs typeface="Arial" pitchFamily="34" charset="0"/>
            </a:endParaRPr>
          </a:p>
          <a:p>
            <a:r>
              <a:rPr lang="fr-FR" sz="2000" dirty="0" smtClean="0">
                <a:latin typeface="Arial" pitchFamily="34" charset="0"/>
                <a:cs typeface="Arial" pitchFamily="34" charset="0"/>
              </a:rPr>
              <a:t>Les choix technologiques sont difficiles à arrêter.</a:t>
            </a:r>
          </a:p>
          <a:p>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La mise en commun du travail réalisé par chaque élève du groupe est un point particulièrement sensible qui nécessite souvent l’intervention du professeur.</a:t>
            </a:r>
          </a:p>
          <a:p>
            <a:endParaRPr lang="fr-FR" sz="2000" dirty="0" smtClean="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l="17983" t="21282" r="21693" b="26547"/>
          <a:stretch>
            <a:fillRect/>
          </a:stretch>
        </p:blipFill>
        <p:spPr bwMode="auto">
          <a:xfrm>
            <a:off x="1187624" y="3861048"/>
            <a:ext cx="4608512" cy="2240836"/>
          </a:xfrm>
          <a:prstGeom prst="rect">
            <a:avLst/>
          </a:prstGeom>
          <a:noFill/>
          <a:ln w="9525">
            <a:noFill/>
            <a:miter lim="800000"/>
            <a:headEnd/>
            <a:tailEnd/>
          </a:ln>
        </p:spPr>
      </p:pic>
      <p:sp>
        <p:nvSpPr>
          <p:cNvPr id="12" name="ZoneTexte 11"/>
          <p:cNvSpPr txBox="1"/>
          <p:nvPr/>
        </p:nvSpPr>
        <p:spPr>
          <a:xfrm>
            <a:off x="5940152" y="4509120"/>
            <a:ext cx="2808312" cy="1200329"/>
          </a:xfrm>
          <a:prstGeom prst="rect">
            <a:avLst/>
          </a:prstGeom>
          <a:noFill/>
        </p:spPr>
        <p:txBody>
          <a:bodyPr wrap="square" rtlCol="0">
            <a:spAutoFit/>
          </a:bodyPr>
          <a:lstStyle/>
          <a:p>
            <a:r>
              <a:rPr lang="fr-FR" dirty="0" smtClean="0"/>
              <a:t>Les discussions dans les forums donnent une bonne idée des problèmes rencontrés par les élèves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9587"/>
          <a:stretch>
            <a:fillRect/>
          </a:stretch>
        </p:blipFill>
        <p:spPr bwMode="auto">
          <a:xfrm>
            <a:off x="1065659" y="3164805"/>
            <a:ext cx="7970837" cy="3360539"/>
          </a:xfrm>
          <a:prstGeom prst="rect">
            <a:avLst/>
          </a:prstGeom>
          <a:noFill/>
          <a:ln w="9525">
            <a:noFill/>
            <a:miter lim="800000"/>
            <a:headEnd/>
            <a:tailEnd/>
          </a:ln>
          <a:effectLst/>
        </p:spPr>
      </p:pic>
      <p:sp>
        <p:nvSpPr>
          <p:cNvPr id="2" name="ZoneTexte 1"/>
          <p:cNvSpPr txBox="1"/>
          <p:nvPr/>
        </p:nvSpPr>
        <p:spPr>
          <a:xfrm>
            <a:off x="1331640" y="2564904"/>
            <a:ext cx="7200800" cy="584775"/>
          </a:xfrm>
          <a:prstGeom prst="rect">
            <a:avLst/>
          </a:prstGeom>
          <a:noFill/>
        </p:spPr>
        <p:txBody>
          <a:bodyPr wrap="square" rtlCol="0">
            <a:spAutoFit/>
          </a:bodyPr>
          <a:lstStyle/>
          <a:p>
            <a:pPr>
              <a:spcBef>
                <a:spcPct val="0"/>
              </a:spcBef>
            </a:pPr>
            <a:r>
              <a:rPr lang="fr-FR" sz="1600" dirty="0" smtClean="0">
                <a:solidFill>
                  <a:srgbClr val="EC7404"/>
                </a:solidFill>
                <a:latin typeface="Arial Narrow" pitchFamily="34" charset="0"/>
                <a:ea typeface="+mj-ea"/>
                <a:cs typeface="+mj-cs"/>
              </a:rPr>
              <a:t>Ecarts des moyennes obtenues en projet SIN par établissement par rapport à la moyenne académique.</a:t>
            </a:r>
            <a:endParaRPr lang="fr-FR" sz="1600" dirty="0">
              <a:solidFill>
                <a:srgbClr val="EC7404"/>
              </a:solidFill>
              <a:latin typeface="Arial Narrow" pitchFamily="34" charset="0"/>
              <a:ea typeface="+mj-ea"/>
              <a:cs typeface="+mj-cs"/>
            </a:endParaRPr>
          </a:p>
        </p:txBody>
      </p:sp>
      <p:sp>
        <p:nvSpPr>
          <p:cNvPr id="5" name="Ellipse 4"/>
          <p:cNvSpPr/>
          <p:nvPr/>
        </p:nvSpPr>
        <p:spPr>
          <a:xfrm>
            <a:off x="2387575" y="4604965"/>
            <a:ext cx="360040" cy="15121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7572151" y="3236813"/>
            <a:ext cx="360040" cy="20882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236296" y="548680"/>
            <a:ext cx="57606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88696" y="701080"/>
            <a:ext cx="57606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259632" y="1196752"/>
            <a:ext cx="6264696" cy="1323439"/>
          </a:xfrm>
          <a:prstGeom prst="rect">
            <a:avLst/>
          </a:prstGeom>
          <a:noFill/>
        </p:spPr>
        <p:txBody>
          <a:bodyPr wrap="square" rtlCol="0">
            <a:spAutoFit/>
          </a:bodyPr>
          <a:lstStyle/>
          <a:p>
            <a:pPr algn="just"/>
            <a:r>
              <a:rPr lang="fr-FR" sz="2000" b="1" dirty="0" smtClean="0">
                <a:solidFill>
                  <a:schemeClr val="accent6"/>
                </a:solidFill>
                <a:latin typeface="Arial" pitchFamily="34" charset="0"/>
                <a:cs typeface="Arial" pitchFamily="34" charset="0"/>
              </a:rPr>
              <a:t>Par les enseignants :</a:t>
            </a:r>
          </a:p>
          <a:p>
            <a:pPr algn="just"/>
            <a:r>
              <a:rPr lang="fr-FR" sz="2000" dirty="0" smtClean="0">
                <a:latin typeface="Arial" pitchFamily="34" charset="0"/>
                <a:cs typeface="Arial" pitchFamily="34" charset="0"/>
              </a:rPr>
              <a:t>Les problèmes sont principalement liés à l’évaluation en revues de projet et en soutenance orale. </a:t>
            </a:r>
          </a:p>
          <a:p>
            <a:pPr algn="just"/>
            <a:endParaRPr lang="fr-FR" sz="2000" dirty="0" smtClean="0">
              <a:latin typeface="Arial" pitchFamily="34" charset="0"/>
              <a:cs typeface="Arial" pitchFamily="34" charset="0"/>
            </a:endParaRPr>
          </a:p>
        </p:txBody>
      </p:sp>
      <p:sp>
        <p:nvSpPr>
          <p:cNvPr id="11" name="Titre 1"/>
          <p:cNvSpPr txBox="1">
            <a:spLocks/>
          </p:cNvSpPr>
          <p:nvPr/>
        </p:nvSpPr>
        <p:spPr>
          <a:xfrm>
            <a:off x="214282" y="285728"/>
            <a:ext cx="86868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EC7404"/>
                </a:solidFill>
                <a:effectLst>
                  <a:outerShdw blurRad="38100" dist="38100" dir="2700000" algn="tl">
                    <a:srgbClr val="000000">
                      <a:alpha val="43137"/>
                    </a:srgbClr>
                  </a:outerShdw>
                </a:effectLst>
                <a:uLnTx/>
                <a:uFillTx/>
                <a:latin typeface="Arial Narrow" pitchFamily="34" charset="0"/>
                <a:ea typeface="+mj-ea"/>
                <a:cs typeface="+mj-cs"/>
              </a:rPr>
              <a:t>Problèmes rencontrés</a:t>
            </a:r>
            <a:endParaRPr kumimoji="0" lang="fr-FR" sz="4400" b="0" i="0" u="none" strike="noStrike" kern="1200" cap="none" spc="0" normalizeH="0" baseline="0" noProof="0" dirty="0">
              <a:ln>
                <a:noFill/>
              </a:ln>
              <a:solidFill>
                <a:srgbClr val="EC7404"/>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14620"/>
            <a:ext cx="8229600" cy="1143000"/>
          </a:xfrm>
        </p:spPr>
        <p:txBody>
          <a:bodyPr/>
          <a:lstStyle/>
          <a:p>
            <a:pPr algn="ctr"/>
            <a:r>
              <a:rPr lang="fr-FR" dirty="0" smtClean="0"/>
              <a:t>Fin</a:t>
            </a:r>
            <a:endParaRPr lang="fr-FR"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rouver une idée de projet.jpg"/>
          <p:cNvPicPr>
            <a:picLocks noChangeAspect="1"/>
          </p:cNvPicPr>
          <p:nvPr/>
        </p:nvPicPr>
        <p:blipFill>
          <a:blip r:embed="rId2" cstate="print"/>
          <a:stretch>
            <a:fillRect/>
          </a:stretch>
        </p:blipFill>
        <p:spPr>
          <a:xfrm>
            <a:off x="0" y="1487365"/>
            <a:ext cx="9144000" cy="5370635"/>
          </a:xfrm>
          <a:prstGeom prst="rect">
            <a:avLst/>
          </a:prstGeom>
        </p:spPr>
      </p:pic>
      <p:sp>
        <p:nvSpPr>
          <p:cNvPr id="2" name="Titre 1"/>
          <p:cNvSpPr>
            <a:spLocks noGrp="1"/>
          </p:cNvSpPr>
          <p:nvPr>
            <p:ph type="title"/>
          </p:nvPr>
        </p:nvSpPr>
        <p:spPr/>
        <p:txBody>
          <a:bodyPr>
            <a:normAutofit fontScale="90000"/>
          </a:bodyPr>
          <a:lstStyle/>
          <a:p>
            <a:pPr algn="ctr"/>
            <a:r>
              <a:rPr lang="fr-FR" dirty="0" smtClean="0"/>
              <a:t>Trouver l’idée ! Il existe des aides pour y parvenir.</a:t>
            </a:r>
            <a:endParaRPr lang="fr-FR" dirty="0"/>
          </a:p>
        </p:txBody>
      </p:sp>
      <p:sp>
        <p:nvSpPr>
          <p:cNvPr id="4" name="ZoneTexte 3"/>
          <p:cNvSpPr txBox="1"/>
          <p:nvPr/>
        </p:nvSpPr>
        <p:spPr>
          <a:xfrm>
            <a:off x="323528" y="1556792"/>
            <a:ext cx="6696744" cy="646331"/>
          </a:xfrm>
          <a:prstGeom prst="rect">
            <a:avLst/>
          </a:prstGeom>
          <a:noFill/>
        </p:spPr>
        <p:txBody>
          <a:bodyPr wrap="square" rtlCol="0">
            <a:spAutoFit/>
          </a:bodyPr>
          <a:lstStyle/>
          <a:p>
            <a:pPr algn="just"/>
            <a:r>
              <a:rPr lang="fr-FR" dirty="0" smtClean="0">
                <a:latin typeface="Arial" pitchFamily="34" charset="0"/>
                <a:cs typeface="Arial" pitchFamily="34" charset="0"/>
              </a:rPr>
              <a:t>En fin de classe de première, inventorier avec les élèves les pistes de projet.</a:t>
            </a:r>
            <a:endParaRPr lang="fr-FR"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Une idée intéressante !</a:t>
            </a:r>
            <a:endParaRPr lang="fr-FR" dirty="0"/>
          </a:p>
        </p:txBody>
      </p:sp>
      <p:sp>
        <p:nvSpPr>
          <p:cNvPr id="4" name="ZoneTexte 3"/>
          <p:cNvSpPr txBox="1"/>
          <p:nvPr/>
        </p:nvSpPr>
        <p:spPr>
          <a:xfrm>
            <a:off x="857224" y="2214554"/>
            <a:ext cx="7215238" cy="3416320"/>
          </a:xfrm>
          <a:prstGeom prst="rect">
            <a:avLst/>
          </a:prstGeom>
          <a:noFill/>
        </p:spPr>
        <p:txBody>
          <a:bodyPr wrap="square" rtlCol="0">
            <a:spAutoFit/>
          </a:bodyPr>
          <a:lstStyle/>
          <a:p>
            <a:pPr algn="just"/>
            <a:r>
              <a:rPr lang="fr-FR" dirty="0" smtClean="0">
                <a:latin typeface="Arial" pitchFamily="34" charset="0"/>
                <a:cs typeface="Arial" pitchFamily="34" charset="0"/>
              </a:rPr>
              <a:t>Un élève expose une idée particulièrement intéressante  : son père possède un aquarium avec des poissons particulièrement rares. Il est souvent très stressé la veille d’un départ en vacances.</a:t>
            </a: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pPr algn="ctr"/>
            <a:endParaRPr lang="fr-FR" dirty="0" smtClean="0">
              <a:latin typeface="Arial" pitchFamily="34" charset="0"/>
              <a:cs typeface="Arial" pitchFamily="34" charset="0"/>
            </a:endParaRPr>
          </a:p>
          <a:p>
            <a:pPr algn="ctr"/>
            <a:endParaRPr lang="fr-FR" dirty="0" smtClean="0">
              <a:latin typeface="Arial" pitchFamily="34" charset="0"/>
              <a:cs typeface="Arial" pitchFamily="34" charset="0"/>
            </a:endParaRPr>
          </a:p>
          <a:p>
            <a:r>
              <a:rPr lang="fr-FR" dirty="0" smtClean="0">
                <a:latin typeface="Arial" pitchFamily="34" charset="0"/>
                <a:cs typeface="Arial" pitchFamily="34" charset="0"/>
              </a:rPr>
              <a:t>Spontanément un élève propose de mettre au point un système capable de surveiller à distance un aquarium.</a:t>
            </a:r>
            <a:endParaRPr lang="fr-FR" dirty="0">
              <a:latin typeface="Arial" pitchFamily="34" charset="0"/>
              <a:cs typeface="Arial" pitchFamily="34" charset="0"/>
            </a:endParaRPr>
          </a:p>
        </p:txBody>
      </p:sp>
      <p:pic>
        <p:nvPicPr>
          <p:cNvPr id="24578" name="Picture 2" descr="http://us.123rf.com/400wm/400/400/macropixel/macropixel1202/macropixel120200001/12391550-une-illustration-detaillee-d-39-une-peau-de-serpent-poissons-discus.jpg"/>
          <p:cNvPicPr>
            <a:picLocks noChangeAspect="1" noChangeArrowheads="1"/>
          </p:cNvPicPr>
          <p:nvPr/>
        </p:nvPicPr>
        <p:blipFill>
          <a:blip r:embed="rId2" cstate="print"/>
          <a:srcRect/>
          <a:stretch>
            <a:fillRect/>
          </a:stretch>
        </p:blipFill>
        <p:spPr bwMode="auto">
          <a:xfrm>
            <a:off x="6215074" y="3214686"/>
            <a:ext cx="2143140" cy="1789487"/>
          </a:xfrm>
          <a:prstGeom prst="rect">
            <a:avLst/>
          </a:prstGeom>
          <a:noFill/>
        </p:spPr>
      </p:pic>
      <p:pic>
        <p:nvPicPr>
          <p:cNvPr id="24580" name="Picture 4" descr="http://images1.wikia.nocookie.net/__cb20100523210622/zep/fr/images/c/c9/Discus.gif"/>
          <p:cNvPicPr>
            <a:picLocks noChangeAspect="1" noChangeArrowheads="1"/>
          </p:cNvPicPr>
          <p:nvPr/>
        </p:nvPicPr>
        <p:blipFill>
          <a:blip r:embed="rId3" cstate="print"/>
          <a:srcRect/>
          <a:stretch>
            <a:fillRect/>
          </a:stretch>
        </p:blipFill>
        <p:spPr bwMode="auto">
          <a:xfrm>
            <a:off x="785786" y="3143248"/>
            <a:ext cx="1905000" cy="1838325"/>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les-piliers-du-developpement-durable.png"/>
          <p:cNvPicPr>
            <a:picLocks noChangeAspect="1"/>
          </p:cNvPicPr>
          <p:nvPr/>
        </p:nvPicPr>
        <p:blipFill>
          <a:blip r:embed="rId2" cstate="print"/>
          <a:stretch>
            <a:fillRect/>
          </a:stretch>
        </p:blipFill>
        <p:spPr>
          <a:xfrm>
            <a:off x="6300192" y="1628800"/>
            <a:ext cx="1872208" cy="1799146"/>
          </a:xfrm>
          <a:prstGeom prst="rect">
            <a:avLst/>
          </a:prstGeom>
        </p:spPr>
      </p:pic>
      <p:sp>
        <p:nvSpPr>
          <p:cNvPr id="2" name="Titre 1"/>
          <p:cNvSpPr>
            <a:spLocks noGrp="1"/>
          </p:cNvSpPr>
          <p:nvPr>
            <p:ph type="title"/>
          </p:nvPr>
        </p:nvSpPr>
        <p:spPr/>
        <p:txBody>
          <a:bodyPr/>
          <a:lstStyle/>
          <a:p>
            <a:pPr algn="ctr"/>
            <a:r>
              <a:rPr lang="fr-FR" dirty="0" smtClean="0"/>
              <a:t>La genèse d’un projet</a:t>
            </a:r>
            <a:endParaRPr lang="fr-FR" dirty="0"/>
          </a:p>
        </p:txBody>
      </p:sp>
      <p:sp>
        <p:nvSpPr>
          <p:cNvPr id="4" name="ZoneTexte 3"/>
          <p:cNvSpPr txBox="1"/>
          <p:nvPr/>
        </p:nvSpPr>
        <p:spPr>
          <a:xfrm>
            <a:off x="467544" y="1196752"/>
            <a:ext cx="7992888" cy="3785652"/>
          </a:xfrm>
          <a:prstGeom prst="rect">
            <a:avLst/>
          </a:prstGeom>
          <a:noFill/>
        </p:spPr>
        <p:txBody>
          <a:bodyPr wrap="square" rtlCol="0">
            <a:spAutoFit/>
          </a:bodyPr>
          <a:lstStyle/>
          <a:p>
            <a:pPr algn="just"/>
            <a:r>
              <a:rPr lang="fr-FR" sz="2400" b="1" dirty="0" smtClean="0">
                <a:solidFill>
                  <a:schemeClr val="accent6"/>
                </a:solidFill>
              </a:rPr>
              <a:t>L’idée est elle viable  ?</a:t>
            </a:r>
          </a:p>
          <a:p>
            <a:endParaRPr lang="fr-FR" dirty="0"/>
          </a:p>
          <a:p>
            <a:r>
              <a:rPr lang="fr-FR" sz="1600" dirty="0" smtClean="0">
                <a:latin typeface="Arial" pitchFamily="34" charset="0"/>
                <a:cs typeface="Arial" pitchFamily="34" charset="0"/>
              </a:rPr>
              <a:t>Un groupe d’élèves prend contact avec la  société CEDA</a:t>
            </a:r>
          </a:p>
          <a:p>
            <a:r>
              <a:rPr lang="fr-FR" sz="1600" dirty="0" smtClean="0">
                <a:latin typeface="Arial" pitchFamily="34" charset="0"/>
                <a:cs typeface="Arial" pitchFamily="34" charset="0"/>
              </a:rPr>
              <a:t>spécialisée dans la location d’aquarium.</a:t>
            </a:r>
          </a:p>
          <a:p>
            <a:endParaRPr lang="fr-FR" sz="1600" dirty="0" smtClean="0">
              <a:latin typeface="Arial" pitchFamily="34" charset="0"/>
              <a:cs typeface="Arial" pitchFamily="34" charset="0"/>
            </a:endParaRPr>
          </a:p>
          <a:p>
            <a:r>
              <a:rPr lang="fr-FR" sz="1600" dirty="0" smtClean="0">
                <a:latin typeface="Arial" pitchFamily="34" charset="0"/>
                <a:cs typeface="Arial" pitchFamily="34" charset="0"/>
              </a:rPr>
              <a:t>La surveillance et le contrôle à distance permettent pour CEDA :</a:t>
            </a:r>
          </a:p>
          <a:p>
            <a:endParaRPr lang="fr-FR" sz="1600" dirty="0" smtClean="0">
              <a:latin typeface="Arial" pitchFamily="34" charset="0"/>
              <a:cs typeface="Arial" pitchFamily="34" charset="0"/>
            </a:endParaRPr>
          </a:p>
          <a:p>
            <a:pPr>
              <a:buFontTx/>
              <a:buChar char="-"/>
            </a:pPr>
            <a:r>
              <a:rPr lang="fr-FR" sz="1600" dirty="0" smtClean="0">
                <a:latin typeface="Arial" pitchFamily="34" charset="0"/>
                <a:cs typeface="Arial" pitchFamily="34" charset="0"/>
              </a:rPr>
              <a:t>  d’éviter les déplacements inutiles,</a:t>
            </a:r>
          </a:p>
          <a:p>
            <a:r>
              <a:rPr lang="fr-FR" sz="1600" dirty="0" smtClean="0">
                <a:latin typeface="Arial" pitchFamily="34" charset="0"/>
                <a:cs typeface="Arial" pitchFamily="34" charset="0"/>
              </a:rPr>
              <a:t>-  de dégager du temps pour démarcher de nouveaux clients,</a:t>
            </a:r>
          </a:p>
          <a:p>
            <a:pPr>
              <a:buFontTx/>
              <a:buChar char="-"/>
            </a:pPr>
            <a:r>
              <a:rPr lang="fr-FR" sz="1600" dirty="0" smtClean="0">
                <a:latin typeface="Arial" pitchFamily="34" charset="0"/>
                <a:cs typeface="Arial" pitchFamily="34" charset="0"/>
              </a:rPr>
              <a:t>  de mieux satisfaire leurs clients en maintenant les aquariums en « bonne santé »,</a:t>
            </a:r>
          </a:p>
          <a:p>
            <a:pPr>
              <a:buFontTx/>
              <a:buChar char="-"/>
            </a:pPr>
            <a:r>
              <a:rPr lang="fr-FR" sz="1600" dirty="0" smtClean="0">
                <a:latin typeface="Arial" pitchFamily="34" charset="0"/>
                <a:cs typeface="Arial" pitchFamily="34" charset="0"/>
              </a:rPr>
              <a:t>  d’améliorer la qualité de l’air en limitant les déplacements.</a:t>
            </a:r>
          </a:p>
          <a:p>
            <a:pPr algn="ctr"/>
            <a:endParaRPr lang="fr-FR" dirty="0" smtClean="0"/>
          </a:p>
          <a:p>
            <a:endParaRPr lang="fr-FR" dirty="0"/>
          </a:p>
          <a:p>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1043609" y="4875676"/>
            <a:ext cx="1919625" cy="1440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987824" y="4869160"/>
            <a:ext cx="2520000" cy="1440000"/>
          </a:xfrm>
          <a:prstGeom prst="rect">
            <a:avLst/>
          </a:prstGeom>
          <a:noFill/>
          <a:ln w="9525">
            <a:noFill/>
            <a:miter lim="800000"/>
            <a:headEnd/>
            <a:tailEnd/>
          </a:ln>
          <a:effectLst/>
        </p:spPr>
      </p:pic>
      <p:pic>
        <p:nvPicPr>
          <p:cNvPr id="6" name="Picture 1"/>
          <p:cNvPicPr>
            <a:picLocks noChangeAspect="1" noChangeArrowheads="1"/>
          </p:cNvPicPr>
          <p:nvPr/>
        </p:nvPicPr>
        <p:blipFill>
          <a:blip r:embed="rId5" cstate="print"/>
          <a:srcRect/>
          <a:stretch>
            <a:fillRect/>
          </a:stretch>
        </p:blipFill>
        <p:spPr bwMode="auto">
          <a:xfrm>
            <a:off x="5522391" y="4869159"/>
            <a:ext cx="2869715" cy="1440000"/>
          </a:xfrm>
          <a:prstGeom prst="rect">
            <a:avLst/>
          </a:prstGeom>
          <a:noFill/>
          <a:ln w="9525">
            <a:noFill/>
            <a:miter lim="800000"/>
            <a:headEnd/>
            <a:tailEnd/>
          </a:ln>
          <a:effectLst/>
        </p:spPr>
      </p:pic>
      <p:sp>
        <p:nvSpPr>
          <p:cNvPr id="8" name="Rectangle 1"/>
          <p:cNvSpPr>
            <a:spLocks noChangeArrowheads="1"/>
          </p:cNvSpPr>
          <p:nvPr/>
        </p:nvSpPr>
        <p:spPr bwMode="auto">
          <a:xfrm>
            <a:off x="9144000" y="2780928"/>
            <a:ext cx="7380312"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élèves sont associés</a:t>
            </a:r>
            <a:r>
              <a:rPr kumimoji="0" lang="fr-FR" b="0" i="0" u="none" strike="noStrike" cap="none" normalizeH="0" baseline="0" dirty="0" smtClean="0">
                <a:ln>
                  <a:noFill/>
                </a:ln>
                <a:solidFill>
                  <a:schemeClr val="tx1"/>
                </a:solidFill>
                <a:effectLst/>
                <a:latin typeface="Arial" pitchFamily="34" charset="0"/>
                <a:ea typeface="Times"/>
                <a:cs typeface="Arial" pitchFamily="34" charset="0"/>
              </a:rPr>
              <a:t> au choix et la formalisation du sujet mais la validation définitive et la rédaction du cahier des charges relève de la seule responsabilité de l’équipe pédagogique, qui garantit le niveau et la faisabilité du projet.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72222E-6 -2.13691E-6 L -0.90122 -2.13691E-6 " pathEditMode="relative" rAng="0" ptsTypes="AA">
                                      <p:cBhvr>
                                        <p:cTn id="6" dur="2000" fill="hold"/>
                                        <p:tgtEl>
                                          <p:spTgt spid="8"/>
                                        </p:tgtEl>
                                        <p:attrNameLst>
                                          <p:attrName>ppt_x</p:attrName>
                                          <p:attrName>ppt_y</p:attrName>
                                        </p:attrNameLst>
                                      </p:cBhvr>
                                      <p:rCtr x="-4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t="23422" r="30109" b="8657"/>
          <a:stretch>
            <a:fillRect/>
          </a:stretch>
        </p:blipFill>
        <p:spPr bwMode="auto">
          <a:xfrm>
            <a:off x="3959424" y="2204864"/>
            <a:ext cx="5184576" cy="283273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t="26375" r="56649" b="7672"/>
          <a:stretch>
            <a:fillRect/>
          </a:stretch>
        </p:blipFill>
        <p:spPr bwMode="auto">
          <a:xfrm>
            <a:off x="2843808" y="2780928"/>
            <a:ext cx="2879305" cy="2462770"/>
          </a:xfrm>
          <a:prstGeom prst="rect">
            <a:avLst/>
          </a:prstGeom>
          <a:noFill/>
          <a:ln w="9525">
            <a:noFill/>
            <a:miter lim="800000"/>
            <a:headEnd/>
            <a:tailEnd/>
          </a:ln>
          <a:scene3d>
            <a:camera prst="isometricOffAxis1Left">
              <a:rot lat="1200000" lon="1200000" rev="0"/>
            </a:camera>
            <a:lightRig rig="threePt" dir="t"/>
          </a:scene3d>
        </p:spPr>
      </p:pic>
      <p:pic>
        <p:nvPicPr>
          <p:cNvPr id="2050" name="Picture 2"/>
          <p:cNvPicPr>
            <a:picLocks noChangeAspect="1" noChangeArrowheads="1"/>
          </p:cNvPicPr>
          <p:nvPr/>
        </p:nvPicPr>
        <p:blipFill>
          <a:blip r:embed="rId5" cstate="print"/>
          <a:srcRect t="23250" r="53156" b="6250"/>
          <a:stretch>
            <a:fillRect/>
          </a:stretch>
        </p:blipFill>
        <p:spPr bwMode="auto">
          <a:xfrm>
            <a:off x="1475656" y="3501008"/>
            <a:ext cx="2893414" cy="2448272"/>
          </a:xfrm>
          <a:prstGeom prst="rect">
            <a:avLst/>
          </a:prstGeom>
          <a:noFill/>
          <a:ln w="9525">
            <a:noFill/>
            <a:miter lim="800000"/>
            <a:headEnd/>
            <a:tailEnd/>
          </a:ln>
          <a:scene3d>
            <a:camera prst="isometricOffAxis1Left">
              <a:rot lat="1200000" lon="1800000" rev="0"/>
            </a:camera>
            <a:lightRig rig="threePt" dir="t"/>
          </a:scene3d>
        </p:spPr>
      </p:pic>
      <p:sp>
        <p:nvSpPr>
          <p:cNvPr id="2" name="Titre 1"/>
          <p:cNvSpPr>
            <a:spLocks noGrp="1"/>
          </p:cNvSpPr>
          <p:nvPr>
            <p:ph type="title"/>
          </p:nvPr>
        </p:nvSpPr>
        <p:spPr>
          <a:xfrm>
            <a:off x="457200" y="260648"/>
            <a:ext cx="8229600" cy="1143000"/>
          </a:xfrm>
        </p:spPr>
        <p:txBody>
          <a:bodyPr>
            <a:normAutofit/>
          </a:bodyPr>
          <a:lstStyle/>
          <a:p>
            <a:pPr algn="ctr"/>
            <a:r>
              <a:rPr lang="fr-FR" sz="2400" dirty="0" smtClean="0"/>
              <a:t>Préparation du dossier de validation du projet par l’équipe pédagogique pilotée par le chef de travaux</a:t>
            </a:r>
            <a:endParaRPr lang="fr-FR" sz="2400" dirty="0"/>
          </a:p>
        </p:txBody>
      </p:sp>
      <p:pic>
        <p:nvPicPr>
          <p:cNvPr id="3075" name="Picture 3"/>
          <p:cNvPicPr>
            <a:picLocks noChangeAspect="1" noChangeArrowheads="1"/>
          </p:cNvPicPr>
          <p:nvPr/>
        </p:nvPicPr>
        <p:blipFill>
          <a:blip r:embed="rId6" cstate="print"/>
          <a:srcRect/>
          <a:stretch>
            <a:fillRect/>
          </a:stretch>
        </p:blipFill>
        <p:spPr bwMode="auto">
          <a:xfrm>
            <a:off x="0" y="4221088"/>
            <a:ext cx="3312367" cy="2390912"/>
          </a:xfrm>
          <a:prstGeom prst="rect">
            <a:avLst/>
          </a:prstGeom>
          <a:noFill/>
          <a:ln w="9525">
            <a:solidFill>
              <a:schemeClr val="accent1"/>
            </a:solidFill>
            <a:miter lim="800000"/>
            <a:headEnd/>
            <a:tailEnd/>
          </a:ln>
          <a:scene3d>
            <a:camera prst="isometricOffAxis1Left">
              <a:rot lat="1200000" lon="3000000" rev="0"/>
            </a:camera>
            <a:lightRig rig="threePt" dir="t"/>
          </a:scene3d>
        </p:spPr>
      </p:pic>
      <p:cxnSp>
        <p:nvCxnSpPr>
          <p:cNvPr id="8" name="Connecteur droit avec flèche 7"/>
          <p:cNvCxnSpPr/>
          <p:nvPr/>
        </p:nvCxnSpPr>
        <p:spPr>
          <a:xfrm flipV="1">
            <a:off x="539552" y="2060848"/>
            <a:ext cx="2952328" cy="1512168"/>
          </a:xfrm>
          <a:prstGeom prst="straightConnector1">
            <a:avLst/>
          </a:prstGeom>
          <a:ln w="146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32656"/>
            <a:ext cx="9036496" cy="1143000"/>
          </a:xfrm>
        </p:spPr>
        <p:txBody>
          <a:bodyPr>
            <a:normAutofit fontScale="90000"/>
          </a:bodyPr>
          <a:lstStyle/>
          <a:p>
            <a:pPr algn="ctr"/>
            <a:r>
              <a:rPr lang="fr-FR" dirty="0" smtClean="0"/>
              <a:t>Le projet est déposé ensuite sur le portail académique de mutualisation des projets et validé en décembre.</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0" y="1772816"/>
            <a:ext cx="6572264" cy="2810425"/>
          </a:xfrm>
          <a:prstGeom prst="rect">
            <a:avLst/>
          </a:prstGeom>
          <a:noFill/>
          <a:ln w="9525">
            <a:noFill/>
            <a:miter lim="800000"/>
            <a:headEnd/>
            <a:tailEnd/>
          </a:ln>
          <a:effectLst/>
        </p:spPr>
      </p:pic>
      <p:sp>
        <p:nvSpPr>
          <p:cNvPr id="5" name="Ellipse 4"/>
          <p:cNvSpPr/>
          <p:nvPr/>
        </p:nvSpPr>
        <p:spPr>
          <a:xfrm>
            <a:off x="0" y="2852936"/>
            <a:ext cx="1857388"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p:cNvPicPr>
            <a:picLocks noChangeAspect="1" noChangeArrowheads="1"/>
          </p:cNvPicPr>
          <p:nvPr/>
        </p:nvPicPr>
        <p:blipFill>
          <a:blip r:embed="rId3" cstate="print"/>
          <a:srcRect t="24861" r="23525" b="6250"/>
          <a:stretch>
            <a:fillRect/>
          </a:stretch>
        </p:blipFill>
        <p:spPr bwMode="auto">
          <a:xfrm>
            <a:off x="2231232" y="3356992"/>
            <a:ext cx="6912768" cy="35010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Début janvier</a:t>
            </a:r>
            <a:endParaRPr lang="fr-FR" dirty="0"/>
          </a:p>
        </p:txBody>
      </p:sp>
      <p:sp>
        <p:nvSpPr>
          <p:cNvPr id="4" name="ZoneTexte 3"/>
          <p:cNvSpPr txBox="1"/>
          <p:nvPr/>
        </p:nvSpPr>
        <p:spPr>
          <a:xfrm>
            <a:off x="395536" y="1268760"/>
            <a:ext cx="7215238" cy="923330"/>
          </a:xfrm>
          <a:prstGeom prst="rect">
            <a:avLst/>
          </a:prstGeom>
          <a:noFill/>
        </p:spPr>
        <p:txBody>
          <a:bodyPr wrap="square" rtlCol="0">
            <a:spAutoFit/>
          </a:bodyPr>
          <a:lstStyle/>
          <a:p>
            <a:r>
              <a:rPr lang="fr-FR" dirty="0" smtClean="0">
                <a:latin typeface="Arial" pitchFamily="34" charset="0"/>
                <a:cs typeface="Arial" pitchFamily="34" charset="0"/>
              </a:rPr>
              <a:t>Le professeur présente aux élèves les différents projets d’évaluation. Les groupes se constituent et trois élèves s’approprient le projet de télégestion d’un aquarium.</a:t>
            </a:r>
          </a:p>
        </p:txBody>
      </p:sp>
      <p:pic>
        <p:nvPicPr>
          <p:cNvPr id="6145" name="Picture 1" descr="D:\STI2D\Formation SIN\Projet\PA185235.JPG"/>
          <p:cNvPicPr>
            <a:picLocks noChangeAspect="1" noChangeArrowheads="1"/>
          </p:cNvPicPr>
          <p:nvPr/>
        </p:nvPicPr>
        <p:blipFill>
          <a:blip r:embed="rId2" cstate="print"/>
          <a:srcRect/>
          <a:stretch>
            <a:fillRect/>
          </a:stretch>
        </p:blipFill>
        <p:spPr bwMode="auto">
          <a:xfrm>
            <a:off x="1331640" y="2420888"/>
            <a:ext cx="4214842" cy="3161659"/>
          </a:xfrm>
          <a:prstGeom prst="rect">
            <a:avLst/>
          </a:prstGeom>
          <a:noFill/>
        </p:spPr>
      </p:pic>
      <p:sp>
        <p:nvSpPr>
          <p:cNvPr id="5" name="ZoneTexte 4"/>
          <p:cNvSpPr txBox="1"/>
          <p:nvPr/>
        </p:nvSpPr>
        <p:spPr>
          <a:xfrm>
            <a:off x="5652120" y="2996952"/>
            <a:ext cx="2214578" cy="1477328"/>
          </a:xfrm>
          <a:prstGeom prst="rect">
            <a:avLst/>
          </a:prstGeom>
          <a:noFill/>
        </p:spPr>
        <p:txBody>
          <a:bodyPr wrap="square" rtlCol="0">
            <a:spAutoFit/>
          </a:bodyPr>
          <a:lstStyle/>
          <a:p>
            <a:r>
              <a:rPr lang="fr-FR" dirty="0" smtClean="0">
                <a:latin typeface="Arial" pitchFamily="34" charset="0"/>
                <a:cs typeface="Arial" pitchFamily="34" charset="0"/>
              </a:rPr>
              <a:t>Les élèves sont particulièrement motivés et posent beaucoup de questions !</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143000"/>
          </a:xfrm>
        </p:spPr>
        <p:txBody>
          <a:bodyPr/>
          <a:lstStyle/>
          <a:p>
            <a:pPr algn="ctr"/>
            <a:r>
              <a:rPr lang="fr-FR" dirty="0" smtClean="0"/>
              <a:t>Première réunion du groupe</a:t>
            </a:r>
            <a:endParaRPr lang="fr-FR" dirty="0"/>
          </a:p>
        </p:txBody>
      </p:sp>
      <p:sp>
        <p:nvSpPr>
          <p:cNvPr id="4" name="ZoneTexte 3"/>
          <p:cNvSpPr txBox="1"/>
          <p:nvPr/>
        </p:nvSpPr>
        <p:spPr>
          <a:xfrm>
            <a:off x="500034" y="1643050"/>
            <a:ext cx="8143932" cy="923330"/>
          </a:xfrm>
          <a:prstGeom prst="rect">
            <a:avLst/>
          </a:prstGeom>
          <a:noFill/>
        </p:spPr>
        <p:txBody>
          <a:bodyPr wrap="square" rtlCol="0">
            <a:spAutoFit/>
          </a:bodyPr>
          <a:lstStyle/>
          <a:p>
            <a:pPr algn="ctr"/>
            <a:r>
              <a:rPr lang="fr-FR" dirty="0" smtClean="0">
                <a:latin typeface="Arial" pitchFamily="34" charset="0"/>
                <a:cs typeface="Arial" pitchFamily="34" charset="0"/>
              </a:rPr>
              <a:t>L’objectif de cette première réunion consiste à analyser le cahier des charges afin de bien comprendre ce qui doit être produit à l’issue</a:t>
            </a:r>
          </a:p>
          <a:p>
            <a:pPr algn="ctr"/>
            <a:r>
              <a:rPr lang="fr-FR" dirty="0" smtClean="0">
                <a:latin typeface="Arial" pitchFamily="34" charset="0"/>
                <a:cs typeface="Arial" pitchFamily="34" charset="0"/>
              </a:rPr>
              <a:t>des 70 heures de travail.</a:t>
            </a:r>
            <a:endParaRPr lang="fr-FR" dirty="0">
              <a:latin typeface="Arial" pitchFamily="34" charset="0"/>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143108" y="2571744"/>
            <a:ext cx="4539367" cy="34051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Première revue de projet !</a:t>
            </a:r>
            <a:endParaRPr lang="fr-FR" dirty="0"/>
          </a:p>
        </p:txBody>
      </p:sp>
      <p:sp>
        <p:nvSpPr>
          <p:cNvPr id="4" name="ZoneTexte 3"/>
          <p:cNvSpPr txBox="1"/>
          <p:nvPr/>
        </p:nvSpPr>
        <p:spPr>
          <a:xfrm>
            <a:off x="642910" y="1196752"/>
            <a:ext cx="7643866" cy="369332"/>
          </a:xfrm>
          <a:prstGeom prst="rect">
            <a:avLst/>
          </a:prstGeom>
          <a:noFill/>
        </p:spPr>
        <p:txBody>
          <a:bodyPr wrap="square" rtlCol="0">
            <a:spAutoFit/>
          </a:bodyPr>
          <a:lstStyle/>
          <a:p>
            <a:pPr algn="ctr"/>
            <a:r>
              <a:rPr lang="fr-FR" dirty="0" smtClean="0">
                <a:latin typeface="Arial" pitchFamily="34" charset="0"/>
                <a:cs typeface="Arial" pitchFamily="34" charset="0"/>
              </a:rPr>
              <a:t>Alors ? On en est où ?</a:t>
            </a:r>
            <a:endParaRPr lang="fr-FR" dirty="0">
              <a:latin typeface="Arial" pitchFamily="34" charset="0"/>
              <a:cs typeface="Arial" pitchFamily="34" charset="0"/>
            </a:endParaRPr>
          </a:p>
        </p:txBody>
      </p:sp>
      <p:pic>
        <p:nvPicPr>
          <p:cNvPr id="2050" name="Picture 2" descr="D:\STI2D\Formation SIN\Projet\PA185233.JPG"/>
          <p:cNvPicPr>
            <a:picLocks noChangeAspect="1" noChangeArrowheads="1"/>
          </p:cNvPicPr>
          <p:nvPr/>
        </p:nvPicPr>
        <p:blipFill>
          <a:blip r:embed="rId2" cstate="print"/>
          <a:srcRect/>
          <a:stretch>
            <a:fillRect/>
          </a:stretch>
        </p:blipFill>
        <p:spPr bwMode="auto">
          <a:xfrm>
            <a:off x="4000496" y="1911132"/>
            <a:ext cx="3429024" cy="2572197"/>
          </a:xfrm>
          <a:prstGeom prst="rect">
            <a:avLst/>
          </a:prstGeom>
          <a:noFill/>
        </p:spPr>
      </p:pic>
      <p:sp>
        <p:nvSpPr>
          <p:cNvPr id="5" name="ZoneTexte 4"/>
          <p:cNvSpPr txBox="1"/>
          <p:nvPr/>
        </p:nvSpPr>
        <p:spPr>
          <a:xfrm>
            <a:off x="714348" y="2054008"/>
            <a:ext cx="2643206" cy="2308324"/>
          </a:xfrm>
          <a:prstGeom prst="rect">
            <a:avLst/>
          </a:prstGeom>
          <a:noFill/>
        </p:spPr>
        <p:txBody>
          <a:bodyPr wrap="square" rtlCol="0">
            <a:spAutoFit/>
          </a:bodyPr>
          <a:lstStyle/>
          <a:p>
            <a:pPr algn="just"/>
            <a:r>
              <a:rPr lang="fr-FR" dirty="0" smtClean="0">
                <a:latin typeface="Arial" pitchFamily="34" charset="0"/>
                <a:cs typeface="Arial" pitchFamily="34" charset="0"/>
              </a:rPr>
              <a:t>C’est le moment pour le professeur de faire le point sur l’avancement du projet, de donner un avis sur les choix qui ont été faits, mais aussi de rassurer les élèves pour la suite du projet.</a:t>
            </a:r>
            <a:endParaRPr lang="fr-FR" dirty="0">
              <a:latin typeface="Arial" pitchFamily="34" charset="0"/>
              <a:cs typeface="Arial" pitchFamily="34" charset="0"/>
            </a:endParaRPr>
          </a:p>
        </p:txBody>
      </p:sp>
      <p:sp>
        <p:nvSpPr>
          <p:cNvPr id="6" name="ZoneTexte 5"/>
          <p:cNvSpPr txBox="1"/>
          <p:nvPr/>
        </p:nvSpPr>
        <p:spPr>
          <a:xfrm>
            <a:off x="1285852" y="4713174"/>
            <a:ext cx="5715040" cy="1200329"/>
          </a:xfrm>
          <a:prstGeom prst="rect">
            <a:avLst/>
          </a:prstGeom>
          <a:noFill/>
        </p:spPr>
        <p:txBody>
          <a:bodyPr wrap="square" rtlCol="0">
            <a:spAutoFit/>
          </a:bodyPr>
          <a:lstStyle/>
          <a:p>
            <a:pPr algn="ctr"/>
            <a:r>
              <a:rPr lang="fr-FR" dirty="0" smtClean="0">
                <a:latin typeface="Arial" pitchFamily="34" charset="0"/>
                <a:cs typeface="Arial" pitchFamily="34" charset="0"/>
              </a:rPr>
              <a:t>A l’issue de la revue de projet, pour chaque élève, le professeur  valide l’évaluation menée au travers des indicateurs de performance associés aux compétences.</a:t>
            </a:r>
            <a:endParaRPr lang="fr-FR"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Thème3</Template>
  <TotalTime>2</TotalTime>
  <Words>648</Words>
  <Application>Microsoft Office PowerPoint</Application>
  <PresentationFormat>Affichage à l'écran (4:3)</PresentationFormat>
  <Paragraphs>83</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Thème3</vt:lpstr>
      <vt:lpstr>Un exemple de projet en classe de terminale STI2D – SIN : télégestion d’un aquarium </vt:lpstr>
      <vt:lpstr>Trouver l’idée ! Il existe des aides pour y parvenir.</vt:lpstr>
      <vt:lpstr>Une idée intéressante !</vt:lpstr>
      <vt:lpstr>La genèse d’un projet</vt:lpstr>
      <vt:lpstr>Préparation du dossier de validation du projet par l’équipe pédagogique pilotée par le chef de travaux</vt:lpstr>
      <vt:lpstr>Le projet est déposé ensuite sur le portail académique de mutualisation des projets et validé en décembre.</vt:lpstr>
      <vt:lpstr>Début janvier</vt:lpstr>
      <vt:lpstr>Première réunion du groupe</vt:lpstr>
      <vt:lpstr>Première revue de projet !</vt:lpstr>
      <vt:lpstr>Mise en place du prototype </vt:lpstr>
      <vt:lpstr>Les élèves assemblent les composants…</vt:lpstr>
      <vt:lpstr>… et mettent au point les algorithmes</vt:lpstr>
      <vt:lpstr>Un élève développe l’interface Web (IHM)…</vt:lpstr>
      <vt:lpstr>Le prototype est assemblé et testé dans les  conditions réelles.</vt:lpstr>
      <vt:lpstr>Les élèves comparent le comportement du prototype au cahier des charges et à la simulation.</vt:lpstr>
      <vt:lpstr>Problèmes rencontrés</vt:lpstr>
      <vt:lpstr>Diapositive 17</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Naissance d’un Projet :</dc:title>
  <dc:creator>Dj Gillou</dc:creator>
  <cp:lastModifiedBy>utilisateur</cp:lastModifiedBy>
  <cp:revision>64</cp:revision>
  <dcterms:created xsi:type="dcterms:W3CDTF">2013-10-25T20:48:45Z</dcterms:created>
  <dcterms:modified xsi:type="dcterms:W3CDTF">2013-11-18T23:22:00Z</dcterms:modified>
</cp:coreProperties>
</file>