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85" r:id="rId2"/>
    <p:sldId id="275" r:id="rId3"/>
    <p:sldId id="276" r:id="rId4"/>
    <p:sldId id="279" r:id="rId5"/>
    <p:sldId id="286" r:id="rId6"/>
    <p:sldId id="278" r:id="rId7"/>
    <p:sldId id="284" r:id="rId8"/>
    <p:sldId id="280" r:id="rId9"/>
    <p:sldId id="281" r:id="rId10"/>
    <p:sldId id="283" r:id="rId11"/>
    <p:sldId id="282" r:id="rId12"/>
  </p:sldIdLst>
  <p:sldSz cx="9144000" cy="6858000" type="screen4x3"/>
  <p:notesSz cx="6858000" cy="9144000"/>
  <p:defaultTextStyle>
    <a:defPPr>
      <a:defRPr lang="fr-FR"/>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2"/>
    <a:srgbClr val="00006A"/>
    <a:srgbClr val="00007A"/>
    <a:srgbClr val="000086"/>
    <a:srgbClr val="000076"/>
    <a:srgbClr val="333399"/>
    <a:srgbClr val="000072"/>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autoAdjust="0"/>
  </p:normalViewPr>
  <p:slideViewPr>
    <p:cSldViewPr>
      <p:cViewPr>
        <p:scale>
          <a:sx n="70" d="100"/>
          <a:sy n="70" d="100"/>
        </p:scale>
        <p:origin x="-828"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9" d="100"/>
          <a:sy n="79" d="100"/>
        </p:scale>
        <p:origin x="-204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2945DF-6328-4976-B30A-53DA35C6CCC1}"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fr-FR"/>
        </a:p>
      </dgm:t>
    </dgm:pt>
    <dgm:pt modelId="{2D6370A7-E127-4AF1-B2DD-17BAE01D834F}">
      <dgm:prSet phldrT="[Texte]" phldr="1"/>
      <dgm:spPr>
        <a:blipFill rotWithShape="0">
          <a:blip xmlns:r="http://schemas.openxmlformats.org/officeDocument/2006/relationships" r:embed="rId1"/>
          <a:stretch>
            <a:fillRect/>
          </a:stretch>
        </a:blipFill>
      </dgm:spPr>
      <dgm:t>
        <a:bodyPr/>
        <a:lstStyle/>
        <a:p>
          <a:endParaRPr lang="fr-FR" dirty="0">
            <a:latin typeface="+mj-lt"/>
          </a:endParaRPr>
        </a:p>
      </dgm:t>
    </dgm:pt>
    <dgm:pt modelId="{1F27F19E-081D-4091-B779-7116A1CAEF79}" type="parTrans" cxnId="{4C435855-0A0D-4733-A7B0-A052473B6FC3}">
      <dgm:prSet/>
      <dgm:spPr/>
      <dgm:t>
        <a:bodyPr/>
        <a:lstStyle/>
        <a:p>
          <a:endParaRPr lang="fr-FR">
            <a:latin typeface="+mj-lt"/>
          </a:endParaRPr>
        </a:p>
      </dgm:t>
    </dgm:pt>
    <dgm:pt modelId="{21C668B2-E10A-4398-842B-B7A1DAD5BFC1}" type="sibTrans" cxnId="{4C435855-0A0D-4733-A7B0-A052473B6FC3}">
      <dgm:prSet/>
      <dgm:spPr/>
      <dgm:t>
        <a:bodyPr/>
        <a:lstStyle/>
        <a:p>
          <a:endParaRPr lang="fr-FR">
            <a:latin typeface="+mj-lt"/>
          </a:endParaRPr>
        </a:p>
      </dgm:t>
    </dgm:pt>
    <dgm:pt modelId="{3ED148C0-A552-4E9C-A198-78DE6264035A}">
      <dgm:prSet phldrT="[Texte]" custT="1"/>
      <dgm:spPr/>
      <dgm:t>
        <a:bodyPr/>
        <a:lstStyle/>
        <a:p>
          <a:r>
            <a:rPr lang="fr-FR" sz="1600" dirty="0" smtClean="0">
              <a:latin typeface="+mj-lt"/>
            </a:rPr>
            <a:t>Florian</a:t>
          </a:r>
        </a:p>
        <a:p>
          <a:r>
            <a:rPr lang="fr-FR" sz="1600" dirty="0" smtClean="0">
              <a:latin typeface="+mj-lt"/>
            </a:rPr>
            <a:t>MARTIN</a:t>
          </a:r>
          <a:endParaRPr lang="fr-FR" sz="1600" dirty="0">
            <a:latin typeface="+mj-lt"/>
          </a:endParaRPr>
        </a:p>
      </dgm:t>
    </dgm:pt>
    <dgm:pt modelId="{821B3BF4-FF34-4BF8-9FEC-C632A5C88555}" type="parTrans" cxnId="{8C21616F-0B34-40E7-A682-B4C6EAAD29C0}">
      <dgm:prSet/>
      <dgm:spPr/>
      <dgm:t>
        <a:bodyPr/>
        <a:lstStyle/>
        <a:p>
          <a:endParaRPr lang="fr-FR">
            <a:latin typeface="+mj-lt"/>
          </a:endParaRPr>
        </a:p>
      </dgm:t>
    </dgm:pt>
    <dgm:pt modelId="{26D7282B-088E-4E21-A14B-3F06ED4687DE}" type="sibTrans" cxnId="{8C21616F-0B34-40E7-A682-B4C6EAAD29C0}">
      <dgm:prSet/>
      <dgm:spPr/>
      <dgm:t>
        <a:bodyPr/>
        <a:lstStyle/>
        <a:p>
          <a:endParaRPr lang="fr-FR">
            <a:latin typeface="+mj-lt"/>
          </a:endParaRPr>
        </a:p>
      </dgm:t>
    </dgm:pt>
    <dgm:pt modelId="{7169DFE5-3EFD-4070-A4DF-279E87B8B225}">
      <dgm:prSet phldrT="[Texte]" custT="1"/>
      <dgm:spPr/>
      <dgm:t>
        <a:bodyPr/>
        <a:lstStyle/>
        <a:p>
          <a:pPr>
            <a:spcAft>
              <a:spcPts val="0"/>
            </a:spcAft>
          </a:pPr>
          <a:r>
            <a:rPr lang="fr-FR" sz="1400" dirty="0" smtClean="0">
              <a:latin typeface="+mj-lt"/>
            </a:rPr>
            <a:t>Choix de l’</a:t>
          </a:r>
          <a:r>
            <a:rPr lang="fr-FR" sz="1400" dirty="0" err="1" smtClean="0">
              <a:latin typeface="+mj-lt"/>
            </a:rPr>
            <a:t>aéro-générateur</a:t>
          </a:r>
          <a:r>
            <a:rPr lang="fr-FR" sz="1400" dirty="0" smtClean="0">
              <a:latin typeface="+mj-lt"/>
            </a:rPr>
            <a:t>.</a:t>
          </a:r>
        </a:p>
        <a:p>
          <a:pPr>
            <a:spcAft>
              <a:spcPts val="0"/>
            </a:spcAft>
          </a:pPr>
          <a:endParaRPr lang="fr-FR" sz="1400" dirty="0" smtClean="0">
            <a:latin typeface="+mj-lt"/>
          </a:endParaRPr>
        </a:p>
        <a:p>
          <a:pPr>
            <a:spcAft>
              <a:spcPts val="0"/>
            </a:spcAft>
          </a:pPr>
          <a:r>
            <a:rPr lang="fr-FR" sz="1400" dirty="0" smtClean="0">
              <a:latin typeface="+mj-lt"/>
            </a:rPr>
            <a:t>Implantation sur le casque.</a:t>
          </a:r>
        </a:p>
        <a:p>
          <a:pPr>
            <a:spcAft>
              <a:spcPts val="0"/>
            </a:spcAft>
          </a:pPr>
          <a:endParaRPr lang="fr-FR" sz="1400" dirty="0" smtClean="0">
            <a:latin typeface="+mj-lt"/>
          </a:endParaRPr>
        </a:p>
        <a:p>
          <a:pPr>
            <a:spcAft>
              <a:spcPts val="0"/>
            </a:spcAft>
          </a:pPr>
          <a:r>
            <a:rPr lang="fr-FR" sz="1400" dirty="0" smtClean="0">
              <a:latin typeface="+mj-lt"/>
            </a:rPr>
            <a:t>Simulation de la solution.</a:t>
          </a:r>
        </a:p>
        <a:p>
          <a:pPr>
            <a:spcAft>
              <a:spcPts val="0"/>
            </a:spcAft>
          </a:pPr>
          <a:endParaRPr lang="fr-FR" sz="1400" dirty="0" smtClean="0">
            <a:latin typeface="+mj-lt"/>
          </a:endParaRPr>
        </a:p>
        <a:p>
          <a:pPr>
            <a:spcAft>
              <a:spcPts val="0"/>
            </a:spcAft>
          </a:pPr>
          <a:r>
            <a:rPr lang="fr-FR" sz="1400" dirty="0" smtClean="0">
              <a:latin typeface="+mj-lt"/>
            </a:rPr>
            <a:t>Choix des matériaux.</a:t>
          </a:r>
        </a:p>
        <a:p>
          <a:pPr>
            <a:spcAft>
              <a:spcPts val="0"/>
            </a:spcAft>
          </a:pPr>
          <a:endParaRPr lang="fr-FR" sz="1400" dirty="0" smtClean="0">
            <a:latin typeface="+mj-lt"/>
          </a:endParaRPr>
        </a:p>
        <a:p>
          <a:pPr>
            <a:spcAft>
              <a:spcPts val="0"/>
            </a:spcAft>
          </a:pPr>
          <a:r>
            <a:rPr lang="fr-FR" sz="1400" dirty="0" smtClean="0">
              <a:latin typeface="+mj-lt"/>
            </a:rPr>
            <a:t>Intégration, test final.</a:t>
          </a:r>
        </a:p>
        <a:p>
          <a:pPr>
            <a:spcAft>
              <a:spcPts val="0"/>
            </a:spcAft>
          </a:pPr>
          <a:endParaRPr lang="fr-FR" sz="1400" dirty="0">
            <a:latin typeface="+mj-lt"/>
          </a:endParaRPr>
        </a:p>
      </dgm:t>
    </dgm:pt>
    <dgm:pt modelId="{671EB6AE-3EC1-44DF-BD3E-F30E04EDC074}" type="parTrans" cxnId="{AFDD591C-A3D9-4BD9-9F80-CFC5AFB67076}">
      <dgm:prSet/>
      <dgm:spPr/>
      <dgm:t>
        <a:bodyPr/>
        <a:lstStyle/>
        <a:p>
          <a:endParaRPr lang="fr-FR">
            <a:latin typeface="+mj-lt"/>
          </a:endParaRPr>
        </a:p>
      </dgm:t>
    </dgm:pt>
    <dgm:pt modelId="{16009A6D-15F3-4B3F-AD28-373DA8EEFC42}" type="sibTrans" cxnId="{AFDD591C-A3D9-4BD9-9F80-CFC5AFB67076}">
      <dgm:prSet/>
      <dgm:spPr/>
      <dgm:t>
        <a:bodyPr/>
        <a:lstStyle/>
        <a:p>
          <a:endParaRPr lang="fr-FR">
            <a:latin typeface="+mj-lt"/>
          </a:endParaRPr>
        </a:p>
      </dgm:t>
    </dgm:pt>
    <dgm:pt modelId="{0F8F9FEE-108B-4558-92D4-0CB74ECDCB99}">
      <dgm:prSet phldrT="[Texte]" custT="1"/>
      <dgm:spPr/>
      <dgm:t>
        <a:bodyPr/>
        <a:lstStyle/>
        <a:p>
          <a:r>
            <a:rPr lang="fr-FR" sz="1600" dirty="0" smtClean="0">
              <a:latin typeface="+mj-lt"/>
            </a:rPr>
            <a:t>Pierre-Henri</a:t>
          </a:r>
        </a:p>
        <a:p>
          <a:r>
            <a:rPr lang="fr-FR" sz="1600" dirty="0" smtClean="0">
              <a:latin typeface="+mj-lt"/>
            </a:rPr>
            <a:t>GRELET</a:t>
          </a:r>
          <a:endParaRPr lang="fr-FR" sz="1600" dirty="0">
            <a:latin typeface="+mj-lt"/>
          </a:endParaRPr>
        </a:p>
      </dgm:t>
    </dgm:pt>
    <dgm:pt modelId="{51B76DB7-C257-4E38-AA59-647DF9B50A2B}" type="parTrans" cxnId="{C5AA57D0-667D-4F80-8E12-7295834C3B3F}">
      <dgm:prSet/>
      <dgm:spPr/>
      <dgm:t>
        <a:bodyPr/>
        <a:lstStyle/>
        <a:p>
          <a:endParaRPr lang="fr-FR">
            <a:latin typeface="+mj-lt"/>
          </a:endParaRPr>
        </a:p>
      </dgm:t>
    </dgm:pt>
    <dgm:pt modelId="{6C7748A5-E159-41D6-9C7B-55138C64CA9B}" type="sibTrans" cxnId="{C5AA57D0-667D-4F80-8E12-7295834C3B3F}">
      <dgm:prSet/>
      <dgm:spPr/>
      <dgm:t>
        <a:bodyPr/>
        <a:lstStyle/>
        <a:p>
          <a:endParaRPr lang="fr-FR">
            <a:latin typeface="+mj-lt"/>
          </a:endParaRPr>
        </a:p>
      </dgm:t>
    </dgm:pt>
    <dgm:pt modelId="{75BF7B22-1C55-442B-8CF7-983483FDA9C8}">
      <dgm:prSet custT="1"/>
      <dgm:spPr/>
      <dgm:t>
        <a:bodyPr/>
        <a:lstStyle/>
        <a:p>
          <a:r>
            <a:rPr lang="fr-FR" sz="1600" dirty="0" smtClean="0">
              <a:latin typeface="+mj-lt"/>
            </a:rPr>
            <a:t>Valentin</a:t>
          </a:r>
        </a:p>
        <a:p>
          <a:r>
            <a:rPr lang="fr-FR" sz="1600" dirty="0" smtClean="0">
              <a:latin typeface="+mj-lt"/>
            </a:rPr>
            <a:t>MERCIER</a:t>
          </a:r>
          <a:endParaRPr lang="fr-FR" sz="1600" dirty="0">
            <a:latin typeface="+mj-lt"/>
          </a:endParaRPr>
        </a:p>
      </dgm:t>
    </dgm:pt>
    <dgm:pt modelId="{C8902B85-1600-4586-A923-613FCC97BA58}" type="parTrans" cxnId="{A677419F-2776-46E0-8551-622402BA4B38}">
      <dgm:prSet/>
      <dgm:spPr/>
      <dgm:t>
        <a:bodyPr/>
        <a:lstStyle/>
        <a:p>
          <a:endParaRPr lang="fr-FR">
            <a:latin typeface="+mj-lt"/>
          </a:endParaRPr>
        </a:p>
      </dgm:t>
    </dgm:pt>
    <dgm:pt modelId="{8B030154-3685-4EED-AEE9-4B3322D66406}" type="sibTrans" cxnId="{A677419F-2776-46E0-8551-622402BA4B38}">
      <dgm:prSet/>
      <dgm:spPr/>
      <dgm:t>
        <a:bodyPr/>
        <a:lstStyle/>
        <a:p>
          <a:endParaRPr lang="fr-FR">
            <a:latin typeface="+mj-lt"/>
          </a:endParaRPr>
        </a:p>
      </dgm:t>
    </dgm:pt>
    <dgm:pt modelId="{4C9121E8-7441-432A-B2FC-3712D3C76272}">
      <dgm:prSet phldrT="[Texte]" custT="1"/>
      <dgm:spPr/>
      <dgm:t>
        <a:bodyPr/>
        <a:lstStyle/>
        <a:p>
          <a:pPr>
            <a:spcAft>
              <a:spcPts val="0"/>
            </a:spcAft>
          </a:pPr>
          <a:r>
            <a:rPr lang="fr-FR" sz="1400" dirty="0" smtClean="0">
              <a:latin typeface="+mj-lt"/>
            </a:rPr>
            <a:t>Choix des cellules.</a:t>
          </a:r>
        </a:p>
        <a:p>
          <a:pPr>
            <a:spcAft>
              <a:spcPts val="0"/>
            </a:spcAft>
          </a:pPr>
          <a:endParaRPr lang="fr-FR" sz="1400" dirty="0" smtClean="0">
            <a:latin typeface="+mj-lt"/>
          </a:endParaRPr>
        </a:p>
        <a:p>
          <a:pPr>
            <a:spcAft>
              <a:spcPts val="0"/>
            </a:spcAft>
          </a:pPr>
          <a:r>
            <a:rPr lang="fr-FR" sz="1400" dirty="0" smtClean="0">
              <a:latin typeface="+mj-lt"/>
            </a:rPr>
            <a:t>Implantation sur le casque.</a:t>
          </a:r>
        </a:p>
        <a:p>
          <a:pPr>
            <a:spcAft>
              <a:spcPts val="0"/>
            </a:spcAft>
          </a:pPr>
          <a:endParaRPr lang="fr-FR" sz="1400" dirty="0" smtClean="0">
            <a:latin typeface="+mj-lt"/>
          </a:endParaRPr>
        </a:p>
        <a:p>
          <a:pPr>
            <a:spcAft>
              <a:spcPts val="0"/>
            </a:spcAft>
          </a:pPr>
          <a:r>
            <a:rPr lang="fr-FR" sz="1400" dirty="0" smtClean="0">
              <a:latin typeface="+mj-lt"/>
            </a:rPr>
            <a:t>Mesure de puissance.</a:t>
          </a:r>
        </a:p>
        <a:p>
          <a:pPr>
            <a:spcAft>
              <a:spcPts val="0"/>
            </a:spcAft>
          </a:pPr>
          <a:endParaRPr lang="fr-FR" sz="1400" dirty="0" smtClean="0">
            <a:latin typeface="+mj-lt"/>
          </a:endParaRPr>
        </a:p>
        <a:p>
          <a:pPr>
            <a:spcAft>
              <a:spcPts val="0"/>
            </a:spcAft>
          </a:pPr>
          <a:r>
            <a:rPr lang="fr-FR" sz="1400" dirty="0" smtClean="0">
              <a:latin typeface="+mj-lt"/>
            </a:rPr>
            <a:t>Choix des matériaux.</a:t>
          </a:r>
        </a:p>
        <a:p>
          <a:pPr>
            <a:spcAft>
              <a:spcPts val="0"/>
            </a:spcAft>
          </a:pPr>
          <a:endParaRPr lang="fr-FR" sz="1400" dirty="0" smtClean="0">
            <a:latin typeface="+mj-lt"/>
          </a:endParaRPr>
        </a:p>
        <a:p>
          <a:pPr>
            <a:spcAft>
              <a:spcPts val="0"/>
            </a:spcAft>
          </a:pPr>
          <a:r>
            <a:rPr lang="fr-FR" sz="1400" dirty="0" smtClean="0">
              <a:latin typeface="+mj-lt"/>
            </a:rPr>
            <a:t>Intégration test final.</a:t>
          </a:r>
          <a:endParaRPr lang="fr-FR" sz="1400" dirty="0">
            <a:latin typeface="+mj-lt"/>
          </a:endParaRPr>
        </a:p>
      </dgm:t>
    </dgm:pt>
    <dgm:pt modelId="{02A71E6A-796F-4919-80E9-956922038A29}" type="sibTrans" cxnId="{18AECE90-81C6-440C-9989-C82BF409F42E}">
      <dgm:prSet/>
      <dgm:spPr/>
      <dgm:t>
        <a:bodyPr/>
        <a:lstStyle/>
        <a:p>
          <a:endParaRPr lang="fr-FR">
            <a:latin typeface="+mj-lt"/>
          </a:endParaRPr>
        </a:p>
      </dgm:t>
    </dgm:pt>
    <dgm:pt modelId="{37AC9EDC-C3F1-4C35-949E-420099D4A719}" type="parTrans" cxnId="{18AECE90-81C6-440C-9989-C82BF409F42E}">
      <dgm:prSet/>
      <dgm:spPr/>
      <dgm:t>
        <a:bodyPr/>
        <a:lstStyle/>
        <a:p>
          <a:endParaRPr lang="fr-FR">
            <a:latin typeface="+mj-lt"/>
          </a:endParaRPr>
        </a:p>
      </dgm:t>
    </dgm:pt>
    <dgm:pt modelId="{F873B427-B6EE-4440-BA02-A830294E71A7}">
      <dgm:prSet/>
      <dgm:spPr>
        <a:blipFill rotWithShape="0">
          <a:blip xmlns:r="http://schemas.openxmlformats.org/officeDocument/2006/relationships" r:embed="rId2"/>
          <a:stretch>
            <a:fillRect/>
          </a:stretch>
        </a:blipFill>
      </dgm:spPr>
      <dgm:t>
        <a:bodyPr/>
        <a:lstStyle/>
        <a:p>
          <a:endParaRPr lang="fr-FR" dirty="0">
            <a:latin typeface="+mj-lt"/>
          </a:endParaRPr>
        </a:p>
      </dgm:t>
    </dgm:pt>
    <dgm:pt modelId="{4EB3B65A-6C59-4B64-A8C1-86C9BF6F14FB}" type="sibTrans" cxnId="{B188D3F3-05BF-4EA6-90B3-4B20CFAF843B}">
      <dgm:prSet/>
      <dgm:spPr/>
      <dgm:t>
        <a:bodyPr/>
        <a:lstStyle/>
        <a:p>
          <a:endParaRPr lang="fr-FR">
            <a:latin typeface="+mj-lt"/>
          </a:endParaRPr>
        </a:p>
      </dgm:t>
    </dgm:pt>
    <dgm:pt modelId="{807BA3E3-55B2-4B19-804E-EBA9150D2003}" type="parTrans" cxnId="{B188D3F3-05BF-4EA6-90B3-4B20CFAF843B}">
      <dgm:prSet/>
      <dgm:spPr/>
      <dgm:t>
        <a:bodyPr/>
        <a:lstStyle/>
        <a:p>
          <a:endParaRPr lang="fr-FR">
            <a:latin typeface="+mj-lt"/>
          </a:endParaRPr>
        </a:p>
      </dgm:t>
    </dgm:pt>
    <dgm:pt modelId="{5CFE884F-8D06-40F1-A8F8-F261FCF650A6}">
      <dgm:prSet custT="1"/>
      <dgm:spPr/>
      <dgm:t>
        <a:bodyPr/>
        <a:lstStyle/>
        <a:p>
          <a:pPr>
            <a:spcAft>
              <a:spcPts val="0"/>
            </a:spcAft>
          </a:pPr>
          <a:r>
            <a:rPr lang="fr-FR" sz="1400" dirty="0" smtClean="0">
              <a:latin typeface="+mj-lt"/>
            </a:rPr>
            <a:t>Choix de la solution de stockage.</a:t>
          </a:r>
        </a:p>
        <a:p>
          <a:pPr>
            <a:spcAft>
              <a:spcPts val="0"/>
            </a:spcAft>
          </a:pPr>
          <a:endParaRPr lang="fr-FR" sz="1400" dirty="0" smtClean="0">
            <a:latin typeface="+mj-lt"/>
          </a:endParaRPr>
        </a:p>
        <a:p>
          <a:pPr>
            <a:spcAft>
              <a:spcPts val="0"/>
            </a:spcAft>
          </a:pPr>
          <a:r>
            <a:rPr lang="fr-FR" sz="1400" dirty="0" smtClean="0">
              <a:latin typeface="+mj-lt"/>
            </a:rPr>
            <a:t>Implantation sur le casque.</a:t>
          </a:r>
        </a:p>
        <a:p>
          <a:pPr>
            <a:spcAft>
              <a:spcPts val="0"/>
            </a:spcAft>
          </a:pPr>
          <a:endParaRPr lang="fr-FR" sz="1400" dirty="0" smtClean="0">
            <a:latin typeface="+mj-lt"/>
          </a:endParaRPr>
        </a:p>
        <a:p>
          <a:pPr>
            <a:spcAft>
              <a:spcPts val="0"/>
            </a:spcAft>
          </a:pPr>
          <a:r>
            <a:rPr lang="fr-FR" sz="1400" dirty="0" smtClean="0">
              <a:latin typeface="+mj-lt"/>
            </a:rPr>
            <a:t>Intégration du bloc de gestion de l’énergie.</a:t>
          </a:r>
        </a:p>
        <a:p>
          <a:pPr>
            <a:spcAft>
              <a:spcPts val="0"/>
            </a:spcAft>
          </a:pPr>
          <a:endParaRPr lang="fr-FR" sz="1400" dirty="0" smtClean="0">
            <a:latin typeface="+mj-lt"/>
          </a:endParaRPr>
        </a:p>
        <a:p>
          <a:pPr>
            <a:spcAft>
              <a:spcPts val="0"/>
            </a:spcAft>
          </a:pPr>
          <a:r>
            <a:rPr lang="fr-FR" sz="1400" dirty="0" smtClean="0">
              <a:latin typeface="+mj-lt"/>
            </a:rPr>
            <a:t>Choix du matériau pour le boîtier.</a:t>
          </a:r>
        </a:p>
        <a:p>
          <a:pPr>
            <a:spcAft>
              <a:spcPts val="0"/>
            </a:spcAft>
          </a:pPr>
          <a:endParaRPr lang="fr-FR" sz="1400" dirty="0" smtClean="0">
            <a:latin typeface="+mj-lt"/>
          </a:endParaRPr>
        </a:p>
        <a:p>
          <a:pPr>
            <a:spcAft>
              <a:spcPts val="0"/>
            </a:spcAft>
          </a:pPr>
          <a:r>
            <a:rPr lang="fr-FR" sz="1400" dirty="0" smtClean="0">
              <a:latin typeface="+mj-lt"/>
            </a:rPr>
            <a:t>Intégration test final.</a:t>
          </a:r>
          <a:endParaRPr lang="fr-FR" sz="1400" dirty="0">
            <a:latin typeface="+mj-lt"/>
          </a:endParaRPr>
        </a:p>
      </dgm:t>
    </dgm:pt>
    <dgm:pt modelId="{84B7255F-7B43-45D3-8285-66BE2314EFA5}" type="parTrans" cxnId="{FB8A2F75-F5D6-4BAE-B6A5-7DEDD2A023E7}">
      <dgm:prSet/>
      <dgm:spPr/>
      <dgm:t>
        <a:bodyPr/>
        <a:lstStyle/>
        <a:p>
          <a:endParaRPr lang="fr-FR">
            <a:latin typeface="+mj-lt"/>
          </a:endParaRPr>
        </a:p>
      </dgm:t>
    </dgm:pt>
    <dgm:pt modelId="{3808C8EA-AF03-4067-8C9D-4321B9034601}" type="sibTrans" cxnId="{FB8A2F75-F5D6-4BAE-B6A5-7DEDD2A023E7}">
      <dgm:prSet/>
      <dgm:spPr/>
      <dgm:t>
        <a:bodyPr/>
        <a:lstStyle/>
        <a:p>
          <a:endParaRPr lang="fr-FR">
            <a:latin typeface="+mj-lt"/>
          </a:endParaRPr>
        </a:p>
      </dgm:t>
    </dgm:pt>
    <dgm:pt modelId="{83A443AF-8DDF-43CB-949D-A86624DB9EBF}">
      <dgm:prSet phldrT="[Texte]" phldr="1"/>
      <dgm:spPr>
        <a:blipFill rotWithShape="0">
          <a:blip xmlns:r="http://schemas.openxmlformats.org/officeDocument/2006/relationships" r:embed="rId3"/>
          <a:stretch>
            <a:fillRect/>
          </a:stretch>
        </a:blipFill>
      </dgm:spPr>
      <dgm:t>
        <a:bodyPr/>
        <a:lstStyle/>
        <a:p>
          <a:endParaRPr lang="fr-FR" dirty="0">
            <a:latin typeface="+mj-lt"/>
          </a:endParaRPr>
        </a:p>
      </dgm:t>
    </dgm:pt>
    <dgm:pt modelId="{5E3808CB-9066-415E-B34E-458CF42DFE35}" type="sibTrans" cxnId="{1C18E5CD-C7F8-4EF6-A9E1-A2875EF183AB}">
      <dgm:prSet/>
      <dgm:spPr/>
      <dgm:t>
        <a:bodyPr/>
        <a:lstStyle/>
        <a:p>
          <a:endParaRPr lang="fr-FR">
            <a:latin typeface="+mj-lt"/>
          </a:endParaRPr>
        </a:p>
      </dgm:t>
    </dgm:pt>
    <dgm:pt modelId="{1B0B4D76-44C6-4660-A7B8-99E1F8820A8B}" type="parTrans" cxnId="{1C18E5CD-C7F8-4EF6-A9E1-A2875EF183AB}">
      <dgm:prSet/>
      <dgm:spPr/>
      <dgm:t>
        <a:bodyPr/>
        <a:lstStyle/>
        <a:p>
          <a:endParaRPr lang="fr-FR">
            <a:latin typeface="+mj-lt"/>
          </a:endParaRPr>
        </a:p>
      </dgm:t>
    </dgm:pt>
    <dgm:pt modelId="{F9E0B130-6722-4DEF-A742-FD60A9632D17}" type="pres">
      <dgm:prSet presAssocID="{3A2945DF-6328-4976-B30A-53DA35C6CCC1}" presName="list" presStyleCnt="0">
        <dgm:presLayoutVars>
          <dgm:dir/>
          <dgm:animLvl val="lvl"/>
        </dgm:presLayoutVars>
      </dgm:prSet>
      <dgm:spPr/>
    </dgm:pt>
    <dgm:pt modelId="{8FF8CCA2-280A-4F03-BAF7-86E2D26F7B77}" type="pres">
      <dgm:prSet presAssocID="{2D6370A7-E127-4AF1-B2DD-17BAE01D834F}" presName="posSpace" presStyleCnt="0"/>
      <dgm:spPr/>
    </dgm:pt>
    <dgm:pt modelId="{82C7C9B8-0E32-40DD-BDE7-DE80339A6326}" type="pres">
      <dgm:prSet presAssocID="{2D6370A7-E127-4AF1-B2DD-17BAE01D834F}" presName="vertFlow" presStyleCnt="0"/>
      <dgm:spPr/>
    </dgm:pt>
    <dgm:pt modelId="{73C80394-901B-4327-B416-B0C87CE9179B}" type="pres">
      <dgm:prSet presAssocID="{2D6370A7-E127-4AF1-B2DD-17BAE01D834F}" presName="topSpace" presStyleCnt="0"/>
      <dgm:spPr/>
    </dgm:pt>
    <dgm:pt modelId="{4F9E1865-6A89-4BDA-9C53-A0F7A3F3E663}" type="pres">
      <dgm:prSet presAssocID="{2D6370A7-E127-4AF1-B2DD-17BAE01D834F}" presName="firstComp" presStyleCnt="0"/>
      <dgm:spPr/>
    </dgm:pt>
    <dgm:pt modelId="{78BD8601-D3B6-4D1C-83AD-696B0A72BA80}" type="pres">
      <dgm:prSet presAssocID="{2D6370A7-E127-4AF1-B2DD-17BAE01D834F}" presName="firstChild" presStyleLbl="bgAccFollowNode1" presStyleIdx="0" presStyleCnt="6"/>
      <dgm:spPr/>
      <dgm:t>
        <a:bodyPr/>
        <a:lstStyle/>
        <a:p>
          <a:endParaRPr lang="fr-FR"/>
        </a:p>
      </dgm:t>
    </dgm:pt>
    <dgm:pt modelId="{93497273-241A-46DB-A997-D47730767705}" type="pres">
      <dgm:prSet presAssocID="{2D6370A7-E127-4AF1-B2DD-17BAE01D834F}" presName="firstChildTx" presStyleLbl="bgAccFollowNode1" presStyleIdx="0" presStyleCnt="6">
        <dgm:presLayoutVars>
          <dgm:bulletEnabled val="1"/>
        </dgm:presLayoutVars>
      </dgm:prSet>
      <dgm:spPr/>
      <dgm:t>
        <a:bodyPr/>
        <a:lstStyle/>
        <a:p>
          <a:endParaRPr lang="fr-FR"/>
        </a:p>
      </dgm:t>
    </dgm:pt>
    <dgm:pt modelId="{A1AA38BC-D2DE-4C6B-86AF-4BD532A1FAA0}" type="pres">
      <dgm:prSet presAssocID="{7169DFE5-3EFD-4070-A4DF-279E87B8B225}" presName="comp" presStyleCnt="0"/>
      <dgm:spPr/>
    </dgm:pt>
    <dgm:pt modelId="{E7E690B6-2263-47C0-BF89-1B65122DB7DF}" type="pres">
      <dgm:prSet presAssocID="{7169DFE5-3EFD-4070-A4DF-279E87B8B225}" presName="child" presStyleLbl="bgAccFollowNode1" presStyleIdx="1" presStyleCnt="6" custScaleY="295353"/>
      <dgm:spPr/>
      <dgm:t>
        <a:bodyPr/>
        <a:lstStyle/>
        <a:p>
          <a:endParaRPr lang="fr-FR"/>
        </a:p>
      </dgm:t>
    </dgm:pt>
    <dgm:pt modelId="{E61F9441-03E3-4A18-842B-1F4835CCD8D1}" type="pres">
      <dgm:prSet presAssocID="{7169DFE5-3EFD-4070-A4DF-279E87B8B225}" presName="childTx" presStyleLbl="bgAccFollowNode1" presStyleIdx="1" presStyleCnt="6">
        <dgm:presLayoutVars>
          <dgm:bulletEnabled val="1"/>
        </dgm:presLayoutVars>
      </dgm:prSet>
      <dgm:spPr/>
      <dgm:t>
        <a:bodyPr/>
        <a:lstStyle/>
        <a:p>
          <a:endParaRPr lang="fr-FR"/>
        </a:p>
      </dgm:t>
    </dgm:pt>
    <dgm:pt modelId="{0CDF09EC-7345-416E-A0CF-CE0D64318E6B}" type="pres">
      <dgm:prSet presAssocID="{2D6370A7-E127-4AF1-B2DD-17BAE01D834F}" presName="negSpace" presStyleCnt="0"/>
      <dgm:spPr/>
    </dgm:pt>
    <dgm:pt modelId="{93479B26-CC27-48BE-B012-1ABCA61A9E7D}" type="pres">
      <dgm:prSet presAssocID="{2D6370A7-E127-4AF1-B2DD-17BAE01D834F}" presName="circle" presStyleLbl="node1" presStyleIdx="0" presStyleCnt="3"/>
      <dgm:spPr/>
    </dgm:pt>
    <dgm:pt modelId="{8BABA41D-46D9-44A5-AD51-00F2265D7C24}" type="pres">
      <dgm:prSet presAssocID="{21C668B2-E10A-4398-842B-B7A1DAD5BFC1}" presName="transSpace" presStyleCnt="0"/>
      <dgm:spPr/>
    </dgm:pt>
    <dgm:pt modelId="{D2CFA13E-BBFC-42C8-BC68-E28166539D69}" type="pres">
      <dgm:prSet presAssocID="{83A443AF-8DDF-43CB-949D-A86624DB9EBF}" presName="posSpace" presStyleCnt="0"/>
      <dgm:spPr/>
    </dgm:pt>
    <dgm:pt modelId="{590565B3-C12C-453D-8A75-B9164B26EB65}" type="pres">
      <dgm:prSet presAssocID="{83A443AF-8DDF-43CB-949D-A86624DB9EBF}" presName="vertFlow" presStyleCnt="0"/>
      <dgm:spPr/>
    </dgm:pt>
    <dgm:pt modelId="{90B5917D-70EA-4C63-BF53-7148B332F921}" type="pres">
      <dgm:prSet presAssocID="{83A443AF-8DDF-43CB-949D-A86624DB9EBF}" presName="topSpace" presStyleCnt="0"/>
      <dgm:spPr/>
    </dgm:pt>
    <dgm:pt modelId="{4A071B29-07A7-4DB1-B6D0-20C27CAF4F59}" type="pres">
      <dgm:prSet presAssocID="{83A443AF-8DDF-43CB-949D-A86624DB9EBF}" presName="firstComp" presStyleCnt="0"/>
      <dgm:spPr/>
    </dgm:pt>
    <dgm:pt modelId="{B4C022A7-89A4-4D75-B2D5-FDA2C170DE18}" type="pres">
      <dgm:prSet presAssocID="{83A443AF-8DDF-43CB-949D-A86624DB9EBF}" presName="firstChild" presStyleLbl="bgAccFollowNode1" presStyleIdx="2" presStyleCnt="6"/>
      <dgm:spPr/>
      <dgm:t>
        <a:bodyPr/>
        <a:lstStyle/>
        <a:p>
          <a:endParaRPr lang="fr-FR"/>
        </a:p>
      </dgm:t>
    </dgm:pt>
    <dgm:pt modelId="{5E4CBC0D-008C-4388-8713-461C003DE571}" type="pres">
      <dgm:prSet presAssocID="{83A443AF-8DDF-43CB-949D-A86624DB9EBF}" presName="firstChildTx" presStyleLbl="bgAccFollowNode1" presStyleIdx="2" presStyleCnt="6">
        <dgm:presLayoutVars>
          <dgm:bulletEnabled val="1"/>
        </dgm:presLayoutVars>
      </dgm:prSet>
      <dgm:spPr/>
      <dgm:t>
        <a:bodyPr/>
        <a:lstStyle/>
        <a:p>
          <a:endParaRPr lang="fr-FR"/>
        </a:p>
      </dgm:t>
    </dgm:pt>
    <dgm:pt modelId="{85DEA2E3-8D92-4DA1-A6C1-55629202D47F}" type="pres">
      <dgm:prSet presAssocID="{4C9121E8-7441-432A-B2FC-3712D3C76272}" presName="comp" presStyleCnt="0"/>
      <dgm:spPr/>
    </dgm:pt>
    <dgm:pt modelId="{19FF2C40-DE59-41E0-930D-ED453AB503A9}" type="pres">
      <dgm:prSet presAssocID="{4C9121E8-7441-432A-B2FC-3712D3C76272}" presName="child" presStyleLbl="bgAccFollowNode1" presStyleIdx="3" presStyleCnt="6" custScaleY="295353"/>
      <dgm:spPr/>
      <dgm:t>
        <a:bodyPr/>
        <a:lstStyle/>
        <a:p>
          <a:endParaRPr lang="fr-FR"/>
        </a:p>
      </dgm:t>
    </dgm:pt>
    <dgm:pt modelId="{B58FE7AA-8899-4A65-ABC1-579AC71B0351}" type="pres">
      <dgm:prSet presAssocID="{4C9121E8-7441-432A-B2FC-3712D3C76272}" presName="childTx" presStyleLbl="bgAccFollowNode1" presStyleIdx="3" presStyleCnt="6">
        <dgm:presLayoutVars>
          <dgm:bulletEnabled val="1"/>
        </dgm:presLayoutVars>
      </dgm:prSet>
      <dgm:spPr/>
      <dgm:t>
        <a:bodyPr/>
        <a:lstStyle/>
        <a:p>
          <a:endParaRPr lang="fr-FR"/>
        </a:p>
      </dgm:t>
    </dgm:pt>
    <dgm:pt modelId="{35128AC2-5C85-4862-9101-028B5E4BDA58}" type="pres">
      <dgm:prSet presAssocID="{83A443AF-8DDF-43CB-949D-A86624DB9EBF}" presName="negSpace" presStyleCnt="0"/>
      <dgm:spPr/>
    </dgm:pt>
    <dgm:pt modelId="{923324AC-B8AB-4D45-8BCF-19E7CE4F251C}" type="pres">
      <dgm:prSet presAssocID="{83A443AF-8DDF-43CB-949D-A86624DB9EBF}" presName="circle" presStyleLbl="node1" presStyleIdx="1" presStyleCnt="3"/>
      <dgm:spPr/>
      <dgm:t>
        <a:bodyPr/>
        <a:lstStyle/>
        <a:p>
          <a:endParaRPr lang="fr-FR"/>
        </a:p>
      </dgm:t>
    </dgm:pt>
    <dgm:pt modelId="{24B32299-3EDE-44C1-859E-221C9E599354}" type="pres">
      <dgm:prSet presAssocID="{5E3808CB-9066-415E-B34E-458CF42DFE35}" presName="transSpace" presStyleCnt="0"/>
      <dgm:spPr/>
    </dgm:pt>
    <dgm:pt modelId="{2E605307-DA72-45EF-9F88-831665A11DBF}" type="pres">
      <dgm:prSet presAssocID="{F873B427-B6EE-4440-BA02-A830294E71A7}" presName="posSpace" presStyleCnt="0"/>
      <dgm:spPr/>
    </dgm:pt>
    <dgm:pt modelId="{A04D9105-3A9D-457F-8054-6F0F30C991A4}" type="pres">
      <dgm:prSet presAssocID="{F873B427-B6EE-4440-BA02-A830294E71A7}" presName="vertFlow" presStyleCnt="0"/>
      <dgm:spPr/>
    </dgm:pt>
    <dgm:pt modelId="{168B2816-577D-4B3C-9695-8DAD6DE78954}" type="pres">
      <dgm:prSet presAssocID="{F873B427-B6EE-4440-BA02-A830294E71A7}" presName="topSpace" presStyleCnt="0"/>
      <dgm:spPr/>
    </dgm:pt>
    <dgm:pt modelId="{3042BEEC-3EE1-41FD-BE78-F0F6FE64EF24}" type="pres">
      <dgm:prSet presAssocID="{F873B427-B6EE-4440-BA02-A830294E71A7}" presName="firstComp" presStyleCnt="0"/>
      <dgm:spPr/>
    </dgm:pt>
    <dgm:pt modelId="{FAC094F9-4F50-44A1-B263-542A59CA7A82}" type="pres">
      <dgm:prSet presAssocID="{F873B427-B6EE-4440-BA02-A830294E71A7}" presName="firstChild" presStyleLbl="bgAccFollowNode1" presStyleIdx="4" presStyleCnt="6"/>
      <dgm:spPr/>
      <dgm:t>
        <a:bodyPr/>
        <a:lstStyle/>
        <a:p>
          <a:endParaRPr lang="fr-FR"/>
        </a:p>
      </dgm:t>
    </dgm:pt>
    <dgm:pt modelId="{2D256885-9387-4BB9-B303-7D273B296F6E}" type="pres">
      <dgm:prSet presAssocID="{F873B427-B6EE-4440-BA02-A830294E71A7}" presName="firstChildTx" presStyleLbl="bgAccFollowNode1" presStyleIdx="4" presStyleCnt="6">
        <dgm:presLayoutVars>
          <dgm:bulletEnabled val="1"/>
        </dgm:presLayoutVars>
      </dgm:prSet>
      <dgm:spPr/>
      <dgm:t>
        <a:bodyPr/>
        <a:lstStyle/>
        <a:p>
          <a:endParaRPr lang="fr-FR"/>
        </a:p>
      </dgm:t>
    </dgm:pt>
    <dgm:pt modelId="{988642E3-B9E4-453E-946E-8A282093DB81}" type="pres">
      <dgm:prSet presAssocID="{5CFE884F-8D06-40F1-A8F8-F261FCF650A6}" presName="comp" presStyleCnt="0"/>
      <dgm:spPr/>
    </dgm:pt>
    <dgm:pt modelId="{F8D44222-D0E1-4A7D-8CB0-D2E346BDF823}" type="pres">
      <dgm:prSet presAssocID="{5CFE884F-8D06-40F1-A8F8-F261FCF650A6}" presName="child" presStyleLbl="bgAccFollowNode1" presStyleIdx="5" presStyleCnt="6" custScaleY="295353"/>
      <dgm:spPr/>
      <dgm:t>
        <a:bodyPr/>
        <a:lstStyle/>
        <a:p>
          <a:endParaRPr lang="fr-FR"/>
        </a:p>
      </dgm:t>
    </dgm:pt>
    <dgm:pt modelId="{ED454DB4-4956-496A-9B56-C91C00335616}" type="pres">
      <dgm:prSet presAssocID="{5CFE884F-8D06-40F1-A8F8-F261FCF650A6}" presName="childTx" presStyleLbl="bgAccFollowNode1" presStyleIdx="5" presStyleCnt="6">
        <dgm:presLayoutVars>
          <dgm:bulletEnabled val="1"/>
        </dgm:presLayoutVars>
      </dgm:prSet>
      <dgm:spPr/>
      <dgm:t>
        <a:bodyPr/>
        <a:lstStyle/>
        <a:p>
          <a:endParaRPr lang="fr-FR"/>
        </a:p>
      </dgm:t>
    </dgm:pt>
    <dgm:pt modelId="{757F6B5C-1469-4C54-BE5B-139B8485EDCF}" type="pres">
      <dgm:prSet presAssocID="{F873B427-B6EE-4440-BA02-A830294E71A7}" presName="negSpace" presStyleCnt="0"/>
      <dgm:spPr/>
    </dgm:pt>
    <dgm:pt modelId="{E6724D0A-E328-4B72-B9B3-F42467D424C7}" type="pres">
      <dgm:prSet presAssocID="{F873B427-B6EE-4440-BA02-A830294E71A7}" presName="circle" presStyleLbl="node1" presStyleIdx="2" presStyleCnt="3"/>
      <dgm:spPr/>
      <dgm:t>
        <a:bodyPr/>
        <a:lstStyle/>
        <a:p>
          <a:endParaRPr lang="fr-FR"/>
        </a:p>
      </dgm:t>
    </dgm:pt>
  </dgm:ptLst>
  <dgm:cxnLst>
    <dgm:cxn modelId="{118C7CFA-5A7F-4601-9496-C23A49A59204}" type="presOf" srcId="{75BF7B22-1C55-442B-8CF7-983483FDA9C8}" destId="{2D256885-9387-4BB9-B303-7D273B296F6E}" srcOrd="1" destOrd="0" presId="urn:microsoft.com/office/officeart/2005/8/layout/hList9"/>
    <dgm:cxn modelId="{A677419F-2776-46E0-8551-622402BA4B38}" srcId="{F873B427-B6EE-4440-BA02-A830294E71A7}" destId="{75BF7B22-1C55-442B-8CF7-983483FDA9C8}" srcOrd="0" destOrd="0" parTransId="{C8902B85-1600-4586-A923-613FCC97BA58}" sibTransId="{8B030154-3685-4EED-AEE9-4B3322D66406}"/>
    <dgm:cxn modelId="{BEEAA09F-D364-4340-8353-0ACAFB1A6554}" type="presOf" srcId="{83A443AF-8DDF-43CB-949D-A86624DB9EBF}" destId="{923324AC-B8AB-4D45-8BCF-19E7CE4F251C}" srcOrd="0" destOrd="0" presId="urn:microsoft.com/office/officeart/2005/8/layout/hList9"/>
    <dgm:cxn modelId="{4C435855-0A0D-4733-A7B0-A052473B6FC3}" srcId="{3A2945DF-6328-4976-B30A-53DA35C6CCC1}" destId="{2D6370A7-E127-4AF1-B2DD-17BAE01D834F}" srcOrd="0" destOrd="0" parTransId="{1F27F19E-081D-4091-B779-7116A1CAEF79}" sibTransId="{21C668B2-E10A-4398-842B-B7A1DAD5BFC1}"/>
    <dgm:cxn modelId="{FE158A29-2083-4CEE-A084-6F8B68A836FF}" type="presOf" srcId="{3ED148C0-A552-4E9C-A198-78DE6264035A}" destId="{93497273-241A-46DB-A997-D47730767705}" srcOrd="1" destOrd="0" presId="urn:microsoft.com/office/officeart/2005/8/layout/hList9"/>
    <dgm:cxn modelId="{A65C0AFF-ADFD-42C6-BC12-B5B69A182C13}" type="presOf" srcId="{3ED148C0-A552-4E9C-A198-78DE6264035A}" destId="{78BD8601-D3B6-4D1C-83AD-696B0A72BA80}" srcOrd="0" destOrd="0" presId="urn:microsoft.com/office/officeart/2005/8/layout/hList9"/>
    <dgm:cxn modelId="{31737BDF-0703-4FCC-8D75-A5CB3FE7AC3C}" type="presOf" srcId="{3A2945DF-6328-4976-B30A-53DA35C6CCC1}" destId="{F9E0B130-6722-4DEF-A742-FD60A9632D17}" srcOrd="0" destOrd="0" presId="urn:microsoft.com/office/officeart/2005/8/layout/hList9"/>
    <dgm:cxn modelId="{C74FABDE-C96E-442A-93BB-6603CD3E139E}" type="presOf" srcId="{4C9121E8-7441-432A-B2FC-3712D3C76272}" destId="{19FF2C40-DE59-41E0-930D-ED453AB503A9}" srcOrd="0" destOrd="0" presId="urn:microsoft.com/office/officeart/2005/8/layout/hList9"/>
    <dgm:cxn modelId="{94D3A230-9BF3-4EFF-AED5-F4A484A04B56}" type="presOf" srcId="{0F8F9FEE-108B-4558-92D4-0CB74ECDCB99}" destId="{B4C022A7-89A4-4D75-B2D5-FDA2C170DE18}" srcOrd="0" destOrd="0" presId="urn:microsoft.com/office/officeart/2005/8/layout/hList9"/>
    <dgm:cxn modelId="{AFDD591C-A3D9-4BD9-9F80-CFC5AFB67076}" srcId="{2D6370A7-E127-4AF1-B2DD-17BAE01D834F}" destId="{7169DFE5-3EFD-4070-A4DF-279E87B8B225}" srcOrd="1" destOrd="0" parTransId="{671EB6AE-3EC1-44DF-BD3E-F30E04EDC074}" sibTransId="{16009A6D-15F3-4B3F-AD28-373DA8EEFC42}"/>
    <dgm:cxn modelId="{CAD0FD0C-06DC-434B-A269-876ACBFDB41C}" type="presOf" srcId="{2D6370A7-E127-4AF1-B2DD-17BAE01D834F}" destId="{93479B26-CC27-48BE-B012-1ABCA61A9E7D}" srcOrd="0" destOrd="0" presId="urn:microsoft.com/office/officeart/2005/8/layout/hList9"/>
    <dgm:cxn modelId="{18AECE90-81C6-440C-9989-C82BF409F42E}" srcId="{83A443AF-8DDF-43CB-949D-A86624DB9EBF}" destId="{4C9121E8-7441-432A-B2FC-3712D3C76272}" srcOrd="1" destOrd="0" parTransId="{37AC9EDC-C3F1-4C35-949E-420099D4A719}" sibTransId="{02A71E6A-796F-4919-80E9-956922038A29}"/>
    <dgm:cxn modelId="{AC353F30-5FF3-4168-9EA8-FE60AD689B8F}" type="presOf" srcId="{5CFE884F-8D06-40F1-A8F8-F261FCF650A6}" destId="{ED454DB4-4956-496A-9B56-C91C00335616}" srcOrd="1" destOrd="0" presId="urn:microsoft.com/office/officeart/2005/8/layout/hList9"/>
    <dgm:cxn modelId="{4764E212-9BD1-441F-A41C-B37B3D16E675}" type="presOf" srcId="{0F8F9FEE-108B-4558-92D4-0CB74ECDCB99}" destId="{5E4CBC0D-008C-4388-8713-461C003DE571}" srcOrd="1" destOrd="0" presId="urn:microsoft.com/office/officeart/2005/8/layout/hList9"/>
    <dgm:cxn modelId="{70F62B17-BB99-4A75-A13C-E9E678C4DDD3}" type="presOf" srcId="{F873B427-B6EE-4440-BA02-A830294E71A7}" destId="{E6724D0A-E328-4B72-B9B3-F42467D424C7}" srcOrd="0" destOrd="0" presId="urn:microsoft.com/office/officeart/2005/8/layout/hList9"/>
    <dgm:cxn modelId="{9D5F6DEA-29CA-44E1-B952-DE441FA6D88B}" type="presOf" srcId="{75BF7B22-1C55-442B-8CF7-983483FDA9C8}" destId="{FAC094F9-4F50-44A1-B263-542A59CA7A82}" srcOrd="0" destOrd="0" presId="urn:microsoft.com/office/officeart/2005/8/layout/hList9"/>
    <dgm:cxn modelId="{8C21616F-0B34-40E7-A682-B4C6EAAD29C0}" srcId="{2D6370A7-E127-4AF1-B2DD-17BAE01D834F}" destId="{3ED148C0-A552-4E9C-A198-78DE6264035A}" srcOrd="0" destOrd="0" parTransId="{821B3BF4-FF34-4BF8-9FEC-C632A5C88555}" sibTransId="{26D7282B-088E-4E21-A14B-3F06ED4687DE}"/>
    <dgm:cxn modelId="{C5AA57D0-667D-4F80-8E12-7295834C3B3F}" srcId="{83A443AF-8DDF-43CB-949D-A86624DB9EBF}" destId="{0F8F9FEE-108B-4558-92D4-0CB74ECDCB99}" srcOrd="0" destOrd="0" parTransId="{51B76DB7-C257-4E38-AA59-647DF9B50A2B}" sibTransId="{6C7748A5-E159-41D6-9C7B-55138C64CA9B}"/>
    <dgm:cxn modelId="{BD0F7FCE-2ABC-484F-8B37-DB4D667D313B}" type="presOf" srcId="{7169DFE5-3EFD-4070-A4DF-279E87B8B225}" destId="{E61F9441-03E3-4A18-842B-1F4835CCD8D1}" srcOrd="1" destOrd="0" presId="urn:microsoft.com/office/officeart/2005/8/layout/hList9"/>
    <dgm:cxn modelId="{FB8A2F75-F5D6-4BAE-B6A5-7DEDD2A023E7}" srcId="{F873B427-B6EE-4440-BA02-A830294E71A7}" destId="{5CFE884F-8D06-40F1-A8F8-F261FCF650A6}" srcOrd="1" destOrd="0" parTransId="{84B7255F-7B43-45D3-8285-66BE2314EFA5}" sibTransId="{3808C8EA-AF03-4067-8C9D-4321B9034601}"/>
    <dgm:cxn modelId="{C85DE965-DD15-408B-A5BE-444AC5BDC171}" type="presOf" srcId="{5CFE884F-8D06-40F1-A8F8-F261FCF650A6}" destId="{F8D44222-D0E1-4A7D-8CB0-D2E346BDF823}" srcOrd="0" destOrd="0" presId="urn:microsoft.com/office/officeart/2005/8/layout/hList9"/>
    <dgm:cxn modelId="{9155AC97-5687-4BF9-A69E-6D881A7D3C20}" type="presOf" srcId="{4C9121E8-7441-432A-B2FC-3712D3C76272}" destId="{B58FE7AA-8899-4A65-ABC1-579AC71B0351}" srcOrd="1" destOrd="0" presId="urn:microsoft.com/office/officeart/2005/8/layout/hList9"/>
    <dgm:cxn modelId="{F61BC87D-7843-4D31-B46E-10FD37AF94CC}" type="presOf" srcId="{7169DFE5-3EFD-4070-A4DF-279E87B8B225}" destId="{E7E690B6-2263-47C0-BF89-1B65122DB7DF}" srcOrd="0" destOrd="0" presId="urn:microsoft.com/office/officeart/2005/8/layout/hList9"/>
    <dgm:cxn modelId="{B188D3F3-05BF-4EA6-90B3-4B20CFAF843B}" srcId="{3A2945DF-6328-4976-B30A-53DA35C6CCC1}" destId="{F873B427-B6EE-4440-BA02-A830294E71A7}" srcOrd="2" destOrd="0" parTransId="{807BA3E3-55B2-4B19-804E-EBA9150D2003}" sibTransId="{4EB3B65A-6C59-4B64-A8C1-86C9BF6F14FB}"/>
    <dgm:cxn modelId="{1C18E5CD-C7F8-4EF6-A9E1-A2875EF183AB}" srcId="{3A2945DF-6328-4976-B30A-53DA35C6CCC1}" destId="{83A443AF-8DDF-43CB-949D-A86624DB9EBF}" srcOrd="1" destOrd="0" parTransId="{1B0B4D76-44C6-4660-A7B8-99E1F8820A8B}" sibTransId="{5E3808CB-9066-415E-B34E-458CF42DFE35}"/>
    <dgm:cxn modelId="{B2A1BBB4-AC2F-451F-87C2-29A96A7D16C3}" type="presParOf" srcId="{F9E0B130-6722-4DEF-A742-FD60A9632D17}" destId="{8FF8CCA2-280A-4F03-BAF7-86E2D26F7B77}" srcOrd="0" destOrd="0" presId="urn:microsoft.com/office/officeart/2005/8/layout/hList9"/>
    <dgm:cxn modelId="{9756E4EB-C8EA-4C05-94EC-B196A977066F}" type="presParOf" srcId="{F9E0B130-6722-4DEF-A742-FD60A9632D17}" destId="{82C7C9B8-0E32-40DD-BDE7-DE80339A6326}" srcOrd="1" destOrd="0" presId="urn:microsoft.com/office/officeart/2005/8/layout/hList9"/>
    <dgm:cxn modelId="{07698444-C59A-4A19-AE7B-B211E96A7114}" type="presParOf" srcId="{82C7C9B8-0E32-40DD-BDE7-DE80339A6326}" destId="{73C80394-901B-4327-B416-B0C87CE9179B}" srcOrd="0" destOrd="0" presId="urn:microsoft.com/office/officeart/2005/8/layout/hList9"/>
    <dgm:cxn modelId="{DF46556E-D16C-416A-A213-03AD7102DEE7}" type="presParOf" srcId="{82C7C9B8-0E32-40DD-BDE7-DE80339A6326}" destId="{4F9E1865-6A89-4BDA-9C53-A0F7A3F3E663}" srcOrd="1" destOrd="0" presId="urn:microsoft.com/office/officeart/2005/8/layout/hList9"/>
    <dgm:cxn modelId="{469E49D5-EA78-428E-8A0C-F4E36C792B13}" type="presParOf" srcId="{4F9E1865-6A89-4BDA-9C53-A0F7A3F3E663}" destId="{78BD8601-D3B6-4D1C-83AD-696B0A72BA80}" srcOrd="0" destOrd="0" presId="urn:microsoft.com/office/officeart/2005/8/layout/hList9"/>
    <dgm:cxn modelId="{E622AEFA-CA52-41C8-8C35-C74608A32277}" type="presParOf" srcId="{4F9E1865-6A89-4BDA-9C53-A0F7A3F3E663}" destId="{93497273-241A-46DB-A997-D47730767705}" srcOrd="1" destOrd="0" presId="urn:microsoft.com/office/officeart/2005/8/layout/hList9"/>
    <dgm:cxn modelId="{4A5848CA-296D-4B63-9504-FADC2EEC8497}" type="presParOf" srcId="{82C7C9B8-0E32-40DD-BDE7-DE80339A6326}" destId="{A1AA38BC-D2DE-4C6B-86AF-4BD532A1FAA0}" srcOrd="2" destOrd="0" presId="urn:microsoft.com/office/officeart/2005/8/layout/hList9"/>
    <dgm:cxn modelId="{85EF1D98-CCC2-4238-A7FA-1518398CB1C3}" type="presParOf" srcId="{A1AA38BC-D2DE-4C6B-86AF-4BD532A1FAA0}" destId="{E7E690B6-2263-47C0-BF89-1B65122DB7DF}" srcOrd="0" destOrd="0" presId="urn:microsoft.com/office/officeart/2005/8/layout/hList9"/>
    <dgm:cxn modelId="{1BDA666A-04E0-4CA1-B5B5-EC5B8D2D3190}" type="presParOf" srcId="{A1AA38BC-D2DE-4C6B-86AF-4BD532A1FAA0}" destId="{E61F9441-03E3-4A18-842B-1F4835CCD8D1}" srcOrd="1" destOrd="0" presId="urn:microsoft.com/office/officeart/2005/8/layout/hList9"/>
    <dgm:cxn modelId="{5ED129B1-554E-4D0F-B478-1828764B6279}" type="presParOf" srcId="{F9E0B130-6722-4DEF-A742-FD60A9632D17}" destId="{0CDF09EC-7345-416E-A0CF-CE0D64318E6B}" srcOrd="2" destOrd="0" presId="urn:microsoft.com/office/officeart/2005/8/layout/hList9"/>
    <dgm:cxn modelId="{FCF467E7-5D26-41DA-82AF-D4FA02C8BE07}" type="presParOf" srcId="{F9E0B130-6722-4DEF-A742-FD60A9632D17}" destId="{93479B26-CC27-48BE-B012-1ABCA61A9E7D}" srcOrd="3" destOrd="0" presId="urn:microsoft.com/office/officeart/2005/8/layout/hList9"/>
    <dgm:cxn modelId="{9F522A0B-1ED7-45EB-90F3-FD7D88F69F36}" type="presParOf" srcId="{F9E0B130-6722-4DEF-A742-FD60A9632D17}" destId="{8BABA41D-46D9-44A5-AD51-00F2265D7C24}" srcOrd="4" destOrd="0" presId="urn:microsoft.com/office/officeart/2005/8/layout/hList9"/>
    <dgm:cxn modelId="{1A57365B-5197-4BF4-B10C-6EAC511B3EB1}" type="presParOf" srcId="{F9E0B130-6722-4DEF-A742-FD60A9632D17}" destId="{D2CFA13E-BBFC-42C8-BC68-E28166539D69}" srcOrd="5" destOrd="0" presId="urn:microsoft.com/office/officeart/2005/8/layout/hList9"/>
    <dgm:cxn modelId="{98DE0F4B-CB75-43D7-B81F-374C629C19AA}" type="presParOf" srcId="{F9E0B130-6722-4DEF-A742-FD60A9632D17}" destId="{590565B3-C12C-453D-8A75-B9164B26EB65}" srcOrd="6" destOrd="0" presId="urn:microsoft.com/office/officeart/2005/8/layout/hList9"/>
    <dgm:cxn modelId="{F6BF66C3-112A-45DB-9E12-9CE708AFB969}" type="presParOf" srcId="{590565B3-C12C-453D-8A75-B9164B26EB65}" destId="{90B5917D-70EA-4C63-BF53-7148B332F921}" srcOrd="0" destOrd="0" presId="urn:microsoft.com/office/officeart/2005/8/layout/hList9"/>
    <dgm:cxn modelId="{D3BF0B1E-8004-47B8-B528-0108141F9636}" type="presParOf" srcId="{590565B3-C12C-453D-8A75-B9164B26EB65}" destId="{4A071B29-07A7-4DB1-B6D0-20C27CAF4F59}" srcOrd="1" destOrd="0" presId="urn:microsoft.com/office/officeart/2005/8/layout/hList9"/>
    <dgm:cxn modelId="{ABC7FC5C-8D96-4310-9D71-FB237E9BCD06}" type="presParOf" srcId="{4A071B29-07A7-4DB1-B6D0-20C27CAF4F59}" destId="{B4C022A7-89A4-4D75-B2D5-FDA2C170DE18}" srcOrd="0" destOrd="0" presId="urn:microsoft.com/office/officeart/2005/8/layout/hList9"/>
    <dgm:cxn modelId="{2BE4E0B6-2CED-4643-A091-8F13327DBB4B}" type="presParOf" srcId="{4A071B29-07A7-4DB1-B6D0-20C27CAF4F59}" destId="{5E4CBC0D-008C-4388-8713-461C003DE571}" srcOrd="1" destOrd="0" presId="urn:microsoft.com/office/officeart/2005/8/layout/hList9"/>
    <dgm:cxn modelId="{DEE79929-4159-4FE9-BF67-899D93A8F80B}" type="presParOf" srcId="{590565B3-C12C-453D-8A75-B9164B26EB65}" destId="{85DEA2E3-8D92-4DA1-A6C1-55629202D47F}" srcOrd="2" destOrd="0" presId="urn:microsoft.com/office/officeart/2005/8/layout/hList9"/>
    <dgm:cxn modelId="{9AFF7260-72EE-46A9-B479-6A922785B620}" type="presParOf" srcId="{85DEA2E3-8D92-4DA1-A6C1-55629202D47F}" destId="{19FF2C40-DE59-41E0-930D-ED453AB503A9}" srcOrd="0" destOrd="0" presId="urn:microsoft.com/office/officeart/2005/8/layout/hList9"/>
    <dgm:cxn modelId="{EC87CAA8-8DCF-4CB4-85E6-1864B5B0C375}" type="presParOf" srcId="{85DEA2E3-8D92-4DA1-A6C1-55629202D47F}" destId="{B58FE7AA-8899-4A65-ABC1-579AC71B0351}" srcOrd="1" destOrd="0" presId="urn:microsoft.com/office/officeart/2005/8/layout/hList9"/>
    <dgm:cxn modelId="{667F67B3-E475-4853-AB97-391411FA714B}" type="presParOf" srcId="{F9E0B130-6722-4DEF-A742-FD60A9632D17}" destId="{35128AC2-5C85-4862-9101-028B5E4BDA58}" srcOrd="7" destOrd="0" presId="urn:microsoft.com/office/officeart/2005/8/layout/hList9"/>
    <dgm:cxn modelId="{3F35F088-6DC6-4DF1-BB2C-DC7848E9B6A7}" type="presParOf" srcId="{F9E0B130-6722-4DEF-A742-FD60A9632D17}" destId="{923324AC-B8AB-4D45-8BCF-19E7CE4F251C}" srcOrd="8" destOrd="0" presId="urn:microsoft.com/office/officeart/2005/8/layout/hList9"/>
    <dgm:cxn modelId="{AAF95FCC-3440-409F-8580-9109E0772200}" type="presParOf" srcId="{F9E0B130-6722-4DEF-A742-FD60A9632D17}" destId="{24B32299-3EDE-44C1-859E-221C9E599354}" srcOrd="9" destOrd="0" presId="urn:microsoft.com/office/officeart/2005/8/layout/hList9"/>
    <dgm:cxn modelId="{56C0FF29-B11D-496B-B1C4-C7C16F94F1C6}" type="presParOf" srcId="{F9E0B130-6722-4DEF-A742-FD60A9632D17}" destId="{2E605307-DA72-45EF-9F88-831665A11DBF}" srcOrd="10" destOrd="0" presId="urn:microsoft.com/office/officeart/2005/8/layout/hList9"/>
    <dgm:cxn modelId="{340E85D2-DFB6-41DA-B32D-959A417C97A4}" type="presParOf" srcId="{F9E0B130-6722-4DEF-A742-FD60A9632D17}" destId="{A04D9105-3A9D-457F-8054-6F0F30C991A4}" srcOrd="11" destOrd="0" presId="urn:microsoft.com/office/officeart/2005/8/layout/hList9"/>
    <dgm:cxn modelId="{82D57FEA-D103-4DF9-B3BC-B8D149893201}" type="presParOf" srcId="{A04D9105-3A9D-457F-8054-6F0F30C991A4}" destId="{168B2816-577D-4B3C-9695-8DAD6DE78954}" srcOrd="0" destOrd="0" presId="urn:microsoft.com/office/officeart/2005/8/layout/hList9"/>
    <dgm:cxn modelId="{92594E90-8250-4594-8459-75C8B07AF8CD}" type="presParOf" srcId="{A04D9105-3A9D-457F-8054-6F0F30C991A4}" destId="{3042BEEC-3EE1-41FD-BE78-F0F6FE64EF24}" srcOrd="1" destOrd="0" presId="urn:microsoft.com/office/officeart/2005/8/layout/hList9"/>
    <dgm:cxn modelId="{3299F15C-5342-4477-8DDB-4AF50A5B29E9}" type="presParOf" srcId="{3042BEEC-3EE1-41FD-BE78-F0F6FE64EF24}" destId="{FAC094F9-4F50-44A1-B263-542A59CA7A82}" srcOrd="0" destOrd="0" presId="urn:microsoft.com/office/officeart/2005/8/layout/hList9"/>
    <dgm:cxn modelId="{58D738D8-F547-425F-8494-DEE32E87CED5}" type="presParOf" srcId="{3042BEEC-3EE1-41FD-BE78-F0F6FE64EF24}" destId="{2D256885-9387-4BB9-B303-7D273B296F6E}" srcOrd="1" destOrd="0" presId="urn:microsoft.com/office/officeart/2005/8/layout/hList9"/>
    <dgm:cxn modelId="{80647960-3C37-468B-844B-144A689F5255}" type="presParOf" srcId="{A04D9105-3A9D-457F-8054-6F0F30C991A4}" destId="{988642E3-B9E4-453E-946E-8A282093DB81}" srcOrd="2" destOrd="0" presId="urn:microsoft.com/office/officeart/2005/8/layout/hList9"/>
    <dgm:cxn modelId="{30315E5D-BAC6-49C3-B1FD-E4FA09CCE02B}" type="presParOf" srcId="{988642E3-B9E4-453E-946E-8A282093DB81}" destId="{F8D44222-D0E1-4A7D-8CB0-D2E346BDF823}" srcOrd="0" destOrd="0" presId="urn:microsoft.com/office/officeart/2005/8/layout/hList9"/>
    <dgm:cxn modelId="{018830C0-C0A7-4808-8DA6-8F9E57244D6C}" type="presParOf" srcId="{988642E3-B9E4-453E-946E-8A282093DB81}" destId="{ED454DB4-4956-496A-9B56-C91C00335616}" srcOrd="1" destOrd="0" presId="urn:microsoft.com/office/officeart/2005/8/layout/hList9"/>
    <dgm:cxn modelId="{A417F1F1-6977-4351-90A1-03498F04918A}" type="presParOf" srcId="{F9E0B130-6722-4DEF-A742-FD60A9632D17}" destId="{757F6B5C-1469-4C54-BE5B-139B8485EDCF}" srcOrd="12" destOrd="0" presId="urn:microsoft.com/office/officeart/2005/8/layout/hList9"/>
    <dgm:cxn modelId="{66CAC3CB-2CA5-49EF-A7C4-EEE9A2D16ACF}" type="presParOf" srcId="{F9E0B130-6722-4DEF-A742-FD60A9632D17}" destId="{E6724D0A-E328-4B72-B9B3-F42467D424C7}"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D8601-D3B6-4D1C-83AD-696B0A72BA80}">
      <dsp:nvSpPr>
        <dsp:cNvPr id="0" name=""/>
        <dsp:cNvSpPr/>
      </dsp:nvSpPr>
      <dsp:spPr>
        <a:xfrm>
          <a:off x="868570" y="938002"/>
          <a:ext cx="1627299" cy="10854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fr-FR" sz="1600" kern="1200" dirty="0" smtClean="0">
              <a:latin typeface="+mj-lt"/>
            </a:rPr>
            <a:t>Florian</a:t>
          </a:r>
        </a:p>
        <a:p>
          <a:pPr lvl="0" algn="l" defTabSz="711200">
            <a:lnSpc>
              <a:spcPct val="90000"/>
            </a:lnSpc>
            <a:spcBef>
              <a:spcPct val="0"/>
            </a:spcBef>
            <a:spcAft>
              <a:spcPct val="35000"/>
            </a:spcAft>
          </a:pPr>
          <a:r>
            <a:rPr lang="fr-FR" sz="1600" kern="1200" dirty="0" smtClean="0">
              <a:latin typeface="+mj-lt"/>
            </a:rPr>
            <a:t>MARTIN</a:t>
          </a:r>
          <a:endParaRPr lang="fr-FR" sz="1600" kern="1200" dirty="0">
            <a:latin typeface="+mj-lt"/>
          </a:endParaRPr>
        </a:p>
      </dsp:txBody>
      <dsp:txXfrm>
        <a:off x="1128938" y="938002"/>
        <a:ext cx="1366931" cy="1085409"/>
      </dsp:txXfrm>
    </dsp:sp>
    <dsp:sp modelId="{E7E690B6-2263-47C0-BF89-1B65122DB7DF}">
      <dsp:nvSpPr>
        <dsp:cNvPr id="0" name=""/>
        <dsp:cNvSpPr/>
      </dsp:nvSpPr>
      <dsp:spPr>
        <a:xfrm>
          <a:off x="868570" y="2023411"/>
          <a:ext cx="1627299" cy="320578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ts val="0"/>
            </a:spcAft>
          </a:pPr>
          <a:r>
            <a:rPr lang="fr-FR" sz="1400" kern="1200" dirty="0" smtClean="0">
              <a:latin typeface="+mj-lt"/>
            </a:rPr>
            <a:t>Choix de l’</a:t>
          </a:r>
          <a:r>
            <a:rPr lang="fr-FR" sz="1400" kern="1200" dirty="0" err="1" smtClean="0">
              <a:latin typeface="+mj-lt"/>
            </a:rPr>
            <a:t>aéro-générateur</a:t>
          </a:r>
          <a:r>
            <a:rPr lang="fr-FR" sz="1400" kern="1200" dirty="0" smtClean="0">
              <a:latin typeface="+mj-lt"/>
            </a:rPr>
            <a:t>.</a:t>
          </a:r>
        </a:p>
        <a:p>
          <a:pPr lvl="0" algn="l" defTabSz="622300">
            <a:lnSpc>
              <a:spcPct val="90000"/>
            </a:lnSpc>
            <a:spcBef>
              <a:spcPct val="0"/>
            </a:spcBef>
            <a:spcAft>
              <a:spcPts val="0"/>
            </a:spcAft>
          </a:pPr>
          <a:endParaRPr lang="fr-FR" sz="1400" kern="1200" dirty="0" smtClean="0">
            <a:latin typeface="+mj-lt"/>
          </a:endParaRPr>
        </a:p>
        <a:p>
          <a:pPr lvl="0" algn="l" defTabSz="622300">
            <a:lnSpc>
              <a:spcPct val="90000"/>
            </a:lnSpc>
            <a:spcBef>
              <a:spcPct val="0"/>
            </a:spcBef>
            <a:spcAft>
              <a:spcPts val="0"/>
            </a:spcAft>
          </a:pPr>
          <a:r>
            <a:rPr lang="fr-FR" sz="1400" kern="1200" dirty="0" smtClean="0">
              <a:latin typeface="+mj-lt"/>
            </a:rPr>
            <a:t>Implantation sur le casque.</a:t>
          </a:r>
        </a:p>
        <a:p>
          <a:pPr lvl="0" algn="l" defTabSz="622300">
            <a:lnSpc>
              <a:spcPct val="90000"/>
            </a:lnSpc>
            <a:spcBef>
              <a:spcPct val="0"/>
            </a:spcBef>
            <a:spcAft>
              <a:spcPts val="0"/>
            </a:spcAft>
          </a:pPr>
          <a:endParaRPr lang="fr-FR" sz="1400" kern="1200" dirty="0" smtClean="0">
            <a:latin typeface="+mj-lt"/>
          </a:endParaRPr>
        </a:p>
        <a:p>
          <a:pPr lvl="0" algn="l" defTabSz="622300">
            <a:lnSpc>
              <a:spcPct val="90000"/>
            </a:lnSpc>
            <a:spcBef>
              <a:spcPct val="0"/>
            </a:spcBef>
            <a:spcAft>
              <a:spcPts val="0"/>
            </a:spcAft>
          </a:pPr>
          <a:r>
            <a:rPr lang="fr-FR" sz="1400" kern="1200" dirty="0" smtClean="0">
              <a:latin typeface="+mj-lt"/>
            </a:rPr>
            <a:t>Simulation de la solution.</a:t>
          </a:r>
        </a:p>
        <a:p>
          <a:pPr lvl="0" algn="l" defTabSz="622300">
            <a:lnSpc>
              <a:spcPct val="90000"/>
            </a:lnSpc>
            <a:spcBef>
              <a:spcPct val="0"/>
            </a:spcBef>
            <a:spcAft>
              <a:spcPts val="0"/>
            </a:spcAft>
          </a:pPr>
          <a:endParaRPr lang="fr-FR" sz="1400" kern="1200" dirty="0" smtClean="0">
            <a:latin typeface="+mj-lt"/>
          </a:endParaRPr>
        </a:p>
        <a:p>
          <a:pPr lvl="0" algn="l" defTabSz="622300">
            <a:lnSpc>
              <a:spcPct val="90000"/>
            </a:lnSpc>
            <a:spcBef>
              <a:spcPct val="0"/>
            </a:spcBef>
            <a:spcAft>
              <a:spcPts val="0"/>
            </a:spcAft>
          </a:pPr>
          <a:r>
            <a:rPr lang="fr-FR" sz="1400" kern="1200" dirty="0" smtClean="0">
              <a:latin typeface="+mj-lt"/>
            </a:rPr>
            <a:t>Choix des matériaux.</a:t>
          </a:r>
        </a:p>
        <a:p>
          <a:pPr lvl="0" algn="l" defTabSz="622300">
            <a:lnSpc>
              <a:spcPct val="90000"/>
            </a:lnSpc>
            <a:spcBef>
              <a:spcPct val="0"/>
            </a:spcBef>
            <a:spcAft>
              <a:spcPts val="0"/>
            </a:spcAft>
          </a:pPr>
          <a:endParaRPr lang="fr-FR" sz="1400" kern="1200" dirty="0" smtClean="0">
            <a:latin typeface="+mj-lt"/>
          </a:endParaRPr>
        </a:p>
        <a:p>
          <a:pPr lvl="0" algn="l" defTabSz="622300">
            <a:lnSpc>
              <a:spcPct val="90000"/>
            </a:lnSpc>
            <a:spcBef>
              <a:spcPct val="0"/>
            </a:spcBef>
            <a:spcAft>
              <a:spcPts val="0"/>
            </a:spcAft>
          </a:pPr>
          <a:r>
            <a:rPr lang="fr-FR" sz="1400" kern="1200" dirty="0" smtClean="0">
              <a:latin typeface="+mj-lt"/>
            </a:rPr>
            <a:t>Intégration, test final.</a:t>
          </a:r>
        </a:p>
        <a:p>
          <a:pPr lvl="0" algn="l" defTabSz="622300">
            <a:lnSpc>
              <a:spcPct val="90000"/>
            </a:lnSpc>
            <a:spcBef>
              <a:spcPct val="0"/>
            </a:spcBef>
            <a:spcAft>
              <a:spcPts val="0"/>
            </a:spcAft>
          </a:pPr>
          <a:endParaRPr lang="fr-FR" sz="1400" kern="1200" dirty="0">
            <a:latin typeface="+mj-lt"/>
          </a:endParaRPr>
        </a:p>
      </dsp:txBody>
      <dsp:txXfrm>
        <a:off x="1128938" y="2023411"/>
        <a:ext cx="1366931" cy="3205788"/>
      </dsp:txXfrm>
    </dsp:sp>
    <dsp:sp modelId="{93479B26-CC27-48BE-B012-1ABCA61A9E7D}">
      <dsp:nvSpPr>
        <dsp:cNvPr id="0" name=""/>
        <dsp:cNvSpPr/>
      </dsp:nvSpPr>
      <dsp:spPr>
        <a:xfrm>
          <a:off x="676" y="504056"/>
          <a:ext cx="1084866" cy="108486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dirty="0">
            <a:latin typeface="+mj-lt"/>
          </a:endParaRPr>
        </a:p>
      </dsp:txBody>
      <dsp:txXfrm>
        <a:off x="159551" y="662931"/>
        <a:ext cx="767116" cy="767116"/>
      </dsp:txXfrm>
    </dsp:sp>
    <dsp:sp modelId="{B4C022A7-89A4-4D75-B2D5-FDA2C170DE18}">
      <dsp:nvSpPr>
        <dsp:cNvPr id="0" name=""/>
        <dsp:cNvSpPr/>
      </dsp:nvSpPr>
      <dsp:spPr>
        <a:xfrm>
          <a:off x="3580736" y="938002"/>
          <a:ext cx="1627299" cy="10854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fr-FR" sz="1600" kern="1200" dirty="0" smtClean="0">
              <a:latin typeface="+mj-lt"/>
            </a:rPr>
            <a:t>Pierre-Henri</a:t>
          </a:r>
        </a:p>
        <a:p>
          <a:pPr lvl="0" algn="l" defTabSz="711200">
            <a:lnSpc>
              <a:spcPct val="90000"/>
            </a:lnSpc>
            <a:spcBef>
              <a:spcPct val="0"/>
            </a:spcBef>
            <a:spcAft>
              <a:spcPct val="35000"/>
            </a:spcAft>
          </a:pPr>
          <a:r>
            <a:rPr lang="fr-FR" sz="1600" kern="1200" dirty="0" smtClean="0">
              <a:latin typeface="+mj-lt"/>
            </a:rPr>
            <a:t>GRELET</a:t>
          </a:r>
          <a:endParaRPr lang="fr-FR" sz="1600" kern="1200" dirty="0">
            <a:latin typeface="+mj-lt"/>
          </a:endParaRPr>
        </a:p>
      </dsp:txBody>
      <dsp:txXfrm>
        <a:off x="3841104" y="938002"/>
        <a:ext cx="1366931" cy="1085409"/>
      </dsp:txXfrm>
    </dsp:sp>
    <dsp:sp modelId="{19FF2C40-DE59-41E0-930D-ED453AB503A9}">
      <dsp:nvSpPr>
        <dsp:cNvPr id="0" name=""/>
        <dsp:cNvSpPr/>
      </dsp:nvSpPr>
      <dsp:spPr>
        <a:xfrm>
          <a:off x="3580736" y="2023411"/>
          <a:ext cx="1627299" cy="320578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ts val="0"/>
            </a:spcAft>
          </a:pPr>
          <a:r>
            <a:rPr lang="fr-FR" sz="1400" kern="1200" dirty="0" smtClean="0">
              <a:latin typeface="+mj-lt"/>
            </a:rPr>
            <a:t>Choix des cellules.</a:t>
          </a:r>
        </a:p>
        <a:p>
          <a:pPr lvl="0" algn="l" defTabSz="622300">
            <a:lnSpc>
              <a:spcPct val="90000"/>
            </a:lnSpc>
            <a:spcBef>
              <a:spcPct val="0"/>
            </a:spcBef>
            <a:spcAft>
              <a:spcPts val="0"/>
            </a:spcAft>
          </a:pPr>
          <a:endParaRPr lang="fr-FR" sz="1400" kern="1200" dirty="0" smtClean="0">
            <a:latin typeface="+mj-lt"/>
          </a:endParaRPr>
        </a:p>
        <a:p>
          <a:pPr lvl="0" algn="l" defTabSz="622300">
            <a:lnSpc>
              <a:spcPct val="90000"/>
            </a:lnSpc>
            <a:spcBef>
              <a:spcPct val="0"/>
            </a:spcBef>
            <a:spcAft>
              <a:spcPts val="0"/>
            </a:spcAft>
          </a:pPr>
          <a:r>
            <a:rPr lang="fr-FR" sz="1400" kern="1200" dirty="0" smtClean="0">
              <a:latin typeface="+mj-lt"/>
            </a:rPr>
            <a:t>Implantation sur le casque.</a:t>
          </a:r>
        </a:p>
        <a:p>
          <a:pPr lvl="0" algn="l" defTabSz="622300">
            <a:lnSpc>
              <a:spcPct val="90000"/>
            </a:lnSpc>
            <a:spcBef>
              <a:spcPct val="0"/>
            </a:spcBef>
            <a:spcAft>
              <a:spcPts val="0"/>
            </a:spcAft>
          </a:pPr>
          <a:endParaRPr lang="fr-FR" sz="1400" kern="1200" dirty="0" smtClean="0">
            <a:latin typeface="+mj-lt"/>
          </a:endParaRPr>
        </a:p>
        <a:p>
          <a:pPr lvl="0" algn="l" defTabSz="622300">
            <a:lnSpc>
              <a:spcPct val="90000"/>
            </a:lnSpc>
            <a:spcBef>
              <a:spcPct val="0"/>
            </a:spcBef>
            <a:spcAft>
              <a:spcPts val="0"/>
            </a:spcAft>
          </a:pPr>
          <a:r>
            <a:rPr lang="fr-FR" sz="1400" kern="1200" dirty="0" smtClean="0">
              <a:latin typeface="+mj-lt"/>
            </a:rPr>
            <a:t>Mesure de puissance.</a:t>
          </a:r>
        </a:p>
        <a:p>
          <a:pPr lvl="0" algn="l" defTabSz="622300">
            <a:lnSpc>
              <a:spcPct val="90000"/>
            </a:lnSpc>
            <a:spcBef>
              <a:spcPct val="0"/>
            </a:spcBef>
            <a:spcAft>
              <a:spcPts val="0"/>
            </a:spcAft>
          </a:pPr>
          <a:endParaRPr lang="fr-FR" sz="1400" kern="1200" dirty="0" smtClean="0">
            <a:latin typeface="+mj-lt"/>
          </a:endParaRPr>
        </a:p>
        <a:p>
          <a:pPr lvl="0" algn="l" defTabSz="622300">
            <a:lnSpc>
              <a:spcPct val="90000"/>
            </a:lnSpc>
            <a:spcBef>
              <a:spcPct val="0"/>
            </a:spcBef>
            <a:spcAft>
              <a:spcPts val="0"/>
            </a:spcAft>
          </a:pPr>
          <a:r>
            <a:rPr lang="fr-FR" sz="1400" kern="1200" dirty="0" smtClean="0">
              <a:latin typeface="+mj-lt"/>
            </a:rPr>
            <a:t>Choix des matériaux.</a:t>
          </a:r>
        </a:p>
        <a:p>
          <a:pPr lvl="0" algn="l" defTabSz="622300">
            <a:lnSpc>
              <a:spcPct val="90000"/>
            </a:lnSpc>
            <a:spcBef>
              <a:spcPct val="0"/>
            </a:spcBef>
            <a:spcAft>
              <a:spcPts val="0"/>
            </a:spcAft>
          </a:pPr>
          <a:endParaRPr lang="fr-FR" sz="1400" kern="1200" dirty="0" smtClean="0">
            <a:latin typeface="+mj-lt"/>
          </a:endParaRPr>
        </a:p>
        <a:p>
          <a:pPr lvl="0" algn="l" defTabSz="622300">
            <a:lnSpc>
              <a:spcPct val="90000"/>
            </a:lnSpc>
            <a:spcBef>
              <a:spcPct val="0"/>
            </a:spcBef>
            <a:spcAft>
              <a:spcPts val="0"/>
            </a:spcAft>
          </a:pPr>
          <a:r>
            <a:rPr lang="fr-FR" sz="1400" kern="1200" dirty="0" smtClean="0">
              <a:latin typeface="+mj-lt"/>
            </a:rPr>
            <a:t>Intégration test final.</a:t>
          </a:r>
          <a:endParaRPr lang="fr-FR" sz="1400" kern="1200" dirty="0">
            <a:latin typeface="+mj-lt"/>
          </a:endParaRPr>
        </a:p>
      </dsp:txBody>
      <dsp:txXfrm>
        <a:off x="3841104" y="2023411"/>
        <a:ext cx="1366931" cy="3205788"/>
      </dsp:txXfrm>
    </dsp:sp>
    <dsp:sp modelId="{923324AC-B8AB-4D45-8BCF-19E7CE4F251C}">
      <dsp:nvSpPr>
        <dsp:cNvPr id="0" name=""/>
        <dsp:cNvSpPr/>
      </dsp:nvSpPr>
      <dsp:spPr>
        <a:xfrm>
          <a:off x="2712843" y="504056"/>
          <a:ext cx="1084866" cy="1084866"/>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dirty="0">
            <a:latin typeface="+mj-lt"/>
          </a:endParaRPr>
        </a:p>
      </dsp:txBody>
      <dsp:txXfrm>
        <a:off x="2871718" y="662931"/>
        <a:ext cx="767116" cy="767116"/>
      </dsp:txXfrm>
    </dsp:sp>
    <dsp:sp modelId="{FAC094F9-4F50-44A1-B263-542A59CA7A82}">
      <dsp:nvSpPr>
        <dsp:cNvPr id="0" name=""/>
        <dsp:cNvSpPr/>
      </dsp:nvSpPr>
      <dsp:spPr>
        <a:xfrm>
          <a:off x="6292903" y="938002"/>
          <a:ext cx="1627299" cy="10854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fr-FR" sz="1600" kern="1200" dirty="0" smtClean="0">
              <a:latin typeface="+mj-lt"/>
            </a:rPr>
            <a:t>Valentin</a:t>
          </a:r>
        </a:p>
        <a:p>
          <a:pPr lvl="0" algn="l" defTabSz="711200">
            <a:lnSpc>
              <a:spcPct val="90000"/>
            </a:lnSpc>
            <a:spcBef>
              <a:spcPct val="0"/>
            </a:spcBef>
            <a:spcAft>
              <a:spcPct val="35000"/>
            </a:spcAft>
          </a:pPr>
          <a:r>
            <a:rPr lang="fr-FR" sz="1600" kern="1200" dirty="0" smtClean="0">
              <a:latin typeface="+mj-lt"/>
            </a:rPr>
            <a:t>MERCIER</a:t>
          </a:r>
          <a:endParaRPr lang="fr-FR" sz="1600" kern="1200" dirty="0">
            <a:latin typeface="+mj-lt"/>
          </a:endParaRPr>
        </a:p>
      </dsp:txBody>
      <dsp:txXfrm>
        <a:off x="6553271" y="938002"/>
        <a:ext cx="1366931" cy="1085409"/>
      </dsp:txXfrm>
    </dsp:sp>
    <dsp:sp modelId="{F8D44222-D0E1-4A7D-8CB0-D2E346BDF823}">
      <dsp:nvSpPr>
        <dsp:cNvPr id="0" name=""/>
        <dsp:cNvSpPr/>
      </dsp:nvSpPr>
      <dsp:spPr>
        <a:xfrm>
          <a:off x="6292903" y="2023411"/>
          <a:ext cx="1627299" cy="320578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ts val="0"/>
            </a:spcAft>
          </a:pPr>
          <a:r>
            <a:rPr lang="fr-FR" sz="1400" kern="1200" dirty="0" smtClean="0">
              <a:latin typeface="+mj-lt"/>
            </a:rPr>
            <a:t>Choix de la solution de stockage.</a:t>
          </a:r>
        </a:p>
        <a:p>
          <a:pPr lvl="0" algn="l" defTabSz="622300">
            <a:lnSpc>
              <a:spcPct val="90000"/>
            </a:lnSpc>
            <a:spcBef>
              <a:spcPct val="0"/>
            </a:spcBef>
            <a:spcAft>
              <a:spcPts val="0"/>
            </a:spcAft>
          </a:pPr>
          <a:endParaRPr lang="fr-FR" sz="1400" kern="1200" dirty="0" smtClean="0">
            <a:latin typeface="+mj-lt"/>
          </a:endParaRPr>
        </a:p>
        <a:p>
          <a:pPr lvl="0" algn="l" defTabSz="622300">
            <a:lnSpc>
              <a:spcPct val="90000"/>
            </a:lnSpc>
            <a:spcBef>
              <a:spcPct val="0"/>
            </a:spcBef>
            <a:spcAft>
              <a:spcPts val="0"/>
            </a:spcAft>
          </a:pPr>
          <a:r>
            <a:rPr lang="fr-FR" sz="1400" kern="1200" dirty="0" smtClean="0">
              <a:latin typeface="+mj-lt"/>
            </a:rPr>
            <a:t>Implantation sur le casque.</a:t>
          </a:r>
        </a:p>
        <a:p>
          <a:pPr lvl="0" algn="l" defTabSz="622300">
            <a:lnSpc>
              <a:spcPct val="90000"/>
            </a:lnSpc>
            <a:spcBef>
              <a:spcPct val="0"/>
            </a:spcBef>
            <a:spcAft>
              <a:spcPts val="0"/>
            </a:spcAft>
          </a:pPr>
          <a:endParaRPr lang="fr-FR" sz="1400" kern="1200" dirty="0" smtClean="0">
            <a:latin typeface="+mj-lt"/>
          </a:endParaRPr>
        </a:p>
        <a:p>
          <a:pPr lvl="0" algn="l" defTabSz="622300">
            <a:lnSpc>
              <a:spcPct val="90000"/>
            </a:lnSpc>
            <a:spcBef>
              <a:spcPct val="0"/>
            </a:spcBef>
            <a:spcAft>
              <a:spcPts val="0"/>
            </a:spcAft>
          </a:pPr>
          <a:r>
            <a:rPr lang="fr-FR" sz="1400" kern="1200" dirty="0" smtClean="0">
              <a:latin typeface="+mj-lt"/>
            </a:rPr>
            <a:t>Intégration du bloc de gestion de l’énergie.</a:t>
          </a:r>
        </a:p>
        <a:p>
          <a:pPr lvl="0" algn="l" defTabSz="622300">
            <a:lnSpc>
              <a:spcPct val="90000"/>
            </a:lnSpc>
            <a:spcBef>
              <a:spcPct val="0"/>
            </a:spcBef>
            <a:spcAft>
              <a:spcPts val="0"/>
            </a:spcAft>
          </a:pPr>
          <a:endParaRPr lang="fr-FR" sz="1400" kern="1200" dirty="0" smtClean="0">
            <a:latin typeface="+mj-lt"/>
          </a:endParaRPr>
        </a:p>
        <a:p>
          <a:pPr lvl="0" algn="l" defTabSz="622300">
            <a:lnSpc>
              <a:spcPct val="90000"/>
            </a:lnSpc>
            <a:spcBef>
              <a:spcPct val="0"/>
            </a:spcBef>
            <a:spcAft>
              <a:spcPts val="0"/>
            </a:spcAft>
          </a:pPr>
          <a:r>
            <a:rPr lang="fr-FR" sz="1400" kern="1200" dirty="0" smtClean="0">
              <a:latin typeface="+mj-lt"/>
            </a:rPr>
            <a:t>Choix du matériau pour le boîtier.</a:t>
          </a:r>
        </a:p>
        <a:p>
          <a:pPr lvl="0" algn="l" defTabSz="622300">
            <a:lnSpc>
              <a:spcPct val="90000"/>
            </a:lnSpc>
            <a:spcBef>
              <a:spcPct val="0"/>
            </a:spcBef>
            <a:spcAft>
              <a:spcPts val="0"/>
            </a:spcAft>
          </a:pPr>
          <a:endParaRPr lang="fr-FR" sz="1400" kern="1200" dirty="0" smtClean="0">
            <a:latin typeface="+mj-lt"/>
          </a:endParaRPr>
        </a:p>
        <a:p>
          <a:pPr lvl="0" algn="l" defTabSz="622300">
            <a:lnSpc>
              <a:spcPct val="90000"/>
            </a:lnSpc>
            <a:spcBef>
              <a:spcPct val="0"/>
            </a:spcBef>
            <a:spcAft>
              <a:spcPts val="0"/>
            </a:spcAft>
          </a:pPr>
          <a:r>
            <a:rPr lang="fr-FR" sz="1400" kern="1200" dirty="0" smtClean="0">
              <a:latin typeface="+mj-lt"/>
            </a:rPr>
            <a:t>Intégration test final.</a:t>
          </a:r>
          <a:endParaRPr lang="fr-FR" sz="1400" kern="1200" dirty="0">
            <a:latin typeface="+mj-lt"/>
          </a:endParaRPr>
        </a:p>
      </dsp:txBody>
      <dsp:txXfrm>
        <a:off x="6553271" y="2023411"/>
        <a:ext cx="1366931" cy="3205788"/>
      </dsp:txXfrm>
    </dsp:sp>
    <dsp:sp modelId="{E6724D0A-E328-4B72-B9B3-F42467D424C7}">
      <dsp:nvSpPr>
        <dsp:cNvPr id="0" name=""/>
        <dsp:cNvSpPr/>
      </dsp:nvSpPr>
      <dsp:spPr>
        <a:xfrm>
          <a:off x="5425009" y="504056"/>
          <a:ext cx="1084866" cy="1084866"/>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578100">
            <a:lnSpc>
              <a:spcPct val="90000"/>
            </a:lnSpc>
            <a:spcBef>
              <a:spcPct val="0"/>
            </a:spcBef>
            <a:spcAft>
              <a:spcPct val="35000"/>
            </a:spcAft>
          </a:pPr>
          <a:endParaRPr lang="fr-FR" sz="5800" kern="1200" dirty="0">
            <a:latin typeface="+mj-lt"/>
          </a:endParaRPr>
        </a:p>
      </dsp:txBody>
      <dsp:txXfrm>
        <a:off x="5583884" y="662931"/>
        <a:ext cx="767116" cy="767116"/>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3686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3686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3686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D442D04-BFBF-4744-B08A-6A443F0CB0F9}" type="slidenum">
              <a:rPr lang="fr-FR"/>
              <a:pPr/>
              <a:t>‹N°›</a:t>
            </a:fld>
            <a:endParaRPr lang="fr-FR"/>
          </a:p>
        </p:txBody>
      </p:sp>
    </p:spTree>
    <p:extLst>
      <p:ext uri="{BB962C8B-B14F-4D97-AF65-F5344CB8AC3E}">
        <p14:creationId xmlns:p14="http://schemas.microsoft.com/office/powerpoint/2010/main" val="2400168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913249A-F732-40F9-B1CF-0F0F87F53228}" type="slidenum">
              <a:rPr lang="fr-FR"/>
              <a:pPr/>
              <a:t>‹N°›</a:t>
            </a:fld>
            <a:endParaRPr lang="fr-FR"/>
          </a:p>
        </p:txBody>
      </p:sp>
    </p:spTree>
    <p:extLst>
      <p:ext uri="{BB962C8B-B14F-4D97-AF65-F5344CB8AC3E}">
        <p14:creationId xmlns:p14="http://schemas.microsoft.com/office/powerpoint/2010/main" val="4901080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171616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04509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26335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41068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180778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23165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01637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9387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29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812846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67946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bg1"/>
            </a:gs>
          </a:gsLst>
          <a:lin ang="5400000" scaled="1"/>
        </a:gra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228600" y="6172200"/>
            <a:ext cx="9677400" cy="498475"/>
          </a:xfrm>
          <a:prstGeom prst="rect">
            <a:avLst/>
          </a:prstGeom>
          <a:solidFill>
            <a:srgbClr val="00007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000">
              <a:solidFill>
                <a:srgbClr val="000066"/>
              </a:solidFill>
            </a:endParaRPr>
          </a:p>
        </p:txBody>
      </p:sp>
      <p:sp>
        <p:nvSpPr>
          <p:cNvPr id="1038" name="Text Box 14"/>
          <p:cNvSpPr txBox="1">
            <a:spLocks noChangeArrowheads="1"/>
          </p:cNvSpPr>
          <p:nvPr/>
        </p:nvSpPr>
        <p:spPr bwMode="auto">
          <a:xfrm>
            <a:off x="1524000" y="6110288"/>
            <a:ext cx="807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800" dirty="0">
                <a:solidFill>
                  <a:srgbClr val="333399"/>
                </a:solidFill>
                <a:latin typeface="Arial Narrow" pitchFamily="34" charset="0"/>
              </a:rPr>
              <a:t>enseigner éduquer établissement élève élever éducation enseigner éduquer établissement élève élever éducation enseigner éduquer établissement élève élever éducation enseigner éduquer établissement élève élever éducation enseigner éduquer établissement élève élever éducation enseigner éduquer établissement élève élever éducation enseigner éduquer établissement élève élever éducation enseigner éduquer </a:t>
            </a:r>
            <a:r>
              <a:rPr lang="fr-FR" sz="800" b="1" dirty="0" smtClean="0">
                <a:solidFill>
                  <a:schemeClr val="bg1"/>
                </a:solidFill>
                <a:latin typeface="Arial Narrow" pitchFamily="34" charset="0"/>
              </a:rPr>
              <a:t>Inspection Pédagogique Régionale des Sciences et Techniques</a:t>
            </a:r>
            <a:r>
              <a:rPr lang="fr-FR" sz="800" b="1" baseline="0" dirty="0" smtClean="0">
                <a:solidFill>
                  <a:schemeClr val="bg1"/>
                </a:solidFill>
                <a:latin typeface="Arial Narrow" pitchFamily="34" charset="0"/>
              </a:rPr>
              <a:t> Industrielles </a:t>
            </a:r>
            <a:r>
              <a:rPr lang="fr-FR" sz="800" dirty="0" smtClean="0">
                <a:solidFill>
                  <a:srgbClr val="333399"/>
                </a:solidFill>
                <a:latin typeface="Arial Narrow" pitchFamily="34" charset="0"/>
              </a:rPr>
              <a:t>établissement </a:t>
            </a:r>
            <a:r>
              <a:rPr lang="fr-FR" sz="800" dirty="0">
                <a:solidFill>
                  <a:srgbClr val="333399"/>
                </a:solidFill>
                <a:latin typeface="Arial Narrow" pitchFamily="34" charset="0"/>
              </a:rPr>
              <a:t>élève élever éducation enseigner éduquer établissement élève élever éducation enseigner éduquer établissement élève élever éducation enseigner éduquer établissement élève élever éducation enseigner éduquer établissement élève élever éducation enseigner éduquer </a:t>
            </a:r>
            <a:r>
              <a:rPr lang="fr-FR" sz="800" dirty="0" smtClean="0">
                <a:solidFill>
                  <a:srgbClr val="333399"/>
                </a:solidFill>
                <a:latin typeface="Arial Narrow" pitchFamily="34" charset="0"/>
              </a:rPr>
              <a:t>établissement </a:t>
            </a:r>
            <a:r>
              <a:rPr lang="fr-FR" sz="800" dirty="0">
                <a:solidFill>
                  <a:srgbClr val="333399"/>
                </a:solidFill>
                <a:latin typeface="Arial Narrow" pitchFamily="34" charset="0"/>
              </a:rPr>
              <a:t>élève élever</a:t>
            </a:r>
          </a:p>
        </p:txBody>
      </p:sp>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6" name="Text Box 12"/>
          <p:cNvSpPr txBox="1">
            <a:spLocks noChangeArrowheads="1"/>
          </p:cNvSpPr>
          <p:nvPr/>
        </p:nvSpPr>
        <p:spPr bwMode="auto">
          <a:xfrm>
            <a:off x="2046288" y="6453336"/>
            <a:ext cx="7010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r-FR" sz="1000" b="1">
                <a:solidFill>
                  <a:schemeClr val="bg1"/>
                </a:solidFill>
                <a:latin typeface="Arial Narrow" pitchFamily="34" charset="0"/>
              </a:rPr>
              <a:t>www.ac-orleans-tours.fr</a:t>
            </a:r>
          </a:p>
        </p:txBody>
      </p:sp>
      <p:pic>
        <p:nvPicPr>
          <p:cNvPr id="1037" name="Picture 13" descr="academi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5250" y="5499100"/>
            <a:ext cx="914400" cy="911225"/>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5"/>
          <p:cNvSpPr>
            <a:spLocks noChangeArrowheads="1"/>
          </p:cNvSpPr>
          <p:nvPr/>
        </p:nvSpPr>
        <p:spPr bwMode="auto">
          <a:xfrm>
            <a:off x="-152400" y="152400"/>
            <a:ext cx="433388" cy="228600"/>
          </a:xfrm>
          <a:prstGeom prst="rect">
            <a:avLst/>
          </a:prstGeom>
          <a:solidFill>
            <a:srgbClr val="13007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rIns="36000" anchor="ctr"/>
          <a:lstStyle/>
          <a:p>
            <a:pPr algn="r"/>
            <a:fld id="{22C97D60-3C49-4500-A121-F2627F9AC2A2}" type="slidenum">
              <a:rPr lang="fr-FR" sz="1000" b="1" smtClean="0">
                <a:solidFill>
                  <a:schemeClr val="bg1"/>
                </a:solidFill>
                <a:latin typeface="+mj-lt"/>
              </a:rPr>
              <a:pPr algn="r"/>
              <a:t>‹N°›</a:t>
            </a:fld>
            <a:endParaRPr lang="fr-FR" sz="1000" b="1" dirty="0">
              <a:solidFill>
                <a:schemeClr val="bg1"/>
              </a:solidFill>
              <a:latin typeface="+mj-lt"/>
            </a:endParaRPr>
          </a:p>
        </p:txBody>
      </p:sp>
      <p:sp>
        <p:nvSpPr>
          <p:cNvPr id="1040" name="Text Box 16"/>
          <p:cNvSpPr txBox="1">
            <a:spLocks noChangeArrowheads="1"/>
          </p:cNvSpPr>
          <p:nvPr/>
        </p:nvSpPr>
        <p:spPr bwMode="auto">
          <a:xfrm rot="-5400000">
            <a:off x="-965200" y="1420813"/>
            <a:ext cx="2363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r-FR" sz="1200">
                <a:solidFill>
                  <a:srgbClr val="13007C"/>
                </a:solidFill>
                <a:latin typeface="Arial" charset="0"/>
              </a:rPr>
              <a:t>académie d’Orléans-Tours</a:t>
            </a:r>
          </a:p>
        </p:txBody>
      </p:sp>
      <p:sp>
        <p:nvSpPr>
          <p:cNvPr id="1041" name="Line 17"/>
          <p:cNvSpPr>
            <a:spLocks noChangeShapeType="1"/>
          </p:cNvSpPr>
          <p:nvPr/>
        </p:nvSpPr>
        <p:spPr bwMode="auto">
          <a:xfrm>
            <a:off x="279400" y="153988"/>
            <a:ext cx="1588" cy="2101850"/>
          </a:xfrm>
          <a:prstGeom prst="line">
            <a:avLst/>
          </a:prstGeom>
          <a:noFill/>
          <a:ln w="9525">
            <a:solidFill>
              <a:srgbClr val="13007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1049" name="Picture 25" descr="logo-academie-trait-blanc"/>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4688" y="6183313"/>
            <a:ext cx="828675" cy="4699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eaLnBrk="1" fontAlgn="base" hangingPunct="1">
        <a:spcBef>
          <a:spcPct val="0"/>
        </a:spcBef>
        <a:spcAft>
          <a:spcPct val="0"/>
        </a:spcAft>
        <a:defRPr sz="4000">
          <a:solidFill>
            <a:schemeClr val="tx2"/>
          </a:solidFill>
          <a:latin typeface="+mj-lt"/>
          <a:ea typeface="+mj-ea"/>
          <a:cs typeface="+mj-cs"/>
        </a:defRPr>
      </a:lvl1pPr>
      <a:lvl2pPr algn="r" rtl="0" eaLnBrk="1" fontAlgn="base" hangingPunct="1">
        <a:spcBef>
          <a:spcPct val="0"/>
        </a:spcBef>
        <a:spcAft>
          <a:spcPct val="0"/>
        </a:spcAft>
        <a:defRPr sz="4000">
          <a:solidFill>
            <a:schemeClr val="tx2"/>
          </a:solidFill>
          <a:latin typeface="Arial" charset="0"/>
        </a:defRPr>
      </a:lvl2pPr>
      <a:lvl3pPr algn="r" rtl="0" eaLnBrk="1" fontAlgn="base" hangingPunct="1">
        <a:spcBef>
          <a:spcPct val="0"/>
        </a:spcBef>
        <a:spcAft>
          <a:spcPct val="0"/>
        </a:spcAft>
        <a:defRPr sz="4000">
          <a:solidFill>
            <a:schemeClr val="tx2"/>
          </a:solidFill>
          <a:latin typeface="Arial" charset="0"/>
        </a:defRPr>
      </a:lvl3pPr>
      <a:lvl4pPr algn="r" rtl="0" eaLnBrk="1" fontAlgn="base" hangingPunct="1">
        <a:spcBef>
          <a:spcPct val="0"/>
        </a:spcBef>
        <a:spcAft>
          <a:spcPct val="0"/>
        </a:spcAft>
        <a:defRPr sz="4000">
          <a:solidFill>
            <a:schemeClr val="tx2"/>
          </a:solidFill>
          <a:latin typeface="Arial" charset="0"/>
        </a:defRPr>
      </a:lvl4pPr>
      <a:lvl5pPr algn="r" rtl="0" eaLnBrk="1" fontAlgn="base" hangingPunct="1">
        <a:spcBef>
          <a:spcPct val="0"/>
        </a:spcBef>
        <a:spcAft>
          <a:spcPct val="0"/>
        </a:spcAft>
        <a:defRPr sz="4000">
          <a:solidFill>
            <a:schemeClr val="tx2"/>
          </a:solidFill>
          <a:latin typeface="Arial" charset="0"/>
        </a:defRPr>
      </a:lvl5pPr>
      <a:lvl6pPr marL="457200" algn="r" rtl="0" eaLnBrk="1" fontAlgn="base" hangingPunct="1">
        <a:spcBef>
          <a:spcPct val="0"/>
        </a:spcBef>
        <a:spcAft>
          <a:spcPct val="0"/>
        </a:spcAft>
        <a:defRPr sz="4000">
          <a:solidFill>
            <a:schemeClr val="tx2"/>
          </a:solidFill>
          <a:latin typeface="Arial" charset="0"/>
        </a:defRPr>
      </a:lvl6pPr>
      <a:lvl7pPr marL="914400" algn="r" rtl="0" eaLnBrk="1" fontAlgn="base" hangingPunct="1">
        <a:spcBef>
          <a:spcPct val="0"/>
        </a:spcBef>
        <a:spcAft>
          <a:spcPct val="0"/>
        </a:spcAft>
        <a:defRPr sz="4000">
          <a:solidFill>
            <a:schemeClr val="tx2"/>
          </a:solidFill>
          <a:latin typeface="Arial" charset="0"/>
        </a:defRPr>
      </a:lvl7pPr>
      <a:lvl8pPr marL="1371600" algn="r" rtl="0" eaLnBrk="1" fontAlgn="base" hangingPunct="1">
        <a:spcBef>
          <a:spcPct val="0"/>
        </a:spcBef>
        <a:spcAft>
          <a:spcPct val="0"/>
        </a:spcAft>
        <a:defRPr sz="4000">
          <a:solidFill>
            <a:schemeClr val="tx2"/>
          </a:solidFill>
          <a:latin typeface="Arial" charset="0"/>
        </a:defRPr>
      </a:lvl8pPr>
      <a:lvl9pPr marL="1828800" algn="r"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Char char="&g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Revue%20de%20projet.pptx#-1,21,Diapositive 21"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24541" y="620688"/>
            <a:ext cx="6607899" cy="830997"/>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fr-F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Un projet innovant en STI2D spécialité ITEC</a:t>
            </a:r>
          </a:p>
          <a:p>
            <a:pPr algn="just"/>
            <a:r>
              <a:rPr lang="fr-F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au lycée Rémi Belleau de Nogent le Rotrou</a:t>
            </a:r>
            <a:endParaRPr lang="fr-F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pic>
        <p:nvPicPr>
          <p:cNvPr id="3" name="Picture 6"/>
          <p:cNvPicPr>
            <a:picLocks noChangeAspect="1" noChangeArrowheads="1"/>
          </p:cNvPicPr>
          <p:nvPr/>
        </p:nvPicPr>
        <p:blipFill>
          <a:blip r:embed="rId2" cstate="print">
            <a:lum bright="10000" contrast="40000"/>
          </a:blip>
          <a:srcRect l="13724" t="5388" r="12998"/>
          <a:stretch>
            <a:fillRect/>
          </a:stretch>
        </p:blipFill>
        <p:spPr bwMode="auto">
          <a:xfrm rot="16200000">
            <a:off x="479574" y="3020978"/>
            <a:ext cx="1704131" cy="1240343"/>
          </a:xfrm>
          <a:prstGeom prst="rect">
            <a:avLst/>
          </a:prstGeom>
          <a:ln>
            <a:noFill/>
          </a:ln>
          <a:effectLst>
            <a:outerShdw blurRad="292100" dist="139700" dir="2700000" algn="tl" rotWithShape="0">
              <a:srgbClr val="333333">
                <a:alpha val="65000"/>
              </a:srgbClr>
            </a:outerShdw>
          </a:effectLst>
        </p:spPr>
      </p:pic>
      <p:pic>
        <p:nvPicPr>
          <p:cNvPr id="6" name="Picture 3">
            <a:hlinkClick r:id="rId3" action="ppaction://hlinkpres?slideindex=21&amp;slidetitle=Diapositive 21"/>
          </p:cNvPr>
          <p:cNvPicPr>
            <a:picLocks noChangeAspect="1" noChangeArrowheads="1"/>
          </p:cNvPicPr>
          <p:nvPr/>
        </p:nvPicPr>
        <p:blipFill>
          <a:blip r:embed="rId4" cstate="print"/>
          <a:srcRect l="6897" t="6872" r="3448" b="8152"/>
          <a:stretch>
            <a:fillRect/>
          </a:stretch>
        </p:blipFill>
        <p:spPr bwMode="auto">
          <a:xfrm>
            <a:off x="2483768" y="2303623"/>
            <a:ext cx="1008112" cy="1337687"/>
          </a:xfrm>
          <a:prstGeom prst="rect">
            <a:avLst/>
          </a:prstGeom>
          <a:noFill/>
          <a:ln w="9525">
            <a:noFill/>
            <a:miter lim="800000"/>
            <a:headEnd/>
            <a:tailEnd/>
          </a:ln>
        </p:spPr>
      </p:pic>
      <p:pic>
        <p:nvPicPr>
          <p:cNvPr id="9" name="Picture 6" descr="N:\Projet ITEC\Contrainte Von mises.PNG"/>
          <p:cNvPicPr>
            <a:picLocks noChangeAspect="1" noChangeArrowheads="1"/>
          </p:cNvPicPr>
          <p:nvPr/>
        </p:nvPicPr>
        <p:blipFill>
          <a:blip r:embed="rId5" cstate="print"/>
          <a:srcRect l="5892" t="6788" b="11750"/>
          <a:stretch>
            <a:fillRect/>
          </a:stretch>
        </p:blipFill>
        <p:spPr bwMode="auto">
          <a:xfrm>
            <a:off x="3347864" y="3823537"/>
            <a:ext cx="2376264" cy="1910206"/>
          </a:xfrm>
          <a:prstGeom prst="rect">
            <a:avLst/>
          </a:prstGeom>
          <a:noFill/>
        </p:spPr>
      </p:pic>
      <p:pic>
        <p:nvPicPr>
          <p:cNvPr id="11" name="Picture 5"/>
          <p:cNvPicPr>
            <a:picLocks noChangeAspect="1" noChangeArrowheads="1"/>
          </p:cNvPicPr>
          <p:nvPr/>
        </p:nvPicPr>
        <p:blipFill>
          <a:blip r:embed="rId6" cstate="print">
            <a:lum contrast="40000"/>
          </a:blip>
          <a:srcRect l="7227" r="21946"/>
          <a:stretch>
            <a:fillRect/>
          </a:stretch>
        </p:blipFill>
        <p:spPr bwMode="auto">
          <a:xfrm>
            <a:off x="6012160" y="2503980"/>
            <a:ext cx="2857906" cy="22746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789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404664"/>
            <a:ext cx="2917786" cy="400110"/>
          </a:xfrm>
          <a:prstGeom prst="rect">
            <a:avLst/>
          </a:prstGeom>
          <a:noFill/>
        </p:spPr>
        <p:txBody>
          <a:bodyPr wrap="none" rtlCol="0">
            <a:spAutoFit/>
          </a:bodyPr>
          <a:lstStyle/>
          <a:p>
            <a:r>
              <a:rPr lang="fr-FR" sz="2000" b="1" dirty="0" smtClean="0">
                <a:solidFill>
                  <a:srgbClr val="000082"/>
                </a:solidFill>
                <a:latin typeface="+mj-lt"/>
              </a:rPr>
              <a:t>9 </a:t>
            </a:r>
            <a:r>
              <a:rPr lang="fr-FR" sz="2000" b="1" dirty="0" smtClean="0">
                <a:solidFill>
                  <a:srgbClr val="000082"/>
                </a:solidFill>
                <a:latin typeface="+mj-lt"/>
              </a:rPr>
              <a:t>– Choix du matériau.</a:t>
            </a:r>
            <a:endParaRPr lang="fr-FR" sz="2000" b="1" dirty="0">
              <a:solidFill>
                <a:srgbClr val="000082"/>
              </a:solidFill>
              <a:latin typeface="+mj-lt"/>
            </a:endParaRPr>
          </a:p>
        </p:txBody>
      </p:sp>
      <p:sp>
        <p:nvSpPr>
          <p:cNvPr id="3" name="ZoneTexte 2"/>
          <p:cNvSpPr txBox="1"/>
          <p:nvPr/>
        </p:nvSpPr>
        <p:spPr>
          <a:xfrm>
            <a:off x="2411760" y="5366910"/>
            <a:ext cx="4684296" cy="338554"/>
          </a:xfrm>
          <a:prstGeom prst="rect">
            <a:avLst/>
          </a:prstGeom>
          <a:noFill/>
        </p:spPr>
        <p:txBody>
          <a:bodyPr wrap="none" rtlCol="0">
            <a:spAutoFit/>
          </a:bodyPr>
          <a:lstStyle/>
          <a:p>
            <a:r>
              <a:rPr lang="fr-FR" sz="1600" dirty="0" smtClean="0">
                <a:latin typeface="+mj-lt"/>
              </a:rPr>
              <a:t>Choix du matériau avec </a:t>
            </a:r>
            <a:r>
              <a:rPr lang="fr-FR" sz="1600" dirty="0" err="1" smtClean="0">
                <a:latin typeface="+mj-lt"/>
              </a:rPr>
              <a:t>solidworks</a:t>
            </a:r>
            <a:r>
              <a:rPr lang="fr-FR" sz="1600" dirty="0" smtClean="0">
                <a:latin typeface="+mj-lt"/>
              </a:rPr>
              <a:t> </a:t>
            </a:r>
            <a:r>
              <a:rPr lang="fr-FR" sz="1600" dirty="0" err="1" smtClean="0">
                <a:latin typeface="+mj-lt"/>
              </a:rPr>
              <a:t>sustainability</a:t>
            </a:r>
            <a:endParaRPr lang="fr-FR" sz="1600" dirty="0">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96752"/>
            <a:ext cx="5476822" cy="395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476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404664"/>
            <a:ext cx="2618024" cy="400110"/>
          </a:xfrm>
          <a:prstGeom prst="rect">
            <a:avLst/>
          </a:prstGeom>
          <a:noFill/>
        </p:spPr>
        <p:txBody>
          <a:bodyPr wrap="none" rtlCol="0">
            <a:spAutoFit/>
          </a:bodyPr>
          <a:lstStyle/>
          <a:p>
            <a:r>
              <a:rPr lang="fr-FR" sz="2000" b="1" dirty="0" smtClean="0">
                <a:solidFill>
                  <a:srgbClr val="000082"/>
                </a:solidFill>
                <a:latin typeface="+mj-lt"/>
              </a:rPr>
              <a:t>10 </a:t>
            </a:r>
            <a:r>
              <a:rPr lang="fr-FR" sz="2000" b="1" dirty="0" smtClean="0">
                <a:solidFill>
                  <a:srgbClr val="000082"/>
                </a:solidFill>
                <a:latin typeface="+mj-lt"/>
              </a:rPr>
              <a:t>– Prototype final.</a:t>
            </a:r>
            <a:endParaRPr lang="fr-FR" sz="2000" b="1" dirty="0">
              <a:solidFill>
                <a:srgbClr val="000082"/>
              </a:solidFill>
              <a:latin typeface="+mj-lt"/>
            </a:endParaRPr>
          </a:p>
        </p:txBody>
      </p:sp>
      <p:sp>
        <p:nvSpPr>
          <p:cNvPr id="3" name="ZoneTexte 2"/>
          <p:cNvSpPr txBox="1"/>
          <p:nvPr/>
        </p:nvSpPr>
        <p:spPr>
          <a:xfrm>
            <a:off x="1043145" y="4962654"/>
            <a:ext cx="4063933" cy="338554"/>
          </a:xfrm>
          <a:prstGeom prst="rect">
            <a:avLst/>
          </a:prstGeom>
          <a:noFill/>
        </p:spPr>
        <p:txBody>
          <a:bodyPr wrap="none" rtlCol="0">
            <a:spAutoFit/>
          </a:bodyPr>
          <a:lstStyle/>
          <a:p>
            <a:r>
              <a:rPr lang="fr-FR" sz="1600" dirty="0" smtClean="0">
                <a:latin typeface="+mj-lt"/>
              </a:rPr>
              <a:t>Résultats obtenus par prototypage rapide :</a:t>
            </a:r>
          </a:p>
        </p:txBody>
      </p:sp>
      <p:pic>
        <p:nvPicPr>
          <p:cNvPr id="6" name="Image 5"/>
          <p:cNvPicPr/>
          <p:nvPr/>
        </p:nvPicPr>
        <p:blipFill rotWithShape="1">
          <a:blip r:embed="rId2" cstate="print">
            <a:extLst>
              <a:ext uri="{28A0092B-C50C-407E-A947-70E740481C1C}">
                <a14:useLocalDpi xmlns:a14="http://schemas.microsoft.com/office/drawing/2010/main" val="0"/>
              </a:ext>
            </a:extLst>
          </a:blip>
          <a:srcRect t="6810" b="14594"/>
          <a:stretch/>
        </p:blipFill>
        <p:spPr>
          <a:xfrm>
            <a:off x="539553" y="948790"/>
            <a:ext cx="2880320" cy="2984266"/>
          </a:xfrm>
          <a:prstGeom prst="rect">
            <a:avLst/>
          </a:prstGeom>
        </p:spPr>
      </p:pic>
      <p:pic>
        <p:nvPicPr>
          <p:cNvPr id="8" name="Image 7"/>
          <p:cNvPicPr/>
          <p:nvPr/>
        </p:nvPicPr>
        <p:blipFill rotWithShape="1">
          <a:blip r:embed="rId3" cstate="print">
            <a:extLst>
              <a:ext uri="{28A0092B-C50C-407E-A947-70E740481C1C}">
                <a14:useLocalDpi xmlns:a14="http://schemas.microsoft.com/office/drawing/2010/main" val="0"/>
              </a:ext>
            </a:extLst>
          </a:blip>
          <a:srcRect t="22448" b="10021"/>
          <a:stretch/>
        </p:blipFill>
        <p:spPr>
          <a:xfrm>
            <a:off x="3851920" y="957641"/>
            <a:ext cx="3847465" cy="3479471"/>
          </a:xfrm>
          <a:prstGeom prst="rect">
            <a:avLst/>
          </a:prstGeom>
        </p:spPr>
      </p:pic>
      <p:pic>
        <p:nvPicPr>
          <p:cNvPr id="9" name="Picture 15"/>
          <p:cNvPicPr>
            <a:picLocks noChangeAspect="1" noChangeArrowheads="1"/>
          </p:cNvPicPr>
          <p:nvPr/>
        </p:nvPicPr>
        <p:blipFill>
          <a:blip r:embed="rId4" cstate="print"/>
          <a:srcRect l="7633" t="5416" r="16036" b="7925"/>
          <a:stretch>
            <a:fillRect/>
          </a:stretch>
        </p:blipFill>
        <p:spPr bwMode="auto">
          <a:xfrm>
            <a:off x="6524463" y="4077072"/>
            <a:ext cx="2304256" cy="1474724"/>
          </a:xfrm>
          <a:prstGeom prst="roundRect">
            <a:avLst>
              <a:gd name="adj" fmla="val 1722"/>
            </a:avLst>
          </a:prstGeom>
          <a:solidFill>
            <a:srgbClr val="FFFFFF">
              <a:shade val="85000"/>
            </a:srgbClr>
          </a:solidFill>
          <a:ln>
            <a:noFill/>
          </a:ln>
          <a:effectLst>
            <a:reflection blurRad="12700" stA="38000" endPos="28000" dist="5000" dir="5400000" sy="-100000" algn="bl" rotWithShape="0"/>
          </a:effectLst>
        </p:spPr>
      </p:pic>
      <p:sp>
        <p:nvSpPr>
          <p:cNvPr id="4" name="Flèche droite 3"/>
          <p:cNvSpPr/>
          <p:nvPr/>
        </p:nvSpPr>
        <p:spPr>
          <a:xfrm rot="14944698">
            <a:off x="6754559" y="3552943"/>
            <a:ext cx="1008112" cy="360040"/>
          </a:xfrm>
          <a:prstGeom prst="rightArrow">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8731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404664"/>
            <a:ext cx="3316934" cy="400110"/>
          </a:xfrm>
          <a:prstGeom prst="rect">
            <a:avLst/>
          </a:prstGeom>
          <a:noFill/>
        </p:spPr>
        <p:txBody>
          <a:bodyPr wrap="none" rtlCol="0">
            <a:spAutoFit/>
          </a:bodyPr>
          <a:lstStyle/>
          <a:p>
            <a:r>
              <a:rPr lang="fr-FR" sz="2000" b="1" dirty="0" smtClean="0">
                <a:solidFill>
                  <a:srgbClr val="000082"/>
                </a:solidFill>
                <a:latin typeface="+mj-lt"/>
              </a:rPr>
              <a:t>1 – Eléments de contexte.</a:t>
            </a:r>
            <a:endParaRPr lang="fr-FR" sz="2000" b="1" dirty="0">
              <a:solidFill>
                <a:srgbClr val="000082"/>
              </a:solidFill>
              <a:latin typeface="+mj-lt"/>
            </a:endParaRPr>
          </a:p>
        </p:txBody>
      </p:sp>
      <p:sp>
        <p:nvSpPr>
          <p:cNvPr id="3" name="ZoneTexte 2"/>
          <p:cNvSpPr txBox="1"/>
          <p:nvPr/>
        </p:nvSpPr>
        <p:spPr>
          <a:xfrm>
            <a:off x="827584" y="1052736"/>
            <a:ext cx="7992888" cy="1077218"/>
          </a:xfrm>
          <a:prstGeom prst="rect">
            <a:avLst/>
          </a:prstGeom>
          <a:noFill/>
        </p:spPr>
        <p:txBody>
          <a:bodyPr wrap="square" rtlCol="0">
            <a:spAutoFit/>
          </a:bodyPr>
          <a:lstStyle/>
          <a:p>
            <a:r>
              <a:rPr lang="fr-FR" sz="1600" dirty="0" smtClean="0">
                <a:latin typeface="+mj-lt"/>
              </a:rPr>
              <a:t>Le lycée Rémi Belleau est situé à Nogent le Rotrou dans l’Eure et Loire. </a:t>
            </a:r>
          </a:p>
          <a:p>
            <a:r>
              <a:rPr lang="fr-FR" sz="1600" dirty="0" smtClean="0">
                <a:latin typeface="+mj-lt"/>
              </a:rPr>
              <a:t>Cet établissement est labélisé : </a:t>
            </a:r>
          </a:p>
          <a:p>
            <a:endParaRPr lang="fr-FR" sz="1600" dirty="0" smtClean="0">
              <a:latin typeface="+mj-lt"/>
            </a:endParaRPr>
          </a:p>
          <a:p>
            <a:pPr algn="r"/>
            <a:r>
              <a:rPr lang="fr-FR" sz="1600" b="1" dirty="0" smtClean="0">
                <a:solidFill>
                  <a:srgbClr val="000082"/>
                </a:solidFill>
                <a:latin typeface="+mj-lt"/>
              </a:rPr>
              <a:t>Lycée des métiers du commerce et de la gestion des entreprises</a:t>
            </a:r>
            <a:endParaRPr lang="fr-FR" sz="1600" b="1" dirty="0">
              <a:solidFill>
                <a:srgbClr val="000082"/>
              </a:solidFill>
              <a:latin typeface="+mj-lt"/>
            </a:endParaRPr>
          </a:p>
        </p:txBody>
      </p:sp>
      <p:pic>
        <p:nvPicPr>
          <p:cNvPr id="1028" name="Picture 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76872"/>
            <a:ext cx="2251371" cy="13357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trombi.com/img1/52874220/7cd503806845a5e7/004d110033b89950178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823" y="2276871"/>
            <a:ext cx="2012457" cy="13357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ycée Rémi Belle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017" y="3933056"/>
            <a:ext cx="1994264"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327075" y="4091588"/>
            <a:ext cx="3316933" cy="1569660"/>
          </a:xfrm>
          <a:prstGeom prst="rect">
            <a:avLst/>
          </a:prstGeom>
          <a:noFill/>
        </p:spPr>
        <p:txBody>
          <a:bodyPr wrap="square" rtlCol="0">
            <a:spAutoFit/>
          </a:bodyPr>
          <a:lstStyle/>
          <a:p>
            <a:pPr algn="just"/>
            <a:r>
              <a:rPr lang="fr-FR" sz="1600" dirty="0" smtClean="0">
                <a:latin typeface="+mj-lt"/>
              </a:rPr>
              <a:t>Lycée qui ne disposait que d’une filière SSI et qui a ouvert les enseignements d’exploration SI et CIT en 2010, puis une filière STI2D spécialité ITEC en 2011. Le groupe comporte 20 élèves.</a:t>
            </a:r>
            <a:endParaRPr lang="fr-FR" sz="160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404664"/>
            <a:ext cx="3259226" cy="400110"/>
          </a:xfrm>
          <a:prstGeom prst="rect">
            <a:avLst/>
          </a:prstGeom>
          <a:noFill/>
        </p:spPr>
        <p:txBody>
          <a:bodyPr wrap="none" rtlCol="0">
            <a:spAutoFit/>
          </a:bodyPr>
          <a:lstStyle/>
          <a:p>
            <a:r>
              <a:rPr lang="fr-FR" sz="2000" b="1" dirty="0" smtClean="0">
                <a:solidFill>
                  <a:srgbClr val="000082"/>
                </a:solidFill>
                <a:latin typeface="+mj-lt"/>
              </a:rPr>
              <a:t>2 – Description du projet.</a:t>
            </a:r>
            <a:endParaRPr lang="fr-FR" sz="2000" b="1" dirty="0">
              <a:solidFill>
                <a:srgbClr val="000082"/>
              </a:solidFill>
              <a:latin typeface="+mj-lt"/>
            </a:endParaRPr>
          </a:p>
        </p:txBody>
      </p:sp>
      <p:sp>
        <p:nvSpPr>
          <p:cNvPr id="10" name="ZoneTexte 9"/>
          <p:cNvSpPr txBox="1"/>
          <p:nvPr/>
        </p:nvSpPr>
        <p:spPr>
          <a:xfrm>
            <a:off x="755576" y="881425"/>
            <a:ext cx="7690271" cy="1323439"/>
          </a:xfrm>
          <a:prstGeom prst="rect">
            <a:avLst/>
          </a:prstGeom>
          <a:noFill/>
        </p:spPr>
        <p:txBody>
          <a:bodyPr wrap="square" rtlCol="0">
            <a:spAutoFit/>
          </a:bodyPr>
          <a:lstStyle/>
          <a:p>
            <a:pPr algn="just"/>
            <a:r>
              <a:rPr lang="fr-FR" sz="1600" b="1" dirty="0" smtClean="0">
                <a:solidFill>
                  <a:srgbClr val="000082"/>
                </a:solidFill>
                <a:latin typeface="+mj-lt"/>
              </a:rPr>
              <a:t>Origine du projet </a:t>
            </a:r>
            <a:r>
              <a:rPr lang="fr-FR" sz="1600" dirty="0" smtClean="0">
                <a:latin typeface="+mj-lt"/>
              </a:rPr>
              <a:t>: un nombre croissant de skieurs pratiquent le ski hors piste et les accidents liés à cette pratique sont en augmentation. L’idée initiée par les élèves consiste à développer un produit permettant d’alimenter en énergie un </a:t>
            </a:r>
            <a:r>
              <a:rPr lang="fr-FR" sz="1600" dirty="0" err="1" smtClean="0">
                <a:latin typeface="+mj-lt"/>
              </a:rPr>
              <a:t>smartphone</a:t>
            </a:r>
            <a:r>
              <a:rPr lang="fr-FR" sz="1600" dirty="0" smtClean="0">
                <a:latin typeface="+mj-lt"/>
              </a:rPr>
              <a:t> afin de pouvoir appeler les secours ou avoir recours à la géolocalisation.</a:t>
            </a:r>
            <a:endParaRPr lang="fr-FR" sz="1600" dirty="0">
              <a:latin typeface="+mj-lt"/>
            </a:endParaRPr>
          </a:p>
        </p:txBody>
      </p:sp>
      <p:grpSp>
        <p:nvGrpSpPr>
          <p:cNvPr id="3" name="Groupe 2"/>
          <p:cNvGrpSpPr/>
          <p:nvPr/>
        </p:nvGrpSpPr>
        <p:grpSpPr>
          <a:xfrm>
            <a:off x="5029976" y="4719605"/>
            <a:ext cx="3417605" cy="1398929"/>
            <a:chOff x="5029976" y="4719605"/>
            <a:chExt cx="3417605" cy="1398929"/>
          </a:xfrm>
        </p:grpSpPr>
        <p:pic>
          <p:nvPicPr>
            <p:cNvPr id="2050" name="Picture 2" descr="C:\Users\claurent\Downloads\forum-groupe-utilisateurs-icone-4597-9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6312" y="520413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5029976" y="4719605"/>
              <a:ext cx="3417605" cy="1077218"/>
            </a:xfrm>
            <a:prstGeom prst="rect">
              <a:avLst/>
            </a:prstGeom>
            <a:noFill/>
          </p:spPr>
          <p:txBody>
            <a:bodyPr wrap="square" rtlCol="0">
              <a:spAutoFit/>
            </a:bodyPr>
            <a:lstStyle/>
            <a:p>
              <a:pPr algn="r"/>
              <a:r>
                <a:rPr lang="fr-FR" sz="1600" b="1" dirty="0" smtClean="0">
                  <a:solidFill>
                    <a:srgbClr val="000082"/>
                  </a:solidFill>
                  <a:latin typeface="+mj-lt"/>
                </a:rPr>
                <a:t>Le projet est porté par 3 élèves </a:t>
              </a:r>
              <a:r>
                <a:rPr lang="fr-FR" sz="1600" dirty="0" smtClean="0">
                  <a:latin typeface="+mj-lt"/>
                </a:rPr>
                <a:t>:</a:t>
              </a:r>
            </a:p>
            <a:p>
              <a:pPr algn="r"/>
              <a:r>
                <a:rPr lang="fr-FR" sz="1600" dirty="0" smtClean="0">
                  <a:latin typeface="+mj-lt"/>
                </a:rPr>
                <a:t>Pierre-Henri GRELET.</a:t>
              </a:r>
            </a:p>
            <a:p>
              <a:pPr algn="r"/>
              <a:r>
                <a:rPr lang="fr-FR" sz="1600" dirty="0" smtClean="0">
                  <a:latin typeface="+mj-lt"/>
                </a:rPr>
                <a:t>Florian MARTIN.</a:t>
              </a:r>
            </a:p>
            <a:p>
              <a:pPr algn="r"/>
              <a:r>
                <a:rPr lang="fr-FR" sz="1600" dirty="0" smtClean="0">
                  <a:latin typeface="+mj-lt"/>
                </a:rPr>
                <a:t>Valentin MERCIER.</a:t>
              </a:r>
              <a:endParaRPr lang="fr-FR" sz="1600" dirty="0">
                <a:latin typeface="+mj-lt"/>
              </a:endParaRPr>
            </a:p>
          </p:txBody>
        </p:sp>
      </p:grpSp>
      <p:grpSp>
        <p:nvGrpSpPr>
          <p:cNvPr id="12" name="Groupe 11"/>
          <p:cNvGrpSpPr/>
          <p:nvPr/>
        </p:nvGrpSpPr>
        <p:grpSpPr>
          <a:xfrm>
            <a:off x="295833" y="2276872"/>
            <a:ext cx="5019373" cy="3712320"/>
            <a:chOff x="295833" y="1490323"/>
            <a:chExt cx="5019373" cy="3712320"/>
          </a:xfrm>
        </p:grpSpPr>
        <p:pic>
          <p:nvPicPr>
            <p:cNvPr id="13" name="Picture 2" descr="http://img5.cherchons.com/marchand/www.acheter-masques-de-ski.fr/_i/8049/m840-30490-1100x1055-0204312001348245208.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23728" y="2060848"/>
              <a:ext cx="1952445" cy="1872208"/>
            </a:xfrm>
            <a:prstGeom prst="rect">
              <a:avLst/>
            </a:prstGeom>
            <a:noFill/>
          </p:spPr>
        </p:pic>
        <p:pic>
          <p:nvPicPr>
            <p:cNvPr id="14" name="Picture 8" descr="http://www.economisezmalin.com/wp-content/uploads/2012/06/piles_argentine.jpg"/>
            <p:cNvPicPr>
              <a:picLocks noChangeAspect="1" noChangeArrowheads="1"/>
            </p:cNvPicPr>
            <p:nvPr/>
          </p:nvPicPr>
          <p:blipFill>
            <a:blip r:embed="rId4" cstate="print">
              <a:clrChange>
                <a:clrFrom>
                  <a:srgbClr val="FEFEFE"/>
                </a:clrFrom>
                <a:clrTo>
                  <a:srgbClr val="FEFEFE">
                    <a:alpha val="0"/>
                  </a:srgbClr>
                </a:clrTo>
              </a:clrChange>
            </a:blip>
            <a:srcRect l="13125" t="7500" r="9999" b="9999"/>
            <a:stretch>
              <a:fillRect/>
            </a:stretch>
          </p:blipFill>
          <p:spPr bwMode="auto">
            <a:xfrm>
              <a:off x="2534928" y="4293096"/>
              <a:ext cx="1130043" cy="909547"/>
            </a:xfrm>
            <a:prstGeom prst="rect">
              <a:avLst/>
            </a:prstGeom>
            <a:noFill/>
          </p:spPr>
        </p:pic>
        <p:pic>
          <p:nvPicPr>
            <p:cNvPr id="15" name="Picture 2" descr="http://www.laboutique.bouyguestelecom.fr/images/telephones/htc/z1/3526350056599/HTC-One-S-Rec.jpg"/>
            <p:cNvPicPr>
              <a:picLocks noChangeAspect="1" noChangeArrowheads="1"/>
            </p:cNvPicPr>
            <p:nvPr/>
          </p:nvPicPr>
          <p:blipFill>
            <a:blip r:embed="rId5" cstate="print">
              <a:clrChange>
                <a:clrFrom>
                  <a:srgbClr val="FEFEFE"/>
                </a:clrFrom>
                <a:clrTo>
                  <a:srgbClr val="FEFEFE">
                    <a:alpha val="0"/>
                  </a:srgbClr>
                </a:clrTo>
              </a:clrChange>
            </a:blip>
            <a:srcRect l="32015" t="5159" r="27669" b="4774"/>
            <a:stretch>
              <a:fillRect/>
            </a:stretch>
          </p:blipFill>
          <p:spPr bwMode="auto">
            <a:xfrm rot="19035722">
              <a:off x="4741279" y="2319222"/>
              <a:ext cx="573927" cy="1147854"/>
            </a:xfrm>
            <a:prstGeom prst="rect">
              <a:avLst/>
            </a:prstGeom>
            <a:noFill/>
          </p:spPr>
        </p:pic>
        <p:pic>
          <p:nvPicPr>
            <p:cNvPr id="16" name="Picture 2" descr="http://actu.orange.fr/environnement/photos/les-produits-high-tech-verts/images/preview/P90-3.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833" y="1490323"/>
              <a:ext cx="2043919" cy="13626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encrypted-tbn1.gstatic.com/images?q=tbn:ANd9GcQj1YLZaYY0RwZwpxP5iX1HQZTuZw2Pp7WE9O7GoDk9gpaHRXx4Fw"/>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550159" y="3061964"/>
              <a:ext cx="1485758" cy="1074924"/>
            </a:xfrm>
            <a:prstGeom prst="rect">
              <a:avLst/>
            </a:prstGeom>
            <a:noFill/>
            <a:extLst>
              <a:ext uri="{909E8E84-426E-40DD-AFC4-6F175D3DCCD1}">
                <a14:hiddenFill xmlns:a14="http://schemas.microsoft.com/office/drawing/2010/main">
                  <a:solidFill>
                    <a:srgbClr val="FFFFFF"/>
                  </a:solidFill>
                </a14:hiddenFill>
              </a:ext>
            </a:extLst>
          </p:spPr>
        </p:pic>
        <p:sp>
          <p:nvSpPr>
            <p:cNvPr id="18" name="Flèche droite 17"/>
            <p:cNvSpPr/>
            <p:nvPr/>
          </p:nvSpPr>
          <p:spPr>
            <a:xfrm rot="1727529">
              <a:off x="1867323" y="2335232"/>
              <a:ext cx="429622" cy="288032"/>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9" name="Flèche droite 18"/>
            <p:cNvSpPr/>
            <p:nvPr/>
          </p:nvSpPr>
          <p:spPr>
            <a:xfrm rot="19872471" flipV="1">
              <a:off x="1867323" y="3298632"/>
              <a:ext cx="429622" cy="288032"/>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0" name="Double flèche horizontale 19"/>
            <p:cNvSpPr/>
            <p:nvPr/>
          </p:nvSpPr>
          <p:spPr>
            <a:xfrm rot="5400000">
              <a:off x="2841080" y="4001184"/>
              <a:ext cx="517736" cy="237465"/>
            </a:xfrm>
            <a:prstGeom prst="leftRightArrow">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1" name="Flèche droite 20"/>
            <p:cNvSpPr/>
            <p:nvPr/>
          </p:nvSpPr>
          <p:spPr>
            <a:xfrm flipV="1">
              <a:off x="3995936" y="2852936"/>
              <a:ext cx="429622" cy="288032"/>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grpSp>
      <p:grpSp>
        <p:nvGrpSpPr>
          <p:cNvPr id="5" name="Groupe 4"/>
          <p:cNvGrpSpPr/>
          <p:nvPr/>
        </p:nvGrpSpPr>
        <p:grpSpPr>
          <a:xfrm>
            <a:off x="6084168" y="2924944"/>
            <a:ext cx="2765261" cy="830997"/>
            <a:chOff x="6084168" y="2924944"/>
            <a:chExt cx="2765261" cy="830997"/>
          </a:xfrm>
        </p:grpSpPr>
        <p:pic>
          <p:nvPicPr>
            <p:cNvPr id="1026" name="Picture 2" descr="C:\Users\claurent\Documents\Documents types\Icone\png\mor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168" y="3066839"/>
              <a:ext cx="514350" cy="6096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444208" y="2924944"/>
              <a:ext cx="2405221" cy="830997"/>
            </a:xfrm>
            <a:prstGeom prst="rect">
              <a:avLst/>
            </a:prstGeom>
            <a:noFill/>
          </p:spPr>
          <p:txBody>
            <a:bodyPr wrap="square" rtlCol="0">
              <a:spAutoFit/>
            </a:bodyPr>
            <a:lstStyle/>
            <a:p>
              <a:pPr algn="ctr"/>
              <a:r>
                <a:rPr lang="fr-FR" sz="1600" b="1" dirty="0" smtClean="0">
                  <a:solidFill>
                    <a:srgbClr val="000082"/>
                  </a:solidFill>
                  <a:latin typeface="+mj-lt"/>
                </a:rPr>
                <a:t>Dimension</a:t>
              </a:r>
            </a:p>
            <a:p>
              <a:pPr algn="ctr"/>
              <a:r>
                <a:rPr lang="fr-FR" sz="1600" b="1" dirty="0" err="1" smtClean="0">
                  <a:solidFill>
                    <a:srgbClr val="000082"/>
                  </a:solidFill>
                  <a:latin typeface="+mj-lt"/>
                </a:rPr>
                <a:t>pluritechnologique</a:t>
              </a:r>
              <a:endParaRPr lang="fr-FR" sz="1600" b="1" dirty="0" smtClean="0">
                <a:solidFill>
                  <a:srgbClr val="000082"/>
                </a:solidFill>
                <a:latin typeface="+mj-lt"/>
              </a:endParaRPr>
            </a:p>
            <a:p>
              <a:pPr algn="ctr"/>
              <a:r>
                <a:rPr lang="fr-FR" sz="1600" b="1" dirty="0" smtClean="0">
                  <a:solidFill>
                    <a:srgbClr val="000082"/>
                  </a:solidFill>
                  <a:latin typeface="+mj-lt"/>
                </a:rPr>
                <a:t>du projet</a:t>
              </a:r>
              <a:endParaRPr lang="fr-FR" sz="1600" b="1" dirty="0">
                <a:solidFill>
                  <a:srgbClr val="000082"/>
                </a:solidFill>
                <a:latin typeface="+mj-lt"/>
              </a:endParaRPr>
            </a:p>
          </p:txBody>
        </p:sp>
      </p:grpSp>
    </p:spTree>
    <p:extLst>
      <p:ext uri="{BB962C8B-B14F-4D97-AF65-F5344CB8AC3E}">
        <p14:creationId xmlns:p14="http://schemas.microsoft.com/office/powerpoint/2010/main" val="295598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404664"/>
            <a:ext cx="7646645" cy="400110"/>
          </a:xfrm>
          <a:prstGeom prst="rect">
            <a:avLst/>
          </a:prstGeom>
          <a:noFill/>
        </p:spPr>
        <p:txBody>
          <a:bodyPr wrap="none" rtlCol="0">
            <a:spAutoFit/>
          </a:bodyPr>
          <a:lstStyle/>
          <a:p>
            <a:r>
              <a:rPr lang="fr-FR" sz="2000" b="1" dirty="0" smtClean="0">
                <a:solidFill>
                  <a:srgbClr val="000082"/>
                </a:solidFill>
                <a:latin typeface="+mj-lt"/>
              </a:rPr>
              <a:t>3 </a:t>
            </a:r>
            <a:r>
              <a:rPr lang="fr-FR" sz="2000" b="1" dirty="0" smtClean="0">
                <a:solidFill>
                  <a:srgbClr val="000082"/>
                </a:solidFill>
                <a:latin typeface="+mj-lt"/>
              </a:rPr>
              <a:t>– Contraintes imposées au projet et productions attendues.</a:t>
            </a:r>
            <a:endParaRPr lang="fr-FR" sz="2000" b="1" dirty="0">
              <a:solidFill>
                <a:srgbClr val="000082"/>
              </a:solidFill>
              <a:latin typeface="+mj-lt"/>
            </a:endParaRPr>
          </a:p>
        </p:txBody>
      </p:sp>
      <p:sp>
        <p:nvSpPr>
          <p:cNvPr id="5" name="ZoneTexte 4"/>
          <p:cNvSpPr txBox="1"/>
          <p:nvPr/>
        </p:nvSpPr>
        <p:spPr>
          <a:xfrm>
            <a:off x="755576" y="1124744"/>
            <a:ext cx="7992888" cy="2800767"/>
          </a:xfrm>
          <a:prstGeom prst="rect">
            <a:avLst/>
          </a:prstGeom>
          <a:noFill/>
        </p:spPr>
        <p:txBody>
          <a:bodyPr wrap="square" rtlCol="0">
            <a:spAutoFit/>
          </a:bodyPr>
          <a:lstStyle/>
          <a:p>
            <a:r>
              <a:rPr lang="fr-FR" sz="1600" b="1" dirty="0" smtClean="0">
                <a:solidFill>
                  <a:srgbClr val="000082"/>
                </a:solidFill>
                <a:latin typeface="+mj-lt"/>
              </a:rPr>
              <a:t>Contraintes imposées :</a:t>
            </a:r>
          </a:p>
          <a:p>
            <a:pPr marL="285750" indent="-285750">
              <a:buFont typeface="Arial" panose="020B0604020202020204" pitchFamily="34" charset="0"/>
              <a:buChar char="•"/>
            </a:pPr>
            <a:endParaRPr lang="fr-FR" sz="1600" dirty="0">
              <a:latin typeface="+mj-lt"/>
            </a:endParaRPr>
          </a:p>
          <a:p>
            <a:pPr marL="285750" indent="-285750">
              <a:buFont typeface="Arial" panose="020B0604020202020204" pitchFamily="34" charset="0"/>
              <a:buChar char="•"/>
            </a:pPr>
            <a:r>
              <a:rPr lang="fr-FR" sz="1600" dirty="0" smtClean="0">
                <a:latin typeface="+mj-lt"/>
              </a:rPr>
              <a:t>La solution doit pouvoir s’implanter sur différents types de casque.</a:t>
            </a:r>
          </a:p>
          <a:p>
            <a:pPr marL="285750" indent="-285750">
              <a:buFont typeface="Arial" panose="020B0604020202020204" pitchFamily="34" charset="0"/>
              <a:buChar char="•"/>
            </a:pPr>
            <a:r>
              <a:rPr lang="fr-FR" sz="1600" dirty="0" smtClean="0">
                <a:latin typeface="+mj-lt"/>
              </a:rPr>
              <a:t>La (les) source (s) d’énergie doit (doivent) être de type énergie (s) renouvelable (s).</a:t>
            </a:r>
          </a:p>
          <a:p>
            <a:pPr marL="285750" indent="-285750">
              <a:buFont typeface="Arial" panose="020B0604020202020204" pitchFamily="34" charset="0"/>
              <a:buChar char="•"/>
            </a:pPr>
            <a:r>
              <a:rPr lang="fr-FR" sz="1600" dirty="0" smtClean="0">
                <a:latin typeface="+mj-lt"/>
              </a:rPr>
              <a:t>Recherche ergonomique et design en relation avec le milieu.</a:t>
            </a:r>
          </a:p>
          <a:p>
            <a:pPr marL="285750" indent="-285750">
              <a:buFont typeface="Arial" panose="020B0604020202020204" pitchFamily="34" charset="0"/>
              <a:buChar char="•"/>
            </a:pPr>
            <a:r>
              <a:rPr lang="fr-FR" sz="1600" dirty="0" smtClean="0">
                <a:latin typeface="+mj-lt"/>
              </a:rPr>
              <a:t>La solution doit être aérodynamique.</a:t>
            </a:r>
          </a:p>
          <a:p>
            <a:pPr marL="285750" indent="-285750">
              <a:buFont typeface="Arial" panose="020B0604020202020204" pitchFamily="34" charset="0"/>
              <a:buChar char="•"/>
            </a:pPr>
            <a:r>
              <a:rPr lang="fr-FR" sz="1600" dirty="0" smtClean="0">
                <a:latin typeface="+mj-lt"/>
              </a:rPr>
              <a:t>La solution doit être robuste (liée à la pratique du ski hors piste avec le risque de chute).</a:t>
            </a:r>
          </a:p>
          <a:p>
            <a:pPr marL="285750" indent="-285750">
              <a:buFont typeface="Arial" panose="020B0604020202020204" pitchFamily="34" charset="0"/>
              <a:buChar char="•"/>
            </a:pPr>
            <a:r>
              <a:rPr lang="fr-FR" sz="1600" dirty="0" smtClean="0">
                <a:latin typeface="+mj-lt"/>
              </a:rPr>
              <a:t>La solution doit permettre le stockage de l’énergie et la recharge d’un « </a:t>
            </a:r>
            <a:r>
              <a:rPr lang="fr-FR" sz="1600" dirty="0" err="1" smtClean="0">
                <a:latin typeface="+mj-lt"/>
              </a:rPr>
              <a:t>smartphone</a:t>
            </a:r>
            <a:r>
              <a:rPr lang="fr-FR" sz="1600" dirty="0" smtClean="0">
                <a:latin typeface="+mj-lt"/>
              </a:rPr>
              <a:t> ».</a:t>
            </a:r>
          </a:p>
          <a:p>
            <a:pPr marL="285750" indent="-285750">
              <a:buFont typeface="Arial" panose="020B0604020202020204" pitchFamily="34" charset="0"/>
              <a:buChar char="•"/>
            </a:pPr>
            <a:r>
              <a:rPr lang="fr-FR" sz="1600" dirty="0" smtClean="0">
                <a:latin typeface="+mj-lt"/>
              </a:rPr>
              <a:t>Le coût doit être inférieur à 300 euros.</a:t>
            </a:r>
          </a:p>
        </p:txBody>
      </p:sp>
      <p:sp>
        <p:nvSpPr>
          <p:cNvPr id="6" name="ZoneTexte 5"/>
          <p:cNvSpPr txBox="1"/>
          <p:nvPr/>
        </p:nvSpPr>
        <p:spPr>
          <a:xfrm>
            <a:off x="755576" y="4151982"/>
            <a:ext cx="6344878" cy="1077218"/>
          </a:xfrm>
          <a:prstGeom prst="rect">
            <a:avLst/>
          </a:prstGeom>
          <a:noFill/>
        </p:spPr>
        <p:txBody>
          <a:bodyPr wrap="none" rtlCol="0">
            <a:spAutoFit/>
          </a:bodyPr>
          <a:lstStyle/>
          <a:p>
            <a:r>
              <a:rPr lang="fr-FR" sz="1600" b="1" dirty="0" smtClean="0">
                <a:solidFill>
                  <a:srgbClr val="000082"/>
                </a:solidFill>
                <a:latin typeface="+mj-lt"/>
              </a:rPr>
              <a:t>Productions attendues :</a:t>
            </a:r>
          </a:p>
          <a:p>
            <a:endParaRPr lang="fr-FR" sz="1600" dirty="0">
              <a:latin typeface="+mj-lt"/>
            </a:endParaRPr>
          </a:p>
          <a:p>
            <a:pPr marL="285750" indent="-285750">
              <a:buFont typeface="Arial" panose="020B0604020202020204" pitchFamily="34" charset="0"/>
              <a:buChar char="•"/>
            </a:pPr>
            <a:r>
              <a:rPr lang="fr-FR" sz="1600" dirty="0" smtClean="0">
                <a:latin typeface="+mj-lt"/>
              </a:rPr>
              <a:t>Maquette </a:t>
            </a:r>
            <a:r>
              <a:rPr lang="fr-FR" sz="1600" dirty="0" err="1" smtClean="0">
                <a:latin typeface="+mj-lt"/>
              </a:rPr>
              <a:t>solidworks</a:t>
            </a:r>
            <a:r>
              <a:rPr lang="fr-FR" sz="1600" dirty="0" smtClean="0">
                <a:latin typeface="+mj-lt"/>
              </a:rPr>
              <a:t> en vue de valider, par simulation le modèle.</a:t>
            </a:r>
          </a:p>
          <a:p>
            <a:pPr marL="285750" indent="-285750">
              <a:buFont typeface="Arial" panose="020B0604020202020204" pitchFamily="34" charset="0"/>
              <a:buChar char="•"/>
            </a:pPr>
            <a:r>
              <a:rPr lang="fr-FR" sz="1600" dirty="0" smtClean="0">
                <a:latin typeface="+mj-lt"/>
              </a:rPr>
              <a:t>Réalisation de la solution en prototypage rapide.</a:t>
            </a:r>
            <a:endParaRPr lang="fr-FR" sz="1600" dirty="0">
              <a:latin typeface="+mj-lt"/>
            </a:endParaRPr>
          </a:p>
        </p:txBody>
      </p:sp>
    </p:spTree>
    <p:extLst>
      <p:ext uri="{BB962C8B-B14F-4D97-AF65-F5344CB8AC3E}">
        <p14:creationId xmlns:p14="http://schemas.microsoft.com/office/powerpoint/2010/main" val="314360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404664"/>
            <a:ext cx="3714478" cy="400110"/>
          </a:xfrm>
          <a:prstGeom prst="rect">
            <a:avLst/>
          </a:prstGeom>
          <a:noFill/>
        </p:spPr>
        <p:txBody>
          <a:bodyPr wrap="none" rtlCol="0">
            <a:spAutoFit/>
          </a:bodyPr>
          <a:lstStyle/>
          <a:p>
            <a:r>
              <a:rPr lang="fr-FR" sz="2000" b="1" dirty="0" smtClean="0">
                <a:solidFill>
                  <a:srgbClr val="000082"/>
                </a:solidFill>
                <a:latin typeface="+mj-lt"/>
              </a:rPr>
              <a:t>4 </a:t>
            </a:r>
            <a:r>
              <a:rPr lang="fr-FR" sz="2000" b="1" dirty="0" smtClean="0">
                <a:solidFill>
                  <a:srgbClr val="000082"/>
                </a:solidFill>
                <a:latin typeface="+mj-lt"/>
              </a:rPr>
              <a:t>– </a:t>
            </a:r>
            <a:r>
              <a:rPr lang="fr-FR" sz="2000" b="1" dirty="0" smtClean="0">
                <a:solidFill>
                  <a:srgbClr val="000082"/>
                </a:solidFill>
                <a:latin typeface="+mj-lt"/>
              </a:rPr>
              <a:t>La répartition des tâches.</a:t>
            </a:r>
            <a:endParaRPr lang="fr-FR" sz="2000" b="1" dirty="0">
              <a:solidFill>
                <a:srgbClr val="000082"/>
              </a:solidFill>
              <a:latin typeface="+mj-lt"/>
            </a:endParaRPr>
          </a:p>
        </p:txBody>
      </p:sp>
      <p:graphicFrame>
        <p:nvGraphicFramePr>
          <p:cNvPr id="3" name="Diagramme 2"/>
          <p:cNvGraphicFramePr/>
          <p:nvPr>
            <p:extLst>
              <p:ext uri="{D42A27DB-BD31-4B8C-83A1-F6EECF244321}">
                <p14:modId xmlns:p14="http://schemas.microsoft.com/office/powerpoint/2010/main" val="2988946439"/>
              </p:ext>
            </p:extLst>
          </p:nvPr>
        </p:nvGraphicFramePr>
        <p:xfrm>
          <a:off x="827584" y="576064"/>
          <a:ext cx="7920880"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0214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404664"/>
            <a:ext cx="3206455" cy="400110"/>
          </a:xfrm>
          <a:prstGeom prst="rect">
            <a:avLst/>
          </a:prstGeom>
          <a:noFill/>
        </p:spPr>
        <p:txBody>
          <a:bodyPr wrap="none" rtlCol="0">
            <a:spAutoFit/>
          </a:bodyPr>
          <a:lstStyle/>
          <a:p>
            <a:r>
              <a:rPr lang="fr-FR" sz="2000" b="1" dirty="0" smtClean="0">
                <a:solidFill>
                  <a:srgbClr val="000082"/>
                </a:solidFill>
                <a:latin typeface="+mj-lt"/>
              </a:rPr>
              <a:t>5 </a:t>
            </a:r>
            <a:r>
              <a:rPr lang="fr-FR" sz="2000" b="1" dirty="0" smtClean="0">
                <a:solidFill>
                  <a:srgbClr val="000082"/>
                </a:solidFill>
                <a:latin typeface="+mj-lt"/>
              </a:rPr>
              <a:t>– Analyse de l’existant.</a:t>
            </a:r>
            <a:endParaRPr lang="fr-FR" sz="2000" b="1" dirty="0">
              <a:solidFill>
                <a:srgbClr val="000082"/>
              </a:solidFill>
              <a:latin typeface="+mj-lt"/>
            </a:endParaRPr>
          </a:p>
        </p:txBody>
      </p:sp>
      <p:pic>
        <p:nvPicPr>
          <p:cNvPr id="19" name="Picture 2" descr="http://www.sismodesign.com/wp-content/uploads/2012/03/Casque-solaire3.png"/>
          <p:cNvPicPr>
            <a:picLocks noChangeAspect="1" noChangeArrowheads="1"/>
          </p:cNvPicPr>
          <p:nvPr/>
        </p:nvPicPr>
        <p:blipFill>
          <a:blip r:embed="rId2" cstate="print">
            <a:clrChange>
              <a:clrFrom>
                <a:srgbClr val="FFFFFD"/>
              </a:clrFrom>
              <a:clrTo>
                <a:srgbClr val="FFFFFD">
                  <a:alpha val="0"/>
                </a:srgbClr>
              </a:clrTo>
            </a:clrChange>
          </a:blip>
          <a:srcRect l="17296" t="7432" r="17122" b="10407"/>
          <a:stretch>
            <a:fillRect/>
          </a:stretch>
        </p:blipFill>
        <p:spPr bwMode="auto">
          <a:xfrm>
            <a:off x="3491880" y="1340768"/>
            <a:ext cx="5184576" cy="4408615"/>
          </a:xfrm>
          <a:prstGeom prst="roundRect">
            <a:avLst>
              <a:gd name="adj" fmla="val 15470"/>
            </a:avLst>
          </a:prstGeom>
          <a:noFill/>
        </p:spPr>
      </p:pic>
      <p:pic>
        <p:nvPicPr>
          <p:cNvPr id="20" name="Picture 2" descr="http://blog-orne-developpement.com/wp-content/uploads/2012/07/INPI1.jpg"/>
          <p:cNvPicPr>
            <a:picLocks noChangeAspect="1" noChangeArrowheads="1"/>
          </p:cNvPicPr>
          <p:nvPr/>
        </p:nvPicPr>
        <p:blipFill>
          <a:blip r:embed="rId3" cstate="print">
            <a:clrChange>
              <a:clrFrom>
                <a:srgbClr val="FFFFFF"/>
              </a:clrFrom>
              <a:clrTo>
                <a:srgbClr val="FFFFFF">
                  <a:alpha val="0"/>
                </a:srgbClr>
              </a:clrTo>
            </a:clrChange>
          </a:blip>
          <a:srcRect l="7526" t="6123" r="3420" b="12236"/>
          <a:stretch>
            <a:fillRect/>
          </a:stretch>
        </p:blipFill>
        <p:spPr bwMode="auto">
          <a:xfrm>
            <a:off x="1331640" y="1354687"/>
            <a:ext cx="1584176" cy="892494"/>
          </a:xfrm>
          <a:prstGeom prst="rect">
            <a:avLst/>
          </a:prstGeom>
          <a:noFill/>
        </p:spPr>
      </p:pic>
      <p:sp>
        <p:nvSpPr>
          <p:cNvPr id="3" name="ZoneTexte 2"/>
          <p:cNvSpPr txBox="1"/>
          <p:nvPr/>
        </p:nvSpPr>
        <p:spPr>
          <a:xfrm>
            <a:off x="827585" y="3204265"/>
            <a:ext cx="2736303" cy="584775"/>
          </a:xfrm>
          <a:prstGeom prst="rect">
            <a:avLst/>
          </a:prstGeom>
          <a:noFill/>
        </p:spPr>
        <p:txBody>
          <a:bodyPr wrap="square" rtlCol="0">
            <a:spAutoFit/>
          </a:bodyPr>
          <a:lstStyle/>
          <a:p>
            <a:r>
              <a:rPr lang="fr-FR" sz="1600" dirty="0" smtClean="0">
                <a:latin typeface="+mj-lt"/>
              </a:rPr>
              <a:t>Quelques solutions solaires,</a:t>
            </a:r>
          </a:p>
          <a:p>
            <a:r>
              <a:rPr lang="fr-FR" sz="1600" dirty="0" smtClean="0">
                <a:latin typeface="+mj-lt"/>
              </a:rPr>
              <a:t>mais rien sur l’éolien.</a:t>
            </a:r>
            <a:endParaRPr lang="fr-FR" sz="1600" dirty="0">
              <a:latin typeface="+mj-lt"/>
            </a:endParaRPr>
          </a:p>
        </p:txBody>
      </p:sp>
    </p:spTree>
    <p:extLst>
      <p:ext uri="{BB962C8B-B14F-4D97-AF65-F5344CB8AC3E}">
        <p14:creationId xmlns:p14="http://schemas.microsoft.com/office/powerpoint/2010/main" val="4189985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404664"/>
            <a:ext cx="5266185" cy="400110"/>
          </a:xfrm>
          <a:prstGeom prst="rect">
            <a:avLst/>
          </a:prstGeom>
          <a:noFill/>
        </p:spPr>
        <p:txBody>
          <a:bodyPr wrap="none" rtlCol="0">
            <a:spAutoFit/>
          </a:bodyPr>
          <a:lstStyle/>
          <a:p>
            <a:r>
              <a:rPr lang="fr-FR" sz="2000" b="1" dirty="0" smtClean="0">
                <a:solidFill>
                  <a:srgbClr val="000082"/>
                </a:solidFill>
                <a:latin typeface="+mj-lt"/>
              </a:rPr>
              <a:t>6 </a:t>
            </a:r>
            <a:r>
              <a:rPr lang="fr-FR" sz="2000" b="1" dirty="0" smtClean="0">
                <a:solidFill>
                  <a:srgbClr val="000082"/>
                </a:solidFill>
                <a:latin typeface="+mj-lt"/>
              </a:rPr>
              <a:t>– Réflexion sur le stockage de l’énergie.</a:t>
            </a:r>
            <a:endParaRPr lang="fr-FR" sz="2000" b="1" dirty="0">
              <a:solidFill>
                <a:srgbClr val="000082"/>
              </a:solidFill>
              <a:latin typeface="+mj-lt"/>
            </a:endParaRPr>
          </a:p>
        </p:txBody>
      </p:sp>
      <p:pic>
        <p:nvPicPr>
          <p:cNvPr id="4" name="Picture 3"/>
          <p:cNvPicPr>
            <a:picLocks noChangeAspect="1" noChangeArrowheads="1"/>
          </p:cNvPicPr>
          <p:nvPr/>
        </p:nvPicPr>
        <p:blipFill>
          <a:blip r:embed="rId2" cstate="print">
            <a:clrChange>
              <a:clrFrom>
                <a:srgbClr val="FFFFFF"/>
              </a:clrFrom>
              <a:clrTo>
                <a:srgbClr val="FFFFFF">
                  <a:alpha val="0"/>
                </a:srgbClr>
              </a:clrTo>
            </a:clrChange>
            <a:lum bright="-20000" contrast="40000"/>
          </a:blip>
          <a:srcRect t="5952" b="2834"/>
          <a:stretch>
            <a:fillRect/>
          </a:stretch>
        </p:blipFill>
        <p:spPr bwMode="auto">
          <a:xfrm>
            <a:off x="1043608" y="1242853"/>
            <a:ext cx="7026450" cy="4562411"/>
          </a:xfrm>
          <a:prstGeom prst="rect">
            <a:avLst/>
          </a:prstGeom>
          <a:noFill/>
          <a:ln w="9525">
            <a:noFill/>
            <a:miter lim="800000"/>
            <a:headEnd/>
            <a:tailEnd/>
          </a:ln>
        </p:spPr>
      </p:pic>
    </p:spTree>
    <p:extLst>
      <p:ext uri="{BB962C8B-B14F-4D97-AF65-F5344CB8AC3E}">
        <p14:creationId xmlns:p14="http://schemas.microsoft.com/office/powerpoint/2010/main" val="3888566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404664"/>
            <a:ext cx="4713150" cy="400110"/>
          </a:xfrm>
          <a:prstGeom prst="rect">
            <a:avLst/>
          </a:prstGeom>
          <a:noFill/>
        </p:spPr>
        <p:txBody>
          <a:bodyPr wrap="none" rtlCol="0">
            <a:spAutoFit/>
          </a:bodyPr>
          <a:lstStyle/>
          <a:p>
            <a:r>
              <a:rPr lang="fr-FR" sz="2000" b="1" dirty="0" smtClean="0">
                <a:solidFill>
                  <a:srgbClr val="000082"/>
                </a:solidFill>
                <a:latin typeface="+mj-lt"/>
              </a:rPr>
              <a:t>7 </a:t>
            </a:r>
            <a:r>
              <a:rPr lang="fr-FR" sz="2000" b="1" dirty="0" smtClean="0">
                <a:solidFill>
                  <a:srgbClr val="000082"/>
                </a:solidFill>
                <a:latin typeface="+mj-lt"/>
              </a:rPr>
              <a:t>– Les modèles </a:t>
            </a:r>
            <a:r>
              <a:rPr lang="fr-FR" sz="2000" b="1" dirty="0" err="1" smtClean="0">
                <a:solidFill>
                  <a:srgbClr val="000082"/>
                </a:solidFill>
                <a:latin typeface="+mj-lt"/>
              </a:rPr>
              <a:t>solidworks</a:t>
            </a:r>
            <a:r>
              <a:rPr lang="fr-FR" sz="2000" b="1" dirty="0" smtClean="0">
                <a:solidFill>
                  <a:srgbClr val="000082"/>
                </a:solidFill>
                <a:latin typeface="+mj-lt"/>
              </a:rPr>
              <a:t> obtenus.</a:t>
            </a:r>
            <a:endParaRPr lang="fr-FR" sz="2000" b="1" dirty="0">
              <a:solidFill>
                <a:srgbClr val="000082"/>
              </a:solidFill>
              <a:latin typeface="+mj-lt"/>
            </a:endParaRPr>
          </a:p>
        </p:txBody>
      </p:sp>
      <p:pic>
        <p:nvPicPr>
          <p:cNvPr id="7" name="Image 6" descr="Capture2.PNG"/>
          <p:cNvPicPr/>
          <p:nvPr/>
        </p:nvPicPr>
        <p:blipFill>
          <a:blip r:embed="rId2" cstate="print"/>
          <a:stretch>
            <a:fillRect/>
          </a:stretch>
        </p:blipFill>
        <p:spPr>
          <a:xfrm>
            <a:off x="4904134" y="1065039"/>
            <a:ext cx="3268266" cy="1643881"/>
          </a:xfrm>
          <a:prstGeom prst="rect">
            <a:avLst/>
          </a:prstGeom>
        </p:spPr>
      </p:pic>
      <p:pic>
        <p:nvPicPr>
          <p:cNvPr id="8" name="Image 7" descr="Capture12.PNG"/>
          <p:cNvPicPr/>
          <p:nvPr/>
        </p:nvPicPr>
        <p:blipFill>
          <a:blip r:embed="rId3" cstate="print"/>
          <a:stretch>
            <a:fillRect/>
          </a:stretch>
        </p:blipFill>
        <p:spPr>
          <a:xfrm>
            <a:off x="1475656" y="1614712"/>
            <a:ext cx="2736304" cy="1454248"/>
          </a:xfrm>
          <a:prstGeom prst="rect">
            <a:avLst/>
          </a:prstGeom>
        </p:spPr>
      </p:pic>
      <p:pic>
        <p:nvPicPr>
          <p:cNvPr id="9" name="Image 8" descr="Capture13.PNG"/>
          <p:cNvPicPr/>
          <p:nvPr/>
        </p:nvPicPr>
        <p:blipFill>
          <a:blip r:embed="rId4" cstate="print"/>
          <a:stretch>
            <a:fillRect/>
          </a:stretch>
        </p:blipFill>
        <p:spPr>
          <a:xfrm>
            <a:off x="1475656" y="3586777"/>
            <a:ext cx="2111693" cy="1498407"/>
          </a:xfrm>
          <a:prstGeom prst="rect">
            <a:avLst/>
          </a:prstGeom>
        </p:spPr>
      </p:pic>
      <p:pic>
        <p:nvPicPr>
          <p:cNvPr id="10" name="Image 9" descr="Capture14.PNG"/>
          <p:cNvPicPr/>
          <p:nvPr/>
        </p:nvPicPr>
        <p:blipFill>
          <a:blip r:embed="rId5" cstate="print"/>
          <a:stretch>
            <a:fillRect/>
          </a:stretch>
        </p:blipFill>
        <p:spPr>
          <a:xfrm>
            <a:off x="5240850" y="3617283"/>
            <a:ext cx="2782045" cy="2030366"/>
          </a:xfrm>
          <a:prstGeom prst="rect">
            <a:avLst/>
          </a:prstGeom>
        </p:spPr>
      </p:pic>
      <p:pic>
        <p:nvPicPr>
          <p:cNvPr id="11" name="Image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7646" y="2928203"/>
            <a:ext cx="1605240" cy="13781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2" name="Image 1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5714" y="3961504"/>
            <a:ext cx="1570236" cy="13419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91105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404664"/>
            <a:ext cx="3486852" cy="400110"/>
          </a:xfrm>
          <a:prstGeom prst="rect">
            <a:avLst/>
          </a:prstGeom>
          <a:noFill/>
        </p:spPr>
        <p:txBody>
          <a:bodyPr wrap="none" rtlCol="0">
            <a:spAutoFit/>
          </a:bodyPr>
          <a:lstStyle/>
          <a:p>
            <a:r>
              <a:rPr lang="fr-FR" sz="2000" b="1" dirty="0" smtClean="0">
                <a:solidFill>
                  <a:srgbClr val="000082"/>
                </a:solidFill>
                <a:latin typeface="+mj-lt"/>
              </a:rPr>
              <a:t>8 </a:t>
            </a:r>
            <a:r>
              <a:rPr lang="fr-FR" sz="2000" b="1" dirty="0" smtClean="0">
                <a:solidFill>
                  <a:srgbClr val="000082"/>
                </a:solidFill>
                <a:latin typeface="+mj-lt"/>
              </a:rPr>
              <a:t>– Simulations du modèle.</a:t>
            </a:r>
            <a:endParaRPr lang="fr-FR" sz="2000" b="1" dirty="0">
              <a:solidFill>
                <a:srgbClr val="000082"/>
              </a:solidFill>
              <a:latin typeface="+mj-lt"/>
            </a:endParaRPr>
          </a:p>
        </p:txBody>
      </p:sp>
      <p:pic>
        <p:nvPicPr>
          <p:cNvPr id="13" name="Image 12" descr="vitesse 20 m-s max.PNG"/>
          <p:cNvPicPr/>
          <p:nvPr/>
        </p:nvPicPr>
        <p:blipFill>
          <a:blip r:embed="rId2" cstate="print"/>
          <a:stretch>
            <a:fillRect/>
          </a:stretch>
        </p:blipFill>
        <p:spPr>
          <a:xfrm>
            <a:off x="611561" y="1576705"/>
            <a:ext cx="3384376" cy="2068319"/>
          </a:xfrm>
          <a:prstGeom prst="rect">
            <a:avLst/>
          </a:prstGeom>
        </p:spPr>
      </p:pic>
      <p:sp>
        <p:nvSpPr>
          <p:cNvPr id="3" name="ZoneTexte 2"/>
          <p:cNvSpPr txBox="1"/>
          <p:nvPr/>
        </p:nvSpPr>
        <p:spPr>
          <a:xfrm>
            <a:off x="1763688" y="4221088"/>
            <a:ext cx="5460149" cy="338554"/>
          </a:xfrm>
          <a:prstGeom prst="rect">
            <a:avLst/>
          </a:prstGeom>
          <a:noFill/>
        </p:spPr>
        <p:txBody>
          <a:bodyPr wrap="none" rtlCol="0">
            <a:spAutoFit/>
          </a:bodyPr>
          <a:lstStyle/>
          <a:p>
            <a:r>
              <a:rPr lang="fr-FR" sz="1600" dirty="0" smtClean="0">
                <a:latin typeface="+mj-lt"/>
              </a:rPr>
              <a:t>Résultats obtenus par </a:t>
            </a:r>
            <a:r>
              <a:rPr lang="fr-FR" sz="1600" dirty="0" err="1" smtClean="0">
                <a:latin typeface="+mj-lt"/>
              </a:rPr>
              <a:t>flowsimulation</a:t>
            </a:r>
            <a:r>
              <a:rPr lang="fr-FR" sz="1600" dirty="0" smtClean="0">
                <a:latin typeface="+mj-lt"/>
              </a:rPr>
              <a:t> associé à </a:t>
            </a:r>
            <a:r>
              <a:rPr lang="fr-FR" sz="1600" dirty="0" err="1" smtClean="0">
                <a:latin typeface="+mj-lt"/>
              </a:rPr>
              <a:t>solidworks</a:t>
            </a:r>
            <a:endParaRPr lang="fr-FR" sz="1600" dirty="0">
              <a:latin typeface="+mj-lt"/>
            </a:endParaRPr>
          </a:p>
        </p:txBody>
      </p:sp>
      <p:pic>
        <p:nvPicPr>
          <p:cNvPr id="14" name="Picture 3" descr="G:\projet X\imprim ecran\resultats final lignes de couran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3959" y="1576705"/>
            <a:ext cx="4419167" cy="2212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535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aporama charte rectorat">
  <a:themeElements>
    <a:clrScheme name="preao academie model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ao academie model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ao academie model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ao academie model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ao academie model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ao academie model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ao academie mode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ao academie mode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ao academie mode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Diaporama charte rectorat</Template>
  <TotalTime>440</TotalTime>
  <Words>444</Words>
  <Application>Microsoft Office PowerPoint</Application>
  <PresentationFormat>Affichage à l'écran (4:3)</PresentationFormat>
  <Paragraphs>76</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Diaporama charte rectorat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Christian LAURENT</dc:creator>
  <cp:lastModifiedBy>Christian LAURENT</cp:lastModifiedBy>
  <cp:revision>30</cp:revision>
  <cp:lastPrinted>2005-06-21T11:02:09Z</cp:lastPrinted>
  <dcterms:created xsi:type="dcterms:W3CDTF">2013-11-16T09:48:30Z</dcterms:created>
  <dcterms:modified xsi:type="dcterms:W3CDTF">2013-11-17T10:16:55Z</dcterms:modified>
</cp:coreProperties>
</file>