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7" r:id="rId2"/>
    <p:sldId id="288" r:id="rId3"/>
    <p:sldId id="260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307" r:id="rId12"/>
    <p:sldId id="296" r:id="rId13"/>
    <p:sldId id="297" r:id="rId14"/>
    <p:sldId id="300" r:id="rId15"/>
    <p:sldId id="298" r:id="rId16"/>
    <p:sldId id="299" r:id="rId17"/>
    <p:sldId id="301" r:id="rId18"/>
    <p:sldId id="302" r:id="rId19"/>
    <p:sldId id="303" r:id="rId20"/>
    <p:sldId id="308" r:id="rId21"/>
    <p:sldId id="304" r:id="rId22"/>
    <p:sldId id="305" r:id="rId23"/>
    <p:sldId id="306" r:id="rId24"/>
    <p:sldId id="309" r:id="rId25"/>
    <p:sldId id="265" r:id="rId26"/>
    <p:sldId id="264" r:id="rId27"/>
    <p:sldId id="261" r:id="rId28"/>
    <p:sldId id="262" r:id="rId29"/>
    <p:sldId id="266" r:id="rId30"/>
    <p:sldId id="267" r:id="rId31"/>
    <p:sldId id="268" r:id="rId32"/>
    <p:sldId id="271" r:id="rId33"/>
    <p:sldId id="263" r:id="rId34"/>
    <p:sldId id="269" r:id="rId35"/>
    <p:sldId id="272" r:id="rId36"/>
    <p:sldId id="270" r:id="rId37"/>
    <p:sldId id="273" r:id="rId38"/>
    <p:sldId id="310" r:id="rId39"/>
    <p:sldId id="274" r:id="rId40"/>
    <p:sldId id="275" r:id="rId41"/>
    <p:sldId id="276" r:id="rId42"/>
    <p:sldId id="277" r:id="rId43"/>
    <p:sldId id="279" r:id="rId44"/>
    <p:sldId id="281" r:id="rId45"/>
    <p:sldId id="282" r:id="rId46"/>
    <p:sldId id="283" r:id="rId47"/>
    <p:sldId id="284" r:id="rId48"/>
    <p:sldId id="285" r:id="rId49"/>
    <p:sldId id="286" r:id="rId50"/>
    <p:sldId id="287" r:id="rId51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09" autoAdjust="0"/>
  </p:normalViewPr>
  <p:slideViewPr>
    <p:cSldViewPr snapToGrid="0" snapToObjects="1">
      <p:cViewPr>
        <p:scale>
          <a:sx n="100" d="100"/>
          <a:sy n="100" d="100"/>
        </p:scale>
        <p:origin x="-141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gemichel:Desktop:bac%20STI2D%202013%20r&#233;sultats%20&#233;crits:ND:TdB_national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gemichel:Desktop:Analyse%20des%20r&#233;sultats%20bac%20STI2D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Histogramme des notes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import!$B$4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import!$B$7:$B$26</c:f>
              <c:numCache>
                <c:formatCode>General</c:formatCode>
                <c:ptCount val="20"/>
                <c:pt idx="0">
                  <c:v>0.00310433800999839</c:v>
                </c:pt>
                <c:pt idx="1">
                  <c:v>0.00108853410740203</c:v>
                </c:pt>
                <c:pt idx="2">
                  <c:v>0.00221738429285599</c:v>
                </c:pt>
                <c:pt idx="3">
                  <c:v>0.00572488308337365</c:v>
                </c:pt>
                <c:pt idx="4">
                  <c:v>0.0109256571520722</c:v>
                </c:pt>
                <c:pt idx="5">
                  <c:v>0.0257619738751814</c:v>
                </c:pt>
                <c:pt idx="6">
                  <c:v>0.0418884050959523</c:v>
                </c:pt>
                <c:pt idx="7">
                  <c:v>0.0664005805515239</c:v>
                </c:pt>
                <c:pt idx="8">
                  <c:v>0.0908321238509918</c:v>
                </c:pt>
                <c:pt idx="9">
                  <c:v>0.116956942428641</c:v>
                </c:pt>
                <c:pt idx="10">
                  <c:v>0.128406708595388</c:v>
                </c:pt>
                <c:pt idx="11">
                  <c:v>0.119819383970327</c:v>
                </c:pt>
                <c:pt idx="12">
                  <c:v>0.111111111111111</c:v>
                </c:pt>
                <c:pt idx="13">
                  <c:v>0.091799709724238</c:v>
                </c:pt>
                <c:pt idx="14">
                  <c:v>0.0682148040638607</c:v>
                </c:pt>
                <c:pt idx="15">
                  <c:v>0.047008547008547</c:v>
                </c:pt>
                <c:pt idx="16">
                  <c:v>0.0341074020319303</c:v>
                </c:pt>
                <c:pt idx="17">
                  <c:v>0.0174971778745364</c:v>
                </c:pt>
                <c:pt idx="18">
                  <c:v>0.00999838735687792</c:v>
                </c:pt>
                <c:pt idx="19">
                  <c:v>0.00661183680051604</c:v>
                </c:pt>
              </c:numCache>
            </c:numRef>
          </c:val>
        </c:ser>
        <c:ser>
          <c:idx val="1"/>
          <c:order val="1"/>
          <c:tx>
            <c:strRef>
              <c:f>import!$E$4</c:f>
              <c:strCache>
                <c:ptCount val="1"/>
                <c:pt idx="0">
                  <c:v>SELECTION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val>
            <c:numRef>
              <c:f>import!$E$7:$E$26</c:f>
              <c:numCache>
                <c:formatCode>General</c:formatCode>
                <c:ptCount val="2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4281336"/>
        <c:axId val="-2113669144"/>
      </c:barChart>
      <c:catAx>
        <c:axId val="-21042813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669144"/>
        <c:crosses val="autoZero"/>
        <c:auto val="1"/>
        <c:lblAlgn val="ctr"/>
        <c:lblOffset val="100"/>
        <c:noMultiLvlLbl val="0"/>
      </c:catAx>
      <c:valAx>
        <c:axId val="-2113669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428133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FF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55659343438601"/>
          <c:y val="0.0679245283018868"/>
          <c:w val="0.718677940953312"/>
          <c:h val="0.8552957955727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Feuil1!$J$1</c:f>
              <c:strCache>
                <c:ptCount val="1"/>
                <c:pt idx="0">
                  <c:v>traitement</c:v>
                </c:pt>
              </c:strCache>
            </c:strRef>
          </c:tx>
          <c:invertIfNegative val="0"/>
          <c:cat>
            <c:strRef>
              <c:f>Feuil1!$I$2:$I$11</c:f>
              <c:strCache>
                <c:ptCount val="10"/>
                <c:pt idx="0">
                  <c:v>CO2.2</c:v>
                </c:pt>
                <c:pt idx="1">
                  <c:v>CO3.1</c:v>
                </c:pt>
                <c:pt idx="2">
                  <c:v>CO3.2</c:v>
                </c:pt>
                <c:pt idx="3">
                  <c:v>CO4.1</c:v>
                </c:pt>
                <c:pt idx="4">
                  <c:v>CO4.2</c:v>
                </c:pt>
                <c:pt idx="5">
                  <c:v>CO4.3</c:v>
                </c:pt>
                <c:pt idx="6">
                  <c:v>CO4.4</c:v>
                </c:pt>
                <c:pt idx="7">
                  <c:v>CO5.1</c:v>
                </c:pt>
                <c:pt idx="8">
                  <c:v>CO5.2</c:v>
                </c:pt>
                <c:pt idx="9">
                  <c:v>CO5.3</c:v>
                </c:pt>
              </c:strCache>
            </c:strRef>
          </c:cat>
          <c:val>
            <c:numRef>
              <c:f>Feuil1!$J$2:$J$11</c:f>
              <c:numCache>
                <c:formatCode>0%</c:formatCode>
                <c:ptCount val="10"/>
                <c:pt idx="0">
                  <c:v>0.801461342151691</c:v>
                </c:pt>
                <c:pt idx="1">
                  <c:v>0.992718504255009</c:v>
                </c:pt>
                <c:pt idx="2">
                  <c:v>0.914028835489675</c:v>
                </c:pt>
                <c:pt idx="3">
                  <c:v>0.986646408247203</c:v>
                </c:pt>
                <c:pt idx="4">
                  <c:v>0.855697489033301</c:v>
                </c:pt>
                <c:pt idx="5">
                  <c:v>0.728403410090248</c:v>
                </c:pt>
                <c:pt idx="6">
                  <c:v>0.839948143366862</c:v>
                </c:pt>
                <c:pt idx="7">
                  <c:v>0.97008971996667</c:v>
                </c:pt>
                <c:pt idx="8">
                  <c:v>0.759308998863369</c:v>
                </c:pt>
                <c:pt idx="9">
                  <c:v>0.706261684539109</c:v>
                </c:pt>
              </c:numCache>
            </c:numRef>
          </c:val>
        </c:ser>
        <c:ser>
          <c:idx val="1"/>
          <c:order val="1"/>
          <c:tx>
            <c:strRef>
              <c:f>Feuil1!$K$1</c:f>
              <c:strCache>
                <c:ptCount val="1"/>
                <c:pt idx="0">
                  <c:v>performance</c:v>
                </c:pt>
              </c:strCache>
            </c:strRef>
          </c:tx>
          <c:invertIfNegative val="0"/>
          <c:cat>
            <c:strRef>
              <c:f>Feuil1!$I$2:$I$11</c:f>
              <c:strCache>
                <c:ptCount val="10"/>
                <c:pt idx="0">
                  <c:v>CO2.2</c:v>
                </c:pt>
                <c:pt idx="1">
                  <c:v>CO3.1</c:v>
                </c:pt>
                <c:pt idx="2">
                  <c:v>CO3.2</c:v>
                </c:pt>
                <c:pt idx="3">
                  <c:v>CO4.1</c:v>
                </c:pt>
                <c:pt idx="4">
                  <c:v>CO4.2</c:v>
                </c:pt>
                <c:pt idx="5">
                  <c:v>CO4.3</c:v>
                </c:pt>
                <c:pt idx="6">
                  <c:v>CO4.4</c:v>
                </c:pt>
                <c:pt idx="7">
                  <c:v>CO5.1</c:v>
                </c:pt>
                <c:pt idx="8">
                  <c:v>CO5.2</c:v>
                </c:pt>
                <c:pt idx="9">
                  <c:v>CO5.3</c:v>
                </c:pt>
              </c:strCache>
            </c:strRef>
          </c:cat>
          <c:val>
            <c:numRef>
              <c:f>Feuil1!$K$2:$K$11</c:f>
              <c:numCache>
                <c:formatCode>0%</c:formatCode>
                <c:ptCount val="10"/>
                <c:pt idx="0">
                  <c:v>0.667042497682161</c:v>
                </c:pt>
                <c:pt idx="1">
                  <c:v>0.848971956719564</c:v>
                </c:pt>
                <c:pt idx="2">
                  <c:v>0.514812149499788</c:v>
                </c:pt>
                <c:pt idx="3">
                  <c:v>0.846605827573232</c:v>
                </c:pt>
                <c:pt idx="4">
                  <c:v>0.498870756577079</c:v>
                </c:pt>
                <c:pt idx="5">
                  <c:v>0.607680829981762</c:v>
                </c:pt>
                <c:pt idx="6">
                  <c:v>0.529079136065053</c:v>
                </c:pt>
                <c:pt idx="7">
                  <c:v>0.720684930027175</c:v>
                </c:pt>
                <c:pt idx="8">
                  <c:v>0.618231968644927</c:v>
                </c:pt>
                <c:pt idx="9">
                  <c:v>0.625751342849594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12630776"/>
        <c:axId val="-2112769032"/>
        <c:axId val="0"/>
      </c:bar3DChart>
      <c:catAx>
        <c:axId val="-211263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2769032"/>
        <c:crosses val="autoZero"/>
        <c:auto val="1"/>
        <c:lblAlgn val="ctr"/>
        <c:lblOffset val="100"/>
        <c:noMultiLvlLbl val="0"/>
      </c:catAx>
      <c:valAx>
        <c:axId val="-2112769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2630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EFC21-7661-2245-BF2F-A38E593B917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089F0C5-D889-C346-A9AD-8A5188DB8A02}">
      <dgm:prSet phldrT="[Texte]" custT="1"/>
      <dgm:spPr/>
      <dgm:t>
        <a:bodyPr/>
        <a:lstStyle/>
        <a:p>
          <a:pPr algn="ctr"/>
          <a:r>
            <a:rPr lang="fr-FR" sz="1600" dirty="0" smtClean="0"/>
            <a:t>Transversal</a:t>
          </a:r>
          <a:endParaRPr lang="fr-FR" sz="1600" dirty="0"/>
        </a:p>
      </dgm:t>
    </dgm:pt>
    <dgm:pt modelId="{E68E8D05-432E-2344-BBFF-86B28547B7D8}" type="parTrans" cxnId="{81F0BE12-E888-B845-8264-4D1B71AD6698}">
      <dgm:prSet/>
      <dgm:spPr/>
      <dgm:t>
        <a:bodyPr/>
        <a:lstStyle/>
        <a:p>
          <a:pPr algn="l"/>
          <a:endParaRPr lang="fr-FR" sz="1200"/>
        </a:p>
      </dgm:t>
    </dgm:pt>
    <dgm:pt modelId="{688BFC6A-794D-974D-B57D-47D2A086DCD5}" type="sibTrans" cxnId="{81F0BE12-E888-B845-8264-4D1B71AD6698}">
      <dgm:prSet/>
      <dgm:spPr/>
      <dgm:t>
        <a:bodyPr/>
        <a:lstStyle/>
        <a:p>
          <a:pPr algn="l"/>
          <a:endParaRPr lang="fr-FR" sz="1200"/>
        </a:p>
      </dgm:t>
    </dgm:pt>
    <dgm:pt modelId="{1AE43BDF-B6DF-C749-85C4-C4E993101B82}">
      <dgm:prSet phldrT="[Texte]" custT="1"/>
      <dgm:spPr/>
      <dgm:t>
        <a:bodyPr/>
        <a:lstStyle/>
        <a:p>
          <a:pPr algn="l"/>
          <a:r>
            <a:rPr lang="fr-FR" sz="1200" dirty="0" smtClean="0"/>
            <a:t>O1 -  Caractériser des systèmes privilégiant un usage raisonné du point de vue développement durable</a:t>
          </a:r>
          <a:endParaRPr lang="fr-FR" sz="1200" dirty="0"/>
        </a:p>
      </dgm:t>
    </dgm:pt>
    <dgm:pt modelId="{C17911EA-929C-4741-8E6F-BC30D6C6E041}" type="parTrans" cxnId="{9E8784F7-3507-1F41-9E62-AFB24E2431D1}">
      <dgm:prSet custT="1"/>
      <dgm:spPr/>
      <dgm:t>
        <a:bodyPr/>
        <a:lstStyle/>
        <a:p>
          <a:pPr algn="l"/>
          <a:endParaRPr lang="fr-FR" sz="1200"/>
        </a:p>
      </dgm:t>
    </dgm:pt>
    <dgm:pt modelId="{6F368B5E-7565-DA49-B142-9BAD84A41452}" type="sibTrans" cxnId="{9E8784F7-3507-1F41-9E62-AFB24E2431D1}">
      <dgm:prSet/>
      <dgm:spPr/>
      <dgm:t>
        <a:bodyPr/>
        <a:lstStyle/>
        <a:p>
          <a:pPr algn="l"/>
          <a:endParaRPr lang="fr-FR" sz="1200"/>
        </a:p>
      </dgm:t>
    </dgm:pt>
    <dgm:pt modelId="{23CB2B45-22AC-3E44-826D-EAF5997B2F31}">
      <dgm:prSet phldrT="[Texte]" custT="1"/>
      <dgm:spPr/>
      <dgm:t>
        <a:bodyPr/>
        <a:lstStyle/>
        <a:p>
          <a:pPr algn="l"/>
          <a:r>
            <a:rPr lang="fr-FR" sz="1200" dirty="0" smtClean="0"/>
            <a:t>O2 - Identifier les éléments permettant la limitation de l’Impact environnemental d’un système et de ses constituants</a:t>
          </a:r>
          <a:endParaRPr lang="fr-FR" sz="1200" dirty="0"/>
        </a:p>
      </dgm:t>
    </dgm:pt>
    <dgm:pt modelId="{C9B4E496-F349-FC49-84B6-8220E749B240}" type="parTrans" cxnId="{67BFFB56-1416-734F-894A-EA0F87AEEA75}">
      <dgm:prSet custT="1"/>
      <dgm:spPr/>
      <dgm:t>
        <a:bodyPr/>
        <a:lstStyle/>
        <a:p>
          <a:pPr algn="l"/>
          <a:endParaRPr lang="fr-FR" sz="1200"/>
        </a:p>
      </dgm:t>
    </dgm:pt>
    <dgm:pt modelId="{36E8C12D-2B7E-B04A-8A14-0AE8050FD2EF}" type="sibTrans" cxnId="{67BFFB56-1416-734F-894A-EA0F87AEEA75}">
      <dgm:prSet/>
      <dgm:spPr/>
      <dgm:t>
        <a:bodyPr/>
        <a:lstStyle/>
        <a:p>
          <a:pPr algn="l"/>
          <a:endParaRPr lang="fr-FR" sz="1200"/>
        </a:p>
      </dgm:t>
    </dgm:pt>
    <dgm:pt modelId="{70E27FD3-239C-5440-A309-493B2B083F40}">
      <dgm:prSet phldrT="[Texte]" custT="1"/>
      <dgm:spPr/>
      <dgm:t>
        <a:bodyPr/>
        <a:lstStyle/>
        <a:p>
          <a:pPr algn="l"/>
          <a:r>
            <a:rPr lang="fr-FR" sz="1200" dirty="0" smtClean="0"/>
            <a:t>O3 - Identifier les éléments influents du développement d’un système </a:t>
          </a:r>
          <a:endParaRPr lang="fr-FR" sz="1200" dirty="0"/>
        </a:p>
      </dgm:t>
    </dgm:pt>
    <dgm:pt modelId="{0FEF7DFF-9330-374E-A3AD-0F9F84768578}" type="parTrans" cxnId="{CB33DE7E-CD0E-554F-A8F6-6250E1CE2C1F}">
      <dgm:prSet custT="1"/>
      <dgm:spPr/>
      <dgm:t>
        <a:bodyPr/>
        <a:lstStyle/>
        <a:p>
          <a:pPr algn="l"/>
          <a:endParaRPr lang="fr-FR" sz="1200"/>
        </a:p>
      </dgm:t>
    </dgm:pt>
    <dgm:pt modelId="{569CF492-B389-174B-A982-4100DDA6B891}" type="sibTrans" cxnId="{CB33DE7E-CD0E-554F-A8F6-6250E1CE2C1F}">
      <dgm:prSet/>
      <dgm:spPr/>
      <dgm:t>
        <a:bodyPr/>
        <a:lstStyle/>
        <a:p>
          <a:pPr algn="l"/>
          <a:endParaRPr lang="fr-FR" sz="1200"/>
        </a:p>
      </dgm:t>
    </dgm:pt>
    <dgm:pt modelId="{E59DADAB-7D6F-D449-A918-D60C3AAEDB35}">
      <dgm:prSet phldrT="[Texte]" custT="1"/>
      <dgm:spPr/>
      <dgm:t>
        <a:bodyPr/>
        <a:lstStyle/>
        <a:p>
          <a:pPr algn="l"/>
          <a:r>
            <a:rPr lang="fr-FR" sz="1200" dirty="0" smtClean="0"/>
            <a:t>O4 - Décoder l’organisation fonctionnelle, structurelle et logicielle d’un système</a:t>
          </a:r>
          <a:endParaRPr lang="fr-FR" sz="1200" dirty="0"/>
        </a:p>
      </dgm:t>
    </dgm:pt>
    <dgm:pt modelId="{A94F2C1B-A11E-FF43-9689-FB25FCCCDB7E}" type="parTrans" cxnId="{4E463B35-AE44-AA46-9FF4-E38016D5D1C7}">
      <dgm:prSet custT="1"/>
      <dgm:spPr/>
      <dgm:t>
        <a:bodyPr/>
        <a:lstStyle/>
        <a:p>
          <a:pPr algn="l"/>
          <a:endParaRPr lang="fr-FR" sz="1200"/>
        </a:p>
      </dgm:t>
    </dgm:pt>
    <dgm:pt modelId="{CC3BABCE-D5D5-5542-8F6C-4012B9A6CA8D}" type="sibTrans" cxnId="{4E463B35-AE44-AA46-9FF4-E38016D5D1C7}">
      <dgm:prSet/>
      <dgm:spPr/>
      <dgm:t>
        <a:bodyPr/>
        <a:lstStyle/>
        <a:p>
          <a:pPr algn="l"/>
          <a:endParaRPr lang="fr-FR" sz="1200"/>
        </a:p>
      </dgm:t>
    </dgm:pt>
    <dgm:pt modelId="{42136A70-7179-554D-B271-7ACDB263155C}">
      <dgm:prSet phldrT="[Texte]" custT="1"/>
      <dgm:spPr/>
      <dgm:t>
        <a:bodyPr/>
        <a:lstStyle/>
        <a:p>
          <a:pPr algn="l"/>
          <a:r>
            <a:rPr lang="fr-FR" sz="1200" dirty="0" smtClean="0"/>
            <a:t>O5 - Utiliser un modèle de comportement pour prédire un fonctionnement ou valider une performance</a:t>
          </a:r>
          <a:endParaRPr lang="fr-FR" sz="1200" dirty="0"/>
        </a:p>
      </dgm:t>
    </dgm:pt>
    <dgm:pt modelId="{8757DD08-4021-6F4A-8560-57A46B05AE21}" type="parTrans" cxnId="{D24F7497-0DBD-5245-98C7-97C050E48DE2}">
      <dgm:prSet custT="1"/>
      <dgm:spPr/>
      <dgm:t>
        <a:bodyPr/>
        <a:lstStyle/>
        <a:p>
          <a:pPr algn="l"/>
          <a:endParaRPr lang="fr-FR" sz="1200"/>
        </a:p>
      </dgm:t>
    </dgm:pt>
    <dgm:pt modelId="{E4F25564-BFC9-E640-85E4-0B5D35D8BA64}" type="sibTrans" cxnId="{D24F7497-0DBD-5245-98C7-97C050E48DE2}">
      <dgm:prSet/>
      <dgm:spPr/>
      <dgm:t>
        <a:bodyPr/>
        <a:lstStyle/>
        <a:p>
          <a:pPr algn="l"/>
          <a:endParaRPr lang="fr-FR" sz="1200"/>
        </a:p>
      </dgm:t>
    </dgm:pt>
    <dgm:pt modelId="{8ADF91C9-73AD-BF4A-A867-C1FCCD04AE3D}">
      <dgm:prSet phldrT="[Texte]" custT="1"/>
      <dgm:spPr/>
      <dgm:t>
        <a:bodyPr/>
        <a:lstStyle/>
        <a:p>
          <a:pPr algn="l"/>
          <a:r>
            <a:rPr lang="fr-FR" sz="1200" dirty="0" smtClean="0"/>
            <a:t>O6 - Communiquer une idée, un principe ou une solution technique, un projet, y compris en langue étrangère</a:t>
          </a:r>
          <a:endParaRPr lang="fr-FR" sz="1200" dirty="0"/>
        </a:p>
      </dgm:t>
    </dgm:pt>
    <dgm:pt modelId="{3165A30A-88FB-9C4A-89FF-332AF59B3E73}" type="parTrans" cxnId="{C47B7348-A016-4A4E-B239-C7E79FE3E104}">
      <dgm:prSet custT="1"/>
      <dgm:spPr/>
      <dgm:t>
        <a:bodyPr/>
        <a:lstStyle/>
        <a:p>
          <a:pPr algn="l"/>
          <a:endParaRPr lang="fr-FR" sz="1200"/>
        </a:p>
      </dgm:t>
    </dgm:pt>
    <dgm:pt modelId="{65E87CD3-9858-654D-BE6F-8222EE5DA518}" type="sibTrans" cxnId="{C47B7348-A016-4A4E-B239-C7E79FE3E104}">
      <dgm:prSet/>
      <dgm:spPr/>
      <dgm:t>
        <a:bodyPr/>
        <a:lstStyle/>
        <a:p>
          <a:pPr algn="l"/>
          <a:endParaRPr lang="fr-FR" sz="1200"/>
        </a:p>
      </dgm:t>
    </dgm:pt>
    <dgm:pt modelId="{593FE46A-656E-ED49-8491-77B6AE5076BC}" type="pres">
      <dgm:prSet presAssocID="{364EFC21-7661-2245-BF2F-A38E593B91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C77770-47C3-4546-9BB9-B2C031178381}" type="pres">
      <dgm:prSet presAssocID="{4089F0C5-D889-C346-A9AD-8A5188DB8A02}" presName="root1" presStyleCnt="0"/>
      <dgm:spPr/>
    </dgm:pt>
    <dgm:pt modelId="{A5BBDF9E-3874-E64F-9EC5-5BC382FF49CF}" type="pres">
      <dgm:prSet presAssocID="{4089F0C5-D889-C346-A9AD-8A5188DB8A02}" presName="LevelOneTextNode" presStyleLbl="node0" presStyleIdx="0" presStyleCnt="1" custLinFactX="-72112" custLinFactNeighborX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59FEEE3-9037-F94B-8F38-D57DA5A25D18}" type="pres">
      <dgm:prSet presAssocID="{4089F0C5-D889-C346-A9AD-8A5188DB8A02}" presName="level2hierChild" presStyleCnt="0"/>
      <dgm:spPr/>
    </dgm:pt>
    <dgm:pt modelId="{726A4D7F-6977-3D49-9EE3-08EADC8BF56B}" type="pres">
      <dgm:prSet presAssocID="{C17911EA-929C-4741-8E6F-BC30D6C6E041}" presName="conn2-1" presStyleLbl="parChTrans1D2" presStyleIdx="0" presStyleCnt="6"/>
      <dgm:spPr/>
      <dgm:t>
        <a:bodyPr/>
        <a:lstStyle/>
        <a:p>
          <a:endParaRPr lang="fr-FR"/>
        </a:p>
      </dgm:t>
    </dgm:pt>
    <dgm:pt modelId="{96D5B7CF-699E-E144-B5CC-E03F77139159}" type="pres">
      <dgm:prSet presAssocID="{C17911EA-929C-4741-8E6F-BC30D6C6E041}" presName="connTx" presStyleLbl="parChTrans1D2" presStyleIdx="0" presStyleCnt="6"/>
      <dgm:spPr/>
      <dgm:t>
        <a:bodyPr/>
        <a:lstStyle/>
        <a:p>
          <a:endParaRPr lang="fr-FR"/>
        </a:p>
      </dgm:t>
    </dgm:pt>
    <dgm:pt modelId="{B497F0DD-8BA3-0B48-9359-D4689AC105E5}" type="pres">
      <dgm:prSet presAssocID="{1AE43BDF-B6DF-C749-85C4-C4E993101B82}" presName="root2" presStyleCnt="0"/>
      <dgm:spPr/>
    </dgm:pt>
    <dgm:pt modelId="{7A3687B6-A150-5A4E-9777-EFFC1ED4340C}" type="pres">
      <dgm:prSet presAssocID="{1AE43BDF-B6DF-C749-85C4-C4E993101B82}" presName="LevelTwoTextNode" presStyleLbl="node2" presStyleIdx="0" presStyleCnt="6" custScaleX="237156" custLinFactX="-18578" custLinFactNeighborX="-100000" custLinFactNeighborY="3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0E0B51A-3F27-264E-A7DA-263FC765E863}" type="pres">
      <dgm:prSet presAssocID="{1AE43BDF-B6DF-C749-85C4-C4E993101B82}" presName="level3hierChild" presStyleCnt="0"/>
      <dgm:spPr/>
    </dgm:pt>
    <dgm:pt modelId="{C911F5DB-E952-F544-A270-24372033C297}" type="pres">
      <dgm:prSet presAssocID="{C9B4E496-F349-FC49-84B6-8220E749B240}" presName="conn2-1" presStyleLbl="parChTrans1D2" presStyleIdx="1" presStyleCnt="6"/>
      <dgm:spPr/>
      <dgm:t>
        <a:bodyPr/>
        <a:lstStyle/>
        <a:p>
          <a:endParaRPr lang="fr-FR"/>
        </a:p>
      </dgm:t>
    </dgm:pt>
    <dgm:pt modelId="{C526B3E1-1728-3C46-B6EA-292707CC8D23}" type="pres">
      <dgm:prSet presAssocID="{C9B4E496-F349-FC49-84B6-8220E749B240}" presName="connTx" presStyleLbl="parChTrans1D2" presStyleIdx="1" presStyleCnt="6"/>
      <dgm:spPr/>
      <dgm:t>
        <a:bodyPr/>
        <a:lstStyle/>
        <a:p>
          <a:endParaRPr lang="fr-FR"/>
        </a:p>
      </dgm:t>
    </dgm:pt>
    <dgm:pt modelId="{9563FB2C-8EBF-A14B-8CED-8B58C7C0C93F}" type="pres">
      <dgm:prSet presAssocID="{23CB2B45-22AC-3E44-826D-EAF5997B2F31}" presName="root2" presStyleCnt="0"/>
      <dgm:spPr/>
    </dgm:pt>
    <dgm:pt modelId="{88CD76E0-1C05-0249-9C4B-B8C0E200E85E}" type="pres">
      <dgm:prSet presAssocID="{23CB2B45-22AC-3E44-826D-EAF5997B2F31}" presName="LevelTwoTextNode" presStyleLbl="node2" presStyleIdx="1" presStyleCnt="6" custScaleX="237156" custLinFactX="-18578" custLinFactNeighborX="-100000" custLinFactNeighborY="3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2505A1E-7D66-A04B-B10A-7D9D7539B023}" type="pres">
      <dgm:prSet presAssocID="{23CB2B45-22AC-3E44-826D-EAF5997B2F31}" presName="level3hierChild" presStyleCnt="0"/>
      <dgm:spPr/>
    </dgm:pt>
    <dgm:pt modelId="{D6CBCDAC-2808-4744-9B7C-62DA03E7A6B9}" type="pres">
      <dgm:prSet presAssocID="{0FEF7DFF-9330-374E-A3AD-0F9F84768578}" presName="conn2-1" presStyleLbl="parChTrans1D2" presStyleIdx="2" presStyleCnt="6"/>
      <dgm:spPr/>
      <dgm:t>
        <a:bodyPr/>
        <a:lstStyle/>
        <a:p>
          <a:endParaRPr lang="fr-FR"/>
        </a:p>
      </dgm:t>
    </dgm:pt>
    <dgm:pt modelId="{789C3BD1-8CD7-7946-A969-43C7E481EC70}" type="pres">
      <dgm:prSet presAssocID="{0FEF7DFF-9330-374E-A3AD-0F9F84768578}" presName="connTx" presStyleLbl="parChTrans1D2" presStyleIdx="2" presStyleCnt="6"/>
      <dgm:spPr/>
      <dgm:t>
        <a:bodyPr/>
        <a:lstStyle/>
        <a:p>
          <a:endParaRPr lang="fr-FR"/>
        </a:p>
      </dgm:t>
    </dgm:pt>
    <dgm:pt modelId="{79E44CE1-335C-1749-AF9B-2A5C969A6E45}" type="pres">
      <dgm:prSet presAssocID="{70E27FD3-239C-5440-A309-493B2B083F40}" presName="root2" presStyleCnt="0"/>
      <dgm:spPr/>
    </dgm:pt>
    <dgm:pt modelId="{C30624E9-35ED-B94D-A613-707A1226D278}" type="pres">
      <dgm:prSet presAssocID="{70E27FD3-239C-5440-A309-493B2B083F40}" presName="LevelTwoTextNode" presStyleLbl="node2" presStyleIdx="2" presStyleCnt="6" custScaleX="237156" custLinFactX="-18578" custLinFactNeighborX="-100000" custLinFactNeighborY="3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18A1A9-12F8-9146-9DDD-1B7CE194CCCD}" type="pres">
      <dgm:prSet presAssocID="{70E27FD3-239C-5440-A309-493B2B083F40}" presName="level3hierChild" presStyleCnt="0"/>
      <dgm:spPr/>
    </dgm:pt>
    <dgm:pt modelId="{B7076ED8-B03F-BF4A-8AD4-AA507009CCA6}" type="pres">
      <dgm:prSet presAssocID="{A94F2C1B-A11E-FF43-9689-FB25FCCCDB7E}" presName="conn2-1" presStyleLbl="parChTrans1D2" presStyleIdx="3" presStyleCnt="6"/>
      <dgm:spPr/>
      <dgm:t>
        <a:bodyPr/>
        <a:lstStyle/>
        <a:p>
          <a:endParaRPr lang="fr-FR"/>
        </a:p>
      </dgm:t>
    </dgm:pt>
    <dgm:pt modelId="{B35BE1FE-4E95-7B46-9925-A38A94BDC525}" type="pres">
      <dgm:prSet presAssocID="{A94F2C1B-A11E-FF43-9689-FB25FCCCDB7E}" presName="connTx" presStyleLbl="parChTrans1D2" presStyleIdx="3" presStyleCnt="6"/>
      <dgm:spPr/>
      <dgm:t>
        <a:bodyPr/>
        <a:lstStyle/>
        <a:p>
          <a:endParaRPr lang="fr-FR"/>
        </a:p>
      </dgm:t>
    </dgm:pt>
    <dgm:pt modelId="{45BA5FEC-E155-9746-AA54-BE2AE216B428}" type="pres">
      <dgm:prSet presAssocID="{E59DADAB-7D6F-D449-A918-D60C3AAEDB35}" presName="root2" presStyleCnt="0"/>
      <dgm:spPr/>
    </dgm:pt>
    <dgm:pt modelId="{2C1C2B8A-7DC1-2047-B2E9-972580D5D9C5}" type="pres">
      <dgm:prSet presAssocID="{E59DADAB-7D6F-D449-A918-D60C3AAEDB35}" presName="LevelTwoTextNode" presStyleLbl="node2" presStyleIdx="3" presStyleCnt="6" custScaleX="237156" custLinFactX="-18578" custLinFactNeighborX="-100000" custLinFactNeighborY="3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0B77950-03ED-B247-9171-45777DBE4075}" type="pres">
      <dgm:prSet presAssocID="{E59DADAB-7D6F-D449-A918-D60C3AAEDB35}" presName="level3hierChild" presStyleCnt="0"/>
      <dgm:spPr/>
    </dgm:pt>
    <dgm:pt modelId="{38615329-9DDE-0D4D-B657-1AE8720B4B0F}" type="pres">
      <dgm:prSet presAssocID="{8757DD08-4021-6F4A-8560-57A46B05AE21}" presName="conn2-1" presStyleLbl="parChTrans1D2" presStyleIdx="4" presStyleCnt="6"/>
      <dgm:spPr/>
      <dgm:t>
        <a:bodyPr/>
        <a:lstStyle/>
        <a:p>
          <a:endParaRPr lang="fr-FR"/>
        </a:p>
      </dgm:t>
    </dgm:pt>
    <dgm:pt modelId="{13352AC8-7288-3F47-92F5-9EF71043E4F7}" type="pres">
      <dgm:prSet presAssocID="{8757DD08-4021-6F4A-8560-57A46B05AE21}" presName="connTx" presStyleLbl="parChTrans1D2" presStyleIdx="4" presStyleCnt="6"/>
      <dgm:spPr/>
      <dgm:t>
        <a:bodyPr/>
        <a:lstStyle/>
        <a:p>
          <a:endParaRPr lang="fr-FR"/>
        </a:p>
      </dgm:t>
    </dgm:pt>
    <dgm:pt modelId="{1407C6F0-0F86-4B47-B7D9-02E0D9FBABE7}" type="pres">
      <dgm:prSet presAssocID="{42136A70-7179-554D-B271-7ACDB263155C}" presName="root2" presStyleCnt="0"/>
      <dgm:spPr/>
    </dgm:pt>
    <dgm:pt modelId="{CD36864E-7D3E-014B-8BDA-46DE1FE99B4F}" type="pres">
      <dgm:prSet presAssocID="{42136A70-7179-554D-B271-7ACDB263155C}" presName="LevelTwoTextNode" presStyleLbl="node2" presStyleIdx="4" presStyleCnt="6" custScaleX="237156" custLinFactX="-18578" custLinFactNeighborX="-100000" custLinFactNeighborY="3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DF35B77-68D2-1746-ACDC-321F0E606D8F}" type="pres">
      <dgm:prSet presAssocID="{42136A70-7179-554D-B271-7ACDB263155C}" presName="level3hierChild" presStyleCnt="0"/>
      <dgm:spPr/>
    </dgm:pt>
    <dgm:pt modelId="{FCF8DBEA-E5F4-5E4C-AFD0-BF2EBBC91341}" type="pres">
      <dgm:prSet presAssocID="{3165A30A-88FB-9C4A-89FF-332AF59B3E73}" presName="conn2-1" presStyleLbl="parChTrans1D2" presStyleIdx="5" presStyleCnt="6"/>
      <dgm:spPr/>
      <dgm:t>
        <a:bodyPr/>
        <a:lstStyle/>
        <a:p>
          <a:endParaRPr lang="fr-FR"/>
        </a:p>
      </dgm:t>
    </dgm:pt>
    <dgm:pt modelId="{480237CE-FCCE-5148-8650-DFC9D22A717B}" type="pres">
      <dgm:prSet presAssocID="{3165A30A-88FB-9C4A-89FF-332AF59B3E73}" presName="connTx" presStyleLbl="parChTrans1D2" presStyleIdx="5" presStyleCnt="6"/>
      <dgm:spPr/>
      <dgm:t>
        <a:bodyPr/>
        <a:lstStyle/>
        <a:p>
          <a:endParaRPr lang="fr-FR"/>
        </a:p>
      </dgm:t>
    </dgm:pt>
    <dgm:pt modelId="{60F1BA35-95E6-1246-B46C-72D5A228B13A}" type="pres">
      <dgm:prSet presAssocID="{8ADF91C9-73AD-BF4A-A867-C1FCCD04AE3D}" presName="root2" presStyleCnt="0"/>
      <dgm:spPr/>
    </dgm:pt>
    <dgm:pt modelId="{019F79E5-C3A1-F44B-AB64-0794D6929A05}" type="pres">
      <dgm:prSet presAssocID="{8ADF91C9-73AD-BF4A-A867-C1FCCD04AE3D}" presName="LevelTwoTextNode" presStyleLbl="node2" presStyleIdx="5" presStyleCnt="6" custScaleX="237156" custLinFactX="-18578" custLinFactNeighborX="-100000" custLinFactNeighborY="3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E5AAA8-4CD2-4D4D-9874-80312C921CB2}" type="pres">
      <dgm:prSet presAssocID="{8ADF91C9-73AD-BF4A-A867-C1FCCD04AE3D}" presName="level3hierChild" presStyleCnt="0"/>
      <dgm:spPr/>
    </dgm:pt>
  </dgm:ptLst>
  <dgm:cxnLst>
    <dgm:cxn modelId="{E5C1A91F-1033-804D-98E6-256594BE9473}" type="presOf" srcId="{C17911EA-929C-4741-8E6F-BC30D6C6E041}" destId="{96D5B7CF-699E-E144-B5CC-E03F77139159}" srcOrd="1" destOrd="0" presId="urn:microsoft.com/office/officeart/2005/8/layout/hierarchy2"/>
    <dgm:cxn modelId="{375F6C7A-84BF-C04F-B394-336CEB9C80A7}" type="presOf" srcId="{364EFC21-7661-2245-BF2F-A38E593B9170}" destId="{593FE46A-656E-ED49-8491-77B6AE5076BC}" srcOrd="0" destOrd="0" presId="urn:microsoft.com/office/officeart/2005/8/layout/hierarchy2"/>
    <dgm:cxn modelId="{9846F190-56D4-804E-8001-13E0B7AA3AE0}" type="presOf" srcId="{8757DD08-4021-6F4A-8560-57A46B05AE21}" destId="{38615329-9DDE-0D4D-B657-1AE8720B4B0F}" srcOrd="0" destOrd="0" presId="urn:microsoft.com/office/officeart/2005/8/layout/hierarchy2"/>
    <dgm:cxn modelId="{68C490BD-1D3D-824C-8B14-45A366C67382}" type="presOf" srcId="{A94F2C1B-A11E-FF43-9689-FB25FCCCDB7E}" destId="{B35BE1FE-4E95-7B46-9925-A38A94BDC525}" srcOrd="1" destOrd="0" presId="urn:microsoft.com/office/officeart/2005/8/layout/hierarchy2"/>
    <dgm:cxn modelId="{4E463B35-AE44-AA46-9FF4-E38016D5D1C7}" srcId="{4089F0C5-D889-C346-A9AD-8A5188DB8A02}" destId="{E59DADAB-7D6F-D449-A918-D60C3AAEDB35}" srcOrd="3" destOrd="0" parTransId="{A94F2C1B-A11E-FF43-9689-FB25FCCCDB7E}" sibTransId="{CC3BABCE-D5D5-5542-8F6C-4012B9A6CA8D}"/>
    <dgm:cxn modelId="{9E8784F7-3507-1F41-9E62-AFB24E2431D1}" srcId="{4089F0C5-D889-C346-A9AD-8A5188DB8A02}" destId="{1AE43BDF-B6DF-C749-85C4-C4E993101B82}" srcOrd="0" destOrd="0" parTransId="{C17911EA-929C-4741-8E6F-BC30D6C6E041}" sibTransId="{6F368B5E-7565-DA49-B142-9BAD84A41452}"/>
    <dgm:cxn modelId="{CB33DE7E-CD0E-554F-A8F6-6250E1CE2C1F}" srcId="{4089F0C5-D889-C346-A9AD-8A5188DB8A02}" destId="{70E27FD3-239C-5440-A309-493B2B083F40}" srcOrd="2" destOrd="0" parTransId="{0FEF7DFF-9330-374E-A3AD-0F9F84768578}" sibTransId="{569CF492-B389-174B-A982-4100DDA6B891}"/>
    <dgm:cxn modelId="{B22AE989-4B62-284D-B1A5-EBB4BA9F9CFF}" type="presOf" srcId="{3165A30A-88FB-9C4A-89FF-332AF59B3E73}" destId="{480237CE-FCCE-5148-8650-DFC9D22A717B}" srcOrd="1" destOrd="0" presId="urn:microsoft.com/office/officeart/2005/8/layout/hierarchy2"/>
    <dgm:cxn modelId="{8DDC399F-3F22-2043-8E8A-1BE1C3A44E98}" type="presOf" srcId="{0FEF7DFF-9330-374E-A3AD-0F9F84768578}" destId="{789C3BD1-8CD7-7946-A969-43C7E481EC70}" srcOrd="1" destOrd="0" presId="urn:microsoft.com/office/officeart/2005/8/layout/hierarchy2"/>
    <dgm:cxn modelId="{D24F7497-0DBD-5245-98C7-97C050E48DE2}" srcId="{4089F0C5-D889-C346-A9AD-8A5188DB8A02}" destId="{42136A70-7179-554D-B271-7ACDB263155C}" srcOrd="4" destOrd="0" parTransId="{8757DD08-4021-6F4A-8560-57A46B05AE21}" sibTransId="{E4F25564-BFC9-E640-85E4-0B5D35D8BA64}"/>
    <dgm:cxn modelId="{EE50C704-59FC-7D46-B133-73CCB97079E0}" type="presOf" srcId="{C9B4E496-F349-FC49-84B6-8220E749B240}" destId="{C526B3E1-1728-3C46-B6EA-292707CC8D23}" srcOrd="1" destOrd="0" presId="urn:microsoft.com/office/officeart/2005/8/layout/hierarchy2"/>
    <dgm:cxn modelId="{9305B94A-2A03-F849-A29A-733193909D2E}" type="presOf" srcId="{C9B4E496-F349-FC49-84B6-8220E749B240}" destId="{C911F5DB-E952-F544-A270-24372033C297}" srcOrd="0" destOrd="0" presId="urn:microsoft.com/office/officeart/2005/8/layout/hierarchy2"/>
    <dgm:cxn modelId="{1A941700-5D49-8242-AD36-85C9CD3DCF1E}" type="presOf" srcId="{0FEF7DFF-9330-374E-A3AD-0F9F84768578}" destId="{D6CBCDAC-2808-4744-9B7C-62DA03E7A6B9}" srcOrd="0" destOrd="0" presId="urn:microsoft.com/office/officeart/2005/8/layout/hierarchy2"/>
    <dgm:cxn modelId="{67BFFB56-1416-734F-894A-EA0F87AEEA75}" srcId="{4089F0C5-D889-C346-A9AD-8A5188DB8A02}" destId="{23CB2B45-22AC-3E44-826D-EAF5997B2F31}" srcOrd="1" destOrd="0" parTransId="{C9B4E496-F349-FC49-84B6-8220E749B240}" sibTransId="{36E8C12D-2B7E-B04A-8A14-0AE8050FD2EF}"/>
    <dgm:cxn modelId="{DA3DD303-D74D-4146-928F-0CA4BA0A7016}" type="presOf" srcId="{42136A70-7179-554D-B271-7ACDB263155C}" destId="{CD36864E-7D3E-014B-8BDA-46DE1FE99B4F}" srcOrd="0" destOrd="0" presId="urn:microsoft.com/office/officeart/2005/8/layout/hierarchy2"/>
    <dgm:cxn modelId="{147A15F5-1635-1047-921B-937479EAD5F4}" type="presOf" srcId="{3165A30A-88FB-9C4A-89FF-332AF59B3E73}" destId="{FCF8DBEA-E5F4-5E4C-AFD0-BF2EBBC91341}" srcOrd="0" destOrd="0" presId="urn:microsoft.com/office/officeart/2005/8/layout/hierarchy2"/>
    <dgm:cxn modelId="{FE2E5FC0-CC05-F84F-BE85-F5F79456DB94}" type="presOf" srcId="{1AE43BDF-B6DF-C749-85C4-C4E993101B82}" destId="{7A3687B6-A150-5A4E-9777-EFFC1ED4340C}" srcOrd="0" destOrd="0" presId="urn:microsoft.com/office/officeart/2005/8/layout/hierarchy2"/>
    <dgm:cxn modelId="{49243022-F27F-794D-ABAC-9A7ADE9B7F94}" type="presOf" srcId="{8757DD08-4021-6F4A-8560-57A46B05AE21}" destId="{13352AC8-7288-3F47-92F5-9EF71043E4F7}" srcOrd="1" destOrd="0" presId="urn:microsoft.com/office/officeart/2005/8/layout/hierarchy2"/>
    <dgm:cxn modelId="{623BEB88-3540-B04B-8FC0-D2A191954C69}" type="presOf" srcId="{8ADF91C9-73AD-BF4A-A867-C1FCCD04AE3D}" destId="{019F79E5-C3A1-F44B-AB64-0794D6929A05}" srcOrd="0" destOrd="0" presId="urn:microsoft.com/office/officeart/2005/8/layout/hierarchy2"/>
    <dgm:cxn modelId="{7F176B5A-4628-1949-95E6-68DCB618215D}" type="presOf" srcId="{4089F0C5-D889-C346-A9AD-8A5188DB8A02}" destId="{A5BBDF9E-3874-E64F-9EC5-5BC382FF49CF}" srcOrd="0" destOrd="0" presId="urn:microsoft.com/office/officeart/2005/8/layout/hierarchy2"/>
    <dgm:cxn modelId="{81F0BE12-E888-B845-8264-4D1B71AD6698}" srcId="{364EFC21-7661-2245-BF2F-A38E593B9170}" destId="{4089F0C5-D889-C346-A9AD-8A5188DB8A02}" srcOrd="0" destOrd="0" parTransId="{E68E8D05-432E-2344-BBFF-86B28547B7D8}" sibTransId="{688BFC6A-794D-974D-B57D-47D2A086DCD5}"/>
    <dgm:cxn modelId="{B653FB30-0E8A-5C4C-A756-52582E3F04E1}" type="presOf" srcId="{A94F2C1B-A11E-FF43-9689-FB25FCCCDB7E}" destId="{B7076ED8-B03F-BF4A-8AD4-AA507009CCA6}" srcOrd="0" destOrd="0" presId="urn:microsoft.com/office/officeart/2005/8/layout/hierarchy2"/>
    <dgm:cxn modelId="{3F0D5BC3-53FF-E749-9371-6B88526BA0E7}" type="presOf" srcId="{E59DADAB-7D6F-D449-A918-D60C3AAEDB35}" destId="{2C1C2B8A-7DC1-2047-B2E9-972580D5D9C5}" srcOrd="0" destOrd="0" presId="urn:microsoft.com/office/officeart/2005/8/layout/hierarchy2"/>
    <dgm:cxn modelId="{F3E563C8-C977-CA46-B5A8-B8D3E1DC1764}" type="presOf" srcId="{70E27FD3-239C-5440-A309-493B2B083F40}" destId="{C30624E9-35ED-B94D-A613-707A1226D278}" srcOrd="0" destOrd="0" presId="urn:microsoft.com/office/officeart/2005/8/layout/hierarchy2"/>
    <dgm:cxn modelId="{6C5B7A00-2D9A-8E4B-BC2F-F522BBA77C87}" type="presOf" srcId="{23CB2B45-22AC-3E44-826D-EAF5997B2F31}" destId="{88CD76E0-1C05-0249-9C4B-B8C0E200E85E}" srcOrd="0" destOrd="0" presId="urn:microsoft.com/office/officeart/2005/8/layout/hierarchy2"/>
    <dgm:cxn modelId="{6FA6B910-90FA-4440-BDAE-FD53260C1E05}" type="presOf" srcId="{C17911EA-929C-4741-8E6F-BC30D6C6E041}" destId="{726A4D7F-6977-3D49-9EE3-08EADC8BF56B}" srcOrd="0" destOrd="0" presId="urn:microsoft.com/office/officeart/2005/8/layout/hierarchy2"/>
    <dgm:cxn modelId="{C47B7348-A016-4A4E-B239-C7E79FE3E104}" srcId="{4089F0C5-D889-C346-A9AD-8A5188DB8A02}" destId="{8ADF91C9-73AD-BF4A-A867-C1FCCD04AE3D}" srcOrd="5" destOrd="0" parTransId="{3165A30A-88FB-9C4A-89FF-332AF59B3E73}" sibTransId="{65E87CD3-9858-654D-BE6F-8222EE5DA518}"/>
    <dgm:cxn modelId="{4B51CC54-DB6F-9B4C-9924-BDD11D41D417}" type="presParOf" srcId="{593FE46A-656E-ED49-8491-77B6AE5076BC}" destId="{00C77770-47C3-4546-9BB9-B2C031178381}" srcOrd="0" destOrd="0" presId="urn:microsoft.com/office/officeart/2005/8/layout/hierarchy2"/>
    <dgm:cxn modelId="{4726BC4E-FF7C-3349-B459-C3670D7BD437}" type="presParOf" srcId="{00C77770-47C3-4546-9BB9-B2C031178381}" destId="{A5BBDF9E-3874-E64F-9EC5-5BC382FF49CF}" srcOrd="0" destOrd="0" presId="urn:microsoft.com/office/officeart/2005/8/layout/hierarchy2"/>
    <dgm:cxn modelId="{3265A468-4533-F14B-814D-F5BD0F039D07}" type="presParOf" srcId="{00C77770-47C3-4546-9BB9-B2C031178381}" destId="{859FEEE3-9037-F94B-8F38-D57DA5A25D18}" srcOrd="1" destOrd="0" presId="urn:microsoft.com/office/officeart/2005/8/layout/hierarchy2"/>
    <dgm:cxn modelId="{59DC8CAF-2B69-8348-83AE-5BEF615A9426}" type="presParOf" srcId="{859FEEE3-9037-F94B-8F38-D57DA5A25D18}" destId="{726A4D7F-6977-3D49-9EE3-08EADC8BF56B}" srcOrd="0" destOrd="0" presId="urn:microsoft.com/office/officeart/2005/8/layout/hierarchy2"/>
    <dgm:cxn modelId="{F94126DD-8031-BB4D-8227-8EEBA0FB7CAB}" type="presParOf" srcId="{726A4D7F-6977-3D49-9EE3-08EADC8BF56B}" destId="{96D5B7CF-699E-E144-B5CC-E03F77139159}" srcOrd="0" destOrd="0" presId="urn:microsoft.com/office/officeart/2005/8/layout/hierarchy2"/>
    <dgm:cxn modelId="{4C26F120-CFD9-4E4D-9BF7-4DCC83DB4333}" type="presParOf" srcId="{859FEEE3-9037-F94B-8F38-D57DA5A25D18}" destId="{B497F0DD-8BA3-0B48-9359-D4689AC105E5}" srcOrd="1" destOrd="0" presId="urn:microsoft.com/office/officeart/2005/8/layout/hierarchy2"/>
    <dgm:cxn modelId="{48621077-1BCB-DF47-AF43-D84002952DAD}" type="presParOf" srcId="{B497F0DD-8BA3-0B48-9359-D4689AC105E5}" destId="{7A3687B6-A150-5A4E-9777-EFFC1ED4340C}" srcOrd="0" destOrd="0" presId="urn:microsoft.com/office/officeart/2005/8/layout/hierarchy2"/>
    <dgm:cxn modelId="{14BBE924-FA2E-6F46-92AF-D6598151D4D6}" type="presParOf" srcId="{B497F0DD-8BA3-0B48-9359-D4689AC105E5}" destId="{30E0B51A-3F27-264E-A7DA-263FC765E863}" srcOrd="1" destOrd="0" presId="urn:microsoft.com/office/officeart/2005/8/layout/hierarchy2"/>
    <dgm:cxn modelId="{CC1F62F9-2B6E-604A-9963-77D5BA6C3366}" type="presParOf" srcId="{859FEEE3-9037-F94B-8F38-D57DA5A25D18}" destId="{C911F5DB-E952-F544-A270-24372033C297}" srcOrd="2" destOrd="0" presId="urn:microsoft.com/office/officeart/2005/8/layout/hierarchy2"/>
    <dgm:cxn modelId="{16183A03-5009-3D4B-A805-D6659D1D9D4C}" type="presParOf" srcId="{C911F5DB-E952-F544-A270-24372033C297}" destId="{C526B3E1-1728-3C46-B6EA-292707CC8D23}" srcOrd="0" destOrd="0" presId="urn:microsoft.com/office/officeart/2005/8/layout/hierarchy2"/>
    <dgm:cxn modelId="{0795F323-DDF0-9A43-AB7E-9A520BCDB5A0}" type="presParOf" srcId="{859FEEE3-9037-F94B-8F38-D57DA5A25D18}" destId="{9563FB2C-8EBF-A14B-8CED-8B58C7C0C93F}" srcOrd="3" destOrd="0" presId="urn:microsoft.com/office/officeart/2005/8/layout/hierarchy2"/>
    <dgm:cxn modelId="{D592B9B9-A596-C041-8461-F4B6622D8FCE}" type="presParOf" srcId="{9563FB2C-8EBF-A14B-8CED-8B58C7C0C93F}" destId="{88CD76E0-1C05-0249-9C4B-B8C0E200E85E}" srcOrd="0" destOrd="0" presId="urn:microsoft.com/office/officeart/2005/8/layout/hierarchy2"/>
    <dgm:cxn modelId="{28425383-A57F-E74D-9A69-75CE10F6714F}" type="presParOf" srcId="{9563FB2C-8EBF-A14B-8CED-8B58C7C0C93F}" destId="{E2505A1E-7D66-A04B-B10A-7D9D7539B023}" srcOrd="1" destOrd="0" presId="urn:microsoft.com/office/officeart/2005/8/layout/hierarchy2"/>
    <dgm:cxn modelId="{93D71335-96A7-634C-B5D9-89013701BDD8}" type="presParOf" srcId="{859FEEE3-9037-F94B-8F38-D57DA5A25D18}" destId="{D6CBCDAC-2808-4744-9B7C-62DA03E7A6B9}" srcOrd="4" destOrd="0" presId="urn:microsoft.com/office/officeart/2005/8/layout/hierarchy2"/>
    <dgm:cxn modelId="{30F9B31C-FC45-BD41-ABCE-26F84DD9E3FE}" type="presParOf" srcId="{D6CBCDAC-2808-4744-9B7C-62DA03E7A6B9}" destId="{789C3BD1-8CD7-7946-A969-43C7E481EC70}" srcOrd="0" destOrd="0" presId="urn:microsoft.com/office/officeart/2005/8/layout/hierarchy2"/>
    <dgm:cxn modelId="{6AF9A587-EB36-B74B-AC28-1927CBB51B86}" type="presParOf" srcId="{859FEEE3-9037-F94B-8F38-D57DA5A25D18}" destId="{79E44CE1-335C-1749-AF9B-2A5C969A6E45}" srcOrd="5" destOrd="0" presId="urn:microsoft.com/office/officeart/2005/8/layout/hierarchy2"/>
    <dgm:cxn modelId="{9A7F7402-49B4-3246-9D41-975DCB3EAA9F}" type="presParOf" srcId="{79E44CE1-335C-1749-AF9B-2A5C969A6E45}" destId="{C30624E9-35ED-B94D-A613-707A1226D278}" srcOrd="0" destOrd="0" presId="urn:microsoft.com/office/officeart/2005/8/layout/hierarchy2"/>
    <dgm:cxn modelId="{90158AA6-35A8-7549-8427-FF2D659497DD}" type="presParOf" srcId="{79E44CE1-335C-1749-AF9B-2A5C969A6E45}" destId="{1418A1A9-12F8-9146-9DDD-1B7CE194CCCD}" srcOrd="1" destOrd="0" presId="urn:microsoft.com/office/officeart/2005/8/layout/hierarchy2"/>
    <dgm:cxn modelId="{08A004AF-7E08-CA49-BE9F-52CB9FFED397}" type="presParOf" srcId="{859FEEE3-9037-F94B-8F38-D57DA5A25D18}" destId="{B7076ED8-B03F-BF4A-8AD4-AA507009CCA6}" srcOrd="6" destOrd="0" presId="urn:microsoft.com/office/officeart/2005/8/layout/hierarchy2"/>
    <dgm:cxn modelId="{AC45E62E-A1BF-FF45-9911-FF2A9C66627B}" type="presParOf" srcId="{B7076ED8-B03F-BF4A-8AD4-AA507009CCA6}" destId="{B35BE1FE-4E95-7B46-9925-A38A94BDC525}" srcOrd="0" destOrd="0" presId="urn:microsoft.com/office/officeart/2005/8/layout/hierarchy2"/>
    <dgm:cxn modelId="{A6E5452B-646A-A44E-8859-41ABEE66A763}" type="presParOf" srcId="{859FEEE3-9037-F94B-8F38-D57DA5A25D18}" destId="{45BA5FEC-E155-9746-AA54-BE2AE216B428}" srcOrd="7" destOrd="0" presId="urn:microsoft.com/office/officeart/2005/8/layout/hierarchy2"/>
    <dgm:cxn modelId="{9EC40AE3-C2EC-A94F-8C3C-22979DD70836}" type="presParOf" srcId="{45BA5FEC-E155-9746-AA54-BE2AE216B428}" destId="{2C1C2B8A-7DC1-2047-B2E9-972580D5D9C5}" srcOrd="0" destOrd="0" presId="urn:microsoft.com/office/officeart/2005/8/layout/hierarchy2"/>
    <dgm:cxn modelId="{F4996E4C-459A-4D4F-8AFC-C72EF2E1243A}" type="presParOf" srcId="{45BA5FEC-E155-9746-AA54-BE2AE216B428}" destId="{B0B77950-03ED-B247-9171-45777DBE4075}" srcOrd="1" destOrd="0" presId="urn:microsoft.com/office/officeart/2005/8/layout/hierarchy2"/>
    <dgm:cxn modelId="{7964B580-333B-B948-9D3C-A3A577E0E5BC}" type="presParOf" srcId="{859FEEE3-9037-F94B-8F38-D57DA5A25D18}" destId="{38615329-9DDE-0D4D-B657-1AE8720B4B0F}" srcOrd="8" destOrd="0" presId="urn:microsoft.com/office/officeart/2005/8/layout/hierarchy2"/>
    <dgm:cxn modelId="{72224A91-7039-A943-80AD-7B1D0E58C563}" type="presParOf" srcId="{38615329-9DDE-0D4D-B657-1AE8720B4B0F}" destId="{13352AC8-7288-3F47-92F5-9EF71043E4F7}" srcOrd="0" destOrd="0" presId="urn:microsoft.com/office/officeart/2005/8/layout/hierarchy2"/>
    <dgm:cxn modelId="{5D7C8C59-5844-834D-804E-07DA3FACFF43}" type="presParOf" srcId="{859FEEE3-9037-F94B-8F38-D57DA5A25D18}" destId="{1407C6F0-0F86-4B47-B7D9-02E0D9FBABE7}" srcOrd="9" destOrd="0" presId="urn:microsoft.com/office/officeart/2005/8/layout/hierarchy2"/>
    <dgm:cxn modelId="{5DC8EA2B-A380-1A4B-89BB-4F1A1176B1F4}" type="presParOf" srcId="{1407C6F0-0F86-4B47-B7D9-02E0D9FBABE7}" destId="{CD36864E-7D3E-014B-8BDA-46DE1FE99B4F}" srcOrd="0" destOrd="0" presId="urn:microsoft.com/office/officeart/2005/8/layout/hierarchy2"/>
    <dgm:cxn modelId="{D93083B1-B920-E74B-91A3-9BF5CDB27316}" type="presParOf" srcId="{1407C6F0-0F86-4B47-B7D9-02E0D9FBABE7}" destId="{6DF35B77-68D2-1746-ACDC-321F0E606D8F}" srcOrd="1" destOrd="0" presId="urn:microsoft.com/office/officeart/2005/8/layout/hierarchy2"/>
    <dgm:cxn modelId="{615B0FF5-4603-B341-BDF4-CD79A0630981}" type="presParOf" srcId="{859FEEE3-9037-F94B-8F38-D57DA5A25D18}" destId="{FCF8DBEA-E5F4-5E4C-AFD0-BF2EBBC91341}" srcOrd="10" destOrd="0" presId="urn:microsoft.com/office/officeart/2005/8/layout/hierarchy2"/>
    <dgm:cxn modelId="{22666871-57F8-9245-8B21-D74A0F429BC2}" type="presParOf" srcId="{FCF8DBEA-E5F4-5E4C-AFD0-BF2EBBC91341}" destId="{480237CE-FCCE-5148-8650-DFC9D22A717B}" srcOrd="0" destOrd="0" presId="urn:microsoft.com/office/officeart/2005/8/layout/hierarchy2"/>
    <dgm:cxn modelId="{A0EAF6F8-1C26-C548-8B02-8C1EF7A1792E}" type="presParOf" srcId="{859FEEE3-9037-F94B-8F38-D57DA5A25D18}" destId="{60F1BA35-95E6-1246-B46C-72D5A228B13A}" srcOrd="11" destOrd="0" presId="urn:microsoft.com/office/officeart/2005/8/layout/hierarchy2"/>
    <dgm:cxn modelId="{5FBE800B-BA8C-EE47-9198-665015865B84}" type="presParOf" srcId="{60F1BA35-95E6-1246-B46C-72D5A228B13A}" destId="{019F79E5-C3A1-F44B-AB64-0794D6929A05}" srcOrd="0" destOrd="0" presId="urn:microsoft.com/office/officeart/2005/8/layout/hierarchy2"/>
    <dgm:cxn modelId="{4F1D8A2E-4ACB-5D4D-95F4-F2260C707596}" type="presParOf" srcId="{60F1BA35-95E6-1246-B46C-72D5A228B13A}" destId="{EFE5AAA8-4CD2-4D4D-9874-80312C921C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C90B1-DA81-2446-9C38-61C92E58C1F4}" type="doc">
      <dgm:prSet loTypeId="urn:microsoft.com/office/officeart/2005/8/layout/hierarchy2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3AB4316A-A235-5A46-A20C-E4D8B471F13C}">
      <dgm:prSet phldrT="[Texte]" custT="1"/>
      <dgm:spPr/>
      <dgm:t>
        <a:bodyPr/>
        <a:lstStyle/>
        <a:p>
          <a:r>
            <a:rPr lang="fr-FR" sz="1600" dirty="0" smtClean="0"/>
            <a:t>Spécialités</a:t>
          </a:r>
          <a:endParaRPr lang="fr-FR" sz="1600" dirty="0"/>
        </a:p>
      </dgm:t>
    </dgm:pt>
    <dgm:pt modelId="{C525F8E6-D8AA-7844-903C-AA6DF6CE60F8}" type="parTrans" cxnId="{A25B67B2-9E4E-EF47-9359-AAF832C899DE}">
      <dgm:prSet/>
      <dgm:spPr/>
      <dgm:t>
        <a:bodyPr/>
        <a:lstStyle/>
        <a:p>
          <a:endParaRPr lang="fr-FR" sz="1200"/>
        </a:p>
      </dgm:t>
    </dgm:pt>
    <dgm:pt modelId="{E6AE8DEE-C298-3F41-A6F6-5A0AC80071E0}" type="sibTrans" cxnId="{A25B67B2-9E4E-EF47-9359-AAF832C899DE}">
      <dgm:prSet/>
      <dgm:spPr/>
      <dgm:t>
        <a:bodyPr/>
        <a:lstStyle/>
        <a:p>
          <a:endParaRPr lang="fr-FR" sz="1200"/>
        </a:p>
      </dgm:t>
    </dgm:pt>
    <dgm:pt modelId="{02532128-F594-B240-AC2B-99D321ECD330}">
      <dgm:prSet phldrT="[Texte]" custT="1"/>
      <dgm:spPr/>
      <dgm:t>
        <a:bodyPr/>
        <a:lstStyle/>
        <a:p>
          <a:r>
            <a:rPr lang="fr-FR" sz="1200" dirty="0" smtClean="0"/>
            <a:t>O7 - Imaginer une solution, répondre à un besoin</a:t>
          </a:r>
          <a:endParaRPr lang="fr-FR" sz="1200" dirty="0"/>
        </a:p>
      </dgm:t>
    </dgm:pt>
    <dgm:pt modelId="{30E0235D-3C4F-204B-B6F4-1ABEBBE8F6A1}" type="parTrans" cxnId="{0D861B9A-E1CC-404C-8ED5-8E3ECE2A3A71}">
      <dgm:prSet custT="1"/>
      <dgm:spPr/>
      <dgm:t>
        <a:bodyPr/>
        <a:lstStyle/>
        <a:p>
          <a:endParaRPr lang="fr-FR" sz="1200"/>
        </a:p>
      </dgm:t>
    </dgm:pt>
    <dgm:pt modelId="{5F7B5EE5-6C2B-0B47-8F69-81E228107333}" type="sibTrans" cxnId="{0D861B9A-E1CC-404C-8ED5-8E3ECE2A3A71}">
      <dgm:prSet/>
      <dgm:spPr/>
      <dgm:t>
        <a:bodyPr/>
        <a:lstStyle/>
        <a:p>
          <a:endParaRPr lang="fr-FR" sz="1200"/>
        </a:p>
      </dgm:t>
    </dgm:pt>
    <dgm:pt modelId="{92114767-3F76-DE4E-9E46-142A9A8AE459}">
      <dgm:prSet phldrT="[Texte]" custT="1"/>
      <dgm:spPr/>
      <dgm:t>
        <a:bodyPr/>
        <a:lstStyle/>
        <a:p>
          <a:r>
            <a:rPr lang="fr-FR" sz="1200" dirty="0" smtClean="0"/>
            <a:t>O8 – Valider des solutions techniques</a:t>
          </a:r>
          <a:endParaRPr lang="fr-FR" sz="1200" dirty="0"/>
        </a:p>
      </dgm:t>
    </dgm:pt>
    <dgm:pt modelId="{939A05AF-2043-9D47-BF84-825722AAC6BA}" type="parTrans" cxnId="{6034EE21-59EC-4D4C-9E85-5A2849DB4C67}">
      <dgm:prSet custT="1"/>
      <dgm:spPr/>
      <dgm:t>
        <a:bodyPr/>
        <a:lstStyle/>
        <a:p>
          <a:endParaRPr lang="fr-FR" sz="1200"/>
        </a:p>
      </dgm:t>
    </dgm:pt>
    <dgm:pt modelId="{36664A23-B894-3848-98C6-86C8E4A61DAD}" type="sibTrans" cxnId="{6034EE21-59EC-4D4C-9E85-5A2849DB4C67}">
      <dgm:prSet/>
      <dgm:spPr/>
      <dgm:t>
        <a:bodyPr/>
        <a:lstStyle/>
        <a:p>
          <a:endParaRPr lang="fr-FR" sz="1200"/>
        </a:p>
      </dgm:t>
    </dgm:pt>
    <dgm:pt modelId="{343EDE4A-FAAC-BA49-9EC0-507D998753C2}">
      <dgm:prSet phldrT="[Texte]" custT="1"/>
      <dgm:spPr/>
      <dgm:t>
        <a:bodyPr/>
        <a:lstStyle/>
        <a:p>
          <a:r>
            <a:rPr lang="fr-FR" sz="1200" dirty="0" smtClean="0"/>
            <a:t>O9 – Gérer la vie du produit</a:t>
          </a:r>
          <a:endParaRPr lang="fr-FR" sz="1200" dirty="0"/>
        </a:p>
      </dgm:t>
    </dgm:pt>
    <dgm:pt modelId="{C7740EAC-C817-7343-B04A-712708C6102C}" type="parTrans" cxnId="{22EFBBE6-F925-5D4F-B012-D96FF5F49EA0}">
      <dgm:prSet custT="1"/>
      <dgm:spPr/>
      <dgm:t>
        <a:bodyPr/>
        <a:lstStyle/>
        <a:p>
          <a:endParaRPr lang="fr-FR" sz="1200"/>
        </a:p>
      </dgm:t>
    </dgm:pt>
    <dgm:pt modelId="{21DB65B6-BF2E-3345-AA46-2951C8FE491F}" type="sibTrans" cxnId="{22EFBBE6-F925-5D4F-B012-D96FF5F49EA0}">
      <dgm:prSet/>
      <dgm:spPr/>
      <dgm:t>
        <a:bodyPr/>
        <a:lstStyle/>
        <a:p>
          <a:endParaRPr lang="fr-FR" sz="1200"/>
        </a:p>
      </dgm:t>
    </dgm:pt>
    <dgm:pt modelId="{BEB780C5-57C8-C640-AEC7-FC0BF72D3CA1}" type="pres">
      <dgm:prSet presAssocID="{14EC90B1-DA81-2446-9C38-61C92E58C1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3F18E8D-A2FE-B745-97F1-573F79CE408E}" type="pres">
      <dgm:prSet presAssocID="{3AB4316A-A235-5A46-A20C-E4D8B471F13C}" presName="root1" presStyleCnt="0"/>
      <dgm:spPr/>
    </dgm:pt>
    <dgm:pt modelId="{9C4EF939-33EC-464B-8615-0EE146A6334D}" type="pres">
      <dgm:prSet presAssocID="{3AB4316A-A235-5A46-A20C-E4D8B471F13C}" presName="LevelOneTextNode" presStyleLbl="node0" presStyleIdx="0" presStyleCnt="1" custScaleX="48404" custScaleY="30995" custLinFactNeighborX="-21026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065CA95-A199-B94F-B359-EC364C98731B}" type="pres">
      <dgm:prSet presAssocID="{3AB4316A-A235-5A46-A20C-E4D8B471F13C}" presName="level2hierChild" presStyleCnt="0"/>
      <dgm:spPr/>
    </dgm:pt>
    <dgm:pt modelId="{B599C4A2-A052-E54A-A927-CBC5CD9489FB}" type="pres">
      <dgm:prSet presAssocID="{30E0235D-3C4F-204B-B6F4-1ABEBBE8F6A1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3BF15D59-4C5A-C449-8D47-B20B0C1AAD94}" type="pres">
      <dgm:prSet presAssocID="{30E0235D-3C4F-204B-B6F4-1ABEBBE8F6A1}" presName="connTx" presStyleLbl="parChTrans1D2" presStyleIdx="0" presStyleCnt="3"/>
      <dgm:spPr/>
      <dgm:t>
        <a:bodyPr/>
        <a:lstStyle/>
        <a:p>
          <a:endParaRPr lang="fr-FR"/>
        </a:p>
      </dgm:t>
    </dgm:pt>
    <dgm:pt modelId="{CDE4F205-CCDD-1F45-9705-D568331A77E2}" type="pres">
      <dgm:prSet presAssocID="{02532128-F594-B240-AC2B-99D321ECD330}" presName="root2" presStyleCnt="0"/>
      <dgm:spPr/>
    </dgm:pt>
    <dgm:pt modelId="{1D98D072-CFF7-334D-9E60-16800E5EFF6D}" type="pres">
      <dgm:prSet presAssocID="{02532128-F594-B240-AC2B-99D321ECD330}" presName="LevelTwoTextNode" presStyleLbl="node2" presStyleIdx="0" presStyleCnt="3" custScaleX="110356" custScaleY="26634" custLinFactNeighborX="-13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66527A-0C60-0D44-8CC9-A9AA1509DBD9}" type="pres">
      <dgm:prSet presAssocID="{02532128-F594-B240-AC2B-99D321ECD330}" presName="level3hierChild" presStyleCnt="0"/>
      <dgm:spPr/>
    </dgm:pt>
    <dgm:pt modelId="{800F7235-92BB-154D-B288-59F0E0DF3273}" type="pres">
      <dgm:prSet presAssocID="{939A05AF-2043-9D47-BF84-825722AAC6BA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CDC60EE7-3254-E04F-A309-27A888024343}" type="pres">
      <dgm:prSet presAssocID="{939A05AF-2043-9D47-BF84-825722AAC6BA}" presName="connTx" presStyleLbl="parChTrans1D2" presStyleIdx="1" presStyleCnt="3"/>
      <dgm:spPr/>
      <dgm:t>
        <a:bodyPr/>
        <a:lstStyle/>
        <a:p>
          <a:endParaRPr lang="fr-FR"/>
        </a:p>
      </dgm:t>
    </dgm:pt>
    <dgm:pt modelId="{81E13F22-C0C8-A44C-9041-6FBA8EBCCBF1}" type="pres">
      <dgm:prSet presAssocID="{92114767-3F76-DE4E-9E46-142A9A8AE459}" presName="root2" presStyleCnt="0"/>
      <dgm:spPr/>
    </dgm:pt>
    <dgm:pt modelId="{47F70368-D2DE-E846-89EB-EB02D98CDF69}" type="pres">
      <dgm:prSet presAssocID="{92114767-3F76-DE4E-9E46-142A9A8AE459}" presName="LevelTwoTextNode" presStyleLbl="node2" presStyleIdx="1" presStyleCnt="3" custScaleX="110356" custScaleY="26634" custLinFactNeighborX="-13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E19E072-2A74-6B40-8D9A-D49A3DB6C49A}" type="pres">
      <dgm:prSet presAssocID="{92114767-3F76-DE4E-9E46-142A9A8AE459}" presName="level3hierChild" presStyleCnt="0"/>
      <dgm:spPr/>
    </dgm:pt>
    <dgm:pt modelId="{E5E9AE09-A307-EF4D-9943-D225FB63FC30}" type="pres">
      <dgm:prSet presAssocID="{C7740EAC-C817-7343-B04A-712708C6102C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DEA3DBE-9F7A-004E-94DB-F22FCAFB0827}" type="pres">
      <dgm:prSet presAssocID="{C7740EAC-C817-7343-B04A-712708C6102C}" presName="connTx" presStyleLbl="parChTrans1D2" presStyleIdx="2" presStyleCnt="3"/>
      <dgm:spPr/>
      <dgm:t>
        <a:bodyPr/>
        <a:lstStyle/>
        <a:p>
          <a:endParaRPr lang="fr-FR"/>
        </a:p>
      </dgm:t>
    </dgm:pt>
    <dgm:pt modelId="{47B11396-AA8B-584B-8026-92585F165310}" type="pres">
      <dgm:prSet presAssocID="{343EDE4A-FAAC-BA49-9EC0-507D998753C2}" presName="root2" presStyleCnt="0"/>
      <dgm:spPr/>
    </dgm:pt>
    <dgm:pt modelId="{29F5463E-FD7C-E14D-A9D4-B0DDA5129E74}" type="pres">
      <dgm:prSet presAssocID="{343EDE4A-FAAC-BA49-9EC0-507D998753C2}" presName="LevelTwoTextNode" presStyleLbl="node2" presStyleIdx="2" presStyleCnt="3" custScaleX="110356" custScaleY="26634" custLinFactNeighborX="-13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DFF2A5-5F2D-F940-9D40-137DCD0B093C}" type="pres">
      <dgm:prSet presAssocID="{343EDE4A-FAAC-BA49-9EC0-507D998753C2}" presName="level3hierChild" presStyleCnt="0"/>
      <dgm:spPr/>
    </dgm:pt>
  </dgm:ptLst>
  <dgm:cxnLst>
    <dgm:cxn modelId="{59E9F38A-6549-C049-8851-0D2B65867414}" type="presOf" srcId="{939A05AF-2043-9D47-BF84-825722AAC6BA}" destId="{800F7235-92BB-154D-B288-59F0E0DF3273}" srcOrd="0" destOrd="0" presId="urn:microsoft.com/office/officeart/2005/8/layout/hierarchy2"/>
    <dgm:cxn modelId="{D316FF5B-1E2D-4C42-88EE-C0800FFE9849}" type="presOf" srcId="{3AB4316A-A235-5A46-A20C-E4D8B471F13C}" destId="{9C4EF939-33EC-464B-8615-0EE146A6334D}" srcOrd="0" destOrd="0" presId="urn:microsoft.com/office/officeart/2005/8/layout/hierarchy2"/>
    <dgm:cxn modelId="{8777D961-19E5-F04E-A4FF-EF20C5345B1A}" type="presOf" srcId="{30E0235D-3C4F-204B-B6F4-1ABEBBE8F6A1}" destId="{B599C4A2-A052-E54A-A927-CBC5CD9489FB}" srcOrd="0" destOrd="0" presId="urn:microsoft.com/office/officeart/2005/8/layout/hierarchy2"/>
    <dgm:cxn modelId="{F224A6F1-A65C-7244-9C77-0904AA5ACB37}" type="presOf" srcId="{14EC90B1-DA81-2446-9C38-61C92E58C1F4}" destId="{BEB780C5-57C8-C640-AEC7-FC0BF72D3CA1}" srcOrd="0" destOrd="0" presId="urn:microsoft.com/office/officeart/2005/8/layout/hierarchy2"/>
    <dgm:cxn modelId="{0B1139BC-0D56-374A-A465-F2DA23B54B28}" type="presOf" srcId="{92114767-3F76-DE4E-9E46-142A9A8AE459}" destId="{47F70368-D2DE-E846-89EB-EB02D98CDF69}" srcOrd="0" destOrd="0" presId="urn:microsoft.com/office/officeart/2005/8/layout/hierarchy2"/>
    <dgm:cxn modelId="{6B464D8F-C6E2-0B43-A0E3-B33FD51B3CD2}" type="presOf" srcId="{C7740EAC-C817-7343-B04A-712708C6102C}" destId="{DDEA3DBE-9F7A-004E-94DB-F22FCAFB0827}" srcOrd="1" destOrd="0" presId="urn:microsoft.com/office/officeart/2005/8/layout/hierarchy2"/>
    <dgm:cxn modelId="{0D861B9A-E1CC-404C-8ED5-8E3ECE2A3A71}" srcId="{3AB4316A-A235-5A46-A20C-E4D8B471F13C}" destId="{02532128-F594-B240-AC2B-99D321ECD330}" srcOrd="0" destOrd="0" parTransId="{30E0235D-3C4F-204B-B6F4-1ABEBBE8F6A1}" sibTransId="{5F7B5EE5-6C2B-0B47-8F69-81E228107333}"/>
    <dgm:cxn modelId="{0DB5F2E6-F6E2-2F4E-8E5C-C98DBB526A2E}" type="presOf" srcId="{02532128-F594-B240-AC2B-99D321ECD330}" destId="{1D98D072-CFF7-334D-9E60-16800E5EFF6D}" srcOrd="0" destOrd="0" presId="urn:microsoft.com/office/officeart/2005/8/layout/hierarchy2"/>
    <dgm:cxn modelId="{22EFBBE6-F925-5D4F-B012-D96FF5F49EA0}" srcId="{3AB4316A-A235-5A46-A20C-E4D8B471F13C}" destId="{343EDE4A-FAAC-BA49-9EC0-507D998753C2}" srcOrd="2" destOrd="0" parTransId="{C7740EAC-C817-7343-B04A-712708C6102C}" sibTransId="{21DB65B6-BF2E-3345-AA46-2951C8FE491F}"/>
    <dgm:cxn modelId="{5879867F-21ED-7941-B4DF-D66995208B53}" type="presOf" srcId="{30E0235D-3C4F-204B-B6F4-1ABEBBE8F6A1}" destId="{3BF15D59-4C5A-C449-8D47-B20B0C1AAD94}" srcOrd="1" destOrd="0" presId="urn:microsoft.com/office/officeart/2005/8/layout/hierarchy2"/>
    <dgm:cxn modelId="{6034EE21-59EC-4D4C-9E85-5A2849DB4C67}" srcId="{3AB4316A-A235-5A46-A20C-E4D8B471F13C}" destId="{92114767-3F76-DE4E-9E46-142A9A8AE459}" srcOrd="1" destOrd="0" parTransId="{939A05AF-2043-9D47-BF84-825722AAC6BA}" sibTransId="{36664A23-B894-3848-98C6-86C8E4A61DAD}"/>
    <dgm:cxn modelId="{A25B67B2-9E4E-EF47-9359-AAF832C899DE}" srcId="{14EC90B1-DA81-2446-9C38-61C92E58C1F4}" destId="{3AB4316A-A235-5A46-A20C-E4D8B471F13C}" srcOrd="0" destOrd="0" parTransId="{C525F8E6-D8AA-7844-903C-AA6DF6CE60F8}" sibTransId="{E6AE8DEE-C298-3F41-A6F6-5A0AC80071E0}"/>
    <dgm:cxn modelId="{8FECD662-CC4F-7E42-B678-688585125982}" type="presOf" srcId="{939A05AF-2043-9D47-BF84-825722AAC6BA}" destId="{CDC60EE7-3254-E04F-A309-27A888024343}" srcOrd="1" destOrd="0" presId="urn:microsoft.com/office/officeart/2005/8/layout/hierarchy2"/>
    <dgm:cxn modelId="{BECD64F5-8047-E546-85C6-092162BE7C3E}" type="presOf" srcId="{343EDE4A-FAAC-BA49-9EC0-507D998753C2}" destId="{29F5463E-FD7C-E14D-A9D4-B0DDA5129E74}" srcOrd="0" destOrd="0" presId="urn:microsoft.com/office/officeart/2005/8/layout/hierarchy2"/>
    <dgm:cxn modelId="{E0B5CDDF-FC24-4343-B390-054481495182}" type="presOf" srcId="{C7740EAC-C817-7343-B04A-712708C6102C}" destId="{E5E9AE09-A307-EF4D-9943-D225FB63FC30}" srcOrd="0" destOrd="0" presId="urn:microsoft.com/office/officeart/2005/8/layout/hierarchy2"/>
    <dgm:cxn modelId="{A26D5E52-CDCE-7647-932F-36377DB3D05C}" type="presParOf" srcId="{BEB780C5-57C8-C640-AEC7-FC0BF72D3CA1}" destId="{F3F18E8D-A2FE-B745-97F1-573F79CE408E}" srcOrd="0" destOrd="0" presId="urn:microsoft.com/office/officeart/2005/8/layout/hierarchy2"/>
    <dgm:cxn modelId="{1064F3C8-DF25-A544-B4AE-6BFBF5CBCB25}" type="presParOf" srcId="{F3F18E8D-A2FE-B745-97F1-573F79CE408E}" destId="{9C4EF939-33EC-464B-8615-0EE146A6334D}" srcOrd="0" destOrd="0" presId="urn:microsoft.com/office/officeart/2005/8/layout/hierarchy2"/>
    <dgm:cxn modelId="{DE1E6408-BCC8-634B-ACA8-DD38AD58F176}" type="presParOf" srcId="{F3F18E8D-A2FE-B745-97F1-573F79CE408E}" destId="{1065CA95-A199-B94F-B359-EC364C98731B}" srcOrd="1" destOrd="0" presId="urn:microsoft.com/office/officeart/2005/8/layout/hierarchy2"/>
    <dgm:cxn modelId="{32B84A16-FB2A-5D4E-A605-84924E34EE4F}" type="presParOf" srcId="{1065CA95-A199-B94F-B359-EC364C98731B}" destId="{B599C4A2-A052-E54A-A927-CBC5CD9489FB}" srcOrd="0" destOrd="0" presId="urn:microsoft.com/office/officeart/2005/8/layout/hierarchy2"/>
    <dgm:cxn modelId="{45A05F7E-1058-F244-A77A-AEED7AE643F6}" type="presParOf" srcId="{B599C4A2-A052-E54A-A927-CBC5CD9489FB}" destId="{3BF15D59-4C5A-C449-8D47-B20B0C1AAD94}" srcOrd="0" destOrd="0" presId="urn:microsoft.com/office/officeart/2005/8/layout/hierarchy2"/>
    <dgm:cxn modelId="{6A2A3815-F451-EA4C-BBB1-055CCACCEC34}" type="presParOf" srcId="{1065CA95-A199-B94F-B359-EC364C98731B}" destId="{CDE4F205-CCDD-1F45-9705-D568331A77E2}" srcOrd="1" destOrd="0" presId="urn:microsoft.com/office/officeart/2005/8/layout/hierarchy2"/>
    <dgm:cxn modelId="{1E1597FF-3942-C244-9E57-5554493CC8E7}" type="presParOf" srcId="{CDE4F205-CCDD-1F45-9705-D568331A77E2}" destId="{1D98D072-CFF7-334D-9E60-16800E5EFF6D}" srcOrd="0" destOrd="0" presId="urn:microsoft.com/office/officeart/2005/8/layout/hierarchy2"/>
    <dgm:cxn modelId="{046F77E8-DD82-3049-B1A6-64B685459314}" type="presParOf" srcId="{CDE4F205-CCDD-1F45-9705-D568331A77E2}" destId="{5066527A-0C60-0D44-8CC9-A9AA1509DBD9}" srcOrd="1" destOrd="0" presId="urn:microsoft.com/office/officeart/2005/8/layout/hierarchy2"/>
    <dgm:cxn modelId="{CF7A4AC5-2787-5B4C-8303-F865786142F5}" type="presParOf" srcId="{1065CA95-A199-B94F-B359-EC364C98731B}" destId="{800F7235-92BB-154D-B288-59F0E0DF3273}" srcOrd="2" destOrd="0" presId="urn:microsoft.com/office/officeart/2005/8/layout/hierarchy2"/>
    <dgm:cxn modelId="{899029A8-4A7C-3A41-843C-7BA4632A77A7}" type="presParOf" srcId="{800F7235-92BB-154D-B288-59F0E0DF3273}" destId="{CDC60EE7-3254-E04F-A309-27A888024343}" srcOrd="0" destOrd="0" presId="urn:microsoft.com/office/officeart/2005/8/layout/hierarchy2"/>
    <dgm:cxn modelId="{E2791929-E786-BD4A-9045-632B1CC8D000}" type="presParOf" srcId="{1065CA95-A199-B94F-B359-EC364C98731B}" destId="{81E13F22-C0C8-A44C-9041-6FBA8EBCCBF1}" srcOrd="3" destOrd="0" presId="urn:microsoft.com/office/officeart/2005/8/layout/hierarchy2"/>
    <dgm:cxn modelId="{B143640A-5DE6-F342-80E3-389C561B030F}" type="presParOf" srcId="{81E13F22-C0C8-A44C-9041-6FBA8EBCCBF1}" destId="{47F70368-D2DE-E846-89EB-EB02D98CDF69}" srcOrd="0" destOrd="0" presId="urn:microsoft.com/office/officeart/2005/8/layout/hierarchy2"/>
    <dgm:cxn modelId="{33450580-D7D4-9140-8FB3-3ECA4CBDDD67}" type="presParOf" srcId="{81E13F22-C0C8-A44C-9041-6FBA8EBCCBF1}" destId="{4E19E072-2A74-6B40-8D9A-D49A3DB6C49A}" srcOrd="1" destOrd="0" presId="urn:microsoft.com/office/officeart/2005/8/layout/hierarchy2"/>
    <dgm:cxn modelId="{4AC5DC09-32C0-7544-B5D5-4B85EB127CD0}" type="presParOf" srcId="{1065CA95-A199-B94F-B359-EC364C98731B}" destId="{E5E9AE09-A307-EF4D-9943-D225FB63FC30}" srcOrd="4" destOrd="0" presId="urn:microsoft.com/office/officeart/2005/8/layout/hierarchy2"/>
    <dgm:cxn modelId="{87660EE1-D4C6-0647-B982-45CD564E579D}" type="presParOf" srcId="{E5E9AE09-A307-EF4D-9943-D225FB63FC30}" destId="{DDEA3DBE-9F7A-004E-94DB-F22FCAFB0827}" srcOrd="0" destOrd="0" presId="urn:microsoft.com/office/officeart/2005/8/layout/hierarchy2"/>
    <dgm:cxn modelId="{F5F8DD04-6F7D-A34A-B170-8D97C4F008C7}" type="presParOf" srcId="{1065CA95-A199-B94F-B359-EC364C98731B}" destId="{47B11396-AA8B-584B-8026-92585F165310}" srcOrd="5" destOrd="0" presId="urn:microsoft.com/office/officeart/2005/8/layout/hierarchy2"/>
    <dgm:cxn modelId="{AFA4445C-F0B4-354D-8B29-D75BEF4D9D6A}" type="presParOf" srcId="{47B11396-AA8B-584B-8026-92585F165310}" destId="{29F5463E-FD7C-E14D-A9D4-B0DDA5129E74}" srcOrd="0" destOrd="0" presId="urn:microsoft.com/office/officeart/2005/8/layout/hierarchy2"/>
    <dgm:cxn modelId="{B4627A57-E463-3249-9E01-9EE9DA45B9BC}" type="presParOf" srcId="{47B11396-AA8B-584B-8026-92585F165310}" destId="{F4DFF2A5-5F2D-F940-9D40-137DCD0B09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A5306-480C-F043-A2A5-B2F8E60FB8C8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18ED94-5F24-9141-ACC6-A70CCBB087AC}">
      <dgm:prSet phldrT="[Texte]" custT="1"/>
      <dgm:spPr/>
      <dgm:t>
        <a:bodyPr/>
        <a:lstStyle/>
        <a:p>
          <a:r>
            <a:rPr lang="fr-FR" sz="1800" dirty="0" smtClean="0"/>
            <a:t>Compilation de toutes les grilles individuelles</a:t>
          </a:r>
          <a:endParaRPr lang="fr-FR" sz="1800" dirty="0"/>
        </a:p>
      </dgm:t>
    </dgm:pt>
    <dgm:pt modelId="{271EA543-733C-424E-A155-6E44AFD8084C}" type="parTrans" cxnId="{6073B70D-93CD-124E-8317-71A79B927F65}">
      <dgm:prSet/>
      <dgm:spPr/>
      <dgm:t>
        <a:bodyPr/>
        <a:lstStyle/>
        <a:p>
          <a:endParaRPr lang="fr-FR"/>
        </a:p>
      </dgm:t>
    </dgm:pt>
    <dgm:pt modelId="{57487AA4-EC71-2D4D-9564-6BAFE5027447}" type="sibTrans" cxnId="{6073B70D-93CD-124E-8317-71A79B927F65}">
      <dgm:prSet/>
      <dgm:spPr/>
      <dgm:t>
        <a:bodyPr/>
        <a:lstStyle/>
        <a:p>
          <a:endParaRPr lang="fr-FR"/>
        </a:p>
      </dgm:t>
    </dgm:pt>
    <dgm:pt modelId="{8498E81D-6E51-FE4F-8955-42F5CED5BCED}">
      <dgm:prSet phldrT="[Texte]" custT="1"/>
      <dgm:spPr/>
      <dgm:t>
        <a:bodyPr/>
        <a:lstStyle/>
        <a:p>
          <a:r>
            <a:rPr lang="fr-FR" sz="2000" dirty="0" smtClean="0"/>
            <a:t>Tableau Excel rassemblant les niveaux de réponse à toutes les questions par candidat</a:t>
          </a:r>
          <a:endParaRPr lang="fr-FR" sz="2000" dirty="0"/>
        </a:p>
      </dgm:t>
    </dgm:pt>
    <dgm:pt modelId="{21529C05-7D0F-8148-9636-A897CB2F9273}" type="parTrans" cxnId="{7704BD9D-BD85-D741-ACEE-5819CFC0D2A0}">
      <dgm:prSet/>
      <dgm:spPr/>
      <dgm:t>
        <a:bodyPr/>
        <a:lstStyle/>
        <a:p>
          <a:endParaRPr lang="fr-FR"/>
        </a:p>
      </dgm:t>
    </dgm:pt>
    <dgm:pt modelId="{6ECB76E5-8AD3-D647-A8CD-0FD5201239ED}" type="sibTrans" cxnId="{7704BD9D-BD85-D741-ACEE-5819CFC0D2A0}">
      <dgm:prSet/>
      <dgm:spPr/>
      <dgm:t>
        <a:bodyPr/>
        <a:lstStyle/>
        <a:p>
          <a:endParaRPr lang="fr-FR"/>
        </a:p>
      </dgm:t>
    </dgm:pt>
    <dgm:pt modelId="{2195ABA7-8A02-3749-8D7C-A7F3C27E550E}">
      <dgm:prSet phldrT="[Texte]" custT="1"/>
      <dgm:spPr/>
      <dgm:t>
        <a:bodyPr/>
        <a:lstStyle/>
        <a:p>
          <a:r>
            <a:rPr lang="fr-FR" sz="1800" dirty="0" smtClean="0"/>
            <a:t>Classement des taux de réponse aux questions</a:t>
          </a:r>
          <a:endParaRPr lang="fr-FR" sz="1800" dirty="0"/>
        </a:p>
      </dgm:t>
    </dgm:pt>
    <dgm:pt modelId="{6300FB4E-2CFF-A043-9D48-9E5043F87D5B}" type="parTrans" cxnId="{2765456C-2130-6B49-913F-1FD63E9CC300}">
      <dgm:prSet/>
      <dgm:spPr/>
      <dgm:t>
        <a:bodyPr/>
        <a:lstStyle/>
        <a:p>
          <a:endParaRPr lang="fr-FR"/>
        </a:p>
      </dgm:t>
    </dgm:pt>
    <dgm:pt modelId="{AA1720C2-BE5F-CA44-A1F6-B97643BD392E}" type="sibTrans" cxnId="{2765456C-2130-6B49-913F-1FD63E9CC300}">
      <dgm:prSet/>
      <dgm:spPr/>
      <dgm:t>
        <a:bodyPr/>
        <a:lstStyle/>
        <a:p>
          <a:endParaRPr lang="fr-FR"/>
        </a:p>
      </dgm:t>
    </dgm:pt>
    <dgm:pt modelId="{73B3A8C5-208C-8947-A2AF-2D33871DA9A8}">
      <dgm:prSet phldrT="[Texte]" custT="1"/>
      <dgm:spPr/>
      <dgm:t>
        <a:bodyPr/>
        <a:lstStyle/>
        <a:p>
          <a:r>
            <a:rPr lang="fr-FR" sz="2000" dirty="0" smtClean="0"/>
            <a:t>Classement des </a:t>
          </a:r>
          <a:r>
            <a:rPr lang="fr-FR" sz="2000" dirty="0" smtClean="0"/>
            <a:t>indicateurs, </a:t>
          </a:r>
          <a:r>
            <a:rPr lang="fr-FR" sz="2000" dirty="0" smtClean="0"/>
            <a:t>des moins bien </a:t>
          </a:r>
          <a:r>
            <a:rPr lang="fr-FR" sz="2000" dirty="0" smtClean="0"/>
            <a:t>traités </a:t>
          </a:r>
          <a:r>
            <a:rPr lang="fr-FR" sz="2000" dirty="0" smtClean="0"/>
            <a:t>aux très bien </a:t>
          </a:r>
          <a:r>
            <a:rPr lang="fr-FR" sz="2000" dirty="0" smtClean="0"/>
            <a:t>traités</a:t>
          </a:r>
          <a:endParaRPr lang="fr-FR" sz="2000" dirty="0"/>
        </a:p>
      </dgm:t>
    </dgm:pt>
    <dgm:pt modelId="{19AB49A6-C0F3-7E40-B112-2CBB4EB0245E}" type="parTrans" cxnId="{4F714A79-8C4C-2F48-966F-A5F3727C5E2B}">
      <dgm:prSet/>
      <dgm:spPr/>
      <dgm:t>
        <a:bodyPr/>
        <a:lstStyle/>
        <a:p>
          <a:endParaRPr lang="fr-FR"/>
        </a:p>
      </dgm:t>
    </dgm:pt>
    <dgm:pt modelId="{E3BA1877-3F99-9045-9E22-089DD71B1684}" type="sibTrans" cxnId="{4F714A79-8C4C-2F48-966F-A5F3727C5E2B}">
      <dgm:prSet/>
      <dgm:spPr/>
      <dgm:t>
        <a:bodyPr/>
        <a:lstStyle/>
        <a:p>
          <a:endParaRPr lang="fr-FR"/>
        </a:p>
      </dgm:t>
    </dgm:pt>
    <dgm:pt modelId="{5B593EF5-E54A-6342-8B20-E6C9348A24FC}">
      <dgm:prSet phldrT="[Texte]" custT="1"/>
      <dgm:spPr/>
      <dgm:t>
        <a:bodyPr/>
        <a:lstStyle/>
        <a:p>
          <a:r>
            <a:rPr lang="fr-FR" sz="1800" dirty="0" smtClean="0"/>
            <a:t>Possibilités d’annuler des questions au niveau académique</a:t>
          </a:r>
          <a:endParaRPr lang="fr-FR" sz="1800" dirty="0"/>
        </a:p>
      </dgm:t>
    </dgm:pt>
    <dgm:pt modelId="{59FED334-C883-2D42-BB36-D2B6076CC392}" type="parTrans" cxnId="{4B8D9910-F6D7-7747-937D-0163C8E8CE07}">
      <dgm:prSet/>
      <dgm:spPr/>
      <dgm:t>
        <a:bodyPr/>
        <a:lstStyle/>
        <a:p>
          <a:endParaRPr lang="fr-FR"/>
        </a:p>
      </dgm:t>
    </dgm:pt>
    <dgm:pt modelId="{53B3877E-EB28-4741-90C4-8CD0EFB19328}" type="sibTrans" cxnId="{4B8D9910-F6D7-7747-937D-0163C8E8CE07}">
      <dgm:prSet/>
      <dgm:spPr/>
      <dgm:t>
        <a:bodyPr/>
        <a:lstStyle/>
        <a:p>
          <a:endParaRPr lang="fr-FR"/>
        </a:p>
      </dgm:t>
    </dgm:pt>
    <dgm:pt modelId="{93117E51-2285-E54D-A867-6B1F105E04E2}">
      <dgm:prSet phldrT="[Texte]" custT="1"/>
      <dgm:spPr/>
      <dgm:t>
        <a:bodyPr anchor="t"/>
        <a:lstStyle/>
        <a:p>
          <a:r>
            <a:rPr lang="fr-FR" sz="2000" dirty="0" smtClean="0"/>
            <a:t>Annulation automatique des </a:t>
          </a:r>
          <a:r>
            <a:rPr lang="fr-FR" sz="2000" dirty="0" smtClean="0"/>
            <a:t>indicateurs </a:t>
          </a:r>
          <a:r>
            <a:rPr lang="fr-FR" sz="2000" dirty="0" smtClean="0"/>
            <a:t>non traitées </a:t>
          </a:r>
          <a:r>
            <a:rPr lang="fr-FR" sz="2000" b="1" dirty="0" smtClean="0">
              <a:solidFill>
                <a:srgbClr val="FF0000"/>
              </a:solidFill>
            </a:rPr>
            <a:t>par tous les candidats</a:t>
          </a:r>
          <a:endParaRPr lang="fr-FR" sz="2000" b="1" dirty="0">
            <a:solidFill>
              <a:srgbClr val="FF0000"/>
            </a:solidFill>
          </a:endParaRPr>
        </a:p>
      </dgm:t>
    </dgm:pt>
    <dgm:pt modelId="{9D4E7A24-AA99-6F42-8053-2189F297980A}" type="parTrans" cxnId="{A7179E90-2085-5347-BAC4-8EC95B512B91}">
      <dgm:prSet/>
      <dgm:spPr/>
      <dgm:t>
        <a:bodyPr/>
        <a:lstStyle/>
        <a:p>
          <a:endParaRPr lang="fr-FR"/>
        </a:p>
      </dgm:t>
    </dgm:pt>
    <dgm:pt modelId="{1DEE19D1-9753-E347-A59F-9593D3983F3E}" type="sibTrans" cxnId="{A7179E90-2085-5347-BAC4-8EC95B512B91}">
      <dgm:prSet/>
      <dgm:spPr/>
      <dgm:t>
        <a:bodyPr/>
        <a:lstStyle/>
        <a:p>
          <a:endParaRPr lang="fr-FR"/>
        </a:p>
      </dgm:t>
    </dgm:pt>
    <dgm:pt modelId="{43CC30FF-9EFF-4648-8089-CA1B353EF36C}">
      <dgm:prSet phldrT="[Texte]" custT="1"/>
      <dgm:spPr/>
      <dgm:t>
        <a:bodyPr anchor="t"/>
        <a:lstStyle/>
        <a:p>
          <a:r>
            <a:rPr lang="fr-FR" sz="2000" dirty="0" smtClean="0"/>
            <a:t>Possibilité d’annuler les </a:t>
          </a:r>
          <a:r>
            <a:rPr lang="fr-FR" sz="2000" dirty="0" smtClean="0"/>
            <a:t>indicateurs </a:t>
          </a:r>
          <a:r>
            <a:rPr lang="fr-FR" sz="2000" dirty="0" smtClean="0"/>
            <a:t>les moins bien traitées (</a:t>
          </a:r>
          <a:r>
            <a:rPr lang="fr-FR" sz="2000" b="1" dirty="0" smtClean="0">
              <a:solidFill>
                <a:srgbClr val="FF0000"/>
              </a:solidFill>
            </a:rPr>
            <a:t>limite de -20%</a:t>
          </a:r>
          <a:r>
            <a:rPr lang="fr-FR" sz="2000" dirty="0" smtClean="0"/>
            <a:t>)</a:t>
          </a:r>
          <a:endParaRPr lang="fr-FR" sz="2000" dirty="0"/>
        </a:p>
      </dgm:t>
    </dgm:pt>
    <dgm:pt modelId="{AE3FFB6C-1E2B-7B49-9BC0-FFFBDD3B1313}" type="parTrans" cxnId="{639287EF-DFC9-3942-99BB-166C4F5CCDEE}">
      <dgm:prSet/>
      <dgm:spPr/>
      <dgm:t>
        <a:bodyPr/>
        <a:lstStyle/>
        <a:p>
          <a:endParaRPr lang="fr-FR"/>
        </a:p>
      </dgm:t>
    </dgm:pt>
    <dgm:pt modelId="{B1D92FB1-08D6-B94E-BCDC-D140BC594CED}" type="sibTrans" cxnId="{639287EF-DFC9-3942-99BB-166C4F5CCDEE}">
      <dgm:prSet/>
      <dgm:spPr/>
      <dgm:t>
        <a:bodyPr/>
        <a:lstStyle/>
        <a:p>
          <a:endParaRPr lang="fr-FR"/>
        </a:p>
      </dgm:t>
    </dgm:pt>
    <dgm:pt modelId="{061FDEB0-1CDD-0845-9841-72F64CB719FF}" type="pres">
      <dgm:prSet presAssocID="{DE7A5306-480C-F043-A2A5-B2F8E60FB8C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69DAE14-F651-8D46-8DF2-702D5106282B}" type="pres">
      <dgm:prSet presAssocID="{A018ED94-5F24-9141-ACC6-A70CCBB087AC}" presName="composite" presStyleCnt="0"/>
      <dgm:spPr/>
    </dgm:pt>
    <dgm:pt modelId="{6973FAFC-40D6-2E49-A858-994A3BCD3A05}" type="pres">
      <dgm:prSet presAssocID="{A018ED94-5F24-9141-ACC6-A70CCBB087AC}" presName="bentUpArrow1" presStyleLbl="alignImgPlace1" presStyleIdx="0" presStyleCnt="2" custScaleY="87350" custLinFactNeighborX="2642" custLinFactNeighborY="-24179"/>
      <dgm:spPr/>
    </dgm:pt>
    <dgm:pt modelId="{3E9A3955-6654-234A-8F77-CAB004C7CF51}" type="pres">
      <dgm:prSet presAssocID="{A018ED94-5F24-9141-ACC6-A70CCBB087AC}" presName="ParentText" presStyleLbl="node1" presStyleIdx="0" presStyleCnt="3" custScaleY="62997" custLinFactNeighborX="-99" custLinFactNeighborY="-15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2DBC62-59A0-1E4D-8A3C-5BD67AA8AE80}" type="pres">
      <dgm:prSet presAssocID="{A018ED94-5F24-9141-ACC6-A70CCBB087AC}" presName="ChildText" presStyleLbl="revTx" presStyleIdx="0" presStyleCnt="3" custScaleX="261373" custScaleY="83089" custLinFactNeighborX="88356" custLinFactNeighborY="1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B05935-F0BA-9448-A715-2B2643410510}" type="pres">
      <dgm:prSet presAssocID="{57487AA4-EC71-2D4D-9564-6BAFE5027447}" presName="sibTrans" presStyleCnt="0"/>
      <dgm:spPr/>
    </dgm:pt>
    <dgm:pt modelId="{CFD22AA6-3AEB-EC41-8B11-192F7957BEEA}" type="pres">
      <dgm:prSet presAssocID="{2195ABA7-8A02-3749-8D7C-A7F3C27E550E}" presName="composite" presStyleCnt="0"/>
      <dgm:spPr/>
    </dgm:pt>
    <dgm:pt modelId="{2B1FB65B-98EC-5943-B5AD-9A7FFB419E0B}" type="pres">
      <dgm:prSet presAssocID="{2195ABA7-8A02-3749-8D7C-A7F3C27E550E}" presName="bentUpArrow1" presStyleLbl="alignImgPlace1" presStyleIdx="1" presStyleCnt="2" custLinFactNeighborX="-39300" custLinFactNeighborY="-6783"/>
      <dgm:spPr/>
    </dgm:pt>
    <dgm:pt modelId="{59DE2EA2-CE81-5B43-85E9-6B3470B7B0AE}" type="pres">
      <dgm:prSet presAssocID="{2195ABA7-8A02-3749-8D7C-A7F3C27E550E}" presName="ParentText" presStyleLbl="node1" presStyleIdx="1" presStyleCnt="3" custScaleY="67235" custLinFactNeighborX="-27831" custLinFactNeighborY="-2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591B83-BD63-0845-9169-B7799CA07BDE}" type="pres">
      <dgm:prSet presAssocID="{2195ABA7-8A02-3749-8D7C-A7F3C27E550E}" presName="ChildText" presStyleLbl="revTx" presStyleIdx="1" presStyleCnt="3" custScaleX="245410" custScaleY="74767" custLinFactNeighborX="38999" custLinFactNeighborY="-1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FF1B34-C314-604A-8308-E1AE9191AB80}" type="pres">
      <dgm:prSet presAssocID="{AA1720C2-BE5F-CA44-A1F6-B97643BD392E}" presName="sibTrans" presStyleCnt="0"/>
      <dgm:spPr/>
    </dgm:pt>
    <dgm:pt modelId="{6BBC144D-43E5-C04A-9053-85A0ECCA1B6C}" type="pres">
      <dgm:prSet presAssocID="{5B593EF5-E54A-6342-8B20-E6C9348A24FC}" presName="composite" presStyleCnt="0"/>
      <dgm:spPr/>
    </dgm:pt>
    <dgm:pt modelId="{6492D990-BD7C-2245-B9CE-661667E9CF1E}" type="pres">
      <dgm:prSet presAssocID="{5B593EF5-E54A-6342-8B20-E6C9348A24FC}" presName="ParentText" presStyleLbl="node1" presStyleIdx="2" presStyleCnt="3" custScaleX="102325" custLinFactNeighborX="-51367" custLinFactNeighborY="-569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08E8FF-C74A-474F-A687-FEF63EEC6695}" type="pres">
      <dgm:prSet presAssocID="{5B593EF5-E54A-6342-8B20-E6C9348A24FC}" presName="FinalChildText" presStyleLbl="revTx" presStyleIdx="2" presStyleCnt="3" custScaleX="176614" custScaleY="244957" custLinFactNeighborX="-27382" custLinFactNeighborY="-199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7179E90-2085-5347-BAC4-8EC95B512B91}" srcId="{5B593EF5-E54A-6342-8B20-E6C9348A24FC}" destId="{93117E51-2285-E54D-A867-6B1F105E04E2}" srcOrd="0" destOrd="0" parTransId="{9D4E7A24-AA99-6F42-8053-2189F297980A}" sibTransId="{1DEE19D1-9753-E347-A59F-9593D3983F3E}"/>
    <dgm:cxn modelId="{7704BD9D-BD85-D741-ACEE-5819CFC0D2A0}" srcId="{A018ED94-5F24-9141-ACC6-A70CCBB087AC}" destId="{8498E81D-6E51-FE4F-8955-42F5CED5BCED}" srcOrd="0" destOrd="0" parTransId="{21529C05-7D0F-8148-9636-A897CB2F9273}" sibTransId="{6ECB76E5-8AD3-D647-A8CD-0FD5201239ED}"/>
    <dgm:cxn modelId="{1F186564-51D2-1649-842A-8F6759F5CEC8}" type="presOf" srcId="{2195ABA7-8A02-3749-8D7C-A7F3C27E550E}" destId="{59DE2EA2-CE81-5B43-85E9-6B3470B7B0AE}" srcOrd="0" destOrd="0" presId="urn:microsoft.com/office/officeart/2005/8/layout/StepDownProcess"/>
    <dgm:cxn modelId="{4F714A79-8C4C-2F48-966F-A5F3727C5E2B}" srcId="{2195ABA7-8A02-3749-8D7C-A7F3C27E550E}" destId="{73B3A8C5-208C-8947-A2AF-2D33871DA9A8}" srcOrd="0" destOrd="0" parTransId="{19AB49A6-C0F3-7E40-B112-2CBB4EB0245E}" sibTransId="{E3BA1877-3F99-9045-9E22-089DD71B1684}"/>
    <dgm:cxn modelId="{4ED2955C-A5AE-7444-BD87-B99062F523BB}" type="presOf" srcId="{5B593EF5-E54A-6342-8B20-E6C9348A24FC}" destId="{6492D990-BD7C-2245-B9CE-661667E9CF1E}" srcOrd="0" destOrd="0" presId="urn:microsoft.com/office/officeart/2005/8/layout/StepDownProcess"/>
    <dgm:cxn modelId="{B9C5F3F6-96C9-774A-843F-ED3E8CE99C83}" type="presOf" srcId="{A018ED94-5F24-9141-ACC6-A70CCBB087AC}" destId="{3E9A3955-6654-234A-8F77-CAB004C7CF51}" srcOrd="0" destOrd="0" presId="urn:microsoft.com/office/officeart/2005/8/layout/StepDownProcess"/>
    <dgm:cxn modelId="{5D4DFCE1-3341-E948-B8B0-6B97F56297E9}" type="presOf" srcId="{43CC30FF-9EFF-4648-8089-CA1B353EF36C}" destId="{D808E8FF-C74A-474F-A687-FEF63EEC6695}" srcOrd="0" destOrd="1" presId="urn:microsoft.com/office/officeart/2005/8/layout/StepDownProcess"/>
    <dgm:cxn modelId="{5F102AEE-730E-8F4B-B5B7-FA81FA94BDA4}" type="presOf" srcId="{DE7A5306-480C-F043-A2A5-B2F8E60FB8C8}" destId="{061FDEB0-1CDD-0845-9841-72F64CB719FF}" srcOrd="0" destOrd="0" presId="urn:microsoft.com/office/officeart/2005/8/layout/StepDownProcess"/>
    <dgm:cxn modelId="{4B8D9910-F6D7-7747-937D-0163C8E8CE07}" srcId="{DE7A5306-480C-F043-A2A5-B2F8E60FB8C8}" destId="{5B593EF5-E54A-6342-8B20-E6C9348A24FC}" srcOrd="2" destOrd="0" parTransId="{59FED334-C883-2D42-BB36-D2B6076CC392}" sibTransId="{53B3877E-EB28-4741-90C4-8CD0EFB19328}"/>
    <dgm:cxn modelId="{639287EF-DFC9-3942-99BB-166C4F5CCDEE}" srcId="{5B593EF5-E54A-6342-8B20-E6C9348A24FC}" destId="{43CC30FF-9EFF-4648-8089-CA1B353EF36C}" srcOrd="1" destOrd="0" parTransId="{AE3FFB6C-1E2B-7B49-9BC0-FFFBDD3B1313}" sibTransId="{B1D92FB1-08D6-B94E-BCDC-D140BC594CED}"/>
    <dgm:cxn modelId="{2C08EED5-BDFE-9845-A839-91DA913AA51D}" type="presOf" srcId="{93117E51-2285-E54D-A867-6B1F105E04E2}" destId="{D808E8FF-C74A-474F-A687-FEF63EEC6695}" srcOrd="0" destOrd="0" presId="urn:microsoft.com/office/officeart/2005/8/layout/StepDownProcess"/>
    <dgm:cxn modelId="{2765456C-2130-6B49-913F-1FD63E9CC300}" srcId="{DE7A5306-480C-F043-A2A5-B2F8E60FB8C8}" destId="{2195ABA7-8A02-3749-8D7C-A7F3C27E550E}" srcOrd="1" destOrd="0" parTransId="{6300FB4E-2CFF-A043-9D48-9E5043F87D5B}" sibTransId="{AA1720C2-BE5F-CA44-A1F6-B97643BD392E}"/>
    <dgm:cxn modelId="{830B0F47-0C3E-C640-A197-70A75C37A5FB}" type="presOf" srcId="{73B3A8C5-208C-8947-A2AF-2D33871DA9A8}" destId="{3D591B83-BD63-0845-9169-B7799CA07BDE}" srcOrd="0" destOrd="0" presId="urn:microsoft.com/office/officeart/2005/8/layout/StepDownProcess"/>
    <dgm:cxn modelId="{6073B70D-93CD-124E-8317-71A79B927F65}" srcId="{DE7A5306-480C-F043-A2A5-B2F8E60FB8C8}" destId="{A018ED94-5F24-9141-ACC6-A70CCBB087AC}" srcOrd="0" destOrd="0" parTransId="{271EA543-733C-424E-A155-6E44AFD8084C}" sibTransId="{57487AA4-EC71-2D4D-9564-6BAFE5027447}"/>
    <dgm:cxn modelId="{7C789269-C5BE-6A45-B019-9C579CC8C70F}" type="presOf" srcId="{8498E81D-6E51-FE4F-8955-42F5CED5BCED}" destId="{332DBC62-59A0-1E4D-8A3C-5BD67AA8AE80}" srcOrd="0" destOrd="0" presId="urn:microsoft.com/office/officeart/2005/8/layout/StepDownProcess"/>
    <dgm:cxn modelId="{30F56783-0926-8345-B744-3A8F99AB6AF1}" type="presParOf" srcId="{061FDEB0-1CDD-0845-9841-72F64CB719FF}" destId="{269DAE14-F651-8D46-8DF2-702D5106282B}" srcOrd="0" destOrd="0" presId="urn:microsoft.com/office/officeart/2005/8/layout/StepDownProcess"/>
    <dgm:cxn modelId="{FEA9FB29-AE9B-6147-B8FF-E9B2383077BB}" type="presParOf" srcId="{269DAE14-F651-8D46-8DF2-702D5106282B}" destId="{6973FAFC-40D6-2E49-A858-994A3BCD3A05}" srcOrd="0" destOrd="0" presId="urn:microsoft.com/office/officeart/2005/8/layout/StepDownProcess"/>
    <dgm:cxn modelId="{D4F3F6A8-43E2-7A48-8089-E56540A065A4}" type="presParOf" srcId="{269DAE14-F651-8D46-8DF2-702D5106282B}" destId="{3E9A3955-6654-234A-8F77-CAB004C7CF51}" srcOrd="1" destOrd="0" presId="urn:microsoft.com/office/officeart/2005/8/layout/StepDownProcess"/>
    <dgm:cxn modelId="{0F31D40B-27DB-484D-91DB-164EA09D1C96}" type="presParOf" srcId="{269DAE14-F651-8D46-8DF2-702D5106282B}" destId="{332DBC62-59A0-1E4D-8A3C-5BD67AA8AE80}" srcOrd="2" destOrd="0" presId="urn:microsoft.com/office/officeart/2005/8/layout/StepDownProcess"/>
    <dgm:cxn modelId="{C4C7018E-DC41-E243-9C64-2A8248566199}" type="presParOf" srcId="{061FDEB0-1CDD-0845-9841-72F64CB719FF}" destId="{B8B05935-F0BA-9448-A715-2B2643410510}" srcOrd="1" destOrd="0" presId="urn:microsoft.com/office/officeart/2005/8/layout/StepDownProcess"/>
    <dgm:cxn modelId="{239EA9B6-1B2F-D341-977D-671FB1D537A5}" type="presParOf" srcId="{061FDEB0-1CDD-0845-9841-72F64CB719FF}" destId="{CFD22AA6-3AEB-EC41-8B11-192F7957BEEA}" srcOrd="2" destOrd="0" presId="urn:microsoft.com/office/officeart/2005/8/layout/StepDownProcess"/>
    <dgm:cxn modelId="{9A967BA8-8591-634E-8B90-DA23A09C13A3}" type="presParOf" srcId="{CFD22AA6-3AEB-EC41-8B11-192F7957BEEA}" destId="{2B1FB65B-98EC-5943-B5AD-9A7FFB419E0B}" srcOrd="0" destOrd="0" presId="urn:microsoft.com/office/officeart/2005/8/layout/StepDownProcess"/>
    <dgm:cxn modelId="{B5DC5699-5167-7F40-930F-996F7C1040EB}" type="presParOf" srcId="{CFD22AA6-3AEB-EC41-8B11-192F7957BEEA}" destId="{59DE2EA2-CE81-5B43-85E9-6B3470B7B0AE}" srcOrd="1" destOrd="0" presId="urn:microsoft.com/office/officeart/2005/8/layout/StepDownProcess"/>
    <dgm:cxn modelId="{2C04CE9C-CCD7-1343-AB63-1C59652DE23D}" type="presParOf" srcId="{CFD22AA6-3AEB-EC41-8B11-192F7957BEEA}" destId="{3D591B83-BD63-0845-9169-B7799CA07BDE}" srcOrd="2" destOrd="0" presId="urn:microsoft.com/office/officeart/2005/8/layout/StepDownProcess"/>
    <dgm:cxn modelId="{FFD6B7CF-2EA3-9448-9A59-2622AF70204A}" type="presParOf" srcId="{061FDEB0-1CDD-0845-9841-72F64CB719FF}" destId="{45FF1B34-C314-604A-8308-E1AE9191AB80}" srcOrd="3" destOrd="0" presId="urn:microsoft.com/office/officeart/2005/8/layout/StepDownProcess"/>
    <dgm:cxn modelId="{80B067EF-CE25-3B41-A6C8-71E6410D9422}" type="presParOf" srcId="{061FDEB0-1CDD-0845-9841-72F64CB719FF}" destId="{6BBC144D-43E5-C04A-9053-85A0ECCA1B6C}" srcOrd="4" destOrd="0" presId="urn:microsoft.com/office/officeart/2005/8/layout/StepDownProcess"/>
    <dgm:cxn modelId="{4FE7676A-EB07-DE42-94DB-E96D114E37AB}" type="presParOf" srcId="{6BBC144D-43E5-C04A-9053-85A0ECCA1B6C}" destId="{6492D990-BD7C-2245-B9CE-661667E9CF1E}" srcOrd="0" destOrd="0" presId="urn:microsoft.com/office/officeart/2005/8/layout/StepDownProcess"/>
    <dgm:cxn modelId="{E76492B1-7F65-C04E-8104-C25CBD96E9BD}" type="presParOf" srcId="{6BBC144D-43E5-C04A-9053-85A0ECCA1B6C}" destId="{D808E8FF-C74A-474F-A687-FEF63EEC669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BDF9E-3874-E64F-9EC5-5BC382FF49CF}">
      <dsp:nvSpPr>
        <dsp:cNvPr id="0" name=""/>
        <dsp:cNvSpPr/>
      </dsp:nvSpPr>
      <dsp:spPr>
        <a:xfrm>
          <a:off x="0" y="1731660"/>
          <a:ext cx="1201356" cy="60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Transversal</a:t>
          </a:r>
          <a:endParaRPr lang="fr-FR" sz="1600" kern="1200" dirty="0"/>
        </a:p>
      </dsp:txBody>
      <dsp:txXfrm>
        <a:off x="17593" y="1749253"/>
        <a:ext cx="1166170" cy="565492"/>
      </dsp:txXfrm>
    </dsp:sp>
    <dsp:sp modelId="{726A4D7F-6977-3D49-9EE3-08EADC8BF56B}">
      <dsp:nvSpPr>
        <dsp:cNvPr id="0" name=""/>
        <dsp:cNvSpPr/>
      </dsp:nvSpPr>
      <dsp:spPr>
        <a:xfrm rot="18073923">
          <a:off x="715752" y="1156324"/>
          <a:ext cx="20170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017071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673861" y="1119200"/>
        <a:ext cx="100853" cy="100853"/>
      </dsp:txXfrm>
    </dsp:sp>
    <dsp:sp modelId="{7A3687B6-A150-5A4E-9777-EFFC1ED4340C}">
      <dsp:nvSpPr>
        <dsp:cNvPr id="0" name=""/>
        <dsp:cNvSpPr/>
      </dsp:nvSpPr>
      <dsp:spPr>
        <a:xfrm>
          <a:off x="2247219" y="6914"/>
          <a:ext cx="2849089" cy="60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O1 -  Caractériser des systèmes privilégiant un usage raisonné du point de vue développement durable</a:t>
          </a:r>
          <a:endParaRPr lang="fr-FR" sz="1200" kern="1200" dirty="0"/>
        </a:p>
      </dsp:txBody>
      <dsp:txXfrm>
        <a:off x="2264812" y="24507"/>
        <a:ext cx="2813903" cy="565492"/>
      </dsp:txXfrm>
    </dsp:sp>
    <dsp:sp modelId="{C911F5DB-E952-F544-A270-24372033C297}">
      <dsp:nvSpPr>
        <dsp:cNvPr id="0" name=""/>
        <dsp:cNvSpPr/>
      </dsp:nvSpPr>
      <dsp:spPr>
        <a:xfrm rot="18919664">
          <a:off x="988945" y="1501714"/>
          <a:ext cx="147068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70684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687521" y="1478249"/>
        <a:ext cx="73534" cy="73534"/>
      </dsp:txXfrm>
    </dsp:sp>
    <dsp:sp modelId="{88CD76E0-1C05-0249-9C4B-B8C0E200E85E}">
      <dsp:nvSpPr>
        <dsp:cNvPr id="0" name=""/>
        <dsp:cNvSpPr/>
      </dsp:nvSpPr>
      <dsp:spPr>
        <a:xfrm>
          <a:off x="2247219" y="697694"/>
          <a:ext cx="2849089" cy="60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O2 - Identifier les éléments permettant la limitation de l’Impact environnemental d’un système et de ses constituants</a:t>
          </a:r>
          <a:endParaRPr lang="fr-FR" sz="1200" kern="1200" dirty="0"/>
        </a:p>
      </dsp:txBody>
      <dsp:txXfrm>
        <a:off x="2264812" y="715287"/>
        <a:ext cx="2813903" cy="565492"/>
      </dsp:txXfrm>
    </dsp:sp>
    <dsp:sp modelId="{D6CBCDAC-2808-4744-9B7C-62DA03E7A6B9}">
      <dsp:nvSpPr>
        <dsp:cNvPr id="0" name=""/>
        <dsp:cNvSpPr/>
      </dsp:nvSpPr>
      <dsp:spPr>
        <a:xfrm rot="20510007">
          <a:off x="1173923" y="1847104"/>
          <a:ext cx="110072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00729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696769" y="1832888"/>
        <a:ext cx="55036" cy="55036"/>
      </dsp:txXfrm>
    </dsp:sp>
    <dsp:sp modelId="{C30624E9-35ED-B94D-A613-707A1226D278}">
      <dsp:nvSpPr>
        <dsp:cNvPr id="0" name=""/>
        <dsp:cNvSpPr/>
      </dsp:nvSpPr>
      <dsp:spPr>
        <a:xfrm>
          <a:off x="2247219" y="1388475"/>
          <a:ext cx="2849089" cy="60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O3 - Identifier les éléments influents du développement d’un système </a:t>
          </a:r>
          <a:endParaRPr lang="fr-FR" sz="1200" kern="1200" dirty="0"/>
        </a:p>
      </dsp:txBody>
      <dsp:txXfrm>
        <a:off x="2264812" y="1406068"/>
        <a:ext cx="2813903" cy="565492"/>
      </dsp:txXfrm>
    </dsp:sp>
    <dsp:sp modelId="{B7076ED8-B03F-BF4A-8AD4-AA507009CCA6}">
      <dsp:nvSpPr>
        <dsp:cNvPr id="0" name=""/>
        <dsp:cNvSpPr/>
      </dsp:nvSpPr>
      <dsp:spPr>
        <a:xfrm rot="1103060">
          <a:off x="1173232" y="2192494"/>
          <a:ext cx="110211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02111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696735" y="2178244"/>
        <a:ext cx="55105" cy="55105"/>
      </dsp:txXfrm>
    </dsp:sp>
    <dsp:sp modelId="{2C1C2B8A-7DC1-2047-B2E9-972580D5D9C5}">
      <dsp:nvSpPr>
        <dsp:cNvPr id="0" name=""/>
        <dsp:cNvSpPr/>
      </dsp:nvSpPr>
      <dsp:spPr>
        <a:xfrm>
          <a:off x="2247219" y="2079255"/>
          <a:ext cx="2849089" cy="60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O4 - Décoder l’organisation fonctionnelle, structurelle et logicielle d’un système</a:t>
          </a:r>
          <a:endParaRPr lang="fr-FR" sz="1200" kern="1200" dirty="0"/>
        </a:p>
      </dsp:txBody>
      <dsp:txXfrm>
        <a:off x="2264812" y="2096848"/>
        <a:ext cx="2813903" cy="565492"/>
      </dsp:txXfrm>
    </dsp:sp>
    <dsp:sp modelId="{38615329-9DDE-0D4D-B657-1AE8720B4B0F}">
      <dsp:nvSpPr>
        <dsp:cNvPr id="0" name=""/>
        <dsp:cNvSpPr/>
      </dsp:nvSpPr>
      <dsp:spPr>
        <a:xfrm rot="2687650">
          <a:off x="987394" y="2537884"/>
          <a:ext cx="147378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73787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687443" y="2514342"/>
        <a:ext cx="73689" cy="73689"/>
      </dsp:txXfrm>
    </dsp:sp>
    <dsp:sp modelId="{CD36864E-7D3E-014B-8BDA-46DE1FE99B4F}">
      <dsp:nvSpPr>
        <dsp:cNvPr id="0" name=""/>
        <dsp:cNvSpPr/>
      </dsp:nvSpPr>
      <dsp:spPr>
        <a:xfrm>
          <a:off x="2247219" y="2770035"/>
          <a:ext cx="2849089" cy="60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O5 - Utiliser un modèle de comportement pour prédire un fonctionnement ou valider une performance</a:t>
          </a:r>
          <a:endParaRPr lang="fr-FR" sz="1200" kern="1200" dirty="0"/>
        </a:p>
      </dsp:txBody>
      <dsp:txXfrm>
        <a:off x="2264812" y="2787628"/>
        <a:ext cx="2813903" cy="565492"/>
      </dsp:txXfrm>
    </dsp:sp>
    <dsp:sp modelId="{FCF8DBEA-E5F4-5E4C-AFD0-BF2EBBC91341}">
      <dsp:nvSpPr>
        <dsp:cNvPr id="0" name=""/>
        <dsp:cNvSpPr/>
      </dsp:nvSpPr>
      <dsp:spPr>
        <a:xfrm rot="3529966">
          <a:off x="713866" y="2883275"/>
          <a:ext cx="202084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020842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673767" y="2846056"/>
        <a:ext cx="101042" cy="101042"/>
      </dsp:txXfrm>
    </dsp:sp>
    <dsp:sp modelId="{019F79E5-C3A1-F44B-AB64-0794D6929A05}">
      <dsp:nvSpPr>
        <dsp:cNvPr id="0" name=""/>
        <dsp:cNvSpPr/>
      </dsp:nvSpPr>
      <dsp:spPr>
        <a:xfrm>
          <a:off x="2247219" y="3460815"/>
          <a:ext cx="2849089" cy="600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O6 - Communiquer une idée, un principe ou une solution technique, un projet, y compris en langue étrangère</a:t>
          </a:r>
          <a:endParaRPr lang="fr-FR" sz="1200" kern="1200" dirty="0"/>
        </a:p>
      </dsp:txBody>
      <dsp:txXfrm>
        <a:off x="2264812" y="3478408"/>
        <a:ext cx="2813903" cy="565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EF939-33EC-464B-8615-0EE146A6334D}">
      <dsp:nvSpPr>
        <dsp:cNvPr id="0" name=""/>
        <dsp:cNvSpPr/>
      </dsp:nvSpPr>
      <dsp:spPr>
        <a:xfrm>
          <a:off x="0" y="1500147"/>
          <a:ext cx="1240159" cy="397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Spécialités</a:t>
          </a:r>
          <a:endParaRPr lang="fr-FR" sz="1600" kern="1200" dirty="0"/>
        </a:p>
      </dsp:txBody>
      <dsp:txXfrm>
        <a:off x="11630" y="1511777"/>
        <a:ext cx="1216899" cy="373801"/>
      </dsp:txXfrm>
    </dsp:sp>
    <dsp:sp modelId="{B599C4A2-A052-E54A-A927-CBC5CD9489FB}">
      <dsp:nvSpPr>
        <dsp:cNvPr id="0" name=""/>
        <dsp:cNvSpPr/>
      </dsp:nvSpPr>
      <dsp:spPr>
        <a:xfrm rot="19903566">
          <a:off x="1172992" y="1398065"/>
          <a:ext cx="1125960" cy="67873"/>
        </a:xfrm>
        <a:custGeom>
          <a:avLst/>
          <a:gdLst/>
          <a:ahLst/>
          <a:cxnLst/>
          <a:rect l="0" t="0" r="0" b="0"/>
          <a:pathLst>
            <a:path>
              <a:moveTo>
                <a:pt x="0" y="33936"/>
              </a:moveTo>
              <a:lnTo>
                <a:pt x="1125960" y="3393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707823" y="1403853"/>
        <a:ext cx="56298" cy="56298"/>
      </dsp:txXfrm>
    </dsp:sp>
    <dsp:sp modelId="{1D98D072-CFF7-334D-9E60-16800E5EFF6D}">
      <dsp:nvSpPr>
        <dsp:cNvPr id="0" name=""/>
        <dsp:cNvSpPr/>
      </dsp:nvSpPr>
      <dsp:spPr>
        <a:xfrm>
          <a:off x="2231785" y="994728"/>
          <a:ext cx="2827433" cy="34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O7 - Imaginer une solution, répondre à un besoin</a:t>
          </a:r>
          <a:endParaRPr lang="fr-FR" sz="1200" kern="1200" dirty="0"/>
        </a:p>
      </dsp:txBody>
      <dsp:txXfrm>
        <a:off x="2241778" y="1004721"/>
        <a:ext cx="2807447" cy="321209"/>
      </dsp:txXfrm>
    </dsp:sp>
    <dsp:sp modelId="{800F7235-92BB-154D-B288-59F0E0DF3273}">
      <dsp:nvSpPr>
        <dsp:cNvPr id="0" name=""/>
        <dsp:cNvSpPr/>
      </dsp:nvSpPr>
      <dsp:spPr>
        <a:xfrm>
          <a:off x="1240159" y="1664741"/>
          <a:ext cx="991625" cy="67873"/>
        </a:xfrm>
        <a:custGeom>
          <a:avLst/>
          <a:gdLst/>
          <a:ahLst/>
          <a:cxnLst/>
          <a:rect l="0" t="0" r="0" b="0"/>
          <a:pathLst>
            <a:path>
              <a:moveTo>
                <a:pt x="0" y="33936"/>
              </a:moveTo>
              <a:lnTo>
                <a:pt x="991625" y="3393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711182" y="1673887"/>
        <a:ext cx="49581" cy="49581"/>
      </dsp:txXfrm>
    </dsp:sp>
    <dsp:sp modelId="{47F70368-D2DE-E846-89EB-EB02D98CDF69}">
      <dsp:nvSpPr>
        <dsp:cNvPr id="0" name=""/>
        <dsp:cNvSpPr/>
      </dsp:nvSpPr>
      <dsp:spPr>
        <a:xfrm>
          <a:off x="2231785" y="1528080"/>
          <a:ext cx="2827433" cy="34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O8 – Valider des solutions techniques</a:t>
          </a:r>
          <a:endParaRPr lang="fr-FR" sz="1200" kern="1200" dirty="0"/>
        </a:p>
      </dsp:txBody>
      <dsp:txXfrm>
        <a:off x="2241778" y="1538073"/>
        <a:ext cx="2807447" cy="321209"/>
      </dsp:txXfrm>
    </dsp:sp>
    <dsp:sp modelId="{E5E9AE09-A307-EF4D-9943-D225FB63FC30}">
      <dsp:nvSpPr>
        <dsp:cNvPr id="0" name=""/>
        <dsp:cNvSpPr/>
      </dsp:nvSpPr>
      <dsp:spPr>
        <a:xfrm rot="1696434">
          <a:off x="1172992" y="1931418"/>
          <a:ext cx="1125960" cy="67873"/>
        </a:xfrm>
        <a:custGeom>
          <a:avLst/>
          <a:gdLst/>
          <a:ahLst/>
          <a:cxnLst/>
          <a:rect l="0" t="0" r="0" b="0"/>
          <a:pathLst>
            <a:path>
              <a:moveTo>
                <a:pt x="0" y="33936"/>
              </a:moveTo>
              <a:lnTo>
                <a:pt x="1125960" y="3393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707823" y="1937205"/>
        <a:ext cx="56298" cy="56298"/>
      </dsp:txXfrm>
    </dsp:sp>
    <dsp:sp modelId="{29F5463E-FD7C-E14D-A9D4-B0DDA5129E74}">
      <dsp:nvSpPr>
        <dsp:cNvPr id="0" name=""/>
        <dsp:cNvSpPr/>
      </dsp:nvSpPr>
      <dsp:spPr>
        <a:xfrm>
          <a:off x="2231785" y="2061433"/>
          <a:ext cx="2827433" cy="34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O9 – Gérer la vie du produit</a:t>
          </a:r>
          <a:endParaRPr lang="fr-FR" sz="1200" kern="1200" dirty="0"/>
        </a:p>
      </dsp:txBody>
      <dsp:txXfrm>
        <a:off x="2241778" y="2071426"/>
        <a:ext cx="2807447" cy="321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3FAFC-40D6-2E49-A858-994A3BCD3A05}">
      <dsp:nvSpPr>
        <dsp:cNvPr id="0" name=""/>
        <dsp:cNvSpPr/>
      </dsp:nvSpPr>
      <dsp:spPr>
        <a:xfrm rot="5400000">
          <a:off x="412201" y="898564"/>
          <a:ext cx="1000360" cy="13038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9A3955-6654-234A-8F77-CAB004C7CF51}">
      <dsp:nvSpPr>
        <dsp:cNvPr id="0" name=""/>
        <dsp:cNvSpPr/>
      </dsp:nvSpPr>
      <dsp:spPr>
        <a:xfrm>
          <a:off x="0" y="135331"/>
          <a:ext cx="1927897" cy="85012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Compilation de toutes les grilles individuelles</a:t>
          </a:r>
          <a:endParaRPr lang="fr-FR" sz="1800" kern="1200" dirty="0"/>
        </a:p>
      </dsp:txBody>
      <dsp:txXfrm>
        <a:off x="41507" y="176838"/>
        <a:ext cx="1844883" cy="767109"/>
      </dsp:txXfrm>
    </dsp:sp>
    <dsp:sp modelId="{332DBC62-59A0-1E4D-8A3C-5BD67AA8AE80}">
      <dsp:nvSpPr>
        <dsp:cNvPr id="0" name=""/>
        <dsp:cNvSpPr/>
      </dsp:nvSpPr>
      <dsp:spPr>
        <a:xfrm>
          <a:off x="2037338" y="145141"/>
          <a:ext cx="3664891" cy="90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Tableau Excel rassemblant les niveaux de réponse à toutes les questions par candidat</a:t>
          </a:r>
          <a:endParaRPr lang="fr-FR" sz="2000" kern="1200" dirty="0"/>
        </a:p>
      </dsp:txBody>
      <dsp:txXfrm>
        <a:off x="2037338" y="145141"/>
        <a:ext cx="3664891" cy="906249"/>
      </dsp:txXfrm>
    </dsp:sp>
    <dsp:sp modelId="{2B1FB65B-98EC-5943-B5AD-9A7FFB419E0B}">
      <dsp:nvSpPr>
        <dsp:cNvPr id="0" name=""/>
        <dsp:cNvSpPr/>
      </dsp:nvSpPr>
      <dsp:spPr>
        <a:xfrm rot="5400000">
          <a:off x="1934408" y="2320172"/>
          <a:ext cx="1145232" cy="13038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DE2EA2-CE81-5B43-85E9-6B3470B7B0AE}">
      <dsp:nvSpPr>
        <dsp:cNvPr id="0" name=""/>
        <dsp:cNvSpPr/>
      </dsp:nvSpPr>
      <dsp:spPr>
        <a:xfrm>
          <a:off x="1606833" y="1346312"/>
          <a:ext cx="1927897" cy="9073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Classement des taux de réponse aux questions</a:t>
          </a:r>
          <a:endParaRPr lang="fr-FR" sz="1800" kern="1200" dirty="0"/>
        </a:p>
      </dsp:txBody>
      <dsp:txXfrm>
        <a:off x="1651132" y="1390611"/>
        <a:ext cx="1839299" cy="818715"/>
      </dsp:txXfrm>
    </dsp:sp>
    <dsp:sp modelId="{3D591B83-BD63-0845-9169-B7799CA07BDE}">
      <dsp:nvSpPr>
        <dsp:cNvPr id="0" name=""/>
        <dsp:cNvSpPr/>
      </dsp:nvSpPr>
      <dsp:spPr>
        <a:xfrm>
          <a:off x="3598669" y="1381278"/>
          <a:ext cx="3441063" cy="81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Classement des </a:t>
          </a:r>
          <a:r>
            <a:rPr lang="fr-FR" sz="2000" kern="1200" dirty="0" smtClean="0"/>
            <a:t>indicateurs, </a:t>
          </a:r>
          <a:r>
            <a:rPr lang="fr-FR" sz="2000" kern="1200" dirty="0" smtClean="0"/>
            <a:t>des moins bien </a:t>
          </a:r>
          <a:r>
            <a:rPr lang="fr-FR" sz="2000" kern="1200" dirty="0" smtClean="0"/>
            <a:t>traités </a:t>
          </a:r>
          <a:r>
            <a:rPr lang="fr-FR" sz="2000" kern="1200" dirty="0" smtClean="0"/>
            <a:t>aux très bien </a:t>
          </a:r>
          <a:r>
            <a:rPr lang="fr-FR" sz="2000" kern="1200" dirty="0" smtClean="0"/>
            <a:t>traités</a:t>
          </a:r>
          <a:endParaRPr lang="fr-FR" sz="2000" kern="1200" dirty="0"/>
        </a:p>
      </dsp:txBody>
      <dsp:txXfrm>
        <a:off x="3598669" y="1381278"/>
        <a:ext cx="3441063" cy="815482"/>
      </dsp:txXfrm>
    </dsp:sp>
    <dsp:sp modelId="{6492D990-BD7C-2245-B9CE-661667E9CF1E}">
      <dsp:nvSpPr>
        <dsp:cNvPr id="0" name=""/>
        <dsp:cNvSpPr/>
      </dsp:nvSpPr>
      <dsp:spPr>
        <a:xfrm>
          <a:off x="3294569" y="2536953"/>
          <a:ext cx="1972721" cy="13494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Possibilités d’annuler des questions au niveau académique</a:t>
          </a:r>
          <a:endParaRPr lang="fr-FR" sz="1800" kern="1200" dirty="0"/>
        </a:p>
      </dsp:txBody>
      <dsp:txXfrm>
        <a:off x="3360456" y="2602840"/>
        <a:ext cx="1840947" cy="1217691"/>
      </dsp:txXfrm>
    </dsp:sp>
    <dsp:sp modelId="{D808E8FF-C74A-474F-A687-FEF63EEC6695}">
      <dsp:nvSpPr>
        <dsp:cNvPr id="0" name=""/>
        <dsp:cNvSpPr/>
      </dsp:nvSpPr>
      <dsp:spPr>
        <a:xfrm>
          <a:off x="5314111" y="2426422"/>
          <a:ext cx="2476427" cy="267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Annulation automatique des </a:t>
          </a:r>
          <a:r>
            <a:rPr lang="fr-FR" sz="2000" kern="1200" dirty="0" smtClean="0"/>
            <a:t>indicateurs </a:t>
          </a:r>
          <a:r>
            <a:rPr lang="fr-FR" sz="2000" kern="1200" dirty="0" smtClean="0"/>
            <a:t>non traitées </a:t>
          </a:r>
          <a:r>
            <a:rPr lang="fr-FR" sz="2000" b="1" kern="1200" dirty="0" smtClean="0">
              <a:solidFill>
                <a:srgbClr val="FF0000"/>
              </a:solidFill>
            </a:rPr>
            <a:t>par tous les candidats</a:t>
          </a:r>
          <a:endParaRPr lang="fr-FR" sz="20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Possibilité d’annuler les </a:t>
          </a:r>
          <a:r>
            <a:rPr lang="fr-FR" sz="2000" kern="1200" dirty="0" smtClean="0"/>
            <a:t>indicateurs </a:t>
          </a:r>
          <a:r>
            <a:rPr lang="fr-FR" sz="2000" kern="1200" dirty="0" smtClean="0"/>
            <a:t>les moins bien traitées (</a:t>
          </a:r>
          <a:r>
            <a:rPr lang="fr-FR" sz="2000" b="1" kern="1200" dirty="0" smtClean="0">
              <a:solidFill>
                <a:srgbClr val="FF0000"/>
              </a:solidFill>
            </a:rPr>
            <a:t>limite de -20%</a:t>
          </a:r>
          <a:r>
            <a:rPr lang="fr-FR" sz="2000" kern="1200" dirty="0" smtClean="0"/>
            <a:t>)</a:t>
          </a:r>
          <a:endParaRPr lang="fr-FR" sz="2000" kern="1200" dirty="0"/>
        </a:p>
      </dsp:txBody>
      <dsp:txXfrm>
        <a:off x="5314111" y="2426422"/>
        <a:ext cx="2476427" cy="267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5065C5-D127-46BC-BB24-0FDCF634B3AD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E657E-A2DC-43C7-9312-1D1D244CE5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823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bien comprendre il faudrait presque faire un emploi du temps ….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2A3D-2AEB-074D-894B-96FB8001B80C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6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2A3D-2AEB-074D-894B-96FB8001B80C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Là je ne comprends pas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2A3D-2AEB-074D-894B-96FB8001B80C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8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</a:rPr>
              <a:t>Une base de connaissances réunit, dans une unité structurelle pertinente, un ensemble de données adaptées à un objectif de formation (savoirs, démarches, exemples, tableaux synthétiques, formalisation de connaissances), classées selon une logique de découverte et d’approfondissements progressifs, permettant sa prise en main et son utilisation à différents niveaux d’un cursus de formation.</a:t>
            </a:r>
          </a:p>
          <a:p>
            <a:pPr eaLnBrk="1" hangingPunct="1">
              <a:spcBef>
                <a:spcPct val="0"/>
              </a:spcBef>
            </a:pPr>
            <a:r>
              <a:rPr lang="fr-FR">
                <a:latin typeface="Calibri" charset="0"/>
              </a:rPr>
              <a:t>Une base de connaissance n’est pas un cours, car elle ne propose pas de processus de formation permettant d’amener un élève d’un état de formation initial à un état intégrant une valeur ajoutée formative. Elle se positionne en ressource associée à toute activité de formation proposée par un enseignant, pouvant aider l’élève à mieux comprendre une explication de cours, à trouver des éléments recherchés dans le cadre d’une activité d’investigation ou d’activité pratique, à retrouver une formule, une donnée technique lors d’un projet, etc. </a:t>
            </a: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AA3020-4948-2744-B64F-55AD2BE02FC8}" type="slidenum">
              <a:rPr lang="fr-FR" sz="1200"/>
              <a:pPr eaLnBrk="1" hangingPunct="1"/>
              <a:t>50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AFFD-7F0E-45F7-A3B5-BB39AC40375E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E71E-0FE0-45DB-BA6E-E62B5739D4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E6D0-7F3E-4A9A-9963-A97E5D454B1B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62AA-14E6-430F-BB51-A0356E27F3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8F72A-C741-4427-A916-5208CFE1341C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B63B-4AD5-4DB5-994E-D0D0B2A491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F4E8-9F01-4513-B63A-30FCF66D1F47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9A0F-E5A0-4C5B-B648-D0CFB6F63C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FFDF-A625-4F2E-9DD3-835EA42C54B2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64E2-3B0A-49C1-94DF-D9B13D4F33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36CF-072A-4DD4-9691-87BA7F296AA7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4F07-1AAE-4EFB-84A2-66BC7C00F6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7873-F920-4549-AF85-B549C69FB596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613C-F723-4F90-B0C3-5082CF4186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7C214-C802-40FF-9E5C-C307C9358667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0E9F-0590-4944-8356-1B02ED1C46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8CE8-4E15-43CB-83F7-3D6D70D9270D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8F84-138F-4450-8E57-E2EA291455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C480-31BE-4FAA-91E6-75E8E04F310A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1C80-E6DC-43B0-9C2C-14703C6CC0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7582-B9D7-4F52-BF39-DB39EBA658E9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3A84-9AA7-49E1-B32C-FEBB3FFF4F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763325-6695-4A31-80A2-AB95B978C24C}" type="datetimeFigureOut">
              <a:rPr lang="fr-FR"/>
              <a:pPr>
                <a:defRPr/>
              </a:pPr>
              <a:t>18/11/13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C1A99C-50C8-4CED-AFDC-CEC58E06C5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1.xlsx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Excel2.xlsx"/><Relationship Id="rId4" Type="http://schemas.openxmlformats.org/officeDocument/2006/relationships/image" Target="../media/image14.png"/><Relationship Id="rId5" Type="http://schemas.openxmlformats.org/officeDocument/2006/relationships/package" Target="../embeddings/Feuille_Microsoft_Excel3.xlsx"/><Relationship Id="rId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Document_Microsoft_Word4.doc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Document_Microsoft_Word5.docx"/><Relationship Id="rId5" Type="http://schemas.openxmlformats.org/officeDocument/2006/relationships/image" Target="../media/image1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Document_Microsoft_Word6.docx"/><Relationship Id="rId5" Type="http://schemas.openxmlformats.org/officeDocument/2006/relationships/image" Target="../media/image1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Document_Microsoft_Word7.docx"/><Relationship Id="rId5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Document_Microsoft_Word8.docx"/><Relationship Id="rId5" Type="http://schemas.openxmlformats.org/officeDocument/2006/relationships/image" Target="../media/image2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9.docx"/><Relationship Id="rId4" Type="http://schemas.openxmlformats.org/officeDocument/2006/relationships/image" Target="../media/image2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35300" y="4410075"/>
            <a:ext cx="3530600" cy="1254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000" dirty="0" smtClean="0"/>
              <a:t>M. Rage</a:t>
            </a:r>
            <a:br>
              <a:rPr lang="fr-FR" sz="2000" dirty="0" smtClean="0"/>
            </a:br>
            <a:r>
              <a:rPr lang="fr-FR" sz="2000" dirty="0" smtClean="0"/>
              <a:t>IGEN STI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000" dirty="0" smtClean="0"/>
              <a:t>Novembre </a:t>
            </a:r>
            <a:r>
              <a:rPr lang="fr-FR" sz="2000" dirty="0" smtClean="0"/>
              <a:t>2013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STI2D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450" y="858839"/>
            <a:ext cx="8429625" cy="3154361"/>
          </a:xfrm>
          <a:prstGeom prst="round2DiagRect">
            <a:avLst>
              <a:gd name="adj1" fmla="val 16667"/>
              <a:gd name="adj2" fmla="val 482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400" dirty="0" smtClean="0"/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fr-FR" sz="3600" dirty="0" smtClean="0"/>
              <a:t>Autour du sujet écrit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fr-FR" sz="3600" dirty="0" smtClean="0"/>
              <a:t>Analyse </a:t>
            </a:r>
            <a:r>
              <a:rPr lang="fr-FR" sz="3600" dirty="0" smtClean="0"/>
              <a:t>des résultats nationaux du </a:t>
            </a:r>
            <a:r>
              <a:rPr lang="fr-FR" sz="3600" dirty="0"/>
              <a:t>baccalauréat </a:t>
            </a:r>
            <a:r>
              <a:rPr lang="fr-FR" sz="3600" dirty="0" smtClean="0"/>
              <a:t>STI2D 2013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fr-FR" sz="3600" dirty="0" smtClean="0"/>
              <a:t>Les </a:t>
            </a:r>
            <a:r>
              <a:rPr lang="fr-FR" sz="3600" dirty="0" smtClean="0"/>
              <a:t>principes d’amélioration des enseignements</a:t>
            </a:r>
            <a:endParaRPr lang="fr-FR" sz="3600" dirty="0"/>
          </a:p>
        </p:txBody>
      </p:sp>
      <p:pic>
        <p:nvPicPr>
          <p:cNvPr id="14340" name="Picture 2" descr="C:\Users\use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3350" y="90488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19" y="4486274"/>
            <a:ext cx="3010700" cy="2258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 descr="curseu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4799174"/>
            <a:ext cx="3390900" cy="173005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5546453" y="1710433"/>
            <a:ext cx="700097" cy="50371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7121" y="5645230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7119" y="2380867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47119" y="3965381"/>
            <a:ext cx="1242584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3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7117" y="4489018"/>
            <a:ext cx="1242584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4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7117" y="6168865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7119" y="2888224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6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761712" y="5622644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20 %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761711" y="2382471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761712" y="3967131"/>
            <a:ext cx="677946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70 %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761710" y="4490622"/>
            <a:ext cx="677946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30 %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761710" y="6146279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80 %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761711" y="2889828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61709" y="1889144"/>
            <a:ext cx="677946" cy="4011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r>
              <a:rPr lang="fr-FR" dirty="0" smtClean="0"/>
              <a:t>0 %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1761712" y="3477873"/>
            <a:ext cx="677946" cy="401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50 %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1761709" y="5109501"/>
            <a:ext cx="677946" cy="4011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746062" y="1710433"/>
            <a:ext cx="700097" cy="503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446160" y="1710433"/>
            <a:ext cx="700097" cy="5037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146258" y="1710433"/>
            <a:ext cx="700097" cy="5037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846356" y="1710433"/>
            <a:ext cx="700097" cy="50371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2439649" y="2581429"/>
            <a:ext cx="4269421" cy="3765412"/>
            <a:chOff x="2673079" y="2467129"/>
            <a:chExt cx="3589119" cy="3765412"/>
          </a:xfrm>
        </p:grpSpPr>
        <p:cxnSp>
          <p:nvCxnSpPr>
            <p:cNvPr id="36" name="Connecteur droit 35"/>
            <p:cNvCxnSpPr/>
            <p:nvPr/>
          </p:nvCxnSpPr>
          <p:spPr>
            <a:xfrm flipV="1">
              <a:off x="2683256" y="2467129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2673085" y="2972237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2673083" y="4061322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2673079" y="5713935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V="1">
              <a:off x="2673088" y="6230937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flipV="1">
              <a:off x="2673088" y="4575280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/>
          <p:cNvSpPr txBox="1"/>
          <p:nvPr/>
        </p:nvSpPr>
        <p:spPr>
          <a:xfrm>
            <a:off x="2892590" y="2315183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961609" y="6079723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961609" y="4430081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594005" y="2835268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288217" y="3906196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05499" y="2382405"/>
            <a:ext cx="25074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N</a:t>
            </a:r>
            <a:r>
              <a:rPr lang="fr-FR" b="1" i="1" dirty="0" smtClean="0">
                <a:solidFill>
                  <a:srgbClr val="FF0000"/>
                </a:solidFill>
              </a:rPr>
              <a:t>on traité 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681156" y="2901871"/>
            <a:ext cx="25074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0,3 x 0,5 x 0 =&gt; 0 % 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681156" y="3993742"/>
            <a:ext cx="2507444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0,5 x 0,7 x 0,33 =&gt; 11 %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656812" y="4489018"/>
            <a:ext cx="2507444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0,5 x 0,3 x 0,66 =&gt; 9 % </a:t>
            </a:r>
            <a:endParaRPr lang="fr-FR" b="1" i="1" dirty="0">
              <a:solidFill>
                <a:schemeClr val="tx2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681156" y="5592661"/>
            <a:ext cx="250744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8000"/>
                </a:solidFill>
              </a:rPr>
              <a:t>0,2 x 0,2 x 1 =&gt; 4 %</a:t>
            </a:r>
            <a:endParaRPr lang="fr-FR" b="1" i="1" dirty="0">
              <a:solidFill>
                <a:srgbClr val="008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656812" y="6172602"/>
            <a:ext cx="2507444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8000"/>
                </a:solidFill>
              </a:rPr>
              <a:t>0,2 x 0,8 x 0,66 =&gt; 10 %  </a:t>
            </a:r>
            <a:endParaRPr lang="fr-FR" b="1" i="1" dirty="0">
              <a:solidFill>
                <a:srgbClr val="008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692176" y="5574198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746061" y="993089"/>
            <a:ext cx="700097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NT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46159" y="993089"/>
            <a:ext cx="700097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0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46257" y="993089"/>
            <a:ext cx="700097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46355" y="993089"/>
            <a:ext cx="700097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546452" y="993089"/>
            <a:ext cx="700097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3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47115" y="1010316"/>
            <a:ext cx="2125597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Sujet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56812" y="749905"/>
            <a:ext cx="2507444" cy="1522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rgbClr val="000000"/>
                </a:solidFill>
              </a:rPr>
              <a:t>Exemple traité: Poids atteint  </a:t>
            </a:r>
          </a:p>
          <a:p>
            <a:pPr algn="ctr"/>
            <a:r>
              <a:rPr lang="fr-FR" b="1" i="1" dirty="0" smtClean="0">
                <a:solidFill>
                  <a:srgbClr val="000000"/>
                </a:solidFill>
              </a:rPr>
              <a:t>0+0+11+9+4+10= 34 %</a:t>
            </a:r>
          </a:p>
          <a:p>
            <a:pPr algn="ctr"/>
            <a:r>
              <a:rPr lang="fr-FR" b="1" i="1" dirty="0" smtClean="0">
                <a:solidFill>
                  <a:srgbClr val="000000"/>
                </a:solidFill>
              </a:rPr>
              <a:t>=&gt; 6,8 / 20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-14068" y="-19486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57" name="Arrondir un rectangle avec un coin diagonal 56"/>
          <p:cNvSpPr/>
          <p:nvPr/>
        </p:nvSpPr>
        <p:spPr>
          <a:xfrm>
            <a:off x="569289" y="61346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3600" b="1" dirty="0"/>
              <a:t>Notation par critères de performance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73298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8700"/>
          </a:xfrm>
        </p:spPr>
        <p:txBody>
          <a:bodyPr/>
          <a:lstStyle/>
          <a:p>
            <a:r>
              <a:rPr lang="fr-FR" dirty="0" smtClean="0"/>
              <a:t>Grille </a:t>
            </a:r>
            <a:r>
              <a:rPr lang="fr-FR" dirty="0" smtClean="0"/>
              <a:t>d’évaluation 2014 </a:t>
            </a:r>
            <a:r>
              <a:rPr lang="fr-FR" dirty="0" smtClean="0"/>
              <a:t>(onglet1)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65721"/>
              </p:ext>
            </p:extLst>
          </p:nvPr>
        </p:nvGraphicFramePr>
        <p:xfrm>
          <a:off x="80088" y="2032035"/>
          <a:ext cx="9063916" cy="4009844"/>
        </p:xfrm>
        <a:graphic>
          <a:graphicData uri="http://schemas.openxmlformats.org/drawingml/2006/table">
            <a:tbl>
              <a:tblPr/>
              <a:tblGrid>
                <a:gridCol w="617562"/>
                <a:gridCol w="4493952"/>
                <a:gridCol w="769578"/>
                <a:gridCol w="570058"/>
                <a:gridCol w="332534"/>
                <a:gridCol w="66507"/>
                <a:gridCol w="332534"/>
                <a:gridCol w="332534"/>
                <a:gridCol w="332534"/>
                <a:gridCol w="332534"/>
                <a:gridCol w="266027"/>
                <a:gridCol w="617562"/>
              </a:tblGrid>
              <a:tr h="1656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FICHE D'ÉVALUATION À CONSERVER AVEC LA COPIE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396"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Numéro d'anonymat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396"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Indicateurs de performance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 du candidat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Traité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C03.2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L'emergence de VE est bien liée à la demande croissante en énergie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C03.2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fluctuation du prix de l'énergie en fonction de la demande est évoquée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exigences sont correctement identifiées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tableau d'analyse est correctement complété (Puissances)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tableau d'analyse est correctement complété (HC/HP)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L'incohérence en fin de journée est identifiée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grandeur image du taux de décharge est correctement identifée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valeur de la tension (anode graphite) est correctement relevée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deux paramètres influents sont correctement identifiés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notion de paramètre interne/externe est correctement reportée sur le modèle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19789" y="1412094"/>
            <a:ext cx="879791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C’est la même grille mais </a:t>
            </a:r>
            <a:r>
              <a:rPr lang="fr-FR" sz="2000" b="1" dirty="0" smtClean="0"/>
              <a:t>avec le calcul de la note brute sur 20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505200" y="6223000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Note de correction /20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565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670932205"/>
              </p:ext>
            </p:extLst>
          </p:nvPr>
        </p:nvGraphicFramePr>
        <p:xfrm>
          <a:off x="820661" y="1181705"/>
          <a:ext cx="8176382" cy="5442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-14068" y="-19486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605518" y="121590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2800" b="1" dirty="0"/>
              <a:t>Processus d’harmonisation et d’ajustement des notes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3277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74"/>
            <a:ext cx="8229600" cy="92832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Report de l’évaluation et calcul des notes</a:t>
            </a:r>
            <a:endParaRPr lang="fr-FR" sz="36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724581"/>
              </p:ext>
            </p:extLst>
          </p:nvPr>
        </p:nvGraphicFramePr>
        <p:xfrm>
          <a:off x="0" y="1154474"/>
          <a:ext cx="5488935" cy="4248329"/>
        </p:xfrm>
        <a:graphic>
          <a:graphicData uri="http://schemas.openxmlformats.org/drawingml/2006/table">
            <a:tbl>
              <a:tblPr/>
              <a:tblGrid>
                <a:gridCol w="794451"/>
                <a:gridCol w="782414"/>
                <a:gridCol w="782414"/>
                <a:gridCol w="782414"/>
                <a:gridCol w="782414"/>
                <a:gridCol w="782414"/>
                <a:gridCol w="782414"/>
              </a:tblGrid>
              <a:tr h="2888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Vérif. nbr lignes saisies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853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 (dans l'ordre de la fiche suiveuse)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AB00004853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AB00004856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AB00004862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AB00004868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AB00004871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AB00004874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25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70282"/>
              </p:ext>
            </p:extLst>
          </p:nvPr>
        </p:nvGraphicFramePr>
        <p:xfrm>
          <a:off x="6057900" y="2228704"/>
          <a:ext cx="2628900" cy="2819400"/>
        </p:xfrm>
        <a:graphic>
          <a:graphicData uri="http://schemas.openxmlformats.org/drawingml/2006/table">
            <a:tbl>
              <a:tblPr/>
              <a:tblGrid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  <a:gridCol w="292100"/>
              </a:tblGrid>
              <a:tr h="1041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AB00004853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AB00004856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AB00004862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AB00004868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AB00004871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AB00004874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AB00004877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AB00004883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AB00004907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39801" y="4266240"/>
            <a:ext cx="38538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Onglet : relevé des fiches suiveuses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65800" y="5048104"/>
            <a:ext cx="328929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Onglet : Bordereau de notes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5933" y="5778169"/>
            <a:ext cx="8694952" cy="92333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Vérification automatique : si un indicateur n’est pas traité par tous les candidats il est éliminé, le bordereau de notes lorsque seulement quelques candidats sont entrés est donc  non significatif.</a:t>
            </a:r>
            <a:endParaRPr lang="fr-FR" dirty="0"/>
          </a:p>
        </p:txBody>
      </p:sp>
      <p:sp>
        <p:nvSpPr>
          <p:cNvPr id="13" name="Flèche droite rayée 12"/>
          <p:cNvSpPr/>
          <p:nvPr/>
        </p:nvSpPr>
        <p:spPr>
          <a:xfrm>
            <a:off x="5260121" y="4061881"/>
            <a:ext cx="680758" cy="80093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057900" y="1859372"/>
            <a:ext cx="2628900" cy="369332"/>
          </a:xfrm>
          <a:prstGeom prst="rect">
            <a:avLst/>
          </a:prstGeom>
          <a:solidFill>
            <a:srgbClr val="D7E4BD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Arrondi entier supérieur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73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760"/>
            <a:ext cx="8229600" cy="913440"/>
          </a:xfrm>
        </p:spPr>
        <p:txBody>
          <a:bodyPr/>
          <a:lstStyle/>
          <a:p>
            <a:r>
              <a:rPr lang="fr-FR" dirty="0" smtClean="0"/>
              <a:t>Notation : les résultats bruts</a:t>
            </a:r>
            <a:endParaRPr lang="fr-FR" dirty="0"/>
          </a:p>
        </p:txBody>
      </p:sp>
      <p:pic>
        <p:nvPicPr>
          <p:cNvPr id="4" name="Image 3" descr="curseur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822"/>
            <a:ext cx="9144000" cy="2369005"/>
          </a:xfrm>
          <a:prstGeom prst="rect">
            <a:avLst/>
          </a:prstGeom>
        </p:spPr>
      </p:pic>
      <p:pic>
        <p:nvPicPr>
          <p:cNvPr id="5" name="Image 4" descr="Courbe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2535"/>
            <a:ext cx="9144000" cy="29821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68701" y="1956872"/>
            <a:ext cx="31368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Onglet : </a:t>
            </a:r>
            <a:r>
              <a:rPr lang="fr-FR" dirty="0" smtClean="0"/>
              <a:t>ajustement du seuil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36801" y="5271572"/>
            <a:ext cx="33527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Onglet : </a:t>
            </a:r>
            <a:r>
              <a:rPr lang="fr-FR" dirty="0" smtClean="0"/>
              <a:t>paramètres de calcul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434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429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Notation finale : les renseignements</a:t>
            </a:r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52597"/>
              </p:ext>
            </p:extLst>
          </p:nvPr>
        </p:nvGraphicFramePr>
        <p:xfrm>
          <a:off x="1117600" y="1036638"/>
          <a:ext cx="6770306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Feuille de calcul" r:id="rId3" imgW="6286500" imgH="5359400" progId="Excel.Sheet.12">
                  <p:embed/>
                </p:oleObj>
              </mc:Choice>
              <mc:Fallback>
                <p:oleObj name="Feuille de calcul" r:id="rId3" imgW="6286500" imgH="535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7600" y="1036638"/>
                        <a:ext cx="6770306" cy="535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565401" y="6439972"/>
            <a:ext cx="31368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Onglet : </a:t>
            </a:r>
            <a:r>
              <a:rPr lang="fr-FR" dirty="0" smtClean="0"/>
              <a:t>ajustement du seuil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45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2288" y="1634595"/>
            <a:ext cx="30238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Taux de non réponse: </a:t>
            </a:r>
            <a:r>
              <a:rPr lang="fr-FR" sz="2000" dirty="0" err="1" smtClean="0"/>
              <a:t>T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936171" y="957950"/>
            <a:ext cx="2125597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Critères retenus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2288" y="2236941"/>
            <a:ext cx="302381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Niveau moyen de qualité de la réponse : N</a:t>
            </a:r>
            <a:endParaRPr lang="fr-FR" sz="20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469848" y="5531790"/>
            <a:ext cx="4968917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469848" y="3371791"/>
            <a:ext cx="0" cy="2953504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630239" y="5208624"/>
            <a:ext cx="137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Indicateurs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36171" y="3511978"/>
            <a:ext cx="153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Taux synthétique</a:t>
            </a:r>
          </a:p>
          <a:p>
            <a:pPr algn="ctr"/>
            <a:r>
              <a:rPr lang="fr-FR" dirty="0" smtClean="0"/>
              <a:t>TSR</a:t>
            </a:r>
            <a:endParaRPr lang="fr-FR" dirty="0"/>
          </a:p>
        </p:txBody>
      </p:sp>
      <p:grpSp>
        <p:nvGrpSpPr>
          <p:cNvPr id="39" name="Grouper 38"/>
          <p:cNvGrpSpPr/>
          <p:nvPr/>
        </p:nvGrpSpPr>
        <p:grpSpPr>
          <a:xfrm>
            <a:off x="2494272" y="3511978"/>
            <a:ext cx="4321904" cy="2007602"/>
            <a:chOff x="2138672" y="3480134"/>
            <a:chExt cx="4321904" cy="2405776"/>
          </a:xfrm>
        </p:grpSpPr>
        <p:sp>
          <p:nvSpPr>
            <p:cNvPr id="22" name="Rectangle 21"/>
            <p:cNvSpPr/>
            <p:nvPr/>
          </p:nvSpPr>
          <p:spPr>
            <a:xfrm>
              <a:off x="2138672" y="5201884"/>
              <a:ext cx="242736" cy="68402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93620" y="5079774"/>
              <a:ext cx="254948" cy="80613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48568" y="5079774"/>
              <a:ext cx="242736" cy="80613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03516" y="4982086"/>
              <a:ext cx="254948" cy="90382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58464" y="4896610"/>
              <a:ext cx="254948" cy="9893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13412" y="4896610"/>
              <a:ext cx="254948" cy="98929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68360" y="4615756"/>
              <a:ext cx="242736" cy="127015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23308" y="4524640"/>
              <a:ext cx="242736" cy="136127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78256" y="4524640"/>
              <a:ext cx="254948" cy="136126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33204" y="4408170"/>
              <a:ext cx="254948" cy="147774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88152" y="4176160"/>
              <a:ext cx="254948" cy="170974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43100" y="4176160"/>
              <a:ext cx="254948" cy="170974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98048" y="4005206"/>
              <a:ext cx="242736" cy="188070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52996" y="3878308"/>
              <a:ext cx="242736" cy="2007601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07944" y="3738122"/>
              <a:ext cx="242736" cy="214778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62892" y="3626666"/>
              <a:ext cx="254948" cy="2259244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17840" y="3480134"/>
              <a:ext cx="242736" cy="2405775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6028409" y="1799673"/>
            <a:ext cx="245201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fr-FR" sz="2000" b="1" dirty="0" smtClean="0"/>
              <a:t>Taux synthétique de réponse :</a:t>
            </a:r>
          </a:p>
          <a:p>
            <a:r>
              <a:rPr lang="fr-FR" sz="2000" b="1" dirty="0" smtClean="0"/>
              <a:t>TSR = </a:t>
            </a:r>
            <a:r>
              <a:rPr lang="fr-FR" sz="2000" b="1" dirty="0" err="1" smtClean="0"/>
              <a:t>T</a:t>
            </a:r>
            <a:r>
              <a:rPr lang="fr-FR" sz="2000" b="1" dirty="0" smtClean="0"/>
              <a:t> x N</a:t>
            </a:r>
          </a:p>
        </p:txBody>
      </p:sp>
      <p:cxnSp>
        <p:nvCxnSpPr>
          <p:cNvPr id="42" name="Connecteur droit 41"/>
          <p:cNvCxnSpPr/>
          <p:nvPr/>
        </p:nvCxnSpPr>
        <p:spPr>
          <a:xfrm flipH="1" flipV="1">
            <a:off x="3256108" y="3371791"/>
            <a:ext cx="3008" cy="278255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469848" y="6020020"/>
            <a:ext cx="77705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838472" y="5208624"/>
            <a:ext cx="1498671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2000" b="1" i="1" dirty="0" smtClean="0">
                <a:solidFill>
                  <a:srgbClr val="FF0000"/>
                </a:solidFill>
              </a:rPr>
              <a:t>Taux de questions annulées</a:t>
            </a:r>
            <a:br>
              <a:rPr lang="fr-FR" sz="2000" b="1" i="1" dirty="0" smtClean="0">
                <a:solidFill>
                  <a:srgbClr val="FF0000"/>
                </a:solidFill>
              </a:rPr>
            </a:br>
            <a:r>
              <a:rPr lang="fr-FR" sz="2000" b="1" i="1" dirty="0" smtClean="0">
                <a:solidFill>
                  <a:srgbClr val="FF0000"/>
                </a:solidFill>
              </a:rPr>
              <a:t> &lt; 20 %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450196" y="3111901"/>
            <a:ext cx="51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Q</a:t>
            </a:r>
            <a:r>
              <a:rPr lang="fr-FR" baseline="-25000" dirty="0" err="1" smtClean="0"/>
              <a:t>n</a:t>
            </a:r>
            <a:endParaRPr lang="fr-FR" baseline="-25000" dirty="0"/>
          </a:p>
        </p:txBody>
      </p:sp>
      <p:cxnSp>
        <p:nvCxnSpPr>
          <p:cNvPr id="50" name="Connecteur en angle 49"/>
          <p:cNvCxnSpPr>
            <a:stCxn id="4" idx="2"/>
            <a:endCxn id="3" idx="1"/>
          </p:cNvCxnSpPr>
          <p:nvPr/>
        </p:nvCxnSpPr>
        <p:spPr>
          <a:xfrm rot="16200000" flipH="1">
            <a:off x="2017841" y="1340203"/>
            <a:ext cx="475576" cy="513318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ngle 50"/>
          <p:cNvCxnSpPr>
            <a:stCxn id="4" idx="2"/>
            <a:endCxn id="5" idx="1"/>
          </p:cNvCxnSpPr>
          <p:nvPr/>
        </p:nvCxnSpPr>
        <p:spPr>
          <a:xfrm rot="16200000" flipH="1">
            <a:off x="1639724" y="1718320"/>
            <a:ext cx="1231810" cy="513318"/>
          </a:xfrm>
          <a:prstGeom prst="bentConnector2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stCxn id="3" idx="3"/>
            <a:endCxn id="40" idx="1"/>
          </p:cNvCxnSpPr>
          <p:nvPr/>
        </p:nvCxnSpPr>
        <p:spPr>
          <a:xfrm>
            <a:off x="5536098" y="1834650"/>
            <a:ext cx="492311" cy="472855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en angle 56"/>
          <p:cNvCxnSpPr>
            <a:stCxn id="5" idx="3"/>
            <a:endCxn id="40" idx="1"/>
          </p:cNvCxnSpPr>
          <p:nvPr/>
        </p:nvCxnSpPr>
        <p:spPr>
          <a:xfrm flipV="1">
            <a:off x="5536098" y="2307505"/>
            <a:ext cx="492311" cy="283379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2408905" y="4567222"/>
            <a:ext cx="51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Q</a:t>
            </a:r>
            <a:r>
              <a:rPr lang="fr-FR" baseline="-25000" dirty="0" err="1"/>
              <a:t>x</a:t>
            </a:r>
            <a:endParaRPr lang="fr-FR" baseline="-25000" dirty="0"/>
          </a:p>
        </p:txBody>
      </p:sp>
      <p:sp>
        <p:nvSpPr>
          <p:cNvPr id="61" name="ZoneTexte 60"/>
          <p:cNvSpPr txBox="1"/>
          <p:nvPr/>
        </p:nvSpPr>
        <p:spPr>
          <a:xfrm>
            <a:off x="2687884" y="4437268"/>
            <a:ext cx="51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Q</a:t>
            </a:r>
            <a:r>
              <a:rPr lang="fr-FR" baseline="-25000" dirty="0" err="1" smtClean="0"/>
              <a:t>y</a:t>
            </a:r>
            <a:endParaRPr lang="fr-FR" baseline="-25000" dirty="0"/>
          </a:p>
        </p:txBody>
      </p:sp>
      <p:sp>
        <p:nvSpPr>
          <p:cNvPr id="6" name="Double flèche horizontale 5"/>
          <p:cNvSpPr/>
          <p:nvPr/>
        </p:nvSpPr>
        <p:spPr>
          <a:xfrm>
            <a:off x="3004168" y="6154341"/>
            <a:ext cx="509896" cy="305275"/>
          </a:xfrm>
          <a:prstGeom prst="left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3569735" y="5663575"/>
            <a:ext cx="324644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Curseur permettant de contrôler la moyenne académique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14068" y="-19486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45" name="Arrondir un rectangle avec un coin diagonal 44"/>
          <p:cNvSpPr/>
          <p:nvPr/>
        </p:nvSpPr>
        <p:spPr>
          <a:xfrm>
            <a:off x="593271" y="100306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3600" b="1" dirty="0"/>
              <a:t>Méthode de hiérarchisation des réponses 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74424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fr-FR" dirty="0" smtClean="0"/>
              <a:t>Notation : correction des notes</a:t>
            </a:r>
            <a:endParaRPr lang="fr-FR" dirty="0"/>
          </a:p>
        </p:txBody>
      </p:sp>
      <p:pic>
        <p:nvPicPr>
          <p:cNvPr id="4" name="Image 3" descr="curseur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49"/>
            <a:ext cx="9144000" cy="2403000"/>
          </a:xfrm>
          <a:prstGeom prst="rect">
            <a:avLst/>
          </a:prstGeom>
        </p:spPr>
      </p:pic>
      <p:pic>
        <p:nvPicPr>
          <p:cNvPr id="5" name="Image 4" descr="courbe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1173"/>
            <a:ext cx="9144000" cy="29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0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/>
        </p:nvGrpSpPr>
        <p:grpSpPr>
          <a:xfrm>
            <a:off x="2682564" y="942289"/>
            <a:ext cx="2208134" cy="5754460"/>
            <a:chOff x="2568263" y="878789"/>
            <a:chExt cx="2844116" cy="5754460"/>
          </a:xfrm>
        </p:grpSpPr>
        <p:sp>
          <p:nvSpPr>
            <p:cNvPr id="56" name="Rectangle 55"/>
            <p:cNvSpPr/>
            <p:nvPr/>
          </p:nvSpPr>
          <p:spPr>
            <a:xfrm>
              <a:off x="4843556" y="1596133"/>
              <a:ext cx="568823" cy="50371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568264" y="1596133"/>
              <a:ext cx="568823" cy="50371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37087" y="1596133"/>
              <a:ext cx="568823" cy="50371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705911" y="1596133"/>
              <a:ext cx="568823" cy="50371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274734" y="1596133"/>
              <a:ext cx="568823" cy="50371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2593846" y="2200883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274905" y="5965423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4243748" y="4315781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132581" y="2720968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712201" y="3791896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4868484" y="5459898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68263" y="878789"/>
              <a:ext cx="568823" cy="607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NT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37086" y="878789"/>
              <a:ext cx="568823" cy="607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0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705910" y="878789"/>
              <a:ext cx="568823" cy="607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1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74733" y="878789"/>
              <a:ext cx="568823" cy="607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2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43556" y="878789"/>
              <a:ext cx="568823" cy="607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3</a:t>
              </a:r>
              <a:endParaRPr lang="fr-FR" dirty="0">
                <a:solidFill>
                  <a:srgbClr val="000000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3621" y="5594430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3619" y="2330067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3619" y="3914581"/>
            <a:ext cx="1242584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3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3617" y="4438218"/>
            <a:ext cx="1242584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4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3617" y="6118065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3619" y="2837424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6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698212" y="5571844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20 %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698211" y="2331671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698212" y="3916331"/>
            <a:ext cx="677946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70 %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98210" y="4439822"/>
            <a:ext cx="677946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30 %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698210" y="6095479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80 %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698211" y="2839028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98209" y="1838344"/>
            <a:ext cx="677946" cy="4011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r>
              <a:rPr lang="fr-FR" dirty="0" smtClean="0"/>
              <a:t>0 %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1698212" y="3427073"/>
            <a:ext cx="677946" cy="401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50 %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1698209" y="5058701"/>
            <a:ext cx="677946" cy="4011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0 %</a:t>
            </a:r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2376149" y="2530629"/>
            <a:ext cx="2721389" cy="3765412"/>
            <a:chOff x="2261849" y="2467129"/>
            <a:chExt cx="3319407" cy="3765412"/>
          </a:xfrm>
        </p:grpSpPr>
        <p:cxnSp>
          <p:nvCxnSpPr>
            <p:cNvPr id="36" name="Connecteur droit 35"/>
            <p:cNvCxnSpPr/>
            <p:nvPr/>
          </p:nvCxnSpPr>
          <p:spPr>
            <a:xfrm flipV="1">
              <a:off x="2271261" y="2467129"/>
              <a:ext cx="3309995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2261855" y="2972237"/>
              <a:ext cx="3309995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2261853" y="4061322"/>
              <a:ext cx="3309995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2261849" y="5713935"/>
              <a:ext cx="3309995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V="1">
              <a:off x="2261857" y="6230937"/>
              <a:ext cx="3309995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flipV="1">
              <a:off x="2261857" y="4575280"/>
              <a:ext cx="3309995" cy="1604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oneTexte 4"/>
          <p:cNvSpPr txBox="1"/>
          <p:nvPr/>
        </p:nvSpPr>
        <p:spPr>
          <a:xfrm>
            <a:off x="5102888" y="2330067"/>
            <a:ext cx="399786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</a:rPr>
              <a:t>N</a:t>
            </a:r>
            <a:r>
              <a:rPr lang="fr-FR" sz="1600" b="1" i="1" dirty="0" smtClean="0">
                <a:solidFill>
                  <a:srgbClr val="FF0000"/>
                </a:solidFill>
              </a:rPr>
              <a:t>on traité=&gt; poids de 15%, soit 3pts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5097538" y="2849533"/>
            <a:ext cx="712144" cy="3609285"/>
            <a:chOff x="6479012" y="2787571"/>
            <a:chExt cx="2531788" cy="3609285"/>
          </a:xfrm>
        </p:grpSpPr>
        <p:sp>
          <p:nvSpPr>
            <p:cNvPr id="50" name="ZoneTexte 49"/>
            <p:cNvSpPr txBox="1"/>
            <p:nvPr/>
          </p:nvSpPr>
          <p:spPr>
            <a:xfrm>
              <a:off x="6503358" y="2787571"/>
              <a:ext cx="2507442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FF0000"/>
                  </a:solidFill>
                </a:rPr>
                <a:t>3 pts</a:t>
              </a:r>
              <a:endParaRPr lang="fr-FR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503358" y="3879442"/>
              <a:ext cx="2507442" cy="338554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chemeClr val="tx2"/>
                  </a:solidFill>
                </a:rPr>
                <a:t>7 pts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479012" y="4374718"/>
              <a:ext cx="2507442" cy="338554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chemeClr val="tx2"/>
                  </a:solidFill>
                </a:rPr>
                <a:t>3 pts</a:t>
              </a:r>
              <a:endParaRPr lang="fr-FR" sz="1600" b="1" i="1" dirty="0">
                <a:solidFill>
                  <a:schemeClr val="tx2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503358" y="5478361"/>
              <a:ext cx="2507442" cy="3385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008000"/>
                  </a:solidFill>
                </a:rPr>
                <a:t>1 pt</a:t>
              </a:r>
              <a:endParaRPr lang="fr-FR" sz="16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6479012" y="6058302"/>
              <a:ext cx="2507442" cy="3385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008000"/>
                  </a:solidFill>
                </a:rPr>
                <a:t>3 pts  </a:t>
              </a:r>
              <a:endParaRPr lang="fr-FR" sz="1600" b="1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383615" y="959516"/>
            <a:ext cx="2125597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Sujet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89822" y="942289"/>
            <a:ext cx="4010934" cy="1139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rgbClr val="000000"/>
                </a:solidFill>
              </a:rPr>
              <a:t>Exemple traité: Poids atteint  </a:t>
            </a:r>
          </a:p>
          <a:p>
            <a:pPr algn="ctr"/>
            <a:r>
              <a:rPr lang="fr-FR" b="1" i="1" dirty="0" smtClean="0">
                <a:solidFill>
                  <a:srgbClr val="000000"/>
                </a:solidFill>
              </a:rPr>
              <a:t>0+2,5+2,5+1,5+2,5= 9</a:t>
            </a:r>
          </a:p>
          <a:p>
            <a:pPr algn="ctr"/>
            <a:r>
              <a:rPr lang="fr-FR" b="1" i="1" dirty="0" smtClean="0">
                <a:solidFill>
                  <a:srgbClr val="000000"/>
                </a:solidFill>
              </a:rPr>
              <a:t>=&gt; 9 / 20 au lieu de </a:t>
            </a:r>
            <a:r>
              <a:rPr lang="fr-FR" b="1" i="1" dirty="0">
                <a:solidFill>
                  <a:srgbClr val="000000"/>
                </a:solidFill>
              </a:rPr>
              <a:t>7</a:t>
            </a:r>
            <a:endParaRPr lang="fr-FR" b="1" i="1" dirty="0" smtClean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18537" y="2837490"/>
            <a:ext cx="1658525" cy="36588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smtClean="0">
                <a:solidFill>
                  <a:srgbClr val="000000"/>
                </a:solidFill>
              </a:rPr>
              <a:t>L’annulation de la question 2 pèse 3 pts. 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Les candidats sont notés sur 17 pts.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Il faut multiplier chaque question </a:t>
            </a:r>
            <a:r>
              <a:rPr lang="fr-FR" smtClean="0">
                <a:solidFill>
                  <a:srgbClr val="000000"/>
                </a:solidFill>
              </a:rPr>
              <a:t>par 1,17 </a:t>
            </a:r>
            <a:r>
              <a:rPr lang="fr-FR" dirty="0" smtClean="0">
                <a:solidFill>
                  <a:srgbClr val="000000"/>
                </a:solidFill>
              </a:rPr>
              <a:t>pour ajuster le barème sur 20</a:t>
            </a:r>
          </a:p>
        </p:txBody>
      </p:sp>
      <p:grpSp>
        <p:nvGrpSpPr>
          <p:cNvPr id="59" name="Grouper 58"/>
          <p:cNvGrpSpPr/>
          <p:nvPr/>
        </p:nvGrpSpPr>
        <p:grpSpPr>
          <a:xfrm>
            <a:off x="7662899" y="2830453"/>
            <a:ext cx="712144" cy="3547730"/>
            <a:chOff x="6479012" y="2787571"/>
            <a:chExt cx="2531788" cy="3547730"/>
          </a:xfrm>
        </p:grpSpPr>
        <p:sp>
          <p:nvSpPr>
            <p:cNvPr id="76" name="ZoneTexte 75"/>
            <p:cNvSpPr txBox="1"/>
            <p:nvPr/>
          </p:nvSpPr>
          <p:spPr>
            <a:xfrm>
              <a:off x="6503358" y="2787571"/>
              <a:ext cx="250744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FF0000"/>
                  </a:solidFill>
                </a:rPr>
                <a:t>3,5 pts</a:t>
              </a:r>
              <a:endParaRPr lang="fr-FR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6503358" y="3879442"/>
              <a:ext cx="2507442" cy="27699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chemeClr val="tx2"/>
                  </a:solidFill>
                </a:rPr>
                <a:t>8 pts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6479012" y="4374718"/>
              <a:ext cx="2507442" cy="27699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chemeClr val="tx2"/>
                  </a:solidFill>
                </a:rPr>
                <a:t>3,5 pts</a:t>
              </a:r>
              <a:endParaRPr lang="fr-FR" sz="1200" b="1" i="1" dirty="0">
                <a:solidFill>
                  <a:schemeClr val="tx2"/>
                </a:solidFill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6503358" y="5478361"/>
              <a:ext cx="2507442" cy="27699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008000"/>
                  </a:solidFill>
                </a:rPr>
                <a:t>1,5 pts</a:t>
              </a:r>
              <a:endParaRPr lang="fr-FR" sz="12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6479012" y="6058302"/>
              <a:ext cx="2507442" cy="27699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008000"/>
                  </a:solidFill>
                </a:rPr>
                <a:t>3,5 pts  </a:t>
              </a:r>
              <a:endParaRPr lang="fr-FR" sz="1200" b="1" i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84" name="Grouper 83"/>
          <p:cNvGrpSpPr/>
          <p:nvPr/>
        </p:nvGrpSpPr>
        <p:grpSpPr>
          <a:xfrm>
            <a:off x="8437299" y="2830453"/>
            <a:ext cx="712144" cy="3547730"/>
            <a:chOff x="6479012" y="2787571"/>
            <a:chExt cx="2531788" cy="354773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5" name="ZoneTexte 84"/>
            <p:cNvSpPr txBox="1"/>
            <p:nvPr/>
          </p:nvSpPr>
          <p:spPr>
            <a:xfrm>
              <a:off x="6503358" y="2787571"/>
              <a:ext cx="2507442" cy="27699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FF0000"/>
                  </a:solidFill>
                </a:rPr>
                <a:t>0</a:t>
              </a:r>
              <a:r>
                <a:rPr lang="fr-FR" sz="1200" b="1" i="1" dirty="0">
                  <a:solidFill>
                    <a:srgbClr val="FF0000"/>
                  </a:solidFill>
                </a:rPr>
                <a:t> </a:t>
              </a:r>
              <a:r>
                <a:rPr lang="fr-FR" sz="1200" b="1" i="1" dirty="0" smtClean="0">
                  <a:solidFill>
                    <a:srgbClr val="FF0000"/>
                  </a:solidFill>
                </a:rPr>
                <a:t>pt </a:t>
              </a:r>
              <a:endParaRPr lang="fr-FR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6503358" y="3879442"/>
              <a:ext cx="2507442" cy="276999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chemeClr val="tx2"/>
                  </a:solidFill>
                </a:rPr>
                <a:t>2,5 pts</a:t>
              </a: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6479012" y="4374718"/>
              <a:ext cx="2507442" cy="276999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chemeClr val="tx2"/>
                  </a:solidFill>
                </a:rPr>
                <a:t>2,5 pts</a:t>
              </a:r>
              <a:endParaRPr lang="fr-FR" sz="1200" b="1" i="1" dirty="0">
                <a:solidFill>
                  <a:schemeClr val="tx2"/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503358" y="5478361"/>
              <a:ext cx="2507442" cy="276999"/>
            </a:xfrm>
            <a:prstGeom prst="rect">
              <a:avLst/>
            </a:prstGeom>
            <a:grp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008000"/>
                  </a:solidFill>
                </a:rPr>
                <a:t>1,5 pts</a:t>
              </a:r>
              <a:endParaRPr lang="fr-FR" sz="12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479012" y="6058302"/>
              <a:ext cx="2507442" cy="276999"/>
            </a:xfrm>
            <a:prstGeom prst="rect">
              <a:avLst/>
            </a:prstGeom>
            <a:grp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008000"/>
                  </a:solidFill>
                </a:rPr>
                <a:t>2,5 pts</a:t>
              </a:r>
              <a:endParaRPr lang="fr-FR" sz="1200" b="1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-14068" y="-19486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92" name="Arrondir un rectangle avec un coin diagonal 91"/>
          <p:cNvSpPr/>
          <p:nvPr/>
        </p:nvSpPr>
        <p:spPr>
          <a:xfrm>
            <a:off x="556831" y="63500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400" b="1" dirty="0"/>
              <a:t>Ajustement académique des </a:t>
            </a:r>
            <a:r>
              <a:rPr lang="fr-FR" sz="2400" b="1" dirty="0" smtClean="0"/>
              <a:t>notes : </a:t>
            </a:r>
            <a:r>
              <a:rPr lang="fr-FR" sz="2400" b="1" dirty="0"/>
              <a:t>annulation </a:t>
            </a:r>
            <a:r>
              <a:rPr lang="fr-FR" sz="2400" b="1" dirty="0" smtClean="0"/>
              <a:t>d’un indicateur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55412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/>
        </p:nvGrpSpPr>
        <p:grpSpPr>
          <a:xfrm>
            <a:off x="2707964" y="967689"/>
            <a:ext cx="2208134" cy="5754460"/>
            <a:chOff x="2568263" y="878789"/>
            <a:chExt cx="2844116" cy="5754460"/>
          </a:xfrm>
        </p:grpSpPr>
        <p:sp>
          <p:nvSpPr>
            <p:cNvPr id="56" name="Rectangle 55"/>
            <p:cNvSpPr/>
            <p:nvPr/>
          </p:nvSpPr>
          <p:spPr>
            <a:xfrm>
              <a:off x="4843556" y="1596133"/>
              <a:ext cx="568823" cy="50371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568264" y="1596133"/>
              <a:ext cx="568823" cy="50371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37087" y="1596133"/>
              <a:ext cx="568823" cy="50371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705911" y="1596133"/>
              <a:ext cx="568823" cy="50371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274734" y="1596133"/>
              <a:ext cx="568823" cy="50371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697227" y="2200883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chemeClr val="tx2">
                      <a:lumMod val="75000"/>
                    </a:schemeClr>
                  </a:solidFill>
                </a:rPr>
                <a:t>✘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274905" y="5965423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4243748" y="4315781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132581" y="2720968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712201" y="3791896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4868484" y="5459898"/>
              <a:ext cx="3439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68263" y="878789"/>
              <a:ext cx="568823" cy="607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NT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137086" y="878789"/>
              <a:ext cx="568823" cy="607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0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705910" y="878789"/>
              <a:ext cx="568823" cy="607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1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74733" y="878789"/>
              <a:ext cx="568823" cy="607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2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43556" y="878789"/>
              <a:ext cx="568823" cy="607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3</a:t>
              </a:r>
              <a:endParaRPr lang="fr-FR" dirty="0">
                <a:solidFill>
                  <a:srgbClr val="000000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09021" y="5607735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9019" y="2355467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9019" y="3939981"/>
            <a:ext cx="1242584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3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09017" y="4463618"/>
            <a:ext cx="1242584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4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9017" y="6131370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09019" y="2862824"/>
            <a:ext cx="1242584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6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723612" y="5597244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20 %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723611" y="2357071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723612" y="3941731"/>
            <a:ext cx="677946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70 %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723610" y="4465222"/>
            <a:ext cx="677946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30 %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723610" y="6120879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80 %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723611" y="2864428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23609" y="1863744"/>
            <a:ext cx="677946" cy="4011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r>
              <a:rPr lang="fr-FR" dirty="0" smtClean="0"/>
              <a:t>0 %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1723612" y="3452473"/>
            <a:ext cx="677946" cy="401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50 %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1723609" y="5084101"/>
            <a:ext cx="677946" cy="4011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0 %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2409265" y="2556029"/>
            <a:ext cx="2713673" cy="1604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V="1">
            <a:off x="2401554" y="3061137"/>
            <a:ext cx="2713673" cy="1604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V="1">
            <a:off x="2401552" y="4150222"/>
            <a:ext cx="2713673" cy="1604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V="1">
            <a:off x="2401549" y="5802835"/>
            <a:ext cx="2713673" cy="1604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V="1">
            <a:off x="2401556" y="6319837"/>
            <a:ext cx="2713673" cy="1604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2401556" y="4664180"/>
            <a:ext cx="2713673" cy="1604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128288" y="2282897"/>
            <a:ext cx="2474174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17375E"/>
                </a:solidFill>
              </a:rPr>
              <a:t>Question annulée mais abordée par un candidat</a:t>
            </a:r>
            <a:endParaRPr lang="fr-FR" sz="1400" b="1" i="1" dirty="0">
              <a:solidFill>
                <a:srgbClr val="17375E"/>
              </a:solidFill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5122938" y="2874933"/>
            <a:ext cx="712144" cy="3609285"/>
            <a:chOff x="6479012" y="2787571"/>
            <a:chExt cx="2531788" cy="3609285"/>
          </a:xfrm>
        </p:grpSpPr>
        <p:sp>
          <p:nvSpPr>
            <p:cNvPr id="50" name="ZoneTexte 49"/>
            <p:cNvSpPr txBox="1"/>
            <p:nvPr/>
          </p:nvSpPr>
          <p:spPr>
            <a:xfrm>
              <a:off x="6503358" y="2787571"/>
              <a:ext cx="2507442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FF0000"/>
                  </a:solidFill>
                </a:rPr>
                <a:t>3 pts</a:t>
              </a:r>
              <a:endParaRPr lang="fr-FR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503358" y="3879442"/>
              <a:ext cx="2507442" cy="338554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chemeClr val="tx2"/>
                  </a:solidFill>
                </a:rPr>
                <a:t>7 pts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479012" y="4374718"/>
              <a:ext cx="2507442" cy="338554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chemeClr val="tx2"/>
                  </a:solidFill>
                </a:rPr>
                <a:t>3 pts</a:t>
              </a:r>
              <a:endParaRPr lang="fr-FR" sz="1600" b="1" i="1" dirty="0">
                <a:solidFill>
                  <a:schemeClr val="tx2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503358" y="5478361"/>
              <a:ext cx="2507442" cy="3385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008000"/>
                  </a:solidFill>
                </a:rPr>
                <a:t>1 pt</a:t>
              </a:r>
              <a:endParaRPr lang="fr-FR" sz="16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6479012" y="6058302"/>
              <a:ext cx="2507442" cy="3385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b="1" i="1" dirty="0" smtClean="0">
                  <a:solidFill>
                    <a:srgbClr val="008000"/>
                  </a:solidFill>
                </a:rPr>
                <a:t>3 pts  </a:t>
              </a:r>
              <a:endParaRPr lang="fr-FR" sz="1600" b="1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409015" y="984916"/>
            <a:ext cx="2125597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Sujet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15222" y="967689"/>
            <a:ext cx="4010934" cy="1139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rgbClr val="000000"/>
                </a:solidFill>
              </a:rPr>
              <a:t>Exemple traité: Poids atteint  </a:t>
            </a:r>
          </a:p>
          <a:p>
            <a:pPr algn="ctr"/>
            <a:r>
              <a:rPr lang="fr-FR" b="1" i="1" dirty="0" smtClean="0">
                <a:solidFill>
                  <a:srgbClr val="000000"/>
                </a:solidFill>
              </a:rPr>
              <a:t>0+2,5+2,5+1,5+2,5= 9 </a:t>
            </a:r>
            <a:r>
              <a:rPr lang="fr-FR" b="1" i="1" dirty="0" smtClean="0">
                <a:solidFill>
                  <a:srgbClr val="0000FF"/>
                </a:solidFill>
              </a:rPr>
              <a:t>+ 1</a:t>
            </a:r>
          </a:p>
          <a:p>
            <a:pPr algn="ctr"/>
            <a:r>
              <a:rPr lang="fr-FR" b="1" i="1" dirty="0" smtClean="0">
                <a:solidFill>
                  <a:srgbClr val="000000"/>
                </a:solidFill>
              </a:rPr>
              <a:t>=&gt; </a:t>
            </a:r>
            <a:r>
              <a:rPr lang="fr-FR" b="1" i="1" dirty="0" smtClean="0">
                <a:solidFill>
                  <a:srgbClr val="0000FF"/>
                </a:solidFill>
              </a:rPr>
              <a:t>10 / 20 au lieu de </a:t>
            </a:r>
            <a:r>
              <a:rPr lang="fr-FR" b="1" i="1" dirty="0">
                <a:solidFill>
                  <a:srgbClr val="0000FF"/>
                </a:solidFill>
              </a:rPr>
              <a:t>9</a:t>
            </a:r>
            <a:endParaRPr lang="fr-FR" b="1" i="1" dirty="0" smtClean="0">
              <a:solidFill>
                <a:srgbClr val="0000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43937" y="2862890"/>
            <a:ext cx="1658525" cy="36588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smtClean="0">
                <a:solidFill>
                  <a:srgbClr val="000000"/>
                </a:solidFill>
              </a:rPr>
              <a:t>Le candidat ayant répondu ne doit pas être pénalisé.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On calcule sa note avec la correction majorée de 15% et on y ajoute la note de la question annulée.</a:t>
            </a:r>
          </a:p>
        </p:txBody>
      </p:sp>
      <p:grpSp>
        <p:nvGrpSpPr>
          <p:cNvPr id="59" name="Grouper 58"/>
          <p:cNvGrpSpPr/>
          <p:nvPr/>
        </p:nvGrpSpPr>
        <p:grpSpPr>
          <a:xfrm>
            <a:off x="7688299" y="2355467"/>
            <a:ext cx="712144" cy="4048116"/>
            <a:chOff x="6479012" y="2287185"/>
            <a:chExt cx="2531788" cy="4048116"/>
          </a:xfrm>
        </p:grpSpPr>
        <p:sp>
          <p:nvSpPr>
            <p:cNvPr id="76" name="ZoneTexte 75"/>
            <p:cNvSpPr txBox="1"/>
            <p:nvPr/>
          </p:nvSpPr>
          <p:spPr>
            <a:xfrm>
              <a:off x="6503358" y="2787571"/>
              <a:ext cx="250744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FF0000"/>
                  </a:solidFill>
                </a:rPr>
                <a:t>3,5 pts</a:t>
              </a:r>
              <a:endParaRPr lang="fr-FR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6503358" y="3879442"/>
              <a:ext cx="2507442" cy="27699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chemeClr val="tx2"/>
                  </a:solidFill>
                </a:rPr>
                <a:t>8 pts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6479012" y="4374718"/>
              <a:ext cx="2507442" cy="27699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chemeClr val="tx2"/>
                  </a:solidFill>
                </a:rPr>
                <a:t>3,5 pts</a:t>
              </a:r>
              <a:endParaRPr lang="fr-FR" sz="1200" b="1" i="1" dirty="0">
                <a:solidFill>
                  <a:schemeClr val="tx2"/>
                </a:solidFill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6503358" y="5478361"/>
              <a:ext cx="2507442" cy="27699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008000"/>
                  </a:solidFill>
                </a:rPr>
                <a:t>1,5 pts</a:t>
              </a:r>
              <a:endParaRPr lang="fr-FR" sz="12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6479012" y="6058302"/>
              <a:ext cx="2507442" cy="27699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008000"/>
                  </a:solidFill>
                </a:rPr>
                <a:t>3,5 pts  </a:t>
              </a:r>
              <a:endParaRPr lang="fr-FR" sz="12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6479012" y="2287185"/>
              <a:ext cx="250744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FF0000"/>
                  </a:solidFill>
                </a:rPr>
                <a:t>3,5 pts</a:t>
              </a:r>
              <a:endParaRPr lang="fr-FR" sz="12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er 83"/>
          <p:cNvGrpSpPr/>
          <p:nvPr/>
        </p:nvGrpSpPr>
        <p:grpSpPr>
          <a:xfrm>
            <a:off x="8420861" y="2355467"/>
            <a:ext cx="753983" cy="4048116"/>
            <a:chOff x="6330268" y="2287185"/>
            <a:chExt cx="2680532" cy="40481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5" name="ZoneTexte 84"/>
            <p:cNvSpPr txBox="1"/>
            <p:nvPr/>
          </p:nvSpPr>
          <p:spPr>
            <a:xfrm>
              <a:off x="6503358" y="2787571"/>
              <a:ext cx="2507442" cy="276999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FF0000"/>
                  </a:solidFill>
                </a:rPr>
                <a:t>0</a:t>
              </a:r>
              <a:r>
                <a:rPr lang="fr-FR" sz="1200" b="1" i="1" dirty="0">
                  <a:solidFill>
                    <a:srgbClr val="FF0000"/>
                  </a:solidFill>
                </a:rPr>
                <a:t> </a:t>
              </a:r>
              <a:r>
                <a:rPr lang="fr-FR" sz="1200" b="1" i="1" dirty="0" smtClean="0">
                  <a:solidFill>
                    <a:srgbClr val="FF0000"/>
                  </a:solidFill>
                </a:rPr>
                <a:t>pt </a:t>
              </a:r>
              <a:endParaRPr lang="fr-FR" sz="1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6503358" y="3879442"/>
              <a:ext cx="2507442" cy="276999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chemeClr val="tx2"/>
                  </a:solidFill>
                </a:rPr>
                <a:t>2,5 pts</a:t>
              </a: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6479012" y="4374718"/>
              <a:ext cx="2507442" cy="276999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chemeClr val="tx2"/>
                  </a:solidFill>
                </a:rPr>
                <a:t>2,5 pts</a:t>
              </a:r>
              <a:endParaRPr lang="fr-FR" sz="1200" b="1" i="1" dirty="0">
                <a:solidFill>
                  <a:schemeClr val="tx2"/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503358" y="5478361"/>
              <a:ext cx="2507442" cy="276999"/>
            </a:xfrm>
            <a:prstGeom prst="rect">
              <a:avLst/>
            </a:prstGeom>
            <a:grp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008000"/>
                  </a:solidFill>
                </a:rPr>
                <a:t>1,5 pts</a:t>
              </a:r>
              <a:endParaRPr lang="fr-FR" sz="12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479012" y="6058302"/>
              <a:ext cx="2507442" cy="276999"/>
            </a:xfrm>
            <a:prstGeom prst="rect">
              <a:avLst/>
            </a:prstGeom>
            <a:grp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008000"/>
                  </a:solidFill>
                </a:rPr>
                <a:t>2,5 pts</a:t>
              </a:r>
              <a:endParaRPr lang="fr-FR" sz="1200" b="1" i="1" dirty="0">
                <a:solidFill>
                  <a:srgbClr val="008000"/>
                </a:solidFill>
              </a:endParaRP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6330268" y="2287185"/>
              <a:ext cx="2507442" cy="276999"/>
            </a:xfrm>
            <a:prstGeom prst="rect">
              <a:avLst/>
            </a:prstGeom>
            <a:grpFill/>
            <a:ln>
              <a:solidFill>
                <a:srgbClr val="17375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solidFill>
                    <a:srgbClr val="17375E"/>
                  </a:solidFill>
                </a:rPr>
                <a:t>1 pt </a:t>
              </a:r>
              <a:endParaRPr lang="fr-FR" sz="1200" b="1" i="1" dirty="0">
                <a:solidFill>
                  <a:srgbClr val="17375E"/>
                </a:solidFill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-14068" y="-19486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97" name="Arrondir un rectangle avec un coin diagonal 96"/>
          <p:cNvSpPr/>
          <p:nvPr/>
        </p:nvSpPr>
        <p:spPr>
          <a:xfrm>
            <a:off x="594931" y="79996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2400" b="1" dirty="0"/>
              <a:t>Cas des candidats ayant répondu à </a:t>
            </a:r>
            <a:r>
              <a:rPr lang="fr-FR" sz="2400" b="1" dirty="0" smtClean="0"/>
              <a:t>un indicateur annulé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8626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STI2D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450" y="858839"/>
            <a:ext cx="8429625" cy="2671761"/>
          </a:xfrm>
          <a:prstGeom prst="round2DiagRect">
            <a:avLst>
              <a:gd name="adj1" fmla="val 16667"/>
              <a:gd name="adj2" fmla="val 482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 smtClean="0"/>
              <a:t>1- Le sujet de l’épreuve écrite, sa conception, l’évaluation des résultats, la notation</a:t>
            </a:r>
            <a:endParaRPr lang="fr-FR" sz="4400" dirty="0"/>
          </a:p>
        </p:txBody>
      </p:sp>
      <p:pic>
        <p:nvPicPr>
          <p:cNvPr id="14340" name="Picture 2" descr="C:\Users\use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3350" y="90488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Comment tout cela fonctionne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09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30262"/>
          </a:xfrm>
        </p:spPr>
        <p:txBody>
          <a:bodyPr/>
          <a:lstStyle/>
          <a:p>
            <a:r>
              <a:rPr lang="fr-FR" dirty="0" smtClean="0"/>
              <a:t>Principes de correction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812122"/>
              </p:ext>
            </p:extLst>
          </p:nvPr>
        </p:nvGraphicFramePr>
        <p:xfrm>
          <a:off x="247651" y="1295401"/>
          <a:ext cx="7086597" cy="1678304"/>
        </p:xfrm>
        <a:graphic>
          <a:graphicData uri="http://schemas.openxmlformats.org/drawingml/2006/table">
            <a:tbl>
              <a:tblPr/>
              <a:tblGrid>
                <a:gridCol w="1383774"/>
                <a:gridCol w="796718"/>
                <a:gridCol w="1593436"/>
                <a:gridCol w="566089"/>
                <a:gridCol w="566089"/>
                <a:gridCol w="566089"/>
                <a:gridCol w="566089"/>
                <a:gridCol w="566089"/>
                <a:gridCol w="482224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somme des poids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3586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poids des indicateurs qui ont été "peu" traités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3586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alpha = 0, décalage des notes uniforme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35861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alpha = 1, décalage des notes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à la note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35861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alpha peut prendre une valeur intermédiaire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298951" y="977900"/>
            <a:ext cx="31368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Onglet : </a:t>
            </a:r>
            <a:r>
              <a:rPr lang="fr-FR" dirty="0" smtClean="0"/>
              <a:t>calcul de notes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79400" y="1092199"/>
            <a:ext cx="1219200" cy="22606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400" y="5388064"/>
            <a:ext cx="46863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 paramètre tau est égal au rapport entre le poids des indicateurs enlevés et le poids total, il permet de déterminer la pente de la droite de correction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08151" y="3200480"/>
            <a:ext cx="3130549" cy="17543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Le paramètre alpha permet de changer le principe de correction, proportionnel à la note ou valeur fixe ou intermédiaire entre les deux</a:t>
            </a:r>
          </a:p>
          <a:p>
            <a:endParaRPr lang="fr-FR" dirty="0"/>
          </a:p>
        </p:txBody>
      </p:sp>
      <p:cxnSp>
        <p:nvCxnSpPr>
          <p:cNvPr id="10" name="Connecteur droit avec flèche 9"/>
          <p:cNvCxnSpPr>
            <a:stCxn id="6" idx="4"/>
          </p:cNvCxnSpPr>
          <p:nvPr/>
        </p:nvCxnSpPr>
        <p:spPr>
          <a:xfrm>
            <a:off x="889000" y="3352840"/>
            <a:ext cx="0" cy="2035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044700" y="2806700"/>
            <a:ext cx="0" cy="393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1708151" y="1816100"/>
            <a:ext cx="647700" cy="990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90" y="5405261"/>
            <a:ext cx="4247261" cy="1157732"/>
          </a:xfrm>
          <a:prstGeom prst="rect">
            <a:avLst/>
          </a:prstGeom>
        </p:spPr>
      </p:pic>
      <p:pic>
        <p:nvPicPr>
          <p:cNvPr id="16" name="Image 15" descr="C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90" y="4200614"/>
            <a:ext cx="4193413" cy="1198118"/>
          </a:xfrm>
          <a:prstGeom prst="rect">
            <a:avLst/>
          </a:prstGeom>
        </p:spPr>
      </p:pic>
      <p:pic>
        <p:nvPicPr>
          <p:cNvPr id="17" name="Image 16" descr="C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90" y="3049905"/>
            <a:ext cx="4159758" cy="11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198"/>
            <a:ext cx="9144000" cy="821302"/>
          </a:xfrm>
        </p:spPr>
        <p:txBody>
          <a:bodyPr/>
          <a:lstStyle/>
          <a:p>
            <a:r>
              <a:rPr lang="fr-FR" dirty="0" smtClean="0"/>
              <a:t>Renseignements et notation finale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762719"/>
              </p:ext>
            </p:extLst>
          </p:nvPr>
        </p:nvGraphicFramePr>
        <p:xfrm>
          <a:off x="99997" y="1449685"/>
          <a:ext cx="62865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Feuille de calcul" r:id="rId3" imgW="6286500" imgH="5359400" progId="Excel.Sheet.12">
                  <p:embed/>
                </p:oleObj>
              </mc:Choice>
              <mc:Fallback>
                <p:oleObj name="Feuille de calcul" r:id="rId3" imgW="6286500" imgH="535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97" y="1449685"/>
                        <a:ext cx="6286500" cy="535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2287"/>
              </p:ext>
            </p:extLst>
          </p:nvPr>
        </p:nvGraphicFramePr>
        <p:xfrm>
          <a:off x="6666219" y="2012950"/>
          <a:ext cx="23495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Feuille de calcul" r:id="rId5" imgW="2349500" imgH="2832100" progId="Excel.Sheet.12">
                  <p:embed/>
                </p:oleObj>
              </mc:Choice>
              <mc:Fallback>
                <p:oleObj name="Feuille de calcul" r:id="rId5" imgW="2349500" imgH="2832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6219" y="2012950"/>
                        <a:ext cx="2349500" cy="283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958245" y="4988965"/>
            <a:ext cx="1728555" cy="369332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Bordereau final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80891" y="1674706"/>
            <a:ext cx="2628900" cy="369332"/>
          </a:xfrm>
          <a:prstGeom prst="rect">
            <a:avLst/>
          </a:prstGeom>
          <a:solidFill>
            <a:srgbClr val="D7E4BD"/>
          </a:solidFill>
          <a:ln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Arrondi entier supérieur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666219" y="5561653"/>
            <a:ext cx="23495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 bénéfice des points obtenus sur les indicateurs annulés est conservé</a:t>
            </a:r>
            <a:endParaRPr lang="fr-FR" dirty="0"/>
          </a:p>
        </p:txBody>
      </p:sp>
      <p:sp>
        <p:nvSpPr>
          <p:cNvPr id="10" name="Flèche droite rayée 9"/>
          <p:cNvSpPr/>
          <p:nvPr/>
        </p:nvSpPr>
        <p:spPr>
          <a:xfrm>
            <a:off x="4150885" y="6255390"/>
            <a:ext cx="2515334" cy="340989"/>
          </a:xfrm>
          <a:prstGeom prst="striped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524001" y="1080353"/>
            <a:ext cx="31368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Onglet : </a:t>
            </a:r>
            <a:r>
              <a:rPr lang="fr-FR" dirty="0" smtClean="0"/>
              <a:t>ajustement du seuil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45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3619" y="1257905"/>
            <a:ext cx="78377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Travailler sur un nombre important de candidats, pour minimiser l’influence de l’annulation automatique d’une question non traitée par l’ensemble des candidats</a:t>
            </a:r>
            <a:br>
              <a:rPr lang="fr-FR" sz="2400" dirty="0" smtClean="0"/>
            </a:br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Limiter le taux de questions annulées, pour éviter de vider de toute substance le sujet. Choix de 20% </a:t>
            </a:r>
            <a:r>
              <a:rPr lang="fr-FR" sz="2400" dirty="0" smtClean="0"/>
              <a:t>(en poids) d’indicateurs annulés </a:t>
            </a:r>
            <a:r>
              <a:rPr lang="fr-FR" sz="2400" dirty="0" smtClean="0"/>
              <a:t>au maximum.</a:t>
            </a:r>
            <a:br>
              <a:rPr lang="fr-FR" sz="2400" dirty="0" smtClean="0"/>
            </a:br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Laisser aux correcteurs la lisibilité des notes après correction, pour chaque </a:t>
            </a:r>
            <a:r>
              <a:rPr lang="fr-FR" sz="2400" dirty="0" smtClean="0"/>
              <a:t>phase : </a:t>
            </a:r>
            <a:r>
              <a:rPr lang="fr-FR" sz="2400" dirty="0" smtClean="0"/>
              <a:t>de correction brute et d’ajustement.</a:t>
            </a:r>
          </a:p>
          <a:p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-14068" y="-19486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80571" y="158561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3600" b="1" dirty="0"/>
              <a:t>Limites du processus d’harmonisation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43519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3619" y="1257905"/>
            <a:ext cx="7837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Permet d’éliminer les questions auxquelles aucun élève n’a répondu… ce qui, sur un grand nombre est significatif d’un défaut du sujet (ce qui n’est pas arrivé en juin 2013).</a:t>
            </a:r>
          </a:p>
          <a:p>
            <a:pPr marL="285750" indent="-285750">
              <a:buFont typeface="Arial"/>
              <a:buChar char="•"/>
            </a:pPr>
            <a:endParaRPr lang="fr-FR" sz="2400" dirty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Permet </a:t>
            </a:r>
            <a:r>
              <a:rPr lang="fr-FR" sz="2400" dirty="0"/>
              <a:t>d’accorder un « bonus » aux élèves ayant répondu correctement aux questions </a:t>
            </a:r>
            <a:r>
              <a:rPr lang="fr-FR" sz="2400" dirty="0" smtClean="0"/>
              <a:t>annulées.</a:t>
            </a:r>
          </a:p>
          <a:p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Permet d’identifier les questions et les compétences non traitées et mal maîtrisées par les candidats, rendant possible des actions pédagogiques correctives pour les sessions suivantes.</a:t>
            </a:r>
          </a:p>
          <a:p>
            <a:endParaRPr lang="fr-FR" sz="2400" dirty="0" smtClean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Permet de garder une bonne étendue des notes.</a:t>
            </a:r>
            <a:br>
              <a:rPr lang="fr-FR" sz="2400" dirty="0" smtClean="0"/>
            </a:br>
            <a:endParaRPr lang="fr-FR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4068" y="-19486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652538" y="229205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3600" b="1" dirty="0"/>
              <a:t>Avantages du processus d’harmonisation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60373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STI2D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450" y="1473200"/>
            <a:ext cx="8429625" cy="939800"/>
          </a:xfrm>
          <a:prstGeom prst="round2DiagRect">
            <a:avLst>
              <a:gd name="adj1" fmla="val 16667"/>
              <a:gd name="adj2" fmla="val 482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 smtClean="0"/>
              <a:t>2- Les résultats nationaux</a:t>
            </a:r>
            <a:endParaRPr lang="fr-FR" sz="4400" dirty="0"/>
          </a:p>
        </p:txBody>
      </p:sp>
      <p:pic>
        <p:nvPicPr>
          <p:cNvPr id="14340" name="Picture 2" descr="C:\Users\use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3350" y="90488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71600" y="3606800"/>
            <a:ext cx="6400800" cy="1752600"/>
          </a:xfrm>
        </p:spPr>
        <p:txBody>
          <a:bodyPr/>
          <a:lstStyle/>
          <a:p>
            <a:r>
              <a:rPr lang="fr-FR" dirty="0" smtClean="0"/>
              <a:t>Des satisfactions et des marges de progrès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57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319069"/>
              </p:ext>
            </p:extLst>
          </p:nvPr>
        </p:nvGraphicFramePr>
        <p:xfrm>
          <a:off x="2311400" y="2028232"/>
          <a:ext cx="5708650" cy="337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235200" y="952502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Nbr</a:t>
            </a:r>
            <a:r>
              <a:rPr lang="fr-FR" dirty="0" smtClean="0"/>
              <a:t>. De candidats : 23795 (24125 en première)</a:t>
            </a:r>
          </a:p>
          <a:p>
            <a:r>
              <a:rPr lang="fr-FR" dirty="0" smtClean="0"/>
              <a:t>Moyenne de l’épreuve : 11,73</a:t>
            </a:r>
          </a:p>
          <a:p>
            <a:r>
              <a:rPr lang="fr-FR" dirty="0" smtClean="0"/>
              <a:t>% moyen d’indicateurs comptabilisés : 92%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7850" y="952502"/>
            <a:ext cx="12319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Métropole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235200" y="5688230"/>
            <a:ext cx="565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Nbr</a:t>
            </a:r>
            <a:r>
              <a:rPr lang="fr-FR" dirty="0" smtClean="0"/>
              <a:t>. De candidats : 1009 (1252 en première)</a:t>
            </a:r>
          </a:p>
          <a:p>
            <a:r>
              <a:rPr lang="fr-FR" dirty="0" smtClean="0"/>
              <a:t>Moyenne de l’épreuve : 09,72</a:t>
            </a:r>
          </a:p>
          <a:p>
            <a:r>
              <a:rPr lang="fr-FR" dirty="0" smtClean="0"/>
              <a:t>% moyen d’indicateurs comptabilisés : 83%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0700" y="5686860"/>
            <a:ext cx="1460500" cy="369332"/>
          </a:xfrm>
          <a:prstGeom prst="rect">
            <a:avLst/>
          </a:prstGeom>
          <a:solidFill>
            <a:srgbClr val="B9CDE5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DOM - TOM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Histogramme des résultats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93149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810277"/>
              </p:ext>
            </p:extLst>
          </p:nvPr>
        </p:nvGraphicFramePr>
        <p:xfrm>
          <a:off x="752475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Résultats par compétences évaluées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1515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4068" y="469900"/>
            <a:ext cx="500034" cy="63881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Analyse des résultats : Objectif 3</a:t>
            </a:r>
            <a:endParaRPr lang="fr-FR" sz="3600" dirty="0"/>
          </a:p>
        </p:txBody>
      </p:sp>
      <p:grpSp>
        <p:nvGrpSpPr>
          <p:cNvPr id="33" name="Grouper 32"/>
          <p:cNvGrpSpPr/>
          <p:nvPr/>
        </p:nvGrpSpPr>
        <p:grpSpPr>
          <a:xfrm>
            <a:off x="-134761" y="273774"/>
            <a:ext cx="2608945" cy="669950"/>
            <a:chOff x="3109433" y="416214"/>
            <a:chExt cx="3409045" cy="669950"/>
          </a:xfrm>
          <a:scene3d>
            <a:camera prst="isometricOffAxis1Right">
              <a:rot lat="1080000" lon="20040000" rev="0"/>
            </a:camera>
            <a:lightRig rig="flat" dir="t"/>
          </a:scene3d>
        </p:grpSpPr>
        <p:sp>
          <p:nvSpPr>
            <p:cNvPr id="35" name="Rectangle à coins arrondis 34"/>
            <p:cNvSpPr/>
            <p:nvPr/>
          </p:nvSpPr>
          <p:spPr>
            <a:xfrm>
              <a:off x="3109433" y="416214"/>
              <a:ext cx="3409045" cy="66995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3129055" y="435836"/>
              <a:ext cx="3369801" cy="630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/>
                <a:t>O3 - Identifier les éléments influents du développement d’un système </a:t>
              </a:r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609600" y="1079500"/>
            <a:ext cx="3136900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Décoder le cahier des charges fonctionnel d’un système </a:t>
            </a:r>
            <a:endParaRPr lang="fr-FR" sz="1600" dirty="0"/>
          </a:p>
        </p:txBody>
      </p:sp>
      <p:sp>
        <p:nvSpPr>
          <p:cNvPr id="52" name="ZoneTexte 51"/>
          <p:cNvSpPr txBox="1"/>
          <p:nvPr/>
        </p:nvSpPr>
        <p:spPr>
          <a:xfrm>
            <a:off x="609600" y="2735263"/>
            <a:ext cx="3136900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Évaluer la compétitivité d’un système d’un point de vue technique et économique</a:t>
            </a:r>
            <a:endParaRPr lang="fr-FR" sz="16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56502"/>
              </p:ext>
            </p:extLst>
          </p:nvPr>
        </p:nvGraphicFramePr>
        <p:xfrm>
          <a:off x="609602" y="1876900"/>
          <a:ext cx="8524872" cy="612300"/>
        </p:xfrm>
        <a:graphic>
          <a:graphicData uri="http://schemas.openxmlformats.org/drawingml/2006/table">
            <a:tbl>
              <a:tblPr/>
              <a:tblGrid>
                <a:gridCol w="6261098"/>
                <a:gridCol w="800100"/>
                <a:gridCol w="723900"/>
                <a:gridCol w="739774"/>
              </a:tblGrid>
              <a:tr h="3061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exigences sont correctement identifiées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061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L'exploitation des deux diagrammes est pertinente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QI.2.1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96035"/>
              </p:ext>
            </p:extLst>
          </p:nvPr>
        </p:nvGraphicFramePr>
        <p:xfrm>
          <a:off x="609602" y="3675063"/>
          <a:ext cx="8524873" cy="678179"/>
        </p:xfrm>
        <a:graphic>
          <a:graphicData uri="http://schemas.openxmlformats.org/drawingml/2006/table">
            <a:tbl>
              <a:tblPr/>
              <a:tblGrid>
                <a:gridCol w="6286498"/>
                <a:gridCol w="812800"/>
                <a:gridCol w="685800"/>
                <a:gridCol w="739775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L’émergence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VE est bien liée à la demande croissante en énergie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fluctuation du prix de l'énergie en fonction de la demande est évoquée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 moins deux des trois domaines sont identifiés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080000" y="1190130"/>
            <a:ext cx="31877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</a:t>
            </a:r>
            <a:r>
              <a:rPr lang="fr-FR" sz="1600" dirty="0" smtClean="0"/>
              <a:t>ecture des diagrammes </a:t>
            </a:r>
            <a:r>
              <a:rPr lang="fr-FR" sz="1600" dirty="0" err="1" smtClean="0"/>
              <a:t>Sysml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609600" y="4551044"/>
            <a:ext cx="7096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ym typeface="Wingdings"/>
              </a:rPr>
              <a:t></a:t>
            </a:r>
            <a:r>
              <a:rPr lang="fr-FR" sz="1600" b="1" dirty="0"/>
              <a:t> </a:t>
            </a:r>
            <a:r>
              <a:rPr lang="fr-FR" sz="1600" dirty="0"/>
              <a:t>En analysant le tableau de bord donné, </a:t>
            </a:r>
            <a:r>
              <a:rPr lang="fr-FR" sz="1600" b="1" dirty="0"/>
              <a:t>justifier</a:t>
            </a:r>
            <a:r>
              <a:rPr lang="fr-FR" sz="1600" dirty="0"/>
              <a:t> pourquoi l’émergence des véhicules électriques (VE) rend indispensable la mise en place d’un réseau de distribution électrique intelligent.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2200" y="5522952"/>
            <a:ext cx="8042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ym typeface="Wingdings"/>
              </a:rPr>
              <a:t></a:t>
            </a:r>
            <a:r>
              <a:rPr lang="fr-FR" sz="1600" dirty="0"/>
              <a:t> Au regard de toute l’étude (partie I) que vous venez de mener, </a:t>
            </a:r>
            <a:r>
              <a:rPr lang="fr-FR" sz="1600" b="1" dirty="0"/>
              <a:t>indiquer</a:t>
            </a:r>
            <a:r>
              <a:rPr lang="fr-FR" sz="1600" dirty="0"/>
              <a:t> les trois domaines de recherche de solutions qui ont permis de mieux gérer et d’optimiser les énergies consommées. 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8407400" y="4250431"/>
            <a:ext cx="219074" cy="1131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4068" y="508000"/>
            <a:ext cx="500034" cy="6350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Analyse des résultats : Objectif </a:t>
            </a:r>
            <a:r>
              <a:rPr lang="fr-FR" sz="3600" dirty="0" smtClean="0"/>
              <a:t>4</a:t>
            </a:r>
            <a:endParaRPr lang="fr-FR" sz="3600" dirty="0"/>
          </a:p>
        </p:txBody>
      </p:sp>
      <p:grpSp>
        <p:nvGrpSpPr>
          <p:cNvPr id="3" name="Grouper 43"/>
          <p:cNvGrpSpPr/>
          <p:nvPr/>
        </p:nvGrpSpPr>
        <p:grpSpPr>
          <a:xfrm>
            <a:off x="-137260" y="280988"/>
            <a:ext cx="2631620" cy="669950"/>
            <a:chOff x="3109433" y="1632976"/>
            <a:chExt cx="3409042" cy="669950"/>
          </a:xfrm>
          <a:scene3d>
            <a:camera prst="isometricOffAxis1Right">
              <a:rot lat="1080000" lon="20040000" rev="0"/>
            </a:camera>
            <a:lightRig rig="flat" dir="t"/>
          </a:scene3d>
        </p:grpSpPr>
        <p:sp>
          <p:nvSpPr>
            <p:cNvPr id="45" name="Rectangle à coins arrondis 44"/>
            <p:cNvSpPr/>
            <p:nvPr/>
          </p:nvSpPr>
          <p:spPr>
            <a:xfrm>
              <a:off x="3109433" y="1632976"/>
              <a:ext cx="3409042" cy="66995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3129055" y="1652598"/>
              <a:ext cx="3369799" cy="630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/>
                <a:t>O4 - Décoder l’organisation fonctionnelle, structurelle et logicielle d’un système</a:t>
              </a:r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990600" y="931316"/>
            <a:ext cx="38227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Identifier et caractériser les fonctions et les constituants d’un système ainsi que ses entrées/sorties 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479213" y="3027879"/>
            <a:ext cx="4485015" cy="369332"/>
          </a:xfrm>
          <a:prstGeom prst="rect">
            <a:avLst/>
          </a:prstGeom>
          <a:solidFill>
            <a:srgbClr val="D7E4B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0000"/>
                </a:solidFill>
              </a:rPr>
              <a:t>Connaissance des chaines d’énergie et d’info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469" name="ZoneTexte 52"/>
          <p:cNvSpPr txBox="1">
            <a:spLocks noChangeArrowheads="1"/>
          </p:cNvSpPr>
          <p:nvPr/>
        </p:nvSpPr>
        <p:spPr bwMode="auto">
          <a:xfrm>
            <a:off x="3730625" y="5360988"/>
            <a:ext cx="557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endParaRPr lang="fr-FR" sz="1600">
              <a:latin typeface="Calibri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22442"/>
              </p:ext>
            </p:extLst>
          </p:nvPr>
        </p:nvGraphicFramePr>
        <p:xfrm>
          <a:off x="990601" y="1833721"/>
          <a:ext cx="8143873" cy="904239"/>
        </p:xfrm>
        <a:graphic>
          <a:graphicData uri="http://schemas.openxmlformats.org/drawingml/2006/table">
            <a:tbl>
              <a:tblPr/>
              <a:tblGrid>
                <a:gridCol w="6286499"/>
                <a:gridCol w="596900"/>
                <a:gridCol w="635000"/>
                <a:gridCol w="625474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fonctions sont correctement reportées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nature de l'information est correctement identifiée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constituants sont correctement positionnés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caractéristiques des constituants sont relevées avec exactitude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36600" y="3680977"/>
            <a:ext cx="8102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/>
              </a:rPr>
              <a:t></a:t>
            </a:r>
            <a:r>
              <a:rPr lang="fr-FR" dirty="0"/>
              <a:t> </a:t>
            </a:r>
            <a:r>
              <a:rPr lang="fr-FR" b="1" dirty="0"/>
              <a:t>Compléter</a:t>
            </a:r>
            <a:r>
              <a:rPr lang="fr-FR" dirty="0"/>
              <a:t> la chaine d’information permettant d’acquérir la grandeur image du taux de décharge en caractérisant les fonctions manquantes et la nature des informations sur le document DR1.</a:t>
            </a:r>
          </a:p>
          <a:p>
            <a:r>
              <a:rPr lang="fr-FR" i="1" dirty="0"/>
              <a:t> </a:t>
            </a:r>
            <a:endParaRPr lang="fr-FR" dirty="0"/>
          </a:p>
          <a:p>
            <a:r>
              <a:rPr lang="fr-FR" i="1" u="sng" dirty="0"/>
              <a:t>Fonctions manquantes</a:t>
            </a:r>
            <a:r>
              <a:rPr lang="fr-FR" i="1" dirty="0"/>
              <a:t> : capter ; convertir.</a:t>
            </a:r>
            <a:endParaRPr lang="fr-FR" dirty="0"/>
          </a:p>
          <a:p>
            <a:r>
              <a:rPr lang="fr-FR" i="1" u="sng" dirty="0"/>
              <a:t>L’information peut être de nature</a:t>
            </a:r>
            <a:r>
              <a:rPr lang="fr-FR" i="1" dirty="0"/>
              <a:t> : analogique, logique ou numérique.</a:t>
            </a:r>
            <a:endParaRPr lang="fr-FR" dirty="0"/>
          </a:p>
        </p:txBody>
      </p:sp>
      <p:grpSp>
        <p:nvGrpSpPr>
          <p:cNvPr id="20" name="Group 2808"/>
          <p:cNvGrpSpPr>
            <a:grpSpLocks/>
          </p:cNvGrpSpPr>
          <p:nvPr/>
        </p:nvGrpSpPr>
        <p:grpSpPr bwMode="auto">
          <a:xfrm>
            <a:off x="1416050" y="5691188"/>
            <a:ext cx="6289675" cy="820420"/>
            <a:chOff x="1077" y="1077"/>
            <a:chExt cx="9905" cy="1292"/>
          </a:xfrm>
        </p:grpSpPr>
        <p:grpSp>
          <p:nvGrpSpPr>
            <p:cNvPr id="22" name="Group 2809"/>
            <p:cNvGrpSpPr>
              <a:grpSpLocks/>
            </p:cNvGrpSpPr>
            <p:nvPr/>
          </p:nvGrpSpPr>
          <p:grpSpPr bwMode="auto">
            <a:xfrm>
              <a:off x="1077" y="1077"/>
              <a:ext cx="9707" cy="663"/>
              <a:chOff x="1098" y="885"/>
              <a:chExt cx="9707" cy="663"/>
            </a:xfrm>
          </p:grpSpPr>
          <p:sp>
            <p:nvSpPr>
              <p:cNvPr id="24" name="Text Box 2810"/>
              <p:cNvSpPr txBox="1">
                <a:spLocks noChangeArrowheads="1"/>
              </p:cNvSpPr>
              <p:nvPr/>
            </p:nvSpPr>
            <p:spPr bwMode="auto">
              <a:xfrm>
                <a:off x="8376" y="885"/>
                <a:ext cx="1679" cy="6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400">
                    <a:effectLst/>
                    <a:latin typeface="Arial"/>
                    <a:ea typeface="Arial"/>
                    <a:cs typeface="Times New Roman"/>
                  </a:rPr>
                  <a:t> </a:t>
                </a:r>
                <a:endParaRPr lang="fr-FR" sz="1200">
                  <a:effectLst/>
                  <a:latin typeface="Arial"/>
                  <a:ea typeface="Arial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fr-FR" sz="1200">
                    <a:effectLst/>
                    <a:latin typeface="Arial"/>
                    <a:ea typeface="Arial"/>
                    <a:cs typeface="Times New Roman"/>
                  </a:rPr>
                  <a:t>Transmettre</a:t>
                </a:r>
              </a:p>
            </p:txBody>
          </p:sp>
          <p:sp>
            <p:nvSpPr>
              <p:cNvPr id="25" name="Text Box 2811"/>
              <p:cNvSpPr txBox="1">
                <a:spLocks noChangeArrowheads="1"/>
              </p:cNvSpPr>
              <p:nvPr/>
            </p:nvSpPr>
            <p:spPr bwMode="auto">
              <a:xfrm>
                <a:off x="6197" y="885"/>
                <a:ext cx="1679" cy="6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400">
                    <a:effectLst/>
                    <a:latin typeface="Arial"/>
                    <a:ea typeface="Arial"/>
                    <a:cs typeface="Times New Roman"/>
                  </a:rPr>
                  <a:t> </a:t>
                </a:r>
                <a:endParaRPr lang="fr-FR" sz="1200">
                  <a:effectLst/>
                  <a:latin typeface="Arial"/>
                  <a:ea typeface="Arial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fr-FR" sz="1200">
                    <a:effectLst/>
                    <a:latin typeface="Arial"/>
                    <a:ea typeface="Arial"/>
                    <a:cs typeface="Times New Roman"/>
                  </a:rPr>
                  <a:t>………..</a:t>
                </a:r>
              </a:p>
            </p:txBody>
          </p:sp>
          <p:sp>
            <p:nvSpPr>
              <p:cNvPr id="26" name="Text Box 2812"/>
              <p:cNvSpPr txBox="1">
                <a:spLocks noChangeArrowheads="1"/>
              </p:cNvSpPr>
              <p:nvPr/>
            </p:nvSpPr>
            <p:spPr bwMode="auto">
              <a:xfrm>
                <a:off x="3992" y="885"/>
                <a:ext cx="1679" cy="6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400">
                    <a:effectLst/>
                    <a:latin typeface="Arial"/>
                    <a:ea typeface="Arial"/>
                    <a:cs typeface="Times New Roman"/>
                  </a:rPr>
                  <a:t> </a:t>
                </a:r>
                <a:endParaRPr lang="fr-FR" sz="1200">
                  <a:effectLst/>
                  <a:latin typeface="Arial"/>
                  <a:ea typeface="Arial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fr-FR" sz="1200">
                    <a:effectLst/>
                    <a:latin typeface="Arial"/>
                    <a:ea typeface="Arial"/>
                    <a:cs typeface="Times New Roman"/>
                  </a:rPr>
                  <a:t>Conditionner</a:t>
                </a:r>
              </a:p>
            </p:txBody>
          </p:sp>
          <p:sp>
            <p:nvSpPr>
              <p:cNvPr id="27" name="Text Box 2813"/>
              <p:cNvSpPr txBox="1">
                <a:spLocks noChangeArrowheads="1"/>
              </p:cNvSpPr>
              <p:nvPr/>
            </p:nvSpPr>
            <p:spPr bwMode="auto">
              <a:xfrm>
                <a:off x="1813" y="885"/>
                <a:ext cx="1679" cy="6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400">
                    <a:effectLst/>
                    <a:latin typeface="Arial"/>
                    <a:ea typeface="Arial"/>
                    <a:cs typeface="Times New Roman"/>
                  </a:rPr>
                  <a:t> </a:t>
                </a:r>
                <a:endParaRPr lang="fr-FR" sz="1200">
                  <a:effectLst/>
                  <a:latin typeface="Arial"/>
                  <a:ea typeface="Arial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fr-FR" sz="1200">
                    <a:effectLst/>
                    <a:latin typeface="Arial"/>
                    <a:ea typeface="Arial"/>
                    <a:cs typeface="Times New Roman"/>
                  </a:rPr>
                  <a:t>……….</a:t>
                </a:r>
              </a:p>
            </p:txBody>
          </p:sp>
          <p:cxnSp>
            <p:nvCxnSpPr>
              <p:cNvPr id="28" name="AutoShape 2814"/>
              <p:cNvCxnSpPr>
                <a:cxnSpLocks noChangeShapeType="1"/>
              </p:cNvCxnSpPr>
              <p:nvPr/>
            </p:nvCxnSpPr>
            <p:spPr bwMode="auto">
              <a:xfrm>
                <a:off x="1098" y="1186"/>
                <a:ext cx="71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AutoShape 2815"/>
              <p:cNvCxnSpPr>
                <a:cxnSpLocks noChangeShapeType="1"/>
              </p:cNvCxnSpPr>
              <p:nvPr/>
            </p:nvCxnSpPr>
            <p:spPr bwMode="auto">
              <a:xfrm>
                <a:off x="3492" y="1186"/>
                <a:ext cx="5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2816"/>
              <p:cNvCxnSpPr>
                <a:cxnSpLocks noChangeShapeType="1"/>
              </p:cNvCxnSpPr>
              <p:nvPr/>
            </p:nvCxnSpPr>
            <p:spPr bwMode="auto">
              <a:xfrm>
                <a:off x="5697" y="1186"/>
                <a:ext cx="5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817"/>
              <p:cNvCxnSpPr>
                <a:cxnSpLocks noChangeShapeType="1"/>
              </p:cNvCxnSpPr>
              <p:nvPr/>
            </p:nvCxnSpPr>
            <p:spPr bwMode="auto">
              <a:xfrm>
                <a:off x="7876" y="1186"/>
                <a:ext cx="5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818"/>
              <p:cNvCxnSpPr>
                <a:cxnSpLocks noChangeShapeType="1"/>
              </p:cNvCxnSpPr>
              <p:nvPr/>
            </p:nvCxnSpPr>
            <p:spPr bwMode="auto">
              <a:xfrm>
                <a:off x="10055" y="1186"/>
                <a:ext cx="75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AutoShape 2819"/>
              <p:cNvSpPr>
                <a:spLocks noChangeArrowheads="1"/>
              </p:cNvSpPr>
              <p:nvPr/>
            </p:nvSpPr>
            <p:spPr bwMode="auto">
              <a:xfrm rot="13506832">
                <a:off x="1231" y="1255"/>
                <a:ext cx="160" cy="425"/>
              </a:xfrm>
              <a:prstGeom prst="lightningBol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4" name="AutoShape 2820"/>
              <p:cNvSpPr>
                <a:spLocks noChangeArrowheads="1"/>
              </p:cNvSpPr>
              <p:nvPr/>
            </p:nvSpPr>
            <p:spPr bwMode="auto">
              <a:xfrm rot="13506832">
                <a:off x="3625" y="1244"/>
                <a:ext cx="160" cy="425"/>
              </a:xfrm>
              <a:prstGeom prst="lightningBol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5" name="AutoShape 2821"/>
              <p:cNvSpPr>
                <a:spLocks noChangeArrowheads="1"/>
              </p:cNvSpPr>
              <p:nvPr/>
            </p:nvSpPr>
            <p:spPr bwMode="auto">
              <a:xfrm rot="13506832">
                <a:off x="5804" y="1244"/>
                <a:ext cx="160" cy="425"/>
              </a:xfrm>
              <a:prstGeom prst="lightningBol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6" name="AutoShape 2822"/>
              <p:cNvSpPr>
                <a:spLocks noChangeArrowheads="1"/>
              </p:cNvSpPr>
              <p:nvPr/>
            </p:nvSpPr>
            <p:spPr bwMode="auto">
              <a:xfrm rot="13506832">
                <a:off x="8009" y="1255"/>
                <a:ext cx="160" cy="425"/>
              </a:xfrm>
              <a:prstGeom prst="lightningBol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7" name="AutoShape 2823"/>
              <p:cNvSpPr>
                <a:spLocks noChangeArrowheads="1"/>
              </p:cNvSpPr>
              <p:nvPr/>
            </p:nvSpPr>
            <p:spPr bwMode="auto">
              <a:xfrm rot="13506832">
                <a:off x="10294" y="1255"/>
                <a:ext cx="160" cy="425"/>
              </a:xfrm>
              <a:prstGeom prst="lightningBol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3" name="Text Box 2824"/>
            <p:cNvSpPr txBox="1">
              <a:spLocks noChangeArrowheads="1"/>
            </p:cNvSpPr>
            <p:nvPr/>
          </p:nvSpPr>
          <p:spPr bwMode="auto">
            <a:xfrm>
              <a:off x="1077" y="1930"/>
              <a:ext cx="9905" cy="4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>
                  <a:effectLst/>
                  <a:latin typeface="Arial"/>
                  <a:ea typeface="Arial"/>
                  <a:cs typeface="Arial"/>
                </a:rPr>
                <a:t>…………                .…………                </a:t>
              </a:r>
              <a:r>
                <a:rPr lang="fr-FR" sz="1000" i="1">
                  <a:effectLst/>
                  <a:latin typeface="Arial"/>
                  <a:ea typeface="Arial"/>
                  <a:cs typeface="Arial"/>
                </a:rPr>
                <a:t>analogique                    numérique                       ……..….….</a:t>
              </a:r>
              <a:endParaRPr lang="fr-FR" sz="1200">
                <a:effectLst/>
                <a:latin typeface="Arial"/>
                <a:ea typeface="Arial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fr-FR" sz="1200">
                  <a:effectLst/>
                  <a:latin typeface="Arial"/>
                  <a:ea typeface="Arial"/>
                  <a:cs typeface="Times New Roman"/>
                </a:rPr>
                <a:t> </a:t>
              </a:r>
            </a:p>
          </p:txBody>
        </p:sp>
      </p:grpSp>
      <p:sp>
        <p:nvSpPr>
          <p:cNvPr id="38" name="Flèche vers le bas 37"/>
          <p:cNvSpPr/>
          <p:nvPr/>
        </p:nvSpPr>
        <p:spPr>
          <a:xfrm>
            <a:off x="7785099" y="2184855"/>
            <a:ext cx="219074" cy="15088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ZoneTexte 51"/>
          <p:cNvSpPr txBox="1"/>
          <p:nvPr/>
        </p:nvSpPr>
        <p:spPr>
          <a:xfrm>
            <a:off x="730250" y="926553"/>
            <a:ext cx="31369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Identifier et caractériser l’agencement  matériel et/ou logiciel d’un système</a:t>
            </a:r>
            <a:endParaRPr lang="fr-FR" sz="16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22549"/>
              </p:ext>
            </p:extLst>
          </p:nvPr>
        </p:nvGraphicFramePr>
        <p:xfrm>
          <a:off x="730252" y="1993267"/>
          <a:ext cx="8413749" cy="1422399"/>
        </p:xfrm>
        <a:graphic>
          <a:graphicData uri="http://schemas.openxmlformats.org/drawingml/2006/table">
            <a:tbl>
              <a:tblPr/>
              <a:tblGrid>
                <a:gridCol w="6457948"/>
                <a:gridCol w="584200"/>
                <a:gridCol w="635000"/>
                <a:gridCol w="736601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L'adressage respecte la notion de réseau local / distant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notion de masque d'adressage est correctement utilisée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calcul de l'énergie nécessaire en mode secouru est exact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QII.1.1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capacités de réinjection journalière sur le réseau sont clairement justifiées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QII.1.2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nombre de panneaux et la masse supplémentaire sont correctement déterminés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QII.1.3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4254" y="3480982"/>
            <a:ext cx="8357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/>
              </a:rPr>
              <a:t></a:t>
            </a:r>
            <a:r>
              <a:rPr lang="fr-FR" b="1" dirty="0"/>
              <a:t> Ecrire</a:t>
            </a:r>
            <a:r>
              <a:rPr lang="fr-FR" dirty="0"/>
              <a:t> les adresses des différents éléments de la structure en précisant la classe du réseau et la valeur du masque de sous réseau. 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313113"/>
              </p:ext>
            </p:extLst>
          </p:nvPr>
        </p:nvGraphicFramePr>
        <p:xfrm>
          <a:off x="1361214" y="4800819"/>
          <a:ext cx="6470290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4" imgW="6337300" imgH="1739900" progId="Word.Document.12">
                  <p:embed/>
                </p:oleObj>
              </mc:Choice>
              <mc:Fallback>
                <p:oleObj name="Document" r:id="rId4" imgW="6337300" imgH="173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1214" y="4800819"/>
                        <a:ext cx="6470290" cy="177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24254" y="4154488"/>
            <a:ext cx="720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/>
              </a:rPr>
              <a:t></a:t>
            </a:r>
            <a:r>
              <a:rPr lang="fr-FR" dirty="0"/>
              <a:t> </a:t>
            </a:r>
            <a:r>
              <a:rPr lang="fr-FR" b="1" dirty="0"/>
              <a:t>Estimer,</a:t>
            </a:r>
            <a:r>
              <a:rPr lang="fr-FR" dirty="0"/>
              <a:t> en mode secouru, l’énergie nécessaire pour les 3h de fonctionnement.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4068" y="508000"/>
            <a:ext cx="500034" cy="6350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22" name="Arrondir un rectangle avec un coin diagonal 21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Analyse des résultats : Objectif </a:t>
            </a:r>
            <a:r>
              <a:rPr lang="fr-FR" sz="3600" dirty="0" smtClean="0"/>
              <a:t>4</a:t>
            </a:r>
            <a:endParaRPr lang="fr-FR" sz="3600" dirty="0"/>
          </a:p>
        </p:txBody>
      </p:sp>
      <p:grpSp>
        <p:nvGrpSpPr>
          <p:cNvPr id="23" name="Grouper 43"/>
          <p:cNvGrpSpPr/>
          <p:nvPr/>
        </p:nvGrpSpPr>
        <p:grpSpPr>
          <a:xfrm>
            <a:off x="-137260" y="280988"/>
            <a:ext cx="2631620" cy="669950"/>
            <a:chOff x="3109433" y="1632976"/>
            <a:chExt cx="3409042" cy="669950"/>
          </a:xfrm>
          <a:scene3d>
            <a:camera prst="isometricOffAxis1Right">
              <a:rot lat="1080000" lon="20040000" rev="0"/>
            </a:camera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3109433" y="1632976"/>
              <a:ext cx="3409042" cy="66995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3129055" y="1652598"/>
              <a:ext cx="3369799" cy="630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/>
                <a:t>O4 - Décoder l’organisation fonctionnelle, structurelle et logicielle d’un système</a:t>
              </a:r>
            </a:p>
          </p:txBody>
        </p:sp>
      </p:grpSp>
      <p:sp>
        <p:nvSpPr>
          <p:cNvPr id="13" name="Flèche vers le bas 12"/>
          <p:cNvSpPr/>
          <p:nvPr/>
        </p:nvSpPr>
        <p:spPr>
          <a:xfrm>
            <a:off x="6946899" y="2362655"/>
            <a:ext cx="219074" cy="11183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/>
          <p:cNvCxnSpPr/>
          <p:nvPr/>
        </p:nvCxnSpPr>
        <p:spPr>
          <a:xfrm flipH="1" flipV="1">
            <a:off x="8039100" y="4597400"/>
            <a:ext cx="942975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8982075" y="2565400"/>
            <a:ext cx="0" cy="2044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9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/>
        </p:nvGraphicFramePr>
        <p:xfrm>
          <a:off x="528850" y="1050232"/>
          <a:ext cx="851071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L’évaluation des compétences / épreuves</a:t>
            </a:r>
          </a:p>
        </p:txBody>
      </p:sp>
      <p:graphicFrame>
        <p:nvGraphicFramePr>
          <p:cNvPr id="9" name="Diagramme 8"/>
          <p:cNvGraphicFramePr/>
          <p:nvPr/>
        </p:nvGraphicFramePr>
        <p:xfrm>
          <a:off x="546386" y="4371071"/>
          <a:ext cx="5097640" cy="3397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4" name="Grouper 73"/>
          <p:cNvGrpSpPr>
            <a:grpSpLocks/>
          </p:cNvGrpSpPr>
          <p:nvPr/>
        </p:nvGrpSpPr>
        <p:grpSpPr bwMode="auto">
          <a:xfrm>
            <a:off x="5854700" y="1171575"/>
            <a:ext cx="2565648" cy="3652838"/>
            <a:chOff x="5854700" y="1171727"/>
            <a:chExt cx="2565400" cy="3652740"/>
          </a:xfrm>
        </p:grpSpPr>
        <p:pic>
          <p:nvPicPr>
            <p:cNvPr id="17439" name="Image 21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96394" y="2530724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0" name="Image 22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004488" y="3175720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1" name="Image 23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96394" y="3878717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Connecteur droit 35"/>
            <p:cNvCxnSpPr/>
            <p:nvPr/>
          </p:nvCxnSpPr>
          <p:spPr>
            <a:xfrm>
              <a:off x="5862637" y="2730610"/>
              <a:ext cx="2133394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5862637" y="3416392"/>
              <a:ext cx="2133394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5854700" y="4102174"/>
              <a:ext cx="2133394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445" name="Image 42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>
              <a:alphaModFix amt="49000"/>
            </a:blip>
            <a:srcRect/>
            <a:stretch>
              <a:fillRect/>
            </a:stretch>
          </p:blipFill>
          <p:spPr bwMode="auto">
            <a:xfrm>
              <a:off x="8004488" y="1493192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Ellipse 68"/>
            <p:cNvSpPr/>
            <p:nvPr/>
          </p:nvSpPr>
          <p:spPr>
            <a:xfrm>
              <a:off x="7843646" y="1171727"/>
              <a:ext cx="576206" cy="365274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72" name="Grouper 71"/>
          <p:cNvGrpSpPr>
            <a:grpSpLocks/>
          </p:cNvGrpSpPr>
          <p:nvPr/>
        </p:nvGrpSpPr>
        <p:grpSpPr bwMode="auto">
          <a:xfrm>
            <a:off x="5854696" y="5053013"/>
            <a:ext cx="752475" cy="1746250"/>
            <a:chOff x="5854370" y="5053559"/>
            <a:chExt cx="752422" cy="1746440"/>
          </a:xfrm>
        </p:grpSpPr>
        <p:cxnSp>
          <p:nvCxnSpPr>
            <p:cNvPr id="34" name="Connecteur droit 33"/>
            <p:cNvCxnSpPr/>
            <p:nvPr/>
          </p:nvCxnSpPr>
          <p:spPr>
            <a:xfrm flipV="1">
              <a:off x="5862308" y="6069670"/>
              <a:ext cx="295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432" name="Image 17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157686" y="5243398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Image 18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165780" y="5735994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Image 19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157686" y="6248491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3" name="Connecteur droit 62"/>
            <p:cNvCxnSpPr>
              <a:endCxn id="18" idx="1"/>
            </p:cNvCxnSpPr>
            <p:nvPr/>
          </p:nvCxnSpPr>
          <p:spPr>
            <a:xfrm>
              <a:off x="5854370" y="5518747"/>
              <a:ext cx="30319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5854370" y="6615829"/>
              <a:ext cx="303191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e 66"/>
            <p:cNvSpPr/>
            <p:nvPr/>
          </p:nvSpPr>
          <p:spPr>
            <a:xfrm>
              <a:off x="6028983" y="5053559"/>
              <a:ext cx="577809" cy="174644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75" name="Grouper 74"/>
          <p:cNvGrpSpPr>
            <a:grpSpLocks/>
          </p:cNvGrpSpPr>
          <p:nvPr/>
        </p:nvGrpSpPr>
        <p:grpSpPr bwMode="auto">
          <a:xfrm>
            <a:off x="5854700" y="819150"/>
            <a:ext cx="1720850" cy="5797550"/>
            <a:chOff x="5854135" y="819125"/>
            <a:chExt cx="1720684" cy="5797575"/>
          </a:xfrm>
        </p:grpSpPr>
        <p:pic>
          <p:nvPicPr>
            <p:cNvPr id="17418" name="Image 24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094694" y="1111119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Image 25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086600" y="1814116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Image 26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086600" y="4562724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Connecteur droit 28"/>
            <p:cNvCxnSpPr/>
            <p:nvPr/>
          </p:nvCxnSpPr>
          <p:spPr>
            <a:xfrm>
              <a:off x="5854135" y="1320777"/>
              <a:ext cx="123178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5862072" y="2044680"/>
              <a:ext cx="123336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5862072" y="4824405"/>
              <a:ext cx="1233368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424" name="Image 31" descr="http://sti.discipline.ac-lille.fr/Ens-Scienc-et-Techno/Sti2D/parution-de-supports-de-communication-sti2d/image_mini"/>
            <p:cNvPicPr>
              <a:picLocks noChangeAspect="1"/>
            </p:cNvPicPr>
            <p:nvPr/>
          </p:nvPicPr>
          <p:blipFill>
            <a:blip r:embed="rId13">
              <a:alphaModFix amt="52000"/>
            </a:blip>
            <a:srcRect/>
            <a:stretch>
              <a:fillRect/>
            </a:stretch>
          </p:blipFill>
          <p:spPr bwMode="auto">
            <a:xfrm>
              <a:off x="7086600" y="5793848"/>
              <a:ext cx="415612" cy="55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Ellipse 70"/>
            <p:cNvSpPr/>
            <p:nvPr/>
          </p:nvSpPr>
          <p:spPr>
            <a:xfrm>
              <a:off x="6997700" y="819125"/>
              <a:ext cx="577119" cy="5797575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>
                      <a:shade val="95000"/>
                      <a:satMod val="10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cxnSp>
        <p:nvCxnSpPr>
          <p:cNvPr id="41" name="Connecteur droit avec flèche 40"/>
          <p:cNvCxnSpPr/>
          <p:nvPr/>
        </p:nvCxnSpPr>
        <p:spPr>
          <a:xfrm>
            <a:off x="6607175" y="6069013"/>
            <a:ext cx="487363" cy="1587"/>
          </a:xfrm>
          <a:prstGeom prst="straightConnector1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751254" y="950938"/>
            <a:ext cx="3846146" cy="584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Identifier et caractériser le fonctionnement temporel d’un système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851400" y="1090136"/>
            <a:ext cx="40259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0000"/>
                </a:solidFill>
              </a:rPr>
              <a:t>Algorithmique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469" name="ZoneTexte 52"/>
          <p:cNvSpPr txBox="1">
            <a:spLocks noChangeArrowheads="1"/>
          </p:cNvSpPr>
          <p:nvPr/>
        </p:nvSpPr>
        <p:spPr bwMode="auto">
          <a:xfrm>
            <a:off x="3730625" y="5360988"/>
            <a:ext cx="557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endParaRPr lang="fr-FR" sz="1600">
              <a:latin typeface="Calibri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57640"/>
              </p:ext>
            </p:extLst>
          </p:nvPr>
        </p:nvGraphicFramePr>
        <p:xfrm>
          <a:off x="1155699" y="1917700"/>
          <a:ext cx="7895003" cy="749619"/>
        </p:xfrm>
        <a:graphic>
          <a:graphicData uri="http://schemas.openxmlformats.org/drawingml/2006/table">
            <a:tbl>
              <a:tblPr/>
              <a:tblGrid>
                <a:gridCol w="5740401"/>
                <a:gridCol w="698500"/>
                <a:gridCol w="723900"/>
                <a:gridCol w="732202"/>
              </a:tblGrid>
              <a:tr h="2498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structure choisie est la bonne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QI.2.6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498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variables d'entrées/sorties sont correctement assignées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QI.2.6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498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calculs sont effectués sans erreur (Temps,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</a:t>
                      </a:r>
                      <a:r>
                        <a:rPr lang="fr-FR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107" y="4750524"/>
            <a:ext cx="794116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0"/>
              <a:buChar char="!"/>
            </a:pPr>
            <a:r>
              <a:rPr lang="fr-FR" b="1" dirty="0" smtClean="0"/>
              <a:t>Calculer</a:t>
            </a:r>
            <a:r>
              <a:rPr lang="fr-FR" dirty="0" smtClean="0"/>
              <a:t> </a:t>
            </a:r>
            <a:r>
              <a:rPr lang="fr-FR" dirty="0"/>
              <a:t>le temps de levée du plot à l’aide de la vitesse moyenne du plot </a:t>
            </a:r>
            <a:r>
              <a:rPr lang="fr-FR" dirty="0" err="1"/>
              <a:t>V</a:t>
            </a:r>
            <a:r>
              <a:rPr lang="fr-FR" baseline="-25000" dirty="0" err="1"/>
              <a:t>plot_inox</a:t>
            </a:r>
            <a:r>
              <a:rPr lang="fr-FR" baseline="-25000" dirty="0"/>
              <a:t>/fût </a:t>
            </a:r>
            <a:r>
              <a:rPr lang="fr-FR" dirty="0"/>
              <a:t>= 78 mm/s et de la course du plot (voir nomenclature sur DT7)</a:t>
            </a:r>
            <a:r>
              <a:rPr lang="fr-FR" dirty="0" smtClean="0"/>
              <a:t>.</a:t>
            </a:r>
          </a:p>
          <a:p>
            <a:pPr marL="285750" indent="-285750">
              <a:buFont typeface="Wingdings" charset="0"/>
              <a:buChar char="!"/>
            </a:pPr>
            <a:endParaRPr lang="fr-FR" dirty="0"/>
          </a:p>
          <a:p>
            <a:r>
              <a:rPr lang="fr-FR" dirty="0">
                <a:sym typeface="Wingdings"/>
              </a:rPr>
              <a:t></a:t>
            </a:r>
            <a:r>
              <a:rPr lang="fr-FR" dirty="0"/>
              <a:t> En fonction de la puissance électrique relevée (</a:t>
            </a:r>
            <a:r>
              <a:rPr lang="fr-FR" dirty="0" err="1"/>
              <a:t>P</a:t>
            </a:r>
            <a:r>
              <a:rPr lang="fr-FR" baseline="-25000" dirty="0" err="1"/>
              <a:t>mot</a:t>
            </a:r>
            <a:r>
              <a:rPr lang="fr-FR" dirty="0" err="1"/>
              <a:t>_</a:t>
            </a:r>
            <a:r>
              <a:rPr lang="fr-FR" baseline="-25000" dirty="0" err="1"/>
              <a:t>plot_inox</a:t>
            </a:r>
            <a:r>
              <a:rPr lang="fr-FR" dirty="0"/>
              <a:t>), du temps de levée du plot, </a:t>
            </a:r>
            <a:r>
              <a:rPr lang="fr-FR" b="1" dirty="0"/>
              <a:t>calculer</a:t>
            </a:r>
            <a:r>
              <a:rPr lang="fr-FR" dirty="0"/>
              <a:t> l’énergie consommée par le moteur (</a:t>
            </a:r>
            <a:r>
              <a:rPr lang="fr-FR" dirty="0" err="1"/>
              <a:t>W</a:t>
            </a:r>
            <a:r>
              <a:rPr lang="fr-FR" baseline="-25000" dirty="0" err="1"/>
              <a:t>mot_plot_inox_par_cycle</a:t>
            </a:r>
            <a:r>
              <a:rPr lang="fr-FR" dirty="0"/>
              <a:t>).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827" y="3058636"/>
            <a:ext cx="8426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/>
              </a:rPr>
              <a:t></a:t>
            </a:r>
            <a:r>
              <a:rPr lang="fr-FR" dirty="0"/>
              <a:t> A partir de l’extrait du diagramme </a:t>
            </a:r>
            <a:r>
              <a:rPr lang="fr-FR" dirty="0" err="1"/>
              <a:t>SysML</a:t>
            </a:r>
            <a:r>
              <a:rPr lang="fr-FR" dirty="0"/>
              <a:t> état-transition donné ci-dessous, </a:t>
            </a:r>
            <a:r>
              <a:rPr lang="fr-FR" b="1" dirty="0"/>
              <a:t>construire</a:t>
            </a:r>
            <a:r>
              <a:rPr lang="fr-FR" dirty="0"/>
              <a:t> l’algorithme correspondant à la gestion de l’énergie en choisissant pour cela la structure adaptée :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5178"/>
              </p:ext>
            </p:extLst>
          </p:nvPr>
        </p:nvGraphicFramePr>
        <p:xfrm>
          <a:off x="2057400" y="3979902"/>
          <a:ext cx="6337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4" imgW="6337300" imgH="673100" progId="Word.Document.12">
                  <p:embed/>
                </p:oleObj>
              </mc:Choice>
              <mc:Fallback>
                <p:oleObj name="Document" r:id="rId4" imgW="6337300" imgH="67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3979902"/>
                        <a:ext cx="6337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-14068" y="508000"/>
            <a:ext cx="500034" cy="6350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Analyse des résultats : Objectif </a:t>
            </a:r>
            <a:r>
              <a:rPr lang="fr-FR" sz="3600" dirty="0" smtClean="0"/>
              <a:t>4</a:t>
            </a:r>
            <a:endParaRPr lang="fr-FR" sz="3600" dirty="0"/>
          </a:p>
        </p:txBody>
      </p:sp>
      <p:grpSp>
        <p:nvGrpSpPr>
          <p:cNvPr id="24" name="Grouper 43"/>
          <p:cNvGrpSpPr/>
          <p:nvPr/>
        </p:nvGrpSpPr>
        <p:grpSpPr>
          <a:xfrm>
            <a:off x="-137260" y="280988"/>
            <a:ext cx="2631620" cy="669950"/>
            <a:chOff x="3109433" y="1632976"/>
            <a:chExt cx="3409042" cy="669950"/>
          </a:xfrm>
          <a:scene3d>
            <a:camera prst="isometricOffAxis1Right">
              <a:rot lat="1080000" lon="20040000" rev="0"/>
            </a:camera>
            <a:lightRig rig="flat" dir="t"/>
          </a:scene3d>
        </p:grpSpPr>
        <p:sp>
          <p:nvSpPr>
            <p:cNvPr id="25" name="Rectangle à coins arrondis 24"/>
            <p:cNvSpPr/>
            <p:nvPr/>
          </p:nvSpPr>
          <p:spPr>
            <a:xfrm>
              <a:off x="3109433" y="1632976"/>
              <a:ext cx="3409042" cy="66995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3129055" y="1652598"/>
              <a:ext cx="3369799" cy="630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/>
                <a:t>O4 - Décoder l’organisation fonctionnelle, structurelle et logicielle d’un système</a:t>
              </a:r>
            </a:p>
          </p:txBody>
        </p:sp>
      </p:grpSp>
      <p:sp>
        <p:nvSpPr>
          <p:cNvPr id="13" name="Flèche courbée vers la droite 12"/>
          <p:cNvSpPr/>
          <p:nvPr/>
        </p:nvSpPr>
        <p:spPr>
          <a:xfrm>
            <a:off x="609107" y="2095500"/>
            <a:ext cx="394193" cy="96313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a gauche 13"/>
          <p:cNvSpPr/>
          <p:nvPr/>
        </p:nvSpPr>
        <p:spPr>
          <a:xfrm>
            <a:off x="8343900" y="2527619"/>
            <a:ext cx="327025" cy="269366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8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93724" y="931316"/>
            <a:ext cx="57562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Identifier et caractériser des solutions techniques relatives aux matériaux, à la structure, à l’énergie et aux informations (acquisition, traitement, transmission) d’un système</a:t>
            </a:r>
            <a:endParaRPr lang="fr-FR" sz="16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13118"/>
              </p:ext>
            </p:extLst>
          </p:nvPr>
        </p:nvGraphicFramePr>
        <p:xfrm>
          <a:off x="593724" y="1824055"/>
          <a:ext cx="8448675" cy="2145073"/>
        </p:xfrm>
        <a:graphic>
          <a:graphicData uri="http://schemas.openxmlformats.org/drawingml/2006/table">
            <a:tbl>
              <a:tblPr/>
              <a:tblGrid>
                <a:gridCol w="6492876"/>
                <a:gridCol w="609600"/>
                <a:gridCol w="635000"/>
                <a:gridCol w="711199"/>
              </a:tblGrid>
              <a:tr h="2073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fonctions des composants sont clairement identifiées.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73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évolutions proposées sont cohérentes.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73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 moins deux avantages liés au RFID sont cités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QI.2.2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73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nombre d'octets est correctement identifié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QI.2.3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73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décodage de la trame est correctement effectué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QI.2.3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73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contenu des messages est identfié sans erreur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QI.2.4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73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codage sur un seul octet est correctement justifié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QI.2.5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365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calculs énergétiques des différents composants sont corrects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73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composant le plus énergivore est clairement identifié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5965" y="3969128"/>
            <a:ext cx="8496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ym typeface="Wingdings"/>
              </a:rPr>
              <a:t></a:t>
            </a:r>
            <a:r>
              <a:rPr lang="fr-FR" sz="1600" b="1" dirty="0"/>
              <a:t> Préciser</a:t>
            </a:r>
            <a:r>
              <a:rPr lang="fr-FR" sz="1600" dirty="0"/>
              <a:t> le rôle des composants Q11 et Q21 (vous pouvez vous aider du diagramme des exigences voir DT1).</a:t>
            </a:r>
          </a:p>
          <a:p>
            <a:r>
              <a:rPr lang="fr-FR" sz="1600" dirty="0">
                <a:sym typeface="Wingdings"/>
              </a:rPr>
              <a:t></a:t>
            </a:r>
            <a:r>
              <a:rPr lang="fr-FR" sz="1600" b="1" dirty="0"/>
              <a:t> </a:t>
            </a:r>
            <a:r>
              <a:rPr lang="fr-FR" sz="1600" dirty="0"/>
              <a:t>Initialement les coffrets de bornes sont équipés pour chaque prise d’un module de type MM32M. </a:t>
            </a:r>
            <a:r>
              <a:rPr lang="fr-FR" sz="1600" b="1" dirty="0"/>
              <a:t>Justifier</a:t>
            </a:r>
            <a:r>
              <a:rPr lang="fr-FR" sz="1600" dirty="0"/>
              <a:t> pourquoi cet élément n’est pas adapté pour le mode de gestion d’énergie choisi.</a:t>
            </a:r>
          </a:p>
          <a:p>
            <a:r>
              <a:rPr lang="fr-FR" sz="1600" dirty="0">
                <a:sym typeface="Wingdings"/>
              </a:rPr>
              <a:t></a:t>
            </a:r>
            <a:r>
              <a:rPr lang="fr-FR" sz="1600" b="1" dirty="0"/>
              <a:t> Citer</a:t>
            </a:r>
            <a:r>
              <a:rPr lang="fr-FR" sz="1600" dirty="0"/>
              <a:t> les fonctions supplémentaires qu’il faudrait selon vous conférer à ce module. 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877761"/>
              </p:ext>
            </p:extLst>
          </p:nvPr>
        </p:nvGraphicFramePr>
        <p:xfrm>
          <a:off x="1060450" y="5626100"/>
          <a:ext cx="63373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" r:id="rId4" imgW="6337300" imgH="1333500" progId="Word.Document.12">
                  <p:embed/>
                </p:oleObj>
              </mc:Choice>
              <mc:Fallback>
                <p:oleObj name="Document" r:id="rId4" imgW="6337300" imgH="133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0450" y="5626100"/>
                        <a:ext cx="63373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-14068" y="508000"/>
            <a:ext cx="500034" cy="6350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22" name="Arrondir un rectangle avec un coin diagonal 21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Analyse des résultats : Objectif </a:t>
            </a:r>
            <a:r>
              <a:rPr lang="fr-FR" sz="3600" dirty="0" smtClean="0"/>
              <a:t>4</a:t>
            </a:r>
            <a:endParaRPr lang="fr-FR" sz="3600" dirty="0"/>
          </a:p>
        </p:txBody>
      </p:sp>
      <p:grpSp>
        <p:nvGrpSpPr>
          <p:cNvPr id="23" name="Grouper 43"/>
          <p:cNvGrpSpPr/>
          <p:nvPr/>
        </p:nvGrpSpPr>
        <p:grpSpPr>
          <a:xfrm>
            <a:off x="-137260" y="280988"/>
            <a:ext cx="2631620" cy="669950"/>
            <a:chOff x="3109433" y="1632976"/>
            <a:chExt cx="3409042" cy="669950"/>
          </a:xfrm>
          <a:scene3d>
            <a:camera prst="isometricOffAxis1Right">
              <a:rot lat="1080000" lon="20040000" rev="0"/>
            </a:camera>
            <a:lightRig rig="flat" dir="t"/>
          </a:scene3d>
        </p:grpSpPr>
        <p:sp>
          <p:nvSpPr>
            <p:cNvPr id="24" name="Rectangle à coins arrondis 23"/>
            <p:cNvSpPr/>
            <p:nvPr/>
          </p:nvSpPr>
          <p:spPr>
            <a:xfrm>
              <a:off x="3109433" y="1632976"/>
              <a:ext cx="3409042" cy="66995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3129055" y="1652598"/>
              <a:ext cx="3369799" cy="630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/>
                <a:t>O4 - Décoder l’organisation fonctionnelle, structurelle et logicielle d’un système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58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42" y="697865"/>
            <a:ext cx="8692515" cy="53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30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4068" y="508000"/>
            <a:ext cx="500034" cy="6350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Analyse des résultats : Objectif </a:t>
            </a:r>
            <a:r>
              <a:rPr lang="fr-FR" sz="3600" dirty="0" smtClean="0"/>
              <a:t>5</a:t>
            </a:r>
            <a:endParaRPr lang="fr-FR" sz="3600" dirty="0"/>
          </a:p>
        </p:txBody>
      </p:sp>
      <p:sp>
        <p:nvSpPr>
          <p:cNvPr id="20485" name="ZoneTexte 49"/>
          <p:cNvSpPr txBox="1">
            <a:spLocks noChangeArrowheads="1"/>
          </p:cNvSpPr>
          <p:nvPr/>
        </p:nvSpPr>
        <p:spPr bwMode="auto">
          <a:xfrm>
            <a:off x="762000" y="923328"/>
            <a:ext cx="38481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cs typeface="Arial" charset="0"/>
              </a:rPr>
              <a:t>Expliquer des éléments d’une modélisation proposée relative au comportement de tout ou partie d’un système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956175" y="1010744"/>
            <a:ext cx="40259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0000"/>
                </a:solidFill>
              </a:rPr>
              <a:t>Schématisation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41128"/>
              </p:ext>
            </p:extLst>
          </p:nvPr>
        </p:nvGraphicFramePr>
        <p:xfrm>
          <a:off x="1130300" y="1901031"/>
          <a:ext cx="7197725" cy="1130299"/>
        </p:xfrm>
        <a:graphic>
          <a:graphicData uri="http://schemas.openxmlformats.org/drawingml/2006/table">
            <a:tbl>
              <a:tblPr/>
              <a:tblGrid>
                <a:gridCol w="5208523"/>
                <a:gridCol w="609977"/>
                <a:gridCol w="731972"/>
                <a:gridCol w="64725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tableau d'analyse est correctement complété (Puissances)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tableau d'analyse est correctement complété (HC/HP)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L'incohérence en fin de journée est identifiée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éléments sont correctement identifiés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 liaisons et mouvements sont correctement caractérisés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9436" y="3052761"/>
            <a:ext cx="8332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ym typeface="Wingdings"/>
              </a:rPr>
              <a:t></a:t>
            </a:r>
            <a:r>
              <a:rPr lang="fr-FR" dirty="0"/>
              <a:t> </a:t>
            </a:r>
            <a:r>
              <a:rPr lang="fr-FR" b="1" dirty="0"/>
              <a:t>Conclure</a:t>
            </a:r>
            <a:r>
              <a:rPr lang="fr-FR" dirty="0"/>
              <a:t> sur la pertinence du modèle en vérifiant la cohérence des transferts d’énergie en fonction des plages horaires. 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761310"/>
              </p:ext>
            </p:extLst>
          </p:nvPr>
        </p:nvGraphicFramePr>
        <p:xfrm>
          <a:off x="1584325" y="3673476"/>
          <a:ext cx="622300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ocument" r:id="rId4" imgW="6223000" imgH="3340100" progId="Word.Document.12">
                  <p:embed/>
                </p:oleObj>
              </mc:Choice>
              <mc:Fallback>
                <p:oleObj name="Document" r:id="rId4" imgW="6223000" imgH="334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4325" y="3673476"/>
                        <a:ext cx="6223000" cy="334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Virage 16"/>
          <p:cNvSpPr/>
          <p:nvPr/>
        </p:nvSpPr>
        <p:spPr>
          <a:xfrm>
            <a:off x="584200" y="2349500"/>
            <a:ext cx="533400" cy="6985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a droite 17"/>
          <p:cNvSpPr/>
          <p:nvPr/>
        </p:nvSpPr>
        <p:spPr>
          <a:xfrm flipH="1">
            <a:off x="8353425" y="2771992"/>
            <a:ext cx="628650" cy="2349500"/>
          </a:xfrm>
          <a:prstGeom prst="curvedRightArrow">
            <a:avLst>
              <a:gd name="adj1" fmla="val 25000"/>
              <a:gd name="adj2" fmla="val 84618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" name="Grouper 46"/>
          <p:cNvGrpSpPr/>
          <p:nvPr/>
        </p:nvGrpSpPr>
        <p:grpSpPr>
          <a:xfrm>
            <a:off x="-139700" y="273000"/>
            <a:ext cx="2593521" cy="669950"/>
            <a:chOff x="3109433" y="2912526"/>
            <a:chExt cx="3409045" cy="669950"/>
          </a:xfrm>
          <a:scene3d>
            <a:camera prst="isometricOffAxis1Right">
              <a:rot lat="1080000" lon="20040000" rev="0"/>
            </a:camera>
            <a:lightRig rig="flat" dir="t"/>
          </a:scene3d>
        </p:grpSpPr>
        <p:sp>
          <p:nvSpPr>
            <p:cNvPr id="48" name="Rectangle à coins arrondis 47"/>
            <p:cNvSpPr/>
            <p:nvPr/>
          </p:nvSpPr>
          <p:spPr>
            <a:xfrm>
              <a:off x="3109433" y="2912526"/>
              <a:ext cx="3409045" cy="66995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3129055" y="2932148"/>
              <a:ext cx="3369801" cy="630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/>
                <a:t>O5 - Utiliser un modèle de comportement pour prédire un fonctionnement ou valider une performance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ZoneTexte 51"/>
          <p:cNvSpPr txBox="1">
            <a:spLocks noChangeArrowheads="1"/>
          </p:cNvSpPr>
          <p:nvPr/>
        </p:nvSpPr>
        <p:spPr bwMode="auto">
          <a:xfrm>
            <a:off x="723406" y="892175"/>
            <a:ext cx="3835893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cs typeface="Arial" charset="0"/>
              </a:rPr>
              <a:t>Identifier des variables internes et externes utiles à une modélisation, simuler et valider le comportement du modèle</a:t>
            </a:r>
            <a:endParaRPr lang="fr-FR" sz="16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67574"/>
              </p:ext>
            </p:extLst>
          </p:nvPr>
        </p:nvGraphicFramePr>
        <p:xfrm>
          <a:off x="850406" y="1920081"/>
          <a:ext cx="7861300" cy="2235199"/>
        </p:xfrm>
        <a:graphic>
          <a:graphicData uri="http://schemas.openxmlformats.org/drawingml/2006/table">
            <a:tbl>
              <a:tblPr/>
              <a:tblGrid>
                <a:gridCol w="6032500"/>
                <a:gridCol w="609600"/>
                <a:gridCol w="612207"/>
                <a:gridCol w="60699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grandeur image du taux de décharge est correctement identifée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valeur de la tension (anode graphite) est correctement relevée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deux paramètres influents sont correctement identifiés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notion de paramètre interne/externe est correctement reportée sur le modèle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dynamique est correctement élaboré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QII.2.1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position donnée est cohérente au regard de la comparaison des dynamiques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QII.2.1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type de solicitation est correctement identifié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QII.2.1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calcul de la résistance est cohérent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QII.2.1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-14068" y="508000"/>
            <a:ext cx="500034" cy="6350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Analyse des résultats : Objectif </a:t>
            </a:r>
            <a:r>
              <a:rPr lang="fr-FR" sz="3600" dirty="0" smtClean="0"/>
              <a:t>5</a:t>
            </a:r>
            <a:endParaRPr lang="fr-FR" sz="3600" dirty="0"/>
          </a:p>
        </p:txBody>
      </p:sp>
      <p:grpSp>
        <p:nvGrpSpPr>
          <p:cNvPr id="17" name="Grouper 46"/>
          <p:cNvGrpSpPr/>
          <p:nvPr/>
        </p:nvGrpSpPr>
        <p:grpSpPr>
          <a:xfrm>
            <a:off x="-139700" y="273000"/>
            <a:ext cx="2593521" cy="669950"/>
            <a:chOff x="3109433" y="2912526"/>
            <a:chExt cx="3409045" cy="669950"/>
          </a:xfrm>
          <a:scene3d>
            <a:camera prst="isometricOffAxis1Right">
              <a:rot lat="1080000" lon="20040000" rev="0"/>
            </a:camera>
            <a:lightRig rig="flat" dir="t"/>
          </a:scene3d>
        </p:grpSpPr>
        <p:sp>
          <p:nvSpPr>
            <p:cNvPr id="18" name="Rectangle à coins arrondis 17"/>
            <p:cNvSpPr/>
            <p:nvPr/>
          </p:nvSpPr>
          <p:spPr>
            <a:xfrm>
              <a:off x="3109433" y="2912526"/>
              <a:ext cx="3409045" cy="66995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129055" y="2932148"/>
              <a:ext cx="3369801" cy="630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/>
                <a:t>O5 - Utiliser un modèle de comportement pour prédire un fonctionnement ou valider une performance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4851400" y="1090136"/>
            <a:ext cx="40259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0000"/>
                </a:solidFill>
              </a:rPr>
              <a:t>Modélisation GE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264216"/>
              </p:ext>
            </p:extLst>
          </p:nvPr>
        </p:nvGraphicFramePr>
        <p:xfrm>
          <a:off x="1212850" y="4286250"/>
          <a:ext cx="676995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ocument" r:id="rId4" imgW="6184900" imgH="2349500" progId="Word.Document.12">
                  <p:embed/>
                </p:oleObj>
              </mc:Choice>
              <mc:Fallback>
                <p:oleObj name="Document" r:id="rId4" imgW="6184900" imgH="234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2850" y="4286250"/>
                        <a:ext cx="6769958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lèche courbée vers la droite 20"/>
          <p:cNvSpPr/>
          <p:nvPr/>
        </p:nvSpPr>
        <p:spPr>
          <a:xfrm flipH="1">
            <a:off x="8742115" y="3670300"/>
            <a:ext cx="270369" cy="1819492"/>
          </a:xfrm>
          <a:prstGeom prst="curvedRightArrow">
            <a:avLst>
              <a:gd name="adj1" fmla="val 25000"/>
              <a:gd name="adj2" fmla="val 84618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6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52866"/>
              </p:ext>
            </p:extLst>
          </p:nvPr>
        </p:nvGraphicFramePr>
        <p:xfrm>
          <a:off x="2082800" y="-5587"/>
          <a:ext cx="4876800" cy="688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3" imgW="6604000" imgH="9321800" progId="Word.Document.12">
                  <p:embed/>
                </p:oleObj>
              </mc:Choice>
              <mc:Fallback>
                <p:oleObj name="Document" r:id="rId3" imgW="6604000" imgH="932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2800" y="-5587"/>
                        <a:ext cx="4876800" cy="688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20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870442" y="910628"/>
            <a:ext cx="451435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Evaluer un écart entre le comportement du réel et le comportement du modèle en fonction des paramètres proposés</a:t>
            </a:r>
            <a:endParaRPr lang="fr-FR" sz="16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46326"/>
              </p:ext>
            </p:extLst>
          </p:nvPr>
        </p:nvGraphicFramePr>
        <p:xfrm>
          <a:off x="870442" y="2151221"/>
          <a:ext cx="8111632" cy="904239"/>
        </p:xfrm>
        <a:graphic>
          <a:graphicData uri="http://schemas.openxmlformats.org/drawingml/2006/table">
            <a:tbl>
              <a:tblPr/>
              <a:tblGrid>
                <a:gridCol w="6114558"/>
                <a:gridCol w="558800"/>
                <a:gridCol w="736600"/>
                <a:gridCol w="701674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paramètres sont correctement utilisés (V</a:t>
                      </a:r>
                      <a:r>
                        <a:rPr lang="fr-FR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plot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P</a:t>
                      </a:r>
                      <a:r>
                        <a:rPr lang="fr-FR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plot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et P</a:t>
                      </a:r>
                      <a:r>
                        <a:rPr lang="fr-FR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</a:t>
                      </a: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rendements sont correctement pris en compte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relevé de la puissance active est exact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L'influence du joint est expliquée par le phénomène de frottement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-14068" y="508000"/>
            <a:ext cx="500034" cy="6350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Analyse des résultats : Objectif </a:t>
            </a:r>
            <a:r>
              <a:rPr lang="fr-FR" sz="3600" dirty="0" smtClean="0"/>
              <a:t>5</a:t>
            </a:r>
            <a:endParaRPr lang="fr-FR" sz="3600" dirty="0"/>
          </a:p>
        </p:txBody>
      </p:sp>
      <p:grpSp>
        <p:nvGrpSpPr>
          <p:cNvPr id="17" name="Grouper 46"/>
          <p:cNvGrpSpPr/>
          <p:nvPr/>
        </p:nvGrpSpPr>
        <p:grpSpPr>
          <a:xfrm>
            <a:off x="-139700" y="273000"/>
            <a:ext cx="2593521" cy="669950"/>
            <a:chOff x="3109433" y="2912526"/>
            <a:chExt cx="3409045" cy="669950"/>
          </a:xfrm>
          <a:scene3d>
            <a:camera prst="isometricOffAxis1Right">
              <a:rot lat="1080000" lon="20040000" rev="0"/>
            </a:camera>
            <a:lightRig rig="flat" dir="t"/>
          </a:scene3d>
        </p:grpSpPr>
        <p:sp>
          <p:nvSpPr>
            <p:cNvPr id="18" name="Rectangle à coins arrondis 17"/>
            <p:cNvSpPr/>
            <p:nvPr/>
          </p:nvSpPr>
          <p:spPr>
            <a:xfrm>
              <a:off x="3109433" y="2912526"/>
              <a:ext cx="3409045" cy="66995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129055" y="2932148"/>
              <a:ext cx="3369801" cy="6307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/>
                <a:t>O5 - Utiliser un modèle de comportement pour prédire un fonctionnement ou valider une performance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10092" y="3190101"/>
            <a:ext cx="798145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ym typeface="Wingdings"/>
              </a:rPr>
              <a:t></a:t>
            </a:r>
            <a:r>
              <a:rPr lang="fr-FR" sz="1600" dirty="0"/>
              <a:t>  </a:t>
            </a:r>
            <a:r>
              <a:rPr lang="fr-FR" sz="1600" b="1" dirty="0"/>
              <a:t>Calculer</a:t>
            </a:r>
            <a:r>
              <a:rPr lang="fr-FR" sz="1600" dirty="0"/>
              <a:t> la puissance </a:t>
            </a:r>
            <a:r>
              <a:rPr lang="fr-FR" sz="1600" dirty="0" err="1"/>
              <a:t>P</a:t>
            </a:r>
            <a:r>
              <a:rPr lang="fr-FR" sz="1600" baseline="-25000" dirty="0" err="1"/>
              <a:t>plot_inox</a:t>
            </a:r>
            <a:r>
              <a:rPr lang="fr-FR" sz="1600" dirty="0"/>
              <a:t> nécessaire pour soulever celui-ci. On prendra comme vitesse de levée du plot </a:t>
            </a:r>
            <a:r>
              <a:rPr lang="fr-FR" sz="1600" dirty="0" err="1"/>
              <a:t>V</a:t>
            </a:r>
            <a:r>
              <a:rPr lang="fr-FR" sz="1600" baseline="-25000" dirty="0" err="1"/>
              <a:t>plot_inox</a:t>
            </a:r>
            <a:r>
              <a:rPr lang="fr-FR" sz="1600" baseline="-25000" dirty="0"/>
              <a:t>/fût</a:t>
            </a:r>
            <a:r>
              <a:rPr lang="fr-FR" sz="1600" dirty="0"/>
              <a:t>  = 0,078 m/s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0275" y="3926025"/>
            <a:ext cx="551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ym typeface="Wingdings"/>
              </a:rPr>
              <a:t></a:t>
            </a:r>
            <a:r>
              <a:rPr lang="fr-FR" sz="1600" dirty="0"/>
              <a:t> Pour un cycle de fonctionnement du plot,</a:t>
            </a:r>
            <a:r>
              <a:rPr lang="fr-FR" sz="1600" b="1" dirty="0"/>
              <a:t> vérifier </a:t>
            </a:r>
            <a:r>
              <a:rPr lang="fr-FR" sz="1600" dirty="0"/>
              <a:t>que la puissance électrique attendue est de 59,8 W (en tenant compte des rendements de la vis à billes, du réducteur et du moteur). </a:t>
            </a:r>
          </a:p>
          <a:p>
            <a:r>
              <a:rPr lang="fr-FR" sz="1600" dirty="0">
                <a:sym typeface="Wingdings"/>
              </a:rPr>
              <a:t></a:t>
            </a:r>
            <a:r>
              <a:rPr lang="fr-FR" sz="1600" dirty="0"/>
              <a:t> Sur l’écran de l’appareil ci-dessus utilisé durant l’expérimentation, </a:t>
            </a:r>
            <a:r>
              <a:rPr lang="fr-FR" sz="1600" b="1" dirty="0"/>
              <a:t>relever</a:t>
            </a:r>
            <a:r>
              <a:rPr lang="fr-FR" sz="1600" dirty="0"/>
              <a:t> la puissance active réelle consommée par le moteur (</a:t>
            </a:r>
            <a:r>
              <a:rPr lang="fr-FR" sz="1600" dirty="0" err="1"/>
              <a:t>P</a:t>
            </a:r>
            <a:r>
              <a:rPr lang="fr-FR" sz="1600" baseline="-25000" dirty="0" err="1"/>
              <a:t>mot</a:t>
            </a:r>
            <a:r>
              <a:rPr lang="fr-FR" sz="1600" dirty="0" err="1"/>
              <a:t>_</a:t>
            </a:r>
            <a:r>
              <a:rPr lang="fr-FR" sz="1600" baseline="-25000" dirty="0" err="1"/>
              <a:t>plot_inox</a:t>
            </a:r>
            <a:r>
              <a:rPr lang="fr-FR" sz="1600" dirty="0"/>
              <a:t>).</a:t>
            </a:r>
          </a:p>
          <a:p>
            <a:r>
              <a:rPr lang="fr-FR" sz="1600" dirty="0">
                <a:sym typeface="Wingdings"/>
              </a:rPr>
              <a:t></a:t>
            </a:r>
            <a:r>
              <a:rPr lang="fr-FR" sz="1600" dirty="0"/>
              <a:t> </a:t>
            </a:r>
            <a:r>
              <a:rPr lang="fr-FR" sz="1600" b="1" dirty="0"/>
              <a:t>Expliquer</a:t>
            </a:r>
            <a:r>
              <a:rPr lang="fr-FR" sz="1600" dirty="0"/>
              <a:t> ce résultat en tenant compte de l’effet des </a:t>
            </a:r>
            <a:r>
              <a:rPr lang="fr-FR" sz="1600" dirty="0" smtClean="0"/>
              <a:t>joints (</a:t>
            </a:r>
            <a:r>
              <a:rPr lang="fr-FR" sz="1600" dirty="0" err="1"/>
              <a:t>rep</a:t>
            </a:r>
            <a:r>
              <a:rPr lang="fr-FR" sz="1600" dirty="0"/>
              <a:t> 9). </a:t>
            </a:r>
          </a:p>
        </p:txBody>
      </p:sp>
      <p:pic>
        <p:nvPicPr>
          <p:cNvPr id="20" name="Image 19" descr="CA8230-scree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10092" y="3926025"/>
            <a:ext cx="2676842" cy="26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6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723900"/>
            <a:ext cx="8524876" cy="6134100"/>
          </a:xfrm>
        </p:spPr>
        <p:txBody>
          <a:bodyPr/>
          <a:lstStyle/>
          <a:p>
            <a:r>
              <a:rPr lang="fr-FR" sz="2400" dirty="0" smtClean="0"/>
              <a:t>Aucune performance en dessous de la moyenne pour toutes les compétences</a:t>
            </a:r>
          </a:p>
          <a:p>
            <a:r>
              <a:rPr lang="fr-FR" sz="2400" dirty="0" smtClean="0"/>
              <a:t>Ce qui est positif : </a:t>
            </a:r>
          </a:p>
          <a:p>
            <a:pPr lvl="1">
              <a:spcBef>
                <a:spcPts val="200"/>
              </a:spcBef>
            </a:pPr>
            <a:r>
              <a:rPr lang="fr-FR" sz="2000" dirty="0" smtClean="0"/>
              <a:t>les outils de description </a:t>
            </a:r>
            <a:r>
              <a:rPr lang="fr-FR" sz="2000" dirty="0" err="1" smtClean="0"/>
              <a:t>Sysml</a:t>
            </a:r>
            <a:r>
              <a:rPr lang="fr-FR" sz="2000" dirty="0" smtClean="0"/>
              <a:t>, </a:t>
            </a:r>
            <a:r>
              <a:rPr lang="fr-FR" sz="2000" dirty="0"/>
              <a:t>la schématisation </a:t>
            </a:r>
            <a:r>
              <a:rPr lang="fr-FR" sz="2000" dirty="0" smtClean="0"/>
              <a:t>; </a:t>
            </a:r>
          </a:p>
          <a:p>
            <a:pPr lvl="1">
              <a:spcBef>
                <a:spcPts val="200"/>
              </a:spcBef>
            </a:pPr>
            <a:r>
              <a:rPr lang="fr-FR" sz="2000" dirty="0" smtClean="0"/>
              <a:t>La modélisation en GE ;</a:t>
            </a:r>
          </a:p>
          <a:p>
            <a:pPr lvl="1">
              <a:spcBef>
                <a:spcPts val="200"/>
              </a:spcBef>
            </a:pPr>
            <a:r>
              <a:rPr lang="fr-FR" sz="2000" dirty="0" smtClean="0"/>
              <a:t>l’</a:t>
            </a:r>
            <a:r>
              <a:rPr lang="fr-FR" sz="2000" dirty="0" err="1" smtClean="0"/>
              <a:t>algorythmique</a:t>
            </a:r>
            <a:r>
              <a:rPr lang="fr-FR" sz="2000" dirty="0"/>
              <a:t> </a:t>
            </a:r>
            <a:r>
              <a:rPr lang="fr-FR" sz="2000" dirty="0" smtClean="0"/>
              <a:t>;</a:t>
            </a:r>
          </a:p>
          <a:p>
            <a:pPr lvl="1">
              <a:spcBef>
                <a:spcPts val="200"/>
              </a:spcBef>
            </a:pPr>
            <a:r>
              <a:rPr lang="fr-FR" sz="2000" dirty="0" smtClean="0"/>
              <a:t>la connaissance des fonctions des chaines d’énergie et d’info.</a:t>
            </a:r>
          </a:p>
          <a:p>
            <a:r>
              <a:rPr lang="fr-FR" sz="2400" dirty="0" smtClean="0"/>
              <a:t>Ce qui est à surveiller :</a:t>
            </a:r>
          </a:p>
          <a:p>
            <a:pPr lvl="1">
              <a:spcBef>
                <a:spcPts val="200"/>
              </a:spcBef>
            </a:pPr>
            <a:r>
              <a:rPr lang="fr-FR" sz="2000" dirty="0"/>
              <a:t>la nature de l’information ;</a:t>
            </a:r>
          </a:p>
          <a:p>
            <a:pPr lvl="1">
              <a:spcBef>
                <a:spcPts val="200"/>
              </a:spcBef>
            </a:pPr>
            <a:r>
              <a:rPr lang="fr-FR" sz="2000" dirty="0"/>
              <a:t>le traitement de l’info, les réseaux ;</a:t>
            </a:r>
          </a:p>
          <a:p>
            <a:pPr lvl="1">
              <a:spcBef>
                <a:spcPts val="200"/>
              </a:spcBef>
            </a:pPr>
            <a:r>
              <a:rPr lang="fr-FR" sz="2000" dirty="0" smtClean="0"/>
              <a:t>les </a:t>
            </a:r>
            <a:r>
              <a:rPr lang="fr-FR" sz="2000" dirty="0"/>
              <a:t>synthèses.</a:t>
            </a:r>
          </a:p>
          <a:p>
            <a:r>
              <a:rPr lang="fr-FR" sz="2400" dirty="0" smtClean="0"/>
              <a:t>Ce qui pose problème</a:t>
            </a:r>
          </a:p>
          <a:p>
            <a:pPr lvl="1">
              <a:spcBef>
                <a:spcPts val="200"/>
              </a:spcBef>
            </a:pPr>
            <a:r>
              <a:rPr lang="fr-FR" sz="2000" dirty="0"/>
              <a:t>l’ensemble des éléments liés à la « matière » comme la modélisation des liaisons, la détermination des efforts, la vérification des contraintes, la relation PPM ;</a:t>
            </a:r>
          </a:p>
          <a:p>
            <a:pPr lvl="1">
              <a:spcBef>
                <a:spcPts val="200"/>
              </a:spcBef>
            </a:pPr>
            <a:r>
              <a:rPr lang="fr-FR" sz="2000" dirty="0"/>
              <a:t>l</a:t>
            </a:r>
            <a:r>
              <a:rPr lang="fr-FR" sz="2000" dirty="0" smtClean="0"/>
              <a:t>a notion de rendement, les </a:t>
            </a:r>
            <a:r>
              <a:rPr lang="fr-FR" sz="2000" dirty="0"/>
              <a:t>aspects </a:t>
            </a:r>
            <a:r>
              <a:rPr lang="fr-FR" sz="2000" dirty="0" smtClean="0"/>
              <a:t>calculatoires ;</a:t>
            </a:r>
          </a:p>
          <a:p>
            <a:pPr lvl="1">
              <a:spcBef>
                <a:spcPts val="200"/>
              </a:spcBef>
            </a:pPr>
            <a:r>
              <a:rPr lang="fr-FR" sz="2000" dirty="0"/>
              <a:t>l</a:t>
            </a:r>
            <a:r>
              <a:rPr lang="fr-FR" sz="2000" dirty="0" smtClean="0"/>
              <a:t>es aspects très technologiques liés aux comportements de composants.</a:t>
            </a:r>
            <a:endParaRPr lang="fr-FR" sz="2000" dirty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endParaRPr lang="fr-FR" sz="2400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Bilan 2013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63487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STI2D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450" y="1587500"/>
            <a:ext cx="8429625" cy="1689100"/>
          </a:xfrm>
          <a:prstGeom prst="round2DiagRect">
            <a:avLst>
              <a:gd name="adj1" fmla="val 16667"/>
              <a:gd name="adj2" fmla="val 482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 smtClean="0"/>
              <a:t>3- Les principes d’amélioration des enseignements</a:t>
            </a:r>
            <a:endParaRPr lang="fr-FR" sz="4400" dirty="0"/>
          </a:p>
        </p:txBody>
      </p:sp>
      <p:pic>
        <p:nvPicPr>
          <p:cNvPr id="14340" name="Picture 2" descr="C:\Users\use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3350" y="90488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appliquer bien sur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57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666" y="642938"/>
            <a:ext cx="8229600" cy="1143000"/>
          </a:xfrm>
        </p:spPr>
        <p:txBody>
          <a:bodyPr/>
          <a:lstStyle/>
          <a:p>
            <a:r>
              <a:rPr lang="fr-FR" dirty="0" smtClean="0"/>
              <a:t>Quatre principes directeurs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23900" y="2247900"/>
            <a:ext cx="8229600" cy="29971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Orientation « STI2D »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Continuité et cohérence des enseignements technologiques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Flexibilité des organisations pédagogiques et </a:t>
            </a:r>
            <a:r>
              <a:rPr lang="fr-FR" dirty="0" smtClean="0"/>
              <a:t>matérielles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Enseignement numérique</a:t>
            </a:r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8" name="Picture 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36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0" y="1549400"/>
            <a:ext cx="84963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deux parties (problème et exercice) concernent l’analyse d’un système </a:t>
            </a:r>
            <a:r>
              <a:rPr lang="fr-FR" dirty="0" smtClean="0"/>
              <a:t>pluri techniques</a:t>
            </a:r>
            <a:endParaRPr lang="fr-FR" dirty="0" smtClean="0"/>
          </a:p>
          <a:p>
            <a:r>
              <a:rPr lang="fr-FR" dirty="0" smtClean="0"/>
              <a:t>Le questionnement est organisée en items, chacun d’eux correspondant à une problématique parfaitement identifiée qui nécessite la mobilisation de plusieurs compétences pour conduire les investigations</a:t>
            </a:r>
          </a:p>
          <a:p>
            <a:r>
              <a:rPr lang="fr-FR" dirty="0" smtClean="0"/>
              <a:t>Le déroulé de chaque questionnement ne sert qu’à guider l’élève dans l’analyse de la problématique pour arriver à une conclusion.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La conception du sujet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5833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900" y="642939"/>
            <a:ext cx="8229600" cy="1143000"/>
          </a:xfrm>
        </p:spPr>
        <p:txBody>
          <a:bodyPr/>
          <a:lstStyle/>
          <a:p>
            <a:r>
              <a:rPr lang="fr-FR" sz="3600" dirty="0" smtClean="0"/>
              <a:t>Principe d’orientation « STI2D »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900" y="1824039"/>
            <a:ext cx="8229600" cy="452596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Il n’existe qu’un seul bac STI2D, l’orientation et l’affectation en EPLE ne devrait pas se faire sur une spécialité mais sur « STI2D », c’est à l’EPLE de gérer ensuite, en fonction de son offre, le choix et les modalités le permettant.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L’organisation </a:t>
            </a:r>
            <a:r>
              <a:rPr lang="fr-FR" dirty="0"/>
              <a:t>des enseignements doit permettre de respecter les vœux de tous les élèves, de ceux qui ont choisi une spécialité et veulent s’y tenir, comme </a:t>
            </a:r>
            <a:r>
              <a:rPr lang="fr-FR" dirty="0" smtClean="0"/>
              <a:t>de </a:t>
            </a:r>
            <a:r>
              <a:rPr lang="fr-FR" dirty="0"/>
              <a:t>ceux qui n’ont pas pris de décision d’orientation définitive et recherchent une plus grande flexibilité </a:t>
            </a:r>
            <a:r>
              <a:rPr lang="fr-FR" dirty="0" smtClean="0"/>
              <a:t>dans </a:t>
            </a:r>
            <a:r>
              <a:rPr lang="fr-FR" dirty="0"/>
              <a:t>leur parcours de formation.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6" name="Picture 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59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564" y="676277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Principe de continuité des enseignements technologiques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464" y="21209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/>
              <a:t>L’enseignement de spécialité est un approfondissement de l’enseignement transversal et non un enseignement spécialisé et </a:t>
            </a:r>
            <a:r>
              <a:rPr lang="fr-FR" dirty="0" smtClean="0"/>
              <a:t>isolé. Il est </a:t>
            </a:r>
            <a:r>
              <a:rPr lang="fr-FR" dirty="0"/>
              <a:t>caractérisé par des activités de conception et de projet</a:t>
            </a:r>
            <a:r>
              <a:rPr lang="fr-FR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/>
              <a:t>La répartition horaire globale, sur une année, entre les enseignements transversaux et de spécialité doivent être globalement </a:t>
            </a:r>
            <a:r>
              <a:rPr lang="fr-FR" dirty="0" smtClean="0"/>
              <a:t>respectée. </a:t>
            </a:r>
            <a:r>
              <a:rPr lang="fr-FR" dirty="0">
                <a:solidFill>
                  <a:srgbClr val="000000"/>
                </a:solidFill>
              </a:rPr>
              <a:t>Si </a:t>
            </a:r>
            <a:r>
              <a:rPr lang="fr-FR" dirty="0" smtClean="0">
                <a:solidFill>
                  <a:srgbClr val="000000"/>
                </a:solidFill>
              </a:rPr>
              <a:t>le </a:t>
            </a:r>
            <a:r>
              <a:rPr lang="fr-FR" dirty="0">
                <a:solidFill>
                  <a:srgbClr val="000000"/>
                </a:solidFill>
              </a:rPr>
              <a:t>poids </a:t>
            </a:r>
            <a:r>
              <a:rPr lang="fr-FR" dirty="0" smtClean="0">
                <a:solidFill>
                  <a:srgbClr val="000000"/>
                </a:solidFill>
              </a:rPr>
              <a:t>des ETS peut </a:t>
            </a:r>
            <a:r>
              <a:rPr lang="fr-FR" dirty="0">
                <a:solidFill>
                  <a:srgbClr val="000000"/>
                </a:solidFill>
              </a:rPr>
              <a:t>être minimisé en début de formation, </a:t>
            </a:r>
            <a:r>
              <a:rPr lang="fr-FR" dirty="0" smtClean="0">
                <a:solidFill>
                  <a:srgbClr val="000000"/>
                </a:solidFill>
              </a:rPr>
              <a:t>les </a:t>
            </a:r>
            <a:r>
              <a:rPr lang="fr-FR" dirty="0">
                <a:solidFill>
                  <a:srgbClr val="000000"/>
                </a:solidFill>
              </a:rPr>
              <a:t>contenus doivent être connectés à l’enseignement transversal, il doit rester identifiable pour justifier la pédagogie STI2D et permettre le choix d’une spécialité.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fr-FR" dirty="0"/>
          </a:p>
          <a:p>
            <a:pPr marL="342900" lvl="1" indent="-342900">
              <a:buFont typeface="Arial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6" name="Picture 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64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00" y="96603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Principe de flexibilité </a:t>
            </a:r>
            <a:r>
              <a:rPr lang="fr-FR" sz="3600" dirty="0"/>
              <a:t>des organisations pédagogiques et matérielles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1917700"/>
            <a:ext cx="8229600" cy="49530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1" indent="-342900">
              <a:buChar char="•"/>
            </a:pPr>
            <a:r>
              <a:rPr lang="fr-FR" dirty="0">
                <a:solidFill>
                  <a:srgbClr val="000000"/>
                </a:solidFill>
              </a:rPr>
              <a:t>Toute organisation des enseignements doit être justifiée par une stratégie pédagogique formalisée de formation, tenant compte des ressources humaines et matérielles (locaux, équipements)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</a:p>
          <a:p>
            <a:pPr marL="342900" lvl="1" indent="-342900"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La structuration physique des lieux de formation doit favoriser l’adaptation des organisations pédagogiques. La transcription directe du fonctionnel du guide d’équipement est insuffisante.</a:t>
            </a:r>
            <a:endParaRPr lang="fr-FR" dirty="0">
              <a:solidFill>
                <a:srgbClr val="000000"/>
              </a:solidFill>
            </a:endParaRPr>
          </a:p>
          <a:p>
            <a:pPr marL="342900" lvl="1" indent="-342900">
              <a:buChar char="•"/>
            </a:pPr>
            <a:r>
              <a:rPr lang="fr-FR" dirty="0">
                <a:solidFill>
                  <a:srgbClr val="000000"/>
                </a:solidFill>
              </a:rPr>
              <a:t>L’organisation des enseignements se décide en équipe pédagogique et amène souvent à un horaire hebdomadaire enseignant « flexible »… à négocier car impossible à imposer. </a:t>
            </a:r>
            <a:endParaRPr lang="fr-FR" dirty="0" smtClean="0">
              <a:solidFill>
                <a:srgbClr val="00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Les stratégies et les organisations d’enseignement doivent privilégier la flexibilité des </a:t>
            </a:r>
            <a:r>
              <a:rPr lang="fr-FR" dirty="0" smtClean="0">
                <a:solidFill>
                  <a:srgbClr val="000000"/>
                </a:solidFill>
              </a:rPr>
              <a:t>activités, </a:t>
            </a:r>
            <a:r>
              <a:rPr lang="fr-FR" dirty="0">
                <a:solidFill>
                  <a:srgbClr val="000000"/>
                </a:solidFill>
              </a:rPr>
              <a:t>facilitant l’adaptation permanente et rapide des enseignements aux besoins des élèves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6" name="Picture 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55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à coins arrondis 176"/>
          <p:cNvSpPr/>
          <p:nvPr/>
        </p:nvSpPr>
        <p:spPr>
          <a:xfrm>
            <a:off x="596900" y="1557306"/>
            <a:ext cx="8459747" cy="1690283"/>
          </a:xfrm>
          <a:prstGeom prst="roundRect">
            <a:avLst>
              <a:gd name="adj" fmla="val 39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/>
          <p:cNvSpPr/>
          <p:nvPr/>
        </p:nvSpPr>
        <p:spPr>
          <a:xfrm>
            <a:off x="1885060" y="2552561"/>
            <a:ext cx="295982" cy="5505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à coins arrondis 95"/>
          <p:cNvSpPr/>
          <p:nvPr/>
        </p:nvSpPr>
        <p:spPr>
          <a:xfrm>
            <a:off x="1894762" y="1826547"/>
            <a:ext cx="295982" cy="49069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185710" y="1807430"/>
            <a:ext cx="6254374" cy="2700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90744" y="2081660"/>
            <a:ext cx="6249340" cy="221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21228" y="1807039"/>
            <a:ext cx="2519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Enseignement Transversal : 210h</a:t>
            </a:r>
            <a:endParaRPr lang="fr-FR" sz="1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541108" y="1797832"/>
            <a:ext cx="0" cy="286206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00904" y="1815381"/>
            <a:ext cx="6014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7h hebdo</a:t>
            </a:r>
            <a:endParaRPr lang="fr-FR" sz="1000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2532132" y="2081386"/>
            <a:ext cx="0" cy="230100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99879" y="2067131"/>
            <a:ext cx="6014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5h hebdo</a:t>
            </a:r>
            <a:endParaRPr lang="fr-FR" sz="1000" dirty="0"/>
          </a:p>
        </p:txBody>
      </p:sp>
      <p:sp>
        <p:nvSpPr>
          <p:cNvPr id="19" name="Rectangle 18"/>
          <p:cNvSpPr/>
          <p:nvPr/>
        </p:nvSpPr>
        <p:spPr>
          <a:xfrm>
            <a:off x="3621228" y="2050389"/>
            <a:ext cx="2691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Enseignements de spécialités : 150h</a:t>
            </a:r>
            <a:endParaRPr lang="fr-FR" sz="12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2185710" y="1717464"/>
            <a:ext cx="6238472" cy="0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24946" y="1527349"/>
            <a:ext cx="9117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30 semaines</a:t>
            </a:r>
            <a:endParaRPr lang="fr-FR" sz="1000" dirty="0"/>
          </a:p>
        </p:txBody>
      </p:sp>
      <p:sp>
        <p:nvSpPr>
          <p:cNvPr id="30" name="Rectangle 29"/>
          <p:cNvSpPr/>
          <p:nvPr/>
        </p:nvSpPr>
        <p:spPr>
          <a:xfrm>
            <a:off x="2180737" y="2552561"/>
            <a:ext cx="6265337" cy="242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185710" y="2794987"/>
            <a:ext cx="6259790" cy="3160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3621228" y="2552170"/>
            <a:ext cx="1984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Enseignement Transversal : 150h</a:t>
            </a:r>
            <a:endParaRPr lang="fr-FR" sz="1200" dirty="0"/>
          </a:p>
        </p:txBody>
      </p:sp>
      <p:cxnSp>
        <p:nvCxnSpPr>
          <p:cNvPr id="33" name="Connecteur droit 32"/>
          <p:cNvCxnSpPr/>
          <p:nvPr/>
        </p:nvCxnSpPr>
        <p:spPr>
          <a:xfrm>
            <a:off x="2541108" y="2550914"/>
            <a:ext cx="0" cy="252557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500904" y="2560512"/>
            <a:ext cx="6014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kern="1400" dirty="0">
                <a:solidFill>
                  <a:srgbClr val="002060"/>
                </a:solidFill>
                <a:latin typeface="Aldo" pitchFamily="2" charset="0"/>
                <a:ea typeface="Times New Roman"/>
              </a:rPr>
              <a:t>5</a:t>
            </a:r>
            <a:r>
              <a:rPr lang="fr-FR" sz="10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h hebdo</a:t>
            </a:r>
            <a:endParaRPr lang="fr-FR" sz="1000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2541108" y="2778811"/>
            <a:ext cx="0" cy="324314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500382" y="2817065"/>
            <a:ext cx="7195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kern="1400" dirty="0">
                <a:solidFill>
                  <a:srgbClr val="002060"/>
                </a:solidFill>
                <a:latin typeface="Aldo" pitchFamily="2" charset="0"/>
                <a:ea typeface="Times New Roman"/>
              </a:rPr>
              <a:t>9</a:t>
            </a:r>
            <a:r>
              <a:rPr lang="fr-FR" sz="10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h hebdo</a:t>
            </a:r>
            <a:endParaRPr lang="fr-FR" sz="1000" dirty="0"/>
          </a:p>
        </p:txBody>
      </p:sp>
      <p:sp>
        <p:nvSpPr>
          <p:cNvPr id="37" name="Rectangle 36"/>
          <p:cNvSpPr/>
          <p:nvPr/>
        </p:nvSpPr>
        <p:spPr>
          <a:xfrm>
            <a:off x="3621228" y="2795520"/>
            <a:ext cx="4000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Enseignements de spécialités : 270h dont 70H de projet</a:t>
            </a:r>
            <a:endParaRPr lang="fr-FR" sz="12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1733078" y="1978000"/>
            <a:ext cx="5950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kern="1400" dirty="0" smtClean="0">
                <a:solidFill>
                  <a:srgbClr val="002060"/>
                </a:solidFill>
                <a:latin typeface="Aldo" pitchFamily="2" charset="0"/>
              </a:rPr>
              <a:t>Première</a:t>
            </a:r>
            <a:endParaRPr lang="fr-FR" sz="1000" dirty="0"/>
          </a:p>
        </p:txBody>
      </p:sp>
      <p:sp>
        <p:nvSpPr>
          <p:cNvPr id="45" name="Rectangle 44"/>
          <p:cNvSpPr/>
          <p:nvPr/>
        </p:nvSpPr>
        <p:spPr>
          <a:xfrm rot="16200000">
            <a:off x="1690103" y="2762478"/>
            <a:ext cx="635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kern="1400" dirty="0" smtClean="0">
                <a:solidFill>
                  <a:schemeClr val="bg1"/>
                </a:solidFill>
                <a:latin typeface="Aldo" pitchFamily="2" charset="0"/>
              </a:rPr>
              <a:t>Terminale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96900" y="1887243"/>
            <a:ext cx="1297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kern="1400" dirty="0" smtClean="0">
                <a:solidFill>
                  <a:schemeClr val="bg1"/>
                </a:solidFill>
                <a:latin typeface="Aldo" pitchFamily="2" charset="0"/>
              </a:rPr>
              <a:t>Rappel des volumes horaires des enseignements technologiques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777186" y="486861"/>
            <a:ext cx="8229600" cy="1143000"/>
          </a:xfrm>
        </p:spPr>
        <p:txBody>
          <a:bodyPr/>
          <a:lstStyle/>
          <a:p>
            <a:r>
              <a:rPr lang="fr-FR" sz="3600" dirty="0" smtClean="0"/>
              <a:t>Flexibilité horaire / semaine</a:t>
            </a:r>
            <a:endParaRPr lang="fr-FR" sz="3600" dirty="0"/>
          </a:p>
        </p:txBody>
      </p:sp>
      <p:sp>
        <p:nvSpPr>
          <p:cNvPr id="51" name="Rectangle 50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52" name="Arrondir un rectangle avec un coin diagonal 51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53" name="Picture 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e 208"/>
          <p:cNvGrpSpPr/>
          <p:nvPr/>
        </p:nvGrpSpPr>
        <p:grpSpPr>
          <a:xfrm>
            <a:off x="576373" y="4317229"/>
            <a:ext cx="8482409" cy="1761857"/>
            <a:chOff x="585913" y="5447259"/>
            <a:chExt cx="8482409" cy="1761857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606440" y="5447259"/>
              <a:ext cx="8461882" cy="1761857"/>
            </a:xfrm>
            <a:prstGeom prst="roundRect">
              <a:avLst>
                <a:gd name="adj" fmla="val 396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1974214" y="5656976"/>
              <a:ext cx="198026" cy="136587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181239" y="5656976"/>
              <a:ext cx="6262685" cy="34987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025256" y="5688387"/>
              <a:ext cx="427566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kern="1400" dirty="0" smtClean="0">
                  <a:solidFill>
                    <a:srgbClr val="002060"/>
                  </a:solidFill>
                  <a:latin typeface="Aldo" pitchFamily="2" charset="0"/>
                  <a:ea typeface="Times New Roman"/>
                </a:rPr>
                <a:t>Enseignement Transversal : 210h</a:t>
              </a:r>
              <a:endParaRPr lang="fr-FR" sz="1200" dirty="0"/>
            </a:p>
          </p:txBody>
        </p:sp>
        <p:cxnSp>
          <p:nvCxnSpPr>
            <p:cNvPr id="63" name="Connecteur droit 62"/>
            <p:cNvCxnSpPr/>
            <p:nvPr/>
          </p:nvCxnSpPr>
          <p:spPr>
            <a:xfrm>
              <a:off x="7958508" y="5652676"/>
              <a:ext cx="0" cy="362640"/>
            </a:xfrm>
            <a:prstGeom prst="line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7970386" y="5652676"/>
              <a:ext cx="5412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kern="1400" dirty="0">
                  <a:solidFill>
                    <a:srgbClr val="002060"/>
                  </a:solidFill>
                  <a:latin typeface="Aldo" pitchFamily="2" charset="0"/>
                  <a:ea typeface="Times New Roman"/>
                </a:rPr>
                <a:t>7</a:t>
              </a:r>
              <a:r>
                <a:rPr lang="fr-FR" sz="1000" kern="1400" dirty="0" smtClean="0">
                  <a:solidFill>
                    <a:srgbClr val="002060"/>
                  </a:solidFill>
                  <a:latin typeface="Aldo" pitchFamily="2" charset="0"/>
                  <a:ea typeface="Times New Roman"/>
                </a:rPr>
                <a:t> h </a:t>
              </a:r>
            </a:p>
            <a:p>
              <a:r>
                <a:rPr lang="fr-FR" sz="1000" kern="1400" dirty="0" smtClean="0">
                  <a:solidFill>
                    <a:srgbClr val="002060"/>
                  </a:solidFill>
                  <a:latin typeface="Aldo" pitchFamily="2" charset="0"/>
                  <a:ea typeface="Times New Roman"/>
                </a:rPr>
                <a:t>hebdo</a:t>
              </a:r>
              <a:endParaRPr lang="fr-FR" sz="1000" dirty="0"/>
            </a:p>
          </p:txBody>
        </p:sp>
        <p:sp>
          <p:nvSpPr>
            <p:cNvPr id="65" name="Rectangle 64"/>
            <p:cNvSpPr/>
            <p:nvPr/>
          </p:nvSpPr>
          <p:spPr>
            <a:xfrm rot="16200000">
              <a:off x="1361608" y="6194701"/>
              <a:ext cx="141007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000" kern="1400" dirty="0" smtClean="0">
                  <a:solidFill>
                    <a:srgbClr val="002060"/>
                  </a:solidFill>
                  <a:latin typeface="Aldo" pitchFamily="2" charset="0"/>
                </a:rPr>
                <a:t>Première</a:t>
              </a:r>
              <a:endParaRPr lang="fr-FR" sz="1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5913" y="5464753"/>
              <a:ext cx="112489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kern="1400" dirty="0" smtClean="0">
                  <a:latin typeface="Aldo" pitchFamily="2" charset="0"/>
                </a:rPr>
                <a:t>Organisation </a:t>
              </a:r>
            </a:p>
            <a:p>
              <a:r>
                <a:rPr lang="fr-FR" sz="1000" b="1" dirty="0" smtClean="0">
                  <a:latin typeface="Aldo" pitchFamily="2" charset="0"/>
                </a:rPr>
                <a:t>avec démarrage des spécialités dès le début d’année de la classe de première</a:t>
              </a:r>
              <a:endParaRPr lang="fr-FR" sz="1000" b="1" kern="1400" dirty="0" smtClean="0">
                <a:latin typeface="Aldo" pitchFamily="2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181239" y="6006849"/>
              <a:ext cx="1149351" cy="106256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212"/>
            <p:cNvSpPr/>
            <p:nvPr/>
          </p:nvSpPr>
          <p:spPr>
            <a:xfrm>
              <a:off x="2190276" y="6054531"/>
              <a:ext cx="6254261" cy="254924"/>
            </a:xfrm>
            <a:custGeom>
              <a:avLst/>
              <a:gdLst>
                <a:gd name="connsiteX0" fmla="*/ 0 w 5664414"/>
                <a:gd name="connsiteY0" fmla="*/ 0 h 242224"/>
                <a:gd name="connsiteX1" fmla="*/ 5664414 w 5664414"/>
                <a:gd name="connsiteY1" fmla="*/ 0 h 242224"/>
                <a:gd name="connsiteX2" fmla="*/ 5664414 w 5664414"/>
                <a:gd name="connsiteY2" fmla="*/ 242224 h 242224"/>
                <a:gd name="connsiteX3" fmla="*/ 0 w 5664414"/>
                <a:gd name="connsiteY3" fmla="*/ 242224 h 242224"/>
                <a:gd name="connsiteX4" fmla="*/ 0 w 5664414"/>
                <a:gd name="connsiteY4" fmla="*/ 0 h 242224"/>
                <a:gd name="connsiteX0" fmla="*/ 1257300 w 6921714"/>
                <a:gd name="connsiteY0" fmla="*/ 0 h 254924"/>
                <a:gd name="connsiteX1" fmla="*/ 6921714 w 6921714"/>
                <a:gd name="connsiteY1" fmla="*/ 0 h 254924"/>
                <a:gd name="connsiteX2" fmla="*/ 6921714 w 6921714"/>
                <a:gd name="connsiteY2" fmla="*/ 242224 h 254924"/>
                <a:gd name="connsiteX3" fmla="*/ 0 w 6921714"/>
                <a:gd name="connsiteY3" fmla="*/ 254924 h 254924"/>
                <a:gd name="connsiteX4" fmla="*/ 1257300 w 6921714"/>
                <a:gd name="connsiteY4" fmla="*/ 0 h 25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714" h="254924">
                  <a:moveTo>
                    <a:pt x="1257300" y="0"/>
                  </a:moveTo>
                  <a:lnTo>
                    <a:pt x="6921714" y="0"/>
                  </a:lnTo>
                  <a:lnTo>
                    <a:pt x="6921714" y="242224"/>
                  </a:lnTo>
                  <a:lnTo>
                    <a:pt x="0" y="254924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>
                  <a:latin typeface="Aldo" pitchFamily="2" charset="0"/>
                </a:rPr>
                <a:t>SIN-150h</a:t>
              </a:r>
              <a:endParaRPr lang="fr-FR" sz="800" dirty="0">
                <a:latin typeface="Aldo" pitchFamily="2" charset="0"/>
              </a:endParaRPr>
            </a:p>
          </p:txBody>
        </p:sp>
        <p:sp>
          <p:nvSpPr>
            <p:cNvPr id="71" name="Rectangle 204"/>
            <p:cNvSpPr/>
            <p:nvPr/>
          </p:nvSpPr>
          <p:spPr>
            <a:xfrm>
              <a:off x="2181239" y="6333931"/>
              <a:ext cx="6263299" cy="242224"/>
            </a:xfrm>
            <a:custGeom>
              <a:avLst/>
              <a:gdLst>
                <a:gd name="connsiteX0" fmla="*/ 0 w 5664414"/>
                <a:gd name="connsiteY0" fmla="*/ 0 h 242224"/>
                <a:gd name="connsiteX1" fmla="*/ 5664414 w 5664414"/>
                <a:gd name="connsiteY1" fmla="*/ 0 h 242224"/>
                <a:gd name="connsiteX2" fmla="*/ 5664414 w 5664414"/>
                <a:gd name="connsiteY2" fmla="*/ 242224 h 242224"/>
                <a:gd name="connsiteX3" fmla="*/ 0 w 5664414"/>
                <a:gd name="connsiteY3" fmla="*/ 242224 h 242224"/>
                <a:gd name="connsiteX4" fmla="*/ 0 w 5664414"/>
                <a:gd name="connsiteY4" fmla="*/ 0 h 242224"/>
                <a:gd name="connsiteX0" fmla="*/ 1219200 w 6883614"/>
                <a:gd name="connsiteY0" fmla="*/ 0 h 242224"/>
                <a:gd name="connsiteX1" fmla="*/ 6883614 w 6883614"/>
                <a:gd name="connsiteY1" fmla="*/ 0 h 242224"/>
                <a:gd name="connsiteX2" fmla="*/ 6883614 w 6883614"/>
                <a:gd name="connsiteY2" fmla="*/ 242224 h 242224"/>
                <a:gd name="connsiteX3" fmla="*/ 0 w 6883614"/>
                <a:gd name="connsiteY3" fmla="*/ 242224 h 242224"/>
                <a:gd name="connsiteX4" fmla="*/ 1219200 w 6883614"/>
                <a:gd name="connsiteY4" fmla="*/ 0 h 242224"/>
                <a:gd name="connsiteX0" fmla="*/ 1231900 w 6896314"/>
                <a:gd name="connsiteY0" fmla="*/ 0 h 242224"/>
                <a:gd name="connsiteX1" fmla="*/ 6896314 w 6896314"/>
                <a:gd name="connsiteY1" fmla="*/ 0 h 242224"/>
                <a:gd name="connsiteX2" fmla="*/ 6896314 w 6896314"/>
                <a:gd name="connsiteY2" fmla="*/ 242224 h 242224"/>
                <a:gd name="connsiteX3" fmla="*/ 0 w 6896314"/>
                <a:gd name="connsiteY3" fmla="*/ 229524 h 242224"/>
                <a:gd name="connsiteX4" fmla="*/ 1231900 w 6896314"/>
                <a:gd name="connsiteY4" fmla="*/ 0 h 24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6314" h="242224">
                  <a:moveTo>
                    <a:pt x="1231900" y="0"/>
                  </a:moveTo>
                  <a:lnTo>
                    <a:pt x="6896314" y="0"/>
                  </a:lnTo>
                  <a:lnTo>
                    <a:pt x="6896314" y="242224"/>
                  </a:lnTo>
                  <a:lnTo>
                    <a:pt x="0" y="229524"/>
                  </a:lnTo>
                  <a:lnTo>
                    <a:pt x="12319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>
                  <a:latin typeface="Aldo" pitchFamily="2" charset="0"/>
                </a:rPr>
                <a:t>ITEC-150h</a:t>
              </a:r>
              <a:endParaRPr lang="fr-FR" sz="800" dirty="0">
                <a:latin typeface="Aldo" pitchFamily="2" charset="0"/>
              </a:endParaRPr>
            </a:p>
          </p:txBody>
        </p:sp>
        <p:sp>
          <p:nvSpPr>
            <p:cNvPr id="72" name="Rectangle 209"/>
            <p:cNvSpPr/>
            <p:nvPr/>
          </p:nvSpPr>
          <p:spPr>
            <a:xfrm>
              <a:off x="2181240" y="6581147"/>
              <a:ext cx="6269228" cy="243589"/>
            </a:xfrm>
            <a:custGeom>
              <a:avLst/>
              <a:gdLst>
                <a:gd name="connsiteX0" fmla="*/ 0 w 5657595"/>
                <a:gd name="connsiteY0" fmla="*/ 0 h 243589"/>
                <a:gd name="connsiteX1" fmla="*/ 5657595 w 5657595"/>
                <a:gd name="connsiteY1" fmla="*/ 0 h 243589"/>
                <a:gd name="connsiteX2" fmla="*/ 5657595 w 5657595"/>
                <a:gd name="connsiteY2" fmla="*/ 243589 h 243589"/>
                <a:gd name="connsiteX3" fmla="*/ 0 w 5657595"/>
                <a:gd name="connsiteY3" fmla="*/ 243589 h 243589"/>
                <a:gd name="connsiteX4" fmla="*/ 0 w 5657595"/>
                <a:gd name="connsiteY4" fmla="*/ 0 h 243589"/>
                <a:gd name="connsiteX0" fmla="*/ 1225550 w 6883145"/>
                <a:gd name="connsiteY0" fmla="*/ 0 h 243589"/>
                <a:gd name="connsiteX1" fmla="*/ 6883145 w 6883145"/>
                <a:gd name="connsiteY1" fmla="*/ 0 h 243589"/>
                <a:gd name="connsiteX2" fmla="*/ 6883145 w 6883145"/>
                <a:gd name="connsiteY2" fmla="*/ 243589 h 243589"/>
                <a:gd name="connsiteX3" fmla="*/ 0 w 6883145"/>
                <a:gd name="connsiteY3" fmla="*/ 243589 h 243589"/>
                <a:gd name="connsiteX4" fmla="*/ 1225550 w 6883145"/>
                <a:gd name="connsiteY4" fmla="*/ 0 h 24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3145" h="243589">
                  <a:moveTo>
                    <a:pt x="1225550" y="0"/>
                  </a:moveTo>
                  <a:lnTo>
                    <a:pt x="6883145" y="0"/>
                  </a:lnTo>
                  <a:lnTo>
                    <a:pt x="6883145" y="243589"/>
                  </a:lnTo>
                  <a:lnTo>
                    <a:pt x="0" y="243589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>
                  <a:latin typeface="Aldo" pitchFamily="2" charset="0"/>
                </a:rPr>
                <a:t>EE- 150h</a:t>
              </a:r>
              <a:endParaRPr lang="fr-FR" sz="800" dirty="0">
                <a:latin typeface="Aldo" pitchFamily="2" charset="0"/>
              </a:endParaRPr>
            </a:p>
          </p:txBody>
        </p:sp>
        <p:sp>
          <p:nvSpPr>
            <p:cNvPr id="73" name="Rectangle 211"/>
            <p:cNvSpPr/>
            <p:nvPr/>
          </p:nvSpPr>
          <p:spPr>
            <a:xfrm>
              <a:off x="2181240" y="6839387"/>
              <a:ext cx="6277696" cy="242729"/>
            </a:xfrm>
            <a:custGeom>
              <a:avLst/>
              <a:gdLst>
                <a:gd name="connsiteX0" fmla="*/ 0 w 5664414"/>
                <a:gd name="connsiteY0" fmla="*/ 0 h 242729"/>
                <a:gd name="connsiteX1" fmla="*/ 5664414 w 5664414"/>
                <a:gd name="connsiteY1" fmla="*/ 0 h 242729"/>
                <a:gd name="connsiteX2" fmla="*/ 5664414 w 5664414"/>
                <a:gd name="connsiteY2" fmla="*/ 242729 h 242729"/>
                <a:gd name="connsiteX3" fmla="*/ 0 w 5664414"/>
                <a:gd name="connsiteY3" fmla="*/ 242729 h 242729"/>
                <a:gd name="connsiteX4" fmla="*/ 0 w 5664414"/>
                <a:gd name="connsiteY4" fmla="*/ 0 h 242729"/>
                <a:gd name="connsiteX0" fmla="*/ 1206500 w 6870914"/>
                <a:gd name="connsiteY0" fmla="*/ 0 h 242729"/>
                <a:gd name="connsiteX1" fmla="*/ 6870914 w 6870914"/>
                <a:gd name="connsiteY1" fmla="*/ 0 h 242729"/>
                <a:gd name="connsiteX2" fmla="*/ 6870914 w 6870914"/>
                <a:gd name="connsiteY2" fmla="*/ 242729 h 242729"/>
                <a:gd name="connsiteX3" fmla="*/ 0 w 6870914"/>
                <a:gd name="connsiteY3" fmla="*/ 236379 h 242729"/>
                <a:gd name="connsiteX4" fmla="*/ 1206500 w 6870914"/>
                <a:gd name="connsiteY4" fmla="*/ 0 h 24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0914" h="242729">
                  <a:moveTo>
                    <a:pt x="1206500" y="0"/>
                  </a:moveTo>
                  <a:lnTo>
                    <a:pt x="6870914" y="0"/>
                  </a:lnTo>
                  <a:lnTo>
                    <a:pt x="6870914" y="242729"/>
                  </a:lnTo>
                  <a:lnTo>
                    <a:pt x="0" y="236379"/>
                  </a:lnTo>
                  <a:lnTo>
                    <a:pt x="1206500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 smtClean="0">
                  <a:latin typeface="Aldo" pitchFamily="2" charset="0"/>
                </a:rPr>
                <a:t>AC- 150h</a:t>
              </a:r>
              <a:endParaRPr lang="fr-FR" sz="800" dirty="0">
                <a:latin typeface="Aldo" pitchFamily="2" charset="0"/>
              </a:endParaRPr>
            </a:p>
          </p:txBody>
        </p:sp>
        <p:cxnSp>
          <p:nvCxnSpPr>
            <p:cNvPr id="67" name="Connecteur droit 66"/>
            <p:cNvCxnSpPr/>
            <p:nvPr/>
          </p:nvCxnSpPr>
          <p:spPr>
            <a:xfrm>
              <a:off x="7964857" y="6571309"/>
              <a:ext cx="0" cy="244107"/>
            </a:xfrm>
            <a:prstGeom prst="line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7978857" y="6510836"/>
              <a:ext cx="5412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kern="1400" dirty="0">
                  <a:solidFill>
                    <a:srgbClr val="002060"/>
                  </a:solidFill>
                  <a:latin typeface="Aldo" pitchFamily="2" charset="0"/>
                  <a:ea typeface="Times New Roman"/>
                </a:rPr>
                <a:t>5</a:t>
              </a:r>
              <a:r>
                <a:rPr lang="fr-FR" sz="1000" kern="1400" dirty="0" smtClean="0">
                  <a:solidFill>
                    <a:srgbClr val="002060"/>
                  </a:solidFill>
                  <a:latin typeface="Aldo" pitchFamily="2" charset="0"/>
                  <a:ea typeface="Times New Roman"/>
                </a:rPr>
                <a:t>h </a:t>
              </a:r>
            </a:p>
            <a:p>
              <a:r>
                <a:rPr lang="fr-FR" sz="1000" kern="1400" dirty="0" smtClean="0">
                  <a:solidFill>
                    <a:srgbClr val="002060"/>
                  </a:solidFill>
                  <a:latin typeface="Aldo" pitchFamily="2" charset="0"/>
                  <a:ea typeface="Times New Roman"/>
                </a:rPr>
                <a:t>hebdo</a:t>
              </a:r>
              <a:endParaRPr lang="fr-FR" sz="1000" dirty="0"/>
            </a:p>
          </p:txBody>
        </p:sp>
      </p:grpSp>
      <p:cxnSp>
        <p:nvCxnSpPr>
          <p:cNvPr id="76" name="Connecteur droit 75"/>
          <p:cNvCxnSpPr/>
          <p:nvPr/>
        </p:nvCxnSpPr>
        <p:spPr>
          <a:xfrm>
            <a:off x="3321050" y="4025900"/>
            <a:ext cx="8467" cy="256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>
            <a:off x="4445000" y="4025900"/>
            <a:ext cx="7211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V="1">
            <a:off x="4452211" y="4142292"/>
            <a:ext cx="3991696" cy="1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912446" y="3815465"/>
            <a:ext cx="953218" cy="307777"/>
          </a:xfrm>
          <a:prstGeom prst="rect">
            <a:avLst/>
          </a:prstGeom>
          <a:solidFill>
            <a:srgbClr val="FCD5B5"/>
          </a:solidFill>
        </p:spPr>
        <p:txBody>
          <a:bodyPr wrap="none">
            <a:spAutoFit/>
          </a:bodyPr>
          <a:lstStyle/>
          <a:p>
            <a:r>
              <a:rPr lang="fr-FR" sz="14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Période 3</a:t>
            </a:r>
            <a:endParaRPr lang="fr-FR" sz="1400" dirty="0"/>
          </a:p>
        </p:txBody>
      </p:sp>
      <p:cxnSp>
        <p:nvCxnSpPr>
          <p:cNvPr id="80" name="Connecteur droit 79"/>
          <p:cNvCxnSpPr/>
          <p:nvPr/>
        </p:nvCxnSpPr>
        <p:spPr>
          <a:xfrm>
            <a:off x="2171700" y="4157133"/>
            <a:ext cx="1149350" cy="1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267546" y="3834516"/>
            <a:ext cx="95321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14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Période 1</a:t>
            </a:r>
            <a:endParaRPr lang="fr-FR" sz="1400" dirty="0"/>
          </a:p>
        </p:txBody>
      </p:sp>
      <p:cxnSp>
        <p:nvCxnSpPr>
          <p:cNvPr id="82" name="Connecteur droit 81"/>
          <p:cNvCxnSpPr/>
          <p:nvPr/>
        </p:nvCxnSpPr>
        <p:spPr>
          <a:xfrm flipV="1">
            <a:off x="3321050" y="6532034"/>
            <a:ext cx="1111250" cy="8466"/>
          </a:xfrm>
          <a:prstGeom prst="line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440982" y="6209416"/>
            <a:ext cx="95321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1400" kern="1400" dirty="0" smtClean="0">
                <a:solidFill>
                  <a:srgbClr val="002060"/>
                </a:solidFill>
                <a:latin typeface="Aldo" pitchFamily="2" charset="0"/>
                <a:ea typeface="Times New Roman"/>
              </a:rPr>
              <a:t>Période 2</a:t>
            </a:r>
            <a:endParaRPr lang="fr-FR" sz="1400" dirty="0"/>
          </a:p>
        </p:txBody>
      </p:sp>
      <p:sp>
        <p:nvSpPr>
          <p:cNvPr id="85" name="ZoneTexte 84"/>
          <p:cNvSpPr txBox="1"/>
          <p:nvPr/>
        </p:nvSpPr>
        <p:spPr>
          <a:xfrm>
            <a:off x="6794499" y="6197600"/>
            <a:ext cx="177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Choix définitif</a:t>
            </a:r>
            <a:endParaRPr lang="fr-FR" dirty="0"/>
          </a:p>
        </p:txBody>
      </p:sp>
      <p:sp>
        <p:nvSpPr>
          <p:cNvPr id="86" name="Flèche vers la droite 85"/>
          <p:cNvSpPr/>
          <p:nvPr/>
        </p:nvSpPr>
        <p:spPr>
          <a:xfrm>
            <a:off x="4444999" y="6477000"/>
            <a:ext cx="1161067" cy="241300"/>
          </a:xfrm>
          <a:prstGeom prst="rightArrow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4521200" y="62103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 choix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2172412" y="1058361"/>
            <a:ext cx="9606" cy="5139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434384" y="1333500"/>
            <a:ext cx="15012" cy="528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èche vers la droite 89"/>
          <p:cNvSpPr/>
          <p:nvPr/>
        </p:nvSpPr>
        <p:spPr>
          <a:xfrm flipH="1">
            <a:off x="7279017" y="6470650"/>
            <a:ext cx="1161067" cy="241300"/>
          </a:xfrm>
          <a:prstGeom prst="rightArrow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83836" y="3275140"/>
            <a:ext cx="3454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Progressivité des heures ETS</a:t>
            </a:r>
          </a:p>
          <a:p>
            <a:r>
              <a:rPr lang="fr-FR" sz="1600" dirty="0"/>
              <a:t>Mono ou pluri spécialités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3836" y="60365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Mono ou pluri spécialités</a:t>
            </a:r>
          </a:p>
          <a:p>
            <a:r>
              <a:rPr lang="fr-FR" sz="1600" dirty="0"/>
              <a:t>Activités ETT et  ETT + ETS</a:t>
            </a:r>
          </a:p>
          <a:p>
            <a:r>
              <a:rPr lang="fr-FR" sz="1600" dirty="0"/>
              <a:t>Mini projet pluri ou mono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03648" y="3258403"/>
            <a:ext cx="4965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/>
              <a:t>Rattrapage des heures </a:t>
            </a:r>
            <a:r>
              <a:rPr lang="fr-FR" sz="1600" dirty="0" smtClean="0"/>
              <a:t>ETS, mono </a:t>
            </a:r>
            <a:r>
              <a:rPr lang="fr-FR" sz="1600" dirty="0"/>
              <a:t>spécialité</a:t>
            </a:r>
          </a:p>
          <a:p>
            <a:pPr algn="r"/>
            <a:r>
              <a:rPr lang="fr-FR" sz="1600" dirty="0"/>
              <a:t>Activités ETT, ETT + ETS, ETS</a:t>
            </a:r>
          </a:p>
          <a:p>
            <a:pPr algn="r"/>
            <a:r>
              <a:rPr lang="fr-FR" sz="1600" dirty="0"/>
              <a:t>Mini projet mono</a:t>
            </a:r>
          </a:p>
        </p:txBody>
      </p:sp>
    </p:spTree>
    <p:extLst>
      <p:ext uri="{BB962C8B-B14F-4D97-AF65-F5344CB8AC3E}">
        <p14:creationId xmlns:p14="http://schemas.microsoft.com/office/powerpoint/2010/main" val="3388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er 65"/>
          <p:cNvGrpSpPr/>
          <p:nvPr/>
        </p:nvGrpSpPr>
        <p:grpSpPr>
          <a:xfrm>
            <a:off x="1792938" y="2868694"/>
            <a:ext cx="6932706" cy="1165412"/>
            <a:chOff x="1538938" y="2868694"/>
            <a:chExt cx="6932706" cy="1165412"/>
          </a:xfrm>
        </p:grpSpPr>
        <p:sp>
          <p:nvSpPr>
            <p:cNvPr id="4" name="Rectangle 3"/>
            <p:cNvSpPr/>
            <p:nvPr/>
          </p:nvSpPr>
          <p:spPr>
            <a:xfrm>
              <a:off x="1538938" y="2868694"/>
              <a:ext cx="6932706" cy="11654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598706" y="3107763"/>
              <a:ext cx="461665" cy="5677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dirty="0" smtClean="0"/>
                <a:t>4 h</a:t>
              </a:r>
              <a:endParaRPr lang="fr-FR" dirty="0"/>
            </a:p>
          </p:txBody>
        </p:sp>
      </p:grpSp>
      <p:grpSp>
        <p:nvGrpSpPr>
          <p:cNvPr id="67" name="Grouper 66"/>
          <p:cNvGrpSpPr/>
          <p:nvPr/>
        </p:nvGrpSpPr>
        <p:grpSpPr>
          <a:xfrm>
            <a:off x="1810867" y="4126741"/>
            <a:ext cx="6932706" cy="759012"/>
            <a:chOff x="1556867" y="4126741"/>
            <a:chExt cx="6932706" cy="759012"/>
          </a:xfrm>
        </p:grpSpPr>
        <p:sp>
          <p:nvSpPr>
            <p:cNvPr id="5" name="Rectangle 4"/>
            <p:cNvSpPr/>
            <p:nvPr/>
          </p:nvSpPr>
          <p:spPr>
            <a:xfrm>
              <a:off x="1556867" y="4126741"/>
              <a:ext cx="6932706" cy="759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601694" y="4201457"/>
              <a:ext cx="461665" cy="5677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dirty="0" smtClean="0"/>
                <a:t>3 h</a:t>
              </a:r>
              <a:endParaRPr lang="fr-FR" dirty="0"/>
            </a:p>
          </p:txBody>
        </p:sp>
      </p:grpSp>
      <p:grpSp>
        <p:nvGrpSpPr>
          <p:cNvPr id="68" name="Grouper 67"/>
          <p:cNvGrpSpPr/>
          <p:nvPr/>
        </p:nvGrpSpPr>
        <p:grpSpPr>
          <a:xfrm>
            <a:off x="1798914" y="4966435"/>
            <a:ext cx="6932706" cy="567776"/>
            <a:chOff x="1544914" y="4966435"/>
            <a:chExt cx="6932706" cy="567776"/>
          </a:xfrm>
        </p:grpSpPr>
        <p:sp>
          <p:nvSpPr>
            <p:cNvPr id="7" name="Rectangle 6"/>
            <p:cNvSpPr/>
            <p:nvPr/>
          </p:nvSpPr>
          <p:spPr>
            <a:xfrm>
              <a:off x="1544914" y="4966435"/>
              <a:ext cx="6932706" cy="4870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619623" y="4966445"/>
              <a:ext cx="461665" cy="5677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dirty="0" smtClean="0"/>
                <a:t>2 h</a:t>
              </a:r>
              <a:endParaRPr lang="fr-FR" dirty="0"/>
            </a:p>
          </p:txBody>
        </p:sp>
      </p:grpSp>
      <p:grpSp>
        <p:nvGrpSpPr>
          <p:cNvPr id="69" name="Grouper 68"/>
          <p:cNvGrpSpPr/>
          <p:nvPr/>
        </p:nvGrpSpPr>
        <p:grpSpPr>
          <a:xfrm>
            <a:off x="1798914" y="5564083"/>
            <a:ext cx="6932706" cy="759012"/>
            <a:chOff x="1544914" y="5564083"/>
            <a:chExt cx="6932706" cy="759012"/>
          </a:xfrm>
        </p:grpSpPr>
        <p:sp>
          <p:nvSpPr>
            <p:cNvPr id="8" name="Rectangle 7"/>
            <p:cNvSpPr/>
            <p:nvPr/>
          </p:nvSpPr>
          <p:spPr>
            <a:xfrm>
              <a:off x="1544914" y="5564083"/>
              <a:ext cx="6932706" cy="7590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637552" y="5641786"/>
              <a:ext cx="461665" cy="5677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dirty="0" smtClean="0"/>
                <a:t>3 h</a:t>
              </a:r>
              <a:endParaRPr lang="fr-FR" dirty="0"/>
            </a:p>
          </p:txBody>
        </p:sp>
      </p:grpSp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914400" y="543579"/>
            <a:ext cx="8229600" cy="89077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Organisation matricielle</a:t>
            </a:r>
            <a:endParaRPr lang="fr-FR" sz="3600" dirty="0"/>
          </a:p>
        </p:txBody>
      </p:sp>
      <p:grpSp>
        <p:nvGrpSpPr>
          <p:cNvPr id="61" name="Grouper 60"/>
          <p:cNvGrpSpPr/>
          <p:nvPr/>
        </p:nvGrpSpPr>
        <p:grpSpPr>
          <a:xfrm>
            <a:off x="403413" y="2868706"/>
            <a:ext cx="1021229" cy="3514164"/>
            <a:chOff x="403413" y="2868706"/>
            <a:chExt cx="1021229" cy="3514164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1413076" y="2915260"/>
              <a:ext cx="6336" cy="1985446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403413" y="2868706"/>
              <a:ext cx="738664" cy="192741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dirty="0" smtClean="0"/>
                <a:t>7h d’enseignement transversal</a:t>
              </a:r>
              <a:endParaRPr lang="fr-FR" dirty="0"/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1406712" y="4945529"/>
              <a:ext cx="17930" cy="1437341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418348" y="4960470"/>
              <a:ext cx="738664" cy="13178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dirty="0" smtClean="0"/>
                <a:t>5h de spécialité</a:t>
              </a:r>
              <a:endParaRPr lang="fr-FR" dirty="0"/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1538937" y="1434353"/>
            <a:ext cx="1225177" cy="4826000"/>
            <a:chOff x="1284937" y="1434353"/>
            <a:chExt cx="1225177" cy="4826000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1628588" y="3018118"/>
              <a:ext cx="537883" cy="3242235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284937" y="1434353"/>
              <a:ext cx="1225177" cy="1200329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Un choix de répartition horaire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Connecteur droit 37"/>
            <p:cNvCxnSpPr>
              <a:stCxn id="36" idx="2"/>
              <a:endCxn id="35" idx="0"/>
            </p:cNvCxnSpPr>
            <p:nvPr/>
          </p:nvCxnSpPr>
          <p:spPr>
            <a:xfrm>
              <a:off x="1897526" y="2634682"/>
              <a:ext cx="4" cy="3834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3140635" y="1452282"/>
            <a:ext cx="2820894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spécialités accueillies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70" name="Grouper 69"/>
          <p:cNvGrpSpPr/>
          <p:nvPr/>
        </p:nvGrpSpPr>
        <p:grpSpPr>
          <a:xfrm>
            <a:off x="3182460" y="1821614"/>
            <a:ext cx="1381322" cy="4573200"/>
            <a:chOff x="2928460" y="1821614"/>
            <a:chExt cx="1381322" cy="4573200"/>
          </a:xfrm>
        </p:grpSpPr>
        <p:sp>
          <p:nvSpPr>
            <p:cNvPr id="14" name="ZoneTexte 13"/>
            <p:cNvSpPr txBox="1"/>
            <p:nvPr/>
          </p:nvSpPr>
          <p:spPr>
            <a:xfrm>
              <a:off x="3092824" y="2211294"/>
              <a:ext cx="986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00FF"/>
                  </a:solidFill>
                </a:rPr>
                <a:t>SIN</a:t>
              </a:r>
              <a:endParaRPr lang="fr-FR" b="1" dirty="0">
                <a:solidFill>
                  <a:srgbClr val="0000FF"/>
                </a:solidFill>
              </a:endParaRPr>
            </a:p>
          </p:txBody>
        </p:sp>
        <p:grpSp>
          <p:nvGrpSpPr>
            <p:cNvPr id="62" name="Grouper 61"/>
            <p:cNvGrpSpPr/>
            <p:nvPr/>
          </p:nvGrpSpPr>
          <p:grpSpPr>
            <a:xfrm>
              <a:off x="2928460" y="1821614"/>
              <a:ext cx="1381322" cy="4573200"/>
              <a:chOff x="2928460" y="1821614"/>
              <a:chExt cx="1381322" cy="4573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928460" y="2118659"/>
                <a:ext cx="1299882" cy="4276155"/>
              </a:xfrm>
              <a:prstGeom prst="rect">
                <a:avLst/>
              </a:prstGeom>
              <a:noFill/>
              <a:ln w="28575" cmpd="sng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1" name="Connecteur droit 40"/>
              <p:cNvCxnSpPr>
                <a:stCxn id="39" idx="2"/>
                <a:endCxn id="9" idx="0"/>
              </p:cNvCxnSpPr>
              <p:nvPr/>
            </p:nvCxnSpPr>
            <p:spPr>
              <a:xfrm flipH="1">
                <a:off x="3578401" y="1821614"/>
                <a:ext cx="731381" cy="297045"/>
              </a:xfrm>
              <a:prstGeom prst="line">
                <a:avLst/>
              </a:prstGeom>
              <a:ln w="127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er 70"/>
          <p:cNvGrpSpPr/>
          <p:nvPr/>
        </p:nvGrpSpPr>
        <p:grpSpPr>
          <a:xfrm>
            <a:off x="4545095" y="1821614"/>
            <a:ext cx="1299882" cy="4576188"/>
            <a:chOff x="4291095" y="1821614"/>
            <a:chExt cx="1299882" cy="4576188"/>
          </a:xfrm>
        </p:grpSpPr>
        <p:sp>
          <p:nvSpPr>
            <p:cNvPr id="15" name="ZoneTexte 14"/>
            <p:cNvSpPr txBox="1"/>
            <p:nvPr/>
          </p:nvSpPr>
          <p:spPr>
            <a:xfrm>
              <a:off x="4455459" y="2244165"/>
              <a:ext cx="986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ITEC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grpSp>
          <p:nvGrpSpPr>
            <p:cNvPr id="63" name="Grouper 62"/>
            <p:cNvGrpSpPr/>
            <p:nvPr/>
          </p:nvGrpSpPr>
          <p:grpSpPr>
            <a:xfrm>
              <a:off x="4291095" y="1821614"/>
              <a:ext cx="1299882" cy="4576188"/>
              <a:chOff x="4291095" y="1821614"/>
              <a:chExt cx="1299882" cy="457618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291095" y="2121647"/>
                <a:ext cx="1299882" cy="4276155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2" name="Connecteur droit 41"/>
              <p:cNvCxnSpPr>
                <a:stCxn id="39" idx="2"/>
                <a:endCxn id="10" idx="0"/>
              </p:cNvCxnSpPr>
              <p:nvPr/>
            </p:nvCxnSpPr>
            <p:spPr>
              <a:xfrm>
                <a:off x="4309782" y="1821614"/>
                <a:ext cx="631254" cy="300033"/>
              </a:xfrm>
              <a:prstGeom prst="line">
                <a:avLst/>
              </a:prstGeom>
              <a:ln w="127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er 71"/>
          <p:cNvGrpSpPr/>
          <p:nvPr/>
        </p:nvGrpSpPr>
        <p:grpSpPr>
          <a:xfrm>
            <a:off x="4297082" y="1806673"/>
            <a:ext cx="2910530" cy="4594117"/>
            <a:chOff x="4043082" y="1806673"/>
            <a:chExt cx="2910530" cy="4594117"/>
          </a:xfrm>
        </p:grpSpPr>
        <p:sp>
          <p:nvSpPr>
            <p:cNvPr id="16" name="ZoneTexte 15"/>
            <p:cNvSpPr txBox="1"/>
            <p:nvPr/>
          </p:nvSpPr>
          <p:spPr>
            <a:xfrm>
              <a:off x="5818094" y="2277036"/>
              <a:ext cx="986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8000"/>
                  </a:solidFill>
                </a:rPr>
                <a:t>EE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  <p:grpSp>
          <p:nvGrpSpPr>
            <p:cNvPr id="64" name="Grouper 63"/>
            <p:cNvGrpSpPr/>
            <p:nvPr/>
          </p:nvGrpSpPr>
          <p:grpSpPr>
            <a:xfrm>
              <a:off x="4043082" y="1806673"/>
              <a:ext cx="2910530" cy="4594117"/>
              <a:chOff x="4043082" y="1806673"/>
              <a:chExt cx="2910530" cy="45941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653730" y="2124635"/>
                <a:ext cx="1299882" cy="4276155"/>
              </a:xfrm>
              <a:prstGeom prst="rect">
                <a:avLst/>
              </a:prstGeom>
              <a:noFill/>
              <a:ln w="28575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8" name="Connecteur droit 47"/>
              <p:cNvCxnSpPr/>
              <p:nvPr/>
            </p:nvCxnSpPr>
            <p:spPr>
              <a:xfrm>
                <a:off x="4043082" y="1806673"/>
                <a:ext cx="2260589" cy="317962"/>
              </a:xfrm>
              <a:prstGeom prst="line">
                <a:avLst/>
              </a:prstGeom>
              <a:ln w="127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er 72"/>
          <p:cNvGrpSpPr/>
          <p:nvPr/>
        </p:nvGrpSpPr>
        <p:grpSpPr>
          <a:xfrm>
            <a:off x="4563782" y="1821614"/>
            <a:ext cx="4006465" cy="4582164"/>
            <a:chOff x="4309782" y="1821614"/>
            <a:chExt cx="4006465" cy="4582164"/>
          </a:xfrm>
        </p:grpSpPr>
        <p:sp>
          <p:nvSpPr>
            <p:cNvPr id="17" name="ZoneTexte 16"/>
            <p:cNvSpPr txBox="1"/>
            <p:nvPr/>
          </p:nvSpPr>
          <p:spPr>
            <a:xfrm>
              <a:off x="7180729" y="2309907"/>
              <a:ext cx="986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660066"/>
                  </a:solidFill>
                </a:rPr>
                <a:t>AC</a:t>
              </a:r>
              <a:endParaRPr lang="fr-FR" b="1" dirty="0">
                <a:solidFill>
                  <a:srgbClr val="660066"/>
                </a:solidFill>
              </a:endParaRPr>
            </a:p>
          </p:txBody>
        </p:sp>
        <p:grpSp>
          <p:nvGrpSpPr>
            <p:cNvPr id="65" name="Grouper 64"/>
            <p:cNvGrpSpPr/>
            <p:nvPr/>
          </p:nvGrpSpPr>
          <p:grpSpPr>
            <a:xfrm>
              <a:off x="4309782" y="1821614"/>
              <a:ext cx="4006465" cy="4582164"/>
              <a:chOff x="4309782" y="1821614"/>
              <a:chExt cx="4006465" cy="458216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016365" y="2127623"/>
                <a:ext cx="1299882" cy="4276155"/>
              </a:xfrm>
              <a:prstGeom prst="rect">
                <a:avLst/>
              </a:prstGeom>
              <a:noFill/>
              <a:ln w="28575" cmpd="sng"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9" name="Connecteur droit 48"/>
              <p:cNvCxnSpPr>
                <a:stCxn id="39" idx="2"/>
                <a:endCxn id="12" idx="0"/>
              </p:cNvCxnSpPr>
              <p:nvPr/>
            </p:nvCxnSpPr>
            <p:spPr>
              <a:xfrm>
                <a:off x="4309782" y="1821614"/>
                <a:ext cx="3356524" cy="306009"/>
              </a:xfrm>
              <a:prstGeom prst="line">
                <a:avLst/>
              </a:prstGeom>
              <a:ln w="12700" cmpd="sng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er 26"/>
          <p:cNvGrpSpPr/>
          <p:nvPr/>
        </p:nvGrpSpPr>
        <p:grpSpPr>
          <a:xfrm>
            <a:off x="3421529" y="3003176"/>
            <a:ext cx="5035177" cy="3182471"/>
            <a:chOff x="3137647" y="2286000"/>
            <a:chExt cx="3645647" cy="318247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" name="Rectangle à coins arrondis 21"/>
            <p:cNvSpPr/>
            <p:nvPr/>
          </p:nvSpPr>
          <p:spPr>
            <a:xfrm>
              <a:off x="3137647" y="2286000"/>
              <a:ext cx="3645647" cy="3182471"/>
            </a:xfrm>
            <a:prstGeom prst="roundRect">
              <a:avLst/>
            </a:prstGeom>
            <a:grpFill/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272118" y="2823886"/>
              <a:ext cx="3376706" cy="25853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Une unité de lieux de formation, rassemblant les zones d’enseignement transversal et les zones d’enseignement de spécialité : plateau technique partagé ou laboratoires séparés mais connexes, capables d’accueillir tous les élèves (comme proposé dans les recommandations pédagogiques officielles)</a:t>
              </a:r>
              <a:endParaRPr lang="fr-FR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51" name="Arrondir un rectangle avec un coin diagonal 50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52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10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8938" y="2868694"/>
            <a:ext cx="6932706" cy="1165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56867" y="4126741"/>
            <a:ext cx="6932706" cy="759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44914" y="4966435"/>
            <a:ext cx="6932706" cy="487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44914" y="5564083"/>
            <a:ext cx="6932706" cy="759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28460" y="2118659"/>
            <a:ext cx="1299882" cy="4276155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291095" y="2121647"/>
            <a:ext cx="1299882" cy="42761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653730" y="2124635"/>
            <a:ext cx="1299882" cy="4276155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016365" y="2127623"/>
            <a:ext cx="1299882" cy="4276155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092824" y="2211294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SIN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455459" y="2244165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ITEC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18094" y="2277036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EE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80729" y="2309907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660066"/>
                </a:solidFill>
              </a:rPr>
              <a:t>AC</a:t>
            </a:r>
            <a:endParaRPr lang="fr-FR" b="1" dirty="0">
              <a:solidFill>
                <a:srgbClr val="66006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98706" y="3107763"/>
            <a:ext cx="461665" cy="5677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 smtClean="0"/>
              <a:t>4 h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601694" y="4201457"/>
            <a:ext cx="461665" cy="5677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 smtClean="0"/>
              <a:t>3 h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619623" y="4966445"/>
            <a:ext cx="461665" cy="5677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 smtClean="0"/>
              <a:t>2 h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637552" y="5641786"/>
            <a:ext cx="461665" cy="5677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 smtClean="0"/>
              <a:t>3 h</a:t>
            </a:r>
            <a:endParaRPr lang="fr-FR" dirty="0"/>
          </a:p>
        </p:txBody>
      </p:sp>
      <p:grpSp>
        <p:nvGrpSpPr>
          <p:cNvPr id="27" name="Grouper 26"/>
          <p:cNvGrpSpPr/>
          <p:nvPr/>
        </p:nvGrpSpPr>
        <p:grpSpPr>
          <a:xfrm>
            <a:off x="3167529" y="3003176"/>
            <a:ext cx="3645647" cy="3182471"/>
            <a:chOff x="3137647" y="2286000"/>
            <a:chExt cx="3645647" cy="3182471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3137647" y="2286000"/>
              <a:ext cx="3645647" cy="3182471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397623" y="2554941"/>
              <a:ext cx="3376706" cy="28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3 classes</a:t>
              </a:r>
            </a:p>
            <a:p>
              <a:pPr algn="ctr"/>
              <a:r>
                <a:rPr lang="fr-FR" dirty="0"/>
                <a:t> </a:t>
              </a:r>
              <a:r>
                <a:rPr lang="fr-FR" dirty="0" smtClean="0"/>
                <a:t>d’effectifs permettant le dédoublement des activités</a:t>
              </a:r>
            </a:p>
            <a:p>
              <a:pPr algn="ctr"/>
              <a:r>
                <a:rPr lang="fr-FR" dirty="0" smtClean="0"/>
                <a:t>Un </a:t>
              </a:r>
              <a:r>
                <a:rPr lang="fr-FR" dirty="0"/>
                <a:t>pôle STI2D </a:t>
              </a:r>
              <a:r>
                <a:rPr lang="fr-FR" dirty="0" smtClean="0"/>
                <a:t>permettant d’accueillir les 3 classes simultanément pour enseigner ET et ES</a:t>
              </a:r>
            </a:p>
            <a:p>
              <a:pPr algn="ctr"/>
              <a:r>
                <a:rPr lang="fr-FR" b="1" dirty="0" smtClean="0"/>
                <a:t>6 professeurs </a:t>
              </a:r>
              <a:r>
                <a:rPr lang="fr-FR" dirty="0" smtClean="0"/>
                <a:t>formant une équipe cohérente assurant tous les ET et ES</a:t>
              </a:r>
              <a:endParaRPr lang="fr-FR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4482353" y="3003176"/>
            <a:ext cx="3645647" cy="3182471"/>
            <a:chOff x="4452471" y="2286000"/>
            <a:chExt cx="3645647" cy="3182471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4452471" y="2286000"/>
              <a:ext cx="3645647" cy="3182471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478062" y="2554941"/>
              <a:ext cx="3376706" cy="28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3 classes</a:t>
              </a:r>
            </a:p>
            <a:p>
              <a:pPr algn="ctr"/>
              <a:r>
                <a:rPr lang="fr-FR" dirty="0"/>
                <a:t> </a:t>
              </a:r>
              <a:r>
                <a:rPr lang="fr-FR" dirty="0" smtClean="0"/>
                <a:t>d’effectifs permettant le dédoublement des activités</a:t>
              </a:r>
            </a:p>
            <a:p>
              <a:pPr algn="ctr"/>
              <a:r>
                <a:rPr lang="fr-FR" dirty="0" smtClean="0"/>
                <a:t>Un </a:t>
              </a:r>
              <a:r>
                <a:rPr lang="fr-FR" dirty="0"/>
                <a:t>pôle STI2D </a:t>
              </a:r>
              <a:r>
                <a:rPr lang="fr-FR" dirty="0" smtClean="0"/>
                <a:t>permettant d’accueillir les 3 classes simultanément pour enseigner ET et ES</a:t>
              </a:r>
            </a:p>
            <a:p>
              <a:pPr algn="ctr"/>
              <a:r>
                <a:rPr lang="fr-FR" b="1" dirty="0" smtClean="0"/>
                <a:t>6 professeurs </a:t>
              </a:r>
              <a:r>
                <a:rPr lang="fr-FR" dirty="0" smtClean="0"/>
                <a:t>formant une équipe cohérente assurant tous les ET et ES</a:t>
              </a:r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1060" y="650877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Pour plus de flexibilité et d’efficacité</a:t>
            </a:r>
            <a:endParaRPr lang="fr-FR" sz="3600" dirty="0"/>
          </a:p>
        </p:txBody>
      </p:sp>
      <p:sp>
        <p:nvSpPr>
          <p:cNvPr id="28" name="Rectangle 2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29" name="Arrondir un rectangle avec un coin diagonal 28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30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655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056" y="2779048"/>
            <a:ext cx="6932706" cy="1165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80985" y="4037095"/>
            <a:ext cx="6932706" cy="759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69032" y="4876789"/>
            <a:ext cx="6932706" cy="487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69032" y="5474437"/>
            <a:ext cx="6932706" cy="759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52578" y="2029013"/>
            <a:ext cx="1299882" cy="4276155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15213" y="2032001"/>
            <a:ext cx="1299882" cy="42761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877848" y="2034989"/>
            <a:ext cx="1299882" cy="4276155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40483" y="2037977"/>
            <a:ext cx="1299882" cy="4276155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316942" y="2121648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SIN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79577" y="2154519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ITEC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42212" y="2187390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8000"/>
                </a:solidFill>
              </a:rPr>
              <a:t>EE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04847" y="2220261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660066"/>
                </a:solidFill>
              </a:rPr>
              <a:t>AC</a:t>
            </a:r>
            <a:endParaRPr lang="fr-FR" b="1" dirty="0">
              <a:solidFill>
                <a:srgbClr val="66006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22824" y="3018117"/>
            <a:ext cx="461665" cy="5677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 smtClean="0"/>
              <a:t>4 h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825812" y="4111811"/>
            <a:ext cx="461665" cy="5677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 smtClean="0"/>
              <a:t>3 h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843741" y="4876799"/>
            <a:ext cx="461665" cy="5677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 smtClean="0"/>
              <a:t>2 h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861670" y="5552140"/>
            <a:ext cx="461665" cy="5677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 smtClean="0"/>
              <a:t>3 h</a:t>
            </a: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2465294" y="2928471"/>
            <a:ext cx="6075071" cy="1792941"/>
          </a:xfrm>
          <a:prstGeom prst="roundRect">
            <a:avLst/>
          </a:prstGeom>
          <a:solidFill>
            <a:srgbClr val="FF6600">
              <a:alpha val="5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436470" y="3570941"/>
            <a:ext cx="285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7</a:t>
            </a:r>
            <a:r>
              <a:rPr lang="fr-FR" b="1" dirty="0" smtClean="0"/>
              <a:t> heures d’ET pour les 3 classes et les 6 professeurs</a:t>
            </a:r>
            <a:endParaRPr lang="fr-FR" b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483224" y="4948519"/>
            <a:ext cx="6057141" cy="1192306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599764" y="3122706"/>
            <a:ext cx="461665" cy="1477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 smtClean="0"/>
              <a:t>Transversal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2602752" y="4927599"/>
            <a:ext cx="461665" cy="12640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b="1" dirty="0" smtClean="0"/>
              <a:t>Spécialité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3167530" y="5528235"/>
            <a:ext cx="1210235" cy="3884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 Cours CE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560048" y="4978399"/>
            <a:ext cx="1210235" cy="3884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 Cours CE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5922683" y="5728446"/>
            <a:ext cx="1210235" cy="3884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 Cours CE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200401" y="2979271"/>
            <a:ext cx="2614694" cy="4303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</a:t>
            </a:r>
            <a:r>
              <a:rPr lang="fr-FR" b="1" dirty="0" smtClean="0">
                <a:solidFill>
                  <a:schemeClr val="bg1"/>
                </a:solidFill>
              </a:rPr>
              <a:t>ours CE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5877847" y="3463368"/>
            <a:ext cx="2662517" cy="4303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</a:t>
            </a:r>
            <a:r>
              <a:rPr lang="fr-FR" b="1" dirty="0" smtClean="0">
                <a:solidFill>
                  <a:schemeClr val="bg1"/>
                </a:solidFill>
              </a:rPr>
              <a:t>ours CE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03390" y="4267201"/>
            <a:ext cx="1204258" cy="4303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</a:t>
            </a:r>
            <a:r>
              <a:rPr lang="fr-FR" b="1" dirty="0" smtClean="0">
                <a:solidFill>
                  <a:schemeClr val="bg1"/>
                </a:solidFill>
              </a:rPr>
              <a:t>ours CE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536143" y="4031131"/>
            <a:ext cx="1204258" cy="4303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</a:t>
            </a:r>
            <a:r>
              <a:rPr lang="fr-FR" b="1" dirty="0" smtClean="0">
                <a:solidFill>
                  <a:schemeClr val="bg1"/>
                </a:solidFill>
              </a:rPr>
              <a:t>ours CE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5868896" y="3481296"/>
            <a:ext cx="1204258" cy="4303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</a:t>
            </a:r>
            <a:r>
              <a:rPr lang="fr-FR" b="1" dirty="0" smtClean="0">
                <a:solidFill>
                  <a:schemeClr val="bg1"/>
                </a:solidFill>
              </a:rPr>
              <a:t>ours CE</a:t>
            </a:r>
            <a:endParaRPr lang="fr-FR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>
          <a:xfrm>
            <a:off x="965201" y="642939"/>
            <a:ext cx="8229600" cy="1143000"/>
          </a:xfrm>
        </p:spPr>
        <p:txBody>
          <a:bodyPr/>
          <a:lstStyle/>
          <a:p>
            <a:r>
              <a:rPr lang="fr-FR" sz="3600" dirty="0" smtClean="0"/>
              <a:t>Flexibilité des heures classe entière</a:t>
            </a:r>
            <a:endParaRPr lang="fr-FR" sz="3600" dirty="0"/>
          </a:p>
        </p:txBody>
      </p:sp>
      <p:sp>
        <p:nvSpPr>
          <p:cNvPr id="34" name="Rectangle 3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39" name="Arrondir un rectangle avec un coin diagonal 38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40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3197412" y="5202515"/>
            <a:ext cx="388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5 heures d’ES pour chacune des 3 classes et les 6 professeurs</a:t>
            </a:r>
            <a:endParaRPr lang="fr-FR" b="1" dirty="0"/>
          </a:p>
        </p:txBody>
      </p:sp>
      <p:sp>
        <p:nvSpPr>
          <p:cNvPr id="43" name="Rectangle 42"/>
          <p:cNvSpPr/>
          <p:nvPr/>
        </p:nvSpPr>
        <p:spPr>
          <a:xfrm>
            <a:off x="7261413" y="3355788"/>
            <a:ext cx="1204258" cy="4303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</a:t>
            </a:r>
            <a:r>
              <a:rPr lang="fr-FR" b="1" dirty="0" smtClean="0">
                <a:solidFill>
                  <a:schemeClr val="bg1"/>
                </a:solidFill>
              </a:rPr>
              <a:t>ours CE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7255436" y="5008279"/>
            <a:ext cx="1210235" cy="3884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 Cours CE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3152578" y="4948519"/>
            <a:ext cx="5357895" cy="1157943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0">
                <a:srgbClr val="008000"/>
              </a:gs>
              <a:gs pos="51000">
                <a:schemeClr val="accent2">
                  <a:lumMod val="75000"/>
                </a:schemeClr>
              </a:gs>
            </a:gsLst>
            <a:lin ang="0" scaled="0"/>
          </a:gra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Possibilité de projets pluri spécialité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62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2" grpId="0" animBg="1"/>
      <p:bldP spid="33" grpId="0" animBg="1"/>
      <p:bldP spid="33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43" grpId="0" animBg="1"/>
      <p:bldP spid="44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02125" y="1858963"/>
            <a:ext cx="2160588" cy="3910012"/>
          </a:xfrm>
          <a:prstGeom prst="rect">
            <a:avLst/>
          </a:prstGeom>
          <a:solidFill>
            <a:srgbClr val="989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51625" y="1874838"/>
            <a:ext cx="2159000" cy="3910012"/>
          </a:xfrm>
          <a:prstGeom prst="rect">
            <a:avLst/>
          </a:prstGeom>
          <a:solidFill>
            <a:srgbClr val="989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31975" y="1863725"/>
            <a:ext cx="2160588" cy="3910013"/>
          </a:xfrm>
          <a:prstGeom prst="rect">
            <a:avLst/>
          </a:prstGeom>
          <a:solidFill>
            <a:srgbClr val="989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43100" y="2986088"/>
            <a:ext cx="969963" cy="633412"/>
          </a:xfrm>
          <a:prstGeom prst="rect">
            <a:avLst/>
          </a:prstGeom>
          <a:solidFill>
            <a:srgbClr val="A37FF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43100" y="2032000"/>
            <a:ext cx="971550" cy="633413"/>
          </a:xfrm>
          <a:prstGeom prst="rect">
            <a:avLst/>
          </a:prstGeom>
          <a:gradFill flip="none" rotWithShape="1">
            <a:gsLst>
              <a:gs pos="1000">
                <a:srgbClr val="A37FFD"/>
              </a:gs>
              <a:gs pos="53000">
                <a:srgbClr val="CC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43100" y="3911600"/>
            <a:ext cx="1944688" cy="633413"/>
          </a:xfrm>
          <a:prstGeom prst="rect">
            <a:avLst/>
          </a:prstGeom>
          <a:gradFill flip="none" rotWithShape="1">
            <a:gsLst>
              <a:gs pos="21000">
                <a:srgbClr val="A37FFD"/>
              </a:gs>
              <a:gs pos="100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SIN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43100" y="4838700"/>
            <a:ext cx="971550" cy="633413"/>
          </a:xfrm>
          <a:prstGeom prst="rect">
            <a:avLst/>
          </a:prstGeom>
          <a:gradFill flip="none" rotWithShape="1">
            <a:gsLst>
              <a:gs pos="0">
                <a:srgbClr val="A37FFD"/>
              </a:gs>
              <a:gs pos="46000">
                <a:srgbClr val="99CC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ITEC</a:t>
            </a:r>
          </a:p>
        </p:txBody>
      </p:sp>
      <p:grpSp>
        <p:nvGrpSpPr>
          <p:cNvPr id="33" name="Groupe 52"/>
          <p:cNvGrpSpPr/>
          <p:nvPr/>
        </p:nvGrpSpPr>
        <p:grpSpPr>
          <a:xfrm>
            <a:off x="958824" y="5829316"/>
            <a:ext cx="7845342" cy="642942"/>
            <a:chOff x="857224" y="4929198"/>
            <a:chExt cx="7786742" cy="642942"/>
          </a:xfrm>
          <a:solidFill>
            <a:srgbClr val="CCFFCC"/>
          </a:solidFill>
        </p:grpSpPr>
        <p:sp>
          <p:nvSpPr>
            <p:cNvPr id="34" name="Rectangle 33"/>
            <p:cNvSpPr/>
            <p:nvPr/>
          </p:nvSpPr>
          <p:spPr>
            <a:xfrm>
              <a:off x="1714480" y="4929198"/>
              <a:ext cx="6929486" cy="642942"/>
            </a:xfrm>
            <a:prstGeom prst="rect">
              <a:avLst/>
            </a:prstGeom>
            <a:grpFill/>
            <a:ln>
              <a:solidFill>
                <a:srgbClr val="BB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Deux classes de 30 élèves         </a:t>
              </a:r>
            </a:p>
          </p:txBody>
        </p:sp>
        <p:sp>
          <p:nvSpPr>
            <p:cNvPr id="35" name="Ellipse 34"/>
            <p:cNvSpPr/>
            <p:nvPr/>
          </p:nvSpPr>
          <p:spPr>
            <a:xfrm>
              <a:off x="857224" y="5000636"/>
              <a:ext cx="714380" cy="4286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3h</a:t>
              </a:r>
            </a:p>
          </p:txBody>
        </p:sp>
      </p:grpSp>
      <p:grpSp>
        <p:nvGrpSpPr>
          <p:cNvPr id="45065" name="Groupe 51"/>
          <p:cNvGrpSpPr>
            <a:grpSpLocks/>
          </p:cNvGrpSpPr>
          <p:nvPr/>
        </p:nvGrpSpPr>
        <p:grpSpPr bwMode="auto">
          <a:xfrm>
            <a:off x="2297113" y="1458913"/>
            <a:ext cx="5853112" cy="339725"/>
            <a:chOff x="2195736" y="1196752"/>
            <a:chExt cx="5852381" cy="338554"/>
          </a:xfrm>
        </p:grpSpPr>
        <p:sp>
          <p:nvSpPr>
            <p:cNvPr id="37" name="ZoneTexte 36"/>
            <p:cNvSpPr txBox="1"/>
            <p:nvPr/>
          </p:nvSpPr>
          <p:spPr>
            <a:xfrm>
              <a:off x="2195736" y="1196752"/>
              <a:ext cx="102857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Groupe1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643355" y="1196752"/>
              <a:ext cx="102857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Groupe2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019545" y="1196752"/>
              <a:ext cx="102857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Groupe3</a:t>
              </a:r>
            </a:p>
          </p:txBody>
        </p:sp>
      </p:grpSp>
      <p:sp>
        <p:nvSpPr>
          <p:cNvPr id="45066" name="ZoneTexte 39"/>
          <p:cNvSpPr txBox="1">
            <a:spLocks noChangeArrowheads="1"/>
          </p:cNvSpPr>
          <p:nvPr/>
        </p:nvSpPr>
        <p:spPr bwMode="auto">
          <a:xfrm rot="-5400000">
            <a:off x="-824706" y="3645694"/>
            <a:ext cx="285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>
                <a:cs typeface="Arial" charset="0"/>
              </a:rPr>
              <a:t>Groupes 20 élèves maximum</a:t>
            </a:r>
          </a:p>
        </p:txBody>
      </p:sp>
      <p:grpSp>
        <p:nvGrpSpPr>
          <p:cNvPr id="45067" name="Groupe 50"/>
          <p:cNvGrpSpPr>
            <a:grpSpLocks/>
          </p:cNvGrpSpPr>
          <p:nvPr/>
        </p:nvGrpSpPr>
        <p:grpSpPr bwMode="auto">
          <a:xfrm>
            <a:off x="857250" y="1958975"/>
            <a:ext cx="8064500" cy="3600450"/>
            <a:chOff x="755576" y="1844824"/>
            <a:chExt cx="8064896" cy="3600400"/>
          </a:xfrm>
        </p:grpSpPr>
        <p:sp>
          <p:nvSpPr>
            <p:cNvPr id="42" name="Rectangle 41"/>
            <p:cNvSpPr/>
            <p:nvPr/>
          </p:nvSpPr>
          <p:spPr>
            <a:xfrm>
              <a:off x="755576" y="1844824"/>
              <a:ext cx="8064896" cy="792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5576" y="2781436"/>
              <a:ext cx="8064896" cy="792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5576" y="3716461"/>
              <a:ext cx="8064896" cy="79215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827018" y="1989285"/>
              <a:ext cx="792201" cy="5032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latin typeface="Arial" pitchFamily="34" charset="0"/>
                  <a:cs typeface="Arial" pitchFamily="34" charset="0"/>
                </a:rPr>
                <a:t>2h</a:t>
              </a:r>
            </a:p>
          </p:txBody>
        </p:sp>
        <p:sp>
          <p:nvSpPr>
            <p:cNvPr id="46" name="Ellipse 45"/>
            <p:cNvSpPr/>
            <p:nvPr/>
          </p:nvSpPr>
          <p:spPr>
            <a:xfrm>
              <a:off x="827018" y="2924309"/>
              <a:ext cx="792201" cy="5048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latin typeface="Arial" pitchFamily="34" charset="0"/>
                  <a:cs typeface="Arial" pitchFamily="34" charset="0"/>
                </a:rPr>
                <a:t>2h</a:t>
              </a:r>
            </a:p>
          </p:txBody>
        </p:sp>
        <p:sp>
          <p:nvSpPr>
            <p:cNvPr id="47" name="Ellipse 46"/>
            <p:cNvSpPr/>
            <p:nvPr/>
          </p:nvSpPr>
          <p:spPr>
            <a:xfrm>
              <a:off x="827018" y="3860921"/>
              <a:ext cx="792201" cy="5048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latin typeface="Arial" pitchFamily="34" charset="0"/>
                  <a:cs typeface="Arial" pitchFamily="34" charset="0"/>
                </a:rPr>
                <a:t>4h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5576" y="4653073"/>
              <a:ext cx="8064896" cy="79215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827018" y="4797533"/>
              <a:ext cx="792201" cy="5032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latin typeface="Arial" pitchFamily="34" charset="0"/>
                  <a:cs typeface="Arial" pitchFamily="34" charset="0"/>
                </a:rPr>
                <a:t>2h</a:t>
              </a:r>
            </a:p>
          </p:txBody>
        </p:sp>
      </p:grpSp>
      <p:sp>
        <p:nvSpPr>
          <p:cNvPr id="50" name="Bulle ronde 49"/>
          <p:cNvSpPr/>
          <p:nvPr/>
        </p:nvSpPr>
        <p:spPr>
          <a:xfrm>
            <a:off x="1660525" y="5794375"/>
            <a:ext cx="2232025" cy="576263"/>
          </a:xfrm>
          <a:prstGeom prst="wedgeEllipseCallout">
            <a:avLst>
              <a:gd name="adj1" fmla="val -58858"/>
              <a:gd name="adj2" fmla="val -27577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DNL anglais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419600" y="4852988"/>
            <a:ext cx="969963" cy="633412"/>
          </a:xfrm>
          <a:prstGeom prst="rect">
            <a:avLst/>
          </a:prstGeom>
          <a:solidFill>
            <a:srgbClr val="A37FF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406900" y="2984500"/>
            <a:ext cx="971550" cy="633413"/>
          </a:xfrm>
          <a:prstGeom prst="rect">
            <a:avLst/>
          </a:prstGeom>
          <a:gradFill flip="none" rotWithShape="1">
            <a:gsLst>
              <a:gs pos="1000">
                <a:srgbClr val="A37FFD"/>
              </a:gs>
              <a:gs pos="53000">
                <a:srgbClr val="CC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19600" y="2044700"/>
            <a:ext cx="971550" cy="633413"/>
          </a:xfrm>
          <a:prstGeom prst="rect">
            <a:avLst/>
          </a:prstGeom>
          <a:gradFill flip="none" rotWithShape="1">
            <a:gsLst>
              <a:gs pos="2000">
                <a:srgbClr val="A37FFD"/>
              </a:gs>
              <a:gs pos="54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419600" y="3911600"/>
            <a:ext cx="1944688" cy="633413"/>
          </a:xfrm>
          <a:prstGeom prst="rect">
            <a:avLst/>
          </a:prstGeom>
          <a:gradFill flip="none" rotWithShape="1">
            <a:gsLst>
              <a:gs pos="48000">
                <a:srgbClr val="A37FFD"/>
              </a:gs>
              <a:gs pos="100000">
                <a:srgbClr val="99CC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ITEC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756400" y="2033588"/>
            <a:ext cx="969963" cy="633412"/>
          </a:xfrm>
          <a:prstGeom prst="rect">
            <a:avLst/>
          </a:prstGeom>
          <a:solidFill>
            <a:srgbClr val="A37FF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756400" y="3911600"/>
            <a:ext cx="1944688" cy="633413"/>
          </a:xfrm>
          <a:prstGeom prst="rect">
            <a:avLst/>
          </a:prstGeom>
          <a:gradFill flip="none" rotWithShape="1">
            <a:gsLst>
              <a:gs pos="47000">
                <a:srgbClr val="A37FFD"/>
              </a:gs>
              <a:gs pos="100000">
                <a:srgbClr val="CC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EE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769100" y="4851400"/>
            <a:ext cx="971550" cy="633413"/>
          </a:xfrm>
          <a:prstGeom prst="rect">
            <a:avLst/>
          </a:prstGeom>
          <a:gradFill flip="none" rotWithShape="1">
            <a:gsLst>
              <a:gs pos="2000">
                <a:srgbClr val="A37FFD"/>
              </a:gs>
              <a:gs pos="50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756400" y="2984500"/>
            <a:ext cx="971550" cy="633413"/>
          </a:xfrm>
          <a:prstGeom prst="rect">
            <a:avLst/>
          </a:prstGeom>
          <a:gradFill flip="none" rotWithShape="1">
            <a:gsLst>
              <a:gs pos="0">
                <a:srgbClr val="A37FFD"/>
              </a:gs>
              <a:gs pos="46000">
                <a:srgbClr val="99CC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ITEC</a:t>
            </a:r>
          </a:p>
        </p:txBody>
      </p:sp>
      <p:pic>
        <p:nvPicPr>
          <p:cNvPr id="4507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8" name="Titre 1"/>
          <p:cNvSpPr>
            <a:spLocks noGrp="1"/>
          </p:cNvSpPr>
          <p:nvPr>
            <p:ph type="title"/>
          </p:nvPr>
        </p:nvSpPr>
        <p:spPr>
          <a:xfrm>
            <a:off x="484214" y="642939"/>
            <a:ext cx="8697886" cy="865187"/>
          </a:xfrm>
        </p:spPr>
        <p:txBody>
          <a:bodyPr/>
          <a:lstStyle/>
          <a:p>
            <a:r>
              <a:rPr lang="fr-FR" sz="3600" dirty="0"/>
              <a:t>L’organisation des activités : début de 1</a:t>
            </a:r>
            <a:r>
              <a:rPr lang="fr-FR" sz="3600" baseline="30000" dirty="0"/>
              <a:t>ère</a:t>
            </a:r>
            <a:endParaRPr lang="fr-FR" sz="3600" dirty="0"/>
          </a:p>
        </p:txBody>
      </p:sp>
      <p:sp>
        <p:nvSpPr>
          <p:cNvPr id="40" name="Rectangle 39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41" name="Arrondir un rectangle avec un coin diagonal 40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51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06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9425" y="1858963"/>
            <a:ext cx="2160588" cy="391001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8925" y="1874838"/>
            <a:ext cx="2159000" cy="391001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9275" y="1863725"/>
            <a:ext cx="2160588" cy="391001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0400" y="2986088"/>
            <a:ext cx="969963" cy="633412"/>
          </a:xfrm>
          <a:prstGeom prst="rect">
            <a:avLst/>
          </a:prstGeom>
          <a:solidFill>
            <a:srgbClr val="A37FF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ETT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6400" y="4864100"/>
            <a:ext cx="971550" cy="633413"/>
          </a:xfrm>
          <a:prstGeom prst="rect">
            <a:avLst/>
          </a:prstGeom>
          <a:gradFill flip="none" rotWithShape="1">
            <a:gsLst>
              <a:gs pos="1000">
                <a:srgbClr val="A37FFD"/>
              </a:gs>
              <a:gs pos="53000">
                <a:srgbClr val="CC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30400" y="3911600"/>
            <a:ext cx="1944688" cy="633413"/>
          </a:xfrm>
          <a:prstGeom prst="rect">
            <a:avLst/>
          </a:prstGeom>
          <a:gradFill flip="none" rotWithShape="1">
            <a:gsLst>
              <a:gs pos="21000">
                <a:srgbClr val="A37FFD"/>
              </a:gs>
              <a:gs pos="100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SIN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06900" y="2019300"/>
            <a:ext cx="971550" cy="633413"/>
          </a:xfrm>
          <a:prstGeom prst="rect">
            <a:avLst/>
          </a:prstGeom>
          <a:gradFill flip="none" rotWithShape="1">
            <a:gsLst>
              <a:gs pos="0">
                <a:srgbClr val="A37FFD"/>
              </a:gs>
              <a:gs pos="46000">
                <a:srgbClr val="99CC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ITEC</a:t>
            </a:r>
          </a:p>
        </p:txBody>
      </p:sp>
      <p:grpSp>
        <p:nvGrpSpPr>
          <p:cNvPr id="46088" name="Groupe 52"/>
          <p:cNvGrpSpPr>
            <a:grpSpLocks/>
          </p:cNvGrpSpPr>
          <p:nvPr/>
        </p:nvGrpSpPr>
        <p:grpSpPr bwMode="auto">
          <a:xfrm>
            <a:off x="946150" y="5829300"/>
            <a:ext cx="7845425" cy="642938"/>
            <a:chOff x="857224" y="4929198"/>
            <a:chExt cx="7786742" cy="642942"/>
          </a:xfrm>
        </p:grpSpPr>
        <p:sp>
          <p:nvSpPr>
            <p:cNvPr id="12" name="Rectangle 11"/>
            <p:cNvSpPr/>
            <p:nvPr/>
          </p:nvSpPr>
          <p:spPr>
            <a:xfrm>
              <a:off x="1714364" y="4929198"/>
              <a:ext cx="6929602" cy="64294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BB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    Deux classes de 30 élèves         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857224" y="5000636"/>
              <a:ext cx="713759" cy="4286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latin typeface="Arial" pitchFamily="34" charset="0"/>
                  <a:cs typeface="Arial" pitchFamily="34" charset="0"/>
                </a:rPr>
                <a:t>3h</a:t>
              </a:r>
            </a:p>
          </p:txBody>
        </p:sp>
      </p:grpSp>
      <p:grpSp>
        <p:nvGrpSpPr>
          <p:cNvPr id="46089" name="Groupe 51"/>
          <p:cNvGrpSpPr>
            <a:grpSpLocks/>
          </p:cNvGrpSpPr>
          <p:nvPr/>
        </p:nvGrpSpPr>
        <p:grpSpPr bwMode="auto">
          <a:xfrm>
            <a:off x="2284413" y="1446213"/>
            <a:ext cx="5853112" cy="339725"/>
            <a:chOff x="2195736" y="1332414"/>
            <a:chExt cx="5852381" cy="338554"/>
          </a:xfrm>
        </p:grpSpPr>
        <p:sp>
          <p:nvSpPr>
            <p:cNvPr id="15" name="ZoneTexte 14"/>
            <p:cNvSpPr txBox="1"/>
            <p:nvPr/>
          </p:nvSpPr>
          <p:spPr>
            <a:xfrm>
              <a:off x="2195736" y="1332414"/>
              <a:ext cx="102857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Groupe1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643355" y="1332414"/>
              <a:ext cx="102857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Groupe2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019545" y="1332414"/>
              <a:ext cx="102857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Groupe3</a:t>
              </a:r>
            </a:p>
          </p:txBody>
        </p:sp>
      </p:grpSp>
      <p:grpSp>
        <p:nvGrpSpPr>
          <p:cNvPr id="46090" name="Groupe 50"/>
          <p:cNvGrpSpPr>
            <a:grpSpLocks/>
          </p:cNvGrpSpPr>
          <p:nvPr/>
        </p:nvGrpSpPr>
        <p:grpSpPr bwMode="auto">
          <a:xfrm>
            <a:off x="844550" y="1958975"/>
            <a:ext cx="8064500" cy="3600450"/>
            <a:chOff x="755576" y="1844824"/>
            <a:chExt cx="8064896" cy="3600400"/>
          </a:xfrm>
        </p:grpSpPr>
        <p:sp>
          <p:nvSpPr>
            <p:cNvPr id="20" name="Rectangle 19"/>
            <p:cNvSpPr/>
            <p:nvPr/>
          </p:nvSpPr>
          <p:spPr>
            <a:xfrm>
              <a:off x="755576" y="1844824"/>
              <a:ext cx="8064896" cy="792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5576" y="2781436"/>
              <a:ext cx="8064896" cy="792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5576" y="3716461"/>
              <a:ext cx="8064896" cy="79215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827018" y="1989285"/>
              <a:ext cx="792201" cy="5032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latin typeface="Arial" pitchFamily="34" charset="0"/>
                  <a:cs typeface="Arial" pitchFamily="34" charset="0"/>
                </a:rPr>
                <a:t>2h</a:t>
              </a:r>
            </a:p>
          </p:txBody>
        </p:sp>
        <p:sp>
          <p:nvSpPr>
            <p:cNvPr id="24" name="Ellipse 23"/>
            <p:cNvSpPr/>
            <p:nvPr/>
          </p:nvSpPr>
          <p:spPr>
            <a:xfrm>
              <a:off x="827018" y="2924309"/>
              <a:ext cx="792201" cy="5048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latin typeface="Arial" pitchFamily="34" charset="0"/>
                  <a:cs typeface="Arial" pitchFamily="34" charset="0"/>
                </a:rPr>
                <a:t>2h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827018" y="3860921"/>
              <a:ext cx="792201" cy="5048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latin typeface="Arial" pitchFamily="34" charset="0"/>
                  <a:cs typeface="Arial" pitchFamily="34" charset="0"/>
                </a:rPr>
                <a:t>4h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5576" y="4653073"/>
              <a:ext cx="8064896" cy="79215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827018" y="4797533"/>
              <a:ext cx="792201" cy="5032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latin typeface="Arial" pitchFamily="34" charset="0"/>
                  <a:cs typeface="Arial" pitchFamily="34" charset="0"/>
                </a:rPr>
                <a:t>2h</a:t>
              </a:r>
            </a:p>
          </p:txBody>
        </p:sp>
      </p:grpSp>
      <p:sp>
        <p:nvSpPr>
          <p:cNvPr id="28" name="Bulle ronde 27"/>
          <p:cNvSpPr/>
          <p:nvPr/>
        </p:nvSpPr>
        <p:spPr>
          <a:xfrm>
            <a:off x="1647825" y="5794375"/>
            <a:ext cx="2232025" cy="576263"/>
          </a:xfrm>
          <a:prstGeom prst="wedgeEllipseCallout">
            <a:avLst>
              <a:gd name="adj1" fmla="val -58858"/>
              <a:gd name="adj2" fmla="val -27577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DNL anglais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06900" y="4852988"/>
            <a:ext cx="969963" cy="633412"/>
          </a:xfrm>
          <a:prstGeom prst="rect">
            <a:avLst/>
          </a:prstGeom>
          <a:solidFill>
            <a:srgbClr val="A37FF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56400" y="2959100"/>
            <a:ext cx="971550" cy="633413"/>
          </a:xfrm>
          <a:prstGeom prst="rect">
            <a:avLst/>
          </a:prstGeom>
          <a:gradFill flip="none" rotWithShape="1">
            <a:gsLst>
              <a:gs pos="1000">
                <a:srgbClr val="A37FFD"/>
              </a:gs>
              <a:gs pos="53000">
                <a:srgbClr val="CC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30400" y="4864100"/>
            <a:ext cx="971550" cy="633413"/>
          </a:xfrm>
          <a:prstGeom prst="rect">
            <a:avLst/>
          </a:prstGeom>
          <a:gradFill flip="none" rotWithShape="1">
            <a:gsLst>
              <a:gs pos="2000">
                <a:srgbClr val="A37FFD"/>
              </a:gs>
              <a:gs pos="54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06900" y="3911600"/>
            <a:ext cx="1944688" cy="633413"/>
          </a:xfrm>
          <a:prstGeom prst="rect">
            <a:avLst/>
          </a:prstGeom>
          <a:gradFill flip="none" rotWithShape="1">
            <a:gsLst>
              <a:gs pos="48000">
                <a:srgbClr val="A37FFD"/>
              </a:gs>
              <a:gs pos="100000">
                <a:srgbClr val="99CC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ITEC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43700" y="2033588"/>
            <a:ext cx="969963" cy="633412"/>
          </a:xfrm>
          <a:prstGeom prst="rect">
            <a:avLst/>
          </a:prstGeom>
          <a:solidFill>
            <a:srgbClr val="A37FF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43700" y="3911600"/>
            <a:ext cx="1944688" cy="633413"/>
          </a:xfrm>
          <a:prstGeom prst="rect">
            <a:avLst/>
          </a:prstGeom>
          <a:gradFill flip="none" rotWithShape="1">
            <a:gsLst>
              <a:gs pos="47000">
                <a:srgbClr val="A37FFD"/>
              </a:gs>
              <a:gs pos="100000">
                <a:srgbClr val="CC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EE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30400" y="2019300"/>
            <a:ext cx="971550" cy="633413"/>
          </a:xfrm>
          <a:prstGeom prst="rect">
            <a:avLst/>
          </a:prstGeom>
          <a:gradFill flip="none" rotWithShape="1">
            <a:gsLst>
              <a:gs pos="2000">
                <a:srgbClr val="A37FFD"/>
              </a:gs>
              <a:gs pos="50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06900" y="2959100"/>
            <a:ext cx="971550" cy="633413"/>
          </a:xfrm>
          <a:prstGeom prst="rect">
            <a:avLst/>
          </a:prstGeom>
          <a:gradFill flip="none" rotWithShape="1">
            <a:gsLst>
              <a:gs pos="0">
                <a:srgbClr val="A37FFD"/>
              </a:gs>
              <a:gs pos="46000">
                <a:srgbClr val="99CC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ITEC</a:t>
            </a:r>
          </a:p>
        </p:txBody>
      </p:sp>
      <p:pic>
        <p:nvPicPr>
          <p:cNvPr id="41" name="Picture 1" descr="C:\Users\Administrateur\Documents\My Dropbox\07- Lycée\Comm'\Logos\logo-STI2D-150px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Titre 1"/>
          <p:cNvSpPr>
            <a:spLocks noGrp="1"/>
          </p:cNvSpPr>
          <p:nvPr>
            <p:ph type="title"/>
          </p:nvPr>
        </p:nvSpPr>
        <p:spPr>
          <a:xfrm>
            <a:off x="971550" y="620714"/>
            <a:ext cx="8172450" cy="865187"/>
          </a:xfrm>
        </p:spPr>
        <p:txBody>
          <a:bodyPr/>
          <a:lstStyle/>
          <a:p>
            <a:r>
              <a:rPr lang="fr-FR" sz="3600" dirty="0"/>
              <a:t>L’organisation des activités après le choix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38" name="Arrondir un rectangle avec un coin diagonal 37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39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08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 descr="C:\Users\Administrateur\Documents\My Dropbox\07- Lycée\Comm'\Logos\logo-STI2D-150px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6069013"/>
            <a:ext cx="1428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Titre 1"/>
          <p:cNvSpPr>
            <a:spLocks noGrp="1"/>
          </p:cNvSpPr>
          <p:nvPr>
            <p:ph type="title"/>
          </p:nvPr>
        </p:nvSpPr>
        <p:spPr>
          <a:xfrm>
            <a:off x="971550" y="811214"/>
            <a:ext cx="8172450" cy="865187"/>
          </a:xfrm>
        </p:spPr>
        <p:txBody>
          <a:bodyPr/>
          <a:lstStyle/>
          <a:p>
            <a:r>
              <a:rPr lang="fr-FR" sz="3600" dirty="0" smtClean="0"/>
              <a:t>Enseigner avec le numérique : les bases de connaissances</a:t>
            </a:r>
            <a:endParaRPr lang="fr-FR" sz="3600" dirty="0"/>
          </a:p>
        </p:txBody>
      </p:sp>
      <p:sp>
        <p:nvSpPr>
          <p:cNvPr id="37" name="Rectangle 3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  <p:sp>
        <p:nvSpPr>
          <p:cNvPr id="38" name="Arrondir un rectangle avec un coin diagonal 37"/>
          <p:cNvSpPr/>
          <p:nvPr/>
        </p:nvSpPr>
        <p:spPr>
          <a:xfrm>
            <a:off x="1790700" y="115889"/>
            <a:ext cx="7264591" cy="52705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Recommandations</a:t>
            </a:r>
            <a:endParaRPr lang="fr-FR" sz="3600" dirty="0"/>
          </a:p>
        </p:txBody>
      </p:sp>
      <p:pic>
        <p:nvPicPr>
          <p:cNvPr id="39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</a:blip>
          <a:srcRect/>
          <a:stretch>
            <a:fillRect/>
          </a:stretch>
        </p:blipFill>
        <p:spPr bwMode="auto">
          <a:xfrm>
            <a:off x="505564" y="0"/>
            <a:ext cx="1058608" cy="9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663575" y="1828800"/>
            <a:ext cx="8470900" cy="4525963"/>
          </a:xfrm>
        </p:spPr>
        <p:txBody>
          <a:bodyPr/>
          <a:lstStyle/>
          <a:p>
            <a:r>
              <a:rPr lang="fr-FR" sz="2400" b="1" dirty="0">
                <a:latin typeface="Arial" charset="0"/>
                <a:ea typeface="ＭＳ Ｐゴシック" charset="0"/>
              </a:rPr>
              <a:t>Une base de connaissances</a:t>
            </a:r>
            <a:r>
              <a:rPr lang="fr-FR" sz="2400" dirty="0">
                <a:latin typeface="Arial" charset="0"/>
                <a:ea typeface="ＭＳ Ｐゴシック" charset="0"/>
              </a:rPr>
              <a:t> réunit, dans une unité structurelle pertinente, </a:t>
            </a:r>
            <a:r>
              <a:rPr lang="fr-FR" sz="2400" b="1" dirty="0">
                <a:latin typeface="Arial" charset="0"/>
                <a:ea typeface="ＭＳ Ｐゴシック" charset="0"/>
              </a:rPr>
              <a:t>un ensemble de données adaptées à un objectif de formation</a:t>
            </a:r>
          </a:p>
          <a:p>
            <a:r>
              <a:rPr lang="fr-FR" sz="2400" b="1" dirty="0">
                <a:latin typeface="Arial" charset="0"/>
                <a:ea typeface="ＭＳ Ｐゴシック" charset="0"/>
              </a:rPr>
              <a:t>Une base de connaissances n’est pas un cours</a:t>
            </a:r>
            <a:r>
              <a:rPr lang="fr-FR" sz="2400" dirty="0">
                <a:latin typeface="Arial" charset="0"/>
                <a:ea typeface="ＭＳ Ｐゴシック" charset="0"/>
              </a:rPr>
              <a:t> car elle ne propose pas de processus de formation </a:t>
            </a:r>
          </a:p>
          <a:p>
            <a:r>
              <a:rPr lang="fr-FR" sz="2400" dirty="0">
                <a:latin typeface="Arial" charset="0"/>
                <a:ea typeface="ＭＳ Ｐゴシック" charset="0"/>
              </a:rPr>
              <a:t>Elle se positionne en </a:t>
            </a:r>
            <a:r>
              <a:rPr lang="fr-FR" sz="2400" b="1" dirty="0">
                <a:latin typeface="Arial" charset="0"/>
                <a:ea typeface="ＭＳ Ｐゴシック" charset="0"/>
              </a:rPr>
              <a:t>ressource associée à toute activité de formation</a:t>
            </a:r>
            <a:r>
              <a:rPr lang="fr-FR" sz="2400" dirty="0">
                <a:latin typeface="Arial" charset="0"/>
                <a:ea typeface="ＭＳ Ｐゴシック" charset="0"/>
              </a:rPr>
              <a:t> proposée par un enseignant, pouvant aider l’élève à mieux comprendre une explication de cours, à trouver des éléments recherchés dans le cadre d’une activité d’investigation ou d’activité pratique, à retrouver une formule, une donnée technique lors d’un projet, etc.	</a:t>
            </a:r>
          </a:p>
          <a:p>
            <a:endParaRPr lang="fr-FR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2475" y="1460500"/>
            <a:ext cx="8229600" cy="51308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Un bon sujet nécessite :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n support </a:t>
            </a:r>
            <a:r>
              <a:rPr lang="fr-FR" dirty="0" smtClean="0"/>
              <a:t>pluri techniques </a:t>
            </a:r>
            <a:r>
              <a:rPr lang="fr-FR" dirty="0" smtClean="0"/>
              <a:t>conforme à l’orientation STI2D ; </a:t>
            </a:r>
          </a:p>
          <a:p>
            <a:pPr lvl="1"/>
            <a:r>
              <a:rPr lang="fr-FR" dirty="0" smtClean="0"/>
              <a:t>des problématiques réelles ;</a:t>
            </a:r>
          </a:p>
          <a:p>
            <a:pPr lvl="1"/>
            <a:r>
              <a:rPr lang="fr-FR" dirty="0" smtClean="0"/>
              <a:t>un questionnement logique bien construit </a:t>
            </a:r>
            <a:r>
              <a:rPr lang="fr-FR" dirty="0" smtClean="0"/>
              <a:t>;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 smtClean="0"/>
              <a:t>…</a:t>
            </a:r>
            <a:endParaRPr lang="fr-FR" dirty="0" smtClean="0"/>
          </a:p>
          <a:p>
            <a:pPr lvl="1"/>
            <a:r>
              <a:rPr lang="fr-FR" dirty="0"/>
              <a:t>l</a:t>
            </a:r>
            <a:r>
              <a:rPr lang="fr-FR" dirty="0" smtClean="0"/>
              <a:t>’établissement d’une correspondance entre question et compétences mobilisées ;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’établissement d’indicateurs de mesure des compétences en fonction des questions  posées ;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ne vérification globale des compétences évaluées et des indicateurs associés.</a:t>
            </a:r>
          </a:p>
          <a:p>
            <a:pPr lvl="1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La conception du sujet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396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87400"/>
            <a:ext cx="69596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ndir un rectangle avec un coin diagonal 8"/>
          <p:cNvSpPr/>
          <p:nvPr/>
        </p:nvSpPr>
        <p:spPr>
          <a:xfrm>
            <a:off x="552450" y="115888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dirty="0">
                <a:solidFill>
                  <a:srgbClr val="000000"/>
                </a:solidFill>
              </a:rPr>
              <a:t>L’environnement pédagogique en STI</a:t>
            </a:r>
          </a:p>
        </p:txBody>
      </p:sp>
      <p:sp>
        <p:nvSpPr>
          <p:cNvPr id="2" name="Ellipse 1"/>
          <p:cNvSpPr/>
          <p:nvPr/>
        </p:nvSpPr>
        <p:spPr>
          <a:xfrm>
            <a:off x="2552700" y="4140200"/>
            <a:ext cx="2311400" cy="85090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69900" y="5257800"/>
            <a:ext cx="8686800" cy="1701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000" i="1" dirty="0"/>
              <a:t>« Les enseignements technologiques ne peuvent s’effectuer sans un usage intensif des TIC dont l’intégration dans les systèmes est une réalité et participent à l’innovation. De même, leur utilisation comme outil didactique doit être accrue avec notamment l’emploi des aides multimédias interactives. »</a:t>
            </a:r>
            <a:endParaRPr lang="fr-FR" sz="2000" dirty="0"/>
          </a:p>
        </p:txBody>
      </p:sp>
      <p:sp>
        <p:nvSpPr>
          <p:cNvPr id="3" name="Légende encadrée 1 2"/>
          <p:cNvSpPr/>
          <p:nvPr/>
        </p:nvSpPr>
        <p:spPr>
          <a:xfrm>
            <a:off x="7061200" y="1219200"/>
            <a:ext cx="2082800" cy="762000"/>
          </a:xfrm>
          <a:prstGeom prst="borderCallout1">
            <a:avLst>
              <a:gd name="adj1" fmla="val 18750"/>
              <a:gd name="adj2" fmla="val -8333"/>
              <a:gd name="adj3" fmla="val 59167"/>
              <a:gd name="adj4" fmla="val -255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Environnement </a:t>
            </a:r>
          </a:p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informatique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/>
              <a:t>Les principes d’amélioration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7684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62701" y="1606870"/>
            <a:ext cx="2107742" cy="5476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Compétence 1 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62701" y="3270183"/>
            <a:ext cx="2107742" cy="5476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Compétence 2</a:t>
            </a:r>
            <a:endParaRPr lang="fr-FR" dirty="0"/>
          </a:p>
        </p:txBody>
      </p:sp>
      <p:sp>
        <p:nvSpPr>
          <p:cNvPr id="69" name="Rectangle 68"/>
          <p:cNvSpPr/>
          <p:nvPr/>
        </p:nvSpPr>
        <p:spPr>
          <a:xfrm>
            <a:off x="662701" y="5093776"/>
            <a:ext cx="2107742" cy="5476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Compétence 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072327" y="5750455"/>
            <a:ext cx="1573418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72325" y="2304667"/>
            <a:ext cx="1573418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72325" y="3889181"/>
            <a:ext cx="1573418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3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72322" y="4412818"/>
            <a:ext cx="1573418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4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072322" y="6274090"/>
            <a:ext cx="1573418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5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072325" y="2812024"/>
            <a:ext cx="1573418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Question 6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84" name="Connecteur en angle 83"/>
          <p:cNvCxnSpPr>
            <a:stCxn id="63" idx="2"/>
            <a:endCxn id="61" idx="1"/>
          </p:cNvCxnSpPr>
          <p:nvPr/>
        </p:nvCxnSpPr>
        <p:spPr>
          <a:xfrm rot="16200000" flipH="1">
            <a:off x="2219091" y="1651995"/>
            <a:ext cx="350714" cy="1355753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ngle 84"/>
          <p:cNvCxnSpPr>
            <a:stCxn id="63" idx="2"/>
            <a:endCxn id="71" idx="1"/>
          </p:cNvCxnSpPr>
          <p:nvPr/>
        </p:nvCxnSpPr>
        <p:spPr>
          <a:xfrm rot="16200000" flipH="1">
            <a:off x="1965413" y="1905673"/>
            <a:ext cx="858071" cy="1355753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85"/>
          <p:cNvCxnSpPr>
            <a:stCxn id="69" idx="2"/>
            <a:endCxn id="68" idx="1"/>
          </p:cNvCxnSpPr>
          <p:nvPr/>
        </p:nvCxnSpPr>
        <p:spPr>
          <a:xfrm rot="16200000" flipH="1">
            <a:off x="1977832" y="5380161"/>
            <a:ext cx="833231" cy="1355750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ngle 87"/>
          <p:cNvCxnSpPr>
            <a:stCxn id="65" idx="2"/>
            <a:endCxn id="66" idx="1"/>
          </p:cNvCxnSpPr>
          <p:nvPr/>
        </p:nvCxnSpPr>
        <p:spPr>
          <a:xfrm rot="16200000" flipH="1">
            <a:off x="1996671" y="3537729"/>
            <a:ext cx="795552" cy="1355750"/>
          </a:xfrm>
          <a:prstGeom prst="bentConnector2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en angle 88"/>
          <p:cNvCxnSpPr>
            <a:stCxn id="65" idx="2"/>
            <a:endCxn id="62" idx="1"/>
          </p:cNvCxnSpPr>
          <p:nvPr/>
        </p:nvCxnSpPr>
        <p:spPr>
          <a:xfrm rot="16200000" flipH="1">
            <a:off x="2258491" y="3275908"/>
            <a:ext cx="271915" cy="1355753"/>
          </a:xfrm>
          <a:prstGeom prst="bentConnector2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>
            <a:stCxn id="69" idx="2"/>
            <a:endCxn id="60" idx="1"/>
          </p:cNvCxnSpPr>
          <p:nvPr/>
        </p:nvCxnSpPr>
        <p:spPr>
          <a:xfrm rot="16200000" flipH="1">
            <a:off x="2239651" y="5118341"/>
            <a:ext cx="309596" cy="1355755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798148" y="5752059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20 %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798147" y="2306271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798148" y="3890931"/>
            <a:ext cx="677946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70 %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798146" y="4414422"/>
            <a:ext cx="677946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30 %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798146" y="6275694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80 %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798147" y="2813628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98145" y="1655709"/>
            <a:ext cx="677946" cy="4011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r>
              <a:rPr lang="fr-FR" dirty="0" smtClean="0"/>
              <a:t>0 %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4798148" y="3353293"/>
            <a:ext cx="677946" cy="401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50 %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4798145" y="5093776"/>
            <a:ext cx="677946" cy="4011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7962" y="1643533"/>
            <a:ext cx="3368389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Pondération de la compétence 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67962" y="3353293"/>
            <a:ext cx="3368389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Pondération de la compétence 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67962" y="5099338"/>
            <a:ext cx="3368389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Pondération de la compétence 3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72327" y="934116"/>
            <a:ext cx="1573418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Sujet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2701" y="934116"/>
            <a:ext cx="2107742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Programme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98145" y="934116"/>
            <a:ext cx="4238206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Poids des compétences et questions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67963" y="2304667"/>
            <a:ext cx="2122580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Poids de la question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67962" y="2812023"/>
            <a:ext cx="2122580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Poids de la question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13881" y="2306270"/>
            <a:ext cx="1122470" cy="90848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+ 50 = 100% des 30%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67964" y="3890931"/>
            <a:ext cx="2122580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Poids de la question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67963" y="4398287"/>
            <a:ext cx="2122580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Poids de la question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13882" y="3892534"/>
            <a:ext cx="1122470" cy="90848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70 + 30 = 100% des 50%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667965" y="5778566"/>
            <a:ext cx="2122580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Poids de la question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667964" y="6285922"/>
            <a:ext cx="2122580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Poids de la question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13883" y="5780169"/>
            <a:ext cx="1122470" cy="90848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0 + 80 = 100% des 20%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67" name="Arrondir un rectangle avec un coin diagonal 66"/>
          <p:cNvSpPr/>
          <p:nvPr/>
        </p:nvSpPr>
        <p:spPr>
          <a:xfrm>
            <a:off x="590550" y="63500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400" b="1" dirty="0"/>
              <a:t>Construction du sujet par compétences et questions associées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7526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fr-FR" dirty="0" smtClean="0"/>
              <a:t>Extrait de la grille finale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814586"/>
              </p:ext>
            </p:extLst>
          </p:nvPr>
        </p:nvGraphicFramePr>
        <p:xfrm>
          <a:off x="80085" y="2368475"/>
          <a:ext cx="9063914" cy="3252404"/>
        </p:xfrm>
        <a:graphic>
          <a:graphicData uri="http://schemas.openxmlformats.org/drawingml/2006/table">
            <a:tbl>
              <a:tblPr/>
              <a:tblGrid>
                <a:gridCol w="4057181"/>
                <a:gridCol w="4057181"/>
                <a:gridCol w="571889"/>
                <a:gridCol w="377663"/>
              </a:tblGrid>
              <a:tr h="5110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CO2.1. Identifier les flux et la forme de l’énergie, caractériser ses transformations et/ou modulations et estimer l’efficacité énergétique globale d’un système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92" marR="11892" marT="118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110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CO2.2. Justifier les solutions constructives d’un système au regard des impacts environnementaux et économiques engendrés tout au long de son cycle de vie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92" marR="11892" marT="118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8,1%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541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Effectuer un choix pour minimiser un impact environnemental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tableau est correctement complété.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QI.3.6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choix du matériau est pertinent au regard des valeurs du tableau.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QI.3.6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arguments développés sont cohérents par rapport à la relation PPM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QI.3.6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Justifier l'emploi des panneaux PV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arguments lient les aspects environnementaux, sociétaux et économiques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QII.3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CO3.1. Décoder le cahier des charges fonctionnel d’un système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92" marR="11892" marT="118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3,2%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9541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Repérer et analyser les exigences d'un diagramme sysml.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exigences sont correctement identifiées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QI.1.2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L'exploitation des deux diagrammes est pertinente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QI.2.1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1892" marR="11892" marT="11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854700" y="1406196"/>
            <a:ext cx="324068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Poids de la compétence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8580544" y="2871922"/>
            <a:ext cx="563456" cy="560654"/>
          </a:xfrm>
          <a:prstGeom prst="ellipse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889444" y="1775528"/>
            <a:ext cx="0" cy="1096394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601304" y="5934225"/>
            <a:ext cx="24940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Poids de l’indicateur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8606713" y="4265735"/>
            <a:ext cx="563456" cy="560654"/>
          </a:xfrm>
          <a:prstGeom prst="ellipse">
            <a:avLst/>
          </a:prstGeom>
          <a:noFill/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8893114" y="4837831"/>
            <a:ext cx="0" cy="1096394"/>
          </a:xfrm>
          <a:prstGeom prst="straightConnector1">
            <a:avLst/>
          </a:prstGeom>
          <a:ln>
            <a:solidFill>
              <a:srgbClr val="8EB4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2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619023" y="1596133"/>
            <a:ext cx="700097" cy="50371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818632" y="1596133"/>
            <a:ext cx="700097" cy="5037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18730" y="1596133"/>
            <a:ext cx="700097" cy="5037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218828" y="1596133"/>
            <a:ext cx="700097" cy="50371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918926" y="1596133"/>
            <a:ext cx="700097" cy="50371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2965160" y="2200883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5034179" y="6171038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034179" y="4315781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666575" y="2720968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4360787" y="3791896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818631" y="878789"/>
            <a:ext cx="700097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NT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18729" y="878789"/>
            <a:ext cx="700097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0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218827" y="878789"/>
            <a:ext cx="700097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18925" y="878789"/>
            <a:ext cx="700097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619022" y="878789"/>
            <a:ext cx="700097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3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5764746" y="5665513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447116" y="2266567"/>
            <a:ext cx="1387732" cy="4370547"/>
            <a:chOff x="269316" y="2266567"/>
            <a:chExt cx="1573423" cy="4370547"/>
          </a:xfrm>
        </p:grpSpPr>
        <p:sp>
          <p:nvSpPr>
            <p:cNvPr id="60" name="Rectangle 59"/>
            <p:cNvSpPr/>
            <p:nvPr/>
          </p:nvSpPr>
          <p:spPr>
            <a:xfrm>
              <a:off x="269321" y="5712355"/>
              <a:ext cx="1573418" cy="4011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Question 1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9319" y="2266567"/>
              <a:ext cx="1573418" cy="4011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Question 2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9319" y="3851081"/>
              <a:ext cx="1573418" cy="401124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Question 3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69316" y="4374718"/>
              <a:ext cx="1573418" cy="401124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Question 4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69316" y="6235990"/>
              <a:ext cx="1573418" cy="4011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Question 5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69319" y="2773924"/>
              <a:ext cx="1573418" cy="4011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Question 6</a:t>
              </a:r>
              <a:endParaRPr lang="fr-FR" dirty="0">
                <a:solidFill>
                  <a:srgbClr val="000000"/>
                </a:solidFill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894757" y="5713959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20 %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894756" y="2268171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894757" y="3852831"/>
            <a:ext cx="677946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70 %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894755" y="4376322"/>
            <a:ext cx="677946" cy="4011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30 %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894755" y="6237594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80 %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894756" y="2775528"/>
            <a:ext cx="677946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50 %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894754" y="1617609"/>
            <a:ext cx="677946" cy="4011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r>
              <a:rPr lang="fr-FR" dirty="0" smtClean="0"/>
              <a:t>0 %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1894757" y="3315193"/>
            <a:ext cx="677946" cy="401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50 %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1894754" y="5055676"/>
            <a:ext cx="677946" cy="4011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0 %</a:t>
            </a:r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2572704" y="2467129"/>
            <a:ext cx="3748272" cy="3971027"/>
            <a:chOff x="2564224" y="2467129"/>
            <a:chExt cx="3578951" cy="3971027"/>
          </a:xfrm>
        </p:grpSpPr>
        <p:cxnSp>
          <p:nvCxnSpPr>
            <p:cNvPr id="36" name="Connecteur droit 35"/>
            <p:cNvCxnSpPr/>
            <p:nvPr/>
          </p:nvCxnSpPr>
          <p:spPr>
            <a:xfrm flipV="1">
              <a:off x="2564232" y="2467129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2564230" y="2972237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2564228" y="4061322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2564224" y="5919550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V="1">
              <a:off x="2564233" y="6436552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flipV="1">
              <a:off x="2564233" y="4575280"/>
              <a:ext cx="3578942" cy="1604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6534019" y="1039168"/>
            <a:ext cx="260635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Indicateur de question non traitée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534019" y="1994526"/>
            <a:ext cx="260635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Réponse très insuffisante = 0 % du poids de la note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534019" y="3157893"/>
            <a:ext cx="260635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Réponse moyenne bas = 33% du poids de la note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534019" y="5510300"/>
            <a:ext cx="260635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Réponse complète = 100% du poids de la note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3479799" y="1451862"/>
            <a:ext cx="3054219" cy="955090"/>
          </a:xfrm>
          <a:custGeom>
            <a:avLst/>
            <a:gdLst>
              <a:gd name="connsiteX0" fmla="*/ 2927048 w 2927048"/>
              <a:gd name="connsiteY0" fmla="*/ 0 h 967619"/>
              <a:gd name="connsiteX1" fmla="*/ 1826381 w 2927048"/>
              <a:gd name="connsiteY1" fmla="*/ 520096 h 967619"/>
              <a:gd name="connsiteX2" fmla="*/ 0 w 2927048"/>
              <a:gd name="connsiteY2" fmla="*/ 967619 h 96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7048" h="967619">
                <a:moveTo>
                  <a:pt x="2927048" y="0"/>
                </a:moveTo>
                <a:cubicBezTo>
                  <a:pt x="2620635" y="179413"/>
                  <a:pt x="2314222" y="358826"/>
                  <a:pt x="1826381" y="520096"/>
                </a:cubicBezTo>
                <a:cubicBezTo>
                  <a:pt x="1338540" y="681366"/>
                  <a:pt x="0" y="967619"/>
                  <a:pt x="0" y="967619"/>
                </a:cubicBezTo>
              </a:path>
            </a:pathLst>
          </a:custGeom>
          <a:ln w="952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Forme libre 106"/>
          <p:cNvSpPr/>
          <p:nvPr/>
        </p:nvSpPr>
        <p:spPr>
          <a:xfrm>
            <a:off x="4081244" y="2399538"/>
            <a:ext cx="2452775" cy="540474"/>
          </a:xfrm>
          <a:custGeom>
            <a:avLst/>
            <a:gdLst>
              <a:gd name="connsiteX0" fmla="*/ 2927048 w 2927048"/>
              <a:gd name="connsiteY0" fmla="*/ 0 h 967619"/>
              <a:gd name="connsiteX1" fmla="*/ 1826381 w 2927048"/>
              <a:gd name="connsiteY1" fmla="*/ 520096 h 967619"/>
              <a:gd name="connsiteX2" fmla="*/ 0 w 2927048"/>
              <a:gd name="connsiteY2" fmla="*/ 967619 h 967619"/>
              <a:gd name="connsiteX0" fmla="*/ 2284827 w 2284827"/>
              <a:gd name="connsiteY0" fmla="*/ 0 h 547013"/>
              <a:gd name="connsiteX1" fmla="*/ 1184160 w 2284827"/>
              <a:gd name="connsiteY1" fmla="*/ 520096 h 547013"/>
              <a:gd name="connsiteX2" fmla="*/ 0 w 2284827"/>
              <a:gd name="connsiteY2" fmla="*/ 477462 h 547013"/>
              <a:gd name="connsiteX0" fmla="*/ 2284827 w 2284827"/>
              <a:gd name="connsiteY0" fmla="*/ 0 h 477462"/>
              <a:gd name="connsiteX1" fmla="*/ 1082757 w 2284827"/>
              <a:gd name="connsiteY1" fmla="*/ 127971 h 477462"/>
              <a:gd name="connsiteX2" fmla="*/ 0 w 2284827"/>
              <a:gd name="connsiteY2" fmla="*/ 477462 h 477462"/>
              <a:gd name="connsiteX0" fmla="*/ 2284827 w 2284827"/>
              <a:gd name="connsiteY0" fmla="*/ 39586 h 517048"/>
              <a:gd name="connsiteX1" fmla="*/ 1082757 w 2284827"/>
              <a:gd name="connsiteY1" fmla="*/ 167557 h 517048"/>
              <a:gd name="connsiteX2" fmla="*/ 0 w 2284827"/>
              <a:gd name="connsiteY2" fmla="*/ 517048 h 517048"/>
              <a:gd name="connsiteX0" fmla="*/ 2284827 w 2284827"/>
              <a:gd name="connsiteY0" fmla="*/ 41319 h 518781"/>
              <a:gd name="connsiteX1" fmla="*/ 1082757 w 2284827"/>
              <a:gd name="connsiteY1" fmla="*/ 169290 h 518781"/>
              <a:gd name="connsiteX2" fmla="*/ 0 w 2284827"/>
              <a:gd name="connsiteY2" fmla="*/ 518781 h 518781"/>
              <a:gd name="connsiteX0" fmla="*/ 2284827 w 2284827"/>
              <a:gd name="connsiteY0" fmla="*/ 70102 h 547564"/>
              <a:gd name="connsiteX1" fmla="*/ 947552 w 2284827"/>
              <a:gd name="connsiteY1" fmla="*/ 87788 h 547564"/>
              <a:gd name="connsiteX2" fmla="*/ 0 w 2284827"/>
              <a:gd name="connsiteY2" fmla="*/ 547564 h 54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4827" h="547564">
                <a:moveTo>
                  <a:pt x="2284827" y="70102"/>
                </a:moveTo>
                <a:cubicBezTo>
                  <a:pt x="1550266" y="-44579"/>
                  <a:pt x="1283289" y="-4042"/>
                  <a:pt x="947552" y="87788"/>
                </a:cubicBezTo>
                <a:cubicBezTo>
                  <a:pt x="611815" y="179618"/>
                  <a:pt x="0" y="547564"/>
                  <a:pt x="0" y="547564"/>
                </a:cubicBezTo>
              </a:path>
            </a:pathLst>
          </a:custGeom>
          <a:ln w="952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Forme libre 107"/>
          <p:cNvSpPr/>
          <p:nvPr/>
        </p:nvSpPr>
        <p:spPr>
          <a:xfrm>
            <a:off x="4770024" y="3490281"/>
            <a:ext cx="1763996" cy="540474"/>
          </a:xfrm>
          <a:custGeom>
            <a:avLst/>
            <a:gdLst>
              <a:gd name="connsiteX0" fmla="*/ 2927048 w 2927048"/>
              <a:gd name="connsiteY0" fmla="*/ 0 h 967619"/>
              <a:gd name="connsiteX1" fmla="*/ 1826381 w 2927048"/>
              <a:gd name="connsiteY1" fmla="*/ 520096 h 967619"/>
              <a:gd name="connsiteX2" fmla="*/ 0 w 2927048"/>
              <a:gd name="connsiteY2" fmla="*/ 967619 h 967619"/>
              <a:gd name="connsiteX0" fmla="*/ 2284827 w 2284827"/>
              <a:gd name="connsiteY0" fmla="*/ 0 h 547013"/>
              <a:gd name="connsiteX1" fmla="*/ 1184160 w 2284827"/>
              <a:gd name="connsiteY1" fmla="*/ 520096 h 547013"/>
              <a:gd name="connsiteX2" fmla="*/ 0 w 2284827"/>
              <a:gd name="connsiteY2" fmla="*/ 477462 h 547013"/>
              <a:gd name="connsiteX0" fmla="*/ 2284827 w 2284827"/>
              <a:gd name="connsiteY0" fmla="*/ 0 h 477462"/>
              <a:gd name="connsiteX1" fmla="*/ 1082757 w 2284827"/>
              <a:gd name="connsiteY1" fmla="*/ 127971 h 477462"/>
              <a:gd name="connsiteX2" fmla="*/ 0 w 2284827"/>
              <a:gd name="connsiteY2" fmla="*/ 477462 h 477462"/>
              <a:gd name="connsiteX0" fmla="*/ 2284827 w 2284827"/>
              <a:gd name="connsiteY0" fmla="*/ 39586 h 517048"/>
              <a:gd name="connsiteX1" fmla="*/ 1082757 w 2284827"/>
              <a:gd name="connsiteY1" fmla="*/ 167557 h 517048"/>
              <a:gd name="connsiteX2" fmla="*/ 0 w 2284827"/>
              <a:gd name="connsiteY2" fmla="*/ 517048 h 517048"/>
              <a:gd name="connsiteX0" fmla="*/ 2284827 w 2284827"/>
              <a:gd name="connsiteY0" fmla="*/ 41319 h 518781"/>
              <a:gd name="connsiteX1" fmla="*/ 1082757 w 2284827"/>
              <a:gd name="connsiteY1" fmla="*/ 169290 h 518781"/>
              <a:gd name="connsiteX2" fmla="*/ 0 w 2284827"/>
              <a:gd name="connsiteY2" fmla="*/ 518781 h 518781"/>
              <a:gd name="connsiteX0" fmla="*/ 2284827 w 2284827"/>
              <a:gd name="connsiteY0" fmla="*/ 70102 h 547564"/>
              <a:gd name="connsiteX1" fmla="*/ 947552 w 2284827"/>
              <a:gd name="connsiteY1" fmla="*/ 87788 h 547564"/>
              <a:gd name="connsiteX2" fmla="*/ 0 w 2284827"/>
              <a:gd name="connsiteY2" fmla="*/ 547564 h 54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4827" h="547564">
                <a:moveTo>
                  <a:pt x="2284827" y="70102"/>
                </a:moveTo>
                <a:cubicBezTo>
                  <a:pt x="1550266" y="-44579"/>
                  <a:pt x="1283289" y="-4042"/>
                  <a:pt x="947552" y="87788"/>
                </a:cubicBezTo>
                <a:cubicBezTo>
                  <a:pt x="611815" y="179618"/>
                  <a:pt x="0" y="547564"/>
                  <a:pt x="0" y="547564"/>
                </a:cubicBezTo>
              </a:path>
            </a:pathLst>
          </a:custGeom>
          <a:ln w="952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ZoneTexte 108"/>
          <p:cNvSpPr txBox="1"/>
          <p:nvPr/>
        </p:nvSpPr>
        <p:spPr>
          <a:xfrm>
            <a:off x="6534019" y="4347790"/>
            <a:ext cx="260635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Réponse moyenne haut = 66 % du poids de la note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110" name="Forme libre 109"/>
          <p:cNvSpPr/>
          <p:nvPr/>
        </p:nvSpPr>
        <p:spPr>
          <a:xfrm>
            <a:off x="5428086" y="4368355"/>
            <a:ext cx="1081742" cy="298485"/>
          </a:xfrm>
          <a:custGeom>
            <a:avLst/>
            <a:gdLst>
              <a:gd name="connsiteX0" fmla="*/ 2927048 w 2927048"/>
              <a:gd name="connsiteY0" fmla="*/ 0 h 967619"/>
              <a:gd name="connsiteX1" fmla="*/ 1826381 w 2927048"/>
              <a:gd name="connsiteY1" fmla="*/ 520096 h 967619"/>
              <a:gd name="connsiteX2" fmla="*/ 0 w 2927048"/>
              <a:gd name="connsiteY2" fmla="*/ 967619 h 967619"/>
              <a:gd name="connsiteX0" fmla="*/ 2284827 w 2284827"/>
              <a:gd name="connsiteY0" fmla="*/ 0 h 547013"/>
              <a:gd name="connsiteX1" fmla="*/ 1184160 w 2284827"/>
              <a:gd name="connsiteY1" fmla="*/ 520096 h 547013"/>
              <a:gd name="connsiteX2" fmla="*/ 0 w 2284827"/>
              <a:gd name="connsiteY2" fmla="*/ 477462 h 547013"/>
              <a:gd name="connsiteX0" fmla="*/ 2284827 w 2284827"/>
              <a:gd name="connsiteY0" fmla="*/ 0 h 477462"/>
              <a:gd name="connsiteX1" fmla="*/ 1082757 w 2284827"/>
              <a:gd name="connsiteY1" fmla="*/ 127971 h 477462"/>
              <a:gd name="connsiteX2" fmla="*/ 0 w 2284827"/>
              <a:gd name="connsiteY2" fmla="*/ 477462 h 477462"/>
              <a:gd name="connsiteX0" fmla="*/ 2284827 w 2284827"/>
              <a:gd name="connsiteY0" fmla="*/ 39586 h 517048"/>
              <a:gd name="connsiteX1" fmla="*/ 1082757 w 2284827"/>
              <a:gd name="connsiteY1" fmla="*/ 167557 h 517048"/>
              <a:gd name="connsiteX2" fmla="*/ 0 w 2284827"/>
              <a:gd name="connsiteY2" fmla="*/ 517048 h 517048"/>
              <a:gd name="connsiteX0" fmla="*/ 2284827 w 2284827"/>
              <a:gd name="connsiteY0" fmla="*/ 41319 h 518781"/>
              <a:gd name="connsiteX1" fmla="*/ 1082757 w 2284827"/>
              <a:gd name="connsiteY1" fmla="*/ 169290 h 518781"/>
              <a:gd name="connsiteX2" fmla="*/ 0 w 2284827"/>
              <a:gd name="connsiteY2" fmla="*/ 518781 h 518781"/>
              <a:gd name="connsiteX0" fmla="*/ 2284827 w 2284827"/>
              <a:gd name="connsiteY0" fmla="*/ 70102 h 547564"/>
              <a:gd name="connsiteX1" fmla="*/ 947552 w 2284827"/>
              <a:gd name="connsiteY1" fmla="*/ 87788 h 547564"/>
              <a:gd name="connsiteX2" fmla="*/ 0 w 2284827"/>
              <a:gd name="connsiteY2" fmla="*/ 547564 h 547564"/>
              <a:gd name="connsiteX0" fmla="*/ 2234851 w 2234851"/>
              <a:gd name="connsiteY0" fmla="*/ 435744 h 459813"/>
              <a:gd name="connsiteX1" fmla="*/ 947552 w 2234851"/>
              <a:gd name="connsiteY1" fmla="*/ 37 h 459813"/>
              <a:gd name="connsiteX2" fmla="*/ 0 w 2234851"/>
              <a:gd name="connsiteY2" fmla="*/ 459813 h 459813"/>
              <a:gd name="connsiteX0" fmla="*/ 2234851 w 2234851"/>
              <a:gd name="connsiteY0" fmla="*/ 435762 h 459831"/>
              <a:gd name="connsiteX1" fmla="*/ 947552 w 2234851"/>
              <a:gd name="connsiteY1" fmla="*/ 55 h 459831"/>
              <a:gd name="connsiteX2" fmla="*/ 0 w 2234851"/>
              <a:gd name="connsiteY2" fmla="*/ 459831 h 459831"/>
              <a:gd name="connsiteX0" fmla="*/ 2234851 w 2234851"/>
              <a:gd name="connsiteY0" fmla="*/ 204929 h 228998"/>
              <a:gd name="connsiteX1" fmla="*/ 1197437 w 2234851"/>
              <a:gd name="connsiteY1" fmla="*/ 2046 h 228998"/>
              <a:gd name="connsiteX2" fmla="*/ 0 w 2234851"/>
              <a:gd name="connsiteY2" fmla="*/ 228998 h 228998"/>
              <a:gd name="connsiteX0" fmla="*/ 2234851 w 2234851"/>
              <a:gd name="connsiteY0" fmla="*/ 203188 h 203189"/>
              <a:gd name="connsiteX1" fmla="*/ 1197437 w 2234851"/>
              <a:gd name="connsiteY1" fmla="*/ 305 h 203189"/>
              <a:gd name="connsiteX2" fmla="*/ 0 w 2234851"/>
              <a:gd name="connsiteY2" fmla="*/ 153734 h 203189"/>
              <a:gd name="connsiteX0" fmla="*/ 2234851 w 2234851"/>
              <a:gd name="connsiteY0" fmla="*/ 213878 h 213878"/>
              <a:gd name="connsiteX1" fmla="*/ 1197437 w 2234851"/>
              <a:gd name="connsiteY1" fmla="*/ 10995 h 213878"/>
              <a:gd name="connsiteX2" fmla="*/ 0 w 2234851"/>
              <a:gd name="connsiteY2" fmla="*/ 164424 h 213878"/>
              <a:gd name="connsiteX0" fmla="*/ 2234851 w 2234851"/>
              <a:gd name="connsiteY0" fmla="*/ 231133 h 231133"/>
              <a:gd name="connsiteX1" fmla="*/ 847599 w 2234851"/>
              <a:gd name="connsiteY1" fmla="*/ 3742 h 231133"/>
              <a:gd name="connsiteX2" fmla="*/ 0 w 2234851"/>
              <a:gd name="connsiteY2" fmla="*/ 181679 h 231133"/>
              <a:gd name="connsiteX0" fmla="*/ 2234851 w 2234851"/>
              <a:gd name="connsiteY0" fmla="*/ 302400 h 302400"/>
              <a:gd name="connsiteX1" fmla="*/ 847599 w 2234851"/>
              <a:gd name="connsiteY1" fmla="*/ 1486 h 302400"/>
              <a:gd name="connsiteX2" fmla="*/ 0 w 2234851"/>
              <a:gd name="connsiteY2" fmla="*/ 179423 h 30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851" h="302400">
                <a:moveTo>
                  <a:pt x="2234851" y="302400"/>
                </a:moveTo>
                <a:cubicBezTo>
                  <a:pt x="1350360" y="3910"/>
                  <a:pt x="1220074" y="21982"/>
                  <a:pt x="847599" y="1486"/>
                </a:cubicBezTo>
                <a:cubicBezTo>
                  <a:pt x="475124" y="-19010"/>
                  <a:pt x="0" y="179423"/>
                  <a:pt x="0" y="179423"/>
                </a:cubicBezTo>
              </a:path>
            </a:pathLst>
          </a:custGeom>
          <a:ln w="952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Forme libre 110"/>
          <p:cNvSpPr/>
          <p:nvPr/>
        </p:nvSpPr>
        <p:spPr>
          <a:xfrm>
            <a:off x="6121357" y="5919550"/>
            <a:ext cx="412663" cy="59823"/>
          </a:xfrm>
          <a:custGeom>
            <a:avLst/>
            <a:gdLst>
              <a:gd name="connsiteX0" fmla="*/ 2927048 w 2927048"/>
              <a:gd name="connsiteY0" fmla="*/ 0 h 967619"/>
              <a:gd name="connsiteX1" fmla="*/ 1826381 w 2927048"/>
              <a:gd name="connsiteY1" fmla="*/ 520096 h 967619"/>
              <a:gd name="connsiteX2" fmla="*/ 0 w 2927048"/>
              <a:gd name="connsiteY2" fmla="*/ 967619 h 967619"/>
              <a:gd name="connsiteX0" fmla="*/ 2284827 w 2284827"/>
              <a:gd name="connsiteY0" fmla="*/ 0 h 547013"/>
              <a:gd name="connsiteX1" fmla="*/ 1184160 w 2284827"/>
              <a:gd name="connsiteY1" fmla="*/ 520096 h 547013"/>
              <a:gd name="connsiteX2" fmla="*/ 0 w 2284827"/>
              <a:gd name="connsiteY2" fmla="*/ 477462 h 547013"/>
              <a:gd name="connsiteX0" fmla="*/ 2284827 w 2284827"/>
              <a:gd name="connsiteY0" fmla="*/ 0 h 477462"/>
              <a:gd name="connsiteX1" fmla="*/ 1082757 w 2284827"/>
              <a:gd name="connsiteY1" fmla="*/ 127971 h 477462"/>
              <a:gd name="connsiteX2" fmla="*/ 0 w 2284827"/>
              <a:gd name="connsiteY2" fmla="*/ 477462 h 477462"/>
              <a:gd name="connsiteX0" fmla="*/ 2284827 w 2284827"/>
              <a:gd name="connsiteY0" fmla="*/ 39586 h 517048"/>
              <a:gd name="connsiteX1" fmla="*/ 1082757 w 2284827"/>
              <a:gd name="connsiteY1" fmla="*/ 167557 h 517048"/>
              <a:gd name="connsiteX2" fmla="*/ 0 w 2284827"/>
              <a:gd name="connsiteY2" fmla="*/ 517048 h 517048"/>
              <a:gd name="connsiteX0" fmla="*/ 2284827 w 2284827"/>
              <a:gd name="connsiteY0" fmla="*/ 41319 h 518781"/>
              <a:gd name="connsiteX1" fmla="*/ 1082757 w 2284827"/>
              <a:gd name="connsiteY1" fmla="*/ 169290 h 518781"/>
              <a:gd name="connsiteX2" fmla="*/ 0 w 2284827"/>
              <a:gd name="connsiteY2" fmla="*/ 518781 h 518781"/>
              <a:gd name="connsiteX0" fmla="*/ 2284827 w 2284827"/>
              <a:gd name="connsiteY0" fmla="*/ 70102 h 547564"/>
              <a:gd name="connsiteX1" fmla="*/ 947552 w 2284827"/>
              <a:gd name="connsiteY1" fmla="*/ 87788 h 547564"/>
              <a:gd name="connsiteX2" fmla="*/ 0 w 2284827"/>
              <a:gd name="connsiteY2" fmla="*/ 547564 h 547564"/>
              <a:gd name="connsiteX0" fmla="*/ 2234851 w 2234851"/>
              <a:gd name="connsiteY0" fmla="*/ 435744 h 459813"/>
              <a:gd name="connsiteX1" fmla="*/ 947552 w 2234851"/>
              <a:gd name="connsiteY1" fmla="*/ 37 h 459813"/>
              <a:gd name="connsiteX2" fmla="*/ 0 w 2234851"/>
              <a:gd name="connsiteY2" fmla="*/ 459813 h 459813"/>
              <a:gd name="connsiteX0" fmla="*/ 2234851 w 2234851"/>
              <a:gd name="connsiteY0" fmla="*/ 435762 h 459831"/>
              <a:gd name="connsiteX1" fmla="*/ 947552 w 2234851"/>
              <a:gd name="connsiteY1" fmla="*/ 55 h 459831"/>
              <a:gd name="connsiteX2" fmla="*/ 0 w 2234851"/>
              <a:gd name="connsiteY2" fmla="*/ 459831 h 459831"/>
              <a:gd name="connsiteX0" fmla="*/ 2234851 w 2234851"/>
              <a:gd name="connsiteY0" fmla="*/ 204929 h 228998"/>
              <a:gd name="connsiteX1" fmla="*/ 1197437 w 2234851"/>
              <a:gd name="connsiteY1" fmla="*/ 2046 h 228998"/>
              <a:gd name="connsiteX2" fmla="*/ 0 w 2234851"/>
              <a:gd name="connsiteY2" fmla="*/ 228998 h 228998"/>
              <a:gd name="connsiteX0" fmla="*/ 2234851 w 2234851"/>
              <a:gd name="connsiteY0" fmla="*/ 203188 h 203189"/>
              <a:gd name="connsiteX1" fmla="*/ 1197437 w 2234851"/>
              <a:gd name="connsiteY1" fmla="*/ 305 h 203189"/>
              <a:gd name="connsiteX2" fmla="*/ 0 w 2234851"/>
              <a:gd name="connsiteY2" fmla="*/ 153734 h 203189"/>
              <a:gd name="connsiteX0" fmla="*/ 2234851 w 2234851"/>
              <a:gd name="connsiteY0" fmla="*/ 213878 h 213878"/>
              <a:gd name="connsiteX1" fmla="*/ 1197437 w 2234851"/>
              <a:gd name="connsiteY1" fmla="*/ 10995 h 213878"/>
              <a:gd name="connsiteX2" fmla="*/ 0 w 2234851"/>
              <a:gd name="connsiteY2" fmla="*/ 164424 h 213878"/>
              <a:gd name="connsiteX0" fmla="*/ 2234851 w 2234851"/>
              <a:gd name="connsiteY0" fmla="*/ 231133 h 231133"/>
              <a:gd name="connsiteX1" fmla="*/ 847599 w 2234851"/>
              <a:gd name="connsiteY1" fmla="*/ 3742 h 231133"/>
              <a:gd name="connsiteX2" fmla="*/ 0 w 2234851"/>
              <a:gd name="connsiteY2" fmla="*/ 181679 h 231133"/>
              <a:gd name="connsiteX0" fmla="*/ 2234851 w 2234851"/>
              <a:gd name="connsiteY0" fmla="*/ 302400 h 302400"/>
              <a:gd name="connsiteX1" fmla="*/ 847599 w 2234851"/>
              <a:gd name="connsiteY1" fmla="*/ 1486 h 302400"/>
              <a:gd name="connsiteX2" fmla="*/ 0 w 2234851"/>
              <a:gd name="connsiteY2" fmla="*/ 179423 h 30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851" h="302400">
                <a:moveTo>
                  <a:pt x="2234851" y="302400"/>
                </a:moveTo>
                <a:cubicBezTo>
                  <a:pt x="1350360" y="3910"/>
                  <a:pt x="1220074" y="21982"/>
                  <a:pt x="847599" y="1486"/>
                </a:cubicBezTo>
                <a:cubicBezTo>
                  <a:pt x="475124" y="-19010"/>
                  <a:pt x="0" y="179423"/>
                  <a:pt x="0" y="179423"/>
                </a:cubicBezTo>
              </a:path>
            </a:pathLst>
          </a:custGeom>
          <a:ln w="952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447115" y="896016"/>
            <a:ext cx="2125597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Sujet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14068" y="-19486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/>
              <a:t>Le baccalauréat STI2D</a:t>
            </a:r>
          </a:p>
        </p:txBody>
      </p:sp>
      <p:sp>
        <p:nvSpPr>
          <p:cNvPr id="63" name="Arrondir un rectangle avec un coin diagonal 62"/>
          <p:cNvSpPr/>
          <p:nvPr/>
        </p:nvSpPr>
        <p:spPr>
          <a:xfrm>
            <a:off x="569289" y="74046"/>
            <a:ext cx="8429625" cy="64928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3600" b="1" dirty="0"/>
              <a:t>Grille de correction nationale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2328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8700"/>
          </a:xfrm>
        </p:spPr>
        <p:txBody>
          <a:bodyPr/>
          <a:lstStyle/>
          <a:p>
            <a:r>
              <a:rPr lang="fr-FR" dirty="0" smtClean="0"/>
              <a:t>Grille </a:t>
            </a:r>
            <a:r>
              <a:rPr lang="fr-FR" dirty="0" smtClean="0"/>
              <a:t>d’évaluation 2013 </a:t>
            </a:r>
            <a:r>
              <a:rPr lang="fr-FR" dirty="0" smtClean="0"/>
              <a:t>(onglet1)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42532"/>
              </p:ext>
            </p:extLst>
          </p:nvPr>
        </p:nvGraphicFramePr>
        <p:xfrm>
          <a:off x="80088" y="2463835"/>
          <a:ext cx="9063916" cy="4009844"/>
        </p:xfrm>
        <a:graphic>
          <a:graphicData uri="http://schemas.openxmlformats.org/drawingml/2006/table">
            <a:tbl>
              <a:tblPr/>
              <a:tblGrid>
                <a:gridCol w="617562"/>
                <a:gridCol w="4493952"/>
                <a:gridCol w="769578"/>
                <a:gridCol w="570058"/>
                <a:gridCol w="332534"/>
                <a:gridCol w="66507"/>
                <a:gridCol w="332534"/>
                <a:gridCol w="332534"/>
                <a:gridCol w="332534"/>
                <a:gridCol w="332534"/>
                <a:gridCol w="266027"/>
                <a:gridCol w="617562"/>
              </a:tblGrid>
              <a:tr h="1656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FICHE D'ÉVALUATION À CONSERVER AVEC LA COPIE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396"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9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Numéro d'anonymat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396"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Indicateurs de performance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Question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 du candidat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Traité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C03.2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L'emergence de VE est bien liée à la demande croissante en énergie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C03.2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fluctuation du prix de l'énergie en fonction de la demande est évoquée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exigences sont correctement identifiées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tableau d'analyse est correctement complété (Puissances)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 tableau d'analyse est correctement complété (HC/HP)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L'incohérence en fin de journée est identifiée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grandeur image du taux de décharge est correctement identifée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valeur de la tension (anode graphite) est correctement relevée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 deux paramètres influents sont correctement identifiés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2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 notion de paramètre interne/externe est correctement reportée sur le modèle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QI.1.5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/>
                        </a:rPr>
                        <a:t>vide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19789" y="1412094"/>
            <a:ext cx="879791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C’est la même grille mais classée par question pour simplifier la correction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11431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4742</Words>
  <Application>Microsoft Macintosh PowerPoint</Application>
  <PresentationFormat>Présentation à l'écran (4:3)</PresentationFormat>
  <Paragraphs>1284</Paragraphs>
  <Slides>50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50</vt:i4>
      </vt:variant>
    </vt:vector>
  </HeadingPairs>
  <TitlesOfParts>
    <vt:vector size="54" baseType="lpstr">
      <vt:lpstr>Thème Office</vt:lpstr>
      <vt:lpstr>Document</vt:lpstr>
      <vt:lpstr>Feuille Microsoft Excel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Extrait de la grille finale</vt:lpstr>
      <vt:lpstr>Présentation PowerPoint</vt:lpstr>
      <vt:lpstr>Grille d’évaluation 2013 (onglet1)</vt:lpstr>
      <vt:lpstr>Présentation PowerPoint</vt:lpstr>
      <vt:lpstr>Grille d’évaluation 2014 (onglet1)</vt:lpstr>
      <vt:lpstr>Présentation PowerPoint</vt:lpstr>
      <vt:lpstr>Report de l’évaluation et calcul des notes</vt:lpstr>
      <vt:lpstr>Notation : les résultats bruts</vt:lpstr>
      <vt:lpstr>Notation finale : les renseignements</vt:lpstr>
      <vt:lpstr>Présentation PowerPoint</vt:lpstr>
      <vt:lpstr>Notation : correction des notes</vt:lpstr>
      <vt:lpstr>Présentation PowerPoint</vt:lpstr>
      <vt:lpstr>Présentation PowerPoint</vt:lpstr>
      <vt:lpstr>Principes de correction</vt:lpstr>
      <vt:lpstr>Renseignements et notation finale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Quatre principes directeurs</vt:lpstr>
      <vt:lpstr>Principe d’orientation « STI2D »</vt:lpstr>
      <vt:lpstr>Principe de continuité des enseignements technologiques </vt:lpstr>
      <vt:lpstr>Principe de flexibilité des organisations pédagogiques et matérielles </vt:lpstr>
      <vt:lpstr>Flexibilité horaire / semaine</vt:lpstr>
      <vt:lpstr>Organisation matricielle</vt:lpstr>
      <vt:lpstr>Pour plus de flexibilité et d’efficacité</vt:lpstr>
      <vt:lpstr>Flexibilité des heures classe entière</vt:lpstr>
      <vt:lpstr>L’organisation des activités : début de 1ère</vt:lpstr>
      <vt:lpstr>L’organisation des activités après le choix</vt:lpstr>
      <vt:lpstr>Enseigner avec le numérique : les bases de connaissances</vt:lpstr>
      <vt:lpstr>Présentation PowerPoint</vt:lpstr>
    </vt:vector>
  </TitlesOfParts>
  <Company>IGEN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 RAGE</dc:creator>
  <cp:lastModifiedBy>Michel Rage</cp:lastModifiedBy>
  <cp:revision>78</cp:revision>
  <dcterms:created xsi:type="dcterms:W3CDTF">2011-11-26T09:23:22Z</dcterms:created>
  <dcterms:modified xsi:type="dcterms:W3CDTF">2013-11-18T12:52:17Z</dcterms:modified>
</cp:coreProperties>
</file>