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9" r:id="rId3"/>
    <p:sldId id="266" r:id="rId4"/>
    <p:sldId id="267" r:id="rId5"/>
    <p:sldId id="268" r:id="rId6"/>
    <p:sldId id="269" r:id="rId7"/>
    <p:sldId id="274" r:id="rId8"/>
    <p:sldId id="270" r:id="rId9"/>
    <p:sldId id="275" r:id="rId10"/>
    <p:sldId id="271" r:id="rId11"/>
    <p:sldId id="276" r:id="rId12"/>
    <p:sldId id="272" r:id="rId13"/>
    <p:sldId id="273" r:id="rId14"/>
    <p:sldId id="257" r:id="rId15"/>
    <p:sldId id="265" r:id="rId16"/>
    <p:sldId id="262" r:id="rId17"/>
    <p:sldId id="26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DFF0F5"/>
    <a:srgbClr val="C8D6F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4" autoAdjust="0"/>
    <p:restoredTop sz="42657" autoAdjust="0"/>
  </p:normalViewPr>
  <p:slideViewPr>
    <p:cSldViewPr>
      <p:cViewPr varScale="1">
        <p:scale>
          <a:sx n="23" d="100"/>
          <a:sy n="23" d="100"/>
        </p:scale>
        <p:origin x="-1770" y="-90"/>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33D096-252C-4B69-85E5-D70C7EAF9B59}" type="datetimeFigureOut">
              <a:rPr lang="fr-FR" smtClean="0"/>
              <a:pPr/>
              <a:t>26/09/2012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0AA79E-984D-442E-9120-CD052A579688}" type="slidenum">
              <a:rPr lang="fr-FR" smtClean="0"/>
              <a:pPr/>
              <a:t>‹N°›</a:t>
            </a:fld>
            <a:endParaRPr lang="fr-FR"/>
          </a:p>
        </p:txBody>
      </p:sp>
    </p:spTree>
    <p:extLst>
      <p:ext uri="{BB962C8B-B14F-4D97-AF65-F5344CB8AC3E}">
        <p14:creationId xmlns:p14="http://schemas.microsoft.com/office/powerpoint/2010/main" xmlns="" val="1202886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buFont typeface="Arial" pitchFamily="34" charset="0"/>
              <a:buChar char="•"/>
            </a:pPr>
            <a:r>
              <a:rPr lang="fr-FR" dirty="0" smtClean="0"/>
              <a:t>Présentation de l’activité (Scie sauteuse ou loft) avec développement des différents points clés sans les formaliser déroulement en 30 minutes. </a:t>
            </a:r>
          </a:p>
          <a:p>
            <a:pPr algn="l">
              <a:buFont typeface="Arial" pitchFamily="34" charset="0"/>
              <a:buChar char="•"/>
            </a:pPr>
            <a:r>
              <a:rPr lang="fr-FR" dirty="0" smtClean="0"/>
              <a:t>La formalisation arrivera en synthèse sur une feuille projetée</a:t>
            </a:r>
          </a:p>
          <a:p>
            <a:endParaRPr lang="fr-FR" dirty="0"/>
          </a:p>
        </p:txBody>
      </p:sp>
      <p:sp>
        <p:nvSpPr>
          <p:cNvPr id="4" name="Espace réservé du numéro de diapositive 3"/>
          <p:cNvSpPr>
            <a:spLocks noGrp="1"/>
          </p:cNvSpPr>
          <p:nvPr>
            <p:ph type="sldNum" sz="quarter" idx="10"/>
          </p:nvPr>
        </p:nvSpPr>
        <p:spPr/>
        <p:txBody>
          <a:bodyPr/>
          <a:lstStyle/>
          <a:p>
            <a:fld id="{F90AA79E-984D-442E-9120-CD052A579688}" type="slidenum">
              <a:rPr lang="fr-FR" smtClean="0"/>
              <a:pPr/>
              <a:t>1</a:t>
            </a:fld>
            <a:endParaRPr lang="fr-FR"/>
          </a:p>
        </p:txBody>
      </p:sp>
    </p:spTree>
    <p:extLst>
      <p:ext uri="{BB962C8B-B14F-4D97-AF65-F5344CB8AC3E}">
        <p14:creationId xmlns:p14="http://schemas.microsoft.com/office/powerpoint/2010/main" xmlns="" val="3880635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On est passé des exemples pour les maths à un travail </a:t>
            </a:r>
            <a:r>
              <a:rPr lang="fr-FR" dirty="0" err="1" smtClean="0"/>
              <a:t>tridisciplinaire</a:t>
            </a:r>
            <a:endParaRPr lang="fr-FR" dirty="0"/>
          </a:p>
        </p:txBody>
      </p:sp>
      <p:sp>
        <p:nvSpPr>
          <p:cNvPr id="4" name="Espace réservé du numéro de diapositive 3"/>
          <p:cNvSpPr>
            <a:spLocks noGrp="1"/>
          </p:cNvSpPr>
          <p:nvPr>
            <p:ph type="sldNum" sz="quarter" idx="10"/>
          </p:nvPr>
        </p:nvSpPr>
        <p:spPr/>
        <p:txBody>
          <a:bodyPr/>
          <a:lstStyle/>
          <a:p>
            <a:fld id="{F90AA79E-984D-442E-9120-CD052A579688}" type="slidenum">
              <a:rPr lang="fr-FR" smtClean="0"/>
              <a:pPr/>
              <a:t>2</a:t>
            </a:fld>
            <a:endParaRPr lang="fr-FR"/>
          </a:p>
        </p:txBody>
      </p:sp>
    </p:spTree>
    <p:extLst>
      <p:ext uri="{BB962C8B-B14F-4D97-AF65-F5344CB8AC3E}">
        <p14:creationId xmlns:p14="http://schemas.microsoft.com/office/powerpoint/2010/main" xmlns="" val="3251570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None/>
            </a:pPr>
            <a:r>
              <a:rPr lang="fr-FR" dirty="0" smtClean="0"/>
              <a:t>Le document d’accompagnement présente quelques repères à destination de l’enseignant de mathématiques sur les notions de résistance thermique, de transfert de flux, d’indice de conductivité, de conduction, de convexion et de rayonnement. </a:t>
            </a:r>
          </a:p>
          <a:p>
            <a:pPr>
              <a:buNone/>
            </a:pPr>
            <a:r>
              <a:rPr lang="fr-FR" dirty="0" smtClean="0"/>
              <a:t>Ces notions vont permettre d’établir la formule du transfert de flux de la maison et d’harmoniser le vocabulaire.</a:t>
            </a:r>
          </a:p>
        </p:txBody>
      </p:sp>
      <p:sp>
        <p:nvSpPr>
          <p:cNvPr id="4" name="Espace réservé du numéro de diapositive 3"/>
          <p:cNvSpPr>
            <a:spLocks noGrp="1"/>
          </p:cNvSpPr>
          <p:nvPr>
            <p:ph type="sldNum" sz="quarter" idx="10"/>
          </p:nvPr>
        </p:nvSpPr>
        <p:spPr/>
        <p:txBody>
          <a:bodyPr/>
          <a:lstStyle/>
          <a:p>
            <a:fld id="{F40E385B-5F17-4BC1-BD46-F3CB50D10708}"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À partir de</a:t>
            </a:r>
            <a:r>
              <a:rPr lang="fr-FR" baseline="0" dirty="0" smtClean="0"/>
              <a:t> cette formule on peut poser ces problématiques (pas les seules).</a:t>
            </a:r>
          </a:p>
          <a:p>
            <a:r>
              <a:rPr lang="fr-FR" baseline="0" dirty="0" smtClean="0"/>
              <a:t>C’est celles qui sont développées ici.</a:t>
            </a:r>
            <a:endParaRPr lang="fr-FR" dirty="0"/>
          </a:p>
        </p:txBody>
      </p:sp>
      <p:sp>
        <p:nvSpPr>
          <p:cNvPr id="4" name="Espace réservé du numéro de diapositive 3"/>
          <p:cNvSpPr>
            <a:spLocks noGrp="1"/>
          </p:cNvSpPr>
          <p:nvPr>
            <p:ph type="sldNum" sz="quarter" idx="10"/>
          </p:nvPr>
        </p:nvSpPr>
        <p:spPr/>
        <p:txBody>
          <a:bodyPr/>
          <a:lstStyle/>
          <a:p>
            <a:fld id="{F90AA79E-984D-442E-9120-CD052A579688}"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Point de vue d’un cabinet d’archi voulant optimiser</a:t>
            </a:r>
            <a:r>
              <a:rPr lang="fr-FR" baseline="0" dirty="0" smtClean="0"/>
              <a:t> une structure dès le départ en vue d’une labellisation type BBC</a:t>
            </a:r>
            <a:endParaRPr lang="fr-FR" dirty="0"/>
          </a:p>
        </p:txBody>
      </p:sp>
      <p:sp>
        <p:nvSpPr>
          <p:cNvPr id="4" name="Espace réservé du numéro de diapositive 3"/>
          <p:cNvSpPr>
            <a:spLocks noGrp="1"/>
          </p:cNvSpPr>
          <p:nvPr>
            <p:ph type="sldNum" sz="quarter" idx="10"/>
          </p:nvPr>
        </p:nvSpPr>
        <p:spPr/>
        <p:txBody>
          <a:bodyPr/>
          <a:lstStyle/>
          <a:p>
            <a:fld id="{F40E385B-5F17-4BC1-BD46-F3CB50D10708}" type="slidenum">
              <a:rPr lang="fr-FR" smtClean="0"/>
              <a:pPr/>
              <a:t>10</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r>
              <a:rPr lang="fr-FR" sz="1400" dirty="0" smtClean="0"/>
              <a:t>Contrainte : une articulation nécessaire entre les disciplines porteuse de sens</a:t>
            </a:r>
          </a:p>
          <a:p>
            <a:pPr lvl="1"/>
            <a:r>
              <a:rPr lang="fr-FR" sz="1400" dirty="0" smtClean="0"/>
              <a:t>synchronisation entre les trois matières (temporelle) deux exemples sur l’activité.</a:t>
            </a:r>
          </a:p>
          <a:p>
            <a:pPr lvl="1"/>
            <a:r>
              <a:rPr lang="fr-FR" sz="1400" dirty="0" smtClean="0"/>
              <a:t>Comment placer cette activité au sein même du programme dans l’enseignement d’une matière</a:t>
            </a:r>
          </a:p>
          <a:p>
            <a:pPr lvl="1"/>
            <a:r>
              <a:rPr lang="fr-FR" sz="1400" dirty="0" smtClean="0"/>
              <a:t>constat ouvert: on pense que le plus simple est une synchronisation vis-à-vis de la progression de maths car l’objectif est de donner du sens au math avant tout.</a:t>
            </a:r>
          </a:p>
          <a:p>
            <a:pPr lvl="1"/>
            <a:r>
              <a:rPr lang="fr-FR" sz="1400" dirty="0" smtClean="0"/>
              <a:t>L’articulation interdisciplinaire doit être assimilée par les élèves: Scénario: mise en place d’une problématique est résolution impossible sans apport des maths ou de la physique. Dire aux élèves de prendre contact avec les enseignants qui feront un aparté pour les débloquer (prétexte car les prof sont de connivence) au final le problème est traité complètement et une formalisation des étapes de la résolution est effectuée par l’initiateur. l’objectif étant que l’élève trouve de l’intérêt au raisonnement mathématique abstrait au travers de cette activité. </a:t>
            </a:r>
          </a:p>
          <a:p>
            <a:pPr lvl="1"/>
            <a:r>
              <a:rPr lang="fr-FR" sz="1400" dirty="0" smtClean="0"/>
              <a:t>Scénario possible (pour les prof de maths qui voudraient systématiser ce type d’activité). Pour gagner du temps un diaporama peut être présenté par l’enseignant de maths présentant une problématique concrète type SII à fin de </a:t>
            </a:r>
            <a:r>
              <a:rPr lang="fr-FR" sz="1400" dirty="0" err="1" smtClean="0"/>
              <a:t>contectualiser</a:t>
            </a:r>
            <a:r>
              <a:rPr lang="fr-FR" sz="1400" dirty="0" smtClean="0"/>
              <a:t> un point précis de programme de maths. Bonne intro au cours mais le prof doit </a:t>
            </a:r>
            <a:r>
              <a:rPr lang="fr-FR" sz="1400" dirty="0" err="1" smtClean="0"/>
              <a:t>contectualiser</a:t>
            </a:r>
            <a:r>
              <a:rPr lang="fr-FR" sz="1400" dirty="0" smtClean="0"/>
              <a:t> et répondre réellement au problème et formaliser la démarche de résolution pour donner du sens comme dans le premier scénario. Dans la synthèse, il doit y avoir la démarche de résolution le pourquoi et le comment.</a:t>
            </a:r>
          </a:p>
          <a:p>
            <a:pPr lvl="1"/>
            <a:r>
              <a:rPr lang="fr-FR" sz="1400" dirty="0" smtClean="0"/>
              <a:t>Lors de la synthèse l’idéal serait une conclusion commune (les professeurs sont physiquement présents).bien pour le travail d’équipe et permet à l’élève d’assimiler que les mathématiques travail de concert avec les autres disciplines . Cela  permet  à l’élève de s’approprier la démarche d’investigation à travers l’interdisciplinarité.</a:t>
            </a:r>
          </a:p>
          <a:p>
            <a:endParaRPr lang="fr-FR" dirty="0"/>
          </a:p>
        </p:txBody>
      </p:sp>
      <p:sp>
        <p:nvSpPr>
          <p:cNvPr id="4" name="Espace réservé du numéro de diapositive 3"/>
          <p:cNvSpPr>
            <a:spLocks noGrp="1"/>
          </p:cNvSpPr>
          <p:nvPr>
            <p:ph type="sldNum" sz="quarter" idx="10"/>
          </p:nvPr>
        </p:nvSpPr>
        <p:spPr/>
        <p:txBody>
          <a:bodyPr/>
          <a:lstStyle/>
          <a:p>
            <a:fld id="{F90AA79E-984D-442E-9120-CD052A579688}" type="slidenum">
              <a:rPr lang="fr-FR" smtClean="0"/>
              <a:pPr/>
              <a:t>14</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Création d’un cahier de suivi</a:t>
            </a:r>
            <a:r>
              <a:rPr lang="fr-FR" baseline="0" dirty="0" smtClean="0"/>
              <a:t> du problème complété au fur et à mesure dans les différentes disciplines.</a:t>
            </a:r>
          </a:p>
          <a:p>
            <a:endParaRPr lang="fr-FR" baseline="0" dirty="0" smtClean="0"/>
          </a:p>
          <a:p>
            <a:r>
              <a:rPr lang="fr-FR" baseline="0" dirty="0" smtClean="0"/>
              <a:t>Heure d’accompagnement personnalisé.</a:t>
            </a:r>
          </a:p>
          <a:p>
            <a:endParaRPr lang="fr-FR" baseline="0" dirty="0" smtClean="0"/>
          </a:p>
          <a:p>
            <a:r>
              <a:rPr lang="fr-FR" baseline="0" dirty="0" smtClean="0"/>
              <a:t>Problème actuel d’un prof de math: calculer une intensité dans un circuit électrique.</a:t>
            </a:r>
          </a:p>
          <a:p>
            <a:r>
              <a:rPr lang="fr-FR" baseline="0" dirty="0" smtClean="0"/>
              <a:t>Point de vue du prof de SII choix d’un composant pour une cafetière.</a:t>
            </a:r>
            <a:endParaRPr lang="fr-FR" dirty="0"/>
          </a:p>
        </p:txBody>
      </p:sp>
      <p:sp>
        <p:nvSpPr>
          <p:cNvPr id="4" name="Espace réservé du numéro de diapositive 3"/>
          <p:cNvSpPr>
            <a:spLocks noGrp="1"/>
          </p:cNvSpPr>
          <p:nvPr>
            <p:ph type="sldNum" sz="quarter" idx="10"/>
          </p:nvPr>
        </p:nvSpPr>
        <p:spPr/>
        <p:txBody>
          <a:bodyPr/>
          <a:lstStyle/>
          <a:p>
            <a:fld id="{F90AA79E-984D-442E-9120-CD052A579688}" type="slidenum">
              <a:rPr lang="fr-FR" smtClean="0"/>
              <a:pPr/>
              <a:t>15</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0AA79E-984D-442E-9120-CD052A579688}" type="slidenum">
              <a:rPr lang="fr-FR" smtClean="0"/>
              <a:pPr/>
              <a:t>16</a:t>
            </a:fld>
            <a:endParaRPr lang="fr-FR"/>
          </a:p>
        </p:txBody>
      </p:sp>
    </p:spTree>
    <p:extLst>
      <p:ext uri="{BB962C8B-B14F-4D97-AF65-F5344CB8AC3E}">
        <p14:creationId xmlns:p14="http://schemas.microsoft.com/office/powerpoint/2010/main" xmlns="" val="2716939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26/09/2012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26/09/2012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988840"/>
            <a:ext cx="8748464" cy="3240360"/>
          </a:xfrm>
        </p:spPr>
        <p:txBody>
          <a:bodyPr>
            <a:normAutofit/>
          </a:bodyPr>
          <a:lstStyle/>
          <a:p>
            <a:r>
              <a:rPr lang="fr-FR" sz="4800" b="1" i="1" dirty="0" smtClean="0">
                <a:solidFill>
                  <a:schemeClr val="tx1"/>
                </a:solidFill>
                <a:latin typeface="Comic Sans MS" pitchFamily="66" charset="0"/>
              </a:rPr>
              <a:t>ATELIER</a:t>
            </a:r>
          </a:p>
          <a:p>
            <a:endParaRPr lang="fr-FR" sz="4000" b="1" i="1" dirty="0" smtClean="0">
              <a:solidFill>
                <a:schemeClr val="tx1"/>
              </a:solidFill>
              <a:latin typeface="Comic Sans MS" pitchFamily="66" charset="0"/>
            </a:endParaRPr>
          </a:p>
          <a:p>
            <a:endParaRPr lang="fr-FR" sz="4000" b="1" i="1" dirty="0" smtClean="0">
              <a:solidFill>
                <a:schemeClr val="tx1"/>
              </a:solidFill>
              <a:latin typeface="Comic Sans MS" pitchFamily="66" charset="0"/>
            </a:endParaRPr>
          </a:p>
          <a:p>
            <a:r>
              <a:rPr lang="fr-FR" sz="4800" b="1" i="1" dirty="0" smtClean="0">
                <a:solidFill>
                  <a:schemeClr val="tx1"/>
                </a:solidFill>
                <a:latin typeface="Comic Sans MS" pitchFamily="66" charset="0"/>
              </a:rPr>
              <a:t>Quel scénario pédagogique ?</a:t>
            </a:r>
          </a:p>
          <a:p>
            <a:endParaRPr lang="fr-FR" dirty="0" smtClean="0"/>
          </a:p>
          <a:p>
            <a:endParaRPr lang="fr-FR" dirty="0" smtClean="0"/>
          </a:p>
          <a:p>
            <a:endParaRPr lang="fr-FR" dirty="0" smtClean="0"/>
          </a:p>
          <a:p>
            <a:endParaRPr lang="fr-FR" dirty="0"/>
          </a:p>
        </p:txBody>
      </p:sp>
      <p:sp>
        <p:nvSpPr>
          <p:cNvPr id="6" name="ZoneTexte 5"/>
          <p:cNvSpPr txBox="1"/>
          <p:nvPr/>
        </p:nvSpPr>
        <p:spPr>
          <a:xfrm>
            <a:off x="5652120" y="0"/>
            <a:ext cx="3491880" cy="369332"/>
          </a:xfrm>
          <a:prstGeom prst="rect">
            <a:avLst/>
          </a:prstGeom>
          <a:noFill/>
        </p:spPr>
        <p:txBody>
          <a:bodyPr wrap="square" rtlCol="0">
            <a:spAutoFit/>
          </a:bodyPr>
          <a:lstStyle/>
          <a:p>
            <a:r>
              <a:rPr lang="fr-FR"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1224136"/>
          </a:xfrm>
        </p:spPr>
        <p:txBody>
          <a:bodyPr/>
          <a:lstStyle/>
          <a:p>
            <a:pPr>
              <a:buNone/>
            </a:pPr>
            <a:r>
              <a:rPr lang="fr-FR" sz="2400" dirty="0" smtClean="0"/>
              <a:t>Il s’agit de trouver quelle profondeur de la maison rend le flux minimal :</a:t>
            </a:r>
          </a:p>
          <a:p>
            <a:pPr>
              <a:buNone/>
            </a:pPr>
            <a:endParaRPr lang="fr-FR" b="1" dirty="0" smtClean="0"/>
          </a:p>
          <a:p>
            <a:pPr>
              <a:buNone/>
            </a:pPr>
            <a:endParaRPr lang="fr-FR" dirty="0"/>
          </a:p>
        </p:txBody>
      </p:sp>
      <p:pic>
        <p:nvPicPr>
          <p:cNvPr id="4" name="Image 3" descr="tableur flux 2.JPG"/>
          <p:cNvPicPr>
            <a:picLocks noChangeAspect="1"/>
          </p:cNvPicPr>
          <p:nvPr/>
        </p:nvPicPr>
        <p:blipFill>
          <a:blip r:embed="rId3" cstate="print"/>
          <a:stretch>
            <a:fillRect/>
          </a:stretch>
        </p:blipFill>
        <p:spPr>
          <a:xfrm>
            <a:off x="406295" y="3583087"/>
            <a:ext cx="4741769" cy="2582217"/>
          </a:xfrm>
          <a:prstGeom prst="rect">
            <a:avLst/>
          </a:prstGeom>
        </p:spPr>
      </p:pic>
      <p:sp>
        <p:nvSpPr>
          <p:cNvPr id="7" name="ZoneTexte 6"/>
          <p:cNvSpPr txBox="1"/>
          <p:nvPr/>
        </p:nvSpPr>
        <p:spPr>
          <a:xfrm>
            <a:off x="467544" y="2780928"/>
            <a:ext cx="3096344" cy="369332"/>
          </a:xfrm>
          <a:prstGeom prst="rect">
            <a:avLst/>
          </a:prstGeom>
          <a:solidFill>
            <a:schemeClr val="accent1">
              <a:lumMod val="20000"/>
              <a:lumOff val="80000"/>
            </a:schemeClr>
          </a:solidFill>
        </p:spPr>
        <p:txBody>
          <a:bodyPr wrap="square" rtlCol="0">
            <a:spAutoFit/>
          </a:bodyPr>
          <a:lstStyle/>
          <a:p>
            <a:r>
              <a:rPr lang="fr-FR" dirty="0" smtClean="0"/>
              <a:t>Utilisation d’un tableur</a:t>
            </a:r>
            <a:endParaRPr lang="fr-FR" dirty="0"/>
          </a:p>
        </p:txBody>
      </p:sp>
      <p:pic>
        <p:nvPicPr>
          <p:cNvPr id="9" name="Image 8" descr="flux 3.JPG"/>
          <p:cNvPicPr>
            <a:picLocks noChangeAspect="1"/>
          </p:cNvPicPr>
          <p:nvPr/>
        </p:nvPicPr>
        <p:blipFill>
          <a:blip r:embed="rId4" cstate="print"/>
          <a:stretch>
            <a:fillRect/>
          </a:stretch>
        </p:blipFill>
        <p:spPr>
          <a:xfrm>
            <a:off x="2411760" y="1683271"/>
            <a:ext cx="5600700" cy="809625"/>
          </a:xfrm>
          <a:prstGeom prst="rect">
            <a:avLst/>
          </a:prstGeom>
        </p:spPr>
      </p:pic>
      <p:pic>
        <p:nvPicPr>
          <p:cNvPr id="10" name="Image 9" descr="graphique flux 2.JPG"/>
          <p:cNvPicPr>
            <a:picLocks noChangeAspect="1"/>
          </p:cNvPicPr>
          <p:nvPr/>
        </p:nvPicPr>
        <p:blipFill>
          <a:blip r:embed="rId5" cstate="print"/>
          <a:stretch>
            <a:fillRect/>
          </a:stretch>
        </p:blipFill>
        <p:spPr>
          <a:xfrm>
            <a:off x="5129931" y="3149329"/>
            <a:ext cx="3906565" cy="3708671"/>
          </a:xfrm>
          <a:prstGeom prst="rect">
            <a:avLst/>
          </a:prstGeom>
        </p:spPr>
      </p:pic>
      <p:sp>
        <p:nvSpPr>
          <p:cNvPr id="11" name="ZoneTexte 10"/>
          <p:cNvSpPr txBox="1"/>
          <p:nvPr/>
        </p:nvSpPr>
        <p:spPr>
          <a:xfrm>
            <a:off x="6084168" y="2782669"/>
            <a:ext cx="2304256" cy="646331"/>
          </a:xfrm>
          <a:prstGeom prst="rect">
            <a:avLst/>
          </a:prstGeom>
          <a:solidFill>
            <a:schemeClr val="accent1">
              <a:lumMod val="20000"/>
              <a:lumOff val="80000"/>
            </a:schemeClr>
          </a:solidFill>
        </p:spPr>
        <p:txBody>
          <a:bodyPr wrap="square" rtlCol="0">
            <a:spAutoFit/>
          </a:bodyPr>
          <a:lstStyle/>
          <a:p>
            <a:r>
              <a:rPr lang="fr-FR" dirty="0" smtClean="0"/>
              <a:t>Utilisation d’un traceur de courbe</a:t>
            </a:r>
            <a:endParaRPr lang="fr-FR" dirty="0"/>
          </a:p>
        </p:txBody>
      </p:sp>
      <p:sp>
        <p:nvSpPr>
          <p:cNvPr id="8" name="ZoneTexte 7"/>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73832"/>
            <a:ext cx="8229600" cy="1143000"/>
          </a:xfrm>
        </p:spPr>
        <p:txBody>
          <a:bodyPr>
            <a:normAutofit/>
          </a:bodyPr>
          <a:lstStyle/>
          <a:p>
            <a:r>
              <a:rPr lang="fr-FR" sz="4000" i="1" dirty="0" smtClean="0">
                <a:latin typeface="Comic Sans MS" pitchFamily="66" charset="0"/>
              </a:rPr>
              <a:t>Problématique n°3</a:t>
            </a:r>
            <a:endParaRPr lang="fr-FR" sz="4000" i="1" dirty="0">
              <a:latin typeface="Comic Sans MS" pitchFamily="66" charset="0"/>
            </a:endParaRPr>
          </a:p>
        </p:txBody>
      </p:sp>
      <p:sp>
        <p:nvSpPr>
          <p:cNvPr id="3" name="Espace réservé du contenu 2"/>
          <p:cNvSpPr>
            <a:spLocks noGrp="1"/>
          </p:cNvSpPr>
          <p:nvPr>
            <p:ph idx="1"/>
          </p:nvPr>
        </p:nvSpPr>
        <p:spPr>
          <a:xfrm>
            <a:off x="467544" y="2071389"/>
            <a:ext cx="8229600" cy="4525963"/>
          </a:xfrm>
        </p:spPr>
        <p:txBody>
          <a:bodyPr/>
          <a:lstStyle/>
          <a:p>
            <a:endParaRPr lang="fr-FR" dirty="0" smtClean="0"/>
          </a:p>
          <a:p>
            <a:r>
              <a:rPr lang="fr-FR" dirty="0" smtClean="0"/>
              <a:t>étude de l’impact du Lambda sur l’optimisation géométrique précédente.</a:t>
            </a:r>
            <a:endParaRPr lang="fr-FR" dirty="0"/>
          </a:p>
        </p:txBody>
      </p:sp>
      <p:sp>
        <p:nvSpPr>
          <p:cNvPr id="4" name="ZoneTexte 3"/>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1689051"/>
          </a:xfrm>
        </p:spPr>
        <p:txBody>
          <a:bodyPr/>
          <a:lstStyle/>
          <a:p>
            <a:pPr>
              <a:buNone/>
            </a:pPr>
            <a:r>
              <a:rPr lang="fr-FR" sz="2400" dirty="0" smtClean="0"/>
              <a:t>Il s’agit de trouver, pour chaque valeur de </a:t>
            </a:r>
            <a:r>
              <a:rPr lang="el-GR" sz="2400" dirty="0" smtClean="0"/>
              <a:t>λ</a:t>
            </a:r>
            <a:r>
              <a:rPr lang="fr-FR" sz="2400" dirty="0" smtClean="0"/>
              <a:t>, quelle profondeur de la maison rend le flux minimal :</a:t>
            </a:r>
          </a:p>
          <a:p>
            <a:pPr>
              <a:buNone/>
            </a:pPr>
            <a:endParaRPr lang="fr-FR" dirty="0" smtClean="0"/>
          </a:p>
          <a:p>
            <a:pPr>
              <a:buNone/>
            </a:pPr>
            <a:endParaRPr lang="fr-FR" b="1" dirty="0" smtClean="0"/>
          </a:p>
          <a:p>
            <a:pPr>
              <a:buNone/>
            </a:pPr>
            <a:endParaRPr lang="fr-FR" dirty="0"/>
          </a:p>
        </p:txBody>
      </p:sp>
      <p:pic>
        <p:nvPicPr>
          <p:cNvPr id="4" name="Image 3" descr="flux 4.JPG"/>
          <p:cNvPicPr>
            <a:picLocks noChangeAspect="1"/>
          </p:cNvPicPr>
          <p:nvPr/>
        </p:nvPicPr>
        <p:blipFill>
          <a:blip r:embed="rId2" cstate="print"/>
          <a:stretch>
            <a:fillRect/>
          </a:stretch>
        </p:blipFill>
        <p:spPr>
          <a:xfrm>
            <a:off x="3491805" y="1946151"/>
            <a:ext cx="5400675" cy="1266825"/>
          </a:xfrm>
          <a:prstGeom prst="rect">
            <a:avLst/>
          </a:prstGeom>
        </p:spPr>
      </p:pic>
      <p:pic>
        <p:nvPicPr>
          <p:cNvPr id="5" name="Image 4" descr="graphique flux 3.JPG"/>
          <p:cNvPicPr>
            <a:picLocks noChangeAspect="1"/>
          </p:cNvPicPr>
          <p:nvPr/>
        </p:nvPicPr>
        <p:blipFill>
          <a:blip r:embed="rId3" cstate="print"/>
          <a:stretch>
            <a:fillRect/>
          </a:stretch>
        </p:blipFill>
        <p:spPr>
          <a:xfrm>
            <a:off x="0" y="3686944"/>
            <a:ext cx="4292251" cy="3171056"/>
          </a:xfrm>
          <a:prstGeom prst="rect">
            <a:avLst/>
          </a:prstGeom>
        </p:spPr>
      </p:pic>
      <p:sp>
        <p:nvSpPr>
          <p:cNvPr id="6" name="ZoneTexte 5"/>
          <p:cNvSpPr txBox="1"/>
          <p:nvPr/>
        </p:nvSpPr>
        <p:spPr>
          <a:xfrm>
            <a:off x="683568" y="2854677"/>
            <a:ext cx="2520280" cy="646331"/>
          </a:xfrm>
          <a:prstGeom prst="rect">
            <a:avLst/>
          </a:prstGeom>
          <a:solidFill>
            <a:schemeClr val="accent1">
              <a:lumMod val="20000"/>
              <a:lumOff val="80000"/>
            </a:schemeClr>
          </a:solidFill>
        </p:spPr>
        <p:txBody>
          <a:bodyPr wrap="square" rtlCol="0">
            <a:spAutoFit/>
          </a:bodyPr>
          <a:lstStyle/>
          <a:p>
            <a:r>
              <a:rPr lang="fr-FR" dirty="0" smtClean="0"/>
              <a:t>Conjecture avec un traceur de courbe</a:t>
            </a:r>
            <a:endParaRPr lang="fr-FR" dirty="0"/>
          </a:p>
        </p:txBody>
      </p:sp>
      <p:sp>
        <p:nvSpPr>
          <p:cNvPr id="8" name="ZoneTexte 7"/>
          <p:cNvSpPr txBox="1"/>
          <p:nvPr/>
        </p:nvSpPr>
        <p:spPr>
          <a:xfrm>
            <a:off x="5292080" y="3717032"/>
            <a:ext cx="3240360" cy="369332"/>
          </a:xfrm>
          <a:prstGeom prst="rect">
            <a:avLst/>
          </a:prstGeom>
          <a:solidFill>
            <a:schemeClr val="accent1">
              <a:lumMod val="20000"/>
              <a:lumOff val="80000"/>
            </a:schemeClr>
          </a:solidFill>
        </p:spPr>
        <p:txBody>
          <a:bodyPr wrap="square" rtlCol="0">
            <a:spAutoFit/>
          </a:bodyPr>
          <a:lstStyle/>
          <a:p>
            <a:r>
              <a:rPr lang="fr-FR" dirty="0" smtClean="0"/>
              <a:t>Démonstration</a:t>
            </a:r>
            <a:endParaRPr lang="fr-FR" dirty="0"/>
          </a:p>
        </p:txBody>
      </p:sp>
      <p:sp>
        <p:nvSpPr>
          <p:cNvPr id="9" name="ZoneTexte 8"/>
          <p:cNvSpPr txBox="1"/>
          <p:nvPr/>
        </p:nvSpPr>
        <p:spPr>
          <a:xfrm>
            <a:off x="5292080" y="4366845"/>
            <a:ext cx="2160240" cy="646331"/>
          </a:xfrm>
          <a:prstGeom prst="rect">
            <a:avLst/>
          </a:prstGeom>
          <a:noFill/>
        </p:spPr>
        <p:txBody>
          <a:bodyPr wrap="square" rtlCol="0">
            <a:spAutoFit/>
          </a:bodyPr>
          <a:lstStyle/>
          <a:p>
            <a:r>
              <a:rPr lang="fr-FR" dirty="0" smtClean="0"/>
              <a:t>Le signe de </a:t>
            </a:r>
            <a:r>
              <a:rPr lang="az-Cyrl-AZ" i="1" dirty="0" smtClean="0"/>
              <a:t>Ф</a:t>
            </a:r>
            <a:r>
              <a:rPr lang="fr-FR" i="1" dirty="0" smtClean="0"/>
              <a:t>’(p) </a:t>
            </a:r>
            <a:r>
              <a:rPr lang="fr-FR" dirty="0" smtClean="0"/>
              <a:t>est identique à celui de </a:t>
            </a:r>
            <a:endParaRPr lang="fr-FR" dirty="0"/>
          </a:p>
        </p:txBody>
      </p:sp>
      <p:pic>
        <p:nvPicPr>
          <p:cNvPr id="10" name="Image 9" descr="phi prime.JPG"/>
          <p:cNvPicPr>
            <a:picLocks noChangeAspect="1"/>
          </p:cNvPicPr>
          <p:nvPr/>
        </p:nvPicPr>
        <p:blipFill>
          <a:blip r:embed="rId4" cstate="print"/>
          <a:stretch>
            <a:fillRect/>
          </a:stretch>
        </p:blipFill>
        <p:spPr>
          <a:xfrm>
            <a:off x="5364088" y="5229200"/>
            <a:ext cx="1933575" cy="476250"/>
          </a:xfrm>
          <a:prstGeom prst="rect">
            <a:avLst/>
          </a:prstGeom>
        </p:spPr>
      </p:pic>
      <p:sp>
        <p:nvSpPr>
          <p:cNvPr id="11" name="ZoneTexte 10"/>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701824"/>
            <a:ext cx="8229600" cy="1143000"/>
          </a:xfrm>
        </p:spPr>
        <p:txBody>
          <a:bodyPr>
            <a:normAutofit/>
          </a:bodyPr>
          <a:lstStyle/>
          <a:p>
            <a:r>
              <a:rPr lang="fr-FR" i="1" dirty="0" smtClean="0">
                <a:latin typeface="Comic Sans MS" pitchFamily="66" charset="0"/>
              </a:rPr>
              <a:t>Approche pluridisciplinaire</a:t>
            </a:r>
            <a:endParaRPr lang="fr-FR" i="1" dirty="0">
              <a:latin typeface="Comic Sans MS" pitchFamily="66" charset="0"/>
            </a:endParaRPr>
          </a:p>
        </p:txBody>
      </p:sp>
      <p:sp>
        <p:nvSpPr>
          <p:cNvPr id="3" name="Espace réservé du contenu 2"/>
          <p:cNvSpPr>
            <a:spLocks noGrp="1"/>
          </p:cNvSpPr>
          <p:nvPr>
            <p:ph idx="1"/>
          </p:nvPr>
        </p:nvSpPr>
        <p:spPr>
          <a:xfrm>
            <a:off x="539552" y="2636912"/>
            <a:ext cx="8229600" cy="4525963"/>
          </a:xfrm>
        </p:spPr>
        <p:txBody>
          <a:bodyPr/>
          <a:lstStyle/>
          <a:p>
            <a:r>
              <a:rPr lang="fr-FR" dirty="0" smtClean="0"/>
              <a:t>Expérimentation possible en physique.</a:t>
            </a:r>
          </a:p>
          <a:p>
            <a:pPr>
              <a:buNone/>
            </a:pPr>
            <a:endParaRPr lang="fr-FR" dirty="0" smtClean="0"/>
          </a:p>
          <a:p>
            <a:r>
              <a:rPr lang="fr-FR" dirty="0" smtClean="0"/>
              <a:t>Implantation possible dans le cadre d’une conception en STI2D.</a:t>
            </a:r>
            <a:endParaRPr lang="fr-FR" dirty="0"/>
          </a:p>
        </p:txBody>
      </p:sp>
      <p:sp>
        <p:nvSpPr>
          <p:cNvPr id="4" name="ZoneTexte 3"/>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1268760"/>
            <a:ext cx="5976664" cy="1224136"/>
          </a:xfrm>
        </p:spPr>
        <p:txBody>
          <a:bodyPr>
            <a:noAutofit/>
          </a:bodyPr>
          <a:lstStyle/>
          <a:p>
            <a:r>
              <a:rPr lang="fr-FR" i="1" dirty="0" smtClean="0">
                <a:latin typeface="Comic Sans MS" pitchFamily="66" charset="0"/>
              </a:rPr>
              <a:t>Scénario</a:t>
            </a:r>
            <a:r>
              <a:rPr lang="fr-FR" sz="3600" dirty="0"/>
              <a:t/>
            </a:r>
            <a:br>
              <a:rPr lang="fr-FR" sz="3600" dirty="0"/>
            </a:br>
            <a:endParaRPr lang="fr-FR" sz="3600" dirty="0"/>
          </a:p>
        </p:txBody>
      </p:sp>
      <p:sp>
        <p:nvSpPr>
          <p:cNvPr id="4" name="ZoneTexte 3"/>
          <p:cNvSpPr txBox="1"/>
          <p:nvPr/>
        </p:nvSpPr>
        <p:spPr>
          <a:xfrm>
            <a:off x="395536" y="1988840"/>
            <a:ext cx="8064896" cy="4278094"/>
          </a:xfrm>
          <a:prstGeom prst="rect">
            <a:avLst/>
          </a:prstGeom>
          <a:noFill/>
        </p:spPr>
        <p:txBody>
          <a:bodyPr wrap="square" rtlCol="0">
            <a:spAutoFit/>
          </a:bodyPr>
          <a:lstStyle/>
          <a:p>
            <a:pPr algn="ctr"/>
            <a:endParaRPr lang="fr-FR" sz="2400" dirty="0" smtClean="0"/>
          </a:p>
          <a:p>
            <a:pPr algn="ctr"/>
            <a:endParaRPr lang="fr-FR" sz="3200" dirty="0"/>
          </a:p>
          <a:p>
            <a:pPr algn="ctr"/>
            <a:r>
              <a:rPr lang="fr-FR" sz="3600" dirty="0" smtClean="0"/>
              <a:t>A trois disciplines ? Quelle plus-value pour les élèves ?</a:t>
            </a:r>
          </a:p>
          <a:p>
            <a:pPr algn="ctr"/>
            <a:endParaRPr lang="fr-FR" sz="3600" dirty="0" smtClean="0"/>
          </a:p>
          <a:p>
            <a:pPr algn="ctr"/>
            <a:r>
              <a:rPr lang="fr-FR" sz="3600" dirty="0" smtClean="0"/>
              <a:t>(quand ?, qui fait quoi ? Qui conclut ?)</a:t>
            </a:r>
          </a:p>
          <a:p>
            <a:pPr algn="ctr"/>
            <a:endParaRPr lang="fr-FR" sz="2400" dirty="0" smtClean="0"/>
          </a:p>
          <a:p>
            <a:pPr algn="ctr"/>
            <a:endParaRPr lang="fr-FR" sz="2400" dirty="0"/>
          </a:p>
          <a:p>
            <a:pPr algn="ctr"/>
            <a:endParaRPr lang="fr-FR" sz="2400" dirty="0"/>
          </a:p>
        </p:txBody>
      </p:sp>
      <p:sp>
        <p:nvSpPr>
          <p:cNvPr id="5" name="ZoneTexte 4"/>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348880"/>
            <a:ext cx="8229600" cy="1143000"/>
          </a:xfrm>
        </p:spPr>
        <p:txBody>
          <a:bodyPr>
            <a:normAutofit fontScale="90000"/>
          </a:bodyPr>
          <a:lstStyle/>
          <a:p>
            <a:pPr algn="l"/>
            <a:r>
              <a:rPr lang="fr-FR" i="1" dirty="0" smtClean="0">
                <a:latin typeface="Comic Sans MS" pitchFamily="66" charset="0"/>
              </a:rPr>
              <a:t>		</a:t>
            </a:r>
            <a:r>
              <a:rPr lang="fr-FR" sz="4900" i="1" dirty="0" smtClean="0">
                <a:latin typeface="Comic Sans MS" pitchFamily="66" charset="0"/>
              </a:rPr>
              <a:t>Conclusion : </a:t>
            </a:r>
            <a:r>
              <a:rPr lang="fr-FR" i="1" dirty="0" smtClean="0">
                <a:latin typeface="Comic Sans MS" pitchFamily="66" charset="0"/>
              </a:rPr>
              <a:t/>
            </a:r>
            <a:br>
              <a:rPr lang="fr-FR" i="1" dirty="0" smtClean="0">
                <a:latin typeface="Comic Sans MS" pitchFamily="66" charset="0"/>
              </a:rPr>
            </a:br>
            <a:r>
              <a:rPr lang="fr-FR" i="1" dirty="0" smtClean="0">
                <a:latin typeface="Comic Sans MS" pitchFamily="66" charset="0"/>
              </a:rPr>
              <a:t/>
            </a:r>
            <a:br>
              <a:rPr lang="fr-FR" i="1" dirty="0" smtClean="0">
                <a:latin typeface="Comic Sans MS" pitchFamily="66" charset="0"/>
              </a:rPr>
            </a:br>
            <a:r>
              <a:rPr lang="fr-FR" i="1" dirty="0" smtClean="0">
                <a:latin typeface="Comic Sans MS" pitchFamily="66" charset="0"/>
              </a:rPr>
              <a:t>				Les points clés</a:t>
            </a:r>
            <a:endParaRPr lang="fr-FR" i="1" dirty="0">
              <a:latin typeface="Comic Sans MS" pitchFamily="66" charset="0"/>
            </a:endParaRPr>
          </a:p>
        </p:txBody>
      </p:sp>
      <p:sp>
        <p:nvSpPr>
          <p:cNvPr id="3" name="ZoneTexte 2"/>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extLst>
      <p:ext uri="{BB962C8B-B14F-4D97-AF65-F5344CB8AC3E}">
        <p14:creationId xmlns:p14="http://schemas.microsoft.com/office/powerpoint/2010/main" xmlns="" val="1923246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avec flèche 7"/>
          <p:cNvCxnSpPr/>
          <p:nvPr/>
        </p:nvCxnSpPr>
        <p:spPr>
          <a:xfrm>
            <a:off x="-4789040" y="4913784"/>
            <a:ext cx="0" cy="216024"/>
          </a:xfrm>
          <a:prstGeom prst="straightConnector1">
            <a:avLst/>
          </a:prstGeom>
          <a:ln w="15875">
            <a:solidFill>
              <a:srgbClr val="0070C0"/>
            </a:solidFill>
            <a:tailEnd type="arrow" w="sm" len="med"/>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
        <p:nvSpPr>
          <p:cNvPr id="11" name="Rectangle à coins arrondis 10"/>
          <p:cNvSpPr/>
          <p:nvPr/>
        </p:nvSpPr>
        <p:spPr>
          <a:xfrm>
            <a:off x="3779912" y="260648"/>
            <a:ext cx="1080120" cy="504056"/>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Mise en situation</a:t>
            </a:r>
            <a:endParaRPr lang="fr-FR" sz="1600" dirty="0"/>
          </a:p>
        </p:txBody>
      </p:sp>
      <p:grpSp>
        <p:nvGrpSpPr>
          <p:cNvPr id="116" name="Groupe 115"/>
          <p:cNvGrpSpPr/>
          <p:nvPr/>
        </p:nvGrpSpPr>
        <p:grpSpPr>
          <a:xfrm>
            <a:off x="107504" y="3068960"/>
            <a:ext cx="3312368" cy="1080120"/>
            <a:chOff x="107504" y="3068960"/>
            <a:chExt cx="3312368" cy="1080120"/>
          </a:xfrm>
        </p:grpSpPr>
        <p:sp>
          <p:nvSpPr>
            <p:cNvPr id="27" name="Ellipse 26"/>
            <p:cNvSpPr/>
            <p:nvPr/>
          </p:nvSpPr>
          <p:spPr>
            <a:xfrm>
              <a:off x="107504" y="3068960"/>
              <a:ext cx="2160240" cy="1080120"/>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i="1" dirty="0" smtClean="0">
                  <a:solidFill>
                    <a:schemeClr val="accent4">
                      <a:lumMod val="75000"/>
                    </a:schemeClr>
                  </a:solidFill>
                </a:rPr>
                <a:t>Mise en œuvre d’outils mathématiques parfois nouveaux</a:t>
              </a:r>
            </a:p>
          </p:txBody>
        </p:sp>
        <p:cxnSp>
          <p:nvCxnSpPr>
            <p:cNvPr id="29" name="Connecteur en angle 28"/>
            <p:cNvCxnSpPr>
              <a:stCxn id="27" idx="6"/>
              <a:endCxn id="18" idx="1"/>
            </p:cNvCxnSpPr>
            <p:nvPr/>
          </p:nvCxnSpPr>
          <p:spPr>
            <a:xfrm flipV="1">
              <a:off x="2267744" y="3537012"/>
              <a:ext cx="1152128" cy="7200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5" name="Groupe 114"/>
          <p:cNvGrpSpPr/>
          <p:nvPr/>
        </p:nvGrpSpPr>
        <p:grpSpPr>
          <a:xfrm>
            <a:off x="6012160" y="2816932"/>
            <a:ext cx="2808312" cy="1980220"/>
            <a:chOff x="6012160" y="2816932"/>
            <a:chExt cx="2808312" cy="1980220"/>
          </a:xfrm>
        </p:grpSpPr>
        <p:sp>
          <p:nvSpPr>
            <p:cNvPr id="26" name="Ellipse 25"/>
            <p:cNvSpPr/>
            <p:nvPr/>
          </p:nvSpPr>
          <p:spPr>
            <a:xfrm>
              <a:off x="6660232" y="3645024"/>
              <a:ext cx="2160240" cy="1152128"/>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i="1" dirty="0" smtClean="0">
                  <a:solidFill>
                    <a:schemeClr val="accent4">
                      <a:lumMod val="75000"/>
                    </a:schemeClr>
                  </a:solidFill>
                </a:rPr>
                <a:t>Passage de l’expression Scientifique à la forme Mathématique</a:t>
              </a:r>
            </a:p>
          </p:txBody>
        </p:sp>
        <p:cxnSp>
          <p:nvCxnSpPr>
            <p:cNvPr id="32" name="Connecteur en angle 31"/>
            <p:cNvCxnSpPr>
              <a:stCxn id="26" idx="2"/>
              <a:endCxn id="15" idx="3"/>
            </p:cNvCxnSpPr>
            <p:nvPr/>
          </p:nvCxnSpPr>
          <p:spPr>
            <a:xfrm rot="10800000">
              <a:off x="6012160" y="2816932"/>
              <a:ext cx="648072" cy="140415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4" name="Groupe 113"/>
          <p:cNvGrpSpPr/>
          <p:nvPr/>
        </p:nvGrpSpPr>
        <p:grpSpPr>
          <a:xfrm>
            <a:off x="6084168" y="2096852"/>
            <a:ext cx="2664296" cy="1188132"/>
            <a:chOff x="6084168" y="2096852"/>
            <a:chExt cx="2664296" cy="1188132"/>
          </a:xfrm>
        </p:grpSpPr>
        <p:sp>
          <p:nvSpPr>
            <p:cNvPr id="25" name="Ellipse 24"/>
            <p:cNvSpPr/>
            <p:nvPr/>
          </p:nvSpPr>
          <p:spPr>
            <a:xfrm>
              <a:off x="6876256" y="2132856"/>
              <a:ext cx="1872208" cy="1152128"/>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i="1" dirty="0" smtClean="0">
                  <a:solidFill>
                    <a:schemeClr val="accent4">
                      <a:lumMod val="75000"/>
                    </a:schemeClr>
                  </a:solidFill>
                </a:rPr>
                <a:t>Appropriation du problème qui impose la rigueur Scientifique</a:t>
              </a:r>
            </a:p>
          </p:txBody>
        </p:sp>
        <p:cxnSp>
          <p:nvCxnSpPr>
            <p:cNvPr id="34" name="Connecteur en angle 33"/>
            <p:cNvCxnSpPr>
              <a:stCxn id="25" idx="2"/>
              <a:endCxn id="14" idx="3"/>
            </p:cNvCxnSpPr>
            <p:nvPr/>
          </p:nvCxnSpPr>
          <p:spPr>
            <a:xfrm rot="10800000">
              <a:off x="6084168" y="2096852"/>
              <a:ext cx="792088" cy="61206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2" name="Groupe 111"/>
          <p:cNvGrpSpPr/>
          <p:nvPr/>
        </p:nvGrpSpPr>
        <p:grpSpPr>
          <a:xfrm>
            <a:off x="107504" y="188640"/>
            <a:ext cx="3672408" cy="1152128"/>
            <a:chOff x="107504" y="188640"/>
            <a:chExt cx="3672408" cy="1152128"/>
          </a:xfrm>
        </p:grpSpPr>
        <p:sp>
          <p:nvSpPr>
            <p:cNvPr id="23" name="Ellipse 22"/>
            <p:cNvSpPr/>
            <p:nvPr/>
          </p:nvSpPr>
          <p:spPr>
            <a:xfrm>
              <a:off x="107504" y="188640"/>
              <a:ext cx="2016224" cy="1152128"/>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i="1" dirty="0" smtClean="0">
                  <a:solidFill>
                    <a:schemeClr val="accent4">
                      <a:lumMod val="75000"/>
                    </a:schemeClr>
                  </a:solidFill>
                </a:rPr>
                <a:t>Issue du domaine des Sciences Physiques et Chimiques</a:t>
              </a:r>
            </a:p>
          </p:txBody>
        </p:sp>
        <p:cxnSp>
          <p:nvCxnSpPr>
            <p:cNvPr id="36" name="Connecteur en angle 35"/>
            <p:cNvCxnSpPr>
              <a:stCxn id="23" idx="6"/>
              <a:endCxn id="11" idx="1"/>
            </p:cNvCxnSpPr>
            <p:nvPr/>
          </p:nvCxnSpPr>
          <p:spPr>
            <a:xfrm flipV="1">
              <a:off x="2123728" y="512676"/>
              <a:ext cx="1656184" cy="25202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3" name="Groupe 112"/>
          <p:cNvGrpSpPr/>
          <p:nvPr/>
        </p:nvGrpSpPr>
        <p:grpSpPr>
          <a:xfrm>
            <a:off x="4860032" y="512676"/>
            <a:ext cx="3816424" cy="1116124"/>
            <a:chOff x="4860032" y="512676"/>
            <a:chExt cx="3816424" cy="1116124"/>
          </a:xfrm>
        </p:grpSpPr>
        <p:sp>
          <p:nvSpPr>
            <p:cNvPr id="24" name="Ellipse 23"/>
            <p:cNvSpPr/>
            <p:nvPr/>
          </p:nvSpPr>
          <p:spPr>
            <a:xfrm>
              <a:off x="6804248" y="548680"/>
              <a:ext cx="1872208" cy="1080120"/>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i="1" dirty="0" smtClean="0">
                  <a:solidFill>
                    <a:schemeClr val="accent4">
                      <a:lumMod val="75000"/>
                    </a:schemeClr>
                  </a:solidFill>
                </a:rPr>
                <a:t>Issue du domaine Technologique Industriel</a:t>
              </a:r>
            </a:p>
          </p:txBody>
        </p:sp>
        <p:cxnSp>
          <p:nvCxnSpPr>
            <p:cNvPr id="38" name="Connecteur en angle 37"/>
            <p:cNvCxnSpPr>
              <a:stCxn id="24" idx="2"/>
              <a:endCxn id="11" idx="3"/>
            </p:cNvCxnSpPr>
            <p:nvPr/>
          </p:nvCxnSpPr>
          <p:spPr>
            <a:xfrm rot="10800000">
              <a:off x="4860032" y="512676"/>
              <a:ext cx="1944216" cy="57606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7" name="Groupe 116"/>
          <p:cNvGrpSpPr/>
          <p:nvPr/>
        </p:nvGrpSpPr>
        <p:grpSpPr>
          <a:xfrm>
            <a:off x="2339752" y="764704"/>
            <a:ext cx="2304256" cy="792088"/>
            <a:chOff x="2339752" y="764704"/>
            <a:chExt cx="2304256" cy="792088"/>
          </a:xfrm>
        </p:grpSpPr>
        <p:sp>
          <p:nvSpPr>
            <p:cNvPr id="13" name="Rectangle à coins arrondis 12"/>
            <p:cNvSpPr/>
            <p:nvPr/>
          </p:nvSpPr>
          <p:spPr>
            <a:xfrm>
              <a:off x="2339752" y="1052736"/>
              <a:ext cx="2304256" cy="504056"/>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Le problème technique à résoudre</a:t>
              </a:r>
            </a:p>
          </p:txBody>
        </p:sp>
        <p:cxnSp>
          <p:nvCxnSpPr>
            <p:cNvPr id="40" name="Connecteur en angle 39"/>
            <p:cNvCxnSpPr>
              <a:stCxn id="11" idx="2"/>
              <a:endCxn id="13" idx="0"/>
            </p:cNvCxnSpPr>
            <p:nvPr/>
          </p:nvCxnSpPr>
          <p:spPr>
            <a:xfrm rot="5400000">
              <a:off x="3761910" y="494674"/>
              <a:ext cx="288032" cy="82809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8" name="Groupe 117"/>
          <p:cNvGrpSpPr/>
          <p:nvPr/>
        </p:nvGrpSpPr>
        <p:grpSpPr>
          <a:xfrm>
            <a:off x="2483768" y="1556792"/>
            <a:ext cx="3600400" cy="792088"/>
            <a:chOff x="2483768" y="1556792"/>
            <a:chExt cx="3600400" cy="792088"/>
          </a:xfrm>
        </p:grpSpPr>
        <p:sp>
          <p:nvSpPr>
            <p:cNvPr id="14" name="Rectangle à coins arrondis 13"/>
            <p:cNvSpPr/>
            <p:nvPr/>
          </p:nvSpPr>
          <p:spPr>
            <a:xfrm>
              <a:off x="2483768" y="1844824"/>
              <a:ext cx="3600400" cy="504056"/>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Expression du problème technique à résoudre en langage Scientifique</a:t>
              </a:r>
            </a:p>
          </p:txBody>
        </p:sp>
        <p:cxnSp>
          <p:nvCxnSpPr>
            <p:cNvPr id="42" name="Connecteur en angle 41"/>
            <p:cNvCxnSpPr>
              <a:stCxn id="13" idx="2"/>
              <a:endCxn id="14" idx="0"/>
            </p:cNvCxnSpPr>
            <p:nvPr/>
          </p:nvCxnSpPr>
          <p:spPr>
            <a:xfrm rot="16200000" flipH="1">
              <a:off x="3743908" y="1304764"/>
              <a:ext cx="288032" cy="79208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9" name="Groupe 118"/>
          <p:cNvGrpSpPr/>
          <p:nvPr/>
        </p:nvGrpSpPr>
        <p:grpSpPr>
          <a:xfrm>
            <a:off x="2195736" y="2348880"/>
            <a:ext cx="3816424" cy="720080"/>
            <a:chOff x="2195736" y="2348880"/>
            <a:chExt cx="3816424" cy="720080"/>
          </a:xfrm>
        </p:grpSpPr>
        <p:sp>
          <p:nvSpPr>
            <p:cNvPr id="15" name="Rectangle à coins arrondis 14"/>
            <p:cNvSpPr/>
            <p:nvPr/>
          </p:nvSpPr>
          <p:spPr>
            <a:xfrm>
              <a:off x="2195736" y="2564904"/>
              <a:ext cx="3816424" cy="504056"/>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Expression du problème technique à résoudre en langage Mathématiques</a:t>
              </a:r>
            </a:p>
          </p:txBody>
        </p:sp>
        <p:cxnSp>
          <p:nvCxnSpPr>
            <p:cNvPr id="44" name="Connecteur en angle 43"/>
            <p:cNvCxnSpPr>
              <a:stCxn id="14" idx="2"/>
              <a:endCxn id="15" idx="0"/>
            </p:cNvCxnSpPr>
            <p:nvPr/>
          </p:nvCxnSpPr>
          <p:spPr>
            <a:xfrm rot="5400000">
              <a:off x="4085946" y="2366882"/>
              <a:ext cx="216024" cy="1800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20" name="Groupe 119"/>
          <p:cNvGrpSpPr/>
          <p:nvPr/>
        </p:nvGrpSpPr>
        <p:grpSpPr>
          <a:xfrm>
            <a:off x="3419872" y="3068960"/>
            <a:ext cx="2376264" cy="720080"/>
            <a:chOff x="3419872" y="3068960"/>
            <a:chExt cx="2376264" cy="720080"/>
          </a:xfrm>
        </p:grpSpPr>
        <p:sp>
          <p:nvSpPr>
            <p:cNvPr id="18" name="Rectangle à coins arrondis 17"/>
            <p:cNvSpPr/>
            <p:nvPr/>
          </p:nvSpPr>
          <p:spPr>
            <a:xfrm>
              <a:off x="3419872" y="3284984"/>
              <a:ext cx="2376264" cy="504056"/>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Résolution du problème</a:t>
              </a:r>
            </a:p>
          </p:txBody>
        </p:sp>
        <p:cxnSp>
          <p:nvCxnSpPr>
            <p:cNvPr id="46" name="Connecteur en angle 45"/>
            <p:cNvCxnSpPr>
              <a:stCxn id="15" idx="2"/>
              <a:endCxn id="18" idx="0"/>
            </p:cNvCxnSpPr>
            <p:nvPr/>
          </p:nvCxnSpPr>
          <p:spPr>
            <a:xfrm rot="16200000" flipH="1">
              <a:off x="4247964" y="2924944"/>
              <a:ext cx="216024" cy="50405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24" name="Groupe 123"/>
          <p:cNvGrpSpPr/>
          <p:nvPr/>
        </p:nvGrpSpPr>
        <p:grpSpPr>
          <a:xfrm>
            <a:off x="2195736" y="3789040"/>
            <a:ext cx="3096344" cy="720080"/>
            <a:chOff x="2195736" y="3789040"/>
            <a:chExt cx="3096344" cy="720080"/>
          </a:xfrm>
        </p:grpSpPr>
        <p:sp>
          <p:nvSpPr>
            <p:cNvPr id="19" name="Rectangle à coins arrondis 18"/>
            <p:cNvSpPr/>
            <p:nvPr/>
          </p:nvSpPr>
          <p:spPr>
            <a:xfrm>
              <a:off x="2195736" y="4005064"/>
              <a:ext cx="3096344" cy="504056"/>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Émergence de connaissances Mathématiques</a:t>
              </a:r>
            </a:p>
          </p:txBody>
        </p:sp>
        <p:cxnSp>
          <p:nvCxnSpPr>
            <p:cNvPr id="48" name="Connecteur en angle 47"/>
            <p:cNvCxnSpPr>
              <a:stCxn id="18" idx="2"/>
              <a:endCxn id="19" idx="0"/>
            </p:cNvCxnSpPr>
            <p:nvPr/>
          </p:nvCxnSpPr>
          <p:spPr>
            <a:xfrm rot="5400000">
              <a:off x="4067944" y="3465004"/>
              <a:ext cx="216024" cy="86409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25" name="Groupe 124"/>
          <p:cNvGrpSpPr/>
          <p:nvPr/>
        </p:nvGrpSpPr>
        <p:grpSpPr>
          <a:xfrm>
            <a:off x="3419872" y="4509120"/>
            <a:ext cx="3096344" cy="720080"/>
            <a:chOff x="3419872" y="4509120"/>
            <a:chExt cx="3096344" cy="720080"/>
          </a:xfrm>
        </p:grpSpPr>
        <p:sp>
          <p:nvSpPr>
            <p:cNvPr id="22" name="Rectangle à coins arrondis 21"/>
            <p:cNvSpPr/>
            <p:nvPr/>
          </p:nvSpPr>
          <p:spPr>
            <a:xfrm>
              <a:off x="3419872" y="4725144"/>
              <a:ext cx="3096344" cy="504056"/>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Généralisation des outils Mathématiques</a:t>
              </a:r>
            </a:p>
          </p:txBody>
        </p:sp>
        <p:cxnSp>
          <p:nvCxnSpPr>
            <p:cNvPr id="50" name="Connecteur en angle 49"/>
            <p:cNvCxnSpPr>
              <a:stCxn id="19" idx="2"/>
              <a:endCxn id="22" idx="0"/>
            </p:cNvCxnSpPr>
            <p:nvPr/>
          </p:nvCxnSpPr>
          <p:spPr>
            <a:xfrm rot="16200000" flipH="1">
              <a:off x="4247964" y="4005064"/>
              <a:ext cx="216024" cy="122413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26" name="Groupe 125"/>
          <p:cNvGrpSpPr/>
          <p:nvPr/>
        </p:nvGrpSpPr>
        <p:grpSpPr>
          <a:xfrm>
            <a:off x="647056" y="5229200"/>
            <a:ext cx="8136904" cy="2073627"/>
            <a:chOff x="647056" y="5229200"/>
            <a:chExt cx="8136904" cy="2073627"/>
          </a:xfrm>
        </p:grpSpPr>
        <p:grpSp>
          <p:nvGrpSpPr>
            <p:cNvPr id="52" name="Groupe 51"/>
            <p:cNvGrpSpPr/>
            <p:nvPr/>
          </p:nvGrpSpPr>
          <p:grpSpPr>
            <a:xfrm>
              <a:off x="647056" y="5273824"/>
              <a:ext cx="8136904" cy="2029003"/>
              <a:chOff x="-6445224" y="1700808"/>
              <a:chExt cx="8136904" cy="2029003"/>
            </a:xfrm>
          </p:grpSpPr>
          <p:sp>
            <p:nvSpPr>
              <p:cNvPr id="6" name="Rectangle 5"/>
              <p:cNvSpPr/>
              <p:nvPr/>
            </p:nvSpPr>
            <p:spPr>
              <a:xfrm>
                <a:off x="-6373216" y="1916832"/>
                <a:ext cx="8064896" cy="1224136"/>
              </a:xfrm>
              <a:prstGeom prst="rect">
                <a:avLst/>
              </a:prstGeom>
              <a:solidFill>
                <a:schemeClr val="accent6">
                  <a:alpha val="39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51" name="Groupe 50"/>
              <p:cNvGrpSpPr/>
              <p:nvPr/>
            </p:nvGrpSpPr>
            <p:grpSpPr>
              <a:xfrm>
                <a:off x="-6445224" y="1700808"/>
                <a:ext cx="8064896" cy="2029003"/>
                <a:chOff x="395536" y="5027692"/>
                <a:chExt cx="8064896" cy="2029003"/>
              </a:xfrm>
            </p:grpSpPr>
            <p:sp>
              <p:nvSpPr>
                <p:cNvPr id="2" name="Rectangle 1"/>
                <p:cNvSpPr/>
                <p:nvPr/>
              </p:nvSpPr>
              <p:spPr>
                <a:xfrm>
                  <a:off x="2267744" y="5301208"/>
                  <a:ext cx="4680520" cy="461665"/>
                </a:xfrm>
                <a:prstGeom prst="rect">
                  <a:avLst/>
                </a:prstGeom>
                <a:noFill/>
              </p:spPr>
              <p:txBody>
                <a:bodyPr wrap="square">
                  <a:spAutoFit/>
                </a:bodyPr>
                <a:lstStyle/>
                <a:p>
                  <a:pPr algn="ctr"/>
                  <a:r>
                    <a:rPr lang="fr-FR" sz="2400" i="1" dirty="0">
                      <a:solidFill>
                        <a:srgbClr val="FF0000"/>
                      </a:solidFill>
                    </a:rPr>
                    <a:t>Retour nécessaire à la réalité</a:t>
                  </a:r>
                </a:p>
              </p:txBody>
            </p:sp>
            <p:sp>
              <p:nvSpPr>
                <p:cNvPr id="5" name="ZoneTexte 4"/>
                <p:cNvSpPr txBox="1"/>
                <p:nvPr/>
              </p:nvSpPr>
              <p:spPr>
                <a:xfrm>
                  <a:off x="827584" y="5733256"/>
                  <a:ext cx="7632848" cy="1323439"/>
                </a:xfrm>
                <a:prstGeom prst="rect">
                  <a:avLst/>
                </a:prstGeom>
                <a:noFill/>
              </p:spPr>
              <p:txBody>
                <a:bodyPr wrap="square" rtlCol="0">
                  <a:spAutoFit/>
                </a:bodyPr>
                <a:lstStyle/>
                <a:p>
                  <a:pPr algn="ctr"/>
                  <a:r>
                    <a:rPr lang="fr-FR" sz="2000" dirty="0" smtClean="0"/>
                    <a:t>Retour sur la problématique et la démarche mise en œuvre</a:t>
                  </a:r>
                  <a:endParaRPr lang="fr-FR" sz="2000" dirty="0"/>
                </a:p>
                <a:p>
                  <a:pPr algn="ctr"/>
                  <a:r>
                    <a:rPr lang="fr-FR" sz="2000" dirty="0" smtClean="0"/>
                    <a:t>Analyse critique du modèle, éventuellement quelle(s) amélioration(s) ?</a:t>
                  </a:r>
                </a:p>
                <a:p>
                  <a:pPr algn="ctr"/>
                  <a:endParaRPr lang="fr-FR" sz="2000" dirty="0"/>
                </a:p>
                <a:p>
                  <a:pPr algn="ctr"/>
                  <a:endParaRPr lang="fr-FR" sz="2000" dirty="0"/>
                </a:p>
              </p:txBody>
            </p:sp>
            <p:sp>
              <p:nvSpPr>
                <p:cNvPr id="3" name="ZoneTexte 2"/>
                <p:cNvSpPr txBox="1"/>
                <p:nvPr/>
              </p:nvSpPr>
              <p:spPr>
                <a:xfrm>
                  <a:off x="395536" y="5027692"/>
                  <a:ext cx="720080" cy="1569660"/>
                </a:xfrm>
                <a:prstGeom prst="rect">
                  <a:avLst/>
                </a:prstGeom>
                <a:noFill/>
              </p:spPr>
              <p:txBody>
                <a:bodyPr wrap="square" rtlCol="0">
                  <a:spAutoFit/>
                </a:bodyPr>
                <a:lstStyle/>
                <a:p>
                  <a:r>
                    <a:rPr lang="fr-FR" sz="9600" dirty="0" smtClean="0"/>
                    <a:t>!</a:t>
                  </a:r>
                  <a:endParaRPr lang="fr-FR" sz="9600" dirty="0"/>
                </a:p>
              </p:txBody>
            </p:sp>
          </p:grpSp>
        </p:grpSp>
        <p:cxnSp>
          <p:nvCxnSpPr>
            <p:cNvPr id="54" name="Connecteur en angle 53"/>
            <p:cNvCxnSpPr>
              <a:stCxn id="22" idx="2"/>
              <a:endCxn id="6" idx="0"/>
            </p:cNvCxnSpPr>
            <p:nvPr/>
          </p:nvCxnSpPr>
          <p:spPr>
            <a:xfrm rot="5400000">
              <a:off x="4729454" y="5251258"/>
              <a:ext cx="260648" cy="21653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306379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1043608" y="1124744"/>
            <a:ext cx="8229600" cy="568863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buFont typeface="Arial" pitchFamily="34" charset="0"/>
              <a:buChar char="•"/>
            </a:pPr>
            <a:r>
              <a:rPr lang="fr-FR" sz="3200" i="1" dirty="0" smtClean="0">
                <a:latin typeface="Comic Sans MS" pitchFamily="66" charset="0"/>
              </a:rPr>
              <a:t>Stratégie pluridisciplinaire</a:t>
            </a:r>
          </a:p>
          <a:p>
            <a:pPr algn="l">
              <a:buFont typeface="Arial" pitchFamily="34" charset="0"/>
              <a:buChar char="•"/>
            </a:pPr>
            <a:endParaRPr lang="fr-FR" sz="3200" i="1" dirty="0" smtClean="0">
              <a:latin typeface="Comic Sans MS" pitchFamily="66" charset="0"/>
            </a:endParaRPr>
          </a:p>
          <a:p>
            <a:pPr algn="l">
              <a:buFont typeface="Arial" pitchFamily="34" charset="0"/>
              <a:buChar char="•"/>
            </a:pPr>
            <a:r>
              <a:rPr lang="fr-FR" sz="3200" i="1" dirty="0" smtClean="0">
                <a:latin typeface="Comic Sans MS" pitchFamily="66" charset="0"/>
              </a:rPr>
              <a:t>Résoudre un vrai problème</a:t>
            </a:r>
          </a:p>
          <a:p>
            <a:pPr algn="l">
              <a:buFont typeface="Arial" pitchFamily="34" charset="0"/>
              <a:buChar char="•"/>
            </a:pPr>
            <a:endParaRPr lang="fr-FR" sz="3200" i="1" dirty="0" smtClean="0">
              <a:latin typeface="Comic Sans MS" pitchFamily="66" charset="0"/>
            </a:endParaRPr>
          </a:p>
          <a:p>
            <a:pPr algn="l">
              <a:buFont typeface="Arial" pitchFamily="34" charset="0"/>
              <a:buChar char="•"/>
            </a:pPr>
            <a:r>
              <a:rPr lang="fr-FR" sz="3200" i="1" dirty="0" smtClean="0">
                <a:latin typeface="Comic Sans MS" pitchFamily="66" charset="0"/>
              </a:rPr>
              <a:t>Synthétiser </a:t>
            </a:r>
          </a:p>
          <a:p>
            <a:pPr algn="l"/>
            <a:r>
              <a:rPr lang="fr-FR" sz="3200" i="1" dirty="0" smtClean="0">
                <a:latin typeface="Comic Sans MS" pitchFamily="66" charset="0"/>
              </a:rPr>
              <a:t>		</a:t>
            </a:r>
            <a:r>
              <a:rPr lang="fr-FR" sz="2400" i="1" dirty="0" smtClean="0">
                <a:latin typeface="Comic Sans MS" pitchFamily="66" charset="0"/>
              </a:rPr>
              <a:t>(connaissance, outils, démarche)</a:t>
            </a:r>
            <a:endParaRPr lang="fr-FR" sz="3200" i="1" dirty="0" smtClean="0">
              <a:latin typeface="Comic Sans MS" pitchFamily="66" charset="0"/>
            </a:endParaRPr>
          </a:p>
          <a:p>
            <a:endParaRPr lang="fr-FR" dirty="0" smtClean="0"/>
          </a:p>
          <a:p>
            <a:endParaRPr lang="fr-FR" dirty="0"/>
          </a:p>
        </p:txBody>
      </p:sp>
      <p:sp>
        <p:nvSpPr>
          <p:cNvPr id="6" name="Titre 1"/>
          <p:cNvSpPr txBox="1">
            <a:spLocks/>
          </p:cNvSpPr>
          <p:nvPr/>
        </p:nvSpPr>
        <p:spPr>
          <a:xfrm>
            <a:off x="539552" y="227687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fr-FR" dirty="0"/>
          </a:p>
        </p:txBody>
      </p:sp>
      <p:sp>
        <p:nvSpPr>
          <p:cNvPr id="8" name="ZoneTexte 7"/>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extLst>
      <p:ext uri="{BB962C8B-B14F-4D97-AF65-F5344CB8AC3E}">
        <p14:creationId xmlns:p14="http://schemas.microsoft.com/office/powerpoint/2010/main" xmlns="" val="3884871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9816"/>
            <a:ext cx="8229600" cy="1143000"/>
          </a:xfrm>
        </p:spPr>
        <p:txBody>
          <a:bodyPr/>
          <a:lstStyle/>
          <a:p>
            <a:r>
              <a:rPr lang="fr-FR" b="1" i="1" dirty="0" smtClean="0">
                <a:latin typeface="Comic Sans MS" pitchFamily="66" charset="0"/>
              </a:rPr>
              <a:t>ATTENTION !</a:t>
            </a:r>
            <a:endParaRPr lang="fr-FR" b="1" i="1" dirty="0">
              <a:latin typeface="Comic Sans MS" pitchFamily="66" charset="0"/>
            </a:endParaRPr>
          </a:p>
        </p:txBody>
      </p:sp>
      <p:sp>
        <p:nvSpPr>
          <p:cNvPr id="3" name="Espace réservé du contenu 2"/>
          <p:cNvSpPr>
            <a:spLocks noGrp="1"/>
          </p:cNvSpPr>
          <p:nvPr>
            <p:ph idx="1"/>
          </p:nvPr>
        </p:nvSpPr>
        <p:spPr>
          <a:xfrm>
            <a:off x="457200" y="2176264"/>
            <a:ext cx="8229600" cy="4781128"/>
          </a:xfrm>
        </p:spPr>
        <p:txBody>
          <a:bodyPr>
            <a:normAutofit/>
          </a:bodyPr>
          <a:lstStyle/>
          <a:p>
            <a:pPr algn="just"/>
            <a:r>
              <a:rPr lang="fr-FR" sz="2800" dirty="0" smtClean="0">
                <a:latin typeface="+mj-lt"/>
              </a:rPr>
              <a:t>Les documents d’accompagnement présentés sont à destination des enseignants. </a:t>
            </a:r>
          </a:p>
          <a:p>
            <a:pPr algn="just"/>
            <a:r>
              <a:rPr lang="fr-FR" sz="2800" dirty="0">
                <a:latin typeface="+mj-lt"/>
              </a:rPr>
              <a:t>Ce ne sont pas des sujets clés en mains. </a:t>
            </a:r>
          </a:p>
          <a:p>
            <a:pPr algn="just"/>
            <a:r>
              <a:rPr lang="fr-FR" sz="2800" dirty="0" smtClean="0">
                <a:latin typeface="+mj-lt"/>
              </a:rPr>
              <a:t>Ils doivent forcément faire l’objet </a:t>
            </a:r>
            <a:r>
              <a:rPr lang="fr-FR" sz="2800" dirty="0">
                <a:latin typeface="+mj-lt"/>
              </a:rPr>
              <a:t>d’une appropriation </a:t>
            </a:r>
            <a:r>
              <a:rPr lang="fr-FR" sz="2800" dirty="0" smtClean="0">
                <a:latin typeface="+mj-lt"/>
              </a:rPr>
              <a:t>par </a:t>
            </a:r>
            <a:r>
              <a:rPr lang="fr-FR" sz="2800" dirty="0">
                <a:latin typeface="+mj-lt"/>
              </a:rPr>
              <a:t>les équipes </a:t>
            </a:r>
            <a:r>
              <a:rPr lang="fr-FR" sz="2800" dirty="0" smtClean="0">
                <a:latin typeface="+mj-lt"/>
              </a:rPr>
              <a:t>pédagogiques et réécrit en destination des élèves.</a:t>
            </a:r>
          </a:p>
          <a:p>
            <a:pPr algn="just"/>
            <a:r>
              <a:rPr lang="fr-FR" sz="2800" dirty="0" smtClean="0">
                <a:latin typeface="+mj-lt"/>
              </a:rPr>
              <a:t>Il sont plutôt à appréhender comme des exemples de trames à faire évoluer suivant les différentes approches des équipes pédagogiques.</a:t>
            </a:r>
            <a:endParaRPr lang="fr-FR" sz="2800" dirty="0">
              <a:latin typeface="+mj-lt"/>
            </a:endParaRPr>
          </a:p>
        </p:txBody>
      </p:sp>
      <p:sp>
        <p:nvSpPr>
          <p:cNvPr id="4" name="ZoneTexte 3"/>
          <p:cNvSpPr txBox="1"/>
          <p:nvPr/>
        </p:nvSpPr>
        <p:spPr>
          <a:xfrm>
            <a:off x="5652120" y="0"/>
            <a:ext cx="3491880" cy="369332"/>
          </a:xfrm>
          <a:prstGeom prst="rect">
            <a:avLst/>
          </a:prstGeom>
          <a:noFill/>
        </p:spPr>
        <p:txBody>
          <a:bodyPr wrap="square" rtlCol="0">
            <a:spAutoFit/>
          </a:bodyPr>
          <a:lstStyle/>
          <a:p>
            <a:r>
              <a:rPr lang="fr-FR"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90823"/>
            <a:ext cx="7772400" cy="1470025"/>
          </a:xfrm>
          <a:ln w="9525">
            <a:noFill/>
          </a:ln>
        </p:spPr>
        <p:txBody>
          <a:bodyPr>
            <a:normAutofit/>
          </a:bodyPr>
          <a:lstStyle/>
          <a:p>
            <a:r>
              <a:rPr lang="fr-FR" sz="4000" i="1" dirty="0" smtClean="0">
                <a:latin typeface="Comic Sans MS" pitchFamily="66" charset="0"/>
              </a:rPr>
              <a:t>Présentation du thème : </a:t>
            </a:r>
            <a:br>
              <a:rPr lang="fr-FR" sz="4000" i="1" dirty="0" smtClean="0">
                <a:latin typeface="Comic Sans MS" pitchFamily="66" charset="0"/>
              </a:rPr>
            </a:br>
            <a:r>
              <a:rPr lang="fr-FR" sz="4000" i="1" dirty="0" smtClean="0">
                <a:latin typeface="Comic Sans MS" pitchFamily="66" charset="0"/>
              </a:rPr>
              <a:t>Bilan thermique</a:t>
            </a:r>
            <a:endParaRPr lang="fr-FR" sz="4000" i="1" dirty="0">
              <a:latin typeface="Comic Sans MS" pitchFamily="66" charset="0"/>
            </a:endParaRPr>
          </a:p>
        </p:txBody>
      </p:sp>
      <p:sp>
        <p:nvSpPr>
          <p:cNvPr id="3" name="Sous-titre 2"/>
          <p:cNvSpPr>
            <a:spLocks noGrp="1"/>
          </p:cNvSpPr>
          <p:nvPr>
            <p:ph type="subTitle" idx="1"/>
          </p:nvPr>
        </p:nvSpPr>
        <p:spPr>
          <a:xfrm>
            <a:off x="827584" y="2276872"/>
            <a:ext cx="7776864" cy="1440160"/>
          </a:xfrm>
        </p:spPr>
        <p:txBody>
          <a:bodyPr>
            <a:normAutofit/>
          </a:bodyPr>
          <a:lstStyle/>
          <a:p>
            <a:pPr algn="l"/>
            <a:r>
              <a:rPr lang="fr-FR" sz="2800" dirty="0" smtClean="0">
                <a:solidFill>
                  <a:schemeClr val="tx1"/>
                </a:solidFill>
                <a:latin typeface="+mj-lt"/>
              </a:rPr>
              <a:t>L’activité proposée repose sur l’étude du bilan thermique de la maison individuelle suivante (sans VMC) :</a:t>
            </a:r>
          </a:p>
          <a:p>
            <a:pPr algn="l"/>
            <a:endParaRPr lang="fr-FR" dirty="0" smtClean="0">
              <a:solidFill>
                <a:schemeClr val="tx1"/>
              </a:solidFill>
              <a:latin typeface="+mj-lt"/>
            </a:endParaRPr>
          </a:p>
          <a:p>
            <a:pPr algn="l"/>
            <a:endParaRPr lang="fr-FR" dirty="0">
              <a:solidFill>
                <a:schemeClr val="tx1"/>
              </a:solidFill>
              <a:latin typeface="+mj-lt"/>
            </a:endParaRPr>
          </a:p>
          <a:p>
            <a:endParaRPr lang="fr-FR" dirty="0"/>
          </a:p>
          <a:p>
            <a:pPr algn="l"/>
            <a:endParaRPr lang="fr-FR" dirty="0" smtClean="0">
              <a:solidFill>
                <a:schemeClr val="tx1"/>
              </a:solidFill>
              <a:latin typeface="+mj-lt"/>
            </a:endParaRPr>
          </a:p>
        </p:txBody>
      </p:sp>
      <p:pic>
        <p:nvPicPr>
          <p:cNvPr id="5" name="Image 4" descr="maison.JPG"/>
          <p:cNvPicPr>
            <a:picLocks noChangeAspect="1"/>
          </p:cNvPicPr>
          <p:nvPr/>
        </p:nvPicPr>
        <p:blipFill>
          <a:blip r:embed="rId2" cstate="print"/>
          <a:stretch>
            <a:fillRect/>
          </a:stretch>
        </p:blipFill>
        <p:spPr>
          <a:xfrm>
            <a:off x="1931987" y="3660601"/>
            <a:ext cx="7248525" cy="3152775"/>
          </a:xfrm>
          <a:prstGeom prst="rect">
            <a:avLst/>
          </a:prstGeom>
        </p:spPr>
      </p:pic>
      <p:sp>
        <p:nvSpPr>
          <p:cNvPr id="6" name="ZoneTexte 5"/>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908720"/>
            <a:ext cx="8229600" cy="1143000"/>
          </a:xfrm>
          <a:ln>
            <a:noFill/>
          </a:ln>
        </p:spPr>
        <p:txBody>
          <a:bodyPr>
            <a:noAutofit/>
          </a:bodyPr>
          <a:lstStyle/>
          <a:p>
            <a:pPr algn="l"/>
            <a:r>
              <a:rPr lang="fr-FR" sz="4000" i="1" dirty="0" smtClean="0">
                <a:latin typeface="Comic Sans MS" pitchFamily="66" charset="0"/>
              </a:rPr>
              <a:t>Quelques notions de  thermique »</a:t>
            </a:r>
            <a:endParaRPr lang="fr-FR" sz="4000" i="1" dirty="0">
              <a:latin typeface="Comic Sans MS" pitchFamily="66" charset="0"/>
            </a:endParaRPr>
          </a:p>
        </p:txBody>
      </p:sp>
      <p:sp>
        <p:nvSpPr>
          <p:cNvPr id="3" name="Espace réservé du contenu 2"/>
          <p:cNvSpPr>
            <a:spLocks noGrp="1"/>
          </p:cNvSpPr>
          <p:nvPr>
            <p:ph idx="1"/>
          </p:nvPr>
        </p:nvSpPr>
        <p:spPr>
          <a:xfrm>
            <a:off x="457200" y="2647453"/>
            <a:ext cx="8229600" cy="2077691"/>
          </a:xfrm>
        </p:spPr>
        <p:txBody>
          <a:bodyPr>
            <a:normAutofit lnSpcReduction="10000"/>
          </a:bodyPr>
          <a:lstStyle/>
          <a:p>
            <a:pPr>
              <a:buFontTx/>
              <a:buChar char="-"/>
            </a:pPr>
            <a:r>
              <a:rPr lang="fr-FR" dirty="0" smtClean="0"/>
              <a:t>Notions physiques nécessaires à la résolution du problème.</a:t>
            </a:r>
          </a:p>
          <a:p>
            <a:pPr>
              <a:buNone/>
            </a:pPr>
            <a:endParaRPr lang="fr-FR" dirty="0" smtClean="0"/>
          </a:p>
          <a:p>
            <a:pPr>
              <a:buFontTx/>
              <a:buChar char="-"/>
            </a:pPr>
            <a:r>
              <a:rPr lang="fr-FR" dirty="0" smtClean="0"/>
              <a:t>Les formules associées.</a:t>
            </a:r>
            <a:endParaRPr lang="fr-FR" dirty="0"/>
          </a:p>
        </p:txBody>
      </p:sp>
      <p:sp>
        <p:nvSpPr>
          <p:cNvPr id="5" name="ZoneTexte 4"/>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85800"/>
            <a:ext cx="8229600" cy="1143000"/>
          </a:xfrm>
          <a:ln>
            <a:noFill/>
          </a:ln>
        </p:spPr>
        <p:txBody>
          <a:bodyPr>
            <a:normAutofit/>
          </a:bodyPr>
          <a:lstStyle/>
          <a:p>
            <a:r>
              <a:rPr lang="fr-FR" sz="4000" i="1" dirty="0" smtClean="0">
                <a:latin typeface="Comic Sans MS" pitchFamily="66" charset="0"/>
              </a:rPr>
              <a:t>Problématiques</a:t>
            </a:r>
            <a:endParaRPr lang="fr-FR" sz="4000" i="1" dirty="0">
              <a:latin typeface="Comic Sans MS" pitchFamily="66" charset="0"/>
            </a:endParaRPr>
          </a:p>
        </p:txBody>
      </p:sp>
      <p:sp>
        <p:nvSpPr>
          <p:cNvPr id="3" name="Espace réservé du contenu 2"/>
          <p:cNvSpPr>
            <a:spLocks noGrp="1"/>
          </p:cNvSpPr>
          <p:nvPr>
            <p:ph idx="1"/>
          </p:nvPr>
        </p:nvSpPr>
        <p:spPr/>
        <p:txBody>
          <a:bodyPr/>
          <a:lstStyle/>
          <a:p>
            <a:pPr>
              <a:buNone/>
            </a:pPr>
            <a:r>
              <a:rPr lang="fr-FR" sz="2800" dirty="0" smtClean="0"/>
              <a:t>Formule du flux (résistances thermiques du sol et du toit données) : </a:t>
            </a:r>
          </a:p>
          <a:p>
            <a:pPr>
              <a:buNone/>
            </a:pPr>
            <a:endParaRPr lang="fr-FR" dirty="0"/>
          </a:p>
        </p:txBody>
      </p:sp>
      <p:pic>
        <p:nvPicPr>
          <p:cNvPr id="4" name="Image 3" descr="flux1.JPG"/>
          <p:cNvPicPr>
            <a:picLocks noChangeAspect="1"/>
          </p:cNvPicPr>
          <p:nvPr/>
        </p:nvPicPr>
        <p:blipFill>
          <a:blip r:embed="rId3" cstate="print"/>
          <a:stretch>
            <a:fillRect/>
          </a:stretch>
        </p:blipFill>
        <p:spPr>
          <a:xfrm>
            <a:off x="2483768" y="2564904"/>
            <a:ext cx="4267200" cy="1543050"/>
          </a:xfrm>
          <a:prstGeom prst="rect">
            <a:avLst/>
          </a:prstGeom>
        </p:spPr>
      </p:pic>
      <p:grpSp>
        <p:nvGrpSpPr>
          <p:cNvPr id="12" name="Groupe 11"/>
          <p:cNvGrpSpPr/>
          <p:nvPr/>
        </p:nvGrpSpPr>
        <p:grpSpPr>
          <a:xfrm>
            <a:off x="395536" y="2610683"/>
            <a:ext cx="3096344" cy="4247317"/>
            <a:chOff x="395536" y="2610683"/>
            <a:chExt cx="3096344" cy="4247317"/>
          </a:xfrm>
        </p:grpSpPr>
        <p:cxnSp>
          <p:nvCxnSpPr>
            <p:cNvPr id="6" name="Connecteur droit avec flèche 5"/>
            <p:cNvCxnSpPr/>
            <p:nvPr/>
          </p:nvCxnSpPr>
          <p:spPr>
            <a:xfrm flipH="1">
              <a:off x="2411760" y="3933056"/>
              <a:ext cx="108012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395536" y="2610683"/>
              <a:ext cx="1979712" cy="4247317"/>
            </a:xfrm>
            <a:prstGeom prst="rect">
              <a:avLst/>
            </a:prstGeom>
            <a:solidFill>
              <a:schemeClr val="bg2">
                <a:lumMod val="75000"/>
              </a:schemeClr>
            </a:solidFill>
            <a:ln>
              <a:solidFill>
                <a:schemeClr val="tx1"/>
              </a:solidFill>
            </a:ln>
          </p:spPr>
          <p:txBody>
            <a:bodyPr wrap="square" rtlCol="0">
              <a:spAutoFit/>
            </a:bodyPr>
            <a:lstStyle/>
            <a:p>
              <a:r>
                <a:rPr lang="fr-FR" b="1" dirty="0" smtClean="0"/>
                <a:t>Problématique n°1</a:t>
              </a:r>
            </a:p>
            <a:p>
              <a:endParaRPr lang="fr-FR" b="1" dirty="0"/>
            </a:p>
            <a:p>
              <a:r>
                <a:rPr lang="fr-FR" dirty="0"/>
                <a:t>C</a:t>
              </a:r>
              <a:r>
                <a:rPr lang="fr-FR" dirty="0" smtClean="0"/>
                <a:t>hoisir le polystyrène adapté pour limiter les pertes énergétiques de la structure à 1500W (puissance d’un convecteur standard) la géométrie de la structure étant fixée.</a:t>
              </a:r>
            </a:p>
            <a:p>
              <a:endParaRPr lang="fr-FR" dirty="0"/>
            </a:p>
          </p:txBody>
        </p:sp>
      </p:grpSp>
      <p:grpSp>
        <p:nvGrpSpPr>
          <p:cNvPr id="13" name="Groupe 12"/>
          <p:cNvGrpSpPr/>
          <p:nvPr/>
        </p:nvGrpSpPr>
        <p:grpSpPr>
          <a:xfrm>
            <a:off x="2555776" y="4149080"/>
            <a:ext cx="3722494" cy="2664296"/>
            <a:chOff x="2555776" y="4149080"/>
            <a:chExt cx="3722494" cy="2664296"/>
          </a:xfrm>
        </p:grpSpPr>
        <p:cxnSp>
          <p:nvCxnSpPr>
            <p:cNvPr id="8" name="Connecteur droit avec flèche 7"/>
            <p:cNvCxnSpPr/>
            <p:nvPr/>
          </p:nvCxnSpPr>
          <p:spPr>
            <a:xfrm>
              <a:off x="4283968" y="414908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2555776" y="4782051"/>
              <a:ext cx="3722494" cy="2031325"/>
            </a:xfrm>
            <a:prstGeom prst="rect">
              <a:avLst/>
            </a:prstGeom>
            <a:solidFill>
              <a:schemeClr val="bg2">
                <a:lumMod val="75000"/>
              </a:schemeClr>
            </a:solidFill>
            <a:ln w="3175">
              <a:solidFill>
                <a:schemeClr val="tx1"/>
              </a:solidFill>
            </a:ln>
          </p:spPr>
          <p:txBody>
            <a:bodyPr wrap="square" rtlCol="0">
              <a:spAutoFit/>
            </a:bodyPr>
            <a:lstStyle/>
            <a:p>
              <a:r>
                <a:rPr lang="fr-FR" b="1" dirty="0" smtClean="0"/>
                <a:t>Problématique n°2</a:t>
              </a:r>
            </a:p>
            <a:p>
              <a:endParaRPr lang="fr-FR" b="1" dirty="0" smtClean="0"/>
            </a:p>
            <a:p>
              <a:r>
                <a:rPr lang="fr-FR" dirty="0"/>
                <a:t>C</a:t>
              </a:r>
              <a:r>
                <a:rPr lang="fr-FR" dirty="0" smtClean="0"/>
                <a:t>alculer les dimensions  de la maison </a:t>
              </a:r>
            </a:p>
            <a:p>
              <a:r>
                <a:rPr lang="fr-FR" dirty="0" smtClean="0"/>
                <a:t>qui minimisent la perte d’énergie, </a:t>
              </a:r>
            </a:p>
            <a:p>
              <a:r>
                <a:rPr lang="fr-FR" dirty="0"/>
                <a:t>l</a:t>
              </a:r>
              <a:r>
                <a:rPr lang="fr-FR" dirty="0" smtClean="0"/>
                <a:t>e polystyrène étant choisi et</a:t>
              </a:r>
            </a:p>
            <a:p>
              <a:r>
                <a:rPr lang="fr-FR" dirty="0" smtClean="0"/>
                <a:t>la surface au sol imposée.</a:t>
              </a:r>
            </a:p>
            <a:p>
              <a:endParaRPr lang="fr-FR" dirty="0"/>
            </a:p>
          </p:txBody>
        </p:sp>
      </p:grpSp>
      <p:grpSp>
        <p:nvGrpSpPr>
          <p:cNvPr id="14" name="Groupe 13"/>
          <p:cNvGrpSpPr/>
          <p:nvPr/>
        </p:nvGrpSpPr>
        <p:grpSpPr>
          <a:xfrm>
            <a:off x="6372200" y="3356992"/>
            <a:ext cx="2592288" cy="3427354"/>
            <a:chOff x="6372200" y="3356992"/>
            <a:chExt cx="2592288" cy="3427354"/>
          </a:xfrm>
        </p:grpSpPr>
        <p:cxnSp>
          <p:nvCxnSpPr>
            <p:cNvPr id="11" name="Connecteur droit avec flèche 10"/>
            <p:cNvCxnSpPr/>
            <p:nvPr/>
          </p:nvCxnSpPr>
          <p:spPr>
            <a:xfrm>
              <a:off x="6804248" y="3356992"/>
              <a:ext cx="122413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6372200" y="3645025"/>
              <a:ext cx="2592288" cy="3139321"/>
            </a:xfrm>
            <a:prstGeom prst="rect">
              <a:avLst/>
            </a:prstGeom>
            <a:solidFill>
              <a:schemeClr val="bg2">
                <a:lumMod val="75000"/>
              </a:schemeClr>
            </a:solidFill>
            <a:ln>
              <a:solidFill>
                <a:schemeClr val="tx1"/>
              </a:solidFill>
            </a:ln>
          </p:spPr>
          <p:txBody>
            <a:bodyPr wrap="square" rtlCol="0">
              <a:spAutoFit/>
            </a:bodyPr>
            <a:lstStyle/>
            <a:p>
              <a:r>
                <a:rPr lang="fr-FR" b="1" dirty="0" smtClean="0"/>
                <a:t>Problématique</a:t>
              </a:r>
              <a:r>
                <a:rPr lang="fr-FR" dirty="0" smtClean="0"/>
                <a:t> </a:t>
              </a:r>
              <a:r>
                <a:rPr lang="fr-FR" b="1" dirty="0" smtClean="0"/>
                <a:t>n°3</a:t>
              </a:r>
            </a:p>
            <a:p>
              <a:endParaRPr lang="fr-FR" dirty="0"/>
            </a:p>
            <a:p>
              <a:r>
                <a:rPr lang="fr-FR" dirty="0" smtClean="0"/>
                <a:t>étude de l’impact du Lambda</a:t>
              </a:r>
            </a:p>
            <a:p>
              <a:r>
                <a:rPr lang="fr-FR" dirty="0" smtClean="0"/>
                <a:t>sur l’optimisation géométrique précédente.</a:t>
              </a:r>
            </a:p>
            <a:p>
              <a:endParaRPr lang="fr-FR" dirty="0" smtClean="0"/>
            </a:p>
            <a:p>
              <a:endParaRPr lang="fr-FR" dirty="0"/>
            </a:p>
            <a:p>
              <a:endParaRPr lang="fr-FR" dirty="0" smtClean="0"/>
            </a:p>
            <a:p>
              <a:endParaRPr lang="fr-FR" dirty="0" smtClean="0"/>
            </a:p>
            <a:p>
              <a:endParaRPr lang="fr-FR" dirty="0"/>
            </a:p>
          </p:txBody>
        </p:sp>
      </p:grpSp>
      <p:sp>
        <p:nvSpPr>
          <p:cNvPr id="18" name="ZoneTexte 17"/>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1+#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988840"/>
            <a:ext cx="8229600" cy="2376264"/>
          </a:xfrm>
        </p:spPr>
        <p:txBody>
          <a:bodyPr>
            <a:normAutofit/>
          </a:bodyPr>
          <a:lstStyle/>
          <a:p>
            <a:r>
              <a:rPr lang="fr-FR" i="1" dirty="0" smtClean="0">
                <a:latin typeface="Comic Sans MS" pitchFamily="66" charset="0"/>
              </a:rPr>
              <a:t>Les notions mathématiques associées aux problématiques</a:t>
            </a:r>
            <a:endParaRPr lang="fr-FR" i="1" dirty="0">
              <a:latin typeface="Comic Sans MS" pitchFamily="66" charset="0"/>
            </a:endParaRPr>
          </a:p>
        </p:txBody>
      </p:sp>
      <p:sp>
        <p:nvSpPr>
          <p:cNvPr id="4" name="ZoneTexte 3"/>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17848"/>
            <a:ext cx="8229600" cy="1143000"/>
          </a:xfrm>
        </p:spPr>
        <p:txBody>
          <a:bodyPr>
            <a:normAutofit/>
          </a:bodyPr>
          <a:lstStyle/>
          <a:p>
            <a:r>
              <a:rPr lang="fr-FR" sz="4000" i="1" dirty="0" smtClean="0">
                <a:latin typeface="Comic Sans MS" pitchFamily="66" charset="0"/>
              </a:rPr>
              <a:t>Problématique n°1</a:t>
            </a:r>
            <a:endParaRPr lang="fr-FR" sz="4000" i="1" dirty="0">
              <a:latin typeface="Comic Sans MS" pitchFamily="66" charset="0"/>
            </a:endParaRPr>
          </a:p>
        </p:txBody>
      </p:sp>
      <p:sp>
        <p:nvSpPr>
          <p:cNvPr id="3" name="Espace réservé du contenu 2"/>
          <p:cNvSpPr>
            <a:spLocks noGrp="1"/>
          </p:cNvSpPr>
          <p:nvPr>
            <p:ph idx="1"/>
          </p:nvPr>
        </p:nvSpPr>
        <p:spPr>
          <a:xfrm>
            <a:off x="467544" y="2071389"/>
            <a:ext cx="8229600" cy="4525963"/>
          </a:xfrm>
        </p:spPr>
        <p:txBody>
          <a:bodyPr/>
          <a:lstStyle/>
          <a:p>
            <a:endParaRPr lang="fr-FR" b="1" dirty="0" smtClean="0"/>
          </a:p>
          <a:p>
            <a:r>
              <a:rPr lang="fr-FR" dirty="0" smtClean="0"/>
              <a:t>Choisir le polystyrène adapté pour limiter les pertes énergétiques de la structure à 1500W (puissance d’un convecteur standard) la géométrie de la structure étant fixée.</a:t>
            </a:r>
          </a:p>
          <a:p>
            <a:endParaRPr lang="fr-FR" dirty="0"/>
          </a:p>
        </p:txBody>
      </p:sp>
      <p:sp>
        <p:nvSpPr>
          <p:cNvPr id="5" name="ZoneTexte 4"/>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720080"/>
          </a:xfrm>
        </p:spPr>
        <p:txBody>
          <a:bodyPr>
            <a:normAutofit fontScale="92500" lnSpcReduction="20000"/>
          </a:bodyPr>
          <a:lstStyle/>
          <a:p>
            <a:pPr>
              <a:buNone/>
            </a:pPr>
            <a:r>
              <a:rPr lang="fr-FR" sz="2600" dirty="0" smtClean="0"/>
              <a:t>Il s’agit de résoudre 	</a:t>
            </a:r>
            <a:r>
              <a:rPr lang="el-GR" sz="2600" dirty="0" smtClean="0"/>
              <a:t>Φ</a:t>
            </a:r>
            <a:r>
              <a:rPr lang="fr-FR" sz="2600" dirty="0" smtClean="0"/>
              <a:t>(</a:t>
            </a:r>
            <a:r>
              <a:rPr lang="el-GR" sz="2600" dirty="0" smtClean="0"/>
              <a:t>λ</a:t>
            </a:r>
            <a:r>
              <a:rPr lang="fr-FR" sz="2600" dirty="0" smtClean="0"/>
              <a:t>)=1500</a:t>
            </a:r>
          </a:p>
          <a:p>
            <a:pPr>
              <a:buNone/>
            </a:pPr>
            <a:r>
              <a:rPr lang="fr-FR" sz="2400" dirty="0"/>
              <a:t>	</a:t>
            </a:r>
            <a:r>
              <a:rPr lang="fr-FR" sz="2400" dirty="0" smtClean="0"/>
              <a:t>			</a:t>
            </a:r>
          </a:p>
          <a:p>
            <a:pPr>
              <a:buNone/>
            </a:pPr>
            <a:endParaRPr lang="fr-FR" sz="2400" dirty="0" smtClean="0"/>
          </a:p>
          <a:p>
            <a:pPr>
              <a:buNone/>
            </a:pPr>
            <a:endParaRPr lang="fr-FR" sz="2400" b="1" dirty="0"/>
          </a:p>
          <a:p>
            <a:endParaRPr lang="fr-FR" sz="2400" b="1" dirty="0"/>
          </a:p>
          <a:p>
            <a:endParaRPr lang="fr-FR" sz="2400" b="1" dirty="0" smtClean="0"/>
          </a:p>
          <a:p>
            <a:endParaRPr lang="fr-FR" sz="2400" b="1" dirty="0" smtClean="0"/>
          </a:p>
          <a:p>
            <a:endParaRPr lang="fr-FR" sz="2400" b="1" dirty="0" smtClean="0"/>
          </a:p>
          <a:p>
            <a:endParaRPr lang="fr-FR" sz="2400" b="1" dirty="0"/>
          </a:p>
        </p:txBody>
      </p:sp>
      <p:pic>
        <p:nvPicPr>
          <p:cNvPr id="4" name="Image 3" descr="graphique flux.JPG"/>
          <p:cNvPicPr>
            <a:picLocks noChangeAspect="1"/>
          </p:cNvPicPr>
          <p:nvPr/>
        </p:nvPicPr>
        <p:blipFill>
          <a:blip r:embed="rId2" cstate="print"/>
          <a:stretch>
            <a:fillRect/>
          </a:stretch>
        </p:blipFill>
        <p:spPr>
          <a:xfrm>
            <a:off x="4355803" y="2276872"/>
            <a:ext cx="4788197" cy="4073032"/>
          </a:xfrm>
          <a:prstGeom prst="rect">
            <a:avLst/>
          </a:prstGeom>
        </p:spPr>
      </p:pic>
      <p:pic>
        <p:nvPicPr>
          <p:cNvPr id="6" name="Image 5" descr="tableur flux.JPG"/>
          <p:cNvPicPr>
            <a:picLocks noChangeAspect="1"/>
          </p:cNvPicPr>
          <p:nvPr/>
        </p:nvPicPr>
        <p:blipFill>
          <a:blip r:embed="rId3" cstate="print"/>
          <a:stretch>
            <a:fillRect/>
          </a:stretch>
        </p:blipFill>
        <p:spPr>
          <a:xfrm>
            <a:off x="107504" y="2204864"/>
            <a:ext cx="4577507" cy="2630904"/>
          </a:xfrm>
          <a:prstGeom prst="rect">
            <a:avLst/>
          </a:prstGeom>
        </p:spPr>
      </p:pic>
      <p:sp>
        <p:nvSpPr>
          <p:cNvPr id="7" name="ZoneTexte 6"/>
          <p:cNvSpPr txBox="1"/>
          <p:nvPr/>
        </p:nvSpPr>
        <p:spPr>
          <a:xfrm>
            <a:off x="1259632" y="1340768"/>
            <a:ext cx="1440160" cy="646331"/>
          </a:xfrm>
          <a:prstGeom prst="rect">
            <a:avLst/>
          </a:prstGeom>
          <a:solidFill>
            <a:schemeClr val="accent1">
              <a:lumMod val="20000"/>
              <a:lumOff val="80000"/>
            </a:schemeClr>
          </a:solidFill>
        </p:spPr>
        <p:txBody>
          <a:bodyPr wrap="square" rtlCol="0">
            <a:spAutoFit/>
          </a:bodyPr>
          <a:lstStyle/>
          <a:p>
            <a:r>
              <a:rPr lang="fr-FR" dirty="0" smtClean="0"/>
              <a:t>Utilisation d’un tableur</a:t>
            </a:r>
            <a:endParaRPr lang="fr-FR" dirty="0"/>
          </a:p>
        </p:txBody>
      </p:sp>
      <p:sp>
        <p:nvSpPr>
          <p:cNvPr id="8" name="ZoneTexte 7"/>
          <p:cNvSpPr txBox="1"/>
          <p:nvPr/>
        </p:nvSpPr>
        <p:spPr>
          <a:xfrm>
            <a:off x="6156176" y="1414517"/>
            <a:ext cx="1872208" cy="646331"/>
          </a:xfrm>
          <a:prstGeom prst="rect">
            <a:avLst/>
          </a:prstGeom>
          <a:solidFill>
            <a:schemeClr val="accent1">
              <a:lumMod val="20000"/>
              <a:lumOff val="80000"/>
            </a:schemeClr>
          </a:solidFill>
          <a:ln>
            <a:solidFill>
              <a:schemeClr val="accent1">
                <a:lumMod val="20000"/>
                <a:lumOff val="80000"/>
              </a:schemeClr>
            </a:solidFill>
          </a:ln>
        </p:spPr>
        <p:txBody>
          <a:bodyPr wrap="square" rtlCol="0">
            <a:spAutoFit/>
          </a:bodyPr>
          <a:lstStyle/>
          <a:p>
            <a:r>
              <a:rPr lang="fr-FR" dirty="0" smtClean="0"/>
              <a:t>Utilisation d’un traceur de courbe </a:t>
            </a:r>
            <a:endParaRPr lang="fr-FR" dirty="0"/>
          </a:p>
        </p:txBody>
      </p:sp>
      <p:sp>
        <p:nvSpPr>
          <p:cNvPr id="9" name="ZoneTexte 8"/>
          <p:cNvSpPr txBox="1"/>
          <p:nvPr/>
        </p:nvSpPr>
        <p:spPr>
          <a:xfrm>
            <a:off x="323528" y="5120024"/>
            <a:ext cx="3096344" cy="1477328"/>
          </a:xfrm>
          <a:prstGeom prst="rect">
            <a:avLst/>
          </a:prstGeom>
          <a:solidFill>
            <a:schemeClr val="accent1">
              <a:alpha val="28000"/>
            </a:schemeClr>
          </a:solidFill>
        </p:spPr>
        <p:txBody>
          <a:bodyPr wrap="square" rtlCol="0">
            <a:spAutoFit/>
          </a:bodyPr>
          <a:lstStyle/>
          <a:p>
            <a:r>
              <a:rPr lang="fr-FR" dirty="0" smtClean="0"/>
              <a:t>  </a:t>
            </a:r>
            <a:r>
              <a:rPr lang="fr-FR" u="sng" dirty="0" smtClean="0"/>
              <a:t>Remarque </a:t>
            </a:r>
            <a:r>
              <a:rPr lang="fr-FR" dirty="0" smtClean="0"/>
              <a:t>: Il paraît important ici de justifier les intervalles d’étude par les élèves en lien avec les solutions technologiques</a:t>
            </a:r>
            <a:endParaRPr lang="fr-FR" dirty="0"/>
          </a:p>
        </p:txBody>
      </p:sp>
      <p:sp>
        <p:nvSpPr>
          <p:cNvPr id="10" name="ZoneTexte 9"/>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61864"/>
            <a:ext cx="8229600" cy="1143000"/>
          </a:xfrm>
        </p:spPr>
        <p:txBody>
          <a:bodyPr>
            <a:normAutofit/>
          </a:bodyPr>
          <a:lstStyle/>
          <a:p>
            <a:r>
              <a:rPr lang="fr-FR" sz="4000" i="1" dirty="0" smtClean="0">
                <a:latin typeface="Comic Sans MS" pitchFamily="66" charset="0"/>
              </a:rPr>
              <a:t>Problématique n°2</a:t>
            </a:r>
          </a:p>
        </p:txBody>
      </p:sp>
      <p:sp>
        <p:nvSpPr>
          <p:cNvPr id="3" name="Espace réservé du contenu 2"/>
          <p:cNvSpPr>
            <a:spLocks noGrp="1"/>
          </p:cNvSpPr>
          <p:nvPr>
            <p:ph idx="1"/>
          </p:nvPr>
        </p:nvSpPr>
        <p:spPr>
          <a:xfrm>
            <a:off x="457200" y="2060848"/>
            <a:ext cx="8229600" cy="4525963"/>
          </a:xfrm>
        </p:spPr>
        <p:txBody>
          <a:bodyPr/>
          <a:lstStyle/>
          <a:p>
            <a:endParaRPr lang="fr-FR" b="1" dirty="0" smtClean="0"/>
          </a:p>
          <a:p>
            <a:r>
              <a:rPr lang="fr-FR" dirty="0" smtClean="0"/>
              <a:t>Calculer les dimensions  de la maison qui minimisent la perte d’énergie, le polystyrène étant choisi et la surface au sol imposée.</a:t>
            </a:r>
          </a:p>
          <a:p>
            <a:endParaRPr lang="fr-FR" dirty="0"/>
          </a:p>
        </p:txBody>
      </p:sp>
      <p:sp>
        <p:nvSpPr>
          <p:cNvPr id="4" name="ZoneTexte 3"/>
          <p:cNvSpPr txBox="1"/>
          <p:nvPr/>
        </p:nvSpPr>
        <p:spPr>
          <a:xfrm>
            <a:off x="6084168" y="0"/>
            <a:ext cx="3059832" cy="338554"/>
          </a:xfrm>
          <a:prstGeom prst="rect">
            <a:avLst/>
          </a:prstGeom>
          <a:noFill/>
        </p:spPr>
        <p:txBody>
          <a:bodyPr wrap="square" rtlCol="0">
            <a:spAutoFit/>
          </a:bodyPr>
          <a:lstStyle/>
          <a:p>
            <a:r>
              <a:rPr lang="fr-FR" sz="1600" i="1" dirty="0" smtClean="0">
                <a:solidFill>
                  <a:srgbClr val="0033CC"/>
                </a:solidFill>
              </a:rPr>
              <a:t>Séminaire STI2D Maths - 26/09/12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TotalTime>
  <Words>1085</Words>
  <Application>Microsoft Office PowerPoint</Application>
  <PresentationFormat>Affichage à l'écran (4:3)</PresentationFormat>
  <Paragraphs>145</Paragraphs>
  <Slides>17</Slides>
  <Notes>8</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ATTENTION !</vt:lpstr>
      <vt:lpstr>Présentation du thème :  Bilan thermique</vt:lpstr>
      <vt:lpstr>Quelques notions de  thermique »</vt:lpstr>
      <vt:lpstr>Problématiques</vt:lpstr>
      <vt:lpstr>Les notions mathématiques associées aux problématiques</vt:lpstr>
      <vt:lpstr>Problématique n°1</vt:lpstr>
      <vt:lpstr>Diapositive 8</vt:lpstr>
      <vt:lpstr>Problématique n°2</vt:lpstr>
      <vt:lpstr>Diapositive 10</vt:lpstr>
      <vt:lpstr>Problématique n°3</vt:lpstr>
      <vt:lpstr>Diapositive 12</vt:lpstr>
      <vt:lpstr>Approche pluridisciplinaire</vt:lpstr>
      <vt:lpstr>Scénario </vt:lpstr>
      <vt:lpstr>  Conclusion :       Les points clés</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Laurent</dc:creator>
  <cp:lastModifiedBy>Laurent</cp:lastModifiedBy>
  <cp:revision>41</cp:revision>
  <dcterms:created xsi:type="dcterms:W3CDTF">2012-09-13T12:29:31Z</dcterms:created>
  <dcterms:modified xsi:type="dcterms:W3CDTF">2012-09-26T14:56:15Z</dcterms:modified>
</cp:coreProperties>
</file>