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5" r:id="rId5"/>
    <p:sldId id="268" r:id="rId6"/>
    <p:sldId id="259" r:id="rId7"/>
    <p:sldId id="260" r:id="rId8"/>
    <p:sldId id="261" r:id="rId9"/>
    <p:sldId id="263" r:id="rId10"/>
    <p:sldId id="264" r:id="rId11"/>
    <p:sldId id="276" r:id="rId12"/>
    <p:sldId id="277" r:id="rId13"/>
    <p:sldId id="278" r:id="rId14"/>
    <p:sldId id="279" r:id="rId15"/>
    <p:sldId id="269" r:id="rId16"/>
    <p:sldId id="267" r:id="rId17"/>
    <p:sldId id="265" r:id="rId18"/>
    <p:sldId id="26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E36E24-8692-49A9-8DC2-D33FC54FEA2C}" type="datetimeFigureOut">
              <a:rPr lang="fr-FR" smtClean="0"/>
              <a:pPr/>
              <a:t>26/09/2012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7004EC-9D30-4073-8B6C-6C45795B7F4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uvent%20et%20BriseSoleilEx2.ppsx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tlab/sismiquevilla.md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Projet%20Villa%20Castelnaudary/Revit/Projet%20en%20cours.rv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Auvent%20et%20BriseSoleil.pps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99288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Quelle pertinence des logiciels utilisés dans la pratique pédagogique ?</a:t>
            </a:r>
            <a:endParaRPr lang="fr-FR" dirty="0"/>
          </a:p>
        </p:txBody>
      </p:sp>
      <p:pic>
        <p:nvPicPr>
          <p:cNvPr id="6" name="Image 5" descr="VUE1_o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31640" y="188640"/>
            <a:ext cx="4129183" cy="2458529"/>
          </a:xfrm>
          <a:prstGeom prst="rect">
            <a:avLst/>
          </a:prstGeom>
        </p:spPr>
      </p:pic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22745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51520" y="6557764"/>
            <a:ext cx="7416824" cy="60047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Séminaire national 26 septembre 2012</a:t>
            </a:r>
            <a:endParaRPr kumimoji="0" lang="fr-FR" sz="1800" b="1" i="1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4221088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A LANGLADE, E MARCHISONE, JM CASTEL, </a:t>
            </a:r>
          </a:p>
          <a:p>
            <a:r>
              <a:rPr lang="fr-FR" i="1" dirty="0" smtClean="0"/>
              <a:t>Lycée </a:t>
            </a:r>
            <a:r>
              <a:rPr lang="fr-FR" i="1" dirty="0" err="1" smtClean="0"/>
              <a:t>Andréossy</a:t>
            </a:r>
            <a:r>
              <a:rPr lang="fr-FR" i="1" dirty="0" smtClean="0"/>
              <a:t> Castelnaudary</a:t>
            </a:r>
          </a:p>
          <a:p>
            <a:endParaRPr lang="fr-FR" i="1" dirty="0" smtClean="0"/>
          </a:p>
          <a:p>
            <a:r>
              <a:rPr lang="fr-FR" i="1" dirty="0" smtClean="0"/>
              <a:t>H. ANCELET, G. DUPRAZ, </a:t>
            </a:r>
          </a:p>
          <a:p>
            <a:r>
              <a:rPr lang="fr-FR" i="1" dirty="0" smtClean="0"/>
              <a:t>J-M. GAREL,</a:t>
            </a:r>
          </a:p>
          <a:p>
            <a:r>
              <a:rPr lang="fr-FR" i="1" dirty="0" smtClean="0"/>
              <a:t>IA-IPR Lille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196752"/>
            <a:ext cx="8712968" cy="1693168"/>
          </a:xfrm>
        </p:spPr>
        <p:txBody>
          <a:bodyPr/>
          <a:lstStyle/>
          <a:p>
            <a:pPr marL="82296" indent="0">
              <a:buNone/>
            </a:pPr>
            <a:r>
              <a:rPr lang="fr-FR" dirty="0" smtClean="0"/>
              <a:t>Etude d’un brise soleil : support pour l’enseignement des mathématiques et de la physique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492896"/>
            <a:ext cx="5544616" cy="346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photovoltaïque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/>
          <a:lstStyle/>
          <a:p>
            <a:r>
              <a:rPr lang="fr-FR" i="1" dirty="0" smtClean="0"/>
              <a:t>Capacités exigibles </a:t>
            </a:r>
            <a:r>
              <a:rPr lang="fr-FR" dirty="0" smtClean="0"/>
              <a:t>:</a:t>
            </a:r>
          </a:p>
          <a:p>
            <a:endParaRPr lang="fr-FR" dirty="0" smtClean="0"/>
          </a:p>
          <a:p>
            <a:r>
              <a:rPr lang="fr-FR" dirty="0" smtClean="0"/>
              <a:t>Mettre </a:t>
            </a:r>
            <a:r>
              <a:rPr lang="fr-FR" dirty="0"/>
              <a:t>en œuvre une cellule photovoltaïque.              Effectuer expérimentalement le bilan énergétique d’un panneau photovoltaïque.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23728" y="573325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(lien vers la présentation  physique H)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photovoltaïque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dirty="0"/>
              <a:t>Type d’activité:</a:t>
            </a:r>
            <a:r>
              <a:rPr lang="fr-FR" dirty="0"/>
              <a:t> Activités expérimentales par ateliers avec mutualisation. </a:t>
            </a:r>
          </a:p>
          <a:p>
            <a:r>
              <a:rPr lang="fr-FR" dirty="0"/>
              <a:t>4 ateliers de démarches expérimentales  autour d’une problématique commune : « Comment obtenir le meilleur rendement d’une conversion solaire-électrique  à partir d’une cellule photovoltaïque ? »</a:t>
            </a:r>
          </a:p>
          <a:p>
            <a:r>
              <a:rPr lang="fr-FR" b="1" u="sng" dirty="0"/>
              <a:t>Conditions de mise en </a:t>
            </a:r>
            <a:r>
              <a:rPr lang="fr-FR" b="1" u="sng" dirty="0" err="1"/>
              <a:t>oeuvre</a:t>
            </a:r>
            <a:r>
              <a:rPr lang="fr-FR" b="1" dirty="0"/>
              <a:t> </a:t>
            </a:r>
            <a:r>
              <a:rPr lang="fr-FR" dirty="0"/>
              <a:t>: </a:t>
            </a:r>
            <a:endParaRPr lang="fr-FR" dirty="0" smtClean="0"/>
          </a:p>
          <a:p>
            <a:pPr marL="82296" indent="0">
              <a:buNone/>
            </a:pPr>
            <a:r>
              <a:rPr lang="fr-FR"/>
              <a:t> </a:t>
            </a:r>
            <a:r>
              <a:rPr lang="fr-FR" smtClean="0"/>
              <a:t>  Deux séances </a:t>
            </a:r>
            <a:r>
              <a:rPr lang="fr-FR" dirty="0"/>
              <a:t>de 1,5 h.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2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photovoltaïque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 fontScale="77500" lnSpcReduction="20000"/>
          </a:bodyPr>
          <a:lstStyle/>
          <a:p>
            <a:r>
              <a:rPr lang="fr-FR" b="1" u="sng" dirty="0"/>
              <a:t>Démarches expérimentales : </a:t>
            </a:r>
            <a:endParaRPr lang="fr-FR" dirty="0"/>
          </a:p>
          <a:p>
            <a:r>
              <a:rPr lang="fr-FR" dirty="0"/>
              <a:t>-1. Rechercher expérimentalement  un modèle électrique d’une cellule photovoltaïque et préciser les limites </a:t>
            </a:r>
          </a:p>
          <a:p>
            <a:pPr marL="82296" indent="0">
              <a:buNone/>
            </a:pPr>
            <a:r>
              <a:rPr lang="fr-FR" dirty="0"/>
              <a:t> </a:t>
            </a:r>
            <a:r>
              <a:rPr lang="fr-FR" dirty="0" smtClean="0"/>
              <a:t>  du </a:t>
            </a:r>
            <a:r>
              <a:rPr lang="fr-FR" dirty="0"/>
              <a:t>modèle trouvé.</a:t>
            </a:r>
          </a:p>
          <a:p>
            <a:r>
              <a:rPr lang="fr-FR" dirty="0"/>
              <a:t>-2. Quelles sont les grandeurs influant la conversion solaire-électrique d’une cellule photovoltaïque au niveau</a:t>
            </a:r>
          </a:p>
          <a:p>
            <a:pPr marL="82296" indent="0">
              <a:buNone/>
            </a:pPr>
            <a:r>
              <a:rPr lang="fr-FR" dirty="0"/>
              <a:t> </a:t>
            </a:r>
            <a:r>
              <a:rPr lang="fr-FR" dirty="0" smtClean="0"/>
              <a:t>  énergétique </a:t>
            </a:r>
            <a:r>
              <a:rPr lang="fr-FR" dirty="0"/>
              <a:t>?</a:t>
            </a:r>
          </a:p>
          <a:p>
            <a:r>
              <a:rPr lang="fr-FR" dirty="0"/>
              <a:t>-3. Mesurer le rendement d’une cellule photovoltaïque.</a:t>
            </a:r>
          </a:p>
          <a:p>
            <a:r>
              <a:rPr lang="fr-FR" dirty="0"/>
              <a:t>-4. Comment peut-on associer des cellules photovoltaïques et pourquoi les associer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26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photovoltaïque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/>
          </a:bodyPr>
          <a:lstStyle/>
          <a:p>
            <a:r>
              <a:rPr lang="fr-FR" b="1" u="sng" dirty="0"/>
              <a:t>Mutualisation : </a:t>
            </a:r>
            <a:r>
              <a:rPr lang="fr-FR" dirty="0"/>
              <a:t>Chaque atelier présente ses travaux respectifs à l’ensemble de la classe et une réponse est apportée ensuite à la problématique commune.</a:t>
            </a:r>
          </a:p>
          <a:p>
            <a:r>
              <a:rPr lang="fr-FR" b="1" u="sng" dirty="0" smtClean="0"/>
              <a:t>Utilisation de logiciels</a:t>
            </a:r>
            <a:r>
              <a:rPr lang="fr-FR" b="1" dirty="0"/>
              <a:t> :</a:t>
            </a:r>
            <a:r>
              <a:rPr lang="fr-FR" dirty="0"/>
              <a:t> </a:t>
            </a:r>
            <a:r>
              <a:rPr lang="fr-FR" dirty="0" smtClean="0"/>
              <a:t>Acquisition </a:t>
            </a:r>
            <a:r>
              <a:rPr lang="fr-FR" smtClean="0"/>
              <a:t>et exploitation de </a:t>
            </a:r>
            <a:r>
              <a:rPr lang="fr-FR" dirty="0" smtClean="0"/>
              <a:t>données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4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dirty="0" smtClean="0"/>
              <a:t>Etude d’un brise soleil : support pour l’enseignement des mathématiques et de la physique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/>
          <a:srcRect r="56310" b="10047"/>
          <a:stretch>
            <a:fillRect/>
          </a:stretch>
        </p:blipFill>
        <p:spPr bwMode="auto">
          <a:xfrm>
            <a:off x="4788024" y="2590144"/>
            <a:ext cx="3168352" cy="37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tebulb">
            <a:hlinkClick r:id="rId3" action="ppaction://hlinkpres?slideindex=1&amp;slidetitle="/>
          </p:cNvPr>
          <p:cNvSpPr>
            <a:spLocks noEditPoints="1" noChangeArrowheads="1"/>
          </p:cNvSpPr>
          <p:nvPr/>
        </p:nvSpPr>
        <p:spPr bwMode="auto">
          <a:xfrm>
            <a:off x="1619672" y="5662146"/>
            <a:ext cx="576064" cy="72008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8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Application des Exemples sur la construction Bioclimatique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556792"/>
            <a:ext cx="8229600" cy="1252736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- Impact de la mise en place de l’auvent,</a:t>
            </a:r>
          </a:p>
          <a:p>
            <a:pPr>
              <a:buNone/>
            </a:pPr>
            <a:r>
              <a:rPr lang="fr-FR" dirty="0" smtClean="0"/>
              <a:t>- Simulation de production électrique,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79712" y="623731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(lien vers la présentation  Castelnaudary)</a:t>
            </a:r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140968"/>
            <a:ext cx="3384376" cy="25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39915" y="2852936"/>
            <a:ext cx="5604085" cy="32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4860032" cy="864096"/>
          </a:xfrm>
        </p:spPr>
        <p:txBody>
          <a:bodyPr/>
          <a:lstStyle/>
          <a:p>
            <a:r>
              <a:rPr lang="fr-FR" dirty="0" smtClean="0"/>
              <a:t>Exemple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1844824"/>
            <a:ext cx="7427168" cy="1108720"/>
          </a:xfrm>
        </p:spPr>
        <p:txBody>
          <a:bodyPr/>
          <a:lstStyle/>
          <a:p>
            <a:r>
              <a:rPr lang="fr-FR" dirty="0" smtClean="0"/>
              <a:t>Construction parasismique : Utilisation de logiciels de simulation </a:t>
            </a:r>
            <a:r>
              <a:rPr lang="fr-FR" dirty="0" err="1" smtClean="0"/>
              <a:t>multiphysique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4046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(lien vers la présentation  Castelnaudary)</a:t>
            </a:r>
            <a:endParaRPr lang="fr-FR" dirty="0"/>
          </a:p>
        </p:txBody>
      </p:sp>
      <p:pic>
        <p:nvPicPr>
          <p:cNvPr id="5" name="Image 4" descr="VUE1_ok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999564" y="0"/>
            <a:ext cx="3144436" cy="1872208"/>
          </a:xfrm>
          <a:prstGeom prst="rect">
            <a:avLst/>
          </a:prstGeom>
        </p:spPr>
      </p:pic>
      <p:pic>
        <p:nvPicPr>
          <p:cNvPr id="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3068960"/>
            <a:ext cx="7992888" cy="357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Quelle pertinence  des logiciels ?</a:t>
            </a:r>
            <a:endParaRPr lang="fr-FR" b="1" dirty="0"/>
          </a:p>
          <a:p>
            <a:endParaRPr lang="fr-FR" dirty="0" smtClean="0"/>
          </a:p>
          <a:p>
            <a:r>
              <a:rPr lang="fr-FR" dirty="0" smtClean="0"/>
              <a:t>Motiver les élèves de STI2D par la résolution de problèmes technologiques </a:t>
            </a:r>
          </a:p>
          <a:p>
            <a:r>
              <a:rPr lang="fr-FR" dirty="0" smtClean="0"/>
              <a:t>Illustrer des concepts scientifiques et permettre le développement de compétences scientifiques. 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Nécessité de travailler en équipe: équipe disciplinaire d’une part et équipe pluridisciplinaire d’autre part.</a:t>
            </a:r>
            <a:endParaRPr lang="fr-FR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cadre : les grands enjeux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857403"/>
          </a:xfrm>
        </p:spPr>
        <p:txBody>
          <a:bodyPr>
            <a:normAutofit/>
          </a:bodyPr>
          <a:lstStyle/>
          <a:p>
            <a:r>
              <a:rPr lang="fr-FR" i="1" dirty="0" smtClean="0"/>
              <a:t>Mieux préparer les élèves aux études supérieures</a:t>
            </a:r>
          </a:p>
          <a:p>
            <a:r>
              <a:rPr lang="fr-FR" i="1" dirty="0" smtClean="0"/>
              <a:t>Adapter les contenus de formations aux évolutions de la société et aux évolutions technologiques.</a:t>
            </a:r>
          </a:p>
          <a:p>
            <a:endParaRPr lang="fr-FR" sz="2100" i="1" dirty="0"/>
          </a:p>
          <a:p>
            <a:r>
              <a:rPr lang="fr-FR" sz="2400" i="1" dirty="0" smtClean="0"/>
              <a:t>Extrait </a:t>
            </a:r>
            <a:r>
              <a:rPr lang="fr-FR" sz="2400" i="1" dirty="0"/>
              <a:t>p.5 du document ressources </a:t>
            </a:r>
            <a:r>
              <a:rPr lang="fr-FR" sz="2400" i="1" dirty="0" smtClean="0"/>
              <a:t>STi2D</a:t>
            </a:r>
            <a:endParaRPr lang="fr-FR" sz="2400" i="1" dirty="0"/>
          </a:p>
          <a:p>
            <a:pPr>
              <a:buNone/>
            </a:pPr>
            <a:r>
              <a:rPr lang="fr-FR" sz="2400" i="1" dirty="0" smtClean="0"/>
              <a:t>« La réussite des titulaires du baccalauréat STi2D dans l’enseignement supérieur passe par la maitrise de compétences scientifiques indispensables à la compréhension de modèles relevant de sciences appliquées (mathématiques et physique-chimie) ». </a:t>
            </a:r>
            <a:endParaRPr lang="fr-FR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problématique de l’atelier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857403"/>
          </a:xfrm>
        </p:spPr>
        <p:txBody>
          <a:bodyPr>
            <a:normAutofit/>
          </a:bodyPr>
          <a:lstStyle/>
          <a:p>
            <a:endParaRPr lang="fr-FR" sz="2100" i="1" dirty="0" smtClean="0"/>
          </a:p>
          <a:p>
            <a:r>
              <a:rPr lang="fr-FR" i="1" dirty="0" smtClean="0"/>
              <a:t>Comment l’utilisation de logiciels performants en STi2D permet-elle le développement de compétences scientifiques ?</a:t>
            </a:r>
          </a:p>
          <a:p>
            <a:pPr>
              <a:buNone/>
            </a:pPr>
            <a:endParaRPr lang="fr-FR" i="1" dirty="0" smtClean="0"/>
          </a:p>
          <a:p>
            <a:r>
              <a:rPr lang="fr-FR" i="1" dirty="0" smtClean="0"/>
              <a:t>Quelle pertinence de l’utilisation de logiciels dans la pratique pédagogique ? </a:t>
            </a:r>
          </a:p>
          <a:p>
            <a:pPr>
              <a:buNone/>
            </a:pPr>
            <a:endParaRPr lang="fr-FR" i="1" dirty="0" smtClean="0"/>
          </a:p>
          <a:p>
            <a:pPr>
              <a:buNone/>
            </a:pPr>
            <a:endParaRPr lang="fr-FR" i="1" dirty="0" smtClean="0"/>
          </a:p>
        </p:txBody>
      </p:sp>
    </p:spTree>
    <p:extLst>
      <p:ext uri="{BB962C8B-B14F-4D97-AF65-F5344CB8AC3E}">
        <p14:creationId xmlns:p14="http://schemas.microsoft.com/office/powerpoint/2010/main" val="357629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5088" y="54868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Quelle pertinence de l’utilisation de logiciels dans la pratique pédagogique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4857403"/>
          </a:xfrm>
        </p:spPr>
        <p:txBody>
          <a:bodyPr>
            <a:normAutofit/>
          </a:bodyPr>
          <a:lstStyle/>
          <a:p>
            <a:endParaRPr lang="fr-FR" sz="2100" i="1" dirty="0" smtClean="0"/>
          </a:p>
          <a:p>
            <a:endParaRPr lang="fr-FR" sz="2100" i="1" dirty="0"/>
          </a:p>
          <a:p>
            <a:pPr>
              <a:buNone/>
            </a:pPr>
            <a:endParaRPr lang="fr-FR" sz="2100" i="1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971600" y="2000597"/>
            <a:ext cx="7537648" cy="423671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fr-FR" sz="2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fr-FR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pertinence disciplinaire n’est plus à démontrer !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fr-FR" sz="3200" i="1" dirty="0" smtClean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fr-FR" sz="3200" i="1" dirty="0" smtClean="0"/>
              <a:t>Explorons quelques exemples dans des situations transdisciplinaires…….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fr-FR" sz="32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fr-FR" sz="3200" i="1" baseline="0" dirty="0" smtClean="0"/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fr-FR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4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présentation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51454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2100" i="1" dirty="0" smtClean="0"/>
          </a:p>
          <a:p>
            <a:r>
              <a:rPr lang="fr-FR" dirty="0" smtClean="0"/>
              <a:t>Contexte technologique : maison bioclimatique /maison parasismique</a:t>
            </a:r>
            <a:endParaRPr lang="fr-FR" i="1" dirty="0" smtClean="0"/>
          </a:p>
          <a:p>
            <a:r>
              <a:rPr lang="fr-FR" dirty="0" smtClean="0"/>
              <a:t>Les logiciels pour illustrer le lien entre les disciplines scientifiques et technologiques</a:t>
            </a:r>
            <a:endParaRPr lang="fr-FR" sz="2100" i="1" dirty="0" smtClean="0"/>
          </a:p>
          <a:p>
            <a:pPr lvl="1"/>
            <a:r>
              <a:rPr lang="fr-FR" dirty="0" smtClean="0"/>
              <a:t>Choix d’un auvent et produit scalaire</a:t>
            </a:r>
            <a:endParaRPr lang="fr-FR" sz="1700" i="1" dirty="0" smtClean="0"/>
          </a:p>
          <a:p>
            <a:pPr lvl="1"/>
            <a:r>
              <a:rPr lang="fr-FR" dirty="0" smtClean="0"/>
              <a:t>Etude d’un brise soleil, conversion photovoltaïque et géométrie</a:t>
            </a:r>
            <a:endParaRPr lang="fr-FR" sz="1700" i="1" dirty="0" smtClean="0"/>
          </a:p>
          <a:p>
            <a:pPr lvl="1"/>
            <a:r>
              <a:rPr lang="fr-FR" dirty="0" smtClean="0"/>
              <a:t>Maison parasismique, ondes mécaniques et fonctions circulaires.</a:t>
            </a:r>
            <a:r>
              <a:rPr lang="fr-FR" sz="1500" i="1" dirty="0" smtClean="0"/>
              <a:t>	</a:t>
            </a:r>
            <a:endParaRPr lang="fr-FR" dirty="0" smtClean="0"/>
          </a:p>
          <a:p>
            <a:r>
              <a:rPr lang="fr-FR" dirty="0" smtClean="0"/>
              <a:t>Conclusions</a:t>
            </a:r>
            <a:endParaRPr lang="fr-FR" sz="21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482952" cy="1143000"/>
          </a:xfrm>
        </p:spPr>
        <p:txBody>
          <a:bodyPr/>
          <a:lstStyle/>
          <a:p>
            <a:r>
              <a:rPr lang="fr-FR" dirty="0" smtClean="0"/>
              <a:t>Maison bioclimatique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484784"/>
            <a:ext cx="8229600" cy="3196952"/>
          </a:xfrm>
        </p:spPr>
        <p:txBody>
          <a:bodyPr>
            <a:normAutofit/>
          </a:bodyPr>
          <a:lstStyle/>
          <a:p>
            <a:r>
              <a:rPr lang="fr-FR" dirty="0" smtClean="0"/>
              <a:t>Contexte de la RT 2012</a:t>
            </a:r>
          </a:p>
          <a:p>
            <a:r>
              <a:rPr lang="fr-FR" dirty="0" smtClean="0"/>
              <a:t>Présentation de la maison bioclimatique.</a:t>
            </a:r>
          </a:p>
          <a:p>
            <a:r>
              <a:rPr lang="fr-FR" dirty="0" smtClean="0"/>
              <a:t>Des logiciels métier comme outils de représentation et simulation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19872" y="551723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Lien</a:t>
            </a:r>
          </a:p>
          <a:p>
            <a:r>
              <a:rPr lang="fr-FR" dirty="0" smtClean="0"/>
              <a:t>Castelnaudary</a:t>
            </a:r>
            <a:endParaRPr lang="fr-FR" dirty="0"/>
          </a:p>
        </p:txBody>
      </p:sp>
      <p:pic>
        <p:nvPicPr>
          <p:cNvPr id="5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365104"/>
            <a:ext cx="302545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34455" y="4293096"/>
            <a:ext cx="410954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PLANSFACADE 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940152" y="-1"/>
            <a:ext cx="3203848" cy="2228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logiciels comme lien entre les disciplines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L’enseignement technologique utilise des logiciels métier très performants de représentation et de simulation</a:t>
            </a:r>
          </a:p>
          <a:p>
            <a:r>
              <a:rPr lang="fr-FR" dirty="0" smtClean="0"/>
              <a:t>Leur utilisation (didactisée…) est abordable par des élèves de lycée et leur permet de résoudre des problèmes technologiques complexes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logiciels comme lien entre les disciplines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Ces logiciels intègrent des modèles physiques et des calculs mathématiques souvent très complexes  et « invisibles » pour les utilisateurs et en particulier pour les élèves.</a:t>
            </a:r>
          </a:p>
          <a:p>
            <a:r>
              <a:rPr lang="fr-FR" dirty="0" smtClean="0"/>
              <a:t> Les exemples suivants montrent comment des calculs mathématiques et des lois physiques peuvent être utilisés et intégrés dans une application logiciel pour résoudre un problème technologique. </a:t>
            </a:r>
          </a:p>
          <a:p>
            <a:r>
              <a:rPr lang="fr-FR" smtClean="0"/>
              <a:t>La contrainte </a:t>
            </a:r>
            <a:r>
              <a:rPr lang="fr-FR" dirty="0" smtClean="0"/>
              <a:t>reste l’acquisition, par les élèves, des connaissances et compétences définies dans les programmes.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Choix d’un auvent : Support d’enseignement pour les mathématiques </a:t>
            </a:r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 t="28909" r="15197"/>
          <a:stretch>
            <a:fillRect/>
          </a:stretch>
        </p:blipFill>
        <p:spPr bwMode="auto">
          <a:xfrm>
            <a:off x="3563888" y="2708920"/>
            <a:ext cx="4176464" cy="283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tebulb">
            <a:hlinkClick r:id="rId3" action="ppaction://hlinkpres?slideindex=1&amp;slidetitle="/>
          </p:cNvPr>
          <p:cNvSpPr>
            <a:spLocks noEditPoints="1" noChangeArrowheads="1"/>
          </p:cNvSpPr>
          <p:nvPr/>
        </p:nvSpPr>
        <p:spPr bwMode="auto">
          <a:xfrm>
            <a:off x="1907704" y="5733256"/>
            <a:ext cx="648072" cy="864096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665</TotalTime>
  <Words>459</Words>
  <Application>Microsoft Office PowerPoint</Application>
  <PresentationFormat>Affichage à l'écran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Solstice</vt:lpstr>
      <vt:lpstr>Quelle pertinence des logiciels utilisés dans la pratique pédagogique ?</vt:lpstr>
      <vt:lpstr>Le cadre : les grands enjeux</vt:lpstr>
      <vt:lpstr>La problématique de l’atelier</vt:lpstr>
      <vt:lpstr>Quelle pertinence de l’utilisation de logiciels dans la pratique pédagogique ? </vt:lpstr>
      <vt:lpstr>Plan de présentation</vt:lpstr>
      <vt:lpstr>Maison bioclimatique</vt:lpstr>
      <vt:lpstr>Les logiciels comme lien entre les disciplines </vt:lpstr>
      <vt:lpstr>Les logiciels comme lien entre les disciplines </vt:lpstr>
      <vt:lpstr>Exemple 1</vt:lpstr>
      <vt:lpstr>Exemple 2</vt:lpstr>
      <vt:lpstr>Le photovoltaïque</vt:lpstr>
      <vt:lpstr>Le photovoltaïque</vt:lpstr>
      <vt:lpstr>Le photovoltaïque</vt:lpstr>
      <vt:lpstr>Le photovoltaïque</vt:lpstr>
      <vt:lpstr>Exemple 2</vt:lpstr>
      <vt:lpstr>Application des Exemples sur la construction Bioclimatique</vt:lpstr>
      <vt:lpstr>Exemple 3</vt:lpstr>
      <vt:lpstr>Conclusion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« logiciels»</dc:title>
  <dc:creator>Lenovo User</dc:creator>
  <cp:lastModifiedBy>Geneviève</cp:lastModifiedBy>
  <cp:revision>75</cp:revision>
  <dcterms:created xsi:type="dcterms:W3CDTF">2012-09-11T18:43:59Z</dcterms:created>
  <dcterms:modified xsi:type="dcterms:W3CDTF">2012-09-26T08:40:04Z</dcterms:modified>
</cp:coreProperties>
</file>