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  <p:sldMasterId id="2147483792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7" r:id="rId9"/>
    <p:sldId id="266" r:id="rId10"/>
    <p:sldId id="261" r:id="rId11"/>
    <p:sldId id="268" r:id="rId12"/>
    <p:sldId id="263" r:id="rId13"/>
    <p:sldId id="262" r:id="rId14"/>
    <p:sldId id="264" r:id="rId15"/>
    <p:sldId id="265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21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C3ED6-4C08-4016-ABFB-F07F37058C23}" type="datetimeFigureOut">
              <a:rPr lang="fr-FR" smtClean="0"/>
              <a:t>24/09/2012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CBA64-FE95-4F4E-B11E-76FE9AB329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134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CBA64-FE95-4F4E-B11E-76FE9AB329E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935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On</a:t>
            </a:r>
            <a:r>
              <a:rPr lang="fr-FR" baseline="0" dirty="0" smtClean="0"/>
              <a:t> a mis en évidence la nécessité de faire varier non seulement la largeur de l’auvent, mais aussi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hauteur de son point de fixation,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 </a:t>
            </a:r>
            <a:r>
              <a:rPr lang="fr-FR" baseline="0" dirty="0" smtClean="0"/>
              <a:t>inclinaison, l’angle que fait le soleil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CBA64-FE95-4F4E-B11E-76FE9AB329E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935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Utilisation de logiciels permet de prendre</a:t>
            </a:r>
            <a:r>
              <a:rPr lang="fr-FR" baseline="0" dirty="0" smtClean="0"/>
              <a:t> en compte plusieurs paramètres en même temps</a:t>
            </a:r>
            <a:endParaRPr lang="fr-FR" dirty="0" smtClean="0"/>
          </a:p>
          <a:p>
            <a:r>
              <a:rPr lang="fr-FR" dirty="0" smtClean="0"/>
              <a:t>Nécessite</a:t>
            </a:r>
            <a:r>
              <a:rPr lang="fr-FR" baseline="0" dirty="0" smtClean="0"/>
              <a:t> calcul analytique </a:t>
            </a:r>
          </a:p>
          <a:p>
            <a:r>
              <a:rPr lang="fr-FR" baseline="0" dirty="0" smtClean="0"/>
              <a:t>Finirais sur une question </a:t>
            </a:r>
            <a:r>
              <a:rPr lang="fr-FR" baseline="0" dirty="0" err="1" smtClean="0"/>
              <a:t>Pb:Logiciel</a:t>
            </a:r>
            <a:r>
              <a:rPr lang="fr-FR" baseline="0" dirty="0" smtClean="0"/>
              <a:t> de </a:t>
            </a:r>
            <a:r>
              <a:rPr lang="fr-FR" baseline="0" dirty="0" err="1" smtClean="0"/>
              <a:t>geom</a:t>
            </a:r>
            <a:r>
              <a:rPr lang="fr-FR" baseline="0" dirty="0" smtClean="0"/>
              <a:t> dyn permet de visualiser mais c’est un peu complexe sans que ça apporte </a:t>
            </a:r>
            <a:r>
              <a:rPr lang="fr-FR" baseline="0" dirty="0" err="1" smtClean="0"/>
              <a:t>grd</a:t>
            </a:r>
            <a:r>
              <a:rPr lang="fr-FR" baseline="0" dirty="0" smtClean="0"/>
              <a:t> chose aux élèves. En rétroprojection, car demande de refaire les mêmes manip plusieurs fois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CBA64-FE95-4F4E-B11E-76FE9AB329EE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447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145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865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962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615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147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3904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43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707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5402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853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0599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895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4302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5172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9185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9787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432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146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8033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953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003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4906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8338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21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0732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4751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2237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9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6500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8724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021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7882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490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24/09/2012</a:t>
            </a:fld>
            <a:endParaRPr lang="fr-BE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48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24/09/2012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1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>
                <a:solidFill>
                  <a:srgbClr val="D4D2D0">
                    <a:shade val="50000"/>
                  </a:srgbClr>
                </a:solidFill>
              </a:rPr>
              <a:pPr/>
              <a:t>24/09/2012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>
                <a:solidFill>
                  <a:srgbClr val="D4D2D0">
                    <a:shade val="50000"/>
                  </a:srgbClr>
                </a:solidFill>
              </a:rPr>
              <a:pPr/>
              <a:t>‹N°›</a:t>
            </a:fld>
            <a:endParaRPr lang="fr-BE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32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eclrt%20point.sc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Eclairement%20d'un%20point.xlsx" TargetMode="External"/><Relationship Id="rId4" Type="http://schemas.openxmlformats.org/officeDocument/2006/relationships/hyperlink" Target="ombre%20hiver-ete.ggb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auvent_hiver.ggb" TargetMode="Externa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auvent_hiver.ggb" TargetMode="External"/><Relationship Id="rId2" Type="http://schemas.openxmlformats.org/officeDocument/2006/relationships/slide" Target="slide12.xml"/><Relationship Id="rId1" Type="http://schemas.openxmlformats.org/officeDocument/2006/relationships/slideLayout" Target="../slideLayouts/slideLayout35.xml"/><Relationship Id="rId4" Type="http://schemas.openxmlformats.org/officeDocument/2006/relationships/hyperlink" Target="auvent_lieu_points.ggb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ombre%20hiver.ggb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Auvent%20hiver_ete.ggb" TargetMode="External"/><Relationship Id="rId2" Type="http://schemas.openxmlformats.org/officeDocument/2006/relationships/hyperlink" Target="ombre%20hiver.ggb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Dimensionnement d’un auvent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800" b="1" dirty="0" smtClean="0"/>
              <a:t>Exemple 1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8517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Un brise-soleil</a:t>
            </a:r>
            <a:endParaRPr lang="fr-FR" b="1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429527"/>
              </p:ext>
            </p:extLst>
          </p:nvPr>
        </p:nvGraphicFramePr>
        <p:xfrm>
          <a:off x="917971" y="1680210"/>
          <a:ext cx="8046517" cy="4434840"/>
        </p:xfrm>
        <a:graphic>
          <a:graphicData uri="http://schemas.openxmlformats.org/drawingml/2006/table">
            <a:tbl>
              <a:tblPr firstRow="1" firstCol="1" bandRow="1"/>
              <a:tblGrid>
                <a:gridCol w="4309611"/>
                <a:gridCol w="3736906"/>
              </a:tblGrid>
              <a:tr h="0">
                <a:tc>
                  <a:txBody>
                    <a:bodyPr/>
                    <a:lstStyle/>
                    <a:p>
                      <a:pPr indent="180340"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fr-FR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En </a:t>
                      </a: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fonction de :</a:t>
                      </a:r>
                    </a:p>
                    <a:p>
                      <a:pPr marL="342900" lvl="0" indent="-342900" algn="just">
                        <a:spcBef>
                          <a:spcPts val="900"/>
                        </a:spcBef>
                        <a:spcAft>
                          <a:spcPts val="900"/>
                        </a:spcAft>
                        <a:buFont typeface="Times New Roman"/>
                        <a:buChar char="-"/>
                      </a:pP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L’angle que fait le soleil ;</a:t>
                      </a:r>
                    </a:p>
                    <a:p>
                      <a:pPr marL="342900" lvl="0" indent="-342900" algn="just">
                        <a:spcBef>
                          <a:spcPts val="900"/>
                        </a:spcBef>
                        <a:spcAft>
                          <a:spcPts val="900"/>
                        </a:spcAft>
                        <a:buFont typeface="Times New Roman"/>
                        <a:buChar char="-"/>
                      </a:pP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hauteur du point de fixation de l’auvent ou la distance entre deux brise-soleil (longueur du segment [AB]) ;</a:t>
                      </a:r>
                    </a:p>
                    <a:p>
                      <a:pPr marL="342900" lvl="0" indent="-342900" algn="just">
                        <a:spcBef>
                          <a:spcPts val="900"/>
                        </a:spcBef>
                        <a:spcAft>
                          <a:spcPts val="900"/>
                        </a:spcAft>
                        <a:buFont typeface="Times New Roman"/>
                        <a:buChar char="-"/>
                      </a:pP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hauteur du point H ;</a:t>
                      </a:r>
                    </a:p>
                    <a:p>
                      <a:pPr marL="342900" lvl="0" indent="-342900" algn="just">
                        <a:spcBef>
                          <a:spcPts val="900"/>
                        </a:spcBef>
                        <a:spcAft>
                          <a:spcPts val="900"/>
                        </a:spcAft>
                        <a:buFont typeface="Times New Roman"/>
                        <a:buChar char="-"/>
                      </a:pP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L’angle de l’auvent ;</a:t>
                      </a:r>
                    </a:p>
                    <a:p>
                      <a:pPr marL="342900" lvl="0" indent="-342900" algn="just">
                        <a:spcBef>
                          <a:spcPts val="900"/>
                        </a:spcBef>
                        <a:spcAft>
                          <a:spcPts val="900"/>
                        </a:spcAft>
                        <a:buFont typeface="Times New Roman"/>
                        <a:buChar char="-"/>
                      </a:pPr>
                      <a:r>
                        <a:rPr lang="fr-FR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largeur de l’auvent.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endParaRPr lang="fr-FR" sz="1100" dirty="0">
                        <a:effectLst/>
                        <a:latin typeface="Arial"/>
                        <a:ea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6372200" y="2920365"/>
            <a:ext cx="588963" cy="1517650"/>
            <a:chOff x="7446" y="12322"/>
            <a:chExt cx="927" cy="2390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7798" y="12322"/>
              <a:ext cx="575" cy="2390"/>
              <a:chOff x="7798" y="12322"/>
              <a:chExt cx="575" cy="2390"/>
            </a:xfrm>
          </p:grpSpPr>
          <p:sp>
            <p:nvSpPr>
              <p:cNvPr id="9" name="AutoShape 9"/>
              <p:cNvSpPr>
                <a:spLocks noChangeShapeType="1"/>
              </p:cNvSpPr>
              <p:nvPr/>
            </p:nvSpPr>
            <p:spPr bwMode="auto">
              <a:xfrm>
                <a:off x="7893" y="12322"/>
                <a:ext cx="0" cy="239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AutoShape 8"/>
              <p:cNvSpPr>
                <a:spLocks noChangeShapeType="1"/>
              </p:cNvSpPr>
              <p:nvPr/>
            </p:nvSpPr>
            <p:spPr bwMode="auto">
              <a:xfrm>
                <a:off x="7893" y="12417"/>
                <a:ext cx="462" cy="298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AutoShape 7"/>
              <p:cNvSpPr>
                <a:spLocks noChangeShapeType="1"/>
              </p:cNvSpPr>
              <p:nvPr/>
            </p:nvSpPr>
            <p:spPr bwMode="auto">
              <a:xfrm>
                <a:off x="7893" y="12955"/>
                <a:ext cx="462" cy="298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AutoShape 6"/>
              <p:cNvSpPr>
                <a:spLocks noChangeShapeType="1"/>
              </p:cNvSpPr>
              <p:nvPr/>
            </p:nvSpPr>
            <p:spPr bwMode="auto">
              <a:xfrm>
                <a:off x="7911" y="13563"/>
                <a:ext cx="462" cy="298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AutoShape 5"/>
              <p:cNvSpPr>
                <a:spLocks noChangeShapeType="1"/>
              </p:cNvSpPr>
              <p:nvPr/>
            </p:nvSpPr>
            <p:spPr bwMode="auto">
              <a:xfrm>
                <a:off x="7911" y="14197"/>
                <a:ext cx="462" cy="298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AutoShape 4"/>
              <p:cNvSpPr>
                <a:spLocks noChangeShapeType="1"/>
              </p:cNvSpPr>
              <p:nvPr/>
            </p:nvSpPr>
            <p:spPr bwMode="auto">
              <a:xfrm>
                <a:off x="7798" y="12715"/>
                <a:ext cx="19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8" name="Text Box 2"/>
            <p:cNvSpPr txBox="1">
              <a:spLocks noChangeArrowheads="1"/>
            </p:cNvSpPr>
            <p:nvPr/>
          </p:nvSpPr>
          <p:spPr bwMode="auto">
            <a:xfrm>
              <a:off x="7446" y="12544"/>
              <a:ext cx="352" cy="3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5220072" y="5258817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Le point H est-il à l’ombre ?</a:t>
            </a:r>
            <a:endParaRPr lang="fr-FR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254711" y="2995414"/>
            <a:ext cx="330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H</a:t>
            </a:r>
            <a:endParaRPr lang="fr-FR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ctl00_WholePageRegion_WholeRegion_ctl00_imgTop" descr="Brise-Soleil Elegance SC PV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3"/>
          <a:stretch/>
        </p:blipFill>
        <p:spPr bwMode="auto">
          <a:xfrm>
            <a:off x="4082084" y="404664"/>
            <a:ext cx="5006012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08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Un brise-soleil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669437" y="1573563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2">
                    <a:lumMod val="10000"/>
                  </a:schemeClr>
                </a:solidFill>
              </a:rPr>
              <a:t>Etude possible avec le logiciel </a:t>
            </a:r>
            <a:r>
              <a:rPr lang="fr-FR" sz="3200" dirty="0" err="1" smtClean="0">
                <a:solidFill>
                  <a:schemeClr val="bg2">
                    <a:lumMod val="10000"/>
                  </a:schemeClr>
                </a:solidFill>
              </a:rPr>
              <a:t>Scilab</a:t>
            </a:r>
            <a:endParaRPr lang="fr-FR" sz="32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fr-FR" sz="2000" dirty="0" smtClean="0">
              <a:solidFill>
                <a:srgbClr val="000000"/>
              </a:solidFill>
              <a:latin typeface="Monospaced"/>
              <a:ea typeface="Times New Roman"/>
              <a:cs typeface="Courier New"/>
            </a:endParaRPr>
          </a:p>
          <a:p>
            <a:r>
              <a:rPr lang="fr-FR" sz="2000" dirty="0" smtClean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3" action="ppaction://hlinkfile"/>
              </a:rPr>
              <a:t>Eclairement </a:t>
            </a:r>
            <a:r>
              <a:rPr lang="fr-FR" sz="2000" dirty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3" action="ppaction://hlinkfile"/>
              </a:rPr>
              <a:t>d’un </a:t>
            </a:r>
            <a:r>
              <a:rPr lang="fr-FR" sz="2000" dirty="0" err="1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3" action="ppaction://hlinkfile"/>
              </a:rPr>
              <a:t>point.sce</a:t>
            </a:r>
            <a:endParaRPr lang="fr-FR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53920" y="4869160"/>
            <a:ext cx="762865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2">
                    <a:lumMod val="10000"/>
                  </a:schemeClr>
                </a:solidFill>
              </a:rPr>
              <a:t>Etude possible avec un logiciel de géométrie dynamique</a:t>
            </a:r>
          </a:p>
          <a:p>
            <a:endParaRPr lang="fr-FR" sz="2000" dirty="0" smtClean="0">
              <a:solidFill>
                <a:srgbClr val="000000"/>
              </a:solidFill>
              <a:latin typeface="Monospaced"/>
              <a:ea typeface="Times New Roman"/>
              <a:cs typeface="Courier New"/>
            </a:endParaRPr>
          </a:p>
          <a:p>
            <a:r>
              <a:rPr lang="fr-FR" sz="2000" dirty="0" smtClean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4" action="ppaction://hlinkfile"/>
              </a:rPr>
              <a:t>ombre </a:t>
            </a:r>
            <a:r>
              <a:rPr lang="fr-FR" sz="2000" dirty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4" action="ppaction://hlinkfile"/>
              </a:rPr>
              <a:t>hiver-</a:t>
            </a:r>
            <a:r>
              <a:rPr lang="fr-FR" sz="2000" dirty="0" err="1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4" action="ppaction://hlinkfile"/>
              </a:rPr>
              <a:t>ete.ggb</a:t>
            </a:r>
            <a:endParaRPr lang="fr-FR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69437" y="3284984"/>
            <a:ext cx="6993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2">
                    <a:lumMod val="10000"/>
                  </a:schemeClr>
                </a:solidFill>
              </a:rPr>
              <a:t>Etude possible avec un tableur</a:t>
            </a:r>
          </a:p>
          <a:p>
            <a:endParaRPr lang="fr-FR" sz="2000" dirty="0" smtClean="0">
              <a:solidFill>
                <a:srgbClr val="000000"/>
              </a:solidFill>
              <a:latin typeface="Monospaced"/>
              <a:ea typeface="Times New Roman"/>
              <a:cs typeface="Courier New"/>
            </a:endParaRPr>
          </a:p>
          <a:p>
            <a:r>
              <a:rPr lang="fr-FR" sz="2000" dirty="0" smtClean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5" action="ppaction://hlinkfile"/>
              </a:rPr>
              <a:t>Eclairement </a:t>
            </a:r>
            <a:r>
              <a:rPr lang="fr-FR" sz="2000" dirty="0">
                <a:solidFill>
                  <a:srgbClr val="000000"/>
                </a:solidFill>
                <a:latin typeface="Monospaced"/>
                <a:ea typeface="Times New Roman"/>
                <a:cs typeface="Courier New"/>
                <a:hlinkClick r:id="rId5" action="ppaction://hlinkfile"/>
              </a:rPr>
              <a:t>d’un point.xlsx</a:t>
            </a:r>
            <a:endParaRPr lang="fr-FR" sz="2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02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14027" y="1196450"/>
            <a:ext cx="5415305" cy="4535732"/>
            <a:chOff x="2930" y="1828"/>
            <a:chExt cx="8530" cy="616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0" y="1828"/>
              <a:ext cx="8530" cy="6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4889" y="2732"/>
              <a:ext cx="255" cy="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</p:grpSp>
      <p:sp>
        <p:nvSpPr>
          <p:cNvPr id="2" name="Flèche vers le haut 1">
            <a:hlinkClick r:id="rId3" action="ppaction://hlinksldjump"/>
          </p:cNvPr>
          <p:cNvSpPr/>
          <p:nvPr/>
        </p:nvSpPr>
        <p:spPr>
          <a:xfrm>
            <a:off x="683568" y="6004757"/>
            <a:ext cx="360040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1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Dimensionnement d’un auvent :</a:t>
            </a:r>
            <a:br>
              <a:rPr lang="fr-FR" b="1" dirty="0" smtClean="0"/>
            </a:br>
            <a:r>
              <a:rPr lang="fr-FR" b="1" dirty="0" smtClean="0"/>
              <a:t>exposé de la situation</a:t>
            </a:r>
            <a:endParaRPr lang="fr-FR" b="1" dirty="0"/>
          </a:p>
        </p:txBody>
      </p:sp>
      <p:pic>
        <p:nvPicPr>
          <p:cNvPr id="1027" name="il_fi" descr="auvent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3" t="6723" b="8403"/>
          <a:stretch>
            <a:fillRect/>
          </a:stretch>
        </p:blipFill>
        <p:spPr bwMode="auto">
          <a:xfrm>
            <a:off x="467544" y="1490666"/>
            <a:ext cx="25336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Imag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1" t="23988" r="17632" b="4990"/>
          <a:stretch>
            <a:fillRect/>
          </a:stretch>
        </p:blipFill>
        <p:spPr bwMode="auto">
          <a:xfrm>
            <a:off x="4716016" y="3429000"/>
            <a:ext cx="4221992" cy="32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67544" y="3717032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bg1">
                    <a:lumMod val="10000"/>
                  </a:schemeClr>
                </a:solidFill>
              </a:rPr>
              <a:t>Données numériques : </a:t>
            </a:r>
          </a:p>
          <a:p>
            <a:r>
              <a:rPr lang="fr-FR" sz="2400" dirty="0" smtClean="0">
                <a:solidFill>
                  <a:schemeClr val="bg1">
                    <a:lumMod val="10000"/>
                  </a:schemeClr>
                </a:solidFill>
              </a:rPr>
              <a:t>AH </a:t>
            </a:r>
            <a:r>
              <a:rPr lang="fr-FR" sz="2400" dirty="0">
                <a:solidFill>
                  <a:schemeClr val="bg1">
                    <a:lumMod val="10000"/>
                  </a:schemeClr>
                </a:solidFill>
              </a:rPr>
              <a:t>= 2,25 m ;  AB = 2,8 m ;  </a:t>
            </a:r>
          </a:p>
          <a:p>
            <a:r>
              <a:rPr lang="fr-FR" sz="2400" dirty="0">
                <a:solidFill>
                  <a:schemeClr val="bg1">
                    <a:lumMod val="10000"/>
                  </a:schemeClr>
                </a:solidFill>
              </a:rPr>
              <a:t>BC : Longueur de l’auvent ;</a:t>
            </a:r>
          </a:p>
          <a:p>
            <a:r>
              <a:rPr lang="fr-FR" sz="2400" dirty="0" smtClean="0">
                <a:solidFill>
                  <a:schemeClr val="bg1">
                    <a:lumMod val="10000"/>
                  </a:schemeClr>
                </a:solidFill>
              </a:rPr>
              <a:t>Pente </a:t>
            </a:r>
            <a:r>
              <a:rPr lang="fr-FR" sz="2400" dirty="0">
                <a:solidFill>
                  <a:schemeClr val="bg1">
                    <a:lumMod val="10000"/>
                  </a:schemeClr>
                </a:solidFill>
              </a:rPr>
              <a:t>de l’auvent : 18° (angle par rapport à l’horizontale</a:t>
            </a:r>
            <a:r>
              <a:rPr lang="fr-FR" sz="2400" dirty="0" smtClean="0">
                <a:solidFill>
                  <a:schemeClr val="bg1">
                    <a:lumMod val="10000"/>
                  </a:schemeClr>
                </a:solidFill>
              </a:rPr>
              <a:t>).</a:t>
            </a:r>
            <a:endParaRPr lang="fr-FR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7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4084" y="192912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Dimensionnement d’un auvent :</a:t>
            </a:r>
            <a:br>
              <a:rPr lang="fr-FR" b="1" dirty="0" smtClean="0"/>
            </a:br>
            <a:r>
              <a:rPr lang="fr-FR" b="1" dirty="0" smtClean="0"/>
              <a:t>exposé de la situation</a:t>
            </a:r>
            <a:endParaRPr lang="fr-FR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2924944"/>
            <a:ext cx="4845830" cy="3420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7504" y="431177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chemeClr val="bg1">
                    <a:lumMod val="10000"/>
                  </a:schemeClr>
                </a:solidFill>
              </a:rPr>
              <a:t>Par exemple : </a:t>
            </a:r>
            <a:endParaRPr lang="fr-FR" sz="36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20588" y="133571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ts val="900"/>
              </a:spcBef>
              <a:spcAft>
                <a:spcPts val="900"/>
              </a:spcAft>
              <a:buFont typeface="Wingdings"/>
              <a:buChar char=""/>
            </a:pPr>
            <a:r>
              <a:rPr lang="fr-FR" sz="3200" dirty="0" smtClean="0">
                <a:solidFill>
                  <a:schemeClr val="bg1">
                    <a:lumMod val="10000"/>
                  </a:schemeClr>
                </a:solidFill>
                <a:latin typeface="Times New Roman"/>
                <a:ea typeface="Calibri"/>
              </a:rPr>
              <a:t>But : choisir un modèle pour que le soleil à son zénith ne pénètre pas en été mais entre sur toute la hauteur de l’ouverture en hiver.</a:t>
            </a:r>
            <a:endParaRPr lang="fr-FR" sz="3200" dirty="0">
              <a:solidFill>
                <a:schemeClr val="bg1">
                  <a:lumMod val="10000"/>
                </a:schemeClr>
              </a:solidFill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029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Dimensionnement d’un auvent :</a:t>
            </a:r>
            <a:br>
              <a:rPr lang="fr-FR" b="1" dirty="0" smtClean="0"/>
            </a:br>
            <a:r>
              <a:rPr lang="fr-FR" b="1" dirty="0" smtClean="0"/>
              <a:t>utilisation d’un logiciel de géométrie dynamique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744318" y="2507996"/>
            <a:ext cx="764410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ts val="900"/>
              </a:spcBef>
              <a:spcAft>
                <a:spcPts val="900"/>
              </a:spcAft>
              <a:buFont typeface="Wingdings"/>
              <a:buChar char=""/>
            </a:pPr>
            <a:r>
              <a:rPr lang="fr-FR" sz="3200" dirty="0" smtClean="0">
                <a:solidFill>
                  <a:srgbClr val="CADCE2">
                    <a:lumMod val="10000"/>
                  </a:srgbClr>
                </a:solidFill>
                <a:latin typeface="Times New Roman"/>
                <a:ea typeface="Calibri"/>
              </a:rPr>
              <a:t>Représentation de la situation</a:t>
            </a:r>
          </a:p>
          <a:p>
            <a:pPr lvl="0" algn="just">
              <a:spcBef>
                <a:spcPts val="900"/>
              </a:spcBef>
              <a:spcAft>
                <a:spcPts val="900"/>
              </a:spcAft>
            </a:pPr>
            <a:r>
              <a:rPr lang="fr-FR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2" action="ppaction://hlinksldjump"/>
              </a:rPr>
              <a:t>Schéma</a:t>
            </a:r>
            <a:r>
              <a:rPr lang="fr-FR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fr-FR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3" action="ppaction://hlinkfile"/>
              </a:rPr>
              <a:t>Fichier </a:t>
            </a:r>
            <a:r>
              <a:rPr lang="fr-FR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3" action="ppaction://hlinkfile"/>
              </a:rPr>
              <a:t>auvent_hiver.ggb</a:t>
            </a:r>
          </a:p>
          <a:p>
            <a:pPr lvl="0" algn="just">
              <a:spcBef>
                <a:spcPts val="900"/>
              </a:spcBef>
              <a:spcAft>
                <a:spcPts val="900"/>
              </a:spcAft>
            </a:pPr>
            <a:endParaRPr lang="fr-FR" sz="3200" dirty="0" smtClean="0">
              <a:solidFill>
                <a:srgbClr val="CADCE2">
                  <a:lumMod val="10000"/>
                </a:srgbClr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799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Dimensionnement d’un auvent :</a:t>
            </a:r>
            <a:br>
              <a:rPr lang="fr-FR" b="1" dirty="0" smtClean="0"/>
            </a:br>
            <a:r>
              <a:rPr lang="fr-FR" b="1" dirty="0" smtClean="0"/>
              <a:t>utilisation d’un logiciel de géométrie dynamique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744318" y="2507996"/>
            <a:ext cx="764410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900"/>
              </a:spcBef>
              <a:spcAft>
                <a:spcPts val="900"/>
              </a:spcAft>
              <a:buFont typeface="Wingdings"/>
              <a:buChar char=""/>
            </a:pPr>
            <a:r>
              <a:rPr lang="fr-FR" sz="3200" dirty="0" smtClean="0">
                <a:solidFill>
                  <a:srgbClr val="CADCE2">
                    <a:lumMod val="10000"/>
                  </a:srgbClr>
                </a:solidFill>
                <a:latin typeface="Times New Roman"/>
                <a:ea typeface="Calibri"/>
              </a:rPr>
              <a:t>Représentation de la situation</a:t>
            </a:r>
          </a:p>
          <a:p>
            <a:pPr algn="just">
              <a:spcBef>
                <a:spcPts val="900"/>
              </a:spcBef>
              <a:spcAft>
                <a:spcPts val="900"/>
              </a:spcAft>
            </a:pPr>
            <a:r>
              <a:rPr lang="fr-FR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2" action="ppaction://hlinksldjump"/>
              </a:rPr>
              <a:t>Schéma</a:t>
            </a:r>
            <a:r>
              <a:rPr lang="fr-FR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fr-FR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  <a:r>
              <a:rPr lang="fr-FR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3" action="ppaction://hlinkfile"/>
              </a:rPr>
              <a:t>auvent_hiver.ggb</a:t>
            </a:r>
            <a:endParaRPr lang="fr-FR" sz="3200" dirty="0" smtClean="0">
              <a:solidFill>
                <a:srgbClr val="CADCE2">
                  <a:lumMod val="10000"/>
                </a:srgbClr>
              </a:solidFill>
              <a:latin typeface="Times New Roman"/>
              <a:ea typeface="Calibri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44318" y="4221088"/>
            <a:ext cx="7488832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ts val="900"/>
              </a:spcBef>
              <a:spcAft>
                <a:spcPts val="900"/>
              </a:spcAft>
              <a:buFont typeface="Wingdings"/>
              <a:buChar char=""/>
            </a:pPr>
            <a:r>
              <a:rPr lang="fr-FR" sz="3200" dirty="0" smtClean="0">
                <a:solidFill>
                  <a:srgbClr val="CADCE2">
                    <a:lumMod val="10000"/>
                  </a:srgbClr>
                </a:solidFill>
                <a:latin typeface="Times New Roman"/>
                <a:ea typeface="Calibri"/>
              </a:rPr>
              <a:t>Caractérisation d’un ensemble de points</a:t>
            </a:r>
          </a:p>
          <a:p>
            <a:pPr lvl="0" algn="just">
              <a:spcBef>
                <a:spcPts val="900"/>
              </a:spcBef>
              <a:spcAft>
                <a:spcPts val="900"/>
              </a:spcAft>
            </a:pPr>
            <a:r>
              <a:rPr lang="fr-FR" sz="2400" dirty="0" smtClean="0">
                <a:solidFill>
                  <a:srgbClr val="CADCE2">
                    <a:lumMod val="10000"/>
                  </a:srgbClr>
                </a:solidFill>
                <a:latin typeface="Times New Roman"/>
                <a:ea typeface="Calibri"/>
                <a:hlinkClick r:id="rId4" action="ppaction://hlinkfile"/>
              </a:rPr>
              <a:t>Fichier</a:t>
            </a:r>
            <a:endParaRPr lang="fr-FR" sz="2400" dirty="0">
              <a:solidFill>
                <a:srgbClr val="CADCE2">
                  <a:lumMod val="10000"/>
                </a:srgbClr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351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Nouveau Document Microsoft Word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" t="37578" r="24449" b="3164"/>
          <a:stretch/>
        </p:blipFill>
        <p:spPr>
          <a:xfrm>
            <a:off x="-252536" y="1244926"/>
            <a:ext cx="9235705" cy="454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6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Dimensionnement d’un auvent :</a:t>
            </a:r>
            <a:br>
              <a:rPr lang="fr-FR" b="1" dirty="0" smtClean="0"/>
            </a:br>
            <a:r>
              <a:rPr lang="fr-FR" b="1" dirty="0" smtClean="0"/>
              <a:t>utilisation d’un logiciel de géométrie dynamique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2132856"/>
            <a:ext cx="9396536" cy="289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ts val="900"/>
              </a:spcBef>
              <a:spcAft>
                <a:spcPts val="900"/>
              </a:spcAft>
              <a:buFont typeface="Wingdings"/>
              <a:buChar char=""/>
            </a:pPr>
            <a:r>
              <a:rPr lang="fr-FR" sz="3200" dirty="0" smtClean="0">
                <a:solidFill>
                  <a:srgbClr val="CADCE2">
                    <a:lumMod val="10000"/>
                  </a:srgbClr>
                </a:solidFill>
                <a:latin typeface="Times New Roman"/>
                <a:ea typeface="Calibri"/>
              </a:rPr>
              <a:t>Représentation de la situation</a:t>
            </a:r>
          </a:p>
          <a:p>
            <a:pPr marL="342900" lvl="0" indent="-342900" algn="just">
              <a:spcBef>
                <a:spcPts val="900"/>
              </a:spcBef>
              <a:spcAft>
                <a:spcPts val="900"/>
              </a:spcAft>
              <a:buFont typeface="Wingdings"/>
              <a:buChar char=""/>
            </a:pPr>
            <a:r>
              <a:rPr lang="fr-FR" sz="3200" dirty="0">
                <a:solidFill>
                  <a:srgbClr val="CADCE2">
                    <a:lumMod val="10000"/>
                  </a:srgbClr>
                </a:solidFill>
                <a:latin typeface="Times New Roman"/>
                <a:ea typeface="Calibri"/>
              </a:rPr>
              <a:t>C</a:t>
            </a:r>
            <a:r>
              <a:rPr lang="fr-FR" sz="3200" dirty="0" smtClean="0">
                <a:solidFill>
                  <a:srgbClr val="CADCE2">
                    <a:lumMod val="10000"/>
                  </a:srgbClr>
                </a:solidFill>
                <a:latin typeface="Times New Roman"/>
                <a:ea typeface="Calibri"/>
              </a:rPr>
              <a:t>aractérisation d’un ensemble de points</a:t>
            </a:r>
            <a:endParaRPr lang="fr-FR" sz="3200" i="1" strike="sngStrike" dirty="0" smtClean="0">
              <a:solidFill>
                <a:srgbClr val="CADCE2">
                  <a:lumMod val="10000"/>
                </a:srgbClr>
              </a:solidFill>
              <a:latin typeface="Times New Roman"/>
              <a:ea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2800" dirty="0" smtClean="0">
                <a:solidFill>
                  <a:srgbClr val="4C216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Mettre </a:t>
            </a:r>
            <a:r>
              <a:rPr lang="fr-FR" sz="2800" dirty="0">
                <a:solidFill>
                  <a:srgbClr val="4C216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en œuvre une recherche de manière autonome.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2800" dirty="0">
                <a:solidFill>
                  <a:srgbClr val="4C216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Conjecturer</a:t>
            </a:r>
            <a:r>
              <a:rPr lang="fr-FR" sz="2800" dirty="0" smtClean="0">
                <a:solidFill>
                  <a:srgbClr val="4C216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fr-FR" sz="3200" dirty="0" smtClean="0">
              <a:solidFill>
                <a:srgbClr val="4C216D"/>
              </a:solidFill>
              <a:latin typeface="Times New Roman"/>
              <a:ea typeface="Calibri"/>
            </a:endParaRPr>
          </a:p>
          <a:p>
            <a:pPr lvl="0" algn="just">
              <a:spcBef>
                <a:spcPts val="900"/>
              </a:spcBef>
              <a:spcAft>
                <a:spcPts val="900"/>
              </a:spcAft>
            </a:pPr>
            <a:r>
              <a:rPr lang="fr-FR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2" action="ppaction://hlinkfile"/>
              </a:rPr>
              <a:t>ombre </a:t>
            </a:r>
            <a:r>
              <a:rPr lang="fr-FR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2" action="ppaction://hlinkfile"/>
              </a:rPr>
              <a:t>hiver.ggb</a:t>
            </a:r>
            <a:endParaRPr lang="fr-FR" sz="24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87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Dimensionnement d’un auvent :</a:t>
            </a:r>
            <a:br>
              <a:rPr lang="fr-FR" b="1" dirty="0" smtClean="0"/>
            </a:br>
            <a:r>
              <a:rPr lang="fr-FR" b="1" dirty="0" smtClean="0"/>
              <a:t>utilisation d’un logiciel de géométrie dynamique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2132856"/>
            <a:ext cx="9396536" cy="544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ts val="900"/>
              </a:spcBef>
              <a:spcAft>
                <a:spcPts val="900"/>
              </a:spcAft>
              <a:buFont typeface="Wingdings"/>
              <a:buChar char=""/>
            </a:pPr>
            <a:r>
              <a:rPr lang="fr-FR" sz="3200" dirty="0" smtClean="0">
                <a:solidFill>
                  <a:srgbClr val="CADCE2">
                    <a:lumMod val="10000"/>
                  </a:srgbClr>
                </a:solidFill>
                <a:latin typeface="Times New Roman"/>
                <a:ea typeface="Calibri"/>
              </a:rPr>
              <a:t>Représentation de la situation</a:t>
            </a:r>
          </a:p>
          <a:p>
            <a:pPr marL="342900" lvl="0" indent="-342900" algn="just">
              <a:spcBef>
                <a:spcPts val="900"/>
              </a:spcBef>
              <a:spcAft>
                <a:spcPts val="900"/>
              </a:spcAft>
              <a:buFont typeface="Wingdings"/>
              <a:buChar char=""/>
            </a:pPr>
            <a:r>
              <a:rPr lang="fr-FR" sz="3200" dirty="0" smtClean="0">
                <a:solidFill>
                  <a:srgbClr val="CADCE2">
                    <a:lumMod val="10000"/>
                  </a:srgbClr>
                </a:solidFill>
                <a:latin typeface="Times New Roman"/>
                <a:ea typeface="Calibri"/>
              </a:rPr>
              <a:t>Caractérisation d’un ensemble de points</a:t>
            </a:r>
            <a:endParaRPr lang="fr-FR" sz="3200" i="1" strike="sngStrike" dirty="0" smtClean="0">
              <a:solidFill>
                <a:srgbClr val="CADCE2">
                  <a:lumMod val="10000"/>
                </a:srgbClr>
              </a:solidFill>
              <a:latin typeface="Times New Roman"/>
              <a:ea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2800" dirty="0" smtClean="0">
                <a:solidFill>
                  <a:srgbClr val="4C216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Mettre </a:t>
            </a:r>
            <a:r>
              <a:rPr lang="fr-FR" sz="2800" dirty="0">
                <a:solidFill>
                  <a:srgbClr val="4C216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en œuvre une recherche de manière autonome.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2800" dirty="0">
                <a:solidFill>
                  <a:srgbClr val="4C216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Conjecturer</a:t>
            </a:r>
            <a:r>
              <a:rPr lang="fr-FR" sz="2800" dirty="0" smtClean="0">
                <a:solidFill>
                  <a:srgbClr val="4C216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fr-FR" sz="3200" dirty="0" smtClean="0">
              <a:solidFill>
                <a:srgbClr val="4C216D"/>
              </a:solidFill>
              <a:latin typeface="Times New Roman"/>
              <a:ea typeface="Calibri"/>
            </a:endParaRPr>
          </a:p>
          <a:p>
            <a:pPr lvl="0" algn="just">
              <a:spcBef>
                <a:spcPts val="900"/>
              </a:spcBef>
              <a:spcAft>
                <a:spcPts val="900"/>
              </a:spcAft>
            </a:pPr>
            <a:r>
              <a:rPr lang="fr-FR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2" action="ppaction://hlinkfile"/>
              </a:rPr>
              <a:t>ombre </a:t>
            </a:r>
            <a:r>
              <a:rPr lang="fr-FR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2" action="ppaction://hlinkfile"/>
              </a:rPr>
              <a:t>hiver.ggb</a:t>
            </a:r>
            <a:endParaRPr lang="fr-FR" sz="24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Bef>
                <a:spcPts val="900"/>
              </a:spcBef>
              <a:spcAft>
                <a:spcPts val="900"/>
              </a:spcAft>
              <a:buFont typeface="Wingdings"/>
              <a:buChar char=""/>
            </a:pPr>
            <a:r>
              <a:rPr lang="fr-FR" sz="3200" dirty="0" smtClean="0">
                <a:solidFill>
                  <a:srgbClr val="CADCE2">
                    <a:lumMod val="10000"/>
                  </a:srgbClr>
                </a:solidFill>
                <a:latin typeface="Times New Roman"/>
                <a:ea typeface="Calibri"/>
              </a:rPr>
              <a:t>Une réponse au problème posé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2800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Avoir une attitude critique vis-à-vis des résultats obtenus</a:t>
            </a:r>
            <a:r>
              <a:rPr lang="fr-FR" sz="28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lvl="0" algn="just">
              <a:spcBef>
                <a:spcPts val="900"/>
              </a:spcBef>
              <a:spcAft>
                <a:spcPts val="900"/>
              </a:spcAft>
            </a:pPr>
            <a:r>
              <a:rPr lang="fr-FR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3" action="ppaction://hlinkfile"/>
              </a:rPr>
              <a:t>Auvent </a:t>
            </a:r>
            <a:r>
              <a:rPr lang="fr-FR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3" action="ppaction://hlinkfile"/>
              </a:rPr>
              <a:t>hiver_ete.ggb</a:t>
            </a:r>
            <a:endParaRPr lang="fr-FR" sz="24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>
              <a:spcBef>
                <a:spcPts val="900"/>
              </a:spcBef>
              <a:spcAft>
                <a:spcPts val="900"/>
              </a:spcAft>
            </a:pPr>
            <a:endParaRPr lang="fr-FR" sz="3200" dirty="0" smtClean="0">
              <a:solidFill>
                <a:srgbClr val="CADCE2">
                  <a:lumMod val="10000"/>
                </a:srgbClr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388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 un brise soleil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800" b="1" dirty="0" smtClean="0"/>
              <a:t>Exemple 2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413878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que">
  <a:themeElements>
    <a:clrScheme name="Personnalisé 6">
      <a:dk1>
        <a:srgbClr val="CADCE2"/>
      </a:dk1>
      <a:lt1>
        <a:sysClr val="window" lastClr="FFFFFF"/>
      </a:lt1>
      <a:dk2>
        <a:srgbClr val="D8D8D8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Technique">
  <a:themeElements>
    <a:clrScheme name="Personnalisé 6">
      <a:dk1>
        <a:srgbClr val="CADCE2"/>
      </a:dk1>
      <a:lt1>
        <a:sysClr val="window" lastClr="FFFFFF"/>
      </a:lt1>
      <a:dk2>
        <a:srgbClr val="D8D8D8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167</TotalTime>
  <Words>285</Words>
  <Application>Microsoft Office PowerPoint</Application>
  <PresentationFormat>Affichage à l'écran (4:3)</PresentationFormat>
  <Paragraphs>61</Paragraphs>
  <Slides>12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Technique</vt:lpstr>
      <vt:lpstr>Thème Office</vt:lpstr>
      <vt:lpstr>1_Thème Office</vt:lpstr>
      <vt:lpstr>1_Technique</vt:lpstr>
      <vt:lpstr>Dimensionnement d’un auvent</vt:lpstr>
      <vt:lpstr>Dimensionnement d’un auvent : exposé de la situation</vt:lpstr>
      <vt:lpstr>Dimensionnement d’un auvent : exposé de la situation</vt:lpstr>
      <vt:lpstr>Dimensionnement d’un auvent : utilisation d’un logiciel de géométrie dynamique</vt:lpstr>
      <vt:lpstr>Dimensionnement d’un auvent : utilisation d’un logiciel de géométrie dynamique</vt:lpstr>
      <vt:lpstr>Présentation PowerPoint</vt:lpstr>
      <vt:lpstr>Dimensionnement d’un auvent : utilisation d’un logiciel de géométrie dynamique</vt:lpstr>
      <vt:lpstr>Dimensionnement d’un auvent : utilisation d’un logiciel de géométrie dynamique</vt:lpstr>
      <vt:lpstr> un brise soleil</vt:lpstr>
      <vt:lpstr>Un brise-soleil</vt:lpstr>
      <vt:lpstr>Un brise-soleil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Geneviève</dc:creator>
  <cp:lastModifiedBy>Geneviève</cp:lastModifiedBy>
  <cp:revision>24</cp:revision>
  <dcterms:created xsi:type="dcterms:W3CDTF">2012-09-23T13:45:59Z</dcterms:created>
  <dcterms:modified xsi:type="dcterms:W3CDTF">2012-09-24T17:52:56Z</dcterms:modified>
</cp:coreProperties>
</file>