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0" r:id="rId3"/>
    <p:sldId id="321" r:id="rId4"/>
    <p:sldId id="322" r:id="rId5"/>
    <p:sldId id="323" r:id="rId6"/>
    <p:sldId id="316" r:id="rId7"/>
    <p:sldId id="311" r:id="rId8"/>
    <p:sldId id="297" r:id="rId9"/>
    <p:sldId id="317" r:id="rId10"/>
    <p:sldId id="318" r:id="rId11"/>
    <p:sldId id="326" r:id="rId12"/>
    <p:sldId id="292" r:id="rId13"/>
  </p:sldIdLst>
  <p:sldSz cx="9144000" cy="6858000" type="screen4x3"/>
  <p:notesSz cx="9945688" cy="6858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5050"/>
    <a:srgbClr val="0000FF"/>
    <a:srgbClr val="FF00FF"/>
    <a:srgbClr val="1A0BE3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5" autoAdjust="0"/>
    <p:restoredTop sz="86400" autoAdjust="0"/>
  </p:normalViewPr>
  <p:slideViewPr>
    <p:cSldViewPr>
      <p:cViewPr>
        <p:scale>
          <a:sx n="75" d="100"/>
          <a:sy n="75" d="100"/>
        </p:scale>
        <p:origin x="-1008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9032" cy="342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5" tIns="48008" rIns="96015" bIns="48008" numCol="1" anchor="t" anchorCtr="0" compatLnSpc="1">
            <a:prstTxWarp prst="textNoShape">
              <a:avLst/>
            </a:prstTxWarp>
          </a:bodyPr>
          <a:lstStyle>
            <a:lvl1pPr defTabSz="96072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361" y="0"/>
            <a:ext cx="4309032" cy="342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5" tIns="48008" rIns="96015" bIns="48008" numCol="1" anchor="t" anchorCtr="0" compatLnSpc="1">
            <a:prstTxWarp prst="textNoShape">
              <a:avLst/>
            </a:prstTxWarp>
          </a:bodyPr>
          <a:lstStyle>
            <a:lvl1pPr algn="r" defTabSz="96072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1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513964"/>
            <a:ext cx="4309032" cy="342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5" tIns="48008" rIns="96015" bIns="48008" numCol="1" anchor="b" anchorCtr="0" compatLnSpc="1">
            <a:prstTxWarp prst="textNoShape">
              <a:avLst/>
            </a:prstTxWarp>
          </a:bodyPr>
          <a:lstStyle>
            <a:lvl1pPr defTabSz="96072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1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361" y="6513964"/>
            <a:ext cx="4309032" cy="342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5" tIns="48008" rIns="96015" bIns="48008" numCol="1" anchor="b" anchorCtr="0" compatLnSpc="1">
            <a:prstTxWarp prst="textNoShape">
              <a:avLst/>
            </a:prstTxWarp>
          </a:bodyPr>
          <a:lstStyle>
            <a:lvl1pPr algn="r" defTabSz="960725">
              <a:defRPr sz="1300"/>
            </a:lvl1pPr>
          </a:lstStyle>
          <a:p>
            <a:pPr>
              <a:defRPr/>
            </a:pPr>
            <a:fld id="{C1963D53-E8EF-4764-A510-2519E462880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767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9032" cy="342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5" tIns="48008" rIns="96015" bIns="48008" numCol="1" anchor="t" anchorCtr="0" compatLnSpc="1">
            <a:prstTxWarp prst="textNoShape">
              <a:avLst/>
            </a:prstTxWarp>
          </a:bodyPr>
          <a:lstStyle>
            <a:lvl1pPr defTabSz="96072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4361" y="0"/>
            <a:ext cx="4309032" cy="342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5" tIns="48008" rIns="96015" bIns="48008" numCol="1" anchor="t" anchorCtr="0" compatLnSpc="1">
            <a:prstTxWarp prst="textNoShape">
              <a:avLst/>
            </a:prstTxWarp>
          </a:bodyPr>
          <a:lstStyle>
            <a:lvl1pPr algn="r" defTabSz="96072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9138" y="512763"/>
            <a:ext cx="3429000" cy="2573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569" y="3257524"/>
            <a:ext cx="7956550" cy="3086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5" tIns="48008" rIns="96015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13964"/>
            <a:ext cx="4309032" cy="342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5" tIns="48008" rIns="96015" bIns="48008" numCol="1" anchor="b" anchorCtr="0" compatLnSpc="1">
            <a:prstTxWarp prst="textNoShape">
              <a:avLst/>
            </a:prstTxWarp>
          </a:bodyPr>
          <a:lstStyle>
            <a:lvl1pPr defTabSz="96072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4361" y="6513964"/>
            <a:ext cx="4309032" cy="342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15" tIns="48008" rIns="96015" bIns="48008" numCol="1" anchor="b" anchorCtr="0" compatLnSpc="1">
            <a:prstTxWarp prst="textNoShape">
              <a:avLst/>
            </a:prstTxWarp>
          </a:bodyPr>
          <a:lstStyle>
            <a:lvl1pPr algn="r" defTabSz="960725">
              <a:defRPr sz="1300"/>
            </a:lvl1pPr>
          </a:lstStyle>
          <a:p>
            <a:pPr>
              <a:defRPr/>
            </a:pPr>
            <a:fld id="{EEBD1FBA-50A6-42BC-B7D5-A8EBBB355C1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0718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2FF1E-3D34-4D76-B453-AE7AB9F2C09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374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FBBAA-76E8-4234-8870-A8E78D034B9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17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7D354-F4EC-4D26-8FB5-10181518D8F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581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01DCD-7020-4AA1-A46B-66ABF017FE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876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3D190-2F12-4DE0-B195-016144DF065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080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49CE4-617E-4B12-8958-6F51A6BF78E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01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E9B0B-0324-4CD7-B18C-339A43DD68A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9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73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57D14-D7DA-4BCC-B8DD-40059CDE1A6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82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F12FE-E749-4491-9BA4-165AB17CB98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241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CE830-B1B9-44F4-B09A-85F99B21ADC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15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4FA26-5F14-4C34-A63A-B9B0D009641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739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7069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  <p:sp>
        <p:nvSpPr>
          <p:cNvPr id="37069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F1D9732-0D96-4FA1-AA0A-ED99ED54E0C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8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9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0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1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2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3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4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5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6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70710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778125"/>
          </a:xfrm>
        </p:spPr>
        <p:txBody>
          <a:bodyPr/>
          <a:lstStyle/>
          <a:p>
            <a:pPr algn="ctr" eaLnBrk="1" hangingPunct="1"/>
            <a:r>
              <a:rPr lang="fr-FR" sz="4000" b="1" dirty="0" smtClean="0">
                <a:solidFill>
                  <a:srgbClr val="FF0066"/>
                </a:solidFill>
                <a:latin typeface="Times New Roman" pitchFamily="18" charset="0"/>
              </a:rPr>
              <a:t>Séminaire STI2D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437063"/>
            <a:ext cx="8294687" cy="1277937"/>
          </a:xfrm>
        </p:spPr>
        <p:txBody>
          <a:bodyPr/>
          <a:lstStyle/>
          <a:p>
            <a:pPr algn="ctr" eaLnBrk="1" hangingPunct="1"/>
            <a:r>
              <a:rPr lang="fr-FR" sz="3600" dirty="0" smtClean="0">
                <a:solidFill>
                  <a:srgbClr val="0070C0"/>
                </a:solidFill>
                <a:latin typeface="Garamond" pitchFamily="18" charset="0"/>
              </a:rPr>
              <a:t>Travail pluridisciplinaire en sciences </a:t>
            </a:r>
          </a:p>
        </p:txBody>
      </p:sp>
      <p:sp>
        <p:nvSpPr>
          <p:cNvPr id="3076" name="Espace réservé du pied de page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mtClean="0">
                <a:solidFill>
                  <a:schemeClr val="tx2"/>
                </a:solidFill>
              </a:rPr>
              <a:t>Séminaire STI2D                                                Septembre 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Richesse d’une approche pluridisciplinaire</a:t>
            </a:r>
            <a:endParaRPr lang="fr-FR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348880"/>
            <a:ext cx="8784976" cy="3747120"/>
          </a:xfrm>
        </p:spPr>
        <p:txBody>
          <a:bodyPr/>
          <a:lstStyle/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rapprocher des démarches de la vraie vie industrielle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Une dynamique intéressante pour tous : </a:t>
            </a:r>
          </a:p>
          <a:p>
            <a:pPr marL="0" indent="0">
              <a:buClr>
                <a:srgbClr val="FF0066"/>
              </a:buClr>
              <a:buNone/>
            </a:pP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Les problèmes « venus d’ailleurs » alimentent la recherche mathématique et les progrès des mathématiques soutiennent les progrès technologiques</a:t>
            </a:r>
          </a:p>
          <a:p>
            <a:pPr marL="0" indent="0">
              <a:buClr>
                <a:srgbClr val="FF0066"/>
              </a:buClr>
              <a:buNone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08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Une démarche difficile pour tous les acteurs</a:t>
            </a:r>
            <a:endParaRPr lang="fr-FR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420888"/>
            <a:ext cx="8784976" cy="3675112"/>
          </a:xfrm>
        </p:spPr>
        <p:txBody>
          <a:bodyPr/>
          <a:lstStyle/>
          <a:p>
            <a:pPr marL="0" indent="0">
              <a:buClr>
                <a:srgbClr val="FF0066"/>
              </a:buClr>
              <a:buNone/>
            </a:pP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Apprendre à se parler, à comprendre le langage des autres, les approches, les questionnements…</a:t>
            </a:r>
            <a:endParaRPr lang="fr-FR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38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267200"/>
            <a:ext cx="7359650" cy="1447800"/>
          </a:xfrm>
        </p:spPr>
        <p:txBody>
          <a:bodyPr/>
          <a:lstStyle/>
          <a:p>
            <a:pPr algn="ctr" eaLnBrk="1" hangingPunct="1"/>
            <a:r>
              <a:rPr lang="fr-FR" sz="4000" smtClean="0">
                <a:solidFill>
                  <a:srgbClr val="FF0066"/>
                </a:solidFill>
                <a:latin typeface="Times New Roman" pitchFamily="18" charset="0"/>
              </a:rPr>
              <a:t>Merci de votre attention</a:t>
            </a:r>
          </a:p>
          <a:p>
            <a:pPr algn="ctr" eaLnBrk="1" hangingPunct="1"/>
            <a:endParaRPr lang="fr-FR" sz="4000" smtClean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26627" name="Espace réservé du pied de page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mtClean="0">
                <a:solidFill>
                  <a:schemeClr val="tx2"/>
                </a:solidFill>
              </a:rPr>
              <a:t>Séminaire STI2D                                                Septembre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mtClean="0">
                <a:solidFill>
                  <a:schemeClr val="tx2"/>
                </a:solidFill>
              </a:rPr>
              <a:t>Séminaire STI2D                                                Septembre 2012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1042988"/>
          </a:xfrm>
        </p:spPr>
        <p:txBody>
          <a:bodyPr/>
          <a:lstStyle/>
          <a:p>
            <a:pPr algn="ctr" eaLnBrk="1" hangingPunct="1"/>
            <a:r>
              <a:rPr lang="fr-FR" sz="4000" b="1" dirty="0" smtClean="0">
                <a:solidFill>
                  <a:srgbClr val="FF0066"/>
                </a:solidFill>
                <a:latin typeface="Times New Roman" pitchFamily="18" charset="0"/>
              </a:rPr>
              <a:t>Objectifs de la filière STI2D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800"/>
            <a:ext cx="8785225" cy="4536504"/>
          </a:xfrm>
        </p:spPr>
        <p:txBody>
          <a:bodyPr/>
          <a:lstStyle/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nouvelle série STI2D a pour vocation de préparer les élèves à une poursuite d’études dans l’enseignement supérieur tout en s’inscrivant dans la continuité des enseignements dispensés en classe de seconde.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tronc commun de cette nouvelle série STI2D fait apparaître des enseignements généraux </a:t>
            </a: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renouvelés par </a:t>
            </a:r>
            <a:r>
              <a:rPr lang="fr-FR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rapport </a:t>
            </a: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 ceux de </a:t>
            </a:r>
            <a:r>
              <a:rPr lang="fr-FR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l’ancienne série </a:t>
            </a: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STI, en particulier dans leur esprit.</a:t>
            </a:r>
            <a:endParaRPr lang="fr-FR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endParaRPr lang="fr-FR" dirty="0" smtClean="0">
              <a:solidFill>
                <a:schemeClr val="bg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08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mtClean="0">
                <a:solidFill>
                  <a:schemeClr val="tx2"/>
                </a:solidFill>
              </a:rPr>
              <a:t>Séminaire STI2D                                                Septembre 2012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1042988"/>
          </a:xfrm>
        </p:spPr>
        <p:txBody>
          <a:bodyPr/>
          <a:lstStyle/>
          <a:p>
            <a:pPr algn="ctr" eaLnBrk="1" hangingPunct="1"/>
            <a:r>
              <a:rPr lang="fr-FR" sz="4000" b="1" dirty="0" smtClean="0">
                <a:solidFill>
                  <a:srgbClr val="FF0066"/>
                </a:solidFill>
                <a:latin typeface="Times New Roman" pitchFamily="18" charset="0"/>
              </a:rPr>
              <a:t>Objectifs de ce séminaire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204864"/>
            <a:ext cx="8785225" cy="3816424"/>
          </a:xfrm>
        </p:spPr>
        <p:txBody>
          <a:bodyPr/>
          <a:lstStyle/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r>
              <a:rPr lang="fr-FR" dirty="0" smtClean="0">
                <a:solidFill>
                  <a:schemeClr val="bg2"/>
                </a:solidFill>
                <a:latin typeface="Times New Roman" pitchFamily="18" charset="0"/>
              </a:rPr>
              <a:t> </a:t>
            </a:r>
            <a:r>
              <a:rPr lang="fr-FR" sz="3200" dirty="0" smtClean="0">
                <a:solidFill>
                  <a:schemeClr val="bg2"/>
                </a:solidFill>
                <a:latin typeface="Times New Roman" pitchFamily="18" charset="0"/>
              </a:rPr>
              <a:t>Sensibiliser les inspecteurs et formateurs des disciplines scientifiques de la filière STI2D à l’intérêt, la richesse, voire la nécessité d’un travail </a:t>
            </a:r>
            <a:r>
              <a:rPr lang="fr-FR" sz="3200" dirty="0" err="1" smtClean="0">
                <a:solidFill>
                  <a:schemeClr val="bg2"/>
                </a:solidFill>
                <a:latin typeface="Times New Roman" pitchFamily="18" charset="0"/>
              </a:rPr>
              <a:t>inter-disciplinaire</a:t>
            </a:r>
            <a:r>
              <a:rPr lang="fr-FR" sz="3200" dirty="0" smtClean="0">
                <a:solidFill>
                  <a:schemeClr val="bg2"/>
                </a:solidFill>
                <a:latin typeface="Times New Roman" pitchFamily="18" charset="0"/>
              </a:rPr>
              <a:t> en vue de la réussite des élèves</a:t>
            </a:r>
          </a:p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r>
              <a:rPr lang="fr-FR" sz="3200" dirty="0" smtClean="0">
                <a:solidFill>
                  <a:schemeClr val="bg2"/>
                </a:solidFill>
                <a:latin typeface="Times New Roman" pitchFamily="18" charset="0"/>
              </a:rPr>
              <a:t> Comprendre les attendus des différentes disciplines</a:t>
            </a:r>
          </a:p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endParaRPr lang="fr-FR" sz="3200" dirty="0" smtClean="0">
              <a:solidFill>
                <a:schemeClr val="bg2"/>
              </a:solidFill>
              <a:latin typeface="Times New Roman" pitchFamily="18" charset="0"/>
            </a:endParaRPr>
          </a:p>
          <a:p>
            <a:pPr marL="0" indent="0" eaLnBrk="1" hangingPunct="1">
              <a:buClr>
                <a:srgbClr val="FF0066"/>
              </a:buClr>
              <a:buNone/>
            </a:pPr>
            <a:endParaRPr lang="fr-FR" dirty="0" smtClean="0">
              <a:solidFill>
                <a:schemeClr val="bg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72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mtClean="0">
                <a:solidFill>
                  <a:schemeClr val="tx2"/>
                </a:solidFill>
              </a:rPr>
              <a:t>Séminaire STI2D                                                Septembre 2012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288088" cy="1042988"/>
          </a:xfrm>
        </p:spPr>
        <p:txBody>
          <a:bodyPr/>
          <a:lstStyle/>
          <a:p>
            <a:pPr algn="ctr" eaLnBrk="1" hangingPunct="1"/>
            <a:r>
              <a:rPr lang="fr-FR" sz="4000" b="1" dirty="0" smtClean="0">
                <a:solidFill>
                  <a:srgbClr val="FF0066"/>
                </a:solidFill>
                <a:latin typeface="Times New Roman" pitchFamily="18" charset="0"/>
              </a:rPr>
              <a:t>Objectifs du séminaire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64904"/>
            <a:ext cx="9144000" cy="3456384"/>
          </a:xfrm>
        </p:spPr>
        <p:txBody>
          <a:bodyPr/>
          <a:lstStyle/>
          <a:p>
            <a:pPr marL="0" indent="0" eaLnBrk="1" hangingPunct="1">
              <a:buClr>
                <a:srgbClr val="FF0066"/>
              </a:buClr>
              <a:buNone/>
            </a:pPr>
            <a:r>
              <a:rPr lang="fr-FR" b="1" dirty="0" smtClean="0">
                <a:solidFill>
                  <a:srgbClr val="FF0066"/>
                </a:solidFill>
                <a:latin typeface="Times New Roman" pitchFamily="18" charset="0"/>
              </a:rPr>
              <a:t>Présenter le document ressource en cours de réalisation </a:t>
            </a:r>
          </a:p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</a:rPr>
              <a:t> Pourquoi un tel document ?</a:t>
            </a:r>
          </a:p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</a:rPr>
              <a:t> Un travail très enrichissant</a:t>
            </a:r>
          </a:p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</a:rPr>
              <a:t> Mais un travail « compliqué »</a:t>
            </a:r>
            <a:endParaRPr lang="fr-FR" dirty="0" smtClean="0">
              <a:solidFill>
                <a:schemeClr val="bg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74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672" y="457200"/>
            <a:ext cx="7128792" cy="955576"/>
          </a:xfrm>
        </p:spPr>
        <p:txBody>
          <a:bodyPr/>
          <a:lstStyle/>
          <a:p>
            <a:pPr algn="ctr"/>
            <a:r>
              <a:rPr lang="fr-FR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Le rôle des mathématiques en filière STI2D</a:t>
            </a:r>
            <a:endParaRPr lang="fr-FR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28800"/>
            <a:ext cx="9036496" cy="446720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Faire de la filière STI2D une « belle » filière technologique est l’enjeu de la réforme récente.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Notre pays a besoin d’ingénieurs technologues, capables de produire aujourd’hui mais également capables de concevoir de nouveaux produits, d’aller de l’avant, de s’approprier les technologies du futur.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Permettre aux jeunes d’apprécier les mathématiques, d’en maîtriser les concepts et de comprendre les relations étroites et à double sens avec les autres disciplines constitue un superbe challenge.</a:t>
            </a:r>
          </a:p>
          <a:p>
            <a:pPr marL="0" indent="0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8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mtClean="0">
                <a:solidFill>
                  <a:schemeClr val="tx2"/>
                </a:solidFill>
              </a:rPr>
              <a:t>Séminaire STI2D                                                Septembre 2012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548680"/>
            <a:ext cx="7010400" cy="1224136"/>
          </a:xfrm>
        </p:spPr>
        <p:txBody>
          <a:bodyPr/>
          <a:lstStyle/>
          <a:p>
            <a:pPr algn="ctr" eaLnBrk="1" hangingPunct="1"/>
            <a:r>
              <a:rPr lang="fr-FR" sz="4000" b="1" dirty="0">
                <a:solidFill>
                  <a:srgbClr val="FF0066"/>
                </a:solidFill>
                <a:latin typeface="Times New Roman" pitchFamily="18" charset="0"/>
              </a:rPr>
              <a:t>Les mathématiques en filière STI2D </a:t>
            </a:r>
            <a:endParaRPr lang="fr-FR" sz="4000" b="1" dirty="0" smtClean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16832"/>
            <a:ext cx="8785225" cy="4176464"/>
          </a:xfrm>
        </p:spPr>
        <p:txBody>
          <a:bodyPr/>
          <a:lstStyle/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r>
              <a:rPr lang="fr-FR" sz="3200" dirty="0" smtClean="0">
                <a:solidFill>
                  <a:schemeClr val="bg2"/>
                </a:solidFill>
                <a:latin typeface="Times New Roman" pitchFamily="18" charset="0"/>
              </a:rPr>
              <a:t> Notions abordées sensiblement les mêmes que celles du programme S, mais exigences théoriques moindres</a:t>
            </a:r>
          </a:p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r>
              <a:rPr lang="fr-FR" sz="3200" dirty="0" smtClean="0">
                <a:solidFill>
                  <a:schemeClr val="bg2"/>
                </a:solidFill>
                <a:latin typeface="Times New Roman" pitchFamily="18" charset="0"/>
              </a:rPr>
              <a:t> Capacités attendues de nature différente</a:t>
            </a:r>
          </a:p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r>
              <a:rPr lang="fr-FR" sz="3200" dirty="0" smtClean="0">
                <a:solidFill>
                  <a:schemeClr val="bg2"/>
                </a:solidFill>
                <a:latin typeface="Times New Roman" pitchFamily="18" charset="0"/>
              </a:rPr>
              <a:t> Des contenus spécifiques : complexes, fonctions circulaires, équations différentielles</a:t>
            </a:r>
          </a:p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endParaRPr lang="fr-FR" dirty="0" smtClean="0">
              <a:solidFill>
                <a:schemeClr val="bg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10400" cy="1042988"/>
          </a:xfrm>
        </p:spPr>
        <p:txBody>
          <a:bodyPr/>
          <a:lstStyle/>
          <a:p>
            <a:pPr algn="ctr" eaLnBrk="1" hangingPunct="1"/>
            <a:r>
              <a:rPr lang="fr-FR" sz="4000" b="1" dirty="0" smtClean="0">
                <a:solidFill>
                  <a:srgbClr val="FF0066"/>
                </a:solidFill>
                <a:latin typeface="Times New Roman" pitchFamily="18" charset="0"/>
              </a:rPr>
              <a:t>Mise en œuvre du programme   de mathématiques en STI2D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76872"/>
            <a:ext cx="9036495" cy="38826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3600" dirty="0" smtClean="0">
                <a:solidFill>
                  <a:srgbClr val="002060"/>
                </a:solidFill>
                <a:latin typeface="Times New Roman" pitchFamily="18" charset="0"/>
              </a:rPr>
              <a:t>Les enseignants de mathématiques </a:t>
            </a:r>
            <a:r>
              <a:rPr lang="fr-FR" sz="3600" dirty="0" smtClean="0">
                <a:solidFill>
                  <a:srgbClr val="002060"/>
                </a:solidFill>
                <a:latin typeface="Times New Roman" pitchFamily="18" charset="0"/>
              </a:rPr>
              <a:t>doivent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3600" dirty="0" smtClean="0">
                <a:solidFill>
                  <a:srgbClr val="002060"/>
                </a:solidFill>
                <a:latin typeface="Times New Roman" pitchFamily="18" charset="0"/>
              </a:rPr>
              <a:t>avoir régulièrement accès </a:t>
            </a:r>
            <a:r>
              <a:rPr lang="fr-FR" sz="3600" dirty="0" smtClean="0">
                <a:solidFill>
                  <a:srgbClr val="002060"/>
                </a:solidFill>
                <a:latin typeface="Times New Roman" pitchFamily="18" charset="0"/>
              </a:rPr>
              <a:t>aux </a:t>
            </a:r>
            <a:r>
              <a:rPr lang="fr-FR" sz="3600" dirty="0" smtClean="0">
                <a:solidFill>
                  <a:srgbClr val="002060"/>
                </a:solidFill>
                <a:latin typeface="Times New Roman" pitchFamily="18" charset="0"/>
              </a:rPr>
              <a:t>laboratoires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3600" dirty="0" smtClean="0">
                <a:solidFill>
                  <a:srgbClr val="002060"/>
                </a:solidFill>
                <a:latin typeface="Times New Roman" pitchFamily="18" charset="0"/>
              </a:rPr>
              <a:t>afin </a:t>
            </a:r>
            <a:r>
              <a:rPr lang="fr-FR" sz="3600" dirty="0" smtClean="0">
                <a:solidFill>
                  <a:srgbClr val="002060"/>
                </a:solidFill>
                <a:latin typeface="Times New Roman" pitchFamily="18" charset="0"/>
              </a:rPr>
              <a:t>de favoriser l’établissement de liens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3600" dirty="0" smtClean="0">
                <a:solidFill>
                  <a:srgbClr val="002060"/>
                </a:solidFill>
                <a:latin typeface="Times New Roman" pitchFamily="18" charset="0"/>
              </a:rPr>
              <a:t>forts entre la formation mathématique et </a:t>
            </a:r>
            <a:r>
              <a:rPr lang="fr-FR" sz="3600" dirty="0" smtClean="0">
                <a:solidFill>
                  <a:srgbClr val="002060"/>
                </a:solidFill>
                <a:latin typeface="Times New Roman" pitchFamily="18" charset="0"/>
              </a:rPr>
              <a:t>les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3600" dirty="0" smtClean="0">
                <a:solidFill>
                  <a:srgbClr val="002060"/>
                </a:solidFill>
                <a:latin typeface="Times New Roman" pitchFamily="18" charset="0"/>
              </a:rPr>
              <a:t>formations dispensées dans les enseignements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3600" dirty="0" smtClean="0">
                <a:solidFill>
                  <a:srgbClr val="002060"/>
                </a:solidFill>
                <a:latin typeface="Times New Roman" pitchFamily="18" charset="0"/>
              </a:rPr>
              <a:t>scientifiques et technologiques</a:t>
            </a:r>
            <a:r>
              <a:rPr lang="fr-FR" sz="3600" dirty="0" smtClean="0">
                <a:solidFill>
                  <a:srgbClr val="002060"/>
                </a:solidFill>
                <a:latin typeface="Times New Roman" pitchFamily="18" charset="0"/>
              </a:rPr>
              <a:t>. </a:t>
            </a:r>
          </a:p>
        </p:txBody>
      </p:sp>
      <p:sp>
        <p:nvSpPr>
          <p:cNvPr id="17412" name="Espace réservé du pied de page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mtClean="0">
                <a:solidFill>
                  <a:schemeClr val="tx2"/>
                </a:solidFill>
              </a:rPr>
              <a:t>Séminaire STI2D                                                Septembre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216775" cy="1027113"/>
          </a:xfrm>
        </p:spPr>
        <p:txBody>
          <a:bodyPr/>
          <a:lstStyle/>
          <a:p>
            <a:pPr algn="ctr" eaLnBrk="1" hangingPunct="1"/>
            <a:r>
              <a:rPr lang="fr-FR" sz="3600" b="1" dirty="0" smtClean="0">
                <a:solidFill>
                  <a:srgbClr val="FF0066"/>
                </a:solidFill>
                <a:latin typeface="Times New Roman" pitchFamily="18" charset="0"/>
              </a:rPr>
              <a:t>Mise en œuvre du programme   de mathématiques en STI2D</a:t>
            </a:r>
            <a:endParaRPr lang="fr-FR" sz="3600" b="1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>
          <a:xfrm>
            <a:off x="107950" y="1989138"/>
            <a:ext cx="9036050" cy="4319587"/>
          </a:xfrm>
        </p:spPr>
        <p:txBody>
          <a:bodyPr/>
          <a:lstStyle/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r>
              <a:rPr lang="fr-FR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Présenter les </a:t>
            </a:r>
            <a:r>
              <a:rPr lang="fr-FR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notions nouvelles en appui sur des situations issues des sciences physiques ou sciences industrielles </a:t>
            </a:r>
          </a:p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r>
              <a:rPr lang="fr-FR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Etablir une connaissance mutuelle des disciplines scientifiques</a:t>
            </a:r>
          </a:p>
          <a:p>
            <a:pPr eaLnBrk="1" hangingPunct="1">
              <a:buClr>
                <a:srgbClr val="FF0066"/>
              </a:buClr>
              <a:buFont typeface="Wingdings" pitchFamily="2" charset="2"/>
              <a:buChar char="q"/>
            </a:pPr>
            <a:r>
              <a:rPr lang="fr-FR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Pour les enseignants de mathématiques : </a:t>
            </a:r>
          </a:p>
          <a:p>
            <a:pPr marL="0" indent="0" eaLnBrk="1" hangingPunct="1">
              <a:buClr>
                <a:srgbClr val="FF0066"/>
              </a:buClr>
              <a:buNone/>
            </a:pPr>
            <a:r>
              <a:rPr lang="fr-FR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Prendre </a:t>
            </a:r>
            <a:r>
              <a:rPr lang="fr-FR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onnaissance des laboratoires et des logiciels utilisés dans les autres disciplines scientifiques (par exemple : </a:t>
            </a:r>
            <a:r>
              <a:rPr lang="fr-FR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regressi</a:t>
            </a:r>
            <a:r>
              <a:rPr lang="fr-FR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fr-FR" sz="2400" dirty="0" smtClean="0">
                <a:solidFill>
                  <a:srgbClr val="002060"/>
                </a:solidFill>
              </a:rPr>
              <a:t> </a:t>
            </a:r>
          </a:p>
        </p:txBody>
      </p:sp>
      <p:sp>
        <p:nvSpPr>
          <p:cNvPr id="18436" name="Espace réservé du pied de page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mtClean="0">
                <a:solidFill>
                  <a:schemeClr val="tx2"/>
                </a:solidFill>
              </a:rPr>
              <a:t>Séminaire STI2D                                                Septembre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1" dirty="0" smtClean="0">
                <a:solidFill>
                  <a:srgbClr val="FF0066"/>
                </a:solidFill>
                <a:latin typeface="Times New Roman" pitchFamily="18" charset="0"/>
              </a:rPr>
              <a:t>Mise en œuvre du programme   de mathématiques en STI2D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 analyse, l’accent </a:t>
            </a:r>
            <a:r>
              <a:rPr lang="fr-FR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est mis sur les </a:t>
            </a:r>
            <a:r>
              <a:rPr lang="fr-FR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représentations graphiques</a:t>
            </a:r>
            <a:r>
              <a:rPr lang="fr-FR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dont un </a:t>
            </a:r>
            <a:r>
              <a:rPr lang="fr-FR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décodage pertinent</a:t>
            </a:r>
            <a:r>
              <a:rPr lang="fr-FR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relié aux enseignements des autres disciplines, contribue à l’appropriation des concepts mathématiques</a:t>
            </a: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r>
              <a:rPr lang="fr-FR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 probabilités et statistique, </a:t>
            </a:r>
            <a:r>
              <a:rPr lang="fr-FR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 recours aux </a:t>
            </a:r>
            <a:r>
              <a:rPr lang="fr-FR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représentations graphiques </a:t>
            </a:r>
            <a:r>
              <a:rPr lang="fr-FR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et aux </a:t>
            </a:r>
            <a:r>
              <a:rPr lang="fr-FR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simulations</a:t>
            </a:r>
            <a:r>
              <a:rPr lang="fr-FR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est indispensable.</a:t>
            </a:r>
            <a:endParaRPr lang="fr-FR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66"/>
              </a:buClr>
              <a:buFont typeface="Wingdings" pitchFamily="2" charset="2"/>
              <a:buChar char="q"/>
            </a:pPr>
            <a:endParaRPr lang="fr-FR" sz="3200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Séminaire STI2D                                                Septembre 2012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54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scade">
  <a:themeElements>
    <a:clrScheme name="Cascade 9">
      <a:dk1>
        <a:srgbClr val="000000"/>
      </a:dk1>
      <a:lt1>
        <a:srgbClr val="FFFFFF"/>
      </a:lt1>
      <a:dk2>
        <a:srgbClr val="1C1C34"/>
      </a:dk2>
      <a:lt2>
        <a:srgbClr val="000066"/>
      </a:lt2>
      <a:accent1>
        <a:srgbClr val="DDDDDD"/>
      </a:accent1>
      <a:accent2>
        <a:srgbClr val="6699CC"/>
      </a:accent2>
      <a:accent3>
        <a:srgbClr val="FFFFFF"/>
      </a:accent3>
      <a:accent4>
        <a:srgbClr val="000000"/>
      </a:accent4>
      <a:accent5>
        <a:srgbClr val="EBEBEB"/>
      </a:accent5>
      <a:accent6>
        <a:srgbClr val="5C8AB9"/>
      </a:accent6>
      <a:hlink>
        <a:srgbClr val="005A58"/>
      </a:hlink>
      <a:folHlink>
        <a:srgbClr val="8080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914</TotalTime>
  <Words>448</Words>
  <Application>Microsoft Office PowerPoint</Application>
  <PresentationFormat>Affichage à l'écran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Cascade</vt:lpstr>
      <vt:lpstr>Séminaire STI2D</vt:lpstr>
      <vt:lpstr>Objectifs de la filière STI2D</vt:lpstr>
      <vt:lpstr>Objectifs de ce séminaire</vt:lpstr>
      <vt:lpstr>Objectifs du séminaire</vt:lpstr>
      <vt:lpstr>Le rôle des mathématiques en filière STI2D</vt:lpstr>
      <vt:lpstr>Les mathématiques en filière STI2D </vt:lpstr>
      <vt:lpstr>Mise en œuvre du programme   de mathématiques en STI2D</vt:lpstr>
      <vt:lpstr>Mise en œuvre du programme   de mathématiques en STI2D</vt:lpstr>
      <vt:lpstr>Mise en œuvre du programme   de mathématiques en STI2D</vt:lpstr>
      <vt:lpstr>Richesse d’une approche pluridisciplinaire</vt:lpstr>
      <vt:lpstr>Une démarche difficile pour tous les acteurs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 académiques  ------ 17 – 18 novembre</dc:title>
  <dc:creator>men</dc:creator>
  <cp:lastModifiedBy>Brigitte BAJOU</cp:lastModifiedBy>
  <cp:revision>89</cp:revision>
  <cp:lastPrinted>2012-09-25T13:03:02Z</cp:lastPrinted>
  <dcterms:created xsi:type="dcterms:W3CDTF">2009-11-14T07:16:50Z</dcterms:created>
  <dcterms:modified xsi:type="dcterms:W3CDTF">2012-09-25T13:06:31Z</dcterms:modified>
</cp:coreProperties>
</file>