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8" r:id="rId3"/>
    <p:sldId id="269" r:id="rId4"/>
    <p:sldId id="276" r:id="rId5"/>
    <p:sldId id="270" r:id="rId6"/>
    <p:sldId id="271" r:id="rId7"/>
    <p:sldId id="272" r:id="rId8"/>
    <p:sldId id="273" r:id="rId9"/>
    <p:sldId id="274" r:id="rId10"/>
    <p:sldId id="278" r:id="rId11"/>
    <p:sldId id="285" r:id="rId12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86" autoAdjust="0"/>
  </p:normalViewPr>
  <p:slideViewPr>
    <p:cSldViewPr>
      <p:cViewPr varScale="1">
        <p:scale>
          <a:sx n="60" d="100"/>
          <a:sy n="60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001B57E-A010-43F5-BF4C-A1F9891F19C6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8779605-817D-4E47-8187-5A6406C6F1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80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947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démarche d’investigation (accompagnement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suivis (obligation de collaboration)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 de séances de recherche, un groupe bénéficie du TBI : ils sont « sur la scène »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debouts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face du TBI. Ils sont dans l’obligation de travailler : tout le monde les voit (le prof aussi)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manipulation de l’outil est attractive.</a:t>
            </a:r>
          </a:p>
          <a:p>
            <a:r>
              <a:rPr lang="fr-FR" dirty="0" smtClean="0"/>
              <a:t>Lors des synthèses actives, la tablette est mise à disposition des groupes. Ils peuvent présenter sans se déplacer. Cela met certains élèves en confiance qui auraient eu du mal à se déplacer au tableau</a:t>
            </a:r>
            <a:r>
              <a:rPr lang="fr-FR" baseline="0" dirty="0" smtClean="0"/>
              <a:t> pour présenter devant la classe. Cela  constitue une transition avec en plus l’attractivité représentée par la manipulation de la tablette.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91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425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626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Visibilité par les parents : pression indirecte</a:t>
            </a:r>
            <a:r>
              <a:rPr lang="fr-FR" baseline="0" dirty="0" smtClean="0"/>
              <a:t> liée au fait que les parents ont de l’intérêt, estime la démarche intéressante.</a:t>
            </a:r>
          </a:p>
          <a:p>
            <a:pPr defTabSz="914235">
              <a:defRPr/>
            </a:pPr>
            <a:r>
              <a:rPr lang="fr-FR" baseline="0" dirty="0" smtClean="0"/>
              <a:t>Disponible à tout moment ainsi il peuvent le consulter rapidement.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élèves ne disposent plus du porte à faux lié à la méconnaissance des activités par leurs parents.</a:t>
            </a:r>
          </a:p>
          <a:p>
            <a:pPr defTabSz="914235">
              <a:defRPr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aseline="0" dirty="0" smtClean="0"/>
              <a:t>Attiser la curiosité : mettre en ligne des vidéos qui vont les faire réfléchir, s’interroger</a:t>
            </a:r>
          </a:p>
          <a:p>
            <a:r>
              <a:rPr lang="fr-FR" baseline="0" dirty="0" smtClean="0"/>
              <a:t>De les distraire : mettre en ligne des vidéos dont le contenu ne leur semble pas pédagogique</a:t>
            </a:r>
          </a:p>
          <a:p>
            <a:r>
              <a:rPr lang="fr-FR" baseline="0" dirty="0" smtClean="0"/>
              <a:t>Obtenir le soutien des parents : les parents voient les vidéos, le contenu du cours, ils le comparent systématiquement à ce qu’ils ont vécu en EMT et en tirent les conclusions…</a:t>
            </a:r>
          </a:p>
          <a:p>
            <a:r>
              <a:rPr lang="fr-FR" baseline="0" dirty="0" smtClean="0"/>
              <a:t>Oter toute excuse : le cours et l’aide sont forcément disponibles. Les parents le savent et les élèves ne peuvent pas prétendre le contraire.</a:t>
            </a:r>
          </a:p>
          <a:p>
            <a:r>
              <a:rPr lang="fr-FR" baseline="0" dirty="0" smtClean="0"/>
              <a:t>Obliger à travailler : lorsque les parents ont vu les vidéos, les cours, </a:t>
            </a:r>
          </a:p>
          <a:p>
            <a:r>
              <a:rPr lang="fr-FR" baseline="0" dirty="0" smtClean="0"/>
              <a:t>De les rendre autonomes :</a:t>
            </a:r>
          </a:p>
          <a:p>
            <a:r>
              <a:rPr lang="fr-FR" baseline="0" dirty="0" smtClean="0"/>
              <a:t>De les valoriser : lorsque les parents leur demande : « Tu fais ça en cours? » : les élèves se trouvent valorisés et sont fiers de montrer leur travaux. Insidieusement, ils sont ainsi forcés de travailler puisqu’ils ont reconnus devant leur parents l’intérêt présenté par mes cours.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822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r>
              <a:rPr lang="fr-FR" baseline="0" dirty="0" smtClean="0"/>
              <a:t> : 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Lorsque l’on a fini, on passe à la suite. Les synthèses sont réalisées lorsque tous les groupes ont finis.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Individualiser : planning et liberté de passer à la suite. Mise en œuvre de l’autoévaluation dans ce cas.</a:t>
            </a:r>
          </a:p>
          <a:p>
            <a:pPr marL="171419" indent="-171419">
              <a:buFont typeface="Arial" pitchFamily="34" charset="0"/>
              <a:buChar char="•"/>
            </a:pPr>
            <a:endParaRPr lang="fr-FR" baseline="0" dirty="0" smtClean="0"/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Les élèves étant évalués par compétences; lorsqu’ils ne sont pas là, ils n’obtiennent pas la compétence : responsabilisation, autonomie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fr-FR" baseline="0" dirty="0" smtClean="0"/>
              <a:t>Pas à distribuer ou ramasser de dossiers en début et fin de cours, pas de travail à remettre en cas d’absence,… : disponibilité</a:t>
            </a:r>
          </a:p>
          <a:p>
            <a:pPr marL="171419" indent="-171419">
              <a:buFont typeface="Arial" pitchFamily="34" charset="0"/>
              <a:buChar char="•"/>
            </a:pPr>
            <a:endParaRPr lang="fr-FR" baseline="0" dirty="0" smtClean="0"/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démarche d’investigation (accompagnement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suivis (obligation de collaboration). Les élèves s’autoévaluent : ils estiment si l’aide leur est nécessaire. Ils sont responsabilisés car l’accès à l’aide et de leur ressort.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sont mis</a:t>
            </a:r>
            <a:r>
              <a:rPr lang="fr-FR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défi de réussir sans l’indice et valorisés d’y être parvenu.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L’aide proposée est une vidéo : l’accès est immédiat même si le professeur est occupé avec un autre groupe.</a:t>
            </a:r>
          </a:p>
          <a:p>
            <a:pPr defTabSz="914235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peux ainsi m’occuper de leur apporter une aide complémentaire autre.</a:t>
            </a:r>
          </a:p>
          <a:p>
            <a:pPr marL="171419" indent="-171419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260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Messagerie</a:t>
            </a:r>
            <a:r>
              <a:rPr lang="fr-FR" baseline="0" dirty="0" smtClean="0"/>
              <a:t> : obligation d’un travail collaboratif. Preuve de dépôt et de collaboration.</a:t>
            </a:r>
          </a:p>
          <a:p>
            <a:r>
              <a:rPr lang="fr-FR" baseline="0" dirty="0" smtClean="0"/>
              <a:t>	Chacun fait sa part du travail, la poste à destination du rédacteur de la synthèse et du professeur. On voit immédiatement celui qui est en retard…: collaboration, surveillance, responsabilisation.</a:t>
            </a:r>
          </a:p>
          <a:p>
            <a:r>
              <a:rPr lang="fr-FR" baseline="0" dirty="0" smtClean="0"/>
              <a:t>Forum : implication , surveillance évaluation.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57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élèves ont la possibilité de suivre l’avancement des travaux des autres groupes. Ils estiment ainsi l’avancement de leurs propres travaux et sont ainsi culpabilisés lorsqu’ils sont en retard.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ont de plus la possibilité de consulter le résultats des travaux des autres.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l’activité Moodle, ils évaluent les travaux réalisés par les autres de manière anonyme.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564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élève est évalué individuellement.</a:t>
            </a:r>
          </a:p>
          <a:p>
            <a:pPr defTabSz="914235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L’affichage en temps réel leur permet de visualiser l’état d’acquisition de leurs compétences : certains en sont contrariés, se demande pourquoi ils n’ont pas eu la (les) compétence(s)</a:t>
            </a:r>
          </a:p>
          <a:p>
            <a:r>
              <a:rPr lang="fr-FR" dirty="0" smtClean="0"/>
              <a:t>La collaboration s’instaure automatiquement lorsque</a:t>
            </a:r>
            <a:r>
              <a:rPr lang="fr-FR" baseline="0" dirty="0" smtClean="0"/>
              <a:t> celui ou ceux qui n’ont pas obtenu la compétence interrogent les autres.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9605-817D-4E47-8187-5A6406C6F11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94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502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420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760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128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647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046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760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639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22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595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433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7797-983A-455E-B77B-69B47DED5E64}" type="datetimeFigureOut">
              <a:rPr lang="fr-FR" smtClean="0"/>
              <a:pPr/>
              <a:t>03/02/2012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C051-BE89-4F2E-9E52-3ED623160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14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7504" y="1556792"/>
            <a:ext cx="8913003" cy="3456384"/>
          </a:xfrm>
          <a:prstGeom prst="roundRect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206084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uelles </a:t>
            </a:r>
            <a:r>
              <a:rPr lang="fr-F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TICE utiliser pour inciter les élèves à participer à un projet de classe 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fr-FR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</a:t>
            </a:r>
            <a:r>
              <a:rPr lang="fr-F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utiliser l’évaluation par compétences pour créer une dynamique 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d’équipe</a:t>
            </a:r>
            <a:r>
              <a:rPr lang="fr-F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xmlns="" val="10503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62" y="249289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Tablette numérique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outils attirants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ontrols>
      <p:control spid="1042" name="ShockwaveFlash1" r:id="rId2" imgW="4826203" imgH="3619435"/>
    </p:controls>
    <p:extLst>
      <p:ext uri="{BB962C8B-B14F-4D97-AF65-F5344CB8AC3E}">
        <p14:creationId xmlns:p14="http://schemas.microsoft.com/office/powerpoint/2010/main" xmlns="" val="42725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4" y="2159524"/>
            <a:ext cx="4791435" cy="35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862" y="249289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Tablette numérique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122" y="1066912"/>
            <a:ext cx="9136092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outils attirants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4417032"/>
            <a:ext cx="2711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388007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828" y="2823319"/>
            <a:ext cx="3046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5590" y="434173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153" y="1412776"/>
            <a:ext cx="8100271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3 divisions de 3</a:t>
            </a:r>
            <a:r>
              <a:rPr lang="fr-FR" baseline="30000" dirty="0" smtClean="0">
                <a:solidFill>
                  <a:schemeClr val="bg1"/>
                </a:solidFill>
              </a:rPr>
              <a:t>ème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Des EIP (Elève Intellectuellement Précoce)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Des élèves moteurs,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Des élèves moins moteurs,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Des élèves en difficultés, dyslexiques,…</a:t>
            </a:r>
          </a:p>
          <a:p>
            <a:pPr lvl="1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468" y="188640"/>
            <a:ext cx="233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Paramètres :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280" y="1925543"/>
            <a:ext cx="6048672" cy="41407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100159" y="1340768"/>
            <a:ext cx="308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salle en îlots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2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build="allAtOnce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528" y="47526"/>
            <a:ext cx="65164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permettre à tous d’acquérir</a:t>
            </a:r>
          </a:p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compétences,  j’ai essayé :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964" y="1704708"/>
            <a:ext cx="3093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’attiser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curiosité,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059" y="2564514"/>
            <a:ext cx="2088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distraire,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2" y="3543399"/>
            <a:ext cx="2272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3703" y="4803404"/>
            <a:ext cx="3087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responsabiliser,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943" y="4827451"/>
            <a:ext cx="391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’exercer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pression,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7650" y="1910856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surveiller étroitement,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2509" y="2958382"/>
            <a:ext cx="328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obliger à travailler,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5179912"/>
            <a:ext cx="395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ôter toute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excuse,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6872" y="5179912"/>
            <a:ext cx="2449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surprendre,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2388" y="3223511"/>
            <a:ext cx="2107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valoriser,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255" y="3955367"/>
            <a:ext cx="21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inquiéter,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292" y="2795346"/>
            <a:ext cx="3093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les intriguer,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3504" y="1527916"/>
            <a:ext cx="3930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créer des conflits cognitifs,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83159"/>
            <a:ext cx="309302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</a:rPr>
              <a:t>d</a:t>
            </a:r>
            <a:r>
              <a:rPr lang="fr-FR" sz="2400" dirty="0" smtClean="0">
                <a:solidFill>
                  <a:prstClr val="white"/>
                </a:solidFill>
              </a:rPr>
              <a:t>e les mettre au défi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1386" y="355397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captiver,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2141689"/>
            <a:ext cx="4283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’individualiser leur parcours,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2182" y="2603354"/>
            <a:ext cx="4137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leur fournir une aide rapide,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68391" y="4421888"/>
            <a:ext cx="293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collaborer,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48238" y="4417032"/>
            <a:ext cx="3093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impliquer,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388007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attirer,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1180" y="3973638"/>
            <a:ext cx="293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’être plus disponible,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93504" y="1124744"/>
            <a:ext cx="3280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’être plus à leur écoute,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759" y="5517232"/>
            <a:ext cx="338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rendre autonomes,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4595" y="341208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5571983"/>
            <a:ext cx="4768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’obtenir le soutien de leurs parents,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2858" y="3212915"/>
            <a:ext cx="3595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les faire s’autoévaluer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528" y="1066251"/>
            <a:ext cx="4374686" cy="46166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</a:rPr>
              <a:t>d</a:t>
            </a:r>
            <a:r>
              <a:rPr lang="fr-FR" sz="2400" dirty="0" smtClean="0">
                <a:solidFill>
                  <a:prstClr val="white"/>
                </a:solidFill>
              </a:rPr>
              <a:t>e leur fournir un cadre familier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1446" y="5901372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leur laisser du temps,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10631" y="2294089"/>
            <a:ext cx="32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varier les supports,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4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300"/>
                            </p:stCondLst>
                            <p:childTnLst>
                              <p:par>
                                <p:cTn id="1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12222 -0.43311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166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61528 -0.0858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-430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4826 0.0442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219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4462 0.44838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2240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53576 0.21389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069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66441 -0.1166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583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2257 0.1504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75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6823 0.3516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175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5816 0.372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63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51198 -0.0567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284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2795 0.08912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444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112E-17 L 0.63923 -0.15532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777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38975 -0.2351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55712 -0.24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-1224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70277 0.1261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9" y="629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56857 0.0132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64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49201 0.2842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1421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2847 0.22732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1136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5184 -0.0886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44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9479 0.3229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613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4878 0.4208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2104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8107 0.5694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47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 -0.3592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796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17014 0.32361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618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10747 0.26759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338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2309 0.28773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437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6302 0.0083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1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12691 -0.29815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1490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66204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5" grpId="0"/>
      <p:bldP spid="15" grpId="1"/>
      <p:bldP spid="15" grpId="2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34964" y="1704708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D’attiser leur curiosité,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059" y="2564514"/>
            <a:ext cx="1942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distraire,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2" y="3505334"/>
            <a:ext cx="2104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943" y="4827451"/>
            <a:ext cx="391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D’exercer une pression,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6096" y="1916832"/>
            <a:ext cx="3476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5907" y="2823319"/>
            <a:ext cx="1770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199" y="5316983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5778" y="3274501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3652" y="5255041"/>
            <a:ext cx="224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surprendre,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7312" y="3140968"/>
            <a:ext cx="196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255" y="3955367"/>
            <a:ext cx="2015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inquiéter,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85" y="2873265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intriguer,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1033" y="1473875"/>
            <a:ext cx="3930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créer des conflits cognitifs,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077" y="1431477"/>
            <a:ext cx="3093020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mettre au défi,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350100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captiver,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2141689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8238" y="2475696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4417032"/>
            <a:ext cx="2711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5590" y="434173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388007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1180" y="3973638"/>
            <a:ext cx="270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D’être plus disponible,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93504" y="1124744"/>
            <a:ext cx="3009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D’être plus à leur écoute,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21365" y="5670540"/>
            <a:ext cx="308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900" y="5733256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D’obtenir le soutien de leurs parents,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9559" y="3212668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87" y="1081501"/>
            <a:ext cx="4133849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fournir un cadre familier,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465" y="6022959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leur laisser du temps,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93353" y="2275641"/>
            <a:ext cx="2689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varier les supports,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249289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d’un lieu commun avec Notes, absences, cahier de textes.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ligne d’un manuel numérique.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ligne de vidéos, d’animations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Devoirs à la maison avec vidéo.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continuer ou de s’avancer à la maison.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d’aller plus loin en autonomie.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76" y="1039010"/>
            <a:ext cx="9153036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9036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rentrer la Technologie à la maison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681" y="5301208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43" y="4827451"/>
            <a:ext cx="391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’exercer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une pression,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8238" y="2420888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388007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900" y="5733256"/>
            <a:ext cx="4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’obtenir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 soutien de leurs parents,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84168" y="2823319"/>
            <a:ext cx="3022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3059" y="2564514"/>
            <a:ext cx="191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distraire,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0468" y="2020778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’attiser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curiosité,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17312" y="3140968"/>
            <a:ext cx="1941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1365" y="5670540"/>
            <a:ext cx="3061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1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" grpId="0"/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62" y="2492896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à disposition des ressources :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numérique, planning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disposition permanente des ressources.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Rattrapage lors d’absences.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d’investigation/Résolution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suivis.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fournir ce dont ils ont besoin :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388007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1836" y="2823319"/>
            <a:ext cx="3022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obliger à travailler,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2141689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1180" y="3973638"/>
            <a:ext cx="2684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’être plus disponible,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1365" y="5670540"/>
            <a:ext cx="305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9740" y="1156682"/>
            <a:ext cx="2984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’être plus à leur écoute,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199" y="5316983"/>
            <a:ext cx="3259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559" y="3212668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7" y="1081501"/>
            <a:ext cx="4133849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 cadre familier,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465" y="6022959"/>
            <a:ext cx="3222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laisser du temps,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3353" y="2275641"/>
            <a:ext cx="2689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varier les supports,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72706"/>
            <a:ext cx="3093020" cy="4001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mettre au défi,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6096" y="2020778"/>
            <a:ext cx="345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8238" y="2564904"/>
            <a:ext cx="413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leur fournir une aide rapide,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7312" y="3140968"/>
            <a:ext cx="1941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4417032"/>
            <a:ext cx="2711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62" y="3000727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Messagerie :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prof-élève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Rendu des fichiers sur Internet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outils de communication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4417032"/>
            <a:ext cx="268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5590" y="434173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388007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attirer,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4" y="1916832"/>
            <a:ext cx="345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832" y="3505334"/>
            <a:ext cx="2080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199" y="5316983"/>
            <a:ext cx="395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leur ôter toute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excuse,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0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62" y="24928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de Gantt interactif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 d’images collaboratifs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51" y="1052736"/>
            <a:ext cx="9136092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909272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Montrer les résultats obtenus et suivre l’avancement :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1365" y="5670540"/>
            <a:ext cx="3061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rendre autonomes</a:t>
            </a:r>
            <a:r>
              <a:rPr lang="fr-F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5590" y="434173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417032"/>
            <a:ext cx="268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832" y="3505334"/>
            <a:ext cx="2080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096" y="1916832"/>
            <a:ext cx="345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surveiller étroitement,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7312" y="3140968"/>
            <a:ext cx="1941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valoriser,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559" y="3212668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faire s’autoévaluer,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68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246088"/>
            <a:ext cx="63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TICE peuvent-elles y contribuer?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862" y="249289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Evaluations par compétences (dont socle commun et B2i)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Affichage en temps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réel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36092" cy="5805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776" y="1556792"/>
            <a:ext cx="8363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Réaliser des évaluations formatives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128" y="4803404"/>
            <a:ext cx="308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responsabiliser,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1832" y="3505334"/>
            <a:ext cx="2080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contrarier,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255" y="3955367"/>
            <a:ext cx="1991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inquiéter,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417032"/>
            <a:ext cx="268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</a:t>
            </a:r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les 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faire collaborer,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5590" y="4341739"/>
            <a:ext cx="3093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les impliquer,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0" y="2141689"/>
            <a:ext cx="428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’individualiser leur parcours,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5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1309</Words>
  <Application>Microsoft Office PowerPoint</Application>
  <PresentationFormat>Affichage à l'écran (4:3)</PresentationFormat>
  <Paragraphs>223</Paragraphs>
  <Slides>11</Slides>
  <Notes>11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PNF</dc:title>
  <dc:creator>manu</dc:creator>
  <cp:lastModifiedBy>Raynaud</cp:lastModifiedBy>
  <cp:revision>108</cp:revision>
  <dcterms:created xsi:type="dcterms:W3CDTF">2011-12-21T08:15:40Z</dcterms:created>
  <dcterms:modified xsi:type="dcterms:W3CDTF">2012-02-03T16:25:48Z</dcterms:modified>
</cp:coreProperties>
</file>