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0" r:id="rId11"/>
    <p:sldId id="268" r:id="rId12"/>
    <p:sldId id="264" r:id="rId13"/>
    <p:sldId id="277" r:id="rId14"/>
    <p:sldId id="265" r:id="rId15"/>
    <p:sldId id="267" r:id="rId16"/>
    <p:sldId id="269" r:id="rId17"/>
    <p:sldId id="270" r:id="rId18"/>
    <p:sldId id="281" r:id="rId19"/>
    <p:sldId id="271" r:id="rId20"/>
    <p:sldId id="272" r:id="rId21"/>
    <p:sldId id="273" r:id="rId22"/>
    <p:sldId id="274" r:id="rId23"/>
    <p:sldId id="275" r:id="rId24"/>
    <p:sldId id="276" r:id="rId25"/>
  </p:sldIdLst>
  <p:sldSz cx="9144000" cy="6858000" type="screen4x3"/>
  <p:notesSz cx="6669088" cy="9802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7C80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1" autoAdjust="0"/>
    <p:restoredTop sz="85380" autoAdjust="0"/>
  </p:normalViewPr>
  <p:slideViewPr>
    <p:cSldViewPr>
      <p:cViewPr>
        <p:scale>
          <a:sx n="100" d="100"/>
          <a:sy n="100" d="100"/>
        </p:scale>
        <p:origin x="-324" y="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306" y="-108"/>
      </p:cViewPr>
      <p:guideLst>
        <p:guide orient="horz" pos="3088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777608" y="1"/>
            <a:ext cx="2889938" cy="4901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638AE-8AF4-4F90-9847-51E8AD58F2F2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777608" y="9310971"/>
            <a:ext cx="2889938" cy="4901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ACD51D-4ABA-4B09-B298-DEDE6C90D14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2"/>
          </p:nvPr>
        </p:nvSpPr>
        <p:spPr>
          <a:xfrm>
            <a:off x="0" y="9310688"/>
            <a:ext cx="2889250" cy="490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6260389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938" cy="4901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8" y="1"/>
            <a:ext cx="2889938" cy="4901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2703E-37F8-4D21-9CEE-ECAE2D1DD846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882650" y="735013"/>
            <a:ext cx="4903788" cy="36782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09" y="4656337"/>
            <a:ext cx="5335270" cy="44112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10971"/>
            <a:ext cx="2889938" cy="4901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8" y="9310971"/>
            <a:ext cx="2889938" cy="4901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B8CE76-E677-4B95-B13D-A18EF9FC7654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61131823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780894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 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(INRIA : Institut Nationale de Recherche en Informatique et Automatique)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Système OPENVIBE : Transmission d’une information (pour diriger) par la pensée</a:t>
            </a:r>
          </a:p>
          <a:p>
            <a:endParaRPr lang="fr-FR" b="1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Permet d’organiser une veille technologique</a:t>
            </a:r>
          </a:p>
          <a:p>
            <a:endParaRPr lang="fr-FR" b="1" dirty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Participation à une ouverture vers l’enseignements d’explorations de 2</a:t>
            </a:r>
            <a:r>
              <a:rPr lang="fr-FR" b="1" baseline="30000" dirty="0" smtClean="0">
                <a:latin typeface="Arial" pitchFamily="34" charset="0"/>
                <a:cs typeface="Arial" pitchFamily="34" charset="0"/>
              </a:rPr>
              <a:t>nde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 CIT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53937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400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07611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/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Recherche individuelle 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d’une solution technique</a:t>
            </a:r>
          </a:p>
          <a:p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2/ Mise en commun et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choix d’une solution 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pour l’équipe</a:t>
            </a:r>
          </a:p>
          <a:p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3/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Choix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des matériaux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4/ Réalisation sous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modeleur volumique </a:t>
            </a:r>
          </a:p>
          <a:p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5/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Mise en place de la réalisation 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de la solution (choix de procédés de réalisation, opérations de contrôle…)</a:t>
            </a:r>
          </a:p>
          <a:p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6/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Réalisation de la solution</a:t>
            </a:r>
          </a:p>
          <a:p>
            <a:r>
              <a:rPr lang="fr-FR" dirty="0">
                <a:latin typeface="Arial" pitchFamily="34" charset="0"/>
                <a:cs typeface="Arial" pitchFamily="34" charset="0"/>
              </a:rPr>
              <a:t>7/ </a:t>
            </a:r>
            <a:r>
              <a:rPr lang="fr-FR" b="1" dirty="0">
                <a:latin typeface="Arial" pitchFamily="34" charset="0"/>
                <a:cs typeface="Arial" pitchFamily="34" charset="0"/>
              </a:rPr>
              <a:t>R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evue </a:t>
            </a:r>
            <a:r>
              <a:rPr lang="fr-FR" b="1" dirty="0">
                <a:latin typeface="Arial" pitchFamily="34" charset="0"/>
                <a:cs typeface="Arial" pitchFamily="34" charset="0"/>
              </a:rPr>
              <a:t>de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projet (SANS PLAN)</a:t>
            </a:r>
          </a:p>
          <a:p>
            <a:r>
              <a:rPr lang="fr-FR" dirty="0">
                <a:latin typeface="Arial" pitchFamily="34" charset="0"/>
                <a:cs typeface="Arial" pitchFamily="34" charset="0"/>
                <a:sym typeface="Wingdings" pitchFamily="2" charset="2"/>
              </a:rPr>
              <a:t>(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Aide possible pour les équipes ayant des difficultés à organiser les informations (item du socle commun))</a:t>
            </a:r>
            <a:endParaRPr lang="fr-FR" dirty="0">
              <a:latin typeface="Arial" pitchFamily="34" charset="0"/>
              <a:cs typeface="Arial" pitchFamily="34" charset="0"/>
            </a:endParaRPr>
          </a:p>
          <a:p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861532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Rappel sur la gradation quant à la recherche de solutions techniques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(par rapport au 1er et 2</a:t>
            </a:r>
            <a:r>
              <a:rPr lang="fr-FR" baseline="30000" dirty="0" smtClean="0">
                <a:latin typeface="Arial" pitchFamily="34" charset="0"/>
                <a:cs typeface="Arial" pitchFamily="34" charset="0"/>
              </a:rPr>
              <a:t>ème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problème technique)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0456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baseline="0" dirty="0" smtClean="0">
                <a:latin typeface="Arial" pitchFamily="34" charset="0"/>
                <a:cs typeface="Arial" pitchFamily="34" charset="0"/>
              </a:rPr>
              <a:t>Revue de</a:t>
            </a:r>
            <a:r>
              <a:rPr lang="fr-FR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différentes solutions possibles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(bancs d’essais)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Étude en rapport aux contraintes du CDC puis choix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endParaRPr lang="fr-FR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ELARGISSEMENTS : </a:t>
            </a:r>
          </a:p>
          <a:p>
            <a:endParaRPr lang="fr-FR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Cas de nouvelles solutions techniques pour la propulsion : 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Pile </a:t>
            </a:r>
            <a:r>
              <a:rPr lang="fr-FR" dirty="0">
                <a:latin typeface="Arial" pitchFamily="34" charset="0"/>
                <a:cs typeface="Arial" pitchFamily="34" charset="0"/>
                <a:sym typeface="Wingdings" pitchFamily="2" charset="2"/>
              </a:rPr>
              <a:t>à </a:t>
            </a:r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hydrogène (croisement </a:t>
            </a:r>
            <a:r>
              <a:rPr lang="fr-FR" dirty="0">
                <a:latin typeface="Arial" pitchFamily="34" charset="0"/>
                <a:cs typeface="Arial" pitchFamily="34" charset="0"/>
                <a:sym typeface="Wingdings" pitchFamily="2" charset="2"/>
              </a:rPr>
              <a:t>avec les S. </a:t>
            </a:r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Physiques)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Moteur à aire comprimé (société MDI)</a:t>
            </a:r>
            <a:endParaRPr lang="fr-FR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endParaRPr lang="fr-FR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Cas de solutions techniques ayant existées et causes de leur disparition : </a:t>
            </a:r>
          </a:p>
          <a:p>
            <a:pPr marL="171450" indent="-171450">
              <a:buFontTx/>
              <a:buChar char="-"/>
            </a:pPr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Propulsion par turbine à gaz (Etoile filante RENAULT)</a:t>
            </a:r>
          </a:p>
          <a:p>
            <a:pPr marL="171450" indent="-171450">
              <a:buFontTx/>
              <a:buChar char="-"/>
            </a:pPr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Possible retour sur la notion de « PROTOTYPE </a:t>
            </a:r>
            <a:r>
              <a:rPr lang="fr-FR" dirty="0">
                <a:latin typeface="Arial" pitchFamily="34" charset="0"/>
                <a:cs typeface="Arial" pitchFamily="34" charset="0"/>
                <a:sym typeface="Wingdings" pitchFamily="2" charset="2"/>
              </a:rPr>
              <a:t>» (Etoile filante RENAULT</a:t>
            </a:r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</a:t>
            </a:r>
            <a:endParaRPr lang="fr-FR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endParaRPr lang="fr-FR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34246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2 Modes de fonctionnement :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Mode PROPULSION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: la rotation de l’hélice va permettre de pousser le prototype (</a:t>
            </a:r>
            <a:r>
              <a:rPr lang="fr-FR" dirty="0" err="1" smtClean="0">
                <a:latin typeface="Arial" pitchFamily="34" charset="0"/>
                <a:ea typeface="Tahoma" pitchFamily="34" charset="0"/>
                <a:cs typeface="Arial" pitchFamily="34" charset="0"/>
              </a:rPr>
              <a:t>cf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 sur un aéroglisseur)</a:t>
            </a:r>
          </a:p>
          <a:p>
            <a:pPr>
              <a:defRPr/>
            </a:pPr>
            <a:r>
              <a:rPr lang="fr-FR" b="1" dirty="0">
                <a:latin typeface="Arial" pitchFamily="34" charset="0"/>
                <a:ea typeface="Tahoma" pitchFamily="34" charset="0"/>
                <a:cs typeface="Arial" pitchFamily="34" charset="0"/>
              </a:rPr>
              <a:t>Mode TRACTION :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la rotation de l’hélice </a:t>
            </a:r>
            <a:r>
              <a:rPr lang="fr-FR" dirty="0">
                <a:latin typeface="Arial" pitchFamily="34" charset="0"/>
                <a:ea typeface="Tahoma" pitchFamily="34" charset="0"/>
                <a:cs typeface="Arial" pitchFamily="34" charset="0"/>
              </a:rPr>
              <a:t>va permettre de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tirer </a:t>
            </a:r>
            <a:r>
              <a:rPr lang="fr-FR" dirty="0">
                <a:latin typeface="Arial" pitchFamily="34" charset="0"/>
                <a:ea typeface="Tahoma" pitchFamily="34" charset="0"/>
                <a:cs typeface="Arial" pitchFamily="34" charset="0"/>
              </a:rPr>
              <a:t>le prototype (</a:t>
            </a:r>
            <a:r>
              <a:rPr lang="fr-FR" dirty="0" err="1">
                <a:latin typeface="Arial" pitchFamily="34" charset="0"/>
                <a:ea typeface="Tahoma" pitchFamily="34" charset="0"/>
                <a:cs typeface="Arial" pitchFamily="34" charset="0"/>
              </a:rPr>
              <a:t>cf</a:t>
            </a:r>
            <a:r>
              <a:rPr lang="fr-FR" dirty="0">
                <a:latin typeface="Arial" pitchFamily="34" charset="0"/>
                <a:ea typeface="Tahoma" pitchFamily="34" charset="0"/>
                <a:cs typeface="Arial" pitchFamily="34" charset="0"/>
              </a:rPr>
              <a:t>  sur un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avion)</a:t>
            </a:r>
            <a:endParaRPr lang="fr-FR" dirty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1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Exemples de protocoles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Ex1 : étude de la force (élastique tendu)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Ex2 : étude de la vitesse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NOTE : prise en compte également des critères du cahier des charges (Coût, masse, encombrement de la solution…)</a:t>
            </a:r>
          </a:p>
          <a:p>
            <a:endParaRPr lang="fr-FR" sz="1400" dirty="0">
              <a:latin typeface="Arial" pitchFamily="34" charset="0"/>
              <a:cs typeface="Arial" pitchFamily="34" charset="0"/>
            </a:endParaRPr>
          </a:p>
          <a:p>
            <a:endParaRPr lang="fr-FR" sz="1400" dirty="0" smtClean="0">
              <a:latin typeface="Arial" pitchFamily="34" charset="0"/>
              <a:cs typeface="Arial" pitchFamily="34" charset="0"/>
            </a:endParaRPr>
          </a:p>
          <a:p>
            <a:endParaRPr lang="fr-F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64677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On se sert d’une étude dans le cadre de l’histoire des arts : statue de Frédéric SAUVAGE (sur la place de BOULOGNE SUR MER)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F. SAUVAGE (originaire de BOULOGNE SUR MER) est l’inventeur de hélice propulsive en mer.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95182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670248" y="4613374"/>
            <a:ext cx="5335270" cy="4411266"/>
          </a:xfrm>
        </p:spPr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On se sert cette fois ci de la propulsion pour transformer une source d’énergie en une énergie électrique.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718066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Ajout dans les années futures d’un variateur pour commander et gérer la rotation de l’hélice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Cas d’un retour sur des décisions antérieures : implantation de la solution sur le prototype.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04391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>
                <a:latin typeface="Arial" pitchFamily="34" charset="0"/>
                <a:cs typeface="Arial" pitchFamily="34" charset="0"/>
              </a:rPr>
              <a:t>Revue de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8 </a:t>
            </a:r>
            <a:r>
              <a:rPr lang="fr-FR" b="1" dirty="0">
                <a:latin typeface="Arial" pitchFamily="34" charset="0"/>
                <a:cs typeface="Arial" pitchFamily="34" charset="0"/>
              </a:rPr>
              <a:t>solutions possibles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de trains roulants</a:t>
            </a:r>
            <a:endParaRPr lang="fr-FR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Avec fusées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Avec tige fileté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Avec coussinets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Roues solidaires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71634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230944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Organisation pour la revue de projet : </a:t>
            </a:r>
          </a:p>
          <a:p>
            <a:pPr marL="285750" indent="-285750" algn="just">
              <a:buFontTx/>
              <a:buChar char="-"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Utilisation de l’ENT (interface </a:t>
            </a:r>
            <a:r>
              <a:rPr lang="fr-FR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Kwartz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pour stocker des différents documents des élèves :  un dossier projet propre à chaque équipe est disponible.</a:t>
            </a:r>
          </a:p>
          <a:p>
            <a:pPr marL="285750" indent="-285750" algn="just">
              <a:buFontTx/>
              <a:buChar char="-"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Mise à disposition d’un classeur d’équipe</a:t>
            </a: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DOSSIER</a:t>
            </a:r>
            <a:r>
              <a:rPr lang="fr-FR" b="1" baseline="0" dirty="0" smtClean="0">
                <a:latin typeface="Arial" pitchFamily="34" charset="0"/>
                <a:cs typeface="Arial" pitchFamily="34" charset="0"/>
              </a:rPr>
              <a:t> NUMERIQUE : </a:t>
            </a:r>
            <a:r>
              <a:rPr lang="fr-FR" baseline="0" dirty="0" smtClean="0">
                <a:latin typeface="Arial" pitchFamily="34" charset="0"/>
                <a:cs typeface="Arial" pitchFamily="34" charset="0"/>
              </a:rPr>
              <a:t>(expérience de COURSE en COURS)</a:t>
            </a:r>
          </a:p>
          <a:p>
            <a:r>
              <a:rPr lang="fr-FR" baseline="0" dirty="0" smtClean="0">
                <a:latin typeface="Arial" pitchFamily="34" charset="0"/>
                <a:cs typeface="Arial" pitchFamily="34" charset="0"/>
              </a:rPr>
              <a:t>Le fait de le présenter devant un jury de professeurs lui donne une </a:t>
            </a:r>
            <a:r>
              <a:rPr lang="fr-FR" b="1" baseline="0" dirty="0" smtClean="0">
                <a:latin typeface="Arial" pitchFamily="34" charset="0"/>
                <a:cs typeface="Arial" pitchFamily="34" charset="0"/>
              </a:rPr>
              <a:t>légitimité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et  </a:t>
            </a:r>
            <a:r>
              <a:rPr lang="fr-FR" baseline="0" dirty="0" smtClean="0">
                <a:latin typeface="Arial" pitchFamily="34" charset="0"/>
                <a:cs typeface="Arial" pitchFamily="34" charset="0"/>
              </a:rPr>
              <a:t>contribue au socle commun.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  <a:p>
            <a:r>
              <a:rPr lang="fr-FR" baseline="0" dirty="0" smtClean="0">
                <a:latin typeface="Arial" pitchFamily="34" charset="0"/>
                <a:cs typeface="Arial" pitchFamily="34" charset="0"/>
              </a:rPr>
              <a:t>Il devient également un support d’enseignement pour le professeur d’anglais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: début de présentation en anglais</a:t>
            </a:r>
            <a:r>
              <a:rPr lang="fr-FR" b="1" dirty="0">
                <a:latin typeface="Arial" pitchFamily="34" charset="0"/>
                <a:cs typeface="Arial" pitchFamily="34" charset="0"/>
                <a:sym typeface="Wingdings" pitchFamily="2" charset="2"/>
              </a:rPr>
              <a:t>.</a:t>
            </a:r>
            <a:endParaRPr lang="fr-FR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124622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S. PHYSIQUES</a:t>
            </a:r>
          </a:p>
          <a:p>
            <a:pPr marL="285750" indent="-285750">
              <a:buFontTx/>
              <a:buChar char="-"/>
            </a:pPr>
            <a:r>
              <a:rPr lang="fr-FR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Utilisation de l'oscilloscope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pour mesurer la vitesse de rotation de l'hélice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Etude des </a:t>
            </a:r>
            <a:r>
              <a:rPr lang="fr-FR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énergies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possibles pour le prototype (pile à combustible...)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Etude des énergie liées à la vitesse du prototype (</a:t>
            </a:r>
            <a:r>
              <a:rPr lang="fr-FR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énergie cinétique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...)</a:t>
            </a: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FRANCAIS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Travailler sur l'argumentation : choix des solutions techniques  dans les revues de projet et le dossier numérique</a:t>
            </a: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MATHEMATIQUES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Calculer la vitesse du prototype sur une distance donnée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Lors des différentes phases de conception (sous modeleur volumique), élaboration d’esquisses avec les outils mathématiques (cos, symétrie axiale…)</a:t>
            </a: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ANGLAIS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travail sur la présentation du dossier (le début simplement!)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50622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987059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u="sng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Exemples de réalisation de banc d’essais : </a:t>
            </a:r>
          </a:p>
          <a:p>
            <a:endParaRPr lang="fr-FR" u="sng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 typeface="Wingdings"/>
              <a:buChar char="è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  <a:sym typeface="Wingdings" pitchFamily="2" charset="2"/>
              </a:rPr>
              <a:t>Réalisation d’un banc d’essais sur l’influence de la répartition de la masse (collège de St NICOLAS-LEZ-ARRAS)</a:t>
            </a:r>
          </a:p>
          <a:p>
            <a:pPr marL="285750" indent="-285750">
              <a:buFont typeface="Wingdings"/>
              <a:buChar char="è"/>
            </a:pPr>
            <a:endParaRPr lang="fr-FR" dirty="0" smtClean="0">
              <a:latin typeface="Arial" pitchFamily="34" charset="0"/>
              <a:ea typeface="Tahoma" pitchFamily="34" charset="0"/>
              <a:cs typeface="Arial" pitchFamily="34" charset="0"/>
              <a:sym typeface="Wingdings" pitchFamily="2" charset="2"/>
            </a:endParaRPr>
          </a:p>
          <a:p>
            <a:pPr marL="285750" indent="-285750">
              <a:buFont typeface="Wingdings"/>
              <a:buChar char="è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  <a:sym typeface="Wingdings" pitchFamily="2" charset="2"/>
              </a:rPr>
              <a:t>Etude de l’accumulateur idéal (partenariat avec la société DEMARTOP) (collège de St POL SUR TERNOISE)</a:t>
            </a:r>
          </a:p>
          <a:p>
            <a:pPr marL="285750" indent="-285750">
              <a:buFont typeface="Wingdings"/>
              <a:buChar char="è"/>
            </a:pPr>
            <a:endParaRPr lang="fr-FR" dirty="0" smtClean="0">
              <a:latin typeface="Arial" pitchFamily="34" charset="0"/>
              <a:ea typeface="Tahoma" pitchFamily="34" charset="0"/>
              <a:cs typeface="Arial" pitchFamily="34" charset="0"/>
              <a:sym typeface="Wingdings" pitchFamily="2" charset="2"/>
            </a:endParaRPr>
          </a:p>
          <a:p>
            <a:pPr marL="285750" indent="-285750">
              <a:buFont typeface="Wingdings"/>
              <a:buChar char="è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  <a:sym typeface="Wingdings" pitchFamily="2" charset="2"/>
              </a:rPr>
              <a:t>Etude quant à la mise en marche à distance du prototype ainsi qu’à la gestion de la rotation de l’hélice (collège DESCARTES-MONTAIGNE de  LIEVIN et R. CASSIN de LOOS-EN-GOHELLE)</a:t>
            </a:r>
          </a:p>
          <a:p>
            <a:endParaRPr lang="fr-FR" dirty="0">
              <a:latin typeface="Arial" pitchFamily="34" charset="0"/>
              <a:ea typeface="Tahoma" pitchFamily="34" charset="0"/>
              <a:cs typeface="Arial" pitchFamily="34" charset="0"/>
              <a:sym typeface="Wingdings" pitchFamily="2" charset="2"/>
            </a:endParaRPr>
          </a:p>
          <a:p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  <a:sym typeface="Wingdings" pitchFamily="2" charset="2"/>
              </a:rPr>
              <a:t>Liaison Collège/Lycée : possibilité de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  <a:sym typeface="Wingdings" pitchFamily="2" charset="2"/>
              </a:rPr>
              <a:t>délocaliser certaines parties de la réalisation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  <a:sym typeface="Wingdings" pitchFamily="2" charset="2"/>
              </a:rPr>
              <a:t>afin d’utiliser des procédé de réalisation .</a:t>
            </a:r>
          </a:p>
          <a:p>
            <a:endParaRPr lang="fr-FR" dirty="0">
              <a:latin typeface="Arial" pitchFamily="34" charset="0"/>
              <a:ea typeface="Tahoma" pitchFamily="34" charset="0"/>
              <a:cs typeface="Arial" pitchFamily="34" charset="0"/>
              <a:sym typeface="Wingdings" pitchFamily="2" charset="2"/>
            </a:endParaRPr>
          </a:p>
          <a:p>
            <a:endParaRPr lang="fr-FR" dirty="0" smtClean="0">
              <a:latin typeface="Arial" pitchFamily="34" charset="0"/>
              <a:ea typeface="Tahoma" pitchFamily="34" charset="0"/>
              <a:cs typeface="Arial" pitchFamily="34" charset="0"/>
              <a:sym typeface="Wingdings" pitchFamily="2" charset="2"/>
            </a:endParaRPr>
          </a:p>
          <a:p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  <a:sym typeface="Wingdings" pitchFamily="2" charset="2"/>
              </a:rPr>
              <a:t>Plus d’informations : </a:t>
            </a:r>
          </a:p>
          <a:p>
            <a:pPr algn="ctr"/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  <a:sym typeface="Wingdings" pitchFamily="2" charset="2"/>
              </a:rPr>
              <a:t>http://challengehelica.blogspot.com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7209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L’HELICA est connue encore sous le nom d’HELICOCYCLE</a:t>
            </a:r>
            <a:r>
              <a:rPr lang="fr-FR" sz="1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fr-FR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07780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670248" y="4469358"/>
            <a:ext cx="5335270" cy="4752528"/>
          </a:xfrm>
          <a:noFill/>
          <a:ln>
            <a:noFill/>
          </a:ln>
        </p:spPr>
        <p:txBody>
          <a:bodyPr/>
          <a:lstStyle/>
          <a:p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Concevoir et réaliser un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prototype mu par une hélice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(sans roues motrices!) ,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radiocommandé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,  capable de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slalomer sur une piste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et accompagné d’un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dossier numérique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. Celui ci est présenté en fin d’année scolaire devant un jury de professeur.</a:t>
            </a:r>
          </a:p>
          <a:p>
            <a:endParaRPr lang="fr-FR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Grandes évolutions : </a:t>
            </a:r>
            <a:endParaRPr lang="fr-FR" dirty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Créé en 2006 par D. DELONNELLE et D. KLAVZER (professeurs de technologie)</a:t>
            </a:r>
          </a:p>
          <a:p>
            <a:pPr marL="285750" indent="-285750">
              <a:buFontTx/>
              <a:buChar char="-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2008/2009 : Nouveaux programmes</a:t>
            </a:r>
          </a:p>
          <a:p>
            <a:endParaRPr lang="fr-FR" dirty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Partenaires et CONCOURS qui ont fait évoluer le projet : </a:t>
            </a:r>
          </a:p>
          <a:p>
            <a:endParaRPr lang="fr-FR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-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Les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Amis de l’</a:t>
            </a:r>
            <a:r>
              <a:rPr lang="fr-FR" b="1" dirty="0" err="1" smtClean="0">
                <a:latin typeface="Arial" pitchFamily="34" charset="0"/>
                <a:ea typeface="Tahoma" pitchFamily="34" charset="0"/>
                <a:cs typeface="Arial" pitchFamily="34" charset="0"/>
              </a:rPr>
              <a:t>Helica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: dotation d’ouvrages liés à l’œuvre de M. LEYAT et réponses à des questions techniques liées au modèle d’époque</a:t>
            </a:r>
          </a:p>
          <a:p>
            <a:endParaRPr lang="fr-FR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Conseil Général du Pas De Calais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depuis 2010 dans le cadre :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« Accompagner la diffusion de la culture scientifique et technique sous toutes ses formes »</a:t>
            </a:r>
          </a:p>
          <a:p>
            <a:pPr marL="171450" indent="-171450">
              <a:buFontTx/>
              <a:buChar char="-"/>
            </a:pPr>
            <a:endParaRPr lang="fr-FR" b="1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Concours </a:t>
            </a:r>
            <a:r>
              <a:rPr lang="fr-FR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COURSE en COURS :  </a:t>
            </a:r>
            <a:r>
              <a:rPr lang="fr-FR" dirty="0">
                <a:latin typeface="Arial" pitchFamily="34" charset="0"/>
                <a:ea typeface="Tahoma" pitchFamily="34" charset="0"/>
                <a:cs typeface="Arial" pitchFamily="34" charset="0"/>
              </a:rPr>
              <a:t>E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ngagement de plusieurs équipes depuis 2 ans dans le cadre de l’accompagnement éducatif.</a:t>
            </a:r>
          </a:p>
          <a:p>
            <a:r>
              <a:rPr lang="fr-FR" dirty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fr-FR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  Amélioration du dossier numérique et de la partie communication.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85215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La liste des contraintes est revue chaque année par rapport aux remarques des professeurs qui participent au challenge.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94766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Le prototype  et le dossier numérique se réalisent au fur à mesure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de l’avancement dans la démarche technologique.</a:t>
            </a:r>
          </a:p>
          <a:p>
            <a:endParaRPr lang="fr-FR" dirty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Possibilité de faire des </a:t>
            </a:r>
            <a:r>
              <a:rPr lang="fr-FR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r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etours sur des décisions antérieures entre les différents problèmes techniques.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73111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Gradation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quant à la recherche de solutions par problème technique : 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fr-FR" baseline="30000" dirty="0" smtClean="0">
                <a:latin typeface="Arial" pitchFamily="34" charset="0"/>
                <a:cs typeface="Arial" pitchFamily="34" charset="0"/>
              </a:rPr>
              <a:t>er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et 2</a:t>
            </a:r>
            <a:r>
              <a:rPr lang="fr-FR" baseline="30000" dirty="0" smtClean="0">
                <a:latin typeface="Arial" pitchFamily="34" charset="0"/>
                <a:cs typeface="Arial" pitchFamily="34" charset="0"/>
              </a:rPr>
              <a:t>ème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problèmes techniques : recherche d’une solution en rapport à une fonction.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fr-FR" baseline="30000" dirty="0" smtClean="0">
                <a:latin typeface="Arial" pitchFamily="34" charset="0"/>
                <a:cs typeface="Arial" pitchFamily="34" charset="0"/>
              </a:rPr>
              <a:t>ème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problème technique : recherche de la totalité des solutions techniques en rapport aux fonctions.</a:t>
            </a:r>
            <a:endParaRPr lang="fr-FR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65401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>
                <a:latin typeface="Arial" pitchFamily="34" charset="0"/>
                <a:cs typeface="Arial" pitchFamily="34" charset="0"/>
              </a:rPr>
              <a:t>Relation :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forme-matériau-procédé</a:t>
            </a: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1/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Recherche individuelle 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d’une solution technique</a:t>
            </a:r>
          </a:p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2/ Mise en commun et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choix d’une solution 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pour l’équipe</a:t>
            </a:r>
          </a:p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3/ Choix parmi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 matériaux proposés 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 le professeur </a:t>
            </a:r>
          </a:p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4/ Réalisation sous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modeleur volumique </a:t>
            </a:r>
          </a:p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5/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Mise en place de la réalisation 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la solution (choix de procédés de réalisation, opérations de contrôle…)</a:t>
            </a:r>
          </a:p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6/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Réalisation de la solution</a:t>
            </a:r>
          </a:p>
          <a:p>
            <a:r>
              <a:rPr lang="fr-FR" dirty="0" smtClean="0">
                <a:latin typeface="Arial" pitchFamily="34" charset="0"/>
                <a:cs typeface="Arial" pitchFamily="34" charset="0"/>
              </a:rPr>
              <a:t>7/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revue de projet (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Plan fourni pour la 1</a:t>
            </a:r>
            <a:r>
              <a:rPr lang="fr-FR" baseline="30000" dirty="0" smtClean="0">
                <a:latin typeface="Arial" pitchFamily="34" charset="0"/>
                <a:cs typeface="Arial" pitchFamily="34" charset="0"/>
              </a:rPr>
              <a:t>ère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revue de projet)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71744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On entend par élargissement</a:t>
            </a:r>
            <a:r>
              <a:rPr lang="fr-FR" b="1" dirty="0">
                <a:latin typeface="Arial" pitchFamily="34" charset="0"/>
                <a:cs typeface="Arial" pitchFamily="34" charset="0"/>
              </a:rPr>
              <a:t> 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une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comparaison </a:t>
            </a:r>
            <a:r>
              <a:rPr lang="fr-FR" b="1" dirty="0">
                <a:latin typeface="Arial" pitchFamily="34" charset="0"/>
                <a:cs typeface="Arial" pitchFamily="34" charset="0"/>
              </a:rPr>
              <a:t>des activités scolaires avec des systèmes plus complexes du monde "hors l'école"</a:t>
            </a:r>
          </a:p>
          <a:p>
            <a:endParaRPr lang="fr-FR" baseline="0" dirty="0">
              <a:latin typeface="Arial" pitchFamily="34" charset="0"/>
              <a:cs typeface="Arial" pitchFamily="34" charset="0"/>
            </a:endParaRPr>
          </a:p>
          <a:p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endParaRPr lang="fr-FR" baseline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8CE76-E677-4B95-B13D-A18EF9FC7654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65401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2966E-E91D-4D25-8391-09EC25C9E1E5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33275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8099-4255-4A00-AE94-40E97D53F1CD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70882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77151-841F-473D-8FA3-F27A08303C28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09116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5163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09453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84161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37671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146551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467284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45555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7459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681DA-5641-4ED3-9E24-51B5A0B56E8C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162763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630878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659255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65781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2C1A8-909B-433F-8DA4-2A2198D0A2B9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7631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AF49-BC6E-4C29-A3BA-A58946BB8CFA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85517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37EAE-2EAC-49AC-9859-36E469722C72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06438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4CACF-1C5A-4215-8A84-E68EE63436D1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0633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0A260-03B9-42F7-9F5E-4EB8E4D3ACEA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776148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A6B6-5AC7-4579-933B-960F22167FF4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38803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AB6E0-F54C-4D4D-AC9E-DD899F4B5559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9536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5CEE9-60AF-44C8-811F-046742BC0E66}" type="datetime1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1ADD0-7F96-4284-8BEB-85B2BE3E924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5564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3B6A7-7AC2-4300-975D-501BA005D98A}" type="datetimeFigureOut">
              <a:rPr lang="fr-FR" smtClean="0"/>
              <a:pPr/>
              <a:t>07/02/2012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E8E05-0807-4740-8FF7-9098D366A0B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989820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hyperlink" Target="doc_Helica/banc_essais_propulser.pdf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jpeg"/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jpeg"/><Relationship Id="rId10" Type="http://schemas.openxmlformats.org/officeDocument/2006/relationships/image" Target="../media/image57.png"/><Relationship Id="rId4" Type="http://schemas.openxmlformats.org/officeDocument/2006/relationships/image" Target="../media/image51.jpe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pn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doc_Helica/Criteres_dossier_numerique.pdf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hyperlink" Target="doc_Helica/descarte19.pd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13" Type="http://schemas.openxmlformats.org/officeDocument/2006/relationships/image" Target="../media/image96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5" Type="http://schemas.openxmlformats.org/officeDocument/2006/relationships/image" Target="../media/image88.jpe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4" Type="http://schemas.openxmlformats.org/officeDocument/2006/relationships/image" Target="../media/image87.jpe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doc_Helica/Diagramme_GANTT.ods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jpeg"/><Relationship Id="rId3" Type="http://schemas.openxmlformats.org/officeDocument/2006/relationships/image" Target="../media/image17.png"/><Relationship Id="rId7" Type="http://schemas.openxmlformats.org/officeDocument/2006/relationships/hyperlink" Target="doc_Helica/Revue_de_projet_2.pdf" TargetMode="External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3.jpeg"/><Relationship Id="rId5" Type="http://schemas.openxmlformats.org/officeDocument/2006/relationships/image" Target="../media/image19.jpeg"/><Relationship Id="rId10" Type="http://schemas.openxmlformats.org/officeDocument/2006/relationships/hyperlink" Target="doc_Helica/Plan_revue_de_projet.pdf" TargetMode="External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9013" y="2319015"/>
            <a:ext cx="8784976" cy="1470025"/>
          </a:xfrm>
        </p:spPr>
        <p:txBody>
          <a:bodyPr>
            <a:normAutofit/>
          </a:bodyPr>
          <a:lstStyle/>
          <a:p>
            <a:r>
              <a:rPr lang="fr-FR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 Challenge HELICA »</a:t>
            </a:r>
            <a:endParaRPr lang="fr-FR" sz="4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83568" y="3908648"/>
            <a:ext cx="7848872" cy="1752600"/>
          </a:xfrm>
        </p:spPr>
        <p:txBody>
          <a:bodyPr>
            <a:normAutofit/>
          </a:bodyPr>
          <a:lstStyle/>
          <a:p>
            <a:r>
              <a:rPr lang="fr-FR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Challenge organisé par les collèges </a:t>
            </a:r>
          </a:p>
          <a:p>
            <a:r>
              <a:rPr lang="fr-FR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R. CASSIN de LOOS-EN-GOHELLE </a:t>
            </a:r>
          </a:p>
          <a:p>
            <a:r>
              <a:rPr lang="fr-FR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et DESCARTES-MONTAIGNE de LIEVIN </a:t>
            </a:r>
            <a:r>
              <a:rPr lang="fr-FR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(62)</a:t>
            </a:r>
            <a:endParaRPr lang="fr-FR" sz="2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068124" y="5819420"/>
            <a:ext cx="5592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i="1" dirty="0" smtClean="0"/>
              <a:t>Avec le soutien du Conseil Général du Pas De Calais</a:t>
            </a:r>
            <a:endParaRPr lang="fr-FR" sz="2000" b="1" i="1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0901" y="5535161"/>
            <a:ext cx="1163467" cy="968628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755576" y="1723455"/>
            <a:ext cx="7712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PROJET en classe de 3ème</a:t>
            </a:r>
            <a:endParaRPr lang="fr-FR" sz="44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9" name="Bouton d’action : Suivant 8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3" name="Groupe 12"/>
          <p:cNvGrpSpPr/>
          <p:nvPr/>
        </p:nvGrpSpPr>
        <p:grpSpPr>
          <a:xfrm>
            <a:off x="755576" y="116632"/>
            <a:ext cx="7560840" cy="720080"/>
            <a:chOff x="611560" y="116632"/>
            <a:chExt cx="7560840" cy="720080"/>
          </a:xfrm>
          <a:solidFill>
            <a:schemeClr val="tx2">
              <a:lumMod val="20000"/>
              <a:lumOff val="80000"/>
            </a:schemeClr>
          </a:solidFill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1560" y="116632"/>
              <a:ext cx="819519" cy="720080"/>
            </a:xfrm>
            <a:prstGeom prst="rect">
              <a:avLst/>
            </a:prstGeom>
            <a:grpFill/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Rectangle 10"/>
            <p:cNvSpPr/>
            <p:nvPr/>
          </p:nvSpPr>
          <p:spPr>
            <a:xfrm>
              <a:off x="1475656" y="116632"/>
              <a:ext cx="6696744" cy="720080"/>
            </a:xfrm>
            <a:prstGeom prst="rect">
              <a:avLst/>
            </a:prstGeom>
            <a:grpFill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SEMINAIRE</a:t>
              </a:r>
              <a:r>
                <a:rPr lang="fr-FR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NATIONAL DE TECHNOLOGIE AU </a:t>
              </a:r>
              <a:r>
                <a:rPr lang="fr-FR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COLLEGE</a:t>
              </a:r>
              <a:endParaRPr lang="fr-FR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fr-FR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31 Janvier 2012</a:t>
              </a:r>
            </a:p>
            <a:p>
              <a:pPr algn="ctr"/>
              <a:r>
                <a:rPr lang="fr-FR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PARIS – Lycée RASPAIL</a:t>
              </a:r>
            </a:p>
          </p:txBody>
        </p:sp>
      </p:grpSp>
      <p:sp>
        <p:nvSpPr>
          <p:cNvPr id="12" name="ZoneTexte 11"/>
          <p:cNvSpPr txBox="1"/>
          <p:nvPr/>
        </p:nvSpPr>
        <p:spPr>
          <a:xfrm>
            <a:off x="571350" y="1115452"/>
            <a:ext cx="796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smtClean="0"/>
              <a:t>Introduction : Christophe LASSON		Présentation : David DELONNELLE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xmlns="" val="15365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344060" y="2852936"/>
            <a:ext cx="8620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è"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Evolution des solutions technique pour DIRIGER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753" y="3190861"/>
            <a:ext cx="3816183" cy="211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01208"/>
            <a:ext cx="3896336" cy="101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777402" y="6351131"/>
            <a:ext cx="33185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>
                <a:latin typeface="Tahoma" pitchFamily="34" charset="0"/>
                <a:ea typeface="Tahoma" pitchFamily="34" charset="0"/>
                <a:cs typeface="Tahoma" pitchFamily="34" charset="0"/>
              </a:rPr>
              <a:t>Article tiré du brevet de la voiture à hélice de M. </a:t>
            </a:r>
            <a:r>
              <a:rPr lang="fr-FR" sz="10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LEYAT</a:t>
            </a:r>
            <a:endParaRPr lang="fr-FR" sz="10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669900"/>
            <a:ext cx="2326943" cy="1924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59496" y="188640"/>
            <a:ext cx="392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ELARGISSEMENTS POSSIBLES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 : </a:t>
            </a:r>
          </a:p>
        </p:txBody>
      </p:sp>
      <p:sp>
        <p:nvSpPr>
          <p:cNvPr id="3" name="Rectangle 2"/>
          <p:cNvSpPr/>
          <p:nvPr/>
        </p:nvSpPr>
        <p:spPr>
          <a:xfrm>
            <a:off x="338699" y="483915"/>
            <a:ext cx="8370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/>
              <a:buChar char="è"/>
            </a:pP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Evolution des solutions techniques pour TRANSMETTRE UN SIGNAL</a:t>
            </a:r>
          </a:p>
          <a:p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système 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« </a:t>
            </a:r>
            <a:r>
              <a:rPr lang="fr-FR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Openvibe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 » de 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l’INRIA)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Flèche droite rayée 11"/>
          <p:cNvSpPr/>
          <p:nvPr/>
        </p:nvSpPr>
        <p:spPr>
          <a:xfrm>
            <a:off x="4656240" y="4139204"/>
            <a:ext cx="1802216" cy="934789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5" name="Groupe 14"/>
          <p:cNvGrpSpPr/>
          <p:nvPr/>
        </p:nvGrpSpPr>
        <p:grpSpPr>
          <a:xfrm>
            <a:off x="1331640" y="913431"/>
            <a:ext cx="7063073" cy="1939505"/>
            <a:chOff x="1331640" y="913431"/>
            <a:chExt cx="7063073" cy="1939505"/>
          </a:xfrm>
        </p:grpSpPr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08104" y="913431"/>
              <a:ext cx="2886609" cy="193950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31640" y="1130246"/>
              <a:ext cx="2074943" cy="1555721"/>
            </a:xfrm>
            <a:prstGeom prst="rect">
              <a:avLst/>
            </a:prstGeom>
          </p:spPr>
        </p:pic>
        <p:sp>
          <p:nvSpPr>
            <p:cNvPr id="19" name="Flèche droite rayée 18"/>
            <p:cNvSpPr/>
            <p:nvPr/>
          </p:nvSpPr>
          <p:spPr>
            <a:xfrm>
              <a:off x="3688351" y="1440711"/>
              <a:ext cx="1802216" cy="934789"/>
            </a:xfrm>
            <a:prstGeom prst="striped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23" name="Bouton d’action : Suivant 22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1371596" y="5242038"/>
            <a:ext cx="1512168" cy="113557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Transmission par poulies et câbles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48560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  <p:bldP spid="3" grpId="0"/>
      <p:bldP spid="12" grpId="0" animBg="1"/>
      <p:bldP spid="17" grpId="0"/>
      <p:bldP spid="2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84794"/>
            <a:ext cx="8229600" cy="504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SUPPORTER les éléments du prototype</a:t>
            </a:r>
          </a:p>
        </p:txBody>
      </p:sp>
      <p:sp>
        <p:nvSpPr>
          <p:cNvPr id="4" name="Rectangle 3"/>
          <p:cNvSpPr/>
          <p:nvPr/>
        </p:nvSpPr>
        <p:spPr>
          <a:xfrm>
            <a:off x="1043608" y="1465528"/>
            <a:ext cx="1656184" cy="844840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SUPPORTER</a:t>
            </a:r>
          </a:p>
          <a:p>
            <a:pPr algn="ctr"/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l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es éléments </a:t>
            </a:r>
          </a:p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du prototype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32240" y="1631114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???</a:t>
            </a:r>
            <a:endParaRPr lang="fr-FR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9" name="Connecteur en angle 18"/>
          <p:cNvCxnSpPr>
            <a:stCxn id="4" idx="3"/>
            <a:endCxn id="16" idx="1"/>
          </p:cNvCxnSpPr>
          <p:nvPr/>
        </p:nvCxnSpPr>
        <p:spPr>
          <a:xfrm flipV="1">
            <a:off x="2699792" y="1886928"/>
            <a:ext cx="4032448" cy="102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à coins arrondis 16"/>
          <p:cNvSpPr/>
          <p:nvPr/>
        </p:nvSpPr>
        <p:spPr>
          <a:xfrm>
            <a:off x="611560" y="2963432"/>
            <a:ext cx="2520280" cy="396044"/>
          </a:xfrm>
          <a:prstGeom prst="roundRect">
            <a:avLst/>
          </a:prstGeom>
          <a:solidFill>
            <a:srgbClr val="FFFF6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Analyse et conception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Rectangle à coins arrondis 17"/>
          <p:cNvSpPr/>
          <p:nvPr/>
        </p:nvSpPr>
        <p:spPr>
          <a:xfrm>
            <a:off x="604739" y="3575500"/>
            <a:ext cx="2520280" cy="396044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Les matériaux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à coins arrondis 20"/>
          <p:cNvSpPr/>
          <p:nvPr/>
        </p:nvSpPr>
        <p:spPr>
          <a:xfrm>
            <a:off x="590675" y="4197085"/>
            <a:ext cx="2520280" cy="39604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Processus de réalisation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Rectangle à coins arrondis 21"/>
          <p:cNvSpPr/>
          <p:nvPr/>
        </p:nvSpPr>
        <p:spPr>
          <a:xfrm>
            <a:off x="590675" y="4806677"/>
            <a:ext cx="2520280" cy="396044"/>
          </a:xfrm>
          <a:prstGeom prst="round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C.G.I.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Flèche gauche 1"/>
          <p:cNvSpPr/>
          <p:nvPr/>
        </p:nvSpPr>
        <p:spPr>
          <a:xfrm>
            <a:off x="3406924" y="3586647"/>
            <a:ext cx="1296144" cy="39604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13" name="Bouton d’action : Suivant 12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6616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12862" y="778059"/>
            <a:ext cx="870760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Réinvestissement dans une nouvelle situation de conception</a:t>
            </a:r>
          </a:p>
          <a:p>
            <a:pPr marL="285750" indent="-285750">
              <a:buFontTx/>
              <a:buChar char="-"/>
            </a:pP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4284" y="1344538"/>
            <a:ext cx="2724178" cy="1633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939" y="4531194"/>
            <a:ext cx="3095509" cy="1930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1738" y="1333018"/>
            <a:ext cx="2452817" cy="1733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4459186"/>
            <a:ext cx="2765153" cy="221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1233" y="1333018"/>
            <a:ext cx="576387" cy="57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354" y="1393612"/>
            <a:ext cx="2297583" cy="163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87898" y="4984123"/>
            <a:ext cx="22559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REVUE 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DE 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PROJET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34446" y="116632"/>
            <a:ext cx="5793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Résolution de problème : </a:t>
            </a:r>
          </a:p>
          <a:p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Comment supporter les éléments du prototype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>
          <a:xfrm>
            <a:off x="6716537" y="6393687"/>
            <a:ext cx="2133600" cy="365125"/>
          </a:xfrm>
        </p:spPr>
        <p:txBody>
          <a:bodyPr/>
          <a:lstStyle/>
          <a:p>
            <a:fld id="{44D1ADD0-7F96-4284-8BEB-85B2BE3E9241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13" name="Bouton d’action : Suivant 12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2013" y="2596811"/>
            <a:ext cx="2593416" cy="1934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2495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179512" y="84794"/>
            <a:ext cx="8229600" cy="504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PROPULSER le prototype</a:t>
            </a:r>
          </a:p>
        </p:txBody>
      </p:sp>
      <p:sp>
        <p:nvSpPr>
          <p:cNvPr id="6" name="Rectangle 5"/>
          <p:cNvSpPr/>
          <p:nvPr/>
        </p:nvSpPr>
        <p:spPr>
          <a:xfrm>
            <a:off x="755576" y="1755232"/>
            <a:ext cx="1656184" cy="635674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PROPULSER </a:t>
            </a:r>
          </a:p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 prototype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63888" y="819128"/>
            <a:ext cx="2016224" cy="43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Mettre en rotation l’hélice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888" y="1827240"/>
            <a:ext cx="2016224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Permettre le roulement sur le sol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63888" y="2772977"/>
            <a:ext cx="2016224" cy="4944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Commander la mise en route du système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2" name="Connecteur en angle 11"/>
          <p:cNvCxnSpPr>
            <a:stCxn id="6" idx="3"/>
            <a:endCxn id="7" idx="1"/>
          </p:cNvCxnSpPr>
          <p:nvPr/>
        </p:nvCxnSpPr>
        <p:spPr>
          <a:xfrm flipV="1">
            <a:off x="2411760" y="1035152"/>
            <a:ext cx="1152128" cy="1037917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en angle 12"/>
          <p:cNvCxnSpPr>
            <a:stCxn id="6" idx="3"/>
            <a:endCxn id="8" idx="1"/>
          </p:cNvCxnSpPr>
          <p:nvPr/>
        </p:nvCxnSpPr>
        <p:spPr>
          <a:xfrm>
            <a:off x="2411760" y="2073069"/>
            <a:ext cx="1152128" cy="619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en angle 13"/>
          <p:cNvCxnSpPr>
            <a:stCxn id="6" idx="3"/>
            <a:endCxn id="9" idx="1"/>
          </p:cNvCxnSpPr>
          <p:nvPr/>
        </p:nvCxnSpPr>
        <p:spPr>
          <a:xfrm>
            <a:off x="2411760" y="2073069"/>
            <a:ext cx="1152128" cy="94712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588224" y="692696"/>
            <a:ext cx="1512168" cy="6849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???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588224" y="1720064"/>
            <a:ext cx="1512168" cy="7241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???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588224" y="2766351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???</a:t>
            </a:r>
            <a:endParaRPr lang="fr-FR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0" name="Connecteur en angle 19"/>
          <p:cNvCxnSpPr>
            <a:stCxn id="7" idx="3"/>
            <a:endCxn id="17" idx="1"/>
          </p:cNvCxnSpPr>
          <p:nvPr/>
        </p:nvCxnSpPr>
        <p:spPr>
          <a:xfrm>
            <a:off x="5580112" y="1035152"/>
            <a:ext cx="1008112" cy="1270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eur en angle 22"/>
          <p:cNvCxnSpPr>
            <a:stCxn id="8" idx="3"/>
            <a:endCxn id="18" idx="1"/>
          </p:cNvCxnSpPr>
          <p:nvPr/>
        </p:nvCxnSpPr>
        <p:spPr>
          <a:xfrm>
            <a:off x="5580112" y="2079268"/>
            <a:ext cx="1008112" cy="2868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necteur en angle 23"/>
          <p:cNvCxnSpPr>
            <a:stCxn id="9" idx="3"/>
            <a:endCxn id="19" idx="1"/>
          </p:cNvCxnSpPr>
          <p:nvPr/>
        </p:nvCxnSpPr>
        <p:spPr>
          <a:xfrm>
            <a:off x="5580112" y="3020189"/>
            <a:ext cx="1008112" cy="1976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tangle à coins arrondis 15"/>
          <p:cNvSpPr/>
          <p:nvPr/>
        </p:nvSpPr>
        <p:spPr>
          <a:xfrm>
            <a:off x="218692" y="3052997"/>
            <a:ext cx="2520280" cy="396044"/>
          </a:xfrm>
          <a:prstGeom prst="roundRect">
            <a:avLst/>
          </a:prstGeom>
          <a:solidFill>
            <a:srgbClr val="FFFF6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Analyse et conception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à coins arrondis 20"/>
          <p:cNvSpPr/>
          <p:nvPr/>
        </p:nvSpPr>
        <p:spPr>
          <a:xfrm>
            <a:off x="211871" y="3665065"/>
            <a:ext cx="2520280" cy="396044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Les matériaux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Rectangle à coins arrondis 21"/>
          <p:cNvSpPr/>
          <p:nvPr/>
        </p:nvSpPr>
        <p:spPr>
          <a:xfrm>
            <a:off x="197807" y="4286650"/>
            <a:ext cx="2520280" cy="39604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Processus de réalisation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Rectangle à coins arrondis 24"/>
          <p:cNvSpPr/>
          <p:nvPr/>
        </p:nvSpPr>
        <p:spPr>
          <a:xfrm>
            <a:off x="197807" y="4896242"/>
            <a:ext cx="2520280" cy="396044"/>
          </a:xfrm>
          <a:prstGeom prst="roundRect">
            <a:avLst/>
          </a:prstGeom>
          <a:solidFill>
            <a:srgbClr val="FF9933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Les énergies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Rectangle à coins arrondis 25"/>
          <p:cNvSpPr/>
          <p:nvPr/>
        </p:nvSpPr>
        <p:spPr>
          <a:xfrm>
            <a:off x="182688" y="6165304"/>
            <a:ext cx="2520280" cy="396044"/>
          </a:xfrm>
          <a:prstGeom prst="round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C.G.I.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Rectangle à coins arrondis 26"/>
          <p:cNvSpPr/>
          <p:nvPr/>
        </p:nvSpPr>
        <p:spPr>
          <a:xfrm>
            <a:off x="206935" y="5553236"/>
            <a:ext cx="2520280" cy="39604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Evolution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28" name="Bouton d’action : Suivant 27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 gauche 28"/>
          <p:cNvSpPr/>
          <p:nvPr/>
        </p:nvSpPr>
        <p:spPr>
          <a:xfrm>
            <a:off x="3023270" y="4896242"/>
            <a:ext cx="1296144" cy="39604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/>
          <p:cNvSpPr/>
          <p:nvPr/>
        </p:nvSpPr>
        <p:spPr>
          <a:xfrm>
            <a:off x="5976713" y="332656"/>
            <a:ext cx="2736303" cy="333240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13939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 animBg="1"/>
      <p:bldP spid="8" grpId="0" animBg="1"/>
      <p:bldP spid="9" grpId="0" animBg="1"/>
      <p:bldP spid="17" grpId="0" animBg="1"/>
      <p:bldP spid="18" grpId="0" animBg="1"/>
      <p:bldP spid="19" grpId="0" animBg="1"/>
      <p:bldP spid="16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1578222" y="109439"/>
            <a:ext cx="5735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Quelle source d’énergie pour entrainer l’hélice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022" y="1114801"/>
            <a:ext cx="30490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- explication du fonctionnement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sz="1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- énergie entrante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sz="1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- coût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sz="1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- d</a:t>
            </a:r>
            <a:r>
              <a:rPr lang="fr-FR" sz="16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urée de rotation de l’hélice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sz="1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- masse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sz="16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encombrement ...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9511" y="841301"/>
            <a:ext cx="1742398" cy="1843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1909" y="841301"/>
            <a:ext cx="1912105" cy="1843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4124" y="836712"/>
            <a:ext cx="1934723" cy="184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242531" y="3501008"/>
            <a:ext cx="5928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ELARGISSEMENTS POSSIBLES </a:t>
            </a:r>
            <a:r>
              <a:rPr lang="fr-FR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sur d’autres solutions</a:t>
            </a:r>
            <a:endParaRPr lang="fr-FR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913" y="4472240"/>
            <a:ext cx="2366963" cy="148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9511" y="4729310"/>
            <a:ext cx="24892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5855" y="4832499"/>
            <a:ext cx="2466975" cy="162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611559" y="4120044"/>
            <a:ext cx="16894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Pile à hydrogène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8977" y="3960962"/>
            <a:ext cx="12604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3132778" y="4068361"/>
            <a:ext cx="1370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Moteur à </a:t>
            </a:r>
          </a:p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air comprimé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6163936" y="4458598"/>
            <a:ext cx="27308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Propulsion par turbine à gaz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79712" y="3033236"/>
            <a:ext cx="5487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 Choix d’une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solution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pour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entrainer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l’hélice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19" name="Bouton d’action : Suivant 18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9909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7" grpId="0"/>
      <p:bldP spid="18" grpId="0"/>
      <p:bldP spid="2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34446" y="116632"/>
            <a:ext cx="70855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Résolution de problème : </a:t>
            </a:r>
          </a:p>
          <a:p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Quelle hélice choisir et pour quel mode de fonctionnement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3464" y="959242"/>
            <a:ext cx="2344793" cy="143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353" y="1201211"/>
            <a:ext cx="1584227" cy="1189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3010" y="630436"/>
            <a:ext cx="25209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" y="1412304"/>
            <a:ext cx="2171395" cy="79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107565" y="831879"/>
            <a:ext cx="466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Mise en place d’un protocole expérimental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724128" y="2390691"/>
            <a:ext cx="13773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Matériel à disposition</a:t>
            </a:r>
            <a:endParaRPr lang="fr-FR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02988"/>
            <a:ext cx="2265363" cy="277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2013" y="2780928"/>
            <a:ext cx="2339975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736461" y="2420888"/>
            <a:ext cx="32785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Exemples de protocoles mis en place : </a:t>
            </a:r>
            <a:endParaRPr lang="fr-FR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940152" y="3415056"/>
            <a:ext cx="770635" cy="1368152"/>
          </a:xfrm>
          <a:prstGeom prst="chevr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6876256" y="3523068"/>
            <a:ext cx="2088232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Détermination de l’hélice à utiliser et de son mode de fonctionnement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699792" y="5661248"/>
            <a:ext cx="18934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REVUE </a:t>
            </a:r>
            <a:r>
              <a:rPr lang="fr-FR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 PROJET </a:t>
            </a:r>
            <a:endParaRPr lang="fr-FR" sz="1400" dirty="0"/>
          </a:p>
        </p:txBody>
      </p:sp>
      <p:sp>
        <p:nvSpPr>
          <p:cNvPr id="12" name="Rectangle 11"/>
          <p:cNvSpPr/>
          <p:nvPr/>
        </p:nvSpPr>
        <p:spPr>
          <a:xfrm>
            <a:off x="3923928" y="2874996"/>
            <a:ext cx="216024" cy="1842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3451628" y="2935271"/>
            <a:ext cx="216024" cy="1842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34447" y="6173144"/>
            <a:ext cx="8758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9" action="ppaction://hlinkfile"/>
              </a:rPr>
              <a:t>Autres bancs d’essais  </a:t>
            </a:r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(réalisés par d’autres professeurs de technologie de l’académie)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15</a:t>
            </a:fld>
            <a:endParaRPr lang="fr-FR" dirty="0"/>
          </a:p>
        </p:txBody>
      </p:sp>
      <p:sp>
        <p:nvSpPr>
          <p:cNvPr id="20" name="Bouton d’action : Suivant 19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92298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1" grpId="0"/>
      <p:bldP spid="12" grpId="0" animBg="1"/>
      <p:bldP spid="19" grpId="0" animBg="1"/>
      <p:bldP spid="2" grpId="0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23528" y="266319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ELARGISSEMENTS POSSIBLES </a:t>
            </a:r>
            <a:r>
              <a:rPr lang="fr-FR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fr-FR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8083" y="351839"/>
            <a:ext cx="1293299" cy="155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392" y="1860858"/>
            <a:ext cx="1090613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0267" y="2021988"/>
            <a:ext cx="1441450" cy="75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7728" y="1950646"/>
            <a:ext cx="1282700" cy="108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9896" y="1904026"/>
            <a:ext cx="1209675" cy="125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4038" y="1740208"/>
            <a:ext cx="900113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lèche droite à entaille 5"/>
          <p:cNvSpPr/>
          <p:nvPr/>
        </p:nvSpPr>
        <p:spPr>
          <a:xfrm>
            <a:off x="393070" y="2481474"/>
            <a:ext cx="8208912" cy="792088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Evolution des hélices au niveau de la forme et des matériaux utilisés</a:t>
            </a: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070" y="3345570"/>
            <a:ext cx="180022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8845" y="3370324"/>
            <a:ext cx="1231713" cy="144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8897" y="3201555"/>
            <a:ext cx="1382565" cy="153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4138" y="3135343"/>
            <a:ext cx="1393178" cy="1605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7548" y="3360699"/>
            <a:ext cx="1479995" cy="1221355"/>
          </a:xfrm>
          <a:prstGeom prst="rect">
            <a:avLst/>
          </a:prstGeom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3600" y="3172042"/>
            <a:ext cx="1138494" cy="136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Bouton d’action : Suivant 25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2270" y="4842073"/>
            <a:ext cx="2703736" cy="1865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6006" y="5014282"/>
            <a:ext cx="2231450" cy="1489507"/>
          </a:xfrm>
          <a:prstGeom prst="rect">
            <a:avLst/>
          </a:prstGeom>
        </p:spPr>
      </p:pic>
      <p:sp>
        <p:nvSpPr>
          <p:cNvPr id="29" name="Espace réservé du numéro de diapositive 7"/>
          <p:cNvSpPr txBox="1">
            <a:spLocks/>
          </p:cNvSpPr>
          <p:nvPr/>
        </p:nvSpPr>
        <p:spPr>
          <a:xfrm>
            <a:off x="6653943" y="639368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4D1ADD0-7F96-4284-8BEB-85B2BE3E9241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96042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5" name="Bouton d’action : Suivant 4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628800"/>
            <a:ext cx="3780421" cy="252028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5955" y="4407447"/>
            <a:ext cx="3024336" cy="216232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6708" y="1556793"/>
            <a:ext cx="1944216" cy="2592287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323528" y="266319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r>
              <a:rPr lang="fr-FR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LARGISSEMENTS POSSIBLES (suite) </a:t>
            </a:r>
            <a:r>
              <a:rPr lang="fr-FR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fr-FR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465426" y="970856"/>
            <a:ext cx="39506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Un autre usage pour les hélices…</a:t>
            </a:r>
            <a:endParaRPr lang="fr-F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6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/>
          <p:nvPr/>
        </p:nvSpPr>
        <p:spPr>
          <a:xfrm>
            <a:off x="4726841" y="4149080"/>
            <a:ext cx="1429335" cy="8783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34446" y="116632"/>
            <a:ext cx="65004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Résolution de problème : </a:t>
            </a:r>
          </a:p>
          <a:p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Comment commander la mise en marche du système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25705"/>
            <a:ext cx="1800200" cy="1401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27428"/>
            <a:ext cx="2006894" cy="156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05064"/>
            <a:ext cx="1898467" cy="2373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5758" y="5061601"/>
            <a:ext cx="2742167" cy="1306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65104"/>
            <a:ext cx="1003300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Connecteur droit avec flèche 7"/>
          <p:cNvCxnSpPr>
            <a:stCxn id="6" idx="4"/>
          </p:cNvCxnSpPr>
          <p:nvPr/>
        </p:nvCxnSpPr>
        <p:spPr>
          <a:xfrm>
            <a:off x="5441509" y="5027428"/>
            <a:ext cx="66595" cy="6875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4911" y="2276872"/>
            <a:ext cx="1660996" cy="1660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14" name="Bouton d’action : Suivant 13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1871700" y="874569"/>
            <a:ext cx="2520280" cy="127421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Mettre en fonctionnement le système ?</a:t>
            </a:r>
            <a:endParaRPr lang="fr-FR" dirty="0"/>
          </a:p>
        </p:txBody>
      </p:sp>
      <p:sp>
        <p:nvSpPr>
          <p:cNvPr id="16" name="Ellipse 15"/>
          <p:cNvSpPr/>
          <p:nvPr/>
        </p:nvSpPr>
        <p:spPr>
          <a:xfrm>
            <a:off x="6179393" y="701407"/>
            <a:ext cx="2520280" cy="127421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Implanter la solution retenue ?</a:t>
            </a:r>
            <a:endParaRPr lang="fr-FR" dirty="0"/>
          </a:p>
        </p:txBody>
      </p:sp>
      <p:sp>
        <p:nvSpPr>
          <p:cNvPr id="17" name="Ellipse 16"/>
          <p:cNvSpPr/>
          <p:nvPr/>
        </p:nvSpPr>
        <p:spPr>
          <a:xfrm>
            <a:off x="4114663" y="1975624"/>
            <a:ext cx="2520280" cy="127421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Caractère polluant de l’énergie retenue ?</a:t>
            </a:r>
            <a:endParaRPr lang="fr-FR" dirty="0"/>
          </a:p>
        </p:txBody>
      </p:sp>
      <p:sp>
        <p:nvSpPr>
          <p:cNvPr id="18" name="Ellipse 17"/>
          <p:cNvSpPr/>
          <p:nvPr/>
        </p:nvSpPr>
        <p:spPr>
          <a:xfrm>
            <a:off x="395536" y="2144221"/>
            <a:ext cx="2520280" cy="127421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Contraintes liées au cahier des charges (coût…)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01874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14" grpId="0" animBg="1"/>
      <p:bldP spid="7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34446" y="-27384"/>
            <a:ext cx="47676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Comment fixer les roues au prototype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374" y="548680"/>
            <a:ext cx="3312368" cy="165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4681" y="583753"/>
            <a:ext cx="4169767" cy="1622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114293" y="3276273"/>
            <a:ext cx="8920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Résolution de problème : </a:t>
            </a:r>
          </a:p>
          <a:p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Conception et réalisation des supports de train roulant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et des roues ? 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8623" y="4737503"/>
            <a:ext cx="1673857" cy="1251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27392"/>
            <a:ext cx="1981607" cy="192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186" y="4384134"/>
            <a:ext cx="1953851" cy="130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2123728" y="2060848"/>
            <a:ext cx="50122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- Pièces mobiles / pièces fixes sur les trains roulants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Qualité de roulement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…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8532" y="4334274"/>
            <a:ext cx="1802838" cy="1356906"/>
          </a:xfrm>
          <a:prstGeom prst="rect">
            <a:avLst/>
          </a:prstGeom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5463" y="4714683"/>
            <a:ext cx="1850766" cy="127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5611" y="5373216"/>
            <a:ext cx="1848680" cy="132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17" name="Bouton d’action : Suivant 16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107504" y="3892986"/>
            <a:ext cx="8896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Réinvestissement dans une nouvelle situation de conception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979712" y="2852936"/>
            <a:ext cx="4945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 Choix d’une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solution </a:t>
            </a:r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pour 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le prototype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273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6" grpId="0"/>
      <p:bldP spid="17" grpId="0" animBg="1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SOMMAIRE</a:t>
            </a:r>
            <a:endParaRPr lang="fr-FR" sz="36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1180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1/ Présentation : </a:t>
            </a:r>
          </a:p>
          <a:p>
            <a:pPr marL="0" indent="0">
              <a:buNone/>
            </a:pPr>
            <a:endParaRPr lang="fr-FR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Historique des véhicules à propulsion par hélice</a:t>
            </a:r>
          </a:p>
          <a:p>
            <a:pPr>
              <a:buFontTx/>
              <a:buChar char="-"/>
            </a:pPr>
            <a:endParaRPr lang="fr-FR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Le règlement du challenge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432593" y="3212976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2/ Cohérences avec le programme de technologie 3</a:t>
            </a:r>
            <a:r>
              <a:rPr lang="fr-FR" sz="20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ème</a:t>
            </a:r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&amp; le socle commun de connaissances et de compétences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432593" y="4205987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Différents problèmes techniques et élargissements </a:t>
            </a: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possibles</a:t>
            </a:r>
            <a:endParaRPr lang="fr-F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2592" y="4735413"/>
            <a:ext cx="8603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Revues de projet &amp; Dossiers numériques de suivi de </a:t>
            </a: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projet</a:t>
            </a:r>
            <a:endParaRPr lang="fr-F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2592" y="5219908"/>
            <a:ext cx="7595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Croisements avec les autres </a:t>
            </a: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disciplines</a:t>
            </a:r>
            <a:endParaRPr lang="fr-F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2592" y="5733256"/>
            <a:ext cx="8099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Perspectives pour le projet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1" name="Bouton d’action : Suivant 10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0965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179512" y="-27384"/>
            <a:ext cx="8229600" cy="504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 revue de projet</a:t>
            </a:r>
          </a:p>
        </p:txBody>
      </p:sp>
      <p:sp>
        <p:nvSpPr>
          <p:cNvPr id="5" name="Rectangle 4"/>
          <p:cNvSpPr/>
          <p:nvPr/>
        </p:nvSpPr>
        <p:spPr>
          <a:xfrm>
            <a:off x="107504" y="1036474"/>
            <a:ext cx="406973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l'explication du problème initial</a:t>
            </a:r>
          </a:p>
          <a:p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- les objectifs </a:t>
            </a: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fixés </a:t>
            </a:r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par l'équipe</a:t>
            </a:r>
          </a:p>
          <a:p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- les moyens et méthodes utilisés</a:t>
            </a:r>
          </a:p>
          <a:p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le </a:t>
            </a:r>
            <a:r>
              <a:rPr lang="fr-FR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résultat </a:t>
            </a:r>
            <a:r>
              <a:rPr lang="fr-FR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final</a:t>
            </a:r>
          </a:p>
          <a:p>
            <a:pPr algn="just"/>
            <a:endParaRPr lang="fr-FR" dirty="0" smtClean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425227" y="4293096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fr-FR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 Dossier numérique de suivi de projet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51570" y="4797152"/>
            <a:ext cx="86409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Il rassemble les différentes informations demandées dans le règlement : masse, procédés de réalisation mis en œuvre, argumentation quant à la forme de la carrosserie…</a:t>
            </a:r>
          </a:p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 </a:t>
            </a:r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  <a:hlinkClick r:id="rId3" action="ppaction://hlinkfile"/>
              </a:rPr>
              <a:t>Voir les critères demandés</a:t>
            </a:r>
            <a:endParaRPr lang="fr-F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Les élèves ont le choix entre différents supports multimédia pour le présenter : pages html, livre numérique, diaporama…</a:t>
            </a:r>
          </a:p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 action="ppaction://hlinkfile"/>
              </a:rPr>
              <a:t>Exemple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323528" y="2708920"/>
            <a:ext cx="3528392" cy="14401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structuration </a:t>
            </a:r>
            <a:r>
              <a:rPr lang="fr-FR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 connaissances </a:t>
            </a:r>
            <a:endParaRPr lang="fr-FR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fr-FR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+ </a:t>
            </a:r>
            <a:r>
              <a:rPr lang="fr-FR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élargissement(s</a:t>
            </a:r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7234" y="940414"/>
            <a:ext cx="4716016" cy="3352682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11" name="Bouton d’action : Suivant 10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4092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7" grpId="0"/>
      <p:bldP spid="8" grpId="0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179512" y="84794"/>
            <a:ext cx="8712968" cy="504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Croisements possibles avec d’autres disciplines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520" y="805059"/>
            <a:ext cx="52565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avec les sciences </a:t>
            </a:r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physiques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2031" y="653217"/>
            <a:ext cx="2746721" cy="206004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07904" y="3604954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avec le </a:t>
            </a:r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français</a:t>
            </a:r>
            <a:endParaRPr lang="fr-FR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521" y="3284984"/>
            <a:ext cx="32763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avec les </a:t>
            </a:r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mathématiques</a:t>
            </a:r>
          </a:p>
        </p:txBody>
      </p:sp>
      <p:sp>
        <p:nvSpPr>
          <p:cNvPr id="9" name="Rectangle 8"/>
          <p:cNvSpPr/>
          <p:nvPr/>
        </p:nvSpPr>
        <p:spPr>
          <a:xfrm>
            <a:off x="251521" y="5085184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	</a:t>
            </a:r>
          </a:p>
        </p:txBody>
      </p:sp>
      <p:sp>
        <p:nvSpPr>
          <p:cNvPr id="10" name="Rectangle à coins arrondis 9"/>
          <p:cNvSpPr/>
          <p:nvPr/>
        </p:nvSpPr>
        <p:spPr>
          <a:xfrm>
            <a:off x="287524" y="4509120"/>
            <a:ext cx="8640960" cy="18002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EVALUATIONS COMMUNES</a:t>
            </a:r>
          </a:p>
          <a:p>
            <a:pPr algn="ctr"/>
            <a:endParaRPr lang="fr-FR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TECHNOLOGIE / S. PHYSIQUES / MATHEMATIQUES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fr-FR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mobilisation des connaissances et compétences de l'élève autour d’un même support d’enseignement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256486"/>
            <a:ext cx="1797050" cy="135255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0578" y="1256485"/>
            <a:ext cx="1803350" cy="135729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1256485"/>
            <a:ext cx="1797050" cy="135255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734750" y="2555612"/>
            <a:ext cx="3141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Travail sur l’énergie cinétique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897401" y="2713258"/>
            <a:ext cx="2875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Utilisation de l’oscilloscope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732239" y="3298245"/>
            <a:ext cx="1915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  <a:r>
              <a:rPr lang="fr-FR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vec l’anglais</a:t>
            </a:r>
            <a:endParaRPr lang="fr-F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17" name="Bouton d’action : Suivant 16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6587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7" grpId="0"/>
      <p:bldP spid="8" grpId="0"/>
      <p:bldP spid="10" grpId="0" animBg="1"/>
      <p:bldP spid="12" grpId="0"/>
      <p:bldP spid="13" grpId="0"/>
      <p:bldP spid="14" grpId="0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850304"/>
          </a:xfrm>
        </p:spPr>
        <p:txBody>
          <a:bodyPr>
            <a:normAutofit fontScale="90000"/>
          </a:bodyPr>
          <a:lstStyle/>
          <a:p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Quelques prototypes réalisés par les élèves</a:t>
            </a:r>
            <a:endParaRPr lang="fr-FR" sz="3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70408"/>
            <a:ext cx="1616212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670408"/>
            <a:ext cx="1728193" cy="129614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670408"/>
            <a:ext cx="1763688" cy="1322766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643095"/>
            <a:ext cx="1754044" cy="132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9576" y="1993174"/>
            <a:ext cx="1562870" cy="1579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2055692"/>
            <a:ext cx="1939740" cy="1454805"/>
          </a:xfrm>
          <a:prstGeom prst="rect">
            <a:avLst/>
          </a:prstGeom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055692"/>
            <a:ext cx="1892244" cy="1454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276993" y="3645024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Sous SOLIDWORKS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524849" y="4077072"/>
            <a:ext cx="2174592" cy="1878255"/>
            <a:chOff x="524849" y="4221088"/>
            <a:chExt cx="2174592" cy="1878255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849" y="4221088"/>
              <a:ext cx="2174592" cy="1878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1" y="4290265"/>
              <a:ext cx="703907" cy="506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17204"/>
            <a:ext cx="3031690" cy="2234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8428" y="4146249"/>
            <a:ext cx="642887" cy="547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83225"/>
            <a:ext cx="2842871" cy="19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5080" y="4431078"/>
            <a:ext cx="725220" cy="585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20" name="Bouton d’action : Suivant 19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2196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850304"/>
          </a:xfrm>
        </p:spPr>
        <p:txBody>
          <a:bodyPr>
            <a:normAutofit/>
          </a:bodyPr>
          <a:lstStyle/>
          <a:p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Perspectives</a:t>
            </a:r>
            <a:endParaRPr lang="fr-FR" sz="3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771800" y="1844824"/>
            <a:ext cx="3384376" cy="15428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CHALLENGE HELICA</a:t>
            </a:r>
            <a:endParaRPr lang="fr-FR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107504" y="5589240"/>
            <a:ext cx="8856984" cy="115212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Le Challenge </a:t>
            </a:r>
            <a:r>
              <a:rPr lang="fr-FR" sz="20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HELICA, </a:t>
            </a:r>
            <a:endParaRPr lang="fr-FR" sz="2000" b="1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fr-FR" sz="20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projet </a:t>
            </a:r>
            <a:r>
              <a:rPr lang="fr-FR" sz="20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interdisciplinaire …</a:t>
            </a:r>
            <a:endParaRPr lang="fr-FR" sz="2000" b="1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fr-FR" sz="20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mais aussi projet </a:t>
            </a:r>
            <a:r>
              <a:rPr lang="fr-FR" sz="20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inter-établissements </a:t>
            </a:r>
            <a:r>
              <a:rPr lang="fr-FR" sz="20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!</a:t>
            </a:r>
          </a:p>
        </p:txBody>
      </p:sp>
      <p:sp>
        <p:nvSpPr>
          <p:cNvPr id="6" name="Ellipse 5"/>
          <p:cNvSpPr/>
          <p:nvPr/>
        </p:nvSpPr>
        <p:spPr>
          <a:xfrm>
            <a:off x="251520" y="692696"/>
            <a:ext cx="3276364" cy="115212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Stage disciplinaire au sein des 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CARTEC et une F.I.L.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5436890" y="3476178"/>
            <a:ext cx="3571775" cy="94897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Création de </a:t>
            </a:r>
            <a:endParaRPr lang="fr-FR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ressources 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numériques</a:t>
            </a:r>
          </a:p>
          <a:p>
            <a:pPr algn="ctr"/>
            <a:r>
              <a:rPr lang="fr-FR" sz="1200" i="1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  <a:hlinkClick r:id="rId3" action="ppaction://hlinkfile"/>
              </a:rPr>
              <a:t>(Ex : fichier « type GANTT » </a:t>
            </a:r>
            <a:r>
              <a:rPr lang="fr-FR" sz="1200" i="1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)</a:t>
            </a:r>
            <a:endParaRPr lang="fr-FR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3113838" y="4554041"/>
            <a:ext cx="3276364" cy="81782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Réalisation de </a:t>
            </a:r>
          </a:p>
          <a:p>
            <a:pPr algn="ctr"/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bancs d’essais</a:t>
            </a:r>
          </a:p>
        </p:txBody>
      </p:sp>
      <p:sp>
        <p:nvSpPr>
          <p:cNvPr id="24" name="Ellipse 23"/>
          <p:cNvSpPr/>
          <p:nvPr/>
        </p:nvSpPr>
        <p:spPr>
          <a:xfrm>
            <a:off x="265262" y="3606233"/>
            <a:ext cx="3276364" cy="81782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Mise en place d’évaluations interdisciplinaires</a:t>
            </a:r>
          </a:p>
        </p:txBody>
      </p:sp>
      <p:sp>
        <p:nvSpPr>
          <p:cNvPr id="10" name="Ellipse 9"/>
          <p:cNvSpPr/>
          <p:nvPr/>
        </p:nvSpPr>
        <p:spPr>
          <a:xfrm>
            <a:off x="6156176" y="1484784"/>
            <a:ext cx="2772308" cy="81782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Liaison</a:t>
            </a:r>
          </a:p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Collège / Lycée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3635896" y="685538"/>
            <a:ext cx="3276364" cy="81782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Eco-conception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02886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6" grpId="0" animBg="1"/>
      <p:bldP spid="15" grpId="0" animBg="1"/>
      <p:bldP spid="22" grpId="0" animBg="1"/>
      <p:bldP spid="24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850304"/>
          </a:xfrm>
        </p:spPr>
        <p:txBody>
          <a:bodyPr>
            <a:normAutofit/>
          </a:bodyPr>
          <a:lstStyle/>
          <a:p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PRESENTATION</a:t>
            </a:r>
            <a:endParaRPr lang="fr-FR" sz="3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04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Qu’est ce qu’HELICA ?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648" y="2039354"/>
            <a:ext cx="2631683" cy="2203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6820" y="1933001"/>
            <a:ext cx="1734584" cy="1431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5" y="3191229"/>
            <a:ext cx="2053103" cy="1430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ZoneTexte 10"/>
          <p:cNvSpPr txBox="1"/>
          <p:nvPr/>
        </p:nvSpPr>
        <p:spPr>
          <a:xfrm>
            <a:off x="251520" y="4581128"/>
            <a:ext cx="8736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modèles d’origine existent encore aujourd’hui, dont un exposé au CNAM de PARIS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6" name="Groupe 15"/>
          <p:cNvGrpSpPr/>
          <p:nvPr/>
        </p:nvGrpSpPr>
        <p:grpSpPr>
          <a:xfrm>
            <a:off x="5734028" y="1915230"/>
            <a:ext cx="3237156" cy="1899214"/>
            <a:chOff x="2483769" y="1869699"/>
            <a:chExt cx="3237156" cy="1899214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83769" y="1869699"/>
              <a:ext cx="2376264" cy="1850515"/>
            </a:xfrm>
            <a:prstGeom prst="rect">
              <a:avLst/>
            </a:prstGeom>
          </p:spPr>
        </p:pic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96971" y="1869699"/>
              <a:ext cx="823954" cy="1899214"/>
            </a:xfrm>
            <a:prstGeom prst="rect">
              <a:avLst/>
            </a:prstGeom>
          </p:spPr>
        </p:pic>
      </p:grpSp>
      <p:pic>
        <p:nvPicPr>
          <p:cNvPr id="14" name="Imag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0376" y="4950460"/>
            <a:ext cx="2628922" cy="1753642"/>
          </a:xfrm>
          <a:prstGeom prst="rect">
            <a:avLst/>
          </a:prstGeom>
        </p:spPr>
      </p:pic>
      <p:grpSp>
        <p:nvGrpSpPr>
          <p:cNvPr id="4" name="Groupe 3"/>
          <p:cNvGrpSpPr/>
          <p:nvPr/>
        </p:nvGrpSpPr>
        <p:grpSpPr>
          <a:xfrm>
            <a:off x="331767" y="223968"/>
            <a:ext cx="8352928" cy="1707286"/>
            <a:chOff x="395536" y="260649"/>
            <a:chExt cx="8352928" cy="1707286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28384" y="260649"/>
              <a:ext cx="720080" cy="93687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15" name="ZoneTexte 14"/>
            <p:cNvSpPr txBox="1"/>
            <p:nvPr/>
          </p:nvSpPr>
          <p:spPr>
            <a:xfrm>
              <a:off x="395536" y="1260049"/>
              <a:ext cx="81369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Marcel LEYAT</a:t>
              </a:r>
              <a:r>
                <a:rPr lang="fr-FR" sz="20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, ingénieur français, a conçu et réalisé entre 1913 et 1926 une série de voiture à propulsion par hélice(s). </a:t>
              </a:r>
              <a:endParaRPr lang="fr-FR" sz="2000" dirty="0"/>
            </a:p>
          </p:txBody>
        </p:sp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4959479"/>
            <a:ext cx="2562432" cy="1747578"/>
          </a:xfrm>
          <a:prstGeom prst="rect">
            <a:avLst/>
          </a:prstGeom>
        </p:spPr>
      </p:pic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19" name="Bouton d’action : Suivant 18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9883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418583" y="44624"/>
            <a:ext cx="8229600" cy="504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 projet HELICA</a:t>
            </a:r>
          </a:p>
        </p:txBody>
      </p:sp>
      <p:sp>
        <p:nvSpPr>
          <p:cNvPr id="3" name="Rectangle à coins arrondis 2"/>
          <p:cNvSpPr/>
          <p:nvPr/>
        </p:nvSpPr>
        <p:spPr>
          <a:xfrm>
            <a:off x="395536" y="4130427"/>
            <a:ext cx="2592288" cy="102676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Mise en place du 1</a:t>
            </a:r>
            <a:r>
              <a:rPr lang="fr-FR" sz="1600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er</a:t>
            </a:r>
            <a:r>
              <a:rPr lang="fr-F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challenge </a:t>
            </a:r>
          </a:p>
          <a:p>
            <a:r>
              <a:rPr lang="fr-FR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(2 collèges y participent)</a:t>
            </a:r>
            <a:endParaRPr lang="fr-FR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187624" y="3851756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smtClean="0"/>
              <a:t>En 2006</a:t>
            </a:r>
            <a:endParaRPr lang="fr-FR" b="1" i="1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6228184" y="4130427"/>
            <a:ext cx="2592288" cy="102676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Challenge académique se disputant entre </a:t>
            </a:r>
            <a:r>
              <a:rPr lang="fr-F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 </a:t>
            </a:r>
            <a:r>
              <a:rPr lang="fr-FR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collèges</a:t>
            </a:r>
            <a:r>
              <a:rPr lang="fr-F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fr-FR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020272" y="3851756"/>
            <a:ext cx="938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i="1" dirty="0" smtClean="0"/>
              <a:t>En 2012</a:t>
            </a:r>
            <a:endParaRPr lang="fr-FR" b="1" i="1" dirty="0"/>
          </a:p>
        </p:txBody>
      </p:sp>
      <p:sp>
        <p:nvSpPr>
          <p:cNvPr id="14" name="Flèche droite rayée 13"/>
          <p:cNvSpPr/>
          <p:nvPr/>
        </p:nvSpPr>
        <p:spPr>
          <a:xfrm>
            <a:off x="3088407" y="4298429"/>
            <a:ext cx="3096344" cy="648072"/>
          </a:xfrm>
          <a:prstGeom prst="strip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3175" y="5242337"/>
            <a:ext cx="1541082" cy="1283007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0250" y="5685694"/>
            <a:ext cx="2467159" cy="792088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5347106"/>
            <a:ext cx="2007072" cy="1173947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337587" y="476672"/>
            <a:ext cx="6720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Un support d’enseignement pour le programme de 3</a:t>
            </a:r>
            <a:r>
              <a:rPr lang="fr-FR" b="1" u="sng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ème</a:t>
            </a:r>
            <a:r>
              <a:rPr lang="fr-FR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!</a:t>
            </a:r>
            <a:endParaRPr lang="fr-FR" b="1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172295" y="1392117"/>
            <a:ext cx="2664296" cy="125863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Couvre le programme de 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TECHNOLOGIE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2757512" y="988036"/>
            <a:ext cx="3672408" cy="93610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Mobilise les acquis 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(de la 6</a:t>
            </a:r>
            <a:r>
              <a:rPr lang="fr-FR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ème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à la 4</a:t>
            </a:r>
            <a:r>
              <a:rPr lang="fr-FR" b="1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ème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6211341" y="1485369"/>
            <a:ext cx="2836912" cy="110643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Participe à l’acquisition du socle commun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3" y="2144995"/>
            <a:ext cx="2275681" cy="1706761"/>
          </a:xfrm>
          <a:prstGeom prst="rect">
            <a:avLst/>
          </a:prstGeom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19" name="Bouton d’action : Suivant 18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455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3" grpId="0" animBg="1"/>
      <p:bldP spid="9" grpId="0"/>
      <p:bldP spid="10" grpId="0" animBg="1"/>
      <p:bldP spid="13" grpId="0"/>
      <p:bldP spid="14" grpId="0" animBg="1"/>
      <p:bldP spid="2" grpId="0"/>
      <p:bldP spid="4" grpId="0" animBg="1"/>
      <p:bldP spid="15" grpId="0" animBg="1"/>
      <p:bldP spid="16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107504" y="44624"/>
            <a:ext cx="8928992" cy="64807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r-FR" sz="41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Des contraintes </a:t>
            </a:r>
          </a:p>
          <a:p>
            <a:pPr marL="0" indent="0" algn="ctr">
              <a:buNone/>
            </a:pPr>
            <a:endParaRPr lang="fr-FR" sz="6400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130398" y="4869160"/>
            <a:ext cx="4989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Pour le dossier numérique</a:t>
            </a:r>
            <a:endParaRPr lang="fr-FR" sz="28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764704"/>
            <a:ext cx="5475236" cy="3991798"/>
          </a:xfrm>
          <a:prstGeom prst="rect">
            <a:avLst/>
          </a:prstGeom>
        </p:spPr>
      </p:pic>
      <p:sp>
        <p:nvSpPr>
          <p:cNvPr id="3" name="Rogner un rectangle avec un coin diagonal 2"/>
          <p:cNvSpPr/>
          <p:nvPr/>
        </p:nvSpPr>
        <p:spPr>
          <a:xfrm>
            <a:off x="6588224" y="1195636"/>
            <a:ext cx="2378892" cy="648072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tre dépourvu de roues motrices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ogner un rectangle avec un coin diagonal 8"/>
          <p:cNvSpPr/>
          <p:nvPr/>
        </p:nvSpPr>
        <p:spPr>
          <a:xfrm>
            <a:off x="230906" y="1520788"/>
            <a:ext cx="2252861" cy="648072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tre entièrement </a:t>
            </a:r>
            <a:r>
              <a:rPr lang="fr-FR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radio-commandé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ogner un rectangle avec un coin diagonal 9"/>
          <p:cNvSpPr/>
          <p:nvPr/>
        </p:nvSpPr>
        <p:spPr>
          <a:xfrm>
            <a:off x="611560" y="3501008"/>
            <a:ext cx="2376264" cy="792088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Respecter des dimensions, un coût, une masse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gner un rectangle avec un coin diagonal 10"/>
          <p:cNvSpPr/>
          <p:nvPr/>
        </p:nvSpPr>
        <p:spPr>
          <a:xfrm>
            <a:off x="6372200" y="2531765"/>
            <a:ext cx="2301628" cy="648072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tre une création originale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ogner un rectangle avec un coin diagonal 11"/>
          <p:cNvSpPr/>
          <p:nvPr/>
        </p:nvSpPr>
        <p:spPr>
          <a:xfrm>
            <a:off x="7092281" y="4293096"/>
            <a:ext cx="757397" cy="648072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…</a:t>
            </a:r>
            <a:endParaRPr lang="fr-FR" b="1" dirty="0"/>
          </a:p>
        </p:txBody>
      </p:sp>
      <p:sp>
        <p:nvSpPr>
          <p:cNvPr id="4" name="Rogner un rectangle avec un coin diagonal 3"/>
          <p:cNvSpPr/>
          <p:nvPr/>
        </p:nvSpPr>
        <p:spPr>
          <a:xfrm>
            <a:off x="241212" y="5525788"/>
            <a:ext cx="2232248" cy="576064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Justificatif du coût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ogner un rectangle avec un coin diagonal 12"/>
          <p:cNvSpPr/>
          <p:nvPr/>
        </p:nvSpPr>
        <p:spPr>
          <a:xfrm>
            <a:off x="3222507" y="5516260"/>
            <a:ext cx="2501621" cy="576064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Procédés de réalisation utilisés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ogner un rectangle avec un coin diagonal 13"/>
          <p:cNvSpPr/>
          <p:nvPr/>
        </p:nvSpPr>
        <p:spPr>
          <a:xfrm>
            <a:off x="6372199" y="5525788"/>
            <a:ext cx="2458591" cy="825649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Caractéristiques techniques du prototype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ogner un rectangle avec un coin diagonal 14"/>
          <p:cNvSpPr/>
          <p:nvPr/>
        </p:nvSpPr>
        <p:spPr>
          <a:xfrm>
            <a:off x="2483768" y="6237312"/>
            <a:ext cx="757397" cy="337066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…</a:t>
            </a:r>
            <a:endParaRPr lang="fr-FR" b="1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16" name="Bouton d’action : Suivant 15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130398" y="836712"/>
            <a:ext cx="3505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Pour le prototype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xmlns="" val="151456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 animBg="1"/>
      <p:bldP spid="10" grpId="0" animBg="1"/>
      <p:bldP spid="11" grpId="0" animBg="1"/>
      <p:bldP spid="12" grpId="0" animBg="1"/>
      <p:bldP spid="4" grpId="0" animBg="1"/>
      <p:bldP spid="13" grpId="0" animBg="1"/>
      <p:bldP spid="14" grpId="0" animBg="1"/>
      <p:bldP spid="15" grpId="0" animBg="1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299448" y="908720"/>
            <a:ext cx="26298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Démarche technologique : </a:t>
            </a:r>
            <a:endParaRPr lang="fr-F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43630" y="2852936"/>
            <a:ext cx="25090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Problème technique : 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COMMENT DIRIGER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 PROTOTYPE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147105" y="2852936"/>
            <a:ext cx="29354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Problème technique : 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COMMENT PROPULSER 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 PROTOTYPE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970768" y="3668831"/>
            <a:ext cx="28777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Problème technique : 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COMMENT SUPPORTER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LES ELEMENTS </a:t>
            </a:r>
          </a:p>
          <a:p>
            <a:pPr algn="ctr"/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DU PROTOTYPE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1498141" y="2420888"/>
            <a:ext cx="6116674" cy="1247943"/>
            <a:chOff x="1498141" y="2420888"/>
            <a:chExt cx="6116674" cy="1247943"/>
          </a:xfrm>
        </p:grpSpPr>
        <p:cxnSp>
          <p:nvCxnSpPr>
            <p:cNvPr id="13" name="Connecteur droit avec flèche 12"/>
            <p:cNvCxnSpPr>
              <a:stCxn id="8" idx="2"/>
              <a:endCxn id="9" idx="0"/>
            </p:cNvCxnSpPr>
            <p:nvPr/>
          </p:nvCxnSpPr>
          <p:spPr>
            <a:xfrm flipH="1">
              <a:off x="1498141" y="2420888"/>
              <a:ext cx="2911453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Connecteur droit avec flèche 14"/>
            <p:cNvCxnSpPr>
              <a:stCxn id="8" idx="2"/>
              <a:endCxn id="10" idx="0"/>
            </p:cNvCxnSpPr>
            <p:nvPr/>
          </p:nvCxnSpPr>
          <p:spPr>
            <a:xfrm>
              <a:off x="4409594" y="2420888"/>
              <a:ext cx="3205221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necteur droit avec flèche 17"/>
            <p:cNvCxnSpPr>
              <a:stCxn id="8" idx="2"/>
              <a:endCxn id="11" idx="0"/>
            </p:cNvCxnSpPr>
            <p:nvPr/>
          </p:nvCxnSpPr>
          <p:spPr>
            <a:xfrm>
              <a:off x="4409594" y="2420888"/>
              <a:ext cx="30" cy="124794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3" name="Connecteur en arc 22"/>
          <p:cNvCxnSpPr>
            <a:stCxn id="9" idx="2"/>
            <a:endCxn id="11" idx="1"/>
          </p:cNvCxnSpPr>
          <p:nvPr/>
        </p:nvCxnSpPr>
        <p:spPr>
          <a:xfrm rot="16200000" flipH="1">
            <a:off x="1988089" y="3286317"/>
            <a:ext cx="492730" cy="1472627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Connecteur en arc 24"/>
          <p:cNvCxnSpPr>
            <a:stCxn id="11" idx="3"/>
            <a:endCxn id="10" idx="2"/>
          </p:cNvCxnSpPr>
          <p:nvPr/>
        </p:nvCxnSpPr>
        <p:spPr>
          <a:xfrm flipV="1">
            <a:off x="5848479" y="3776266"/>
            <a:ext cx="1766336" cy="492730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3131840" y="1570132"/>
            <a:ext cx="5112469" cy="850756"/>
            <a:chOff x="3131840" y="1570132"/>
            <a:chExt cx="5112469" cy="850756"/>
          </a:xfrm>
        </p:grpSpPr>
        <p:sp>
          <p:nvSpPr>
            <p:cNvPr id="8" name="ZoneTexte 7"/>
            <p:cNvSpPr txBox="1"/>
            <p:nvPr/>
          </p:nvSpPr>
          <p:spPr>
            <a:xfrm>
              <a:off x="3131840" y="2051556"/>
              <a:ext cx="25555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i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Cahier des Charges*</a:t>
              </a:r>
              <a:endParaRPr lang="fr-FR" b="1" i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570132"/>
              <a:ext cx="2016125" cy="774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ZoneTexte 15"/>
          <p:cNvSpPr txBox="1"/>
          <p:nvPr/>
        </p:nvSpPr>
        <p:spPr>
          <a:xfrm>
            <a:off x="3638389" y="982469"/>
            <a:ext cx="1542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Etude </a:t>
            </a:r>
          </a:p>
          <a:p>
            <a:pPr algn="ctr"/>
            <a:r>
              <a:rPr lang="fr-FR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du règlement</a:t>
            </a:r>
            <a:endParaRPr lang="fr-FR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9" name="Connecteur droit avec flèche 18"/>
          <p:cNvCxnSpPr>
            <a:stCxn id="16" idx="2"/>
            <a:endCxn id="8" idx="0"/>
          </p:cNvCxnSpPr>
          <p:nvPr/>
        </p:nvCxnSpPr>
        <p:spPr>
          <a:xfrm>
            <a:off x="4409594" y="1628800"/>
            <a:ext cx="0" cy="4227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>
            <a:stCxn id="11" idx="2"/>
          </p:cNvCxnSpPr>
          <p:nvPr/>
        </p:nvCxnSpPr>
        <p:spPr>
          <a:xfrm flipH="1">
            <a:off x="4383947" y="4869160"/>
            <a:ext cx="25677" cy="1296144"/>
          </a:xfrm>
          <a:prstGeom prst="straightConnector1">
            <a:avLst/>
          </a:prstGeom>
          <a:ln w="38100"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Rectangle à coins arrondis 21"/>
          <p:cNvSpPr/>
          <p:nvPr/>
        </p:nvSpPr>
        <p:spPr>
          <a:xfrm>
            <a:off x="179512" y="2420888"/>
            <a:ext cx="8766974" cy="2664296"/>
          </a:xfrm>
          <a:prstGeom prst="round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Groupe 5"/>
          <p:cNvGrpSpPr/>
          <p:nvPr/>
        </p:nvGrpSpPr>
        <p:grpSpPr>
          <a:xfrm>
            <a:off x="3587093" y="6228020"/>
            <a:ext cx="4911731" cy="369332"/>
            <a:chOff x="3587093" y="6228020"/>
            <a:chExt cx="4911731" cy="369332"/>
          </a:xfrm>
        </p:grpSpPr>
        <p:sp>
          <p:nvSpPr>
            <p:cNvPr id="26" name="ZoneTexte 25"/>
            <p:cNvSpPr txBox="1"/>
            <p:nvPr/>
          </p:nvSpPr>
          <p:spPr>
            <a:xfrm>
              <a:off x="3587093" y="6228020"/>
              <a:ext cx="15937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i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PROTOTYPE</a:t>
              </a:r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5337381" y="6228020"/>
              <a:ext cx="3161443" cy="369332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      + son dossier numérique</a:t>
              </a:r>
              <a:endParaRPr lang="fr-FR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1" name="Titre 1"/>
          <p:cNvSpPr>
            <a:spLocks noGrp="1"/>
          </p:cNvSpPr>
          <p:nvPr>
            <p:ph type="title"/>
          </p:nvPr>
        </p:nvSpPr>
        <p:spPr>
          <a:xfrm>
            <a:off x="0" y="58416"/>
            <a:ext cx="9144000" cy="850304"/>
          </a:xfrm>
        </p:spPr>
        <p:txBody>
          <a:bodyPr>
            <a:noAutofit/>
          </a:bodyPr>
          <a:lstStyle/>
          <a:p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COHERENCES</a:t>
            </a:r>
            <a:b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AVEC LE PROGRAMME</a:t>
            </a:r>
            <a:endParaRPr lang="fr-FR" sz="32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30" name="Bouton d’action : Suivant 29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7" name="Connecteur en arc 26"/>
          <p:cNvCxnSpPr>
            <a:endCxn id="26" idx="1"/>
          </p:cNvCxnSpPr>
          <p:nvPr/>
        </p:nvCxnSpPr>
        <p:spPr>
          <a:xfrm rot="16200000" flipH="1">
            <a:off x="961136" y="3786729"/>
            <a:ext cx="2636420" cy="2615493"/>
          </a:xfrm>
          <a:prstGeom prst="curvedConnector2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Connecteur en arc 33"/>
          <p:cNvCxnSpPr>
            <a:endCxn id="26" idx="3"/>
          </p:cNvCxnSpPr>
          <p:nvPr/>
        </p:nvCxnSpPr>
        <p:spPr>
          <a:xfrm rot="5400000">
            <a:off x="5178370" y="3778695"/>
            <a:ext cx="2636421" cy="2631561"/>
          </a:xfrm>
          <a:prstGeom prst="curvedConnector2">
            <a:avLst/>
          </a:prstGeom>
          <a:ln w="38100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6758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6" grpId="0"/>
      <p:bldP spid="22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179512" y="84794"/>
            <a:ext cx="8229600" cy="504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DIRIGER le prototype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576" y="2752880"/>
            <a:ext cx="1656184" cy="635674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DIRIGER </a:t>
            </a:r>
          </a:p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 prototype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63888" y="764704"/>
            <a:ext cx="2016224" cy="676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Commander la mise sous tension du système directionnel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63888" y="1824009"/>
            <a:ext cx="2016224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Transmettre un signal du pilote au prototype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63888" y="2718552"/>
            <a:ext cx="2016224" cy="7104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Transformer le signal reçu en une déviation du prototype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63888" y="3789040"/>
            <a:ext cx="2016224" cy="9361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Adapter les éléments de commande de direction sur le prototype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63888" y="5085184"/>
            <a:ext cx="201622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Adapter le système de direction sur le prototype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8" name="Connecteur en angle 17"/>
          <p:cNvCxnSpPr>
            <a:stCxn id="8" idx="3"/>
            <a:endCxn id="11" idx="1"/>
          </p:cNvCxnSpPr>
          <p:nvPr/>
        </p:nvCxnSpPr>
        <p:spPr>
          <a:xfrm flipV="1">
            <a:off x="2411760" y="1102956"/>
            <a:ext cx="1152128" cy="196776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eur en angle 19"/>
          <p:cNvCxnSpPr>
            <a:stCxn id="8" idx="3"/>
            <a:endCxn id="12" idx="1"/>
          </p:cNvCxnSpPr>
          <p:nvPr/>
        </p:nvCxnSpPr>
        <p:spPr>
          <a:xfrm flipV="1">
            <a:off x="2411760" y="2076037"/>
            <a:ext cx="1152128" cy="99468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stCxn id="8" idx="3"/>
            <a:endCxn id="13" idx="1"/>
          </p:cNvCxnSpPr>
          <p:nvPr/>
        </p:nvCxnSpPr>
        <p:spPr>
          <a:xfrm>
            <a:off x="2411760" y="3070717"/>
            <a:ext cx="1152128" cy="305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necteur en angle 25"/>
          <p:cNvCxnSpPr>
            <a:stCxn id="8" idx="3"/>
            <a:endCxn id="15" idx="1"/>
          </p:cNvCxnSpPr>
          <p:nvPr/>
        </p:nvCxnSpPr>
        <p:spPr>
          <a:xfrm>
            <a:off x="2411760" y="3070717"/>
            <a:ext cx="1152128" cy="1186375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en angle 27"/>
          <p:cNvCxnSpPr>
            <a:stCxn id="8" idx="3"/>
            <a:endCxn id="16" idx="1"/>
          </p:cNvCxnSpPr>
          <p:nvPr/>
        </p:nvCxnSpPr>
        <p:spPr>
          <a:xfrm>
            <a:off x="2411760" y="3070717"/>
            <a:ext cx="1152128" cy="2338503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588224" y="845504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Interrupteur de réception</a:t>
            </a:r>
            <a:endParaRPr lang="fr-FR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588224" y="1820815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Radiocommande</a:t>
            </a:r>
          </a:p>
          <a:p>
            <a:pPr algn="ctr"/>
            <a:r>
              <a:rPr lang="fr-FR" sz="1400" i="1" dirty="0"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écepteur</a:t>
            </a:r>
            <a:endParaRPr lang="fr-FR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588224" y="2817431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Servomoteur</a:t>
            </a:r>
            <a:endParaRPr lang="fr-FR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3" name="Connecteur en angle 52"/>
          <p:cNvCxnSpPr>
            <a:stCxn id="11" idx="3"/>
            <a:endCxn id="29" idx="1"/>
          </p:cNvCxnSpPr>
          <p:nvPr/>
        </p:nvCxnSpPr>
        <p:spPr>
          <a:xfrm flipV="1">
            <a:off x="5580112" y="1101318"/>
            <a:ext cx="1008112" cy="1638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6588224" y="4002962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???</a:t>
            </a:r>
            <a:endParaRPr lang="fr-FR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588224" y="5152130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Forme prévue sur le châssis</a:t>
            </a:r>
            <a:endParaRPr lang="fr-FR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7" name="Connecteur en angle 56"/>
          <p:cNvCxnSpPr>
            <a:stCxn id="12" idx="3"/>
            <a:endCxn id="50" idx="1"/>
          </p:cNvCxnSpPr>
          <p:nvPr/>
        </p:nvCxnSpPr>
        <p:spPr>
          <a:xfrm>
            <a:off x="5580112" y="2076037"/>
            <a:ext cx="1008112" cy="592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Connecteur en angle 58"/>
          <p:cNvCxnSpPr>
            <a:stCxn id="13" idx="3"/>
            <a:endCxn id="51" idx="1"/>
          </p:cNvCxnSpPr>
          <p:nvPr/>
        </p:nvCxnSpPr>
        <p:spPr>
          <a:xfrm flipV="1">
            <a:off x="5580112" y="3073245"/>
            <a:ext cx="1008112" cy="53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eur en angle 60"/>
          <p:cNvCxnSpPr>
            <a:stCxn id="15" idx="3"/>
            <a:endCxn id="54" idx="1"/>
          </p:cNvCxnSpPr>
          <p:nvPr/>
        </p:nvCxnSpPr>
        <p:spPr>
          <a:xfrm>
            <a:off x="5580112" y="4257092"/>
            <a:ext cx="1008112" cy="168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necteur en angle 62"/>
          <p:cNvCxnSpPr>
            <a:stCxn id="16" idx="3"/>
            <a:endCxn id="55" idx="1"/>
          </p:cNvCxnSpPr>
          <p:nvPr/>
        </p:nvCxnSpPr>
        <p:spPr>
          <a:xfrm flipV="1">
            <a:off x="5580112" y="5407944"/>
            <a:ext cx="1008112" cy="1276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Ellipse 1"/>
          <p:cNvSpPr/>
          <p:nvPr/>
        </p:nvSpPr>
        <p:spPr>
          <a:xfrm>
            <a:off x="6228184" y="3663904"/>
            <a:ext cx="2232248" cy="113324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à coins arrondis 2"/>
          <p:cNvSpPr/>
          <p:nvPr/>
        </p:nvSpPr>
        <p:spPr>
          <a:xfrm>
            <a:off x="323528" y="4118546"/>
            <a:ext cx="2520280" cy="396044"/>
          </a:xfrm>
          <a:prstGeom prst="roundRect">
            <a:avLst/>
          </a:prstGeom>
          <a:solidFill>
            <a:srgbClr val="FFFF6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Analyse et conception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Rectangle à coins arrondis 26"/>
          <p:cNvSpPr/>
          <p:nvPr/>
        </p:nvSpPr>
        <p:spPr>
          <a:xfrm>
            <a:off x="316707" y="4730614"/>
            <a:ext cx="2520280" cy="39604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Evolution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302643" y="5352199"/>
            <a:ext cx="2520280" cy="39604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Processus de réalisation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Rectangle à coins arrondis 30"/>
          <p:cNvSpPr/>
          <p:nvPr/>
        </p:nvSpPr>
        <p:spPr>
          <a:xfrm>
            <a:off x="302643" y="5961791"/>
            <a:ext cx="2520280" cy="396044"/>
          </a:xfrm>
          <a:prstGeom prst="round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C.G.I.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32" name="Bouton d’action : Suivant 31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6247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29" grpId="0" animBg="1"/>
      <p:bldP spid="50" grpId="0" animBg="1"/>
      <p:bldP spid="51" grpId="0" animBg="1"/>
      <p:bldP spid="54" grpId="0" animBg="1"/>
      <p:bldP spid="55" grpId="0" animBg="1"/>
      <p:bldP spid="2" grpId="0" animBg="1"/>
      <p:bldP spid="3" grpId="0" animBg="1"/>
      <p:bldP spid="27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9925" y="1338694"/>
            <a:ext cx="2111270" cy="122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3269134"/>
            <a:ext cx="1860252" cy="147507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34446" y="116632"/>
            <a:ext cx="9046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Résolution de problème : </a:t>
            </a:r>
          </a:p>
          <a:p>
            <a:r>
              <a:rPr lang="fr-F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Comment adapter les éléments de commande de direction sur le prototype ?</a:t>
            </a:r>
            <a:endParaRPr lang="fr-F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5927" y="638652"/>
            <a:ext cx="1479831" cy="105578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2197" y="673676"/>
            <a:ext cx="1248915" cy="917171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31769" y="701407"/>
            <a:ext cx="4972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Premier travail de conception pour les </a:t>
            </a:r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élèves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596782" y="5440878"/>
            <a:ext cx="3319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REVUE DE PROJET </a:t>
            </a:r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7" action="ppaction://hlinkfile"/>
              </a:rPr>
              <a:t>exemple</a:t>
            </a:r>
            <a:r>
              <a:rPr lang="fr-F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6743" y="1316078"/>
            <a:ext cx="378360" cy="37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6442" y="3861048"/>
            <a:ext cx="3840426" cy="288032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829896" y="5783480"/>
            <a:ext cx="2646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  <a:hlinkClick r:id="rId10" action="ppaction://hlinkfile"/>
              </a:rPr>
              <a:t>plan de revue de projet </a:t>
            </a:r>
            <a:endParaRPr lang="fr-FR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25" name="Bouton d’action : Suivant 24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32261"/>
            <a:ext cx="2676177" cy="200870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3962" y="1908256"/>
            <a:ext cx="2206514" cy="165618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2874" y="2181491"/>
            <a:ext cx="2023130" cy="151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778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" grpId="0"/>
      <p:bldP spid="22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179512" y="692696"/>
            <a:ext cx="8229600" cy="504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DIRIGER le prototype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576" y="3400952"/>
            <a:ext cx="1656184" cy="635674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DIRIGER </a:t>
            </a:r>
          </a:p>
          <a:p>
            <a:pPr algn="ctr"/>
            <a:r>
              <a:rPr lang="fr-F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 prototype</a:t>
            </a:r>
            <a:endParaRPr lang="fr-F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63888" y="1412776"/>
            <a:ext cx="2016224" cy="676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Commander la mise sous tension du système directionnel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63888" y="2472081"/>
            <a:ext cx="2016224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Transmettre un signal du pilote au prototype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63888" y="3366624"/>
            <a:ext cx="2016224" cy="7104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Transformer le signal reçu en une déviation du prototype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63888" y="4437112"/>
            <a:ext cx="2016224" cy="9361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Adapter les éléments de commande de direction sur le prototype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63888" y="5733256"/>
            <a:ext cx="201622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Adapter le système de direction sur le prototype</a:t>
            </a:r>
            <a:endParaRPr lang="fr-FR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8" name="Connecteur en angle 17"/>
          <p:cNvCxnSpPr>
            <a:stCxn id="8" idx="3"/>
            <a:endCxn id="11" idx="1"/>
          </p:cNvCxnSpPr>
          <p:nvPr/>
        </p:nvCxnSpPr>
        <p:spPr>
          <a:xfrm flipV="1">
            <a:off x="2411760" y="1751028"/>
            <a:ext cx="1152128" cy="196776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eur en angle 19"/>
          <p:cNvCxnSpPr>
            <a:stCxn id="8" idx="3"/>
            <a:endCxn id="12" idx="1"/>
          </p:cNvCxnSpPr>
          <p:nvPr/>
        </p:nvCxnSpPr>
        <p:spPr>
          <a:xfrm flipV="1">
            <a:off x="2411760" y="2724109"/>
            <a:ext cx="1152128" cy="994680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stCxn id="8" idx="3"/>
            <a:endCxn id="13" idx="1"/>
          </p:cNvCxnSpPr>
          <p:nvPr/>
        </p:nvCxnSpPr>
        <p:spPr>
          <a:xfrm>
            <a:off x="2411760" y="3718789"/>
            <a:ext cx="1152128" cy="3059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necteur en angle 25"/>
          <p:cNvCxnSpPr>
            <a:stCxn id="8" idx="3"/>
            <a:endCxn id="15" idx="1"/>
          </p:cNvCxnSpPr>
          <p:nvPr/>
        </p:nvCxnSpPr>
        <p:spPr>
          <a:xfrm>
            <a:off x="2411760" y="3718789"/>
            <a:ext cx="1152128" cy="1186375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en angle 27"/>
          <p:cNvCxnSpPr>
            <a:stCxn id="8" idx="3"/>
            <a:endCxn id="16" idx="1"/>
          </p:cNvCxnSpPr>
          <p:nvPr/>
        </p:nvCxnSpPr>
        <p:spPr>
          <a:xfrm>
            <a:off x="2411760" y="3718789"/>
            <a:ext cx="1152128" cy="2338503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6588224" y="1493576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Interrupteur de réception</a:t>
            </a:r>
            <a:endParaRPr lang="fr-FR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588224" y="2468887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Radiocommande</a:t>
            </a:r>
          </a:p>
          <a:p>
            <a:pPr algn="ctr"/>
            <a:r>
              <a:rPr lang="fr-FR" sz="1400" i="1" dirty="0"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écepteur</a:t>
            </a:r>
            <a:endParaRPr lang="fr-FR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588224" y="3465503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Servomoteur</a:t>
            </a:r>
            <a:endParaRPr lang="fr-FR" sz="1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3" name="Connecteur en angle 52"/>
          <p:cNvCxnSpPr>
            <a:stCxn id="11" idx="3"/>
            <a:endCxn id="29" idx="1"/>
          </p:cNvCxnSpPr>
          <p:nvPr/>
        </p:nvCxnSpPr>
        <p:spPr>
          <a:xfrm flipV="1">
            <a:off x="5580112" y="1749390"/>
            <a:ext cx="1008112" cy="1638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6588224" y="4651034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???</a:t>
            </a:r>
            <a:endParaRPr lang="fr-FR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588224" y="5800202"/>
            <a:ext cx="1512168" cy="5116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latin typeface="Tahoma" pitchFamily="34" charset="0"/>
                <a:ea typeface="Tahoma" pitchFamily="34" charset="0"/>
                <a:cs typeface="Tahoma" pitchFamily="34" charset="0"/>
              </a:rPr>
              <a:t>Forme prévue sur le châssis</a:t>
            </a:r>
          </a:p>
        </p:txBody>
      </p:sp>
      <p:cxnSp>
        <p:nvCxnSpPr>
          <p:cNvPr id="57" name="Connecteur en angle 56"/>
          <p:cNvCxnSpPr>
            <a:stCxn id="12" idx="3"/>
            <a:endCxn id="50" idx="1"/>
          </p:cNvCxnSpPr>
          <p:nvPr/>
        </p:nvCxnSpPr>
        <p:spPr>
          <a:xfrm>
            <a:off x="5580112" y="2724109"/>
            <a:ext cx="1008112" cy="592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Connecteur en angle 58"/>
          <p:cNvCxnSpPr>
            <a:stCxn id="13" idx="3"/>
            <a:endCxn id="51" idx="1"/>
          </p:cNvCxnSpPr>
          <p:nvPr/>
        </p:nvCxnSpPr>
        <p:spPr>
          <a:xfrm flipV="1">
            <a:off x="5580112" y="3721317"/>
            <a:ext cx="1008112" cy="531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eur en angle 60"/>
          <p:cNvCxnSpPr>
            <a:stCxn id="15" idx="3"/>
            <a:endCxn id="54" idx="1"/>
          </p:cNvCxnSpPr>
          <p:nvPr/>
        </p:nvCxnSpPr>
        <p:spPr>
          <a:xfrm>
            <a:off x="5580112" y="4905164"/>
            <a:ext cx="1008112" cy="1684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necteur en angle 62"/>
          <p:cNvCxnSpPr>
            <a:stCxn id="16" idx="3"/>
            <a:endCxn id="55" idx="1"/>
          </p:cNvCxnSpPr>
          <p:nvPr/>
        </p:nvCxnSpPr>
        <p:spPr>
          <a:xfrm flipV="1">
            <a:off x="5580112" y="6056016"/>
            <a:ext cx="1008112" cy="1276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Ellipse 1"/>
          <p:cNvSpPr/>
          <p:nvPr/>
        </p:nvSpPr>
        <p:spPr>
          <a:xfrm>
            <a:off x="3203848" y="2157485"/>
            <a:ext cx="2736303" cy="113324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/>
          <p:cNvSpPr txBox="1"/>
          <p:nvPr/>
        </p:nvSpPr>
        <p:spPr>
          <a:xfrm>
            <a:off x="179512" y="116632"/>
            <a:ext cx="392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Tahoma" pitchFamily="34" charset="0"/>
                <a:ea typeface="Tahoma" pitchFamily="34" charset="0"/>
                <a:cs typeface="Tahoma" pitchFamily="34" charset="0"/>
              </a:rPr>
              <a:t>ELARGISSEMENTS POSSIBLES</a:t>
            </a:r>
            <a:r>
              <a:rPr lang="fr-FR" dirty="0">
                <a:latin typeface="Tahoma" pitchFamily="34" charset="0"/>
                <a:ea typeface="Tahoma" pitchFamily="34" charset="0"/>
                <a:cs typeface="Tahoma" pitchFamily="34" charset="0"/>
              </a:rPr>
              <a:t> : 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1ADD0-7F96-4284-8BEB-85B2BE3E9241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34" name="Bouton d’action : Suivant 33">
            <a:hlinkClick r:id="" action="ppaction://noaction" highlightClick="1"/>
          </p:cNvPr>
          <p:cNvSpPr/>
          <p:nvPr/>
        </p:nvSpPr>
        <p:spPr>
          <a:xfrm>
            <a:off x="8892480" y="6503789"/>
            <a:ext cx="108012" cy="144923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5948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29" grpId="0" animBg="1"/>
      <p:bldP spid="50" grpId="0" animBg="1"/>
      <p:bldP spid="51" grpId="0" animBg="1"/>
      <p:bldP spid="54" grpId="0" animBg="1"/>
      <p:bldP spid="55" grpId="0" animBg="1"/>
      <p:bldP spid="2" grpId="0" animBg="1"/>
      <p:bldP spid="33" grpId="0"/>
      <p:bldP spid="3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2926</TotalTime>
  <Words>2022</Words>
  <Application>Microsoft Office PowerPoint</Application>
  <PresentationFormat>Affichage à l'écran (4:3)</PresentationFormat>
  <Paragraphs>389</Paragraphs>
  <Slides>23</Slides>
  <Notes>23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23</vt:i4>
      </vt:variant>
    </vt:vector>
  </HeadingPairs>
  <TitlesOfParts>
    <vt:vector size="25" baseType="lpstr">
      <vt:lpstr>Thème Office</vt:lpstr>
      <vt:lpstr>Conception personnalisée</vt:lpstr>
      <vt:lpstr>« Challenge HELICA »</vt:lpstr>
      <vt:lpstr>SOMMAIRE</vt:lpstr>
      <vt:lpstr>PRESENTATION</vt:lpstr>
      <vt:lpstr>Diapositive 4</vt:lpstr>
      <vt:lpstr>Diapositive 5</vt:lpstr>
      <vt:lpstr>COHERENCES AVEC LE PROGRAMME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Quelques prototypes réalisés par les élèves</vt:lpstr>
      <vt:lpstr>Perspectives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Challenge HELICA</dc:title>
  <dc:creator>user</dc:creator>
  <cp:lastModifiedBy>Raynaud</cp:lastModifiedBy>
  <cp:revision>328</cp:revision>
  <cp:lastPrinted>2012-01-25T09:46:22Z</cp:lastPrinted>
  <dcterms:created xsi:type="dcterms:W3CDTF">2011-12-20T12:20:56Z</dcterms:created>
  <dcterms:modified xsi:type="dcterms:W3CDTF">2012-02-07T09:26:11Z</dcterms:modified>
</cp:coreProperties>
</file>