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6"/>
  </p:notesMasterIdLst>
  <p:handoutMasterIdLst>
    <p:handoutMasterId r:id="rId47"/>
  </p:handoutMasterIdLst>
  <p:sldIdLst>
    <p:sldId id="408" r:id="rId2"/>
    <p:sldId id="348" r:id="rId3"/>
    <p:sldId id="334" r:id="rId4"/>
    <p:sldId id="384" r:id="rId5"/>
    <p:sldId id="351" r:id="rId6"/>
    <p:sldId id="363" r:id="rId7"/>
    <p:sldId id="349" r:id="rId8"/>
    <p:sldId id="361" r:id="rId9"/>
    <p:sldId id="364" r:id="rId10"/>
    <p:sldId id="365" r:id="rId11"/>
    <p:sldId id="366" r:id="rId12"/>
    <p:sldId id="358" r:id="rId13"/>
    <p:sldId id="359" r:id="rId14"/>
    <p:sldId id="360" r:id="rId15"/>
    <p:sldId id="367" r:id="rId16"/>
    <p:sldId id="369" r:id="rId17"/>
    <p:sldId id="355" r:id="rId18"/>
    <p:sldId id="368" r:id="rId19"/>
    <p:sldId id="370" r:id="rId20"/>
    <p:sldId id="376" r:id="rId21"/>
    <p:sldId id="378" r:id="rId22"/>
    <p:sldId id="373" r:id="rId23"/>
    <p:sldId id="374" r:id="rId24"/>
    <p:sldId id="375" r:id="rId25"/>
    <p:sldId id="356" r:id="rId26"/>
    <p:sldId id="381" r:id="rId27"/>
    <p:sldId id="385" r:id="rId28"/>
    <p:sldId id="382" r:id="rId29"/>
    <p:sldId id="386" r:id="rId30"/>
    <p:sldId id="395" r:id="rId31"/>
    <p:sldId id="396" r:id="rId32"/>
    <p:sldId id="397" r:id="rId33"/>
    <p:sldId id="398" r:id="rId34"/>
    <p:sldId id="399" r:id="rId35"/>
    <p:sldId id="400" r:id="rId36"/>
    <p:sldId id="401" r:id="rId37"/>
    <p:sldId id="393" r:id="rId38"/>
    <p:sldId id="394" r:id="rId39"/>
    <p:sldId id="402" r:id="rId40"/>
    <p:sldId id="403" r:id="rId41"/>
    <p:sldId id="404" r:id="rId42"/>
    <p:sldId id="405" r:id="rId43"/>
    <p:sldId id="406" r:id="rId44"/>
    <p:sldId id="407" r:id="rId45"/>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FF"/>
    <a:srgbClr val="FFFF00"/>
    <a:srgbClr val="00FF00"/>
    <a:srgbClr val="0000FF"/>
    <a:srgbClr val="FF9900"/>
    <a:srgbClr val="990099"/>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89316" autoAdjust="0"/>
  </p:normalViewPr>
  <p:slideViewPr>
    <p:cSldViewPr>
      <p:cViewPr>
        <p:scale>
          <a:sx n="80" d="100"/>
          <a:sy n="80" d="100"/>
        </p:scale>
        <p:origin x="-10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5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Times New Roman" pitchFamily="18" charset="0"/>
              </a:defRPr>
            </a:lvl1pPr>
          </a:lstStyle>
          <a:p>
            <a:pPr>
              <a:defRPr/>
            </a:pPr>
            <a:endParaRPr lang="fr-FR"/>
          </a:p>
        </p:txBody>
      </p:sp>
      <p:sp>
        <p:nvSpPr>
          <p:cNvPr id="36867"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Times New Roman" pitchFamily="18" charset="0"/>
              </a:defRPr>
            </a:lvl1pPr>
          </a:lstStyle>
          <a:p>
            <a:pPr>
              <a:defRPr/>
            </a:pPr>
            <a:endParaRPr lang="fr-FR"/>
          </a:p>
        </p:txBody>
      </p:sp>
      <p:sp>
        <p:nvSpPr>
          <p:cNvPr id="36868"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Times New Roman" pitchFamily="18" charset="0"/>
              </a:defRPr>
            </a:lvl1pPr>
          </a:lstStyle>
          <a:p>
            <a:pPr>
              <a:defRPr/>
            </a:pPr>
            <a:endParaRPr lang="fr-FR"/>
          </a:p>
        </p:txBody>
      </p:sp>
      <p:sp>
        <p:nvSpPr>
          <p:cNvPr id="36869"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Times New Roman" pitchFamily="18" charset="0"/>
              </a:defRPr>
            </a:lvl1pPr>
          </a:lstStyle>
          <a:p>
            <a:pPr>
              <a:defRPr/>
            </a:pPr>
            <a:fld id="{9512626C-DCA7-4A06-B16C-159A1CA53CCF}"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pPr>
              <a:defRPr/>
            </a:pPr>
            <a:fld id="{3CD916EB-A3C6-4365-BFE9-425B33D36706}" type="datetimeFigureOut">
              <a:rPr lang="fr-FR"/>
              <a:pPr>
                <a:defRPr/>
              </a:pPr>
              <a:t>01/02/2012</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pPr>
              <a:defRPr/>
            </a:pPr>
            <a:fld id="{5297D4A2-079A-42F2-BFF6-9913BF20139A}"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7D4A2-079A-42F2-BFF6-9913BF20139A}" type="slidenum">
              <a:rPr lang="fr-FR" smtClean="0"/>
              <a:pPr>
                <a:defRPr/>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7D4A2-079A-42F2-BFF6-9913BF20139A}" type="slidenum">
              <a:rPr lang="fr-FR" smtClean="0"/>
              <a:pPr>
                <a:defRPr/>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52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5530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CBF8B9-549B-4E83-875B-9468F7C7B2A7}" type="slidenum">
              <a:rPr lang="fr-FR" smtClean="0"/>
              <a:pPr/>
              <a:t>11</a:t>
            </a:fld>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63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5632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E31B9B-A2D9-4B05-B183-E7CEF57620BC}" type="slidenum">
              <a:rPr lang="fr-FR" smtClean="0"/>
              <a:pPr/>
              <a:t>12</a:t>
            </a:fld>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573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0B8ECE-DA22-4A48-B286-AB7A97FA66F5}" type="slidenum">
              <a:rPr lang="fr-FR" smtClean="0"/>
              <a:pPr/>
              <a:t>13</a:t>
            </a:fld>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83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5837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E08C7B-E944-456D-B60A-2D49A3DA0D08}" type="slidenum">
              <a:rPr lang="fr-FR" smtClean="0"/>
              <a:pPr/>
              <a:t>14</a:t>
            </a:fld>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93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5939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CF2898-7716-409E-B34F-9C80D2C7AA60}" type="slidenum">
              <a:rPr lang="fr-FR" smtClean="0"/>
              <a:pPr/>
              <a:t>15</a:t>
            </a:fld>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7D4A2-079A-42F2-BFF6-9913BF20139A}" type="slidenum">
              <a:rPr lang="fr-FR" smtClean="0"/>
              <a:pPr>
                <a:defRPr/>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7D4A2-079A-42F2-BFF6-9913BF20139A}" type="slidenum">
              <a:rPr lang="fr-FR" smtClean="0"/>
              <a:pPr>
                <a:defRPr/>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7D4A2-079A-42F2-BFF6-9913BF20139A}" type="slidenum">
              <a:rPr lang="fr-FR" smtClean="0"/>
              <a:pPr>
                <a:defRPr/>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7D4A2-079A-42F2-BFF6-9913BF20139A}" type="slidenum">
              <a:rPr lang="fr-FR" smtClean="0"/>
              <a:pPr>
                <a:defRPr/>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12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Placer la vidéo ici</a:t>
            </a:r>
          </a:p>
        </p:txBody>
      </p:sp>
      <p:sp>
        <p:nvSpPr>
          <p:cNvPr id="5120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73557F-A9FD-4FBA-A260-86CCC1EE79E1}" type="slidenum">
              <a:rPr lang="fr-FR" smtClean="0"/>
              <a:pPr/>
              <a:t>2</a:t>
            </a:fld>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7D4A2-079A-42F2-BFF6-9913BF20139A}" type="slidenum">
              <a:rPr lang="fr-FR" smtClean="0"/>
              <a:pPr>
                <a:defRPr/>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7D4A2-079A-42F2-BFF6-9913BF20139A}" type="slidenum">
              <a:rPr lang="fr-FR" smtClean="0"/>
              <a:pPr>
                <a:defRPr/>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7D4A2-079A-42F2-BFF6-9913BF20139A}" type="slidenum">
              <a:rPr lang="fr-FR" smtClean="0"/>
              <a:pPr>
                <a:defRPr/>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7D4A2-079A-42F2-BFF6-9913BF20139A}" type="slidenum">
              <a:rPr lang="fr-FR" smtClean="0"/>
              <a:pPr>
                <a:defRPr/>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7D4A2-079A-42F2-BFF6-9913BF20139A}" type="slidenum">
              <a:rPr lang="fr-FR" smtClean="0"/>
              <a:pPr>
                <a:defRPr/>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04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6042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1114AF-F470-441D-AD80-E91AC7DD25CB}" type="slidenum">
              <a:rPr lang="fr-FR" smtClean="0"/>
              <a:pPr/>
              <a:t>25</a:t>
            </a:fld>
            <a:endParaRPr 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7D4A2-079A-42F2-BFF6-9913BF20139A}" type="slidenum">
              <a:rPr lang="fr-FR" smtClean="0"/>
              <a:pPr>
                <a:defRPr/>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7D4A2-079A-42F2-BFF6-9913BF20139A}" type="slidenum">
              <a:rPr lang="fr-FR" smtClean="0"/>
              <a:pPr>
                <a:defRPr/>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7D4A2-079A-42F2-BFF6-9913BF20139A}" type="slidenum">
              <a:rPr lang="fr-FR" smtClean="0"/>
              <a:pPr>
                <a:defRPr/>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7D4A2-079A-42F2-BFF6-9913BF20139A}" type="slidenum">
              <a:rPr lang="fr-FR" smtClean="0"/>
              <a:pPr>
                <a:defRPr/>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7D4A2-079A-42F2-BFF6-9913BF20139A}" type="slidenum">
              <a:rPr lang="fr-FR" smtClean="0"/>
              <a:pPr>
                <a:defRPr/>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6144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47CA8A-E33D-431A-A75F-E6781F2BBA8A}" type="slidenum">
              <a:rPr lang="fr-FR" smtClean="0"/>
              <a:pPr/>
              <a:t>30</a:t>
            </a:fld>
            <a:endParaRPr lang="fr-F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246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
        <p:nvSpPr>
          <p:cNvPr id="6246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D03FD6-A9BB-44E5-AAE1-8B8350060353}" type="slidenum">
              <a:rPr lang="fr-FR" smtClean="0"/>
              <a:pPr/>
              <a:t>31</a:t>
            </a:fld>
            <a:endParaRPr lang="fr-F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34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6349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B1CFC1-4395-4F2B-90CB-4701EFC52369}" type="slidenum">
              <a:rPr lang="fr-FR" smtClean="0"/>
              <a:pPr/>
              <a:t>32</a:t>
            </a:fld>
            <a:endParaRPr lang="fr-F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45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
        <p:nvSpPr>
          <p:cNvPr id="645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7E0EE5-146D-4329-8FB2-CFC7E46674ED}" type="slidenum">
              <a:rPr lang="fr-FR" smtClean="0"/>
              <a:pPr/>
              <a:t>33</a:t>
            </a:fld>
            <a:endParaRPr lang="fr-F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55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6554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C1AA2F-D5C0-4BA3-A0E9-90C6F97FE5DE}" type="slidenum">
              <a:rPr lang="fr-FR" smtClean="0"/>
              <a:pPr/>
              <a:t>34</a:t>
            </a:fld>
            <a:endParaRPr lang="fr-F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65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665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90A791-3075-4802-99C1-B957493DF2B6}" type="slidenum">
              <a:rPr lang="fr-FR" smtClean="0"/>
              <a:pPr/>
              <a:t>35</a:t>
            </a:fld>
            <a:endParaRPr lang="fr-F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75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6758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774539-E262-4624-97FE-401EA5C13080}" type="slidenum">
              <a:rPr lang="fr-FR" smtClean="0"/>
              <a:pPr/>
              <a:t>36</a:t>
            </a:fld>
            <a:endParaRPr lang="fr-F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86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6861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4D334D-77EE-4B40-BC43-3C26CBF55BF0}" type="slidenum">
              <a:rPr lang="fr-FR" smtClean="0"/>
              <a:pPr/>
              <a:t>37</a:t>
            </a:fld>
            <a:endParaRPr lang="fr-F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96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6963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C5BC6B-4C8E-42EA-84FF-2C30028D65DE}" type="slidenum">
              <a:rPr lang="fr-FR" smtClean="0"/>
              <a:pPr/>
              <a:t>38</a:t>
            </a:fld>
            <a:endParaRPr lang="fr-F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06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7066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5A6927-27F8-49FC-AFE9-C19668381011}" type="slidenum">
              <a:rPr lang="fr-FR" smtClean="0"/>
              <a:pPr/>
              <a:t>39</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7D4A2-079A-42F2-BFF6-9913BF20139A}" type="slidenum">
              <a:rPr lang="fr-FR" smtClean="0"/>
              <a:pPr>
                <a:defRPr/>
              </a:pPr>
              <a:t>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16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7168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5809D0-EC50-46E6-B723-6FD7C9B2F980}" type="slidenum">
              <a:rPr lang="fr-FR" smtClean="0"/>
              <a:pPr/>
              <a:t>40</a:t>
            </a:fld>
            <a:endParaRPr lang="fr-F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27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7270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1D339C-3936-4AE2-860D-7F51CADED684}" type="slidenum">
              <a:rPr lang="fr-FR" smtClean="0"/>
              <a:pPr/>
              <a:t>41</a:t>
            </a:fld>
            <a:endParaRPr lang="fr-F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37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dirty="0" smtClean="0"/>
          </a:p>
        </p:txBody>
      </p:sp>
      <p:sp>
        <p:nvSpPr>
          <p:cNvPr id="7373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9FFAF3-DB15-4448-AB0B-7C7F4D3BF325}" type="slidenum">
              <a:rPr lang="fr-FR" smtClean="0"/>
              <a:pPr/>
              <a:t>42</a:t>
            </a:fld>
            <a:endParaRPr lang="fr-F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47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7475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D112B4-8B34-4EAD-8028-48A1DCDB31E5}" type="slidenum">
              <a:rPr lang="fr-FR" smtClean="0"/>
              <a:pPr/>
              <a:t>43</a:t>
            </a:fld>
            <a:endParaRPr lang="fr-F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57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
        <p:nvSpPr>
          <p:cNvPr id="7578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C71837-7AC9-4867-8DBC-638C705F397E}" type="slidenum">
              <a:rPr lang="fr-FR" smtClean="0"/>
              <a:pPr/>
              <a:t>44</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7D4A2-079A-42F2-BFF6-9913BF20139A}" type="slidenum">
              <a:rPr lang="fr-FR" smtClean="0"/>
              <a:pPr>
                <a:defRPr/>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297D4A2-079A-42F2-BFF6-9913BF20139A}" type="slidenum">
              <a:rPr lang="fr-FR" smtClean="0"/>
              <a:pPr>
                <a:defRPr/>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22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5222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8A2C8E-40E8-4AEC-A1B3-DDF5D6B70441}" type="slidenum">
              <a:rPr lang="fr-FR" smtClean="0"/>
              <a:pPr/>
              <a:t>7</a:t>
            </a:fld>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5325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46FFB1-C99E-4E60-819B-D7932877B7DF}" type="slidenum">
              <a:rPr lang="fr-FR" smtClean="0"/>
              <a:pPr/>
              <a:t>8</a:t>
            </a:fld>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42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S</a:t>
            </a:r>
          </a:p>
        </p:txBody>
      </p:sp>
      <p:sp>
        <p:nvSpPr>
          <p:cNvPr id="5427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4DC9CB-AC02-4DD4-95AA-C8BC2E5D63CC}" type="slidenum">
              <a:rPr lang="fr-FR" smtClean="0"/>
              <a:pPr/>
              <a:t>9</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496888" y="1308100"/>
            <a:ext cx="10429876" cy="5908675"/>
            <a:chOff x="-313" y="824"/>
            <a:chExt cx="6570" cy="3722"/>
          </a:xfrm>
        </p:grpSpPr>
        <p:sp>
          <p:nvSpPr>
            <p:cNvPr id="10243"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fr-FR">
                <a:effectLst>
                  <a:outerShdw blurRad="38100" dist="38100" dir="2700000" algn="tl">
                    <a:srgbClr val="000000"/>
                  </a:outerShdw>
                </a:effectLst>
              </a:endParaRPr>
            </a:p>
          </p:txBody>
        </p:sp>
        <p:sp>
          <p:nvSpPr>
            <p:cNvPr id="10244"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fr-FR">
                <a:effectLst>
                  <a:outerShdw blurRad="38100" dist="38100" dir="2700000" algn="tl">
                    <a:srgbClr val="000000"/>
                  </a:outerShdw>
                </a:effectLst>
              </a:endParaRPr>
            </a:p>
          </p:txBody>
        </p:sp>
        <p:sp>
          <p:nvSpPr>
            <p:cNvPr id="10245"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fr-FR">
                <a:effectLst>
                  <a:outerShdw blurRad="38100" dist="38100" dir="2700000" algn="tl">
                    <a:srgbClr val="000000"/>
                  </a:outerShdw>
                </a:effectLst>
              </a:endParaRPr>
            </a:p>
          </p:txBody>
        </p:sp>
        <p:sp>
          <p:nvSpPr>
            <p:cNvPr id="10246"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fr-FR">
                <a:effectLst>
                  <a:outerShdw blurRad="38100" dist="38100" dir="2700000" algn="tl">
                    <a:srgbClr val="000000"/>
                  </a:outerShdw>
                </a:effectLst>
              </a:endParaRPr>
            </a:p>
          </p:txBody>
        </p:sp>
        <p:sp>
          <p:nvSpPr>
            <p:cNvPr id="10247"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fr-FR">
                <a:effectLst>
                  <a:outerShdw blurRad="38100" dist="38100" dir="2700000" algn="tl">
                    <a:srgbClr val="000000"/>
                  </a:outerShdw>
                </a:effectLst>
              </a:endParaRPr>
            </a:p>
          </p:txBody>
        </p:sp>
        <p:sp>
          <p:nvSpPr>
            <p:cNvPr id="10248"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fr-FR">
                <a:effectLst>
                  <a:outerShdw blurRad="38100" dist="38100" dir="2700000" algn="tl">
                    <a:srgbClr val="000000"/>
                  </a:outerShdw>
                </a:effectLst>
              </a:endParaRPr>
            </a:p>
          </p:txBody>
        </p:sp>
        <p:sp>
          <p:nvSpPr>
            <p:cNvPr id="10249"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fr-FR">
                <a:effectLst>
                  <a:outerShdw blurRad="38100" dist="38100" dir="2700000" algn="tl">
                    <a:srgbClr val="000000"/>
                  </a:outerShdw>
                </a:effectLst>
              </a:endParaRPr>
            </a:p>
          </p:txBody>
        </p:sp>
        <p:sp>
          <p:nvSpPr>
            <p:cNvPr id="10250"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defRPr/>
              </a:pPr>
              <a:endParaRPr lang="fr-FR">
                <a:effectLst>
                  <a:outerShdw blurRad="38100" dist="38100" dir="2700000" algn="tl">
                    <a:srgbClr val="000000"/>
                  </a:outerShdw>
                </a:effectLst>
              </a:endParaRPr>
            </a:p>
          </p:txBody>
        </p:sp>
        <p:sp>
          <p:nvSpPr>
            <p:cNvPr id="10251"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defRPr/>
              </a:pPr>
              <a:endParaRPr lang="fr-FR">
                <a:effectLst>
                  <a:outerShdw blurRad="38100" dist="38100" dir="2700000" algn="tl">
                    <a:srgbClr val="000000"/>
                  </a:outerShdw>
                </a:effectLst>
              </a:endParaRPr>
            </a:p>
          </p:txBody>
        </p:sp>
        <p:sp>
          <p:nvSpPr>
            <p:cNvPr id="10252"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defRPr/>
              </a:pPr>
              <a:endParaRPr lang="fr-FR">
                <a:effectLst>
                  <a:outerShdw blurRad="38100" dist="38100" dir="2700000" algn="tl">
                    <a:srgbClr val="000000"/>
                  </a:outerShdw>
                </a:effectLst>
              </a:endParaRPr>
            </a:p>
          </p:txBody>
        </p:sp>
        <p:sp>
          <p:nvSpPr>
            <p:cNvPr id="10253"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fr-FR">
                <a:effectLst>
                  <a:outerShdw blurRad="38100" dist="38100" dir="2700000" algn="tl">
                    <a:srgbClr val="000000"/>
                  </a:outerShdw>
                </a:effectLst>
              </a:endParaRPr>
            </a:p>
          </p:txBody>
        </p:sp>
        <p:sp>
          <p:nvSpPr>
            <p:cNvPr id="10254"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defRPr/>
              </a:pPr>
              <a:endParaRPr lang="fr-FR">
                <a:effectLst>
                  <a:outerShdw blurRad="38100" dist="38100" dir="2700000" algn="tl">
                    <a:srgbClr val="000000"/>
                  </a:outerShdw>
                </a:effectLst>
              </a:endParaRPr>
            </a:p>
          </p:txBody>
        </p:sp>
        <p:sp>
          <p:nvSpPr>
            <p:cNvPr id="10255"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defRPr/>
              </a:pPr>
              <a:endParaRPr lang="fr-FR">
                <a:effectLst>
                  <a:outerShdw blurRad="38100" dist="38100" dir="2700000" algn="tl">
                    <a:srgbClr val="000000"/>
                  </a:outerShdw>
                </a:effectLst>
              </a:endParaRPr>
            </a:p>
          </p:txBody>
        </p:sp>
        <p:sp>
          <p:nvSpPr>
            <p:cNvPr id="10256"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defRPr/>
              </a:pPr>
              <a:endParaRPr lang="fr-FR">
                <a:effectLst>
                  <a:outerShdw blurRad="38100" dist="38100" dir="2700000" algn="tl">
                    <a:srgbClr val="000000"/>
                  </a:outerShdw>
                </a:effectLst>
              </a:endParaRPr>
            </a:p>
          </p:txBody>
        </p:sp>
        <p:sp>
          <p:nvSpPr>
            <p:cNvPr id="10257"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fr-FR">
                <a:effectLst>
                  <a:outerShdw blurRad="38100" dist="38100" dir="2700000" algn="tl">
                    <a:srgbClr val="000000"/>
                  </a:outerShdw>
                </a:effectLst>
              </a:endParaRPr>
            </a:p>
          </p:txBody>
        </p:sp>
        <p:sp>
          <p:nvSpPr>
            <p:cNvPr id="10258"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fr-FR">
                <a:effectLst>
                  <a:outerShdw blurRad="38100" dist="38100" dir="2700000" algn="tl">
                    <a:srgbClr val="000000"/>
                  </a:outerShdw>
                </a:effectLst>
              </a:endParaRPr>
            </a:p>
          </p:txBody>
        </p:sp>
        <p:sp>
          <p:nvSpPr>
            <p:cNvPr id="10259"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defRPr/>
              </a:pPr>
              <a:endParaRPr lang="fr-FR">
                <a:effectLst>
                  <a:outerShdw blurRad="38100" dist="38100" dir="2700000" algn="tl">
                    <a:srgbClr val="000000"/>
                  </a:outerShdw>
                </a:effectLst>
              </a:endParaRPr>
            </a:p>
          </p:txBody>
        </p:sp>
        <p:sp>
          <p:nvSpPr>
            <p:cNvPr id="10260"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fr-FR">
                <a:effectLst>
                  <a:outerShdw blurRad="38100" dist="38100" dir="2700000" algn="tl">
                    <a:srgbClr val="000000"/>
                  </a:outerShdw>
                </a:effectLst>
              </a:endParaRPr>
            </a:p>
          </p:txBody>
        </p:sp>
        <p:sp>
          <p:nvSpPr>
            <p:cNvPr id="10261"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fr-FR">
                <a:effectLst>
                  <a:outerShdw blurRad="38100" dist="38100" dir="2700000" algn="tl">
                    <a:srgbClr val="000000"/>
                  </a:outerShdw>
                </a:effectLst>
              </a:endParaRPr>
            </a:p>
          </p:txBody>
        </p:sp>
        <p:sp>
          <p:nvSpPr>
            <p:cNvPr id="10262"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defRPr/>
              </a:pPr>
              <a:endParaRPr lang="fr-FR">
                <a:effectLst>
                  <a:outerShdw blurRad="38100" dist="38100" dir="2700000" algn="tl">
                    <a:srgbClr val="000000"/>
                  </a:outerShdw>
                </a:effectLst>
              </a:endParaRPr>
            </a:p>
          </p:txBody>
        </p:sp>
        <p:sp>
          <p:nvSpPr>
            <p:cNvPr id="10263"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defRPr/>
              </a:pPr>
              <a:endParaRPr lang="fr-FR">
                <a:effectLst>
                  <a:outerShdw blurRad="38100" dist="38100" dir="2700000" algn="tl">
                    <a:srgbClr val="000000"/>
                  </a:outerShdw>
                </a:effectLst>
              </a:endParaRPr>
            </a:p>
          </p:txBody>
        </p:sp>
        <p:sp>
          <p:nvSpPr>
            <p:cNvPr id="10264"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defRPr/>
              </a:pPr>
              <a:endParaRPr lang="fr-FR">
                <a:effectLst>
                  <a:outerShdw blurRad="38100" dist="38100" dir="2700000" algn="tl">
                    <a:srgbClr val="000000"/>
                  </a:outerShdw>
                </a:effectLst>
              </a:endParaRPr>
            </a:p>
          </p:txBody>
        </p:sp>
        <p:sp>
          <p:nvSpPr>
            <p:cNvPr id="10265"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fr-FR">
                <a:effectLst>
                  <a:outerShdw blurRad="38100" dist="38100" dir="2700000" algn="tl">
                    <a:srgbClr val="000000"/>
                  </a:outerShdw>
                </a:effectLst>
              </a:endParaRPr>
            </a:p>
          </p:txBody>
        </p:sp>
        <p:sp>
          <p:nvSpPr>
            <p:cNvPr id="10266"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fr-FR">
                <a:effectLst>
                  <a:outerShdw blurRad="38100" dist="38100" dir="2700000" algn="tl">
                    <a:srgbClr val="000000"/>
                  </a:outerShdw>
                </a:effectLst>
              </a:endParaRPr>
            </a:p>
          </p:txBody>
        </p:sp>
        <p:sp>
          <p:nvSpPr>
            <p:cNvPr id="10267"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fr-FR">
                <a:effectLst>
                  <a:outerShdw blurRad="38100" dist="38100" dir="2700000" algn="tl">
                    <a:srgbClr val="000000"/>
                  </a:outerShdw>
                </a:effectLst>
              </a:endParaRPr>
            </a:p>
          </p:txBody>
        </p:sp>
        <p:sp>
          <p:nvSpPr>
            <p:cNvPr id="10268"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fr-FR">
                <a:effectLst>
                  <a:outerShdw blurRad="38100" dist="38100" dir="2700000" algn="tl">
                    <a:srgbClr val="000000"/>
                  </a:outerShdw>
                </a:effectLst>
              </a:endParaRPr>
            </a:p>
          </p:txBody>
        </p:sp>
        <p:sp>
          <p:nvSpPr>
            <p:cNvPr id="10269"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defRPr/>
              </a:pPr>
              <a:endParaRPr lang="fr-FR">
                <a:effectLst>
                  <a:outerShdw blurRad="38100" dist="38100" dir="2700000" algn="tl">
                    <a:srgbClr val="000000"/>
                  </a:outerShdw>
                </a:effectLst>
              </a:endParaRPr>
            </a:p>
          </p:txBody>
        </p:sp>
        <p:sp>
          <p:nvSpPr>
            <p:cNvPr id="10270"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fr-FR">
                <a:effectLst>
                  <a:outerShdw blurRad="38100" dist="38100" dir="2700000" algn="tl">
                    <a:srgbClr val="000000"/>
                  </a:outerShdw>
                </a:effectLst>
              </a:endParaRPr>
            </a:p>
          </p:txBody>
        </p:sp>
        <p:sp>
          <p:nvSpPr>
            <p:cNvPr id="10271"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fr-FR">
                <a:effectLst>
                  <a:outerShdw blurRad="38100" dist="38100" dir="2700000" algn="tl">
                    <a:srgbClr val="000000"/>
                  </a:outerShdw>
                </a:effectLst>
              </a:endParaRPr>
            </a:p>
          </p:txBody>
        </p:sp>
        <p:sp>
          <p:nvSpPr>
            <p:cNvPr id="10272"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fr-FR">
                <a:effectLst>
                  <a:outerShdw blurRad="38100" dist="38100" dir="2700000" algn="tl">
                    <a:srgbClr val="000000"/>
                  </a:outerShdw>
                </a:effectLst>
              </a:endParaRPr>
            </a:p>
          </p:txBody>
        </p:sp>
        <p:sp>
          <p:nvSpPr>
            <p:cNvPr id="10273"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defRPr/>
              </a:pPr>
              <a:endParaRPr lang="fr-FR">
                <a:effectLst>
                  <a:outerShdw blurRad="38100" dist="38100" dir="2700000" algn="tl">
                    <a:srgbClr val="000000"/>
                  </a:outerShdw>
                </a:effectLst>
              </a:endParaRPr>
            </a:p>
          </p:txBody>
        </p:sp>
        <p:sp>
          <p:nvSpPr>
            <p:cNvPr id="10274"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defRPr/>
              </a:pPr>
              <a:endParaRPr lang="fr-FR">
                <a:effectLst>
                  <a:outerShdw blurRad="38100" dist="38100" dir="2700000" algn="tl">
                    <a:srgbClr val="000000"/>
                  </a:outerShdw>
                </a:effectLst>
              </a:endParaRPr>
            </a:p>
          </p:txBody>
        </p:sp>
        <p:sp>
          <p:nvSpPr>
            <p:cNvPr id="10275"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fr-FR"/>
            </a:p>
          </p:txBody>
        </p:sp>
        <p:sp>
          <p:nvSpPr>
            <p:cNvPr id="10276"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fr-FR"/>
            </a:p>
          </p:txBody>
        </p:sp>
        <p:sp>
          <p:nvSpPr>
            <p:cNvPr id="10277"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fr-FR"/>
            </a:p>
          </p:txBody>
        </p:sp>
        <p:sp>
          <p:nvSpPr>
            <p:cNvPr id="10278"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fr-FR"/>
            </a:p>
          </p:txBody>
        </p:sp>
        <p:sp>
          <p:nvSpPr>
            <p:cNvPr id="10279"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fr-FR"/>
            </a:p>
          </p:txBody>
        </p:sp>
        <p:sp>
          <p:nvSpPr>
            <p:cNvPr id="10280"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fr-FR"/>
            </a:p>
          </p:txBody>
        </p:sp>
        <p:sp>
          <p:nvSpPr>
            <p:cNvPr id="10281"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fr-FR"/>
            </a:p>
          </p:txBody>
        </p:sp>
        <p:sp>
          <p:nvSpPr>
            <p:cNvPr id="10282"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fr-FR"/>
            </a:p>
          </p:txBody>
        </p:sp>
        <p:sp>
          <p:nvSpPr>
            <p:cNvPr id="10283"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fr-FR"/>
            </a:p>
          </p:txBody>
        </p:sp>
        <p:sp>
          <p:nvSpPr>
            <p:cNvPr id="10284"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fr-FR"/>
            </a:p>
          </p:txBody>
        </p:sp>
        <p:sp>
          <p:nvSpPr>
            <p:cNvPr id="10285"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fr-FR"/>
            </a:p>
          </p:txBody>
        </p:sp>
        <p:sp>
          <p:nvSpPr>
            <p:cNvPr id="10286"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fr-FR"/>
            </a:p>
          </p:txBody>
        </p:sp>
        <p:sp>
          <p:nvSpPr>
            <p:cNvPr id="10287"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fr-FR"/>
            </a:p>
          </p:txBody>
        </p:sp>
        <p:sp>
          <p:nvSpPr>
            <p:cNvPr id="10288"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fr-FR"/>
            </a:p>
          </p:txBody>
        </p:sp>
        <p:sp>
          <p:nvSpPr>
            <p:cNvPr id="10289"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fr-FR"/>
            </a:p>
          </p:txBody>
        </p:sp>
        <p:sp>
          <p:nvSpPr>
            <p:cNvPr id="10290"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fr-FR"/>
            </a:p>
          </p:txBody>
        </p:sp>
        <p:sp>
          <p:nvSpPr>
            <p:cNvPr id="10291"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fr-FR"/>
            </a:p>
          </p:txBody>
        </p:sp>
        <p:sp>
          <p:nvSpPr>
            <p:cNvPr id="10292"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fr-FR"/>
            </a:p>
          </p:txBody>
        </p:sp>
        <p:sp>
          <p:nvSpPr>
            <p:cNvPr id="10293"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fr-FR"/>
            </a:p>
          </p:txBody>
        </p:sp>
        <p:sp>
          <p:nvSpPr>
            <p:cNvPr id="10294"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fr-FR"/>
            </a:p>
          </p:txBody>
        </p:sp>
        <p:sp>
          <p:nvSpPr>
            <p:cNvPr id="10295"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fr-FR"/>
            </a:p>
          </p:txBody>
        </p:sp>
        <p:sp>
          <p:nvSpPr>
            <p:cNvPr id="10296"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fr-FR"/>
            </a:p>
          </p:txBody>
        </p:sp>
        <p:sp>
          <p:nvSpPr>
            <p:cNvPr id="10297"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fr-FR"/>
            </a:p>
          </p:txBody>
        </p:sp>
        <p:sp>
          <p:nvSpPr>
            <p:cNvPr id="10298"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fr-FR"/>
            </a:p>
          </p:txBody>
        </p:sp>
        <p:sp>
          <p:nvSpPr>
            <p:cNvPr id="10299"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fr-FR"/>
            </a:p>
          </p:txBody>
        </p:sp>
        <p:sp>
          <p:nvSpPr>
            <p:cNvPr id="10300"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fr-FR"/>
            </a:p>
          </p:txBody>
        </p:sp>
        <p:sp>
          <p:nvSpPr>
            <p:cNvPr id="10301"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fr-FR"/>
            </a:p>
          </p:txBody>
        </p:sp>
        <p:sp>
          <p:nvSpPr>
            <p:cNvPr id="10302"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fr-FR"/>
            </a:p>
          </p:txBody>
        </p:sp>
        <p:sp>
          <p:nvSpPr>
            <p:cNvPr id="10303"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fr-FR"/>
            </a:p>
          </p:txBody>
        </p:sp>
        <p:sp>
          <p:nvSpPr>
            <p:cNvPr id="10304"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fr-FR"/>
            </a:p>
          </p:txBody>
        </p:sp>
        <p:sp>
          <p:nvSpPr>
            <p:cNvPr id="10305"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fr-FR"/>
            </a:p>
          </p:txBody>
        </p:sp>
        <p:sp>
          <p:nvSpPr>
            <p:cNvPr id="10306"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fr-FR"/>
            </a:p>
          </p:txBody>
        </p:sp>
        <p:sp>
          <p:nvSpPr>
            <p:cNvPr id="10307"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fr-FR"/>
            </a:p>
          </p:txBody>
        </p:sp>
        <p:sp>
          <p:nvSpPr>
            <p:cNvPr id="10308"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fr-FR"/>
            </a:p>
          </p:txBody>
        </p:sp>
        <p:sp>
          <p:nvSpPr>
            <p:cNvPr id="10309"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fr-FR"/>
            </a:p>
          </p:txBody>
        </p:sp>
        <p:sp>
          <p:nvSpPr>
            <p:cNvPr id="10310"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fr-FR"/>
            </a:p>
          </p:txBody>
        </p:sp>
        <p:sp>
          <p:nvSpPr>
            <p:cNvPr id="10311"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fr-FR"/>
            </a:p>
          </p:txBody>
        </p:sp>
        <p:sp>
          <p:nvSpPr>
            <p:cNvPr id="10312"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fr-FR"/>
            </a:p>
          </p:txBody>
        </p:sp>
        <p:sp>
          <p:nvSpPr>
            <p:cNvPr id="10313"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fr-FR"/>
            </a:p>
          </p:txBody>
        </p:sp>
        <p:sp>
          <p:nvSpPr>
            <p:cNvPr id="10314"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fr-FR"/>
            </a:p>
          </p:txBody>
        </p:sp>
        <p:sp>
          <p:nvSpPr>
            <p:cNvPr id="10315"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fr-FR"/>
            </a:p>
          </p:txBody>
        </p:sp>
        <p:sp>
          <p:nvSpPr>
            <p:cNvPr id="10316"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fr-FR"/>
            </a:p>
          </p:txBody>
        </p:sp>
        <p:sp>
          <p:nvSpPr>
            <p:cNvPr id="10317"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fr-FR"/>
            </a:p>
          </p:txBody>
        </p:sp>
        <p:sp>
          <p:nvSpPr>
            <p:cNvPr id="10318"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fr-FR"/>
            </a:p>
          </p:txBody>
        </p:sp>
        <p:sp>
          <p:nvSpPr>
            <p:cNvPr id="10319"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fr-FR"/>
            </a:p>
          </p:txBody>
        </p:sp>
        <p:sp>
          <p:nvSpPr>
            <p:cNvPr id="10320"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fr-FR"/>
            </a:p>
          </p:txBody>
        </p:sp>
        <p:sp>
          <p:nvSpPr>
            <p:cNvPr id="10321"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fr-FR"/>
            </a:p>
          </p:txBody>
        </p:sp>
        <p:sp>
          <p:nvSpPr>
            <p:cNvPr id="10322"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fr-FR"/>
            </a:p>
          </p:txBody>
        </p:sp>
        <p:sp>
          <p:nvSpPr>
            <p:cNvPr id="10323"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fr-FR"/>
            </a:p>
          </p:txBody>
        </p:sp>
        <p:sp>
          <p:nvSpPr>
            <p:cNvPr id="10324"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325"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fr-FR"/>
            </a:p>
          </p:txBody>
        </p:sp>
        <p:sp>
          <p:nvSpPr>
            <p:cNvPr id="10326"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fr-FR"/>
            </a:p>
          </p:txBody>
        </p:sp>
        <p:sp>
          <p:nvSpPr>
            <p:cNvPr id="10327"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fr-FR"/>
            </a:p>
          </p:txBody>
        </p:sp>
        <p:sp>
          <p:nvSpPr>
            <p:cNvPr id="10328"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fr-FR"/>
            </a:p>
          </p:txBody>
        </p:sp>
        <p:sp>
          <p:nvSpPr>
            <p:cNvPr id="10329"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fr-FR"/>
            </a:p>
          </p:txBody>
        </p:sp>
        <p:sp>
          <p:nvSpPr>
            <p:cNvPr id="10330"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fr-FR"/>
            </a:p>
          </p:txBody>
        </p:sp>
        <p:sp>
          <p:nvSpPr>
            <p:cNvPr id="10331"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fr-FR"/>
            </a:p>
          </p:txBody>
        </p:sp>
        <p:sp>
          <p:nvSpPr>
            <p:cNvPr id="10332"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fr-FR"/>
            </a:p>
          </p:txBody>
        </p:sp>
        <p:sp>
          <p:nvSpPr>
            <p:cNvPr id="10333"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fr-FR"/>
            </a:p>
          </p:txBody>
        </p:sp>
        <p:sp>
          <p:nvSpPr>
            <p:cNvPr id="10334"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fr-FR"/>
            </a:p>
          </p:txBody>
        </p:sp>
        <p:sp>
          <p:nvSpPr>
            <p:cNvPr id="10335"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fr-FR"/>
            </a:p>
          </p:txBody>
        </p:sp>
        <p:sp>
          <p:nvSpPr>
            <p:cNvPr id="10336"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fr-FR"/>
            </a:p>
          </p:txBody>
        </p:sp>
        <p:sp>
          <p:nvSpPr>
            <p:cNvPr id="10337"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fr-FR"/>
            </a:p>
          </p:txBody>
        </p:sp>
        <p:sp>
          <p:nvSpPr>
            <p:cNvPr id="10338"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fr-FR"/>
            </a:p>
          </p:txBody>
        </p:sp>
        <p:sp>
          <p:nvSpPr>
            <p:cNvPr id="10339"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fr-FR"/>
            </a:p>
          </p:txBody>
        </p:sp>
        <p:sp>
          <p:nvSpPr>
            <p:cNvPr id="10340"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fr-FR"/>
            </a:p>
          </p:txBody>
        </p:sp>
        <p:sp>
          <p:nvSpPr>
            <p:cNvPr id="10341"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fr-FR"/>
            </a:p>
          </p:txBody>
        </p:sp>
        <p:sp>
          <p:nvSpPr>
            <p:cNvPr id="10342"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fr-FR"/>
            </a:p>
          </p:txBody>
        </p:sp>
        <p:sp>
          <p:nvSpPr>
            <p:cNvPr id="10343"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fr-FR"/>
            </a:p>
          </p:txBody>
        </p:sp>
        <p:sp>
          <p:nvSpPr>
            <p:cNvPr id="10344"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fr-FR"/>
            </a:p>
          </p:txBody>
        </p:sp>
        <p:sp>
          <p:nvSpPr>
            <p:cNvPr id="10345"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fr-FR"/>
            </a:p>
          </p:txBody>
        </p:sp>
        <p:sp>
          <p:nvSpPr>
            <p:cNvPr id="10346"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fr-FR"/>
            </a:p>
          </p:txBody>
        </p:sp>
        <p:sp>
          <p:nvSpPr>
            <p:cNvPr id="10347"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fr-FR"/>
            </a:p>
          </p:txBody>
        </p:sp>
        <p:sp>
          <p:nvSpPr>
            <p:cNvPr id="10348"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fr-FR"/>
            </a:p>
          </p:txBody>
        </p:sp>
        <p:sp>
          <p:nvSpPr>
            <p:cNvPr id="10349"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fr-FR"/>
            </a:p>
          </p:txBody>
        </p:sp>
        <p:sp>
          <p:nvSpPr>
            <p:cNvPr id="10350"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fr-FR"/>
            </a:p>
          </p:txBody>
        </p:sp>
        <p:sp>
          <p:nvSpPr>
            <p:cNvPr id="10351"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fr-FR"/>
            </a:p>
          </p:txBody>
        </p:sp>
        <p:sp>
          <p:nvSpPr>
            <p:cNvPr id="10352"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fr-FR"/>
            </a:p>
          </p:txBody>
        </p:sp>
        <p:sp>
          <p:nvSpPr>
            <p:cNvPr id="10353"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fr-FR"/>
            </a:p>
          </p:txBody>
        </p:sp>
        <p:sp>
          <p:nvSpPr>
            <p:cNvPr id="10354"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fr-FR"/>
            </a:p>
          </p:txBody>
        </p:sp>
        <p:sp>
          <p:nvSpPr>
            <p:cNvPr id="10355"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fr-FR"/>
            </a:p>
          </p:txBody>
        </p:sp>
        <p:sp>
          <p:nvSpPr>
            <p:cNvPr id="10356"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fr-FR"/>
            </a:p>
          </p:txBody>
        </p:sp>
        <p:sp>
          <p:nvSpPr>
            <p:cNvPr id="10357"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fr-FR"/>
            </a:p>
          </p:txBody>
        </p:sp>
        <p:sp>
          <p:nvSpPr>
            <p:cNvPr id="10358"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fr-FR"/>
            </a:p>
          </p:txBody>
        </p:sp>
        <p:sp>
          <p:nvSpPr>
            <p:cNvPr id="10359"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fr-FR"/>
            </a:p>
          </p:txBody>
        </p:sp>
        <p:sp>
          <p:nvSpPr>
            <p:cNvPr id="10360"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361"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362"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363"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fr-FR"/>
            </a:p>
          </p:txBody>
        </p:sp>
        <p:sp>
          <p:nvSpPr>
            <p:cNvPr id="10364"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fr-FR"/>
            </a:p>
          </p:txBody>
        </p:sp>
        <p:sp>
          <p:nvSpPr>
            <p:cNvPr id="10365"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fr-FR"/>
            </a:p>
          </p:txBody>
        </p:sp>
        <p:sp>
          <p:nvSpPr>
            <p:cNvPr id="10366"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fr-FR"/>
            </a:p>
          </p:txBody>
        </p:sp>
        <p:sp>
          <p:nvSpPr>
            <p:cNvPr id="10367"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fr-FR"/>
            </a:p>
          </p:txBody>
        </p:sp>
        <p:sp>
          <p:nvSpPr>
            <p:cNvPr id="10368"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fr-FR"/>
            </a:p>
          </p:txBody>
        </p:sp>
        <p:sp>
          <p:nvSpPr>
            <p:cNvPr id="10369"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fr-FR"/>
            </a:p>
          </p:txBody>
        </p:sp>
        <p:sp>
          <p:nvSpPr>
            <p:cNvPr id="10370"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371"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372"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373"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374"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375"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376"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377"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fr-FR"/>
            </a:p>
          </p:txBody>
        </p:sp>
        <p:sp>
          <p:nvSpPr>
            <p:cNvPr id="10378"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fr-FR"/>
            </a:p>
          </p:txBody>
        </p:sp>
        <p:sp>
          <p:nvSpPr>
            <p:cNvPr id="10379"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fr-FR"/>
            </a:p>
          </p:txBody>
        </p:sp>
        <p:sp>
          <p:nvSpPr>
            <p:cNvPr id="10380"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fr-FR"/>
            </a:p>
          </p:txBody>
        </p:sp>
        <p:sp>
          <p:nvSpPr>
            <p:cNvPr id="10381"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fr-FR"/>
            </a:p>
          </p:txBody>
        </p:sp>
        <p:sp>
          <p:nvSpPr>
            <p:cNvPr id="10382"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fr-FR"/>
            </a:p>
          </p:txBody>
        </p:sp>
        <p:sp>
          <p:nvSpPr>
            <p:cNvPr id="10383"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fr-FR"/>
            </a:p>
          </p:txBody>
        </p:sp>
        <p:sp>
          <p:nvSpPr>
            <p:cNvPr id="10384"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fr-FR"/>
            </a:p>
          </p:txBody>
        </p:sp>
        <p:sp>
          <p:nvSpPr>
            <p:cNvPr id="10385"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fr-FR"/>
            </a:p>
          </p:txBody>
        </p:sp>
        <p:sp>
          <p:nvSpPr>
            <p:cNvPr id="10386"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fr-FR"/>
            </a:p>
          </p:txBody>
        </p:sp>
        <p:sp>
          <p:nvSpPr>
            <p:cNvPr id="10387"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fr-FR"/>
            </a:p>
          </p:txBody>
        </p:sp>
        <p:sp>
          <p:nvSpPr>
            <p:cNvPr id="10388"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fr-FR"/>
            </a:p>
          </p:txBody>
        </p:sp>
        <p:sp>
          <p:nvSpPr>
            <p:cNvPr id="10389"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390"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fr-FR"/>
            </a:p>
          </p:txBody>
        </p:sp>
        <p:sp>
          <p:nvSpPr>
            <p:cNvPr id="10391"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fr-FR"/>
            </a:p>
          </p:txBody>
        </p:sp>
        <p:sp>
          <p:nvSpPr>
            <p:cNvPr id="10392"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393"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394"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395"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396"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397"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398"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399"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400"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401"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402"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403"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404"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405"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406"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407"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408"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fr-FR"/>
            </a:p>
          </p:txBody>
        </p:sp>
        <p:sp>
          <p:nvSpPr>
            <p:cNvPr id="10409"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fr-FR"/>
            </a:p>
          </p:txBody>
        </p:sp>
        <p:sp>
          <p:nvSpPr>
            <p:cNvPr id="10410"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fr-FR"/>
            </a:p>
          </p:txBody>
        </p:sp>
        <p:sp>
          <p:nvSpPr>
            <p:cNvPr id="10411"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fr-FR"/>
            </a:p>
          </p:txBody>
        </p:sp>
        <p:sp>
          <p:nvSpPr>
            <p:cNvPr id="10412"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413"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414"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415"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416"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417"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418"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419"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420"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421"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fr-FR"/>
            </a:p>
          </p:txBody>
        </p:sp>
        <p:sp>
          <p:nvSpPr>
            <p:cNvPr id="10422"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fr-FR"/>
            </a:p>
          </p:txBody>
        </p:sp>
        <p:sp>
          <p:nvSpPr>
            <p:cNvPr id="10423"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fr-FR"/>
            </a:p>
          </p:txBody>
        </p:sp>
        <p:sp>
          <p:nvSpPr>
            <p:cNvPr id="10424"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fr-FR"/>
            </a:p>
          </p:txBody>
        </p:sp>
        <p:sp>
          <p:nvSpPr>
            <p:cNvPr id="10425"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fr-FR"/>
            </a:p>
          </p:txBody>
        </p:sp>
        <p:sp>
          <p:nvSpPr>
            <p:cNvPr id="10426"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fr-FR"/>
            </a:p>
          </p:txBody>
        </p:sp>
        <p:sp>
          <p:nvSpPr>
            <p:cNvPr id="10427"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fr-FR"/>
            </a:p>
          </p:txBody>
        </p:sp>
        <p:sp>
          <p:nvSpPr>
            <p:cNvPr id="10428"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fr-FR"/>
            </a:p>
          </p:txBody>
        </p:sp>
        <p:sp>
          <p:nvSpPr>
            <p:cNvPr id="10429"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fr-FR"/>
            </a:p>
          </p:txBody>
        </p:sp>
        <p:sp>
          <p:nvSpPr>
            <p:cNvPr id="10430"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fr-FR"/>
            </a:p>
          </p:txBody>
        </p:sp>
        <p:sp>
          <p:nvSpPr>
            <p:cNvPr id="10431"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fr-FR"/>
            </a:p>
          </p:txBody>
        </p:sp>
        <p:sp>
          <p:nvSpPr>
            <p:cNvPr id="10432"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fr-FR"/>
            </a:p>
          </p:txBody>
        </p:sp>
        <p:sp>
          <p:nvSpPr>
            <p:cNvPr id="10433"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fr-FR"/>
            </a:p>
          </p:txBody>
        </p:sp>
        <p:sp>
          <p:nvSpPr>
            <p:cNvPr id="10434"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fr-FR"/>
            </a:p>
          </p:txBody>
        </p:sp>
        <p:sp>
          <p:nvSpPr>
            <p:cNvPr id="10435"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fr-FR"/>
            </a:p>
          </p:txBody>
        </p:sp>
        <p:sp>
          <p:nvSpPr>
            <p:cNvPr id="10436"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fr-FR"/>
            </a:p>
          </p:txBody>
        </p:sp>
        <p:sp>
          <p:nvSpPr>
            <p:cNvPr id="10437"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fr-FR"/>
            </a:p>
          </p:txBody>
        </p:sp>
        <p:sp>
          <p:nvSpPr>
            <p:cNvPr id="10438"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fr-FR"/>
            </a:p>
          </p:txBody>
        </p:sp>
        <p:sp>
          <p:nvSpPr>
            <p:cNvPr id="10439"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fr-FR"/>
            </a:p>
          </p:txBody>
        </p:sp>
        <p:sp>
          <p:nvSpPr>
            <p:cNvPr id="10440"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fr-FR"/>
            </a:p>
          </p:txBody>
        </p:sp>
        <p:sp>
          <p:nvSpPr>
            <p:cNvPr id="10441"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fr-FR"/>
            </a:p>
          </p:txBody>
        </p:sp>
        <p:sp>
          <p:nvSpPr>
            <p:cNvPr id="10442"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fr-FR"/>
            </a:p>
          </p:txBody>
        </p:sp>
        <p:sp>
          <p:nvSpPr>
            <p:cNvPr id="10443"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fr-FR"/>
            </a:p>
          </p:txBody>
        </p:sp>
        <p:sp>
          <p:nvSpPr>
            <p:cNvPr id="10444"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fr-FR"/>
            </a:p>
          </p:txBody>
        </p:sp>
        <p:sp>
          <p:nvSpPr>
            <p:cNvPr id="10445"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fr-FR"/>
            </a:p>
          </p:txBody>
        </p:sp>
        <p:sp>
          <p:nvSpPr>
            <p:cNvPr id="10446"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fr-FR"/>
            </a:p>
          </p:txBody>
        </p:sp>
        <p:sp>
          <p:nvSpPr>
            <p:cNvPr id="10447"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fr-FR"/>
            </a:p>
          </p:txBody>
        </p:sp>
        <p:sp>
          <p:nvSpPr>
            <p:cNvPr id="10448"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fr-FR"/>
            </a:p>
          </p:txBody>
        </p:sp>
        <p:sp>
          <p:nvSpPr>
            <p:cNvPr id="10449"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fr-FR"/>
            </a:p>
          </p:txBody>
        </p:sp>
        <p:sp>
          <p:nvSpPr>
            <p:cNvPr id="10450"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fr-FR"/>
            </a:p>
          </p:txBody>
        </p:sp>
        <p:sp>
          <p:nvSpPr>
            <p:cNvPr id="10451"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fr-FR"/>
            </a:p>
          </p:txBody>
        </p:sp>
        <p:sp>
          <p:nvSpPr>
            <p:cNvPr id="10452"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fr-FR"/>
            </a:p>
          </p:txBody>
        </p:sp>
        <p:sp>
          <p:nvSpPr>
            <p:cNvPr id="10453"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fr-FR"/>
            </a:p>
          </p:txBody>
        </p:sp>
        <p:sp>
          <p:nvSpPr>
            <p:cNvPr id="10454"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fr-FR"/>
            </a:p>
          </p:txBody>
        </p:sp>
        <p:sp>
          <p:nvSpPr>
            <p:cNvPr id="10455"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fr-FR"/>
            </a:p>
          </p:txBody>
        </p:sp>
        <p:sp>
          <p:nvSpPr>
            <p:cNvPr id="10456"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fr-FR"/>
            </a:p>
          </p:txBody>
        </p:sp>
        <p:sp>
          <p:nvSpPr>
            <p:cNvPr id="10457"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fr-FR"/>
            </a:p>
          </p:txBody>
        </p:sp>
      </p:grpSp>
      <p:pic>
        <p:nvPicPr>
          <p:cNvPr id="3075" name="Picture 223" descr="Fond bandeau"/>
          <p:cNvPicPr>
            <a:picLocks noChangeAspect="1" noChangeArrowheads="1"/>
          </p:cNvPicPr>
          <p:nvPr userDrawn="1"/>
        </p:nvPicPr>
        <p:blipFill>
          <a:blip r:embed="rId14" cstate="print"/>
          <a:srcRect/>
          <a:stretch>
            <a:fillRect/>
          </a:stretch>
        </p:blipFill>
        <p:spPr bwMode="auto">
          <a:xfrm>
            <a:off x="755650" y="0"/>
            <a:ext cx="8388350" cy="1196975"/>
          </a:xfrm>
          <a:prstGeom prst="rect">
            <a:avLst/>
          </a:prstGeom>
          <a:noFill/>
          <a:ln w="9525">
            <a:noFill/>
            <a:miter lim="800000"/>
            <a:headEnd/>
            <a:tailEnd/>
          </a:ln>
        </p:spPr>
      </p:pic>
      <p:pic>
        <p:nvPicPr>
          <p:cNvPr id="3076" name="Picture 224" descr="Fond cote"/>
          <p:cNvPicPr>
            <a:picLocks noChangeAspect="1" noChangeArrowheads="1"/>
          </p:cNvPicPr>
          <p:nvPr userDrawn="1"/>
        </p:nvPicPr>
        <p:blipFill>
          <a:blip r:embed="rId15" cstate="print"/>
          <a:srcRect/>
          <a:stretch>
            <a:fillRect/>
          </a:stretch>
        </p:blipFill>
        <p:spPr bwMode="auto">
          <a:xfrm>
            <a:off x="0" y="0"/>
            <a:ext cx="771525" cy="5013325"/>
          </a:xfrm>
          <a:prstGeom prst="rect">
            <a:avLst/>
          </a:prstGeom>
          <a:noFill/>
          <a:ln w="9525">
            <a:noFill/>
            <a:miter lim="800000"/>
            <a:headEnd/>
            <a:tailEnd/>
          </a:ln>
        </p:spPr>
      </p:pic>
      <p:sp>
        <p:nvSpPr>
          <p:cNvPr id="10466" name="Text Box 226"/>
          <p:cNvSpPr txBox="1">
            <a:spLocks noChangeArrowheads="1"/>
          </p:cNvSpPr>
          <p:nvPr userDrawn="1"/>
        </p:nvSpPr>
        <p:spPr bwMode="auto">
          <a:xfrm>
            <a:off x="827088" y="908050"/>
            <a:ext cx="7129462" cy="366713"/>
          </a:xfrm>
          <a:prstGeom prst="rect">
            <a:avLst/>
          </a:prstGeom>
          <a:noFill/>
          <a:ln w="9525">
            <a:noFill/>
            <a:miter lim="800000"/>
            <a:headEnd/>
            <a:tailEnd/>
          </a:ln>
          <a:effectLst/>
        </p:spPr>
        <p:txBody>
          <a:bodyPr>
            <a:spAutoFit/>
          </a:bodyPr>
          <a:lstStyle/>
          <a:p>
            <a:pPr>
              <a:spcBef>
                <a:spcPct val="50000"/>
              </a:spcBef>
              <a:defRPr/>
            </a:pPr>
            <a:r>
              <a:rPr lang="fr-FR" b="1"/>
              <a:t>Séminaire national de technologie – Paris / 31 janvier 2012</a:t>
            </a:r>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6"/>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6"/>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2009-2010/3e/seq3s&#233;ance1.doc" TargetMode="External"/><Relationship Id="rId7" Type="http://schemas.openxmlformats.org/officeDocument/2006/relationships/hyperlink" Target="concentration%20rayon%20solaire.m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2009-2010/3e/seq3s&#233;ance2.doc" TargetMode="Externa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Structuration%201%20seq3.doc"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page%20de%20garde.docx" TargetMode="External"/><Relationship Id="rId4" Type="http://schemas.openxmlformats.org/officeDocument/2006/relationships/hyperlink" Target="Structuration%202%20seq3.doc"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video%20declenchante.mp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eg"/><Relationship Id="rId7" Type="http://schemas.openxmlformats.org/officeDocument/2006/relationships/slide" Target="slide29.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hyperlink" Target="http://libellule.ouvaton.org/cuiseurs_solaires/CUISEUR_SOLAIRE_PARABOLIQUE.pdf"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image" Target="../media/image29.jpeg"/><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slide" Target="slide7.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slide" Target="slide7.xml"/><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Feuille_Microsoft_Office_Excel_97-20031.xls"/></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Feuille_Microsoft_Office_Excel_97-20032.xls"/></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44.xml.rels><?xml version="1.0" encoding="UTF-8" standalone="yes"?>
<Relationships xmlns="http://schemas.openxmlformats.org/package/2006/relationships"><Relationship Id="rId8" Type="http://schemas.openxmlformats.org/officeDocument/2006/relationships/hyperlink" Target="mailto:CRTec.Vincennes@ac-creteil.fr" TargetMode="External"/><Relationship Id="rId3" Type="http://schemas.openxmlformats.org/officeDocument/2006/relationships/hyperlink" Target="mailto:Agnes.Billot@ac-creteil.fr" TargetMode="External"/><Relationship Id="rId7" Type="http://schemas.openxmlformats.org/officeDocument/2006/relationships/hyperlink" Target="mailto:crtec.nemours@ac-creteil.fr"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hyperlink" Target="mailto:philippe.abend@ac-creteil.fr" TargetMode="External"/><Relationship Id="rId5" Type="http://schemas.openxmlformats.org/officeDocument/2006/relationships/hyperlink" Target="mailto:vincent.cure@ac-creteil.fr" TargetMode="External"/><Relationship Id="rId4" Type="http://schemas.openxmlformats.org/officeDocument/2006/relationships/hyperlink" Target="mailto:frederic.pinchon@ac-creteil.f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600200" y="1524000"/>
            <a:ext cx="6696075" cy="1917700"/>
          </a:xfrm>
          <a:prstGeom prst="rect">
            <a:avLst/>
          </a:prstGeom>
          <a:noFill/>
          <a:ln w="9525">
            <a:noFill/>
            <a:miter lim="800000"/>
            <a:headEnd/>
            <a:tailEnd/>
          </a:ln>
        </p:spPr>
        <p:txBody>
          <a:bodyPr>
            <a:spAutoFit/>
          </a:bodyPr>
          <a:lstStyle/>
          <a:p>
            <a:pPr algn="ctr">
              <a:spcBef>
                <a:spcPct val="50000"/>
              </a:spcBef>
            </a:pPr>
            <a:r>
              <a:rPr lang="fr-FR" sz="2400" b="1"/>
              <a:t>Séminaire national de technologie au collège</a:t>
            </a:r>
          </a:p>
          <a:p>
            <a:pPr algn="ctr">
              <a:spcBef>
                <a:spcPct val="50000"/>
              </a:spcBef>
            </a:pPr>
            <a:r>
              <a:rPr lang="fr-FR" sz="2400" b="1"/>
              <a:t>31 janvier 2012</a:t>
            </a:r>
          </a:p>
          <a:p>
            <a:pPr algn="ctr">
              <a:spcBef>
                <a:spcPct val="50000"/>
              </a:spcBef>
            </a:pPr>
            <a:r>
              <a:rPr lang="fr-FR" sz="2400" b="1"/>
              <a:t>Paris - Raspail</a:t>
            </a:r>
          </a:p>
        </p:txBody>
      </p:sp>
      <p:sp>
        <p:nvSpPr>
          <p:cNvPr id="4099" name="Text Box 3"/>
          <p:cNvSpPr txBox="1">
            <a:spLocks noChangeArrowheads="1"/>
          </p:cNvSpPr>
          <p:nvPr/>
        </p:nvSpPr>
        <p:spPr bwMode="auto">
          <a:xfrm>
            <a:off x="1887538" y="6329363"/>
            <a:ext cx="5670550" cy="366712"/>
          </a:xfrm>
          <a:prstGeom prst="rect">
            <a:avLst/>
          </a:prstGeom>
          <a:noFill/>
          <a:ln w="9525">
            <a:noFill/>
            <a:miter lim="800000"/>
            <a:headEnd/>
            <a:tailEnd/>
          </a:ln>
        </p:spPr>
        <p:txBody>
          <a:bodyPr wrap="none">
            <a:spAutoFit/>
          </a:bodyPr>
          <a:lstStyle/>
          <a:p>
            <a:r>
              <a:rPr lang="fr-FR"/>
              <a:t>Vincent Curé		Jean-François FOURNIER	</a:t>
            </a:r>
          </a:p>
        </p:txBody>
      </p:sp>
      <p:sp>
        <p:nvSpPr>
          <p:cNvPr id="4100" name="Text Box 4"/>
          <p:cNvSpPr txBox="1">
            <a:spLocks noChangeArrowheads="1"/>
          </p:cNvSpPr>
          <p:nvPr/>
        </p:nvSpPr>
        <p:spPr bwMode="auto">
          <a:xfrm>
            <a:off x="2627313" y="4005263"/>
            <a:ext cx="4938712" cy="762000"/>
          </a:xfrm>
          <a:prstGeom prst="rect">
            <a:avLst/>
          </a:prstGeom>
          <a:noFill/>
          <a:ln w="9525">
            <a:noFill/>
            <a:miter lim="800000"/>
            <a:headEnd/>
            <a:tailEnd/>
          </a:ln>
        </p:spPr>
        <p:txBody>
          <a:bodyPr wrap="none">
            <a:spAutoFit/>
          </a:bodyPr>
          <a:lstStyle/>
          <a:p>
            <a:r>
              <a:rPr lang="fr-FR" sz="4400" b="1"/>
              <a:t>Le projet en 3ème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908175" y="1268413"/>
            <a:ext cx="6911975" cy="1292225"/>
          </a:xfrm>
          <a:prstGeom prst="rect">
            <a:avLst/>
          </a:prstGeom>
          <a:noFill/>
          <a:ln w="9525">
            <a:noFill/>
            <a:miter lim="800000"/>
            <a:headEnd/>
            <a:tailEnd/>
          </a:ln>
        </p:spPr>
        <p:txBody>
          <a:bodyPr>
            <a:spAutoFit/>
          </a:bodyPr>
          <a:lstStyle/>
          <a:p>
            <a:r>
              <a:rPr lang="fr-FR"/>
              <a:t>Les élèves doivent présenter leur projet en fin d’année. Il disposent  également  d’un site : </a:t>
            </a:r>
          </a:p>
          <a:p>
            <a:endParaRPr lang="fr-FR"/>
          </a:p>
          <a:p>
            <a:pPr algn="ctr"/>
            <a:r>
              <a:rPr lang="fr-FR" sz="2400" b="1"/>
              <a:t>http://techno.rimbaud.free.fr/ENT3e/index.php</a:t>
            </a:r>
            <a:endParaRPr lang="fr-FR"/>
          </a:p>
        </p:txBody>
      </p:sp>
      <p:pic>
        <p:nvPicPr>
          <p:cNvPr id="16387" name="Picture 17" descr="ent"/>
          <p:cNvPicPr>
            <a:picLocks noChangeAspect="1" noChangeArrowheads="1"/>
          </p:cNvPicPr>
          <p:nvPr/>
        </p:nvPicPr>
        <p:blipFill>
          <a:blip r:embed="rId3" cstate="print"/>
          <a:srcRect/>
          <a:stretch>
            <a:fillRect/>
          </a:stretch>
        </p:blipFill>
        <p:spPr bwMode="auto">
          <a:xfrm>
            <a:off x="1908175" y="2574925"/>
            <a:ext cx="6983413" cy="3517900"/>
          </a:xfrm>
          <a:prstGeom prst="rect">
            <a:avLst/>
          </a:prstGeom>
          <a:noFill/>
          <a:ln w="9525">
            <a:noFill/>
            <a:miter lim="800000"/>
            <a:headEnd/>
            <a:tailEnd/>
          </a:ln>
        </p:spPr>
      </p:pic>
      <p:sp>
        <p:nvSpPr>
          <p:cNvPr id="16388" name="Text Box 18"/>
          <p:cNvSpPr txBox="1">
            <a:spLocks noChangeArrowheads="1"/>
          </p:cNvSpPr>
          <p:nvPr/>
        </p:nvSpPr>
        <p:spPr bwMode="auto">
          <a:xfrm>
            <a:off x="7092950" y="6092825"/>
            <a:ext cx="1289050" cy="366713"/>
          </a:xfrm>
          <a:prstGeom prst="rect">
            <a:avLst/>
          </a:prstGeom>
          <a:noFill/>
          <a:ln w="9525">
            <a:noFill/>
            <a:miter lim="800000"/>
            <a:headEnd/>
            <a:tailEnd/>
          </a:ln>
        </p:spPr>
        <p:txBody>
          <a:bodyPr wrap="none">
            <a:spAutoFit/>
          </a:bodyPr>
          <a:lstStyle/>
          <a:p>
            <a:r>
              <a:rPr lang="fr-FR" i="1"/>
              <a:t>Chronosite</a:t>
            </a:r>
          </a:p>
        </p:txBody>
      </p:sp>
      <p:graphicFrame>
        <p:nvGraphicFramePr>
          <p:cNvPr id="5" name="Group 24"/>
          <p:cNvGraphicFramePr>
            <a:graphicFrameLocks/>
          </p:cNvGraphicFramePr>
          <p:nvPr/>
        </p:nvGraphicFramePr>
        <p:xfrm>
          <a:off x="914400" y="2060575"/>
          <a:ext cx="849287" cy="2160240"/>
        </p:xfrm>
        <a:graphic>
          <a:graphicData uri="http://schemas.openxmlformats.org/drawingml/2006/table">
            <a:tbl>
              <a:tblPr/>
              <a:tblGrid>
                <a:gridCol w="849287"/>
              </a:tblGrid>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35.01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r>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35.02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r>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35.03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r>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35.04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0263" name="Group 103"/>
          <p:cNvGraphicFramePr>
            <a:graphicFrameLocks noGrp="1"/>
          </p:cNvGraphicFramePr>
          <p:nvPr/>
        </p:nvGraphicFramePr>
        <p:xfrm>
          <a:off x="971550" y="2565400"/>
          <a:ext cx="7921625" cy="3653156"/>
        </p:xfrm>
        <a:graphic>
          <a:graphicData uri="http://schemas.openxmlformats.org/drawingml/2006/table">
            <a:tbl>
              <a:tblPr/>
              <a:tblGrid>
                <a:gridCol w="898525"/>
                <a:gridCol w="6715125"/>
                <a:gridCol w="307975"/>
              </a:tblGrid>
              <a:tr h="833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31.02</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omic Sans MS" pitchFamily="66" charset="0"/>
                          <a:ea typeface="Times New Roman" pitchFamily="18" charset="0"/>
                          <a:cs typeface="Arial" charset="0"/>
                        </a:rPr>
                        <a:t>Énoncer et décrire sous forme graphique des fonctions que l’objet technique doit satisfaire</a:t>
                      </a:r>
                      <a:endPar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Représentation fonctionnelle</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omic Sans MS" pitchFamily="66" charset="0"/>
                          <a:ea typeface="Times New Roman" pitchFamily="18" charset="0"/>
                          <a:cs typeface="Arial" charset="0"/>
                        </a:rPr>
                        <a:t>2 </a:t>
                      </a:r>
                      <a:endParaRPr kumimoji="0" lang="fr-FR" sz="16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96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Times New Roman" pitchFamily="18" charset="0"/>
                          <a:cs typeface="Arial" charset="0"/>
                        </a:rPr>
                        <a:t>31.03</a:t>
                      </a:r>
                      <a:endParaRPr kumimoji="0" lang="fr-FR" sz="14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omic Sans MS" pitchFamily="66" charset="0"/>
                          <a:ea typeface="Times New Roman" pitchFamily="18" charset="0"/>
                          <a:cs typeface="Arial" charset="0"/>
                        </a:rPr>
                        <a:t>Définir les critères d’appréciation d’une ou plusieurs fonctions</a:t>
                      </a:r>
                      <a:endPar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Critères d’appréciation. Niveau </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omic Sans MS" pitchFamily="66" charset="0"/>
                          <a:ea typeface="Times New Roman" pitchFamily="18" charset="0"/>
                          <a:cs typeface="Arial" charset="0"/>
                        </a:rPr>
                        <a:t>2 </a:t>
                      </a:r>
                      <a:endParaRPr kumimoji="0" lang="fr-FR" sz="16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96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Times New Roman" pitchFamily="18" charset="0"/>
                          <a:cs typeface="Arial" charset="0"/>
                        </a:rPr>
                        <a:t>31.04</a:t>
                      </a:r>
                      <a:endParaRPr kumimoji="0" lang="fr-FR" sz="14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omic Sans MS" pitchFamily="66" charset="0"/>
                          <a:ea typeface="Times New Roman" pitchFamily="18" charset="0"/>
                          <a:cs typeface="Arial" charset="0"/>
                        </a:rPr>
                        <a:t>Dresser la liste des contraintes à respecter.</a:t>
                      </a:r>
                      <a:endPar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Contraintes </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omic Sans MS" pitchFamily="66" charset="0"/>
                          <a:ea typeface="Times New Roman" pitchFamily="18" charset="0"/>
                          <a:cs typeface="Arial" charset="0"/>
                        </a:rPr>
                        <a:t>3</a:t>
                      </a:r>
                      <a:endParaRPr kumimoji="0" lang="fr-FR" sz="16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833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Times New Roman" pitchFamily="18" charset="0"/>
                          <a:cs typeface="Arial" charset="0"/>
                        </a:rPr>
                        <a:t>31.05</a:t>
                      </a:r>
                      <a:endParaRPr kumimoji="0" lang="fr-FR" sz="14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omic Sans MS" pitchFamily="66" charset="0"/>
                          <a:ea typeface="Times New Roman" pitchFamily="18" charset="0"/>
                          <a:cs typeface="Arial" charset="0"/>
                        </a:rPr>
                        <a:t>Pour quelques contraintes choisies, définir le niveau que doit respecter l'OT à concevoir.</a:t>
                      </a:r>
                      <a:endPar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Contraintes </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omic Sans MS" pitchFamily="66" charset="0"/>
                          <a:ea typeface="Times New Roman" pitchFamily="18" charset="0"/>
                          <a:cs typeface="Arial" charset="0"/>
                        </a:rPr>
                        <a:t>3</a:t>
                      </a:r>
                      <a:endParaRPr kumimoji="0" lang="fr-FR" sz="16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96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Times New Roman" pitchFamily="18" charset="0"/>
                          <a:cs typeface="Arial" charset="0"/>
                        </a:rPr>
                        <a:t>31.07</a:t>
                      </a:r>
                      <a:endParaRPr kumimoji="0" lang="fr-FR" sz="14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omic Sans MS" pitchFamily="66" charset="0"/>
                          <a:ea typeface="Times New Roman" pitchFamily="18" charset="0"/>
                          <a:cs typeface="Arial" charset="0"/>
                        </a:rPr>
                        <a:t>Rédiger ou compléter un cahier des charges simplifié de l’objet technique</a:t>
                      </a:r>
                      <a:endPar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Cahier des charges simplifié</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2</a:t>
                      </a:r>
                      <a:endParaRPr kumimoji="0" lang="fr-FR" sz="16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17436" name="Rectangle 104"/>
          <p:cNvSpPr>
            <a:spLocks noChangeArrowheads="1"/>
          </p:cNvSpPr>
          <p:nvPr/>
        </p:nvSpPr>
        <p:spPr bwMode="auto">
          <a:xfrm>
            <a:off x="1042988" y="1335792"/>
            <a:ext cx="7632700" cy="1200329"/>
          </a:xfrm>
          <a:prstGeom prst="rect">
            <a:avLst/>
          </a:prstGeom>
          <a:noFill/>
          <a:ln w="9525">
            <a:noFill/>
            <a:miter lim="800000"/>
            <a:headEnd/>
            <a:tailEnd/>
          </a:ln>
        </p:spPr>
        <p:txBody>
          <a:bodyPr anchor="ctr">
            <a:spAutoFit/>
          </a:bodyPr>
          <a:lstStyle/>
          <a:p>
            <a:pPr>
              <a:defRPr/>
            </a:pPr>
            <a:r>
              <a:rPr lang="fr-FR" b="1" u="sng" dirty="0"/>
              <a:t>Séquence 02 :</a:t>
            </a:r>
            <a:r>
              <a:rPr lang="fr-FR" b="1" dirty="0"/>
              <a:t> réalisation du cahier des charges</a:t>
            </a:r>
            <a:endParaRPr lang="fr-FR" dirty="0"/>
          </a:p>
          <a:p>
            <a:pPr>
              <a:defRPr/>
            </a:pPr>
            <a:r>
              <a:rPr lang="fr-FR" i="1" dirty="0"/>
              <a:t>Cette séquence a pour objectif</a:t>
            </a:r>
            <a:r>
              <a:rPr lang="fr-FR" i="1" dirty="0">
                <a:solidFill>
                  <a:srgbClr val="FF0000"/>
                </a:solidFill>
              </a:rPr>
              <a:t> </a:t>
            </a:r>
            <a:r>
              <a:rPr lang="fr-FR" i="1" dirty="0" smtClean="0"/>
              <a:t>de </a:t>
            </a:r>
            <a:r>
              <a:rPr lang="fr-FR" i="1" dirty="0"/>
              <a:t>présenter le projet aux élèves et d’établir un cahier des charges permettant la conception du cuiseur solaire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403350" y="1268413"/>
            <a:ext cx="4895850" cy="671512"/>
          </a:xfrm>
          <a:prstGeom prst="rect">
            <a:avLst/>
          </a:prstGeom>
          <a:noFill/>
          <a:ln w="9525">
            <a:noFill/>
            <a:miter lim="800000"/>
            <a:headEnd/>
            <a:tailEnd/>
          </a:ln>
        </p:spPr>
        <p:txBody>
          <a:bodyPr>
            <a:spAutoFit/>
          </a:bodyPr>
          <a:lstStyle/>
          <a:p>
            <a:pPr marL="342900" indent="-342900"/>
            <a:r>
              <a:rPr lang="fr-FR" b="1" u="sng"/>
              <a:t>L’étude de l’environnement du produit</a:t>
            </a:r>
            <a:endParaRPr lang="fr-FR" b="1"/>
          </a:p>
          <a:p>
            <a:pPr marL="342900" indent="-342900">
              <a:buFontTx/>
              <a:buChar char="•"/>
            </a:pPr>
            <a:endParaRPr lang="fr-FR" sz="2000" b="1"/>
          </a:p>
        </p:txBody>
      </p:sp>
      <p:pic>
        <p:nvPicPr>
          <p:cNvPr id="18435" name="Picture 10"/>
          <p:cNvPicPr>
            <a:picLocks noChangeAspect="1" noChangeArrowheads="1"/>
          </p:cNvPicPr>
          <p:nvPr/>
        </p:nvPicPr>
        <p:blipFill>
          <a:blip r:embed="rId3" cstate="print"/>
          <a:srcRect/>
          <a:stretch>
            <a:fillRect/>
          </a:stretch>
        </p:blipFill>
        <p:spPr bwMode="auto">
          <a:xfrm>
            <a:off x="1943100" y="1700213"/>
            <a:ext cx="7200900" cy="5018087"/>
          </a:xfrm>
          <a:prstGeom prst="rect">
            <a:avLst/>
          </a:prstGeom>
          <a:noFill/>
          <a:ln w="9525">
            <a:noFill/>
            <a:miter lim="800000"/>
            <a:headEnd/>
            <a:tailEnd/>
          </a:ln>
        </p:spPr>
      </p:pic>
      <p:graphicFrame>
        <p:nvGraphicFramePr>
          <p:cNvPr id="4" name="Group 24"/>
          <p:cNvGraphicFramePr>
            <a:graphicFrameLocks/>
          </p:cNvGraphicFramePr>
          <p:nvPr/>
        </p:nvGraphicFramePr>
        <p:xfrm>
          <a:off x="914400" y="2060575"/>
          <a:ext cx="849287" cy="2160240"/>
        </p:xfrm>
        <a:graphic>
          <a:graphicData uri="http://schemas.openxmlformats.org/drawingml/2006/table">
            <a:tbl>
              <a:tblPr/>
              <a:tblGrid>
                <a:gridCol w="849287"/>
              </a:tblGrid>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31.02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31.04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31.05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31.07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403350" y="1196975"/>
            <a:ext cx="4895850" cy="366713"/>
          </a:xfrm>
          <a:prstGeom prst="rect">
            <a:avLst/>
          </a:prstGeom>
          <a:noFill/>
          <a:ln w="9525">
            <a:noFill/>
            <a:miter lim="800000"/>
            <a:headEnd/>
            <a:tailEnd/>
          </a:ln>
        </p:spPr>
        <p:txBody>
          <a:bodyPr>
            <a:spAutoFit/>
          </a:bodyPr>
          <a:lstStyle/>
          <a:p>
            <a:pPr marL="342900" indent="-342900"/>
            <a:r>
              <a:rPr lang="fr-FR" b="1" u="sng"/>
              <a:t>L’expression fonctionnelle du besoin</a:t>
            </a:r>
            <a:endParaRPr lang="fr-FR" sz="2000" b="1"/>
          </a:p>
        </p:txBody>
      </p:sp>
      <p:graphicFrame>
        <p:nvGraphicFramePr>
          <p:cNvPr id="200224" name="Group 544"/>
          <p:cNvGraphicFramePr>
            <a:graphicFrameLocks noGrp="1"/>
          </p:cNvGraphicFramePr>
          <p:nvPr>
            <p:ph/>
          </p:nvPr>
        </p:nvGraphicFramePr>
        <p:xfrm>
          <a:off x="1979613" y="1652588"/>
          <a:ext cx="6984901" cy="4586924"/>
        </p:xfrm>
        <a:graphic>
          <a:graphicData uri="http://schemas.openxmlformats.org/drawingml/2006/table">
            <a:tbl>
              <a:tblPr/>
              <a:tblGrid>
                <a:gridCol w="933891"/>
                <a:gridCol w="1911860"/>
                <a:gridCol w="2074396"/>
                <a:gridCol w="2064754"/>
              </a:tblGrid>
              <a:tr h="687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dirty="0" smtClean="0">
                          <a:ln>
                            <a:noFill/>
                          </a:ln>
                          <a:solidFill>
                            <a:srgbClr val="000000"/>
                          </a:solidFill>
                          <a:effectLst/>
                          <a:latin typeface="Arial" charset="0"/>
                        </a:rPr>
                        <a:t>Fonction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smtClean="0">
                          <a:ln>
                            <a:noFill/>
                          </a:ln>
                          <a:solidFill>
                            <a:srgbClr val="000000"/>
                          </a:solidFill>
                          <a:effectLst/>
                          <a:latin typeface="Arial" charset="0"/>
                        </a:rPr>
                        <a:t>Énoncé de la fonction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smtClean="0">
                          <a:ln>
                            <a:noFill/>
                          </a:ln>
                          <a:solidFill>
                            <a:srgbClr val="000000"/>
                          </a:solidFill>
                          <a:effectLst/>
                          <a:latin typeface="Arial" charset="0"/>
                        </a:rPr>
                        <a:t>Critères d’appréciation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smtClean="0">
                          <a:ln>
                            <a:noFill/>
                          </a:ln>
                          <a:solidFill>
                            <a:srgbClr val="000000"/>
                          </a:solidFill>
                          <a:effectLst/>
                          <a:latin typeface="Arial" charset="0"/>
                        </a:rPr>
                        <a:t>Niveaux d’exigence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995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charset="0"/>
                        </a:rPr>
                        <a:t>FS1</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charset="0"/>
                        </a:rPr>
                        <a:t>Permettre à l’utilisateur de cuire des aliments (avec le soleil)</a:t>
                      </a:r>
                      <a:endParaRPr kumimoji="0" lang="fr-FR" sz="16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charset="0"/>
                        </a:rPr>
                        <a:t>Température de cuisson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charset="0"/>
                        </a:rPr>
                        <a:t>Récipient</a:t>
                      </a:r>
                      <a:endParaRPr kumimoji="0" lang="fr-FR" sz="16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charset="0"/>
                        </a:rPr>
                        <a:t>Entre 90°C et 220°C</a:t>
                      </a:r>
                      <a:endParaRPr kumimoji="0" lang="fr-FR" sz="1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smtClean="0">
                        <a:ln>
                          <a:noFill/>
                        </a:ln>
                        <a:solidFill>
                          <a:srgbClr val="000000"/>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charset="0"/>
                        </a:rPr>
                        <a:t>Résistant à la chaleur</a:t>
                      </a:r>
                      <a:endParaRPr kumimoji="0" lang="fr-FR" sz="16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1090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charset="0"/>
                        </a:rPr>
                        <a:t>FS2</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charset="0"/>
                        </a:rPr>
                        <a:t>L’utilisateur doit pouvoir le </a:t>
                      </a:r>
                      <a:r>
                        <a:rPr kumimoji="0" lang="fr-FR" sz="1600" b="0" i="0" u="none" strike="noStrike" cap="none" normalizeH="0" baseline="0" dirty="0" smtClean="0">
                          <a:ln>
                            <a:noFill/>
                          </a:ln>
                          <a:solidFill>
                            <a:srgbClr val="000000"/>
                          </a:solidFill>
                          <a:effectLst/>
                          <a:latin typeface="Arial" charset="0"/>
                        </a:rPr>
                        <a:t>ranger </a:t>
                      </a:r>
                      <a:r>
                        <a:rPr kumimoji="0" lang="fr-FR" sz="1600" b="0" i="0" u="none" strike="noStrike" cap="none" normalizeH="0" baseline="0" dirty="0" smtClean="0">
                          <a:ln>
                            <a:noFill/>
                          </a:ln>
                          <a:solidFill>
                            <a:srgbClr val="000000"/>
                          </a:solidFill>
                          <a:effectLst/>
                          <a:latin typeface="Arial" charset="0"/>
                        </a:rPr>
                        <a:t>facilement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charset="0"/>
                        </a:rPr>
                        <a:t>Rangement</a:t>
                      </a:r>
                      <a:endParaRPr kumimoji="0" lang="fr-FR" sz="1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
                      </a:r>
                      <a:br>
                        <a:rPr kumimoji="0" lang="fr-FR" sz="1600" b="0" i="0" u="none" strike="noStrike" cap="none" normalizeH="0" baseline="0" smtClean="0">
                          <a:ln>
                            <a:noFill/>
                          </a:ln>
                          <a:solidFill>
                            <a:schemeClr val="tx1"/>
                          </a:solidFill>
                          <a:effectLst/>
                          <a:latin typeface="Arial" charset="0"/>
                        </a:rPr>
                      </a:br>
                      <a:r>
                        <a:rPr kumimoji="0" lang="fr-FR" sz="1600" b="0" i="0" u="none" strike="noStrike" cap="none" normalizeH="0" baseline="0" smtClean="0">
                          <a:ln>
                            <a:noFill/>
                          </a:ln>
                          <a:solidFill>
                            <a:srgbClr val="000000"/>
                          </a:solidFill>
                          <a:effectLst/>
                          <a:latin typeface="Arial" charset="0"/>
                        </a:rPr>
                        <a:t>Modularité</a:t>
                      </a:r>
                      <a:endParaRPr kumimoji="0" lang="fr-FR" sz="16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charset="0"/>
                        </a:rPr>
                        <a:t>Tenir dans une boite de 50cmX30cmX20cm</a:t>
                      </a:r>
                      <a:endParaRPr kumimoji="0" lang="fr-FR" sz="1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charset="0"/>
                        </a:rPr>
                        <a:t>Démontable</a:t>
                      </a:r>
                      <a:endParaRPr kumimoji="0" lang="fr-FR" sz="16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735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charset="0"/>
                        </a:rPr>
                        <a:t>FS3</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charset="0"/>
                        </a:rPr>
                        <a:t>L’utilisateur doit pouvoir le déplacer seul</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charset="0"/>
                        </a:rPr>
                        <a:t>Encombrement</a:t>
                      </a:r>
                      <a:endParaRPr kumimoji="0" lang="fr-FR" sz="1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charset="0"/>
                        </a:rPr>
                        <a:t>Poids</a:t>
                      </a:r>
                      <a:endParaRPr kumimoji="0" lang="fr-FR" sz="16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charset="0"/>
                        </a:rPr>
                        <a:t>&lt;à 1mX1mX1m</a:t>
                      </a:r>
                      <a:endParaRPr kumimoji="0" lang="fr-FR" sz="1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charset="0"/>
                        </a:rPr>
                        <a:t>&lt;à 25Kg</a:t>
                      </a:r>
                      <a:endParaRPr kumimoji="0" lang="fr-FR" sz="16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919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charset="0"/>
                        </a:rPr>
                        <a:t>FS4</a:t>
                      </a:r>
                      <a:endParaRPr kumimoji="0" lang="fr-FR" sz="16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charset="0"/>
                        </a:rPr>
                        <a:t>L'utilisateur doit pouvoir l'entretenir facilement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charset="0"/>
                        </a:rPr>
                        <a:t>Modularité </a:t>
                      </a:r>
                      <a:endParaRPr kumimoji="0" lang="fr-FR" sz="1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
                      </a:r>
                      <a:br>
                        <a:rPr kumimoji="0" lang="fr-FR" sz="1600" b="0" i="0" u="none" strike="noStrike" cap="none" normalizeH="0" baseline="0" smtClean="0">
                          <a:ln>
                            <a:noFill/>
                          </a:ln>
                          <a:solidFill>
                            <a:schemeClr val="tx1"/>
                          </a:solidFill>
                          <a:effectLst/>
                          <a:latin typeface="Arial" charset="0"/>
                        </a:rPr>
                      </a:br>
                      <a:r>
                        <a:rPr kumimoji="0" lang="fr-FR" sz="1600" b="0" i="0" u="none" strike="noStrike" cap="none" normalizeH="0" baseline="0" smtClean="0">
                          <a:ln>
                            <a:noFill/>
                          </a:ln>
                          <a:solidFill>
                            <a:srgbClr val="000000"/>
                          </a:solidFill>
                          <a:effectLst/>
                          <a:latin typeface="Arial" charset="0"/>
                        </a:rPr>
                        <a:t>Matériau </a:t>
                      </a:r>
                      <a:endParaRPr kumimoji="0" lang="fr-FR" sz="16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charset="0"/>
                        </a:rPr>
                        <a:t>Toutes les pièces séparables</a:t>
                      </a:r>
                      <a:endParaRPr kumimoji="0" lang="fr-FR" sz="1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charset="0"/>
                        </a:rPr>
                        <a:t>Lavable </a:t>
                      </a:r>
                      <a:endParaRPr kumimoji="0" lang="fr-FR" sz="16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graphicFrame>
        <p:nvGraphicFramePr>
          <p:cNvPr id="4" name="Group 24"/>
          <p:cNvGraphicFramePr>
            <a:graphicFrameLocks/>
          </p:cNvGraphicFramePr>
          <p:nvPr/>
        </p:nvGraphicFramePr>
        <p:xfrm>
          <a:off x="914400" y="2060575"/>
          <a:ext cx="849287" cy="2160240"/>
        </p:xfrm>
        <a:graphic>
          <a:graphicData uri="http://schemas.openxmlformats.org/drawingml/2006/table">
            <a:tbl>
              <a:tblPr/>
              <a:tblGrid>
                <a:gridCol w="849287"/>
              </a:tblGrid>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31.03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31.04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31.05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31.07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2227" name="Group 499"/>
          <p:cNvGraphicFramePr>
            <a:graphicFrameLocks noGrp="1"/>
          </p:cNvGraphicFramePr>
          <p:nvPr>
            <p:ph/>
          </p:nvPr>
        </p:nvGraphicFramePr>
        <p:xfrm>
          <a:off x="1908175" y="1268413"/>
          <a:ext cx="7077546" cy="5458144"/>
        </p:xfrm>
        <a:graphic>
          <a:graphicData uri="http://schemas.openxmlformats.org/drawingml/2006/table">
            <a:tbl>
              <a:tblPr/>
              <a:tblGrid>
                <a:gridCol w="892440"/>
                <a:gridCol w="1954278"/>
                <a:gridCol w="2120923"/>
                <a:gridCol w="2109905"/>
              </a:tblGrid>
              <a:tr h="917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FF0000"/>
                          </a:solidFill>
                          <a:effectLst/>
                          <a:latin typeface="Arial" charset="0"/>
                        </a:rPr>
                        <a:t>FC1</a:t>
                      </a:r>
                      <a:endParaRPr kumimoji="0" lang="fr-FR" sz="14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Doit être sans danger pour l’utilisateur</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Rayonnement</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Concentré à l'intérieur du cuiseur</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1465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FF0000"/>
                          </a:solidFill>
                          <a:effectLst/>
                          <a:latin typeface="Arial" charset="0"/>
                        </a:rPr>
                        <a:t>FC2</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charset="0"/>
                        </a:rPr>
                        <a:t>Le récipient doit être stable sur le cuiseur solaire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Stabilité</a:t>
                      </a:r>
                      <a:endParaRPr kumimoji="0" lang="fr-FR" sz="14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Arial" charset="0"/>
                        </a:rPr>
                        <a:t/>
                      </a:r>
                      <a:br>
                        <a:rPr kumimoji="0" lang="fr-FR" sz="1400" b="0" i="0" u="none" strike="noStrike" cap="none" normalizeH="0" baseline="0" smtClean="0">
                          <a:ln>
                            <a:noFill/>
                          </a:ln>
                          <a:solidFill>
                            <a:schemeClr val="tx1"/>
                          </a:solidFill>
                          <a:effectLst/>
                          <a:latin typeface="Arial" charset="0"/>
                        </a:rPr>
                      </a:br>
                      <a:r>
                        <a:rPr kumimoji="0" lang="fr-FR" sz="1400" b="0" i="0" u="none" strike="noStrike" cap="none" normalizeH="0" baseline="0" smtClean="0">
                          <a:ln>
                            <a:noFill/>
                          </a:ln>
                          <a:solidFill>
                            <a:srgbClr val="000000"/>
                          </a:solidFill>
                          <a:effectLst/>
                          <a:latin typeface="Arial" charset="0"/>
                        </a:rPr>
                        <a:t>Manipulation (à l'utilisation)</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Grande stabilité en utilisation normale</a:t>
                      </a:r>
                      <a:endParaRPr kumimoji="0" lang="fr-FR" sz="14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rgbClr val="000000"/>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Mélanger des aliments dans le récipient</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919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FF0000"/>
                          </a:solidFill>
                          <a:effectLst/>
                          <a:latin typeface="Arial" charset="0"/>
                        </a:rPr>
                        <a:t>FC3</a:t>
                      </a:r>
                      <a:endParaRPr kumimoji="0" lang="fr-FR" sz="14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charset="0"/>
                        </a:rPr>
                        <a:t>Doit être posé sur le sol</a:t>
                      </a:r>
                      <a:endParaRPr kumimoji="0" lang="fr-FR" sz="14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Pente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1400" b="0" i="0" u="none" strike="noStrike" cap="none" normalizeH="0" baseline="0" smtClean="0">
                          <a:ln>
                            <a:noFill/>
                          </a:ln>
                          <a:solidFill>
                            <a:schemeClr val="tx1"/>
                          </a:solidFill>
                          <a:effectLst/>
                          <a:latin typeface="Arial" charset="0"/>
                        </a:rPr>
                        <a:t/>
                      </a:r>
                      <a:br>
                        <a:rPr kumimoji="0" lang="fr-FR" sz="1400" b="0" i="0" u="none" strike="noStrike" cap="none" normalizeH="0" baseline="0" smtClean="0">
                          <a:ln>
                            <a:noFill/>
                          </a:ln>
                          <a:solidFill>
                            <a:schemeClr val="tx1"/>
                          </a:solidFill>
                          <a:effectLst/>
                          <a:latin typeface="Arial" charset="0"/>
                        </a:rPr>
                      </a:br>
                      <a:r>
                        <a:rPr kumimoji="0" lang="fr-FR" sz="1400" b="0" i="0" u="none" strike="noStrike" cap="none" normalizeH="0" baseline="0" smtClean="0">
                          <a:ln>
                            <a:noFill/>
                          </a:ln>
                          <a:solidFill>
                            <a:srgbClr val="000000"/>
                          </a:solidFill>
                          <a:effectLst/>
                          <a:latin typeface="Arial" charset="0"/>
                        </a:rPr>
                        <a:t>Stabilité</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&lt; 5%</a:t>
                      </a:r>
                      <a:endParaRPr kumimoji="0" lang="fr-FR" sz="14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rgbClr val="000000"/>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Ne doit pas être en équilibre</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573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FF0000"/>
                          </a:solidFill>
                          <a:effectLst/>
                          <a:latin typeface="Arial" charset="0"/>
                        </a:rPr>
                        <a:t>FC4</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Doit être d’un prix raisonnable</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Prix de vente</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&lt; à 150€</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915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FF0000"/>
                          </a:solidFill>
                          <a:effectLst/>
                          <a:latin typeface="Arial" charset="0"/>
                        </a:rPr>
                        <a:t>FC5</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charset="0"/>
                        </a:rPr>
                        <a:t>Doit canaliser l'énergie solaire</a:t>
                      </a:r>
                      <a:endParaRPr kumimoji="0" lang="fr-FR" sz="14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Rayonnement </a:t>
                      </a:r>
                      <a:endParaRPr kumimoji="0" lang="fr-FR" sz="14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rgbClr val="000000"/>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Sécurité </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Orienter sur le récipient </a:t>
                      </a:r>
                      <a:endParaRPr kumimoji="0" lang="fr-FR" sz="14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rgbClr val="000000"/>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Aucun risque de brûlure</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641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FF0000"/>
                          </a:solidFill>
                          <a:effectLst/>
                          <a:latin typeface="Arial" charset="0"/>
                        </a:rPr>
                        <a:t>FC6</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Doit respecter l'environnement</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Matériau</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charset="0"/>
                        </a:rPr>
                        <a:t>100% recyclable</a:t>
                      </a:r>
                      <a:endParaRPr kumimoji="0" lang="fr-FR" sz="14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
        <p:nvSpPr>
          <p:cNvPr id="20519" name="AutoShape 500">
            <a:hlinkClick r:id="rId3" action="ppaction://hlinksldjump"/>
          </p:cNvPr>
          <p:cNvSpPr>
            <a:spLocks noChangeArrowheads="1"/>
          </p:cNvSpPr>
          <p:nvPr/>
        </p:nvSpPr>
        <p:spPr bwMode="auto">
          <a:xfrm rot="10800000">
            <a:off x="179388" y="5949950"/>
            <a:ext cx="503237" cy="503238"/>
          </a:xfrm>
          <a:prstGeom prst="up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fr-FR"/>
          </a:p>
        </p:txBody>
      </p:sp>
      <p:graphicFrame>
        <p:nvGraphicFramePr>
          <p:cNvPr id="4" name="Group 24"/>
          <p:cNvGraphicFramePr>
            <a:graphicFrameLocks/>
          </p:cNvGraphicFramePr>
          <p:nvPr/>
        </p:nvGraphicFramePr>
        <p:xfrm>
          <a:off x="914400" y="2060575"/>
          <a:ext cx="849287" cy="2160240"/>
        </p:xfrm>
        <a:graphic>
          <a:graphicData uri="http://schemas.openxmlformats.org/drawingml/2006/table">
            <a:tbl>
              <a:tblPr/>
              <a:tblGrid>
                <a:gridCol w="849287"/>
              </a:tblGrid>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31.03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31.04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31.05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31.07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763713" y="1268413"/>
            <a:ext cx="7200900" cy="5110162"/>
          </a:xfrm>
          <a:prstGeom prst="rect">
            <a:avLst/>
          </a:prstGeom>
          <a:noFill/>
          <a:ln w="9525">
            <a:noFill/>
            <a:miter lim="800000"/>
            <a:headEnd/>
            <a:tailEnd/>
          </a:ln>
        </p:spPr>
        <p:txBody>
          <a:bodyPr>
            <a:spAutoFit/>
          </a:bodyPr>
          <a:lstStyle/>
          <a:p>
            <a:pPr marL="342900" indent="-342900"/>
            <a:r>
              <a:rPr lang="fr-FR" b="1" i="1" u="sng" dirty="0"/>
              <a:t>Beaucoup de recettes africaines utilisent des plats mijotés.</a:t>
            </a:r>
          </a:p>
          <a:p>
            <a:pPr marL="342900" indent="-342900"/>
            <a:r>
              <a:rPr lang="fr-FR" b="1" dirty="0"/>
              <a:t>Sauter, rôtir, frire, griller... Vous employez tous ces termes de cuisson sans savoir, finalement, à quelle température ils correspondent. Découvrez à quelle température et pendant combien de temps faire cuire les aliments.</a:t>
            </a:r>
          </a:p>
          <a:p>
            <a:pPr marL="342900" indent="-342900"/>
            <a:r>
              <a:rPr lang="fr-FR" b="1" dirty="0"/>
              <a:t> </a:t>
            </a:r>
          </a:p>
          <a:p>
            <a:pPr marL="342900" indent="-342900"/>
            <a:r>
              <a:rPr lang="fr-FR" b="1" dirty="0"/>
              <a:t>Braiser : de 90°C à 220°C. Cuisson faite en cocotte et sauteuse. </a:t>
            </a:r>
          </a:p>
          <a:p>
            <a:pPr marL="342900" indent="-342900"/>
            <a:r>
              <a:rPr lang="fr-FR" b="1" dirty="0"/>
              <a:t>Sauter : pour les viandes et légumes, à 110°C, à la sauteuse ou à la cocotte-minute. </a:t>
            </a:r>
          </a:p>
          <a:p>
            <a:pPr marL="342900" indent="-342900"/>
            <a:r>
              <a:rPr lang="fr-FR" b="1" dirty="0"/>
              <a:t>Bouillir : on le sait, l'eau </a:t>
            </a:r>
            <a:r>
              <a:rPr lang="fr-FR" b="1" dirty="0" smtClean="0"/>
              <a:t>bout </a:t>
            </a:r>
            <a:r>
              <a:rPr lang="fr-FR" b="1" dirty="0"/>
              <a:t>à 100°C... En cuisine pourtant, le terme "à ébullition" commence dès 90°C. Et va jusqu'à 110°C. On fait cuire viande, poissons, légumes et œufs à la cocotte, cocotte-minute et casserole. </a:t>
            </a:r>
          </a:p>
          <a:p>
            <a:pPr marL="342900" indent="-342900"/>
            <a:r>
              <a:rPr lang="fr-FR" b="1" dirty="0"/>
              <a:t>Frire : terme essentiellement utilisé pour les aliments cuits ou panés dans un bain d'huile, à la friteuse, que l'on plonge entre 170°C et 220°C. </a:t>
            </a:r>
          </a:p>
          <a:p>
            <a:pPr marL="342900" indent="-342900"/>
            <a:r>
              <a:rPr lang="fr-FR" b="1" dirty="0"/>
              <a:t>Rôtir : il s'agit là de cuire un aliment au four, entre 180°C et 250°C. </a:t>
            </a:r>
            <a:endParaRPr lang="fr-FR" sz="2000" b="1" dirty="0"/>
          </a:p>
        </p:txBody>
      </p:sp>
      <p:graphicFrame>
        <p:nvGraphicFramePr>
          <p:cNvPr id="3" name="Group 24"/>
          <p:cNvGraphicFramePr>
            <a:graphicFrameLocks/>
          </p:cNvGraphicFramePr>
          <p:nvPr/>
        </p:nvGraphicFramePr>
        <p:xfrm>
          <a:off x="914400" y="2060575"/>
          <a:ext cx="849287" cy="2160240"/>
        </p:xfrm>
        <a:graphic>
          <a:graphicData uri="http://schemas.openxmlformats.org/drawingml/2006/table">
            <a:tbl>
              <a:tblPr/>
              <a:tblGrid>
                <a:gridCol w="849287"/>
              </a:tblGrid>
              <a:tr h="216024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31.05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2"/>
          <p:cNvSpPr txBox="1">
            <a:spLocks noChangeArrowheads="1"/>
          </p:cNvSpPr>
          <p:nvPr/>
        </p:nvSpPr>
        <p:spPr bwMode="auto">
          <a:xfrm>
            <a:off x="2987675" y="1341438"/>
            <a:ext cx="4953000" cy="461962"/>
          </a:xfrm>
          <a:prstGeom prst="rect">
            <a:avLst/>
          </a:prstGeom>
          <a:noFill/>
          <a:ln w="9525">
            <a:noFill/>
            <a:miter lim="800000"/>
            <a:headEnd/>
            <a:tailEnd/>
          </a:ln>
          <a:effectLst/>
        </p:spPr>
        <p:txBody>
          <a:bodyPr>
            <a:spAutoFit/>
          </a:bodyPr>
          <a:lstStyle/>
          <a:p>
            <a:pPr algn="ctr">
              <a:spcBef>
                <a:spcPct val="50000"/>
              </a:spcBef>
              <a:defRPr/>
            </a:pPr>
            <a:r>
              <a:rPr lang="fr-FR" sz="2400" b="1" dirty="0">
                <a:solidFill>
                  <a:srgbClr val="FFFF00"/>
                </a:solidFill>
              </a:rPr>
              <a:t>CI2  : </a:t>
            </a:r>
            <a:r>
              <a:rPr lang="fr-FR" b="1" dirty="0">
                <a:solidFill>
                  <a:srgbClr val="FFFF00"/>
                </a:solidFill>
                <a:effectLst>
                  <a:outerShdw blurRad="38100" dist="38100" dir="2700000" algn="tl">
                    <a:srgbClr val="000000"/>
                  </a:outerShdw>
                </a:effectLst>
              </a:rPr>
              <a:t>Recherche de solutions techniques</a:t>
            </a:r>
          </a:p>
        </p:txBody>
      </p:sp>
      <p:sp>
        <p:nvSpPr>
          <p:cNvPr id="22531" name="Oval 4"/>
          <p:cNvSpPr>
            <a:spLocks noChangeArrowheads="1"/>
          </p:cNvSpPr>
          <p:nvPr/>
        </p:nvSpPr>
        <p:spPr bwMode="auto">
          <a:xfrm>
            <a:off x="827088" y="1773238"/>
            <a:ext cx="2519362" cy="1296987"/>
          </a:xfrm>
          <a:prstGeom prst="ellipse">
            <a:avLst/>
          </a:prstGeom>
          <a:solidFill>
            <a:schemeClr val="accent1"/>
          </a:solidFill>
          <a:ln w="9525">
            <a:solidFill>
              <a:schemeClr val="tx1"/>
            </a:solidFill>
            <a:round/>
            <a:headEnd/>
            <a:tailEnd/>
          </a:ln>
        </p:spPr>
        <p:txBody>
          <a:bodyPr wrap="none" anchor="ctr"/>
          <a:lstStyle/>
          <a:p>
            <a:pPr algn="ctr"/>
            <a:r>
              <a:rPr lang="fr-FR"/>
              <a:t>Cuisson solaire </a:t>
            </a:r>
            <a:br>
              <a:rPr lang="fr-FR"/>
            </a:br>
            <a:r>
              <a:rPr lang="fr-FR"/>
              <a:t>des aliments</a:t>
            </a:r>
          </a:p>
        </p:txBody>
      </p:sp>
      <p:sp>
        <p:nvSpPr>
          <p:cNvPr id="22532" name="AutoShape 5"/>
          <p:cNvSpPr>
            <a:spLocks noChangeArrowheads="1"/>
          </p:cNvSpPr>
          <p:nvPr/>
        </p:nvSpPr>
        <p:spPr bwMode="auto">
          <a:xfrm>
            <a:off x="2987675" y="3141663"/>
            <a:ext cx="2879725" cy="1006475"/>
          </a:xfrm>
          <a:prstGeom prst="roundRect">
            <a:avLst>
              <a:gd name="adj" fmla="val 16667"/>
            </a:avLst>
          </a:prstGeom>
          <a:solidFill>
            <a:srgbClr val="FFFFFF"/>
          </a:solidFill>
          <a:ln w="9525">
            <a:solidFill>
              <a:schemeClr val="tx1"/>
            </a:solidFill>
            <a:round/>
            <a:headEnd/>
            <a:tailEnd/>
          </a:ln>
        </p:spPr>
        <p:txBody>
          <a:bodyPr wrap="none" anchor="ctr"/>
          <a:lstStyle/>
          <a:p>
            <a:pPr algn="ctr"/>
            <a:r>
              <a:rPr lang="fr-FR">
                <a:solidFill>
                  <a:srgbClr val="000000"/>
                </a:solidFill>
              </a:rPr>
              <a:t>Les solutions pour répondre </a:t>
            </a:r>
            <a:br>
              <a:rPr lang="fr-FR">
                <a:solidFill>
                  <a:srgbClr val="000000"/>
                </a:solidFill>
              </a:rPr>
            </a:br>
            <a:r>
              <a:rPr lang="fr-FR">
                <a:solidFill>
                  <a:srgbClr val="000000"/>
                </a:solidFill>
              </a:rPr>
              <a:t>au cahier des charges</a:t>
            </a:r>
          </a:p>
        </p:txBody>
      </p:sp>
      <p:sp>
        <p:nvSpPr>
          <p:cNvPr id="22533" name="AutoShape 7"/>
          <p:cNvSpPr>
            <a:spLocks noChangeArrowheads="1"/>
          </p:cNvSpPr>
          <p:nvPr/>
        </p:nvSpPr>
        <p:spPr bwMode="auto">
          <a:xfrm rot="1976108">
            <a:off x="3059113" y="2781300"/>
            <a:ext cx="792162" cy="360363"/>
          </a:xfrm>
          <a:prstGeom prst="rightArrow">
            <a:avLst>
              <a:gd name="adj1" fmla="val 50000"/>
              <a:gd name="adj2" fmla="val 54956"/>
            </a:avLst>
          </a:prstGeom>
          <a:solidFill>
            <a:srgbClr val="FF0000"/>
          </a:solidFill>
          <a:ln w="9525">
            <a:solidFill>
              <a:schemeClr val="tx1"/>
            </a:solidFill>
            <a:miter lim="800000"/>
            <a:headEnd/>
            <a:tailEnd/>
          </a:ln>
        </p:spPr>
        <p:txBody>
          <a:bodyPr wrap="none" anchor="ctr"/>
          <a:lstStyle/>
          <a:p>
            <a:endParaRPr lang="fr-FR"/>
          </a:p>
        </p:txBody>
      </p:sp>
      <p:pic>
        <p:nvPicPr>
          <p:cNvPr id="22534" name="Picture 13">
            <a:hlinkClick r:id="rId3" action="ppaction://hlinkfile"/>
          </p:cNvPr>
          <p:cNvPicPr>
            <a:picLocks noChangeAspect="1" noChangeArrowheads="1"/>
          </p:cNvPicPr>
          <p:nvPr/>
        </p:nvPicPr>
        <p:blipFill>
          <a:blip r:embed="rId4" cstate="print"/>
          <a:srcRect/>
          <a:stretch>
            <a:fillRect/>
          </a:stretch>
        </p:blipFill>
        <p:spPr bwMode="auto">
          <a:xfrm>
            <a:off x="900113" y="4221163"/>
            <a:ext cx="3024187" cy="1323975"/>
          </a:xfrm>
          <a:prstGeom prst="rect">
            <a:avLst/>
          </a:prstGeom>
          <a:noFill/>
          <a:ln w="9525">
            <a:noFill/>
            <a:miter lim="800000"/>
            <a:headEnd/>
            <a:tailEnd/>
          </a:ln>
        </p:spPr>
      </p:pic>
      <p:pic>
        <p:nvPicPr>
          <p:cNvPr id="22535" name="Picture 14">
            <a:hlinkClick r:id="rId5" action="ppaction://hlinkfile"/>
          </p:cNvPr>
          <p:cNvPicPr>
            <a:picLocks noChangeAspect="1" noChangeArrowheads="1"/>
          </p:cNvPicPr>
          <p:nvPr/>
        </p:nvPicPr>
        <p:blipFill>
          <a:blip r:embed="rId6" cstate="print"/>
          <a:srcRect/>
          <a:stretch>
            <a:fillRect/>
          </a:stretch>
        </p:blipFill>
        <p:spPr bwMode="auto">
          <a:xfrm>
            <a:off x="4284663" y="5073650"/>
            <a:ext cx="3024187" cy="1784350"/>
          </a:xfrm>
          <a:prstGeom prst="rect">
            <a:avLst/>
          </a:prstGeom>
          <a:noFill/>
          <a:ln w="9525">
            <a:noFill/>
            <a:miter lim="800000"/>
            <a:headEnd/>
            <a:tailEnd/>
          </a:ln>
        </p:spPr>
      </p:pic>
      <p:sp>
        <p:nvSpPr>
          <p:cNvPr id="22536" name="Rectangle 16"/>
          <p:cNvSpPr>
            <a:spLocks noChangeArrowheads="1"/>
          </p:cNvSpPr>
          <p:nvPr/>
        </p:nvSpPr>
        <p:spPr bwMode="auto">
          <a:xfrm>
            <a:off x="611188" y="5734050"/>
            <a:ext cx="2879725" cy="641350"/>
          </a:xfrm>
          <a:prstGeom prst="rect">
            <a:avLst/>
          </a:prstGeom>
          <a:noFill/>
          <a:ln w="9525">
            <a:noFill/>
            <a:miter lim="800000"/>
            <a:headEnd/>
            <a:tailEnd/>
          </a:ln>
        </p:spPr>
        <p:txBody>
          <a:bodyPr anchor="ctr">
            <a:spAutoFit/>
          </a:bodyPr>
          <a:lstStyle/>
          <a:p>
            <a:r>
              <a:rPr lang="fr-FR" b="1" u="sng"/>
              <a:t>Comment absorber le rayonnement solaire ?</a:t>
            </a:r>
          </a:p>
        </p:txBody>
      </p:sp>
      <p:sp>
        <p:nvSpPr>
          <p:cNvPr id="22537" name="Rectangle 17"/>
          <p:cNvSpPr>
            <a:spLocks noChangeArrowheads="1"/>
          </p:cNvSpPr>
          <p:nvPr/>
        </p:nvSpPr>
        <p:spPr bwMode="auto">
          <a:xfrm>
            <a:off x="4140200" y="4422775"/>
            <a:ext cx="5003800" cy="366713"/>
          </a:xfrm>
          <a:prstGeom prst="rect">
            <a:avLst/>
          </a:prstGeom>
          <a:noFill/>
          <a:ln w="9525">
            <a:noFill/>
            <a:miter lim="800000"/>
            <a:headEnd/>
            <a:tailEnd/>
          </a:ln>
        </p:spPr>
        <p:txBody>
          <a:bodyPr anchor="ctr">
            <a:spAutoFit/>
          </a:bodyPr>
          <a:lstStyle/>
          <a:p>
            <a:r>
              <a:rPr lang="fr-FR" b="1" u="sng"/>
              <a:t>Comment  concentrer les rayons du soleil ?</a:t>
            </a:r>
            <a:r>
              <a:rPr lang="fr-FR"/>
              <a:t> </a:t>
            </a:r>
          </a:p>
        </p:txBody>
      </p:sp>
      <p:sp>
        <p:nvSpPr>
          <p:cNvPr id="22538" name="WordArt 18"/>
          <p:cNvSpPr>
            <a:spLocks noChangeArrowheads="1" noChangeShapeType="1" noTextEdit="1"/>
          </p:cNvSpPr>
          <p:nvPr/>
        </p:nvSpPr>
        <p:spPr bwMode="auto">
          <a:xfrm>
            <a:off x="4140200" y="2349500"/>
            <a:ext cx="1787525" cy="711200"/>
          </a:xfrm>
          <a:prstGeom prst="rect">
            <a:avLst/>
          </a:prstGeom>
        </p:spPr>
        <p:txBody>
          <a:bodyPr wrap="none" fromWordArt="1">
            <a:prstTxWarp prst="textPlain">
              <a:avLst>
                <a:gd name="adj" fmla="val 50000"/>
              </a:avLst>
            </a:prstTxWarp>
          </a:bodyPr>
          <a:lstStyle/>
          <a:p>
            <a:pPr algn="ctr"/>
            <a:r>
              <a:rPr lang="fr-FR" sz="3600" kern="10">
                <a:ln w="9525">
                  <a:solidFill>
                    <a:srgbClr val="000000"/>
                  </a:solidFill>
                  <a:round/>
                  <a:headEnd/>
                  <a:tailEnd/>
                </a:ln>
                <a:solidFill>
                  <a:srgbClr val="FF0000"/>
                </a:solidFill>
                <a:latin typeface="Arial Black"/>
              </a:rPr>
              <a:t>Investigations</a:t>
            </a:r>
          </a:p>
        </p:txBody>
      </p:sp>
      <p:pic>
        <p:nvPicPr>
          <p:cNvPr id="22539" name="Picture 14">
            <a:hlinkClick r:id="rId7" action="ppaction://hlinkfile"/>
          </p:cNvPr>
          <p:cNvPicPr>
            <a:picLocks noChangeAspect="1" noChangeArrowheads="1"/>
          </p:cNvPicPr>
          <p:nvPr/>
        </p:nvPicPr>
        <p:blipFill>
          <a:blip r:embed="rId8" cstate="print"/>
          <a:srcRect/>
          <a:stretch>
            <a:fillRect/>
          </a:stretch>
        </p:blipFill>
        <p:spPr bwMode="auto">
          <a:xfrm>
            <a:off x="7667625" y="2060575"/>
            <a:ext cx="1081088" cy="1200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6"/>
          <p:cNvSpPr>
            <a:spLocks noChangeArrowheads="1"/>
          </p:cNvSpPr>
          <p:nvPr/>
        </p:nvSpPr>
        <p:spPr bwMode="auto">
          <a:xfrm>
            <a:off x="1042988" y="1333500"/>
            <a:ext cx="7559675" cy="1755775"/>
          </a:xfrm>
          <a:prstGeom prst="rect">
            <a:avLst/>
          </a:prstGeom>
          <a:noFill/>
          <a:ln w="9525">
            <a:noFill/>
            <a:miter lim="800000"/>
            <a:headEnd/>
            <a:tailEnd/>
          </a:ln>
        </p:spPr>
        <p:txBody>
          <a:bodyPr anchor="ctr">
            <a:spAutoFit/>
          </a:bodyPr>
          <a:lstStyle/>
          <a:p>
            <a:r>
              <a:rPr lang="fr-FR" b="1" u="sng">
                <a:latin typeface="Comic Sans MS" pitchFamily="66" charset="0"/>
                <a:ea typeface="Calibri" pitchFamily="34" charset="0"/>
                <a:cs typeface="Times New Roman" pitchFamily="18" charset="0"/>
              </a:rPr>
              <a:t>Séquence 03</a:t>
            </a:r>
            <a:r>
              <a:rPr lang="fr-FR" b="1">
                <a:latin typeface="Comic Sans MS" pitchFamily="66" charset="0"/>
                <a:ea typeface="Calibri" pitchFamily="34" charset="0"/>
                <a:cs typeface="Times New Roman" pitchFamily="18" charset="0"/>
              </a:rPr>
              <a:t> : Quelles solutions choisir pour répondre au cahier des charges ?</a:t>
            </a:r>
            <a:endParaRPr lang="fr-FR">
              <a:ea typeface="Calibri" pitchFamily="34" charset="0"/>
              <a:cs typeface="Times New Roman" pitchFamily="18" charset="0"/>
            </a:endParaRPr>
          </a:p>
          <a:p>
            <a:pPr eaLnBrk="0" hangingPunct="0"/>
            <a:r>
              <a:rPr lang="fr-FR" i="1">
                <a:latin typeface="Comic Sans MS" pitchFamily="66" charset="0"/>
                <a:ea typeface="Calibri" pitchFamily="34" charset="0"/>
                <a:cs typeface="Times New Roman" pitchFamily="18" charset="0"/>
              </a:rPr>
              <a:t>Cette séquence va permettre aux élèves de proposer et de faire des choix dans différentes approches : </a:t>
            </a:r>
          </a:p>
          <a:p>
            <a:pPr eaLnBrk="0" hangingPunct="0"/>
            <a:endParaRPr lang="fr-FR">
              <a:ea typeface="Calibri" pitchFamily="34" charset="0"/>
              <a:cs typeface="Times New Roman" pitchFamily="18" charset="0"/>
            </a:endParaRPr>
          </a:p>
          <a:p>
            <a:pPr eaLnBrk="0" hangingPunct="0">
              <a:buFont typeface="Symbol" pitchFamily="18" charset="2"/>
              <a:buChar char=""/>
            </a:pPr>
            <a:r>
              <a:rPr lang="fr-FR" i="1">
                <a:latin typeface="Comic Sans MS" pitchFamily="66" charset="0"/>
                <a:ea typeface="Calibri" pitchFamily="34" charset="0"/>
                <a:cs typeface="Times New Roman" pitchFamily="18" charset="0"/>
              </a:rPr>
              <a:t>Du point de vue technique</a:t>
            </a:r>
            <a:endParaRPr lang="fr-FR">
              <a:ea typeface="Calibri" pitchFamily="34" charset="0"/>
              <a:cs typeface="Times New Roman" pitchFamily="18" charset="0"/>
            </a:endParaRPr>
          </a:p>
        </p:txBody>
      </p:sp>
      <p:graphicFrame>
        <p:nvGraphicFramePr>
          <p:cNvPr id="195659" name="Group 75"/>
          <p:cNvGraphicFramePr>
            <a:graphicFrameLocks noGrp="1"/>
          </p:cNvGraphicFramePr>
          <p:nvPr/>
        </p:nvGraphicFramePr>
        <p:xfrm>
          <a:off x="1187450" y="3571875"/>
          <a:ext cx="7561263" cy="1584960"/>
        </p:xfrm>
        <a:graphic>
          <a:graphicData uri="http://schemas.openxmlformats.org/drawingml/2006/table">
            <a:tbl>
              <a:tblPr/>
              <a:tblGrid>
                <a:gridCol w="730250"/>
                <a:gridCol w="6529388"/>
                <a:gridCol w="301625"/>
              </a:tblGrid>
              <a:tr h="374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31.08</a:t>
                      </a:r>
                      <a:endParaRPr kumimoji="0" lang="fr-FR" sz="1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Proposer des solutions techniques différentes qui réalisent une même fonction.</a:t>
                      </a:r>
                      <a:endParaRPr kumimoji="0" lang="fr-FR"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Solution technique</a:t>
                      </a:r>
                      <a:endParaRPr kumimoji="0" lang="fr-FR" sz="1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omic Sans MS" pitchFamily="66" charset="0"/>
                          <a:ea typeface="Calibri" pitchFamily="34" charset="0"/>
                          <a:cs typeface="Times New Roman" pitchFamily="18" charset="0"/>
                        </a:rPr>
                        <a:t>3 </a:t>
                      </a:r>
                      <a:endParaRPr kumimoji="0" lang="fr-FR" sz="1600" b="0" i="0" u="none" strike="noStrike" cap="none" normalizeH="0" baseline="0" smtClean="0">
                        <a:ln>
                          <a:noFill/>
                        </a:ln>
                        <a:solidFill>
                          <a:srgbClr val="000000"/>
                        </a:solidFill>
                        <a:effectLst/>
                        <a:latin typeface="Arial" charset="0"/>
                        <a:ea typeface="Calibri"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74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31.10</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omic Sans MS" pitchFamily="66" charset="0"/>
                          <a:ea typeface="Times New Roman" pitchFamily="18" charset="0"/>
                          <a:cs typeface="Arial" charset="0"/>
                        </a:rPr>
                        <a:t>Choisir et réaliser une ou plusieurs solutions techniques permettant de réaliser une fonction donnée.</a:t>
                      </a:r>
                      <a:endPar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Solution technique</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3 </a:t>
                      </a:r>
                      <a:endParaRPr kumimoji="0" lang="fr-FR" sz="16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2299" name="Group 91"/>
          <p:cNvGraphicFramePr>
            <a:graphicFrameLocks noGrp="1"/>
          </p:cNvGraphicFramePr>
          <p:nvPr/>
        </p:nvGraphicFramePr>
        <p:xfrm>
          <a:off x="1187450" y="2781300"/>
          <a:ext cx="7559500" cy="3169920"/>
        </p:xfrm>
        <a:graphic>
          <a:graphicData uri="http://schemas.openxmlformats.org/drawingml/2006/table">
            <a:tbl>
              <a:tblPr/>
              <a:tblGrid>
                <a:gridCol w="706619"/>
                <a:gridCol w="6542875"/>
                <a:gridCol w="310006"/>
              </a:tblGrid>
              <a:tr h="285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32.01</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omic Sans MS" pitchFamily="66" charset="0"/>
                          <a:ea typeface="Times New Roman" pitchFamily="18" charset="0"/>
                          <a:cs typeface="Arial" charset="0"/>
                        </a:rPr>
                        <a:t>Identifier les relations principales entre solutions, matériaux et procédés de réalisation</a:t>
                      </a:r>
                      <a:endPar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Critères de choix d’un matériau pour une solution technique donnée</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omic Sans MS" pitchFamily="66" charset="0"/>
                          <a:ea typeface="Times New Roman" pitchFamily="18" charset="0"/>
                          <a:cs typeface="Arial" charset="0"/>
                        </a:rPr>
                        <a:t>2</a:t>
                      </a:r>
                      <a:endParaRPr kumimoji="0" lang="fr-FR" sz="16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r>
              <a:tr h="374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Times New Roman" pitchFamily="18" charset="0"/>
                          <a:cs typeface="Arial" charset="0"/>
                        </a:rPr>
                        <a:t>32.03</a:t>
                      </a:r>
                      <a:endParaRPr kumimoji="0" lang="fr-FR" sz="14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omic Sans MS" pitchFamily="66" charset="0"/>
                          <a:ea typeface="Times New Roman" pitchFamily="18" charset="0"/>
                          <a:cs typeface="Arial" charset="0"/>
                        </a:rPr>
                        <a:t>Identifier les propriétés pertinentes des matériaux à prendre en compte pour répondre aux contraintes du cahier des charges.</a:t>
                      </a:r>
                      <a:endPar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Méthodologie de choix de matériaux</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omic Sans MS" pitchFamily="66" charset="0"/>
                          <a:ea typeface="Times New Roman" pitchFamily="18" charset="0"/>
                          <a:cs typeface="Arial" charset="0"/>
                        </a:rPr>
                        <a:t>1</a:t>
                      </a:r>
                      <a:endParaRPr kumimoji="0" lang="fr-FR" sz="16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r>
              <a:tr h="374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Times New Roman" pitchFamily="18" charset="0"/>
                          <a:cs typeface="Arial" charset="0"/>
                        </a:rPr>
                        <a:t>32.04</a:t>
                      </a:r>
                      <a:endParaRPr kumimoji="0" lang="fr-FR" sz="14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omic Sans MS" pitchFamily="66" charset="0"/>
                          <a:ea typeface="Times New Roman" pitchFamily="18" charset="0"/>
                          <a:cs typeface="Arial" charset="0"/>
                        </a:rPr>
                        <a:t>Hiérarchiser les propriétés</a:t>
                      </a:r>
                      <a:endPar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Méthodologie de choix de matériaux</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omic Sans MS" pitchFamily="66" charset="0"/>
                          <a:ea typeface="Times New Roman" pitchFamily="18" charset="0"/>
                          <a:cs typeface="Arial" charset="0"/>
                        </a:rPr>
                        <a:t>2</a:t>
                      </a:r>
                      <a:endParaRPr kumimoji="0" lang="fr-FR" sz="16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r>
              <a:tr h="374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Times New Roman" pitchFamily="18" charset="0"/>
                          <a:cs typeface="Arial" charset="0"/>
                        </a:rPr>
                        <a:t>32.05</a:t>
                      </a:r>
                      <a:endParaRPr kumimoji="0" lang="fr-FR" sz="14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omic Sans MS" pitchFamily="66" charset="0"/>
                          <a:ea typeface="Times New Roman" pitchFamily="18" charset="0"/>
                          <a:cs typeface="Arial" charset="0"/>
                        </a:rPr>
                        <a:t>Choisir un matériau dans une liste fournie en fonction d'un critère défini dans le cahier des charges.</a:t>
                      </a:r>
                      <a:endPar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Méthodologie de choix de matériaux</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3 </a:t>
                      </a:r>
                      <a:endParaRPr kumimoji="0" lang="fr-FR" sz="16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r>
            </a:tbl>
          </a:graphicData>
        </a:graphic>
      </p:graphicFrame>
      <p:sp>
        <p:nvSpPr>
          <p:cNvPr id="24600" name="Rectangle 92"/>
          <p:cNvSpPr>
            <a:spLocks noChangeArrowheads="1"/>
          </p:cNvSpPr>
          <p:nvPr/>
        </p:nvSpPr>
        <p:spPr bwMode="auto">
          <a:xfrm>
            <a:off x="1042988" y="1962150"/>
            <a:ext cx="7559675" cy="366713"/>
          </a:xfrm>
          <a:prstGeom prst="rect">
            <a:avLst/>
          </a:prstGeom>
          <a:noFill/>
          <a:ln w="9525">
            <a:noFill/>
            <a:miter lim="800000"/>
            <a:headEnd/>
            <a:tailEnd/>
          </a:ln>
        </p:spPr>
        <p:txBody>
          <a:bodyPr anchor="ctr">
            <a:spAutoFit/>
          </a:bodyPr>
          <a:lstStyle/>
          <a:p>
            <a:pPr>
              <a:buFontTx/>
              <a:buChar char="•"/>
            </a:pPr>
            <a:r>
              <a:rPr lang="fr-FR" i="1">
                <a:latin typeface="Comic Sans MS" pitchFamily="66" charset="0"/>
              </a:rPr>
              <a:t>Du point de vue des matériaux</a:t>
            </a:r>
          </a:p>
        </p:txBody>
      </p:sp>
      <p:sp>
        <p:nvSpPr>
          <p:cNvPr id="24601" name="AutoShape 13">
            <a:hlinkClick r:id="rId3" action="ppaction://hlinksldjump"/>
          </p:cNvPr>
          <p:cNvSpPr>
            <a:spLocks noChangeArrowheads="1"/>
          </p:cNvSpPr>
          <p:nvPr/>
        </p:nvSpPr>
        <p:spPr bwMode="auto">
          <a:xfrm rot="10800000">
            <a:off x="285750" y="5643563"/>
            <a:ext cx="503238" cy="503237"/>
          </a:xfrm>
          <a:prstGeom prst="upArrow">
            <a:avLst>
              <a:gd name="adj1" fmla="val 50000"/>
              <a:gd name="adj2" fmla="val 25000"/>
            </a:avLst>
          </a:prstGeom>
          <a:solidFill>
            <a:srgbClr val="FF0000"/>
          </a:solidFill>
          <a:ln w="9525">
            <a:solidFill>
              <a:schemeClr val="tx1"/>
            </a:solidFill>
            <a:miter lim="800000"/>
            <a:headEnd/>
            <a:tailEnd/>
          </a:ln>
        </p:spPr>
        <p:txBody>
          <a:bodyPr rot="10800000" wrap="none" anchor="ctr"/>
          <a:lstStyle/>
          <a:p>
            <a:endParaRPr lang="fr-F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0" name="Text Box 30"/>
          <p:cNvSpPr txBox="1">
            <a:spLocks noChangeArrowheads="1"/>
          </p:cNvSpPr>
          <p:nvPr/>
        </p:nvSpPr>
        <p:spPr bwMode="auto">
          <a:xfrm>
            <a:off x="2987675" y="1341438"/>
            <a:ext cx="4953000" cy="869950"/>
          </a:xfrm>
          <a:prstGeom prst="rect">
            <a:avLst/>
          </a:prstGeom>
          <a:noFill/>
          <a:ln w="9525">
            <a:noFill/>
            <a:miter lim="800000"/>
            <a:headEnd/>
            <a:tailEnd/>
          </a:ln>
          <a:effectLst/>
        </p:spPr>
        <p:txBody>
          <a:bodyPr>
            <a:spAutoFit/>
          </a:bodyPr>
          <a:lstStyle/>
          <a:p>
            <a:pPr algn="ctr">
              <a:spcBef>
                <a:spcPct val="50000"/>
              </a:spcBef>
              <a:defRPr/>
            </a:pPr>
            <a:r>
              <a:rPr lang="fr-FR" sz="2400" b="1">
                <a:solidFill>
                  <a:srgbClr val="FFFF00"/>
                </a:solidFill>
              </a:rPr>
              <a:t>CI2  : </a:t>
            </a:r>
            <a:r>
              <a:rPr lang="fr-FR" b="1">
                <a:solidFill>
                  <a:srgbClr val="FFFF00"/>
                </a:solidFill>
                <a:effectLst>
                  <a:outerShdw blurRad="38100" dist="38100" dir="2700000" algn="tl">
                    <a:srgbClr val="000000"/>
                  </a:outerShdw>
                </a:effectLst>
              </a:rPr>
              <a:t>Recherche de solutions techniques</a:t>
            </a:r>
          </a:p>
          <a:p>
            <a:pPr algn="ctr">
              <a:spcBef>
                <a:spcPct val="50000"/>
              </a:spcBef>
              <a:defRPr/>
            </a:pPr>
            <a:r>
              <a:rPr lang="fr-FR" b="1">
                <a:solidFill>
                  <a:srgbClr val="FFFF00"/>
                </a:solidFill>
                <a:effectLst>
                  <a:outerShdw blurRad="38100" dist="38100" dir="2700000" algn="tl">
                    <a:srgbClr val="000000"/>
                  </a:outerShdw>
                </a:effectLst>
              </a:rPr>
              <a:t>Séquence 3</a:t>
            </a:r>
          </a:p>
        </p:txBody>
      </p:sp>
      <p:sp>
        <p:nvSpPr>
          <p:cNvPr id="25603" name="WordArt 31">
            <a:hlinkClick r:id="rId3" action="ppaction://hlinkfile"/>
          </p:cNvPr>
          <p:cNvSpPr>
            <a:spLocks noChangeArrowheads="1" noChangeShapeType="1" noTextEdit="1"/>
          </p:cNvSpPr>
          <p:nvPr/>
        </p:nvSpPr>
        <p:spPr bwMode="auto">
          <a:xfrm>
            <a:off x="1619250" y="3573463"/>
            <a:ext cx="2795588" cy="495300"/>
          </a:xfrm>
          <a:prstGeom prst="rect">
            <a:avLst/>
          </a:prstGeom>
        </p:spPr>
        <p:txBody>
          <a:bodyPr wrap="none" fromWordArt="1">
            <a:prstTxWarp prst="textPlain">
              <a:avLst>
                <a:gd name="adj" fmla="val 50000"/>
              </a:avLst>
            </a:prstTxWarp>
          </a:bodyPr>
          <a:lstStyle/>
          <a:p>
            <a:pPr algn="ctr"/>
            <a:r>
              <a:rPr lang="fr-FR" sz="3600" kern="10">
                <a:ln w="9525">
                  <a:solidFill>
                    <a:srgbClr val="000000"/>
                  </a:solidFill>
                  <a:round/>
                  <a:headEnd/>
                  <a:tailEnd/>
                </a:ln>
                <a:solidFill>
                  <a:srgbClr val="FF0000"/>
                </a:solidFill>
                <a:latin typeface="Arial Black"/>
              </a:rPr>
              <a:t>structuration 1</a:t>
            </a:r>
          </a:p>
        </p:txBody>
      </p:sp>
      <p:sp>
        <p:nvSpPr>
          <p:cNvPr id="25604" name="WordArt 32">
            <a:hlinkClick r:id="rId4" action="ppaction://hlinkfile"/>
          </p:cNvPr>
          <p:cNvSpPr>
            <a:spLocks noChangeArrowheads="1" noChangeShapeType="1" noTextEdit="1"/>
          </p:cNvSpPr>
          <p:nvPr/>
        </p:nvSpPr>
        <p:spPr bwMode="auto">
          <a:xfrm>
            <a:off x="1619250" y="4508500"/>
            <a:ext cx="2795588" cy="495300"/>
          </a:xfrm>
          <a:prstGeom prst="rect">
            <a:avLst/>
          </a:prstGeom>
        </p:spPr>
        <p:txBody>
          <a:bodyPr wrap="none" fromWordArt="1">
            <a:prstTxWarp prst="textPlain">
              <a:avLst>
                <a:gd name="adj" fmla="val 50000"/>
              </a:avLst>
            </a:prstTxWarp>
          </a:bodyPr>
          <a:lstStyle/>
          <a:p>
            <a:pPr algn="ctr"/>
            <a:r>
              <a:rPr lang="fr-FR" sz="3600" kern="10">
                <a:ln w="9525">
                  <a:solidFill>
                    <a:srgbClr val="000000"/>
                  </a:solidFill>
                  <a:round/>
                  <a:headEnd/>
                  <a:tailEnd/>
                </a:ln>
                <a:solidFill>
                  <a:srgbClr val="FF0000"/>
                </a:solidFill>
                <a:latin typeface="Arial Black"/>
              </a:rPr>
              <a:t>structuration 2</a:t>
            </a:r>
          </a:p>
        </p:txBody>
      </p:sp>
      <p:sp>
        <p:nvSpPr>
          <p:cNvPr id="25605" name="WordArt 33">
            <a:hlinkClick r:id="rId5" action="ppaction://hlinkfile"/>
          </p:cNvPr>
          <p:cNvSpPr>
            <a:spLocks noChangeArrowheads="1" noChangeShapeType="1" noTextEdit="1"/>
          </p:cNvSpPr>
          <p:nvPr/>
        </p:nvSpPr>
        <p:spPr bwMode="auto">
          <a:xfrm>
            <a:off x="1619250" y="2565400"/>
            <a:ext cx="2795588" cy="495300"/>
          </a:xfrm>
          <a:prstGeom prst="rect">
            <a:avLst/>
          </a:prstGeom>
        </p:spPr>
        <p:txBody>
          <a:bodyPr wrap="none" fromWordArt="1">
            <a:prstTxWarp prst="textPlain">
              <a:avLst>
                <a:gd name="adj" fmla="val 50000"/>
              </a:avLst>
            </a:prstTxWarp>
          </a:bodyPr>
          <a:lstStyle/>
          <a:p>
            <a:pPr algn="ctr"/>
            <a:r>
              <a:rPr lang="fr-FR" sz="3600" kern="10">
                <a:ln w="9525">
                  <a:solidFill>
                    <a:srgbClr val="000000"/>
                  </a:solidFill>
                  <a:round/>
                  <a:headEnd/>
                  <a:tailEnd/>
                </a:ln>
                <a:solidFill>
                  <a:srgbClr val="FF0000"/>
                </a:solidFill>
                <a:latin typeface="Arial Black"/>
              </a:rPr>
              <a:t>autoévaluation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619250" y="1484313"/>
            <a:ext cx="6696075" cy="1189037"/>
          </a:xfrm>
          <a:prstGeom prst="rect">
            <a:avLst/>
          </a:prstGeom>
          <a:noFill/>
          <a:ln w="9525">
            <a:noFill/>
            <a:miter lim="800000"/>
            <a:headEnd/>
            <a:tailEnd/>
          </a:ln>
        </p:spPr>
        <p:txBody>
          <a:bodyPr>
            <a:spAutoFit/>
          </a:bodyPr>
          <a:lstStyle/>
          <a:p>
            <a:pPr algn="ctr">
              <a:spcBef>
                <a:spcPct val="50000"/>
              </a:spcBef>
            </a:pPr>
            <a:r>
              <a:rPr lang="fr-FR" sz="2400" b="1"/>
              <a:t>thème général retenu : </a:t>
            </a:r>
          </a:p>
          <a:p>
            <a:pPr algn="ctr">
              <a:spcBef>
                <a:spcPct val="50000"/>
              </a:spcBef>
            </a:pPr>
            <a:r>
              <a:rPr lang="fr-FR" sz="3200" b="1" i="1"/>
              <a:t>la cuisson solaire des aliments</a:t>
            </a:r>
          </a:p>
        </p:txBody>
      </p:sp>
      <p:sp>
        <p:nvSpPr>
          <p:cNvPr id="5123" name="Rectangle 6"/>
          <p:cNvSpPr>
            <a:spLocks noChangeArrowheads="1"/>
          </p:cNvSpPr>
          <p:nvPr/>
        </p:nvSpPr>
        <p:spPr bwMode="auto">
          <a:xfrm>
            <a:off x="1619250" y="2852738"/>
            <a:ext cx="6769100" cy="915987"/>
          </a:xfrm>
          <a:prstGeom prst="rect">
            <a:avLst/>
          </a:prstGeom>
          <a:noFill/>
          <a:ln w="9525">
            <a:noFill/>
            <a:miter lim="800000"/>
            <a:headEnd/>
            <a:tailEnd/>
          </a:ln>
        </p:spPr>
        <p:txBody>
          <a:bodyPr anchor="ctr">
            <a:spAutoFit/>
          </a:bodyPr>
          <a:lstStyle/>
          <a:p>
            <a:r>
              <a:rPr lang="fr-FR" b="1"/>
              <a:t>La cuisine solaire, solution alternative dans la lutte contre la désertification</a:t>
            </a:r>
          </a:p>
          <a:p>
            <a:pPr eaLnBrk="0" hangingPunct="0"/>
            <a:endParaRPr lang="fr-FR"/>
          </a:p>
        </p:txBody>
      </p:sp>
      <p:pic>
        <p:nvPicPr>
          <p:cNvPr id="5124" name="Picture 8">
            <a:hlinkClick r:id="rId3" action="ppaction://hlinkfile"/>
          </p:cNvPr>
          <p:cNvPicPr>
            <a:picLocks noChangeAspect="1" noChangeArrowheads="1"/>
          </p:cNvPicPr>
          <p:nvPr/>
        </p:nvPicPr>
        <p:blipFill>
          <a:blip r:embed="rId4" cstate="print"/>
          <a:srcRect/>
          <a:stretch>
            <a:fillRect/>
          </a:stretch>
        </p:blipFill>
        <p:spPr bwMode="auto">
          <a:xfrm>
            <a:off x="3492500" y="4005263"/>
            <a:ext cx="2760663" cy="2019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Text Box 3"/>
          <p:cNvSpPr txBox="1">
            <a:spLocks noChangeArrowheads="1"/>
          </p:cNvSpPr>
          <p:nvPr/>
        </p:nvSpPr>
        <p:spPr bwMode="auto">
          <a:xfrm>
            <a:off x="1547813" y="1125538"/>
            <a:ext cx="6321425" cy="731837"/>
          </a:xfrm>
          <a:prstGeom prst="rect">
            <a:avLst/>
          </a:prstGeom>
          <a:noFill/>
          <a:ln w="9525">
            <a:noFill/>
            <a:miter lim="800000"/>
            <a:headEnd/>
            <a:tailEnd/>
          </a:ln>
          <a:effectLst/>
        </p:spPr>
        <p:txBody>
          <a:bodyPr>
            <a:spAutoFit/>
          </a:bodyPr>
          <a:lstStyle/>
          <a:p>
            <a:pPr algn="ctr">
              <a:spcBef>
                <a:spcPct val="50000"/>
              </a:spcBef>
              <a:defRPr/>
            </a:pPr>
            <a:r>
              <a:rPr lang="fr-FR" sz="2400" b="1">
                <a:solidFill>
                  <a:srgbClr val="FFFF00"/>
                </a:solidFill>
              </a:rPr>
              <a:t>CI 3 : </a:t>
            </a:r>
            <a:r>
              <a:rPr lang="fr-FR" b="1" u="sng">
                <a:solidFill>
                  <a:srgbClr val="FFFF00"/>
                </a:solidFill>
                <a:effectLst>
                  <a:outerShdw blurRad="38100" dist="38100" dir="2700000" algn="tl">
                    <a:srgbClr val="000000"/>
                  </a:outerShdw>
                </a:effectLst>
              </a:rPr>
              <a:t>Revue de projet et choix de solutions techniques</a:t>
            </a:r>
          </a:p>
        </p:txBody>
      </p:sp>
      <p:graphicFrame>
        <p:nvGraphicFramePr>
          <p:cNvPr id="231428" name="Group 4"/>
          <p:cNvGraphicFramePr>
            <a:graphicFrameLocks noGrp="1"/>
          </p:cNvGraphicFramePr>
          <p:nvPr/>
        </p:nvGraphicFramePr>
        <p:xfrm>
          <a:off x="900113" y="3500438"/>
          <a:ext cx="8064376" cy="2926080"/>
        </p:xfrm>
        <a:graphic>
          <a:graphicData uri="http://schemas.openxmlformats.org/drawingml/2006/table">
            <a:tbl>
              <a:tblPr/>
              <a:tblGrid>
                <a:gridCol w="719561"/>
                <a:gridCol w="7056784"/>
                <a:gridCol w="288031"/>
              </a:tblGrid>
              <a:tr h="522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charset="0"/>
                          <a:ea typeface="Calibri" pitchFamily="34" charset="0"/>
                          <a:cs typeface="Times New Roman" pitchFamily="18" charset="0"/>
                        </a:rPr>
                        <a:t>31.09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omic Sans MS" pitchFamily="66" charset="0"/>
                          <a:ea typeface="Times New Roman" pitchFamily="18" charset="0"/>
                          <a:cs typeface="Arial" charset="0"/>
                        </a:rPr>
                        <a:t>Valider une solution technique proposée.</a:t>
                      </a:r>
                      <a:endPar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Solution technique</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charset="0"/>
                          <a:ea typeface="Calibri" pitchFamily="34" charset="0"/>
                          <a:cs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22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35.05</a:t>
                      </a:r>
                      <a:endParaRPr kumimoji="0" lang="fr-FR" sz="1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Distinguer les différents types de documents multimédia en fonction de leurs usages.</a:t>
                      </a:r>
                      <a:endParaRPr kumimoji="0" lang="fr-FR"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Documents multimédia. Nature et caractéristiques des documents multimédia </a:t>
                      </a:r>
                      <a:endParaRPr kumimoji="0" lang="fr-FR" sz="1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omic Sans MS" pitchFamily="66" charset="0"/>
                          <a:ea typeface="Calibri" pitchFamily="34" charset="0"/>
                          <a:cs typeface="Times New Roman" pitchFamily="18" charset="0"/>
                        </a:rPr>
                        <a:t>1</a:t>
                      </a:r>
                      <a:endParaRPr kumimoji="0" lang="fr-FR" sz="1600" b="0" i="0" u="none" strike="noStrike" cap="none" normalizeH="0" baseline="0" smtClean="0">
                        <a:ln>
                          <a:noFill/>
                        </a:ln>
                        <a:solidFill>
                          <a:srgbClr val="000000"/>
                        </a:solidFill>
                        <a:effectLst/>
                        <a:latin typeface="Arial" charset="0"/>
                        <a:ea typeface="Calibri"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r>
              <a:tr h="271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Calibri" pitchFamily="34" charset="0"/>
                          <a:cs typeface="Times New Roman" pitchFamily="18" charset="0"/>
                        </a:rPr>
                        <a:t>35.06</a:t>
                      </a:r>
                      <a:endParaRPr kumimoji="0" lang="fr-FR" sz="1400" b="0" i="0" u="none" strike="noStrike" cap="none" normalizeH="0" baseline="0" smtClean="0">
                        <a:ln>
                          <a:noFill/>
                        </a:ln>
                        <a:solidFill>
                          <a:srgbClr val="000000"/>
                        </a:solidFill>
                        <a:effectLst/>
                        <a:latin typeface="Arial" charset="0"/>
                        <a:ea typeface="Calibri"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Choisir et justifier un format de fichier pour réaliser un document multimédia</a:t>
                      </a:r>
                      <a:endParaRPr kumimoji="0" lang="fr-FR"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Documents multimédia. Nature et caractéristiques des documents multimédia </a:t>
                      </a:r>
                      <a:endParaRPr kumimoji="0" lang="fr-FR" sz="1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omic Sans MS" pitchFamily="66" charset="0"/>
                          <a:ea typeface="Calibri" pitchFamily="34" charset="0"/>
                          <a:cs typeface="Times New Roman" pitchFamily="18" charset="0"/>
                        </a:rPr>
                        <a:t>2</a:t>
                      </a:r>
                      <a:endParaRPr kumimoji="0" lang="fr-FR" sz="1600" b="0" i="0" u="none" strike="noStrike" cap="none" normalizeH="0" baseline="0" smtClean="0">
                        <a:ln>
                          <a:noFill/>
                        </a:ln>
                        <a:solidFill>
                          <a:srgbClr val="000000"/>
                        </a:solidFill>
                        <a:effectLst/>
                        <a:latin typeface="Arial" charset="0"/>
                        <a:ea typeface="Calibri"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Calibri" pitchFamily="34" charset="0"/>
                          <a:cs typeface="Times New Roman" pitchFamily="18" charset="0"/>
                        </a:rPr>
                        <a:t>35.07</a:t>
                      </a:r>
                      <a:endParaRPr kumimoji="0" lang="fr-FR" sz="1400" b="0" i="0" u="none" strike="noStrike" cap="none" normalizeH="0" baseline="0" smtClean="0">
                        <a:ln>
                          <a:noFill/>
                        </a:ln>
                        <a:solidFill>
                          <a:srgbClr val="000000"/>
                        </a:solidFill>
                        <a:effectLst/>
                        <a:latin typeface="Arial" charset="0"/>
                        <a:ea typeface="Calibri"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Créer et scénariser un document multimédia en réponse à un projet de publication, mobilisant plusieurs médias.</a:t>
                      </a:r>
                      <a:endParaRPr kumimoji="0" lang="fr-FR"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Documents multimédia. Nature et caractéristiques des documents multimédia </a:t>
                      </a:r>
                      <a:endParaRPr kumimoji="0" lang="fr-FR" sz="1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3</a:t>
                      </a:r>
                      <a:endParaRPr kumimoji="0" lang="fr-FR" sz="16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r>
            </a:tbl>
          </a:graphicData>
        </a:graphic>
      </p:graphicFrame>
      <p:sp>
        <p:nvSpPr>
          <p:cNvPr id="26649" name="Rectangle 22"/>
          <p:cNvSpPr>
            <a:spLocks noChangeArrowheads="1"/>
          </p:cNvSpPr>
          <p:nvPr/>
        </p:nvSpPr>
        <p:spPr bwMode="auto">
          <a:xfrm>
            <a:off x="971550" y="1773238"/>
            <a:ext cx="7777163" cy="1739900"/>
          </a:xfrm>
          <a:prstGeom prst="rect">
            <a:avLst/>
          </a:prstGeom>
          <a:noFill/>
          <a:ln w="9525">
            <a:noFill/>
            <a:miter lim="800000"/>
            <a:headEnd/>
            <a:tailEnd/>
          </a:ln>
        </p:spPr>
        <p:txBody>
          <a:bodyPr anchor="ctr">
            <a:spAutoFit/>
          </a:bodyPr>
          <a:lstStyle/>
          <a:p>
            <a:r>
              <a:rPr lang="fr-FR" b="1" u="sng" dirty="0"/>
              <a:t>Séquence 01</a:t>
            </a:r>
            <a:r>
              <a:rPr lang="fr-FR" b="1" dirty="0"/>
              <a:t> : Quels supports utiliser pour présenter son travail au reste de la classe ?</a:t>
            </a:r>
            <a:endParaRPr lang="fr-FR" dirty="0"/>
          </a:p>
          <a:p>
            <a:r>
              <a:rPr lang="fr-FR" i="1" dirty="0"/>
              <a:t>Le but de cette séquence est de réaliser soit une P.A.O. soit une </a:t>
            </a:r>
            <a:r>
              <a:rPr lang="fr-FR" i="1" dirty="0" err="1"/>
              <a:t>Pré.A.O</a:t>
            </a:r>
            <a:r>
              <a:rPr lang="fr-FR" i="1" dirty="0"/>
              <a:t>., présentant le travail réalisé dans la partie recherche de solutions, ainsi que des solutions trouvées sur Internet que les élèves devront présenter au reste de la classe.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Text Box 3"/>
          <p:cNvSpPr txBox="1">
            <a:spLocks noChangeArrowheads="1"/>
          </p:cNvSpPr>
          <p:nvPr/>
        </p:nvSpPr>
        <p:spPr bwMode="auto">
          <a:xfrm>
            <a:off x="1619250" y="1341438"/>
            <a:ext cx="6321425" cy="731837"/>
          </a:xfrm>
          <a:prstGeom prst="rect">
            <a:avLst/>
          </a:prstGeom>
          <a:noFill/>
          <a:ln w="9525">
            <a:noFill/>
            <a:miter lim="800000"/>
            <a:headEnd/>
            <a:tailEnd/>
          </a:ln>
          <a:effectLst/>
        </p:spPr>
        <p:txBody>
          <a:bodyPr>
            <a:spAutoFit/>
          </a:bodyPr>
          <a:lstStyle/>
          <a:p>
            <a:pPr algn="ctr">
              <a:spcBef>
                <a:spcPct val="50000"/>
              </a:spcBef>
              <a:defRPr/>
            </a:pPr>
            <a:r>
              <a:rPr lang="fr-FR" sz="2400" b="1">
                <a:solidFill>
                  <a:srgbClr val="FFFF00"/>
                </a:solidFill>
              </a:rPr>
              <a:t>CI 3 : </a:t>
            </a:r>
            <a:r>
              <a:rPr lang="fr-FR" b="1" u="sng">
                <a:solidFill>
                  <a:srgbClr val="FFFF00"/>
                </a:solidFill>
                <a:effectLst>
                  <a:outerShdw blurRad="38100" dist="38100" dir="2700000" algn="tl">
                    <a:srgbClr val="000000"/>
                  </a:outerShdw>
                </a:effectLst>
              </a:rPr>
              <a:t>Revue de projet et choix de solutions techniques</a:t>
            </a:r>
          </a:p>
        </p:txBody>
      </p:sp>
      <p:sp>
        <p:nvSpPr>
          <p:cNvPr id="27651" name="Rectangle 4"/>
          <p:cNvSpPr>
            <a:spLocks noChangeArrowheads="1"/>
          </p:cNvSpPr>
          <p:nvPr/>
        </p:nvSpPr>
        <p:spPr bwMode="auto">
          <a:xfrm>
            <a:off x="-1501775" y="3902075"/>
            <a:ext cx="9144000" cy="0"/>
          </a:xfrm>
          <a:prstGeom prst="rect">
            <a:avLst/>
          </a:prstGeom>
          <a:noFill/>
          <a:ln w="9525">
            <a:noFill/>
            <a:miter lim="800000"/>
            <a:headEnd/>
            <a:tailEnd/>
          </a:ln>
        </p:spPr>
        <p:txBody>
          <a:bodyPr wrap="none" anchor="ctr">
            <a:spAutoFit/>
          </a:bodyPr>
          <a:lstStyle/>
          <a:p>
            <a:endParaRPr lang="fr-FR"/>
          </a:p>
        </p:txBody>
      </p:sp>
      <p:pic>
        <p:nvPicPr>
          <p:cNvPr id="27652" name="Picture 18" descr="solution technique"/>
          <p:cNvPicPr>
            <a:picLocks noChangeAspect="1" noChangeArrowheads="1"/>
          </p:cNvPicPr>
          <p:nvPr/>
        </p:nvPicPr>
        <p:blipFill>
          <a:blip r:embed="rId3" cstate="print"/>
          <a:srcRect/>
          <a:stretch>
            <a:fillRect/>
          </a:stretch>
        </p:blipFill>
        <p:spPr bwMode="auto">
          <a:xfrm>
            <a:off x="3492500" y="2347913"/>
            <a:ext cx="3271838" cy="1860550"/>
          </a:xfrm>
          <a:prstGeom prst="rect">
            <a:avLst/>
          </a:prstGeom>
          <a:noFill/>
          <a:ln w="9525">
            <a:noFill/>
            <a:miter lim="800000"/>
            <a:headEnd/>
            <a:tailEnd/>
          </a:ln>
        </p:spPr>
      </p:pic>
      <p:sp>
        <p:nvSpPr>
          <p:cNvPr id="27653" name="AutoShape 19"/>
          <p:cNvSpPr>
            <a:spLocks noChangeArrowheads="1"/>
          </p:cNvSpPr>
          <p:nvPr/>
        </p:nvSpPr>
        <p:spPr bwMode="auto">
          <a:xfrm rot="-2610959">
            <a:off x="3079750" y="4124325"/>
            <a:ext cx="936625" cy="431800"/>
          </a:xfrm>
          <a:prstGeom prst="leftArrow">
            <a:avLst>
              <a:gd name="adj1" fmla="val 50000"/>
              <a:gd name="adj2" fmla="val 54228"/>
            </a:avLst>
          </a:prstGeom>
          <a:solidFill>
            <a:srgbClr val="FF0000"/>
          </a:solidFill>
          <a:ln w="9525">
            <a:solidFill>
              <a:schemeClr val="tx1"/>
            </a:solidFill>
            <a:miter lim="800000"/>
            <a:headEnd/>
            <a:tailEnd/>
          </a:ln>
        </p:spPr>
        <p:txBody>
          <a:bodyPr wrap="none" anchor="ctr"/>
          <a:lstStyle/>
          <a:p>
            <a:endParaRPr lang="fr-FR"/>
          </a:p>
        </p:txBody>
      </p:sp>
      <p:sp>
        <p:nvSpPr>
          <p:cNvPr id="27654" name="AutoShape 20"/>
          <p:cNvSpPr>
            <a:spLocks noChangeArrowheads="1"/>
          </p:cNvSpPr>
          <p:nvPr/>
        </p:nvSpPr>
        <p:spPr bwMode="auto">
          <a:xfrm rot="-8036236">
            <a:off x="5761038" y="4257675"/>
            <a:ext cx="1079500" cy="431800"/>
          </a:xfrm>
          <a:prstGeom prst="leftArrow">
            <a:avLst>
              <a:gd name="adj1" fmla="val 50000"/>
              <a:gd name="adj2" fmla="val 62500"/>
            </a:avLst>
          </a:prstGeom>
          <a:solidFill>
            <a:srgbClr val="FF0000"/>
          </a:solidFill>
          <a:ln w="9525">
            <a:solidFill>
              <a:schemeClr val="tx1"/>
            </a:solidFill>
            <a:miter lim="800000"/>
            <a:headEnd/>
            <a:tailEnd/>
          </a:ln>
        </p:spPr>
        <p:txBody>
          <a:bodyPr wrap="none" anchor="ctr"/>
          <a:lstStyle/>
          <a:p>
            <a:endParaRPr lang="fr-FR"/>
          </a:p>
        </p:txBody>
      </p:sp>
      <p:pic>
        <p:nvPicPr>
          <p:cNvPr id="27655" name="Picture 21"/>
          <p:cNvPicPr>
            <a:picLocks noChangeAspect="1" noChangeArrowheads="1"/>
          </p:cNvPicPr>
          <p:nvPr/>
        </p:nvPicPr>
        <p:blipFill>
          <a:blip r:embed="rId4" cstate="print"/>
          <a:srcRect/>
          <a:stretch>
            <a:fillRect/>
          </a:stretch>
        </p:blipFill>
        <p:spPr bwMode="auto">
          <a:xfrm>
            <a:off x="4859338" y="4868863"/>
            <a:ext cx="2160587" cy="1677987"/>
          </a:xfrm>
          <a:prstGeom prst="rect">
            <a:avLst/>
          </a:prstGeom>
          <a:noFill/>
          <a:ln w="9525">
            <a:noFill/>
            <a:miter lim="800000"/>
            <a:headEnd/>
            <a:tailEnd/>
          </a:ln>
        </p:spPr>
      </p:pic>
      <p:pic>
        <p:nvPicPr>
          <p:cNvPr id="27656" name="Picture 22" descr="evolution"/>
          <p:cNvPicPr>
            <a:picLocks noChangeAspect="1" noChangeArrowheads="1" noCrop="1"/>
          </p:cNvPicPr>
          <p:nvPr/>
        </p:nvPicPr>
        <p:blipFill>
          <a:blip r:embed="rId5" cstate="print"/>
          <a:srcRect/>
          <a:stretch>
            <a:fillRect/>
          </a:stretch>
        </p:blipFill>
        <p:spPr bwMode="auto">
          <a:xfrm>
            <a:off x="1476375" y="4802188"/>
            <a:ext cx="2735263" cy="2055812"/>
          </a:xfrm>
          <a:prstGeom prst="rect">
            <a:avLst/>
          </a:prstGeom>
          <a:noFill/>
          <a:ln w="9525">
            <a:noFill/>
            <a:miter lim="800000"/>
            <a:headEnd/>
            <a:tailEnd/>
          </a:ln>
        </p:spPr>
      </p:pic>
      <p:pic>
        <p:nvPicPr>
          <p:cNvPr id="27657" name="Picture 23"/>
          <p:cNvPicPr>
            <a:picLocks noChangeAspect="1" noChangeArrowheads="1"/>
          </p:cNvPicPr>
          <p:nvPr/>
        </p:nvPicPr>
        <p:blipFill>
          <a:blip r:embed="rId6" cstate="print"/>
          <a:srcRect/>
          <a:stretch>
            <a:fillRect/>
          </a:stretch>
        </p:blipFill>
        <p:spPr bwMode="auto">
          <a:xfrm>
            <a:off x="684213" y="2708275"/>
            <a:ext cx="2519362" cy="1655763"/>
          </a:xfrm>
          <a:prstGeom prst="rect">
            <a:avLst/>
          </a:prstGeom>
          <a:noFill/>
          <a:ln w="9525">
            <a:noFill/>
            <a:miter lim="800000"/>
            <a:headEnd/>
            <a:tailEnd/>
          </a:ln>
        </p:spPr>
      </p:pic>
      <p:pic>
        <p:nvPicPr>
          <p:cNvPr id="27658" name="Picture 24">
            <a:hlinkClick r:id="rId7" action="ppaction://hlinksldjump"/>
          </p:cNvPr>
          <p:cNvPicPr>
            <a:picLocks noChangeAspect="1" noChangeArrowheads="1"/>
          </p:cNvPicPr>
          <p:nvPr/>
        </p:nvPicPr>
        <p:blipFill>
          <a:blip r:embed="rId8" cstate="print"/>
          <a:srcRect/>
          <a:stretch>
            <a:fillRect/>
          </a:stretch>
        </p:blipFill>
        <p:spPr bwMode="auto">
          <a:xfrm>
            <a:off x="6877050" y="3068638"/>
            <a:ext cx="2065338" cy="2065337"/>
          </a:xfrm>
          <a:prstGeom prst="rect">
            <a:avLst/>
          </a:prstGeom>
          <a:noFill/>
          <a:ln w="9525">
            <a:noFill/>
            <a:miter lim="800000"/>
            <a:headEnd/>
            <a:tailEnd/>
          </a:ln>
        </p:spPr>
      </p:pic>
      <p:sp>
        <p:nvSpPr>
          <p:cNvPr id="27659" name="ZoneTexte 10"/>
          <p:cNvSpPr txBox="1">
            <a:spLocks noChangeArrowheads="1"/>
          </p:cNvSpPr>
          <p:nvPr/>
        </p:nvSpPr>
        <p:spPr bwMode="auto">
          <a:xfrm>
            <a:off x="755650" y="1773238"/>
            <a:ext cx="3168650" cy="922337"/>
          </a:xfrm>
          <a:prstGeom prst="rect">
            <a:avLst/>
          </a:prstGeom>
          <a:noFill/>
          <a:ln w="9525">
            <a:noFill/>
            <a:miter lim="800000"/>
            <a:headEnd/>
            <a:tailEnd/>
          </a:ln>
        </p:spPr>
        <p:txBody>
          <a:bodyPr>
            <a:spAutoFit/>
          </a:bodyPr>
          <a:lstStyle/>
          <a:p>
            <a:r>
              <a:rPr lang="fr-FR"/>
              <a:t>3 types de fours permettent de valider les solutions techniques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971550" y="2205038"/>
            <a:ext cx="184150" cy="366712"/>
          </a:xfrm>
          <a:prstGeom prst="rect">
            <a:avLst/>
          </a:prstGeom>
          <a:noFill/>
          <a:ln w="9525">
            <a:noFill/>
            <a:miter lim="800000"/>
            <a:headEnd/>
            <a:tailEnd/>
          </a:ln>
        </p:spPr>
        <p:txBody>
          <a:bodyPr wrap="none" anchor="ctr">
            <a:spAutoFit/>
          </a:bodyPr>
          <a:lstStyle/>
          <a:p>
            <a:endParaRPr lang="fr-FR"/>
          </a:p>
        </p:txBody>
      </p:sp>
      <p:sp>
        <p:nvSpPr>
          <p:cNvPr id="28675" name="Rectangle 6"/>
          <p:cNvSpPr>
            <a:spLocks noChangeArrowheads="1"/>
          </p:cNvSpPr>
          <p:nvPr/>
        </p:nvSpPr>
        <p:spPr bwMode="auto">
          <a:xfrm>
            <a:off x="3851275" y="2205038"/>
            <a:ext cx="184150" cy="366712"/>
          </a:xfrm>
          <a:prstGeom prst="rect">
            <a:avLst/>
          </a:prstGeom>
          <a:noFill/>
          <a:ln w="9525">
            <a:noFill/>
            <a:miter lim="800000"/>
            <a:headEnd/>
            <a:tailEnd/>
          </a:ln>
        </p:spPr>
        <p:txBody>
          <a:bodyPr wrap="none" anchor="ctr">
            <a:spAutoFit/>
          </a:bodyPr>
          <a:lstStyle/>
          <a:p>
            <a:endParaRPr lang="fr-FR"/>
          </a:p>
        </p:txBody>
      </p:sp>
      <p:graphicFrame>
        <p:nvGraphicFramePr>
          <p:cNvPr id="228359" name="Group 7"/>
          <p:cNvGraphicFramePr>
            <a:graphicFrameLocks noGrp="1"/>
          </p:cNvGraphicFramePr>
          <p:nvPr/>
        </p:nvGraphicFramePr>
        <p:xfrm>
          <a:off x="2051050" y="2393950"/>
          <a:ext cx="6408688" cy="4463752"/>
        </p:xfrm>
        <a:graphic>
          <a:graphicData uri="http://schemas.openxmlformats.org/drawingml/2006/table">
            <a:tbl>
              <a:tblPr/>
              <a:tblGrid>
                <a:gridCol w="1463625"/>
                <a:gridCol w="2473325"/>
                <a:gridCol w="2471738"/>
              </a:tblGrid>
              <a:tr h="16573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1800" b="0" i="0" u="none" strike="noStrike" cap="none" normalizeH="0" baseline="0" smtClean="0">
                          <a:ln>
                            <a:noFill/>
                          </a:ln>
                          <a:solidFill>
                            <a:schemeClr val="tx1"/>
                          </a:solidFill>
                          <a:effectLst/>
                          <a:latin typeface="Arial" charset="0"/>
                        </a:rPr>
                        <a:t>Fours à panneaux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1800" b="0" i="0" u="none" strike="noStrike" cap="none" normalizeH="0" baseline="0" smtClean="0">
                          <a:ln>
                            <a:noFill/>
                          </a:ln>
                          <a:solidFill>
                            <a:schemeClr val="tx1"/>
                          </a:solidFill>
                          <a:effectLst/>
                          <a:latin typeface="Arial" charset="0"/>
                        </a:rPr>
                        <a:t>Le "Cookit" Cuiseur Solaire Familial Pliant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683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1800" b="0" i="0" u="none" strike="noStrike" cap="none" normalizeH="0" baseline="0" smtClean="0">
                          <a:ln>
                            <a:noFill/>
                          </a:ln>
                          <a:solidFill>
                            <a:schemeClr val="tx1"/>
                          </a:solidFill>
                          <a:effectLst/>
                          <a:latin typeface="Arial" charset="0"/>
                        </a:rPr>
                        <a:t>Fours à panneaux</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1800" b="0" i="0" u="none" strike="noStrike" cap="none" normalizeH="0" baseline="0" smtClean="0">
                          <a:ln>
                            <a:noFill/>
                          </a:ln>
                          <a:solidFill>
                            <a:schemeClr val="tx1"/>
                          </a:solidFill>
                          <a:effectLst>
                            <a:outerShdw blurRad="38100" dist="38100" dir="2700000" algn="tl">
                              <a:srgbClr val="000000"/>
                            </a:outerShdw>
                          </a:effectLst>
                          <a:latin typeface="Arial" charset="0"/>
                        </a:rPr>
                        <a:t>Le Cuiseur Solaire à Panneaux Bernard</a:t>
                      </a:r>
                      <a:r>
                        <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39564">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1800" b="0" i="0" u="none" strike="noStrike" cap="none" normalizeH="0" baseline="0" smtClean="0">
                          <a:ln>
                            <a:noFill/>
                          </a:ln>
                          <a:solidFill>
                            <a:schemeClr val="tx1"/>
                          </a:solidFill>
                          <a:effectLst/>
                          <a:latin typeface="Arial" charset="0"/>
                        </a:rPr>
                        <a:t>Fours à panneaux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1800" b="0" i="0" u="none" strike="noStrike" cap="none" normalizeH="0" baseline="0" smtClean="0">
                          <a:ln>
                            <a:noFill/>
                          </a:ln>
                          <a:solidFill>
                            <a:schemeClr val="tx1"/>
                          </a:solidFill>
                          <a:effectLst>
                            <a:outerShdw blurRad="38100" dist="38100" dir="2700000" algn="tl">
                              <a:srgbClr val="000000"/>
                            </a:outerShdw>
                          </a:effectLst>
                          <a:latin typeface="Arial" charset="0"/>
                        </a:rPr>
                        <a:t>Four solaire Parvati (12 faces)</a:t>
                      </a:r>
                      <a:r>
                        <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8694" name="Picture 25"/>
          <p:cNvPicPr>
            <a:picLocks noChangeAspect="1" noChangeArrowheads="1"/>
          </p:cNvPicPr>
          <p:nvPr/>
        </p:nvPicPr>
        <p:blipFill>
          <a:blip r:embed="rId3" cstate="print"/>
          <a:srcRect/>
          <a:stretch>
            <a:fillRect/>
          </a:stretch>
        </p:blipFill>
        <p:spPr bwMode="auto">
          <a:xfrm>
            <a:off x="6300788" y="2565400"/>
            <a:ext cx="1727200" cy="1341438"/>
          </a:xfrm>
          <a:prstGeom prst="rect">
            <a:avLst/>
          </a:prstGeom>
          <a:noFill/>
          <a:ln w="9525">
            <a:noFill/>
            <a:miter lim="800000"/>
            <a:headEnd/>
            <a:tailEnd/>
          </a:ln>
        </p:spPr>
      </p:pic>
      <p:pic>
        <p:nvPicPr>
          <p:cNvPr id="28695" name="Picture 26"/>
          <p:cNvPicPr>
            <a:picLocks noChangeAspect="1" noChangeArrowheads="1"/>
          </p:cNvPicPr>
          <p:nvPr/>
        </p:nvPicPr>
        <p:blipFill>
          <a:blip r:embed="rId4" cstate="print"/>
          <a:srcRect/>
          <a:stretch>
            <a:fillRect/>
          </a:stretch>
        </p:blipFill>
        <p:spPr bwMode="auto">
          <a:xfrm>
            <a:off x="6300788" y="4005263"/>
            <a:ext cx="1800225" cy="1243012"/>
          </a:xfrm>
          <a:prstGeom prst="rect">
            <a:avLst/>
          </a:prstGeom>
          <a:noFill/>
          <a:ln w="9525">
            <a:noFill/>
            <a:miter lim="800000"/>
            <a:headEnd/>
            <a:tailEnd/>
          </a:ln>
        </p:spPr>
      </p:pic>
      <p:pic>
        <p:nvPicPr>
          <p:cNvPr id="28696" name="Picture 27"/>
          <p:cNvPicPr>
            <a:picLocks noChangeAspect="1" noChangeArrowheads="1"/>
          </p:cNvPicPr>
          <p:nvPr/>
        </p:nvPicPr>
        <p:blipFill>
          <a:blip r:embed="rId5" cstate="print"/>
          <a:srcRect/>
          <a:stretch>
            <a:fillRect/>
          </a:stretch>
        </p:blipFill>
        <p:spPr bwMode="auto">
          <a:xfrm>
            <a:off x="6443663" y="5561013"/>
            <a:ext cx="1728787" cy="1296987"/>
          </a:xfrm>
          <a:prstGeom prst="rect">
            <a:avLst/>
          </a:prstGeom>
          <a:noFill/>
          <a:ln w="9525">
            <a:noFill/>
            <a:miter lim="800000"/>
            <a:headEnd/>
            <a:tailEnd/>
          </a:ln>
        </p:spPr>
      </p:pic>
      <p:sp>
        <p:nvSpPr>
          <p:cNvPr id="228380" name="Text Box 28"/>
          <p:cNvSpPr txBox="1">
            <a:spLocks noChangeArrowheads="1"/>
          </p:cNvSpPr>
          <p:nvPr/>
        </p:nvSpPr>
        <p:spPr bwMode="auto">
          <a:xfrm>
            <a:off x="1619250" y="1341438"/>
            <a:ext cx="6321425" cy="731837"/>
          </a:xfrm>
          <a:prstGeom prst="rect">
            <a:avLst/>
          </a:prstGeom>
          <a:noFill/>
          <a:ln w="9525">
            <a:noFill/>
            <a:miter lim="800000"/>
            <a:headEnd/>
            <a:tailEnd/>
          </a:ln>
          <a:effectLst/>
        </p:spPr>
        <p:txBody>
          <a:bodyPr>
            <a:spAutoFit/>
          </a:bodyPr>
          <a:lstStyle/>
          <a:p>
            <a:pPr algn="ctr">
              <a:spcBef>
                <a:spcPct val="50000"/>
              </a:spcBef>
              <a:defRPr/>
            </a:pPr>
            <a:r>
              <a:rPr lang="fr-FR" sz="2400" b="1">
                <a:solidFill>
                  <a:srgbClr val="FFFF00"/>
                </a:solidFill>
              </a:rPr>
              <a:t>CI 3 : </a:t>
            </a:r>
            <a:r>
              <a:rPr lang="fr-FR" b="1" u="sng">
                <a:solidFill>
                  <a:srgbClr val="FFFF00"/>
                </a:solidFill>
                <a:effectLst>
                  <a:outerShdw blurRad="38100" dist="38100" dir="2700000" algn="tl">
                    <a:srgbClr val="000000"/>
                  </a:outerShdw>
                </a:effectLst>
              </a:rPr>
              <a:t>Revue de projet et choix de solutions techniques</a:t>
            </a:r>
          </a:p>
        </p:txBody>
      </p:sp>
      <p:graphicFrame>
        <p:nvGraphicFramePr>
          <p:cNvPr id="9" name="Group 24"/>
          <p:cNvGraphicFramePr>
            <a:graphicFrameLocks/>
          </p:cNvGraphicFramePr>
          <p:nvPr/>
        </p:nvGraphicFramePr>
        <p:xfrm>
          <a:off x="914400" y="2060575"/>
          <a:ext cx="849287" cy="2160240"/>
        </p:xfrm>
        <a:graphic>
          <a:graphicData uri="http://schemas.openxmlformats.org/drawingml/2006/table">
            <a:tbl>
              <a:tblPr/>
              <a:tblGrid>
                <a:gridCol w="849287"/>
              </a:tblGrid>
              <a:tr h="216024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31.09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ChangeArrowheads="1"/>
          </p:cNvSpPr>
          <p:nvPr/>
        </p:nvSpPr>
        <p:spPr bwMode="auto">
          <a:xfrm>
            <a:off x="971550" y="2205038"/>
            <a:ext cx="184150" cy="366712"/>
          </a:xfrm>
          <a:prstGeom prst="rect">
            <a:avLst/>
          </a:prstGeom>
          <a:noFill/>
          <a:ln w="9525">
            <a:noFill/>
            <a:miter lim="800000"/>
            <a:headEnd/>
            <a:tailEnd/>
          </a:ln>
        </p:spPr>
        <p:txBody>
          <a:bodyPr wrap="none" anchor="ctr">
            <a:spAutoFit/>
          </a:bodyPr>
          <a:lstStyle/>
          <a:p>
            <a:endParaRPr lang="fr-FR"/>
          </a:p>
        </p:txBody>
      </p:sp>
      <p:sp>
        <p:nvSpPr>
          <p:cNvPr id="29699" name="Rectangle 6"/>
          <p:cNvSpPr>
            <a:spLocks noChangeArrowheads="1"/>
          </p:cNvSpPr>
          <p:nvPr/>
        </p:nvSpPr>
        <p:spPr bwMode="auto">
          <a:xfrm>
            <a:off x="3851275" y="2205038"/>
            <a:ext cx="184150" cy="366712"/>
          </a:xfrm>
          <a:prstGeom prst="rect">
            <a:avLst/>
          </a:prstGeom>
          <a:noFill/>
          <a:ln w="9525">
            <a:noFill/>
            <a:miter lim="800000"/>
            <a:headEnd/>
            <a:tailEnd/>
          </a:ln>
        </p:spPr>
        <p:txBody>
          <a:bodyPr wrap="none" anchor="ctr">
            <a:spAutoFit/>
          </a:bodyPr>
          <a:lstStyle/>
          <a:p>
            <a:endParaRPr lang="fr-FR"/>
          </a:p>
        </p:txBody>
      </p:sp>
      <p:graphicFrame>
        <p:nvGraphicFramePr>
          <p:cNvPr id="229383" name="Group 7"/>
          <p:cNvGraphicFramePr>
            <a:graphicFrameLocks noGrp="1"/>
          </p:cNvGraphicFramePr>
          <p:nvPr/>
        </p:nvGraphicFramePr>
        <p:xfrm>
          <a:off x="2124075" y="2133600"/>
          <a:ext cx="6336059" cy="4523677"/>
        </p:xfrm>
        <a:graphic>
          <a:graphicData uri="http://schemas.openxmlformats.org/drawingml/2006/table">
            <a:tbl>
              <a:tblPr/>
              <a:tblGrid>
                <a:gridCol w="1390996"/>
                <a:gridCol w="2473325"/>
                <a:gridCol w="2471738"/>
              </a:tblGrid>
              <a:tr h="16573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1800" b="0" i="0" u="none" strike="noStrike" cap="none" normalizeH="0" baseline="0" smtClean="0">
                          <a:ln>
                            <a:noFill/>
                          </a:ln>
                          <a:solidFill>
                            <a:schemeClr val="tx1"/>
                          </a:solidFill>
                          <a:effectLst/>
                          <a:latin typeface="Arial" charset="0"/>
                        </a:rPr>
                        <a:t>Boites - Fours solaires</a:t>
                      </a:r>
                      <a:r>
                        <a:rPr kumimoji="0" lang="fr-FR" sz="1800" b="0" i="0" u="none" strike="noStrike" cap="none" normalizeH="0" baseline="0" smtClean="0">
                          <a:ln>
                            <a:noFill/>
                          </a:ln>
                          <a:solidFill>
                            <a:schemeClr val="tx1"/>
                          </a:solidFill>
                          <a:effectLst>
                            <a:outerShdw blurRad="38100" dist="38100" dir="2700000" algn="tl">
                              <a:srgbClr val="000000"/>
                            </a:outerShdw>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1800" b="1" i="0" u="none" strike="noStrike" cap="none" normalizeH="0" baseline="0" smtClean="0">
                          <a:ln>
                            <a:noFill/>
                          </a:ln>
                          <a:solidFill>
                            <a:schemeClr val="tx1"/>
                          </a:solidFill>
                          <a:effectLst/>
                          <a:latin typeface="Arial" charset="0"/>
                        </a:rPr>
                        <a:t>Four Solaire "Minimum"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683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1800" b="0" i="0" u="none" strike="noStrike" cap="none" normalizeH="0" baseline="0" smtClean="0">
                          <a:ln>
                            <a:noFill/>
                          </a:ln>
                          <a:solidFill>
                            <a:schemeClr val="tx1"/>
                          </a:solidFill>
                          <a:effectLst/>
                          <a:latin typeface="Arial" charset="0"/>
                        </a:rPr>
                        <a:t>Boites - Fours solaires</a:t>
                      </a:r>
                      <a:r>
                        <a:rPr kumimoji="0" lang="fr-FR" sz="1800" b="0" i="0" u="none" strike="noStrike" cap="none" normalizeH="0" baseline="0" smtClean="0">
                          <a:ln>
                            <a:noFill/>
                          </a:ln>
                          <a:solidFill>
                            <a:schemeClr val="tx1"/>
                          </a:solidFill>
                          <a:effectLst>
                            <a:outerShdw blurRad="38100" dist="38100" dir="2700000" algn="tl">
                              <a:srgbClr val="000000"/>
                            </a:outerShdw>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1800" b="0" i="0" u="none" strike="noStrike" cap="none" normalizeH="0" baseline="0" smtClean="0">
                          <a:ln>
                            <a:noFill/>
                          </a:ln>
                          <a:solidFill>
                            <a:schemeClr val="tx1"/>
                          </a:solidFill>
                          <a:effectLst>
                            <a:outerShdw blurRad="38100" dist="38100" dir="2700000" algn="tl">
                              <a:srgbClr val="000000"/>
                            </a:outerShdw>
                          </a:effectLst>
                          <a:latin typeface="Arial" charset="0"/>
                        </a:rPr>
                        <a:t>Le "Heaven's Flame" </a:t>
                      </a:r>
                      <a:r>
                        <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398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1800" b="0" i="0" u="none" strike="noStrike" cap="none" normalizeH="0" baseline="0" smtClean="0">
                          <a:ln>
                            <a:noFill/>
                          </a:ln>
                          <a:solidFill>
                            <a:schemeClr val="tx1"/>
                          </a:solidFill>
                          <a:effectLst/>
                          <a:latin typeface="Arial" charset="0"/>
                        </a:rPr>
                        <a:t>Boites - Fours solaires</a:t>
                      </a:r>
                      <a:r>
                        <a:rPr kumimoji="0" lang="fr-FR" sz="1800" b="0" i="0" u="none" strike="noStrike" cap="none" normalizeH="0" baseline="0" smtClean="0">
                          <a:ln>
                            <a:noFill/>
                          </a:ln>
                          <a:solidFill>
                            <a:schemeClr val="tx1"/>
                          </a:solidFill>
                          <a:effectLst>
                            <a:outerShdw blurRad="38100" dist="38100" dir="2700000" algn="tl">
                              <a:srgbClr val="000000"/>
                            </a:outerShdw>
                          </a:effectLst>
                          <a:latin typeface="Arial" charset="0"/>
                        </a:rPr>
                        <a:t>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1800" b="0" i="0" u="none" strike="noStrike" cap="none" normalizeH="0" baseline="0" smtClean="0">
                          <a:ln>
                            <a:noFill/>
                          </a:ln>
                          <a:solidFill>
                            <a:schemeClr val="tx1"/>
                          </a:solidFill>
                          <a:effectLst>
                            <a:outerShdw blurRad="38100" dist="38100" dir="2700000" algn="tl">
                              <a:srgbClr val="000000"/>
                            </a:outerShdw>
                          </a:effectLst>
                          <a:latin typeface="Arial" charset="0"/>
                        </a:rPr>
                        <a:t>Le Fourneau Solaire Incliné</a:t>
                      </a:r>
                      <a:r>
                        <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9718" name="Picture 25"/>
          <p:cNvPicPr>
            <a:picLocks noChangeAspect="1" noChangeArrowheads="1"/>
          </p:cNvPicPr>
          <p:nvPr/>
        </p:nvPicPr>
        <p:blipFill>
          <a:blip r:embed="rId3" cstate="print"/>
          <a:srcRect/>
          <a:stretch>
            <a:fillRect/>
          </a:stretch>
        </p:blipFill>
        <p:spPr bwMode="auto">
          <a:xfrm>
            <a:off x="6694488" y="2133600"/>
            <a:ext cx="1298575" cy="1582738"/>
          </a:xfrm>
          <a:prstGeom prst="rect">
            <a:avLst/>
          </a:prstGeom>
          <a:noFill/>
          <a:ln w="9525">
            <a:noFill/>
            <a:miter lim="800000"/>
            <a:headEnd/>
            <a:tailEnd/>
          </a:ln>
        </p:spPr>
      </p:pic>
      <p:pic>
        <p:nvPicPr>
          <p:cNvPr id="29719" name="Picture 26"/>
          <p:cNvPicPr>
            <a:picLocks noChangeAspect="1" noChangeArrowheads="1"/>
          </p:cNvPicPr>
          <p:nvPr/>
        </p:nvPicPr>
        <p:blipFill>
          <a:blip r:embed="rId4" cstate="print"/>
          <a:srcRect/>
          <a:stretch>
            <a:fillRect/>
          </a:stretch>
        </p:blipFill>
        <p:spPr bwMode="auto">
          <a:xfrm>
            <a:off x="6732588" y="3789363"/>
            <a:ext cx="1368425" cy="1346200"/>
          </a:xfrm>
          <a:prstGeom prst="rect">
            <a:avLst/>
          </a:prstGeom>
          <a:noFill/>
          <a:ln w="9525">
            <a:noFill/>
            <a:miter lim="800000"/>
            <a:headEnd/>
            <a:tailEnd/>
          </a:ln>
        </p:spPr>
      </p:pic>
      <p:pic>
        <p:nvPicPr>
          <p:cNvPr id="29720" name="Picture 27"/>
          <p:cNvPicPr>
            <a:picLocks noChangeAspect="1" noChangeArrowheads="1"/>
          </p:cNvPicPr>
          <p:nvPr/>
        </p:nvPicPr>
        <p:blipFill>
          <a:blip r:embed="rId5" cstate="print"/>
          <a:srcRect/>
          <a:stretch>
            <a:fillRect/>
          </a:stretch>
        </p:blipFill>
        <p:spPr bwMode="auto">
          <a:xfrm>
            <a:off x="6156325" y="5205413"/>
            <a:ext cx="2087563" cy="1371600"/>
          </a:xfrm>
          <a:prstGeom prst="rect">
            <a:avLst/>
          </a:prstGeom>
          <a:noFill/>
          <a:ln w="9525">
            <a:noFill/>
            <a:miter lim="800000"/>
            <a:headEnd/>
            <a:tailEnd/>
          </a:ln>
        </p:spPr>
      </p:pic>
      <p:sp>
        <p:nvSpPr>
          <p:cNvPr id="229404" name="Text Box 28"/>
          <p:cNvSpPr txBox="1">
            <a:spLocks noChangeArrowheads="1"/>
          </p:cNvSpPr>
          <p:nvPr/>
        </p:nvSpPr>
        <p:spPr bwMode="auto">
          <a:xfrm>
            <a:off x="1619250" y="1341438"/>
            <a:ext cx="6321425" cy="731837"/>
          </a:xfrm>
          <a:prstGeom prst="rect">
            <a:avLst/>
          </a:prstGeom>
          <a:noFill/>
          <a:ln w="9525">
            <a:noFill/>
            <a:miter lim="800000"/>
            <a:headEnd/>
            <a:tailEnd/>
          </a:ln>
          <a:effectLst/>
        </p:spPr>
        <p:txBody>
          <a:bodyPr>
            <a:spAutoFit/>
          </a:bodyPr>
          <a:lstStyle/>
          <a:p>
            <a:pPr algn="ctr">
              <a:spcBef>
                <a:spcPct val="50000"/>
              </a:spcBef>
              <a:defRPr/>
            </a:pPr>
            <a:r>
              <a:rPr lang="fr-FR" sz="2400" b="1">
                <a:solidFill>
                  <a:srgbClr val="FFFF00"/>
                </a:solidFill>
              </a:rPr>
              <a:t>CI 3 : </a:t>
            </a:r>
            <a:r>
              <a:rPr lang="fr-FR" b="1" u="sng">
                <a:solidFill>
                  <a:srgbClr val="FFFF00"/>
                </a:solidFill>
                <a:effectLst>
                  <a:outerShdw blurRad="38100" dist="38100" dir="2700000" algn="tl">
                    <a:srgbClr val="000000"/>
                  </a:outerShdw>
                </a:effectLst>
              </a:rPr>
              <a:t>Revue de projet et choix de solutions techniques</a:t>
            </a:r>
          </a:p>
        </p:txBody>
      </p:sp>
      <p:graphicFrame>
        <p:nvGraphicFramePr>
          <p:cNvPr id="9" name="Group 24"/>
          <p:cNvGraphicFramePr>
            <a:graphicFrameLocks/>
          </p:cNvGraphicFramePr>
          <p:nvPr/>
        </p:nvGraphicFramePr>
        <p:xfrm>
          <a:off x="914400" y="2060575"/>
          <a:ext cx="849287" cy="2160240"/>
        </p:xfrm>
        <a:graphic>
          <a:graphicData uri="http://schemas.openxmlformats.org/drawingml/2006/table">
            <a:tbl>
              <a:tblPr/>
              <a:tblGrid>
                <a:gridCol w="849287"/>
              </a:tblGrid>
              <a:tr h="216024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31.09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ChangeArrowheads="1"/>
          </p:cNvSpPr>
          <p:nvPr/>
        </p:nvSpPr>
        <p:spPr bwMode="auto">
          <a:xfrm>
            <a:off x="971550" y="2205038"/>
            <a:ext cx="184150" cy="366712"/>
          </a:xfrm>
          <a:prstGeom prst="rect">
            <a:avLst/>
          </a:prstGeom>
          <a:noFill/>
          <a:ln w="9525">
            <a:noFill/>
            <a:miter lim="800000"/>
            <a:headEnd/>
            <a:tailEnd/>
          </a:ln>
        </p:spPr>
        <p:txBody>
          <a:bodyPr wrap="none" anchor="ctr">
            <a:spAutoFit/>
          </a:bodyPr>
          <a:lstStyle/>
          <a:p>
            <a:endParaRPr lang="fr-FR"/>
          </a:p>
        </p:txBody>
      </p:sp>
      <p:sp>
        <p:nvSpPr>
          <p:cNvPr id="30723" name="Rectangle 6"/>
          <p:cNvSpPr>
            <a:spLocks noChangeArrowheads="1"/>
          </p:cNvSpPr>
          <p:nvPr/>
        </p:nvSpPr>
        <p:spPr bwMode="auto">
          <a:xfrm>
            <a:off x="3851275" y="2205038"/>
            <a:ext cx="184150" cy="366712"/>
          </a:xfrm>
          <a:prstGeom prst="rect">
            <a:avLst/>
          </a:prstGeom>
          <a:noFill/>
          <a:ln w="9525">
            <a:noFill/>
            <a:miter lim="800000"/>
            <a:headEnd/>
            <a:tailEnd/>
          </a:ln>
        </p:spPr>
        <p:txBody>
          <a:bodyPr wrap="none" anchor="ctr">
            <a:spAutoFit/>
          </a:bodyPr>
          <a:lstStyle/>
          <a:p>
            <a:endParaRPr lang="fr-FR"/>
          </a:p>
        </p:txBody>
      </p:sp>
      <p:graphicFrame>
        <p:nvGraphicFramePr>
          <p:cNvPr id="230407" name="Group 7"/>
          <p:cNvGraphicFramePr>
            <a:graphicFrameLocks noGrp="1"/>
          </p:cNvGraphicFramePr>
          <p:nvPr/>
        </p:nvGraphicFramePr>
        <p:xfrm>
          <a:off x="2195513" y="2133600"/>
          <a:ext cx="6264050" cy="4464051"/>
        </p:xfrm>
        <a:graphic>
          <a:graphicData uri="http://schemas.openxmlformats.org/drawingml/2006/table">
            <a:tbl>
              <a:tblPr/>
              <a:tblGrid>
                <a:gridCol w="1587769"/>
                <a:gridCol w="2338890"/>
                <a:gridCol w="2337391"/>
              </a:tblGrid>
              <a:tr h="16573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1800" b="0" i="0" u="none" strike="noStrike" cap="none" normalizeH="0" baseline="0" smtClean="0">
                          <a:ln>
                            <a:noFill/>
                          </a:ln>
                          <a:solidFill>
                            <a:schemeClr val="tx1"/>
                          </a:solidFill>
                          <a:effectLst/>
                          <a:latin typeface="Arial" charset="0"/>
                        </a:rPr>
                        <a:t>Fours paraboliques</a:t>
                      </a:r>
                      <a:r>
                        <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1800" b="1" i="0" u="none" strike="noStrike" cap="none" normalizeH="0" baseline="0" smtClean="0">
                          <a:ln>
                            <a:noFill/>
                          </a:ln>
                          <a:solidFill>
                            <a:schemeClr val="tx1"/>
                          </a:solidFill>
                          <a:effectLst/>
                          <a:latin typeface="Arial" charset="0"/>
                        </a:rPr>
                        <a:t>Cuiseur solaire parabolique: </a:t>
                      </a:r>
                      <a:endParaRPr kumimoji="0" lang="fr-FR" sz="1800" b="1" i="0" u="none" strike="noStrike" cap="none" normalizeH="0" baseline="0" smtClean="0">
                        <a:ln>
                          <a:noFill/>
                        </a:ln>
                        <a:solidFill>
                          <a:schemeClr val="tx1"/>
                        </a:solidFill>
                        <a:effectLst/>
                        <a:latin typeface="Arial" charset="0"/>
                        <a:hlinkClick r:id="rId3"/>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683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1800" b="0" i="0" u="none" strike="noStrike" cap="none" normalizeH="0" baseline="0" dirty="0" smtClean="0">
                          <a:ln>
                            <a:noFill/>
                          </a:ln>
                          <a:solidFill>
                            <a:schemeClr val="tx1"/>
                          </a:solidFill>
                          <a:effectLst/>
                          <a:latin typeface="Arial" charset="0"/>
                        </a:rPr>
                        <a:t>Fours paraboliques</a:t>
                      </a:r>
                      <a:endParaRPr kumimoji="0" lang="fr-FR" sz="1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1800" b="0" i="0" u="none" strike="noStrike" cap="none" normalizeH="0" baseline="0" smtClean="0">
                          <a:ln>
                            <a:noFill/>
                          </a:ln>
                          <a:solidFill>
                            <a:schemeClr val="tx1"/>
                          </a:solidFill>
                          <a:effectLst>
                            <a:outerShdw blurRad="38100" dist="38100" dir="2700000" algn="tl">
                              <a:srgbClr val="000000"/>
                            </a:outerShdw>
                          </a:effectLst>
                          <a:latin typeface="Arial" charset="0"/>
                        </a:rPr>
                        <a:t> Un four parabolique</a:t>
                      </a:r>
                      <a:r>
                        <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398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1800" b="0" i="0" u="none" strike="noStrike" cap="none" normalizeH="0" baseline="0" smtClean="0">
                          <a:ln>
                            <a:noFill/>
                          </a:ln>
                          <a:solidFill>
                            <a:schemeClr val="tx1"/>
                          </a:solidFill>
                          <a:effectLst/>
                          <a:latin typeface="Arial" charset="0"/>
                        </a:rPr>
                        <a:t>Fours paraboliques</a:t>
                      </a:r>
                      <a:endParaRPr kumimoji="0" lang="fr-FR"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1800" b="0" i="0" u="none" strike="noStrike" cap="none" normalizeH="0" baseline="0" smtClean="0">
                          <a:ln>
                            <a:noFill/>
                          </a:ln>
                          <a:solidFill>
                            <a:schemeClr val="tx1"/>
                          </a:solidFill>
                          <a:effectLst>
                            <a:outerShdw blurRad="38100" dist="38100" dir="2700000" algn="tl">
                              <a:srgbClr val="000000"/>
                            </a:outerShdw>
                          </a:effectLst>
                          <a:latin typeface="Arial" charset="0"/>
                        </a:rPr>
                        <a:t>Le DATS : un Four Solaire à 12 côtés et 2 angles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0742" name="Picture 25"/>
          <p:cNvPicPr>
            <a:picLocks noChangeAspect="1" noChangeArrowheads="1"/>
          </p:cNvPicPr>
          <p:nvPr/>
        </p:nvPicPr>
        <p:blipFill>
          <a:blip r:embed="rId4" cstate="print"/>
          <a:srcRect/>
          <a:stretch>
            <a:fillRect/>
          </a:stretch>
        </p:blipFill>
        <p:spPr bwMode="auto">
          <a:xfrm>
            <a:off x="6516688" y="2205038"/>
            <a:ext cx="1311275" cy="1512887"/>
          </a:xfrm>
          <a:prstGeom prst="rect">
            <a:avLst/>
          </a:prstGeom>
          <a:noFill/>
          <a:ln w="9525">
            <a:noFill/>
            <a:miter lim="800000"/>
            <a:headEnd/>
            <a:tailEnd/>
          </a:ln>
        </p:spPr>
      </p:pic>
      <p:pic>
        <p:nvPicPr>
          <p:cNvPr id="30743" name="Picture 26"/>
          <p:cNvPicPr>
            <a:picLocks noChangeAspect="1" noChangeArrowheads="1"/>
          </p:cNvPicPr>
          <p:nvPr/>
        </p:nvPicPr>
        <p:blipFill>
          <a:blip r:embed="rId5" cstate="print"/>
          <a:srcRect/>
          <a:stretch>
            <a:fillRect/>
          </a:stretch>
        </p:blipFill>
        <p:spPr bwMode="auto">
          <a:xfrm>
            <a:off x="6443663" y="3860800"/>
            <a:ext cx="1368425" cy="1289050"/>
          </a:xfrm>
          <a:prstGeom prst="rect">
            <a:avLst/>
          </a:prstGeom>
          <a:noFill/>
          <a:ln w="9525">
            <a:noFill/>
            <a:miter lim="800000"/>
            <a:headEnd/>
            <a:tailEnd/>
          </a:ln>
        </p:spPr>
      </p:pic>
      <p:pic>
        <p:nvPicPr>
          <p:cNvPr id="30744" name="Picture 27"/>
          <p:cNvPicPr>
            <a:picLocks noChangeAspect="1" noChangeArrowheads="1"/>
          </p:cNvPicPr>
          <p:nvPr/>
        </p:nvPicPr>
        <p:blipFill>
          <a:blip r:embed="rId6" cstate="print"/>
          <a:srcRect/>
          <a:stretch>
            <a:fillRect/>
          </a:stretch>
        </p:blipFill>
        <p:spPr bwMode="auto">
          <a:xfrm>
            <a:off x="6300788" y="5157788"/>
            <a:ext cx="1670050" cy="1425575"/>
          </a:xfrm>
          <a:prstGeom prst="rect">
            <a:avLst/>
          </a:prstGeom>
          <a:noFill/>
          <a:ln w="9525">
            <a:noFill/>
            <a:miter lim="800000"/>
            <a:headEnd/>
            <a:tailEnd/>
          </a:ln>
        </p:spPr>
      </p:pic>
      <p:sp>
        <p:nvSpPr>
          <p:cNvPr id="230428" name="Text Box 28"/>
          <p:cNvSpPr txBox="1">
            <a:spLocks noChangeArrowheads="1"/>
          </p:cNvSpPr>
          <p:nvPr/>
        </p:nvSpPr>
        <p:spPr bwMode="auto">
          <a:xfrm>
            <a:off x="1619250" y="1341438"/>
            <a:ext cx="6321425" cy="731837"/>
          </a:xfrm>
          <a:prstGeom prst="rect">
            <a:avLst/>
          </a:prstGeom>
          <a:noFill/>
          <a:ln w="9525">
            <a:noFill/>
            <a:miter lim="800000"/>
            <a:headEnd/>
            <a:tailEnd/>
          </a:ln>
          <a:effectLst/>
        </p:spPr>
        <p:txBody>
          <a:bodyPr>
            <a:spAutoFit/>
          </a:bodyPr>
          <a:lstStyle/>
          <a:p>
            <a:pPr algn="ctr">
              <a:spcBef>
                <a:spcPct val="50000"/>
              </a:spcBef>
              <a:defRPr/>
            </a:pPr>
            <a:r>
              <a:rPr lang="fr-FR" sz="2400" b="1">
                <a:solidFill>
                  <a:srgbClr val="FFFF00"/>
                </a:solidFill>
              </a:rPr>
              <a:t>CI 3 : </a:t>
            </a:r>
            <a:r>
              <a:rPr lang="fr-FR" b="1" u="sng">
                <a:solidFill>
                  <a:srgbClr val="FFFF00"/>
                </a:solidFill>
                <a:effectLst>
                  <a:outerShdw blurRad="38100" dist="38100" dir="2700000" algn="tl">
                    <a:srgbClr val="000000"/>
                  </a:outerShdw>
                </a:effectLst>
              </a:rPr>
              <a:t>Revue de projet et choix de solutions techniques</a:t>
            </a:r>
          </a:p>
        </p:txBody>
      </p:sp>
      <p:graphicFrame>
        <p:nvGraphicFramePr>
          <p:cNvPr id="9" name="Group 24"/>
          <p:cNvGraphicFramePr>
            <a:graphicFrameLocks/>
          </p:cNvGraphicFramePr>
          <p:nvPr/>
        </p:nvGraphicFramePr>
        <p:xfrm>
          <a:off x="914400" y="2060575"/>
          <a:ext cx="849287" cy="2160240"/>
        </p:xfrm>
        <a:graphic>
          <a:graphicData uri="http://schemas.openxmlformats.org/drawingml/2006/table">
            <a:tbl>
              <a:tblPr/>
              <a:tblGrid>
                <a:gridCol w="849287"/>
              </a:tblGrid>
              <a:tr h="216024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31.09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ChangeArrowheads="1"/>
          </p:cNvSpPr>
          <p:nvPr/>
        </p:nvSpPr>
        <p:spPr bwMode="auto">
          <a:xfrm>
            <a:off x="1403350" y="2270125"/>
            <a:ext cx="6985000" cy="1465263"/>
          </a:xfrm>
          <a:prstGeom prst="rect">
            <a:avLst/>
          </a:prstGeom>
          <a:noFill/>
          <a:ln w="9525">
            <a:noFill/>
            <a:miter lim="800000"/>
            <a:headEnd/>
            <a:tailEnd/>
          </a:ln>
        </p:spPr>
        <p:txBody>
          <a:bodyPr anchor="ctr">
            <a:spAutoFit/>
          </a:bodyPr>
          <a:lstStyle/>
          <a:p>
            <a:pPr>
              <a:defRPr/>
            </a:pPr>
            <a:r>
              <a:rPr lang="fr-FR" b="1" u="sng" dirty="0">
                <a:latin typeface="Comic Sans MS" pitchFamily="66" charset="0"/>
                <a:cs typeface="Times New Roman" pitchFamily="18" charset="0"/>
              </a:rPr>
              <a:t>Séquence 02 : </a:t>
            </a:r>
            <a:r>
              <a:rPr lang="fr-FR" b="1" dirty="0">
                <a:latin typeface="Comic Sans MS" pitchFamily="66" charset="0"/>
                <a:cs typeface="Times New Roman" pitchFamily="18" charset="0"/>
              </a:rPr>
              <a:t>Quel est le coût matière des solutions techniques envisagées ?</a:t>
            </a:r>
            <a:endParaRPr lang="fr-FR" dirty="0">
              <a:cs typeface="Times New Roman" pitchFamily="18" charset="0"/>
            </a:endParaRPr>
          </a:p>
          <a:p>
            <a:pPr eaLnBrk="0" hangingPunct="0">
              <a:defRPr/>
            </a:pPr>
            <a:r>
              <a:rPr lang="fr-FR" i="1" dirty="0">
                <a:latin typeface="Comic Sans MS" pitchFamily="66" charset="0"/>
                <a:cs typeface="Times New Roman" pitchFamily="18" charset="0"/>
              </a:rPr>
              <a:t>Cette séquence à pour </a:t>
            </a:r>
            <a:r>
              <a:rPr lang="fr-FR" i="1" dirty="0" smtClean="0">
                <a:latin typeface="Comic Sans MS" pitchFamily="66" charset="0"/>
                <a:cs typeface="Times New Roman" pitchFamily="18" charset="0"/>
              </a:rPr>
              <a:t>objectif </a:t>
            </a:r>
            <a:r>
              <a:rPr lang="fr-FR" i="1" dirty="0">
                <a:latin typeface="Comic Sans MS" pitchFamily="66" charset="0"/>
                <a:cs typeface="Times New Roman" pitchFamily="18" charset="0"/>
              </a:rPr>
              <a:t>d’estimer le coût des solutions techniques choisies pour le projet</a:t>
            </a:r>
            <a:endParaRPr lang="fr-FR" dirty="0">
              <a:cs typeface="Times New Roman" pitchFamily="18" charset="0"/>
            </a:endParaRPr>
          </a:p>
          <a:p>
            <a:pPr eaLnBrk="0" hangingPunct="0">
              <a:defRPr/>
            </a:pPr>
            <a:endParaRPr lang="fr-FR" dirty="0"/>
          </a:p>
        </p:txBody>
      </p:sp>
      <p:graphicFrame>
        <p:nvGraphicFramePr>
          <p:cNvPr id="196653" name="Group 45"/>
          <p:cNvGraphicFramePr>
            <a:graphicFrameLocks noGrp="1"/>
          </p:cNvGraphicFramePr>
          <p:nvPr/>
        </p:nvGraphicFramePr>
        <p:xfrm>
          <a:off x="971550" y="3860800"/>
          <a:ext cx="7921625" cy="1584960"/>
        </p:xfrm>
        <a:graphic>
          <a:graphicData uri="http://schemas.openxmlformats.org/drawingml/2006/table">
            <a:tbl>
              <a:tblPr/>
              <a:tblGrid>
                <a:gridCol w="1033463"/>
                <a:gridCol w="6584950"/>
                <a:gridCol w="303212"/>
              </a:tblGrid>
              <a:tr h="319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31.06</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omic Sans MS" pitchFamily="66" charset="0"/>
                          <a:ea typeface="Times New Roman" pitchFamily="18" charset="0"/>
                          <a:cs typeface="Arial" charset="0"/>
                        </a:rPr>
                        <a:t>Évaluer le coût d'une solution technique et d'un OT dans le cadre d'une réalisation au collège.</a:t>
                      </a:r>
                      <a:endPar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Contraintes </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2</a:t>
                      </a:r>
                      <a:endParaRPr kumimoji="0" lang="fr-FR" sz="16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32.02</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omic Sans MS" pitchFamily="66" charset="0"/>
                          <a:ea typeface="Times New Roman" pitchFamily="18" charset="0"/>
                          <a:cs typeface="Arial" charset="0"/>
                        </a:rPr>
                        <a:t>Identifier quelques procédés permettant de mettre en forme le matériau au niveau industriel et au niveau artisanal</a:t>
                      </a:r>
                      <a:endPar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La mise en forme des matériaux</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1</a:t>
                      </a:r>
                      <a:endParaRPr kumimoji="0" lang="fr-FR" sz="16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r>
            </a:tbl>
          </a:graphicData>
        </a:graphic>
      </p:graphicFrame>
      <p:sp>
        <p:nvSpPr>
          <p:cNvPr id="196650" name="Text Box 42"/>
          <p:cNvSpPr txBox="1">
            <a:spLocks noChangeArrowheads="1"/>
          </p:cNvSpPr>
          <p:nvPr/>
        </p:nvSpPr>
        <p:spPr bwMode="auto">
          <a:xfrm>
            <a:off x="1619250" y="1341438"/>
            <a:ext cx="6321425" cy="731837"/>
          </a:xfrm>
          <a:prstGeom prst="rect">
            <a:avLst/>
          </a:prstGeom>
          <a:noFill/>
          <a:ln w="9525">
            <a:noFill/>
            <a:miter lim="800000"/>
            <a:headEnd/>
            <a:tailEnd/>
          </a:ln>
          <a:effectLst/>
        </p:spPr>
        <p:txBody>
          <a:bodyPr>
            <a:spAutoFit/>
          </a:bodyPr>
          <a:lstStyle/>
          <a:p>
            <a:pPr algn="ctr">
              <a:spcBef>
                <a:spcPct val="50000"/>
              </a:spcBef>
              <a:defRPr/>
            </a:pPr>
            <a:r>
              <a:rPr lang="fr-FR" sz="2400" b="1">
                <a:solidFill>
                  <a:srgbClr val="FFFF00"/>
                </a:solidFill>
              </a:rPr>
              <a:t>CI 3 : </a:t>
            </a:r>
            <a:r>
              <a:rPr lang="fr-FR" b="1" u="sng">
                <a:solidFill>
                  <a:srgbClr val="FFFF00"/>
                </a:solidFill>
                <a:effectLst>
                  <a:outerShdw blurRad="38100" dist="38100" dir="2700000" algn="tl">
                    <a:srgbClr val="000000"/>
                  </a:outerShdw>
                </a:effectLst>
              </a:rPr>
              <a:t>Revue de projet et choix de solutions techniques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Text Box 3"/>
          <p:cNvSpPr txBox="1">
            <a:spLocks noChangeArrowheads="1"/>
          </p:cNvSpPr>
          <p:nvPr/>
        </p:nvSpPr>
        <p:spPr bwMode="auto">
          <a:xfrm>
            <a:off x="1619250" y="1341438"/>
            <a:ext cx="6321425" cy="457200"/>
          </a:xfrm>
          <a:prstGeom prst="rect">
            <a:avLst/>
          </a:prstGeom>
          <a:noFill/>
          <a:ln w="9525">
            <a:noFill/>
            <a:miter lim="800000"/>
            <a:headEnd/>
            <a:tailEnd/>
          </a:ln>
          <a:effectLst/>
        </p:spPr>
        <p:txBody>
          <a:bodyPr>
            <a:spAutoFit/>
          </a:bodyPr>
          <a:lstStyle/>
          <a:p>
            <a:pPr algn="ctr">
              <a:spcBef>
                <a:spcPct val="50000"/>
              </a:spcBef>
              <a:defRPr/>
            </a:pPr>
            <a:r>
              <a:rPr lang="fr-FR" sz="2400" b="1">
                <a:solidFill>
                  <a:srgbClr val="FFFF00"/>
                </a:solidFill>
              </a:rPr>
              <a:t>CI 4 : </a:t>
            </a:r>
            <a:r>
              <a:rPr lang="fr-FR" b="1" u="sng">
                <a:solidFill>
                  <a:srgbClr val="FFFF00"/>
                </a:solidFill>
                <a:effectLst>
                  <a:outerShdw blurRad="38100" dist="38100" dir="2700000" algn="tl">
                    <a:srgbClr val="000000"/>
                  </a:outerShdw>
                </a:effectLst>
              </a:rPr>
              <a:t>Réalisation et validation du prototype</a:t>
            </a:r>
          </a:p>
        </p:txBody>
      </p:sp>
      <p:sp>
        <p:nvSpPr>
          <p:cNvPr id="32771" name="Rectangle 28"/>
          <p:cNvSpPr>
            <a:spLocks noChangeArrowheads="1"/>
          </p:cNvSpPr>
          <p:nvPr/>
        </p:nvSpPr>
        <p:spPr bwMode="auto">
          <a:xfrm>
            <a:off x="1042988" y="2276475"/>
            <a:ext cx="7777162" cy="1190625"/>
          </a:xfrm>
          <a:prstGeom prst="rect">
            <a:avLst/>
          </a:prstGeom>
          <a:noFill/>
          <a:ln w="9525">
            <a:noFill/>
            <a:miter lim="800000"/>
            <a:headEnd/>
            <a:tailEnd/>
          </a:ln>
        </p:spPr>
        <p:txBody>
          <a:bodyPr anchor="ctr">
            <a:spAutoFit/>
          </a:bodyPr>
          <a:lstStyle/>
          <a:p>
            <a:r>
              <a:rPr lang="fr-FR" b="1" u="sng">
                <a:latin typeface="Comic Sans MS" pitchFamily="66" charset="0"/>
                <a:cs typeface="Times New Roman" pitchFamily="18" charset="0"/>
              </a:rPr>
              <a:t>Séquence 01 : </a:t>
            </a:r>
            <a:r>
              <a:rPr lang="fr-FR" b="1">
                <a:latin typeface="Comic Sans MS" pitchFamily="66" charset="0"/>
                <a:cs typeface="Times New Roman" pitchFamily="18" charset="0"/>
              </a:rPr>
              <a:t>Comment organiser la réalisation du prototype ?</a:t>
            </a:r>
            <a:endParaRPr lang="fr-FR">
              <a:cs typeface="Times New Roman" pitchFamily="18" charset="0"/>
            </a:endParaRPr>
          </a:p>
          <a:p>
            <a:pPr eaLnBrk="0" hangingPunct="0"/>
            <a:r>
              <a:rPr lang="fr-FR" i="1">
                <a:latin typeface="Comic Sans MS" pitchFamily="66" charset="0"/>
                <a:cs typeface="Times New Roman" pitchFamily="18" charset="0"/>
              </a:rPr>
              <a:t>Cette séquence permet aux élèves d’établir un planning prévisionnel de fabrication et de prévoir les différents outils de réalisation</a:t>
            </a:r>
            <a:endParaRPr lang="fr-FR">
              <a:cs typeface="Times New Roman" pitchFamily="18" charset="0"/>
            </a:endParaRPr>
          </a:p>
          <a:p>
            <a:pPr eaLnBrk="0" hangingPunct="0"/>
            <a:endParaRPr lang="fr-FR"/>
          </a:p>
        </p:txBody>
      </p:sp>
      <p:graphicFrame>
        <p:nvGraphicFramePr>
          <p:cNvPr id="32815" name="Group 47"/>
          <p:cNvGraphicFramePr>
            <a:graphicFrameLocks noGrp="1"/>
          </p:cNvGraphicFramePr>
          <p:nvPr/>
        </p:nvGraphicFramePr>
        <p:xfrm>
          <a:off x="971550" y="3933825"/>
          <a:ext cx="7993063" cy="2194560"/>
        </p:xfrm>
        <a:graphic>
          <a:graphicData uri="http://schemas.openxmlformats.org/drawingml/2006/table">
            <a:tbl>
              <a:tblPr/>
              <a:tblGrid>
                <a:gridCol w="747713"/>
                <a:gridCol w="6926262"/>
                <a:gridCol w="319088"/>
              </a:tblGrid>
              <a:tr h="319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Times New Roman" pitchFamily="18" charset="0"/>
                          <a:cs typeface="Arial" charset="0"/>
                        </a:rPr>
                        <a:t>31.12</a:t>
                      </a:r>
                      <a:endParaRPr kumimoji="0" lang="fr-FR" sz="14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Comic Sans MS" pitchFamily="66" charset="0"/>
                          <a:ea typeface="Times New Roman" pitchFamily="18" charset="0"/>
                          <a:cs typeface="Arial" charset="0"/>
                        </a:rPr>
                        <a:t>Gérer l'organisation et la coordination du projet.</a:t>
                      </a:r>
                      <a:endParaRPr kumimoji="0" lang="fr-FR" sz="1600" b="0" i="0" u="none" strike="noStrike" cap="none" normalizeH="0" baseline="0" smtClean="0">
                        <a:ln>
                          <a:noFill/>
                        </a:ln>
                        <a:solidFill>
                          <a:srgbClr val="0000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Times New Roman" pitchFamily="18" charset="0"/>
                          <a:cs typeface="Arial" charset="0"/>
                        </a:rPr>
                        <a:t>Planification, antériorité, chronologie des opérations</a:t>
                      </a:r>
                      <a:endParaRPr kumimoji="0" lang="fr-FR" sz="14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omic Sans MS" pitchFamily="66" charset="0"/>
                          <a:ea typeface="Times New Roman" pitchFamily="18" charset="0"/>
                          <a:cs typeface="Arial" charset="0"/>
                        </a:rPr>
                        <a:t>3</a:t>
                      </a:r>
                      <a:endParaRPr kumimoji="0" lang="fr-FR" sz="16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36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Times New Roman" pitchFamily="18" charset="0"/>
                          <a:cs typeface="Arial" charset="0"/>
                        </a:rPr>
                        <a:t>36.05</a:t>
                      </a:r>
                      <a:endParaRPr kumimoji="0" lang="fr-FR" sz="14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Comic Sans MS" pitchFamily="66" charset="0"/>
                          <a:ea typeface="Times New Roman" pitchFamily="18" charset="0"/>
                          <a:cs typeface="Arial" charset="0"/>
                        </a:rPr>
                        <a:t>Créer le planning de réalisation du prototype.</a:t>
                      </a:r>
                      <a:endParaRPr kumimoji="0" lang="fr-FR" sz="1600" b="0" i="0" u="none" strike="noStrike" cap="none" normalizeH="0" baseline="0" smtClean="0">
                        <a:ln>
                          <a:noFill/>
                        </a:ln>
                        <a:solidFill>
                          <a:srgbClr val="0000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Times New Roman" pitchFamily="18" charset="0"/>
                          <a:cs typeface="Arial" charset="0"/>
                        </a:rPr>
                        <a:t>Planning de réalisation </a:t>
                      </a:r>
                      <a:endParaRPr kumimoji="0" lang="fr-FR" sz="14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omic Sans MS" pitchFamily="66" charset="0"/>
                          <a:ea typeface="Times New Roman" pitchFamily="18" charset="0"/>
                          <a:cs typeface="Arial" charset="0"/>
                        </a:rPr>
                        <a:t>3</a:t>
                      </a:r>
                      <a:endParaRPr kumimoji="0" lang="fr-FR" sz="16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19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Times New Roman" pitchFamily="18" charset="0"/>
                          <a:cs typeface="Arial" charset="0"/>
                        </a:rPr>
                        <a:t>36.06</a:t>
                      </a:r>
                      <a:endParaRPr kumimoji="0" lang="fr-FR" sz="14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Comic Sans MS" pitchFamily="66" charset="0"/>
                          <a:ea typeface="Times New Roman" pitchFamily="18" charset="0"/>
                          <a:cs typeface="Arial" charset="0"/>
                        </a:rPr>
                        <a:t>Concevoir le processus de réalisation.</a:t>
                      </a:r>
                      <a:endParaRPr kumimoji="0" lang="fr-FR" sz="1600" b="0" i="0" u="none" strike="noStrike" cap="none" normalizeH="0" baseline="0" smtClean="0">
                        <a:ln>
                          <a:noFill/>
                        </a:ln>
                        <a:solidFill>
                          <a:srgbClr val="0000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Times New Roman" pitchFamily="18" charset="0"/>
                          <a:cs typeface="Arial" charset="0"/>
                        </a:rPr>
                        <a:t>Processus de réalisation </a:t>
                      </a:r>
                      <a:endParaRPr kumimoji="0" lang="fr-FR" sz="14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omic Sans MS" pitchFamily="66" charset="0"/>
                          <a:ea typeface="Times New Roman" pitchFamily="18" charset="0"/>
                          <a:cs typeface="Arial" charset="0"/>
                        </a:rPr>
                        <a:t>3</a:t>
                      </a:r>
                      <a:endParaRPr kumimoji="0" lang="fr-FR" sz="16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19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Times New Roman" pitchFamily="18" charset="0"/>
                          <a:cs typeface="Arial" charset="0"/>
                        </a:rPr>
                        <a:t>36.07</a:t>
                      </a:r>
                      <a:endParaRPr kumimoji="0" lang="fr-FR" sz="14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Comic Sans MS" pitchFamily="66" charset="0"/>
                          <a:ea typeface="Times New Roman" pitchFamily="18" charset="0"/>
                          <a:cs typeface="Arial" charset="0"/>
                        </a:rPr>
                        <a:t>Conduire la réalisation du prototype.</a:t>
                      </a:r>
                      <a:endParaRPr kumimoji="0" lang="fr-FR" sz="1600" b="0" i="0" u="none" strike="noStrike" cap="none" normalizeH="0" baseline="0" smtClean="0">
                        <a:ln>
                          <a:noFill/>
                        </a:ln>
                        <a:solidFill>
                          <a:srgbClr val="0000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Times New Roman" pitchFamily="18" charset="0"/>
                          <a:cs typeface="Arial" charset="0"/>
                        </a:rPr>
                        <a:t>Antériorités et ordonnancement </a:t>
                      </a:r>
                      <a:endParaRPr kumimoji="0" lang="fr-FR" sz="14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omic Sans MS" pitchFamily="66" charset="0"/>
                          <a:ea typeface="Times New Roman" pitchFamily="18" charset="0"/>
                          <a:cs typeface="Arial" charset="0"/>
                        </a:rPr>
                        <a:t>3</a:t>
                      </a:r>
                      <a:endParaRPr kumimoji="0" lang="fr-FR" sz="16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Text Box 3"/>
          <p:cNvSpPr txBox="1">
            <a:spLocks noChangeArrowheads="1"/>
          </p:cNvSpPr>
          <p:nvPr/>
        </p:nvSpPr>
        <p:spPr bwMode="auto">
          <a:xfrm>
            <a:off x="1619250" y="1341438"/>
            <a:ext cx="6321425" cy="457200"/>
          </a:xfrm>
          <a:prstGeom prst="rect">
            <a:avLst/>
          </a:prstGeom>
          <a:noFill/>
          <a:ln w="9525">
            <a:noFill/>
            <a:miter lim="800000"/>
            <a:headEnd/>
            <a:tailEnd/>
          </a:ln>
          <a:effectLst/>
        </p:spPr>
        <p:txBody>
          <a:bodyPr>
            <a:spAutoFit/>
          </a:bodyPr>
          <a:lstStyle/>
          <a:p>
            <a:pPr algn="ctr">
              <a:spcBef>
                <a:spcPct val="50000"/>
              </a:spcBef>
              <a:defRPr/>
            </a:pPr>
            <a:r>
              <a:rPr lang="fr-FR" sz="2400" b="1">
                <a:solidFill>
                  <a:srgbClr val="FFFF00"/>
                </a:solidFill>
              </a:rPr>
              <a:t>CI 4 : </a:t>
            </a:r>
            <a:r>
              <a:rPr lang="fr-FR" b="1" u="sng">
                <a:solidFill>
                  <a:srgbClr val="FFFF00"/>
                </a:solidFill>
                <a:effectLst>
                  <a:outerShdw blurRad="38100" dist="38100" dir="2700000" algn="tl">
                    <a:srgbClr val="000000"/>
                  </a:outerShdw>
                </a:effectLst>
              </a:rPr>
              <a:t>Réalisation et validation du prototype</a:t>
            </a:r>
          </a:p>
        </p:txBody>
      </p:sp>
      <p:sp>
        <p:nvSpPr>
          <p:cNvPr id="33795" name="Rectangle 4"/>
          <p:cNvSpPr>
            <a:spLocks noChangeArrowheads="1"/>
          </p:cNvSpPr>
          <p:nvPr/>
        </p:nvSpPr>
        <p:spPr bwMode="auto">
          <a:xfrm>
            <a:off x="900113" y="1844675"/>
            <a:ext cx="7777162" cy="915988"/>
          </a:xfrm>
          <a:prstGeom prst="rect">
            <a:avLst/>
          </a:prstGeom>
          <a:noFill/>
          <a:ln w="9525">
            <a:noFill/>
            <a:miter lim="800000"/>
            <a:headEnd/>
            <a:tailEnd/>
          </a:ln>
        </p:spPr>
        <p:txBody>
          <a:bodyPr anchor="ctr">
            <a:spAutoFit/>
          </a:bodyPr>
          <a:lstStyle/>
          <a:p>
            <a:r>
              <a:rPr lang="fr-FR" b="1" u="sng">
                <a:latin typeface="Comic Sans MS" pitchFamily="66" charset="0"/>
                <a:cs typeface="Times New Roman" pitchFamily="18" charset="0"/>
              </a:rPr>
              <a:t>Proposition de travail :</a:t>
            </a:r>
            <a:endParaRPr lang="fr-FR">
              <a:cs typeface="Times New Roman" pitchFamily="18" charset="0"/>
            </a:endParaRPr>
          </a:p>
          <a:p>
            <a:r>
              <a:rPr lang="fr-FR"/>
              <a:t>6 équipes de 4 élèves.</a:t>
            </a:r>
          </a:p>
          <a:p>
            <a:pPr eaLnBrk="0" hangingPunct="0"/>
            <a:endParaRPr lang="fr-FR"/>
          </a:p>
        </p:txBody>
      </p:sp>
      <p:sp>
        <p:nvSpPr>
          <p:cNvPr id="33796" name="Text Box 5"/>
          <p:cNvSpPr txBox="1">
            <a:spLocks noChangeArrowheads="1"/>
          </p:cNvSpPr>
          <p:nvPr/>
        </p:nvSpPr>
        <p:spPr bwMode="auto">
          <a:xfrm>
            <a:off x="1042988" y="2565400"/>
            <a:ext cx="7561262" cy="2032000"/>
          </a:xfrm>
          <a:prstGeom prst="rect">
            <a:avLst/>
          </a:prstGeom>
          <a:noFill/>
          <a:ln w="9525">
            <a:noFill/>
            <a:miter lim="800000"/>
            <a:headEnd/>
            <a:tailEnd/>
          </a:ln>
        </p:spPr>
        <p:txBody>
          <a:bodyPr wrap="none">
            <a:spAutoFit/>
          </a:bodyPr>
          <a:lstStyle/>
          <a:p>
            <a:r>
              <a:rPr lang="fr-FR"/>
              <a:t>Tous travaillent sur un cuiseur parabolique </a:t>
            </a:r>
          </a:p>
          <a:p>
            <a:endParaRPr lang="fr-FR"/>
          </a:p>
          <a:p>
            <a:pPr>
              <a:buFont typeface="Arial" charset="0"/>
              <a:buChar char="•"/>
            </a:pPr>
            <a:r>
              <a:rPr lang="fr-FR"/>
              <a:t>3 équipes travaillent sur la parabole (partie réfléchissante) avec comme</a:t>
            </a:r>
            <a:br>
              <a:rPr lang="fr-FR"/>
            </a:br>
            <a:r>
              <a:rPr lang="fr-FR"/>
              <a:t>contrainte le démontage aisé de toutes les pièces.</a:t>
            </a:r>
          </a:p>
          <a:p>
            <a:pPr>
              <a:buFont typeface="Arial" charset="0"/>
              <a:buChar char="•"/>
            </a:pPr>
            <a:r>
              <a:rPr lang="fr-FR"/>
              <a:t>3 équipes travaillent sur le piètement avec :</a:t>
            </a:r>
          </a:p>
          <a:p>
            <a:pPr lvl="1">
              <a:buFont typeface="Arial" charset="0"/>
              <a:buChar char="•"/>
            </a:pPr>
            <a:r>
              <a:rPr lang="fr-FR"/>
              <a:t>la mise et maintien en position de la marmite </a:t>
            </a:r>
          </a:p>
          <a:p>
            <a:pPr lvl="1">
              <a:buFont typeface="Arial" charset="0"/>
              <a:buChar char="•"/>
            </a:pPr>
            <a:r>
              <a:rPr lang="fr-FR"/>
              <a:t>L’orientation du réflecteur (même contrainte pour le démontage)</a:t>
            </a:r>
          </a:p>
        </p:txBody>
      </p:sp>
      <p:pic>
        <p:nvPicPr>
          <p:cNvPr id="33797" name="Picture 9"/>
          <p:cNvPicPr>
            <a:picLocks noChangeAspect="1" noChangeArrowheads="1"/>
          </p:cNvPicPr>
          <p:nvPr/>
        </p:nvPicPr>
        <p:blipFill>
          <a:blip r:embed="rId3" cstate="print"/>
          <a:srcRect/>
          <a:stretch>
            <a:fillRect/>
          </a:stretch>
        </p:blipFill>
        <p:spPr bwMode="auto">
          <a:xfrm>
            <a:off x="1331913" y="5157788"/>
            <a:ext cx="1311275" cy="1512887"/>
          </a:xfrm>
          <a:prstGeom prst="rect">
            <a:avLst/>
          </a:prstGeom>
          <a:noFill/>
          <a:ln w="9525">
            <a:noFill/>
            <a:miter lim="800000"/>
            <a:headEnd/>
            <a:tailEnd/>
          </a:ln>
        </p:spPr>
      </p:pic>
      <p:pic>
        <p:nvPicPr>
          <p:cNvPr id="33798" name="Picture 10"/>
          <p:cNvPicPr>
            <a:picLocks noChangeAspect="1" noChangeArrowheads="1"/>
          </p:cNvPicPr>
          <p:nvPr/>
        </p:nvPicPr>
        <p:blipFill>
          <a:blip r:embed="rId4" cstate="print"/>
          <a:srcRect/>
          <a:stretch>
            <a:fillRect/>
          </a:stretch>
        </p:blipFill>
        <p:spPr bwMode="auto">
          <a:xfrm>
            <a:off x="3276600" y="5229225"/>
            <a:ext cx="1368425" cy="1289050"/>
          </a:xfrm>
          <a:prstGeom prst="rect">
            <a:avLst/>
          </a:prstGeom>
          <a:noFill/>
          <a:ln w="9525">
            <a:noFill/>
            <a:miter lim="800000"/>
            <a:headEnd/>
            <a:tailEnd/>
          </a:ln>
        </p:spPr>
      </p:pic>
      <p:pic>
        <p:nvPicPr>
          <p:cNvPr id="33799" name="Picture 11"/>
          <p:cNvPicPr>
            <a:picLocks noChangeAspect="1" noChangeArrowheads="1"/>
          </p:cNvPicPr>
          <p:nvPr/>
        </p:nvPicPr>
        <p:blipFill>
          <a:blip r:embed="rId5" cstate="print"/>
          <a:srcRect/>
          <a:stretch>
            <a:fillRect/>
          </a:stretch>
        </p:blipFill>
        <p:spPr bwMode="auto">
          <a:xfrm>
            <a:off x="5364163" y="5157788"/>
            <a:ext cx="1670050" cy="1425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Text Box 3"/>
          <p:cNvSpPr txBox="1">
            <a:spLocks noChangeArrowheads="1"/>
          </p:cNvSpPr>
          <p:nvPr/>
        </p:nvSpPr>
        <p:spPr bwMode="auto">
          <a:xfrm>
            <a:off x="1547813" y="1125538"/>
            <a:ext cx="6321425" cy="457200"/>
          </a:xfrm>
          <a:prstGeom prst="rect">
            <a:avLst/>
          </a:prstGeom>
          <a:noFill/>
          <a:ln w="9525">
            <a:noFill/>
            <a:miter lim="800000"/>
            <a:headEnd/>
            <a:tailEnd/>
          </a:ln>
          <a:effectLst/>
        </p:spPr>
        <p:txBody>
          <a:bodyPr>
            <a:spAutoFit/>
          </a:bodyPr>
          <a:lstStyle/>
          <a:p>
            <a:pPr algn="ctr">
              <a:spcBef>
                <a:spcPct val="50000"/>
              </a:spcBef>
              <a:defRPr/>
            </a:pPr>
            <a:r>
              <a:rPr lang="fr-FR" sz="2400" b="1">
                <a:solidFill>
                  <a:srgbClr val="FFFF00"/>
                </a:solidFill>
              </a:rPr>
              <a:t>CI 4 : </a:t>
            </a:r>
            <a:r>
              <a:rPr lang="fr-FR" b="1" u="sng">
                <a:solidFill>
                  <a:srgbClr val="FFFF00"/>
                </a:solidFill>
                <a:effectLst>
                  <a:outerShdw blurRad="38100" dist="38100" dir="2700000" algn="tl">
                    <a:srgbClr val="000000"/>
                  </a:outerShdw>
                </a:effectLst>
              </a:rPr>
              <a:t>Réalisation et validation du prototype</a:t>
            </a:r>
          </a:p>
        </p:txBody>
      </p:sp>
      <p:sp>
        <p:nvSpPr>
          <p:cNvPr id="34819" name="Rectangle 31"/>
          <p:cNvSpPr>
            <a:spLocks noChangeArrowheads="1"/>
          </p:cNvSpPr>
          <p:nvPr/>
        </p:nvSpPr>
        <p:spPr bwMode="auto">
          <a:xfrm>
            <a:off x="1116013" y="1557338"/>
            <a:ext cx="7312025" cy="855662"/>
          </a:xfrm>
          <a:prstGeom prst="rect">
            <a:avLst/>
          </a:prstGeom>
          <a:noFill/>
          <a:ln w="9525">
            <a:noFill/>
            <a:miter lim="800000"/>
            <a:headEnd/>
            <a:tailEnd/>
          </a:ln>
        </p:spPr>
        <p:txBody>
          <a:bodyPr anchor="ctr">
            <a:spAutoFit/>
          </a:bodyPr>
          <a:lstStyle/>
          <a:p>
            <a:r>
              <a:rPr lang="fr-FR" b="1" u="sng">
                <a:latin typeface="Comic Sans MS" pitchFamily="66" charset="0"/>
                <a:cs typeface="Times New Roman" pitchFamily="18" charset="0"/>
              </a:rPr>
              <a:t>Séquence 02</a:t>
            </a:r>
            <a:r>
              <a:rPr lang="fr-FR" b="1">
                <a:latin typeface="Comic Sans MS" pitchFamily="66" charset="0"/>
                <a:cs typeface="Times New Roman" pitchFamily="18" charset="0"/>
              </a:rPr>
              <a:t> : Comment réaliser un cuiseur solaire ?</a:t>
            </a:r>
            <a:endParaRPr lang="fr-FR">
              <a:cs typeface="Times New Roman" pitchFamily="18" charset="0"/>
            </a:endParaRPr>
          </a:p>
          <a:p>
            <a:pPr eaLnBrk="0" hangingPunct="0"/>
            <a:r>
              <a:rPr lang="fr-FR" sz="1600" i="1">
                <a:latin typeface="Comic Sans MS" pitchFamily="66" charset="0"/>
                <a:cs typeface="Times New Roman" pitchFamily="18" charset="0"/>
              </a:rPr>
              <a:t>Cette séquence permet aux élèves de réaliser un cuiseur solaire différent par équipe ou de modifier un cuiseur existant.</a:t>
            </a:r>
            <a:endParaRPr lang="fr-FR" sz="1600"/>
          </a:p>
        </p:txBody>
      </p:sp>
      <p:graphicFrame>
        <p:nvGraphicFramePr>
          <p:cNvPr id="34874" name="Group 58"/>
          <p:cNvGraphicFramePr>
            <a:graphicFrameLocks noGrp="1"/>
          </p:cNvGraphicFramePr>
          <p:nvPr/>
        </p:nvGraphicFramePr>
        <p:xfrm>
          <a:off x="900113" y="2454275"/>
          <a:ext cx="7993062" cy="4340226"/>
        </p:xfrm>
        <a:graphic>
          <a:graphicData uri="http://schemas.openxmlformats.org/drawingml/2006/table">
            <a:tbl>
              <a:tblPr/>
              <a:tblGrid>
                <a:gridCol w="747712"/>
                <a:gridCol w="6926263"/>
                <a:gridCol w="319087"/>
              </a:tblGrid>
              <a:tr h="781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Times New Roman" pitchFamily="18" charset="0"/>
                          <a:cs typeface="Arial" charset="0"/>
                        </a:rPr>
                        <a:t>31.11</a:t>
                      </a:r>
                      <a:endParaRPr kumimoji="0" lang="fr-FR" sz="14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Comic Sans MS" pitchFamily="66" charset="0"/>
                          <a:ea typeface="Times New Roman" pitchFamily="18" charset="0"/>
                          <a:cs typeface="Arial" charset="0"/>
                        </a:rPr>
                        <a:t>Réaliser un schéma, un dessin scientifique ou technique par une représentation numérique à l’aide d’un logiciel de CAO en respectant les conventions.</a:t>
                      </a:r>
                      <a:endParaRPr kumimoji="0" lang="fr-FR" sz="1600" b="0" i="0" u="none" strike="noStrike" cap="none" normalizeH="0" baseline="0" smtClean="0">
                        <a:ln>
                          <a:noFill/>
                        </a:ln>
                        <a:solidFill>
                          <a:srgbClr val="0000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Times New Roman" pitchFamily="18" charset="0"/>
                          <a:cs typeface="Arial" charset="0"/>
                        </a:rPr>
                        <a:t>Représentation structurelle. Modélisation du réel</a:t>
                      </a:r>
                      <a:endParaRPr kumimoji="0" lang="fr-FR" sz="14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omic Sans MS" pitchFamily="66" charset="0"/>
                          <a:ea typeface="Times New Roman" pitchFamily="18" charset="0"/>
                          <a:cs typeface="Arial" charset="0"/>
                        </a:rPr>
                        <a:t>3</a:t>
                      </a:r>
                      <a:endParaRPr kumimoji="0" lang="fr-FR" sz="16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596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Times New Roman" pitchFamily="18" charset="0"/>
                          <a:cs typeface="Arial" charset="0"/>
                        </a:rPr>
                        <a:t>36.01</a:t>
                      </a:r>
                      <a:endParaRPr kumimoji="0" lang="fr-FR" sz="14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Comic Sans MS" pitchFamily="66" charset="0"/>
                          <a:ea typeface="Times New Roman" pitchFamily="18" charset="0"/>
                          <a:cs typeface="Arial" charset="0"/>
                        </a:rPr>
                        <a:t>Justifier le choix d'un matériau au regard de contraintes de réalisation.</a:t>
                      </a:r>
                      <a:endParaRPr kumimoji="0" lang="fr-FR" sz="1600" b="0" i="0" u="none" strike="noStrike" cap="none" normalizeH="0" baseline="0" smtClean="0">
                        <a:ln>
                          <a:noFill/>
                        </a:ln>
                        <a:solidFill>
                          <a:srgbClr val="0000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Times New Roman" pitchFamily="18" charset="0"/>
                          <a:cs typeface="Arial" charset="0"/>
                        </a:rPr>
                        <a:t>Propriétés des matériaux et procédés de réalisation </a:t>
                      </a:r>
                      <a:endParaRPr kumimoji="0" lang="fr-FR" sz="14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omic Sans MS" pitchFamily="66" charset="0"/>
                          <a:ea typeface="Times New Roman" pitchFamily="18" charset="0"/>
                          <a:cs typeface="Arial" charset="0"/>
                        </a:rPr>
                        <a:t>2</a:t>
                      </a:r>
                      <a:endParaRPr kumimoji="0" lang="fr-FR" sz="16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838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Times New Roman" pitchFamily="18" charset="0"/>
                          <a:cs typeface="Arial" charset="0"/>
                        </a:rPr>
                        <a:t>36.02</a:t>
                      </a:r>
                      <a:endParaRPr kumimoji="0" lang="fr-FR" sz="14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Comic Sans MS" pitchFamily="66" charset="0"/>
                          <a:ea typeface="Times New Roman" pitchFamily="18" charset="0"/>
                          <a:cs typeface="Arial" charset="0"/>
                        </a:rPr>
                        <a:t>Énoncer les contraintes liées à la mise en œuvre d'un procédé de réalisation et notamment celles liées à la sécurité.</a:t>
                      </a:r>
                      <a:endParaRPr kumimoji="0" lang="fr-FR" sz="1600" b="0" i="0" u="none" strike="noStrike" cap="none" normalizeH="0" baseline="0" smtClean="0">
                        <a:ln>
                          <a:noFill/>
                        </a:ln>
                        <a:solidFill>
                          <a:srgbClr val="0000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Times New Roman" pitchFamily="18" charset="0"/>
                          <a:cs typeface="Arial" charset="0"/>
                        </a:rPr>
                        <a:t>Contraintes liées aux procédés et modes de réalisation</a:t>
                      </a:r>
                      <a:endParaRPr kumimoji="0" lang="fr-FR" sz="14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omic Sans MS" pitchFamily="66" charset="0"/>
                          <a:ea typeface="Times New Roman" pitchFamily="18" charset="0"/>
                          <a:cs typeface="Arial" charset="0"/>
                        </a:rPr>
                        <a:t>2</a:t>
                      </a:r>
                      <a:endParaRPr kumimoji="0" lang="fr-FR" sz="16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836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Times New Roman" pitchFamily="18" charset="0"/>
                          <a:cs typeface="Arial" charset="0"/>
                        </a:rPr>
                        <a:t>36.03</a:t>
                      </a:r>
                      <a:endParaRPr kumimoji="0" lang="fr-FR" sz="14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Comic Sans MS" pitchFamily="66" charset="0"/>
                          <a:ea typeface="Times New Roman" pitchFamily="18" charset="0"/>
                          <a:cs typeface="Arial" charset="0"/>
                        </a:rPr>
                        <a:t>Rédiger des consignes relatives à la sécurité dans une fiche de procédure d'une opération.</a:t>
                      </a:r>
                      <a:endParaRPr kumimoji="0" lang="fr-FR" sz="1600" b="0" i="0" u="none" strike="noStrike" cap="none" normalizeH="0" baseline="0" smtClean="0">
                        <a:ln>
                          <a:noFill/>
                        </a:ln>
                        <a:solidFill>
                          <a:srgbClr val="0000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Times New Roman" pitchFamily="18" charset="0"/>
                          <a:cs typeface="Arial" charset="0"/>
                        </a:rPr>
                        <a:t>Contraintes liées aux procédés et modes de réalisation</a:t>
                      </a:r>
                      <a:endParaRPr kumimoji="0" lang="fr-FR" sz="14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omic Sans MS" pitchFamily="66" charset="0"/>
                          <a:ea typeface="Times New Roman" pitchFamily="18" charset="0"/>
                          <a:cs typeface="Arial" charset="0"/>
                        </a:rPr>
                        <a:t>3</a:t>
                      </a:r>
                      <a:endParaRPr kumimoji="0" lang="fr-FR" sz="16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836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Times New Roman" pitchFamily="18" charset="0"/>
                          <a:cs typeface="Arial" charset="0"/>
                        </a:rPr>
                        <a:t>36.04</a:t>
                      </a:r>
                      <a:endParaRPr kumimoji="0" lang="fr-FR" sz="14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Comic Sans MS" pitchFamily="66" charset="0"/>
                          <a:ea typeface="Times New Roman" pitchFamily="18" charset="0"/>
                          <a:cs typeface="Arial" charset="0"/>
                        </a:rPr>
                        <a:t>Définir à l'avance les contrôles à effectuer pour toute opération de fabrication ou d'assemblage.</a:t>
                      </a:r>
                      <a:endParaRPr kumimoji="0" lang="fr-FR" sz="1600" b="0" i="0" u="none" strike="noStrike" cap="none" normalizeH="0" baseline="0" smtClean="0">
                        <a:ln>
                          <a:noFill/>
                        </a:ln>
                        <a:solidFill>
                          <a:srgbClr val="0000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Times New Roman" pitchFamily="18" charset="0"/>
                          <a:cs typeface="Arial" charset="0"/>
                        </a:rPr>
                        <a:t>Contraintes liées aux procédés de contrôle et de validation</a:t>
                      </a:r>
                      <a:endParaRPr kumimoji="0" lang="fr-FR" sz="14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omic Sans MS" pitchFamily="66" charset="0"/>
                          <a:ea typeface="Times New Roman" pitchFamily="18" charset="0"/>
                          <a:cs typeface="Arial" charset="0"/>
                        </a:rPr>
                        <a:t>3</a:t>
                      </a:r>
                      <a:endParaRPr kumimoji="0" lang="fr-FR" sz="16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Text Box 3"/>
          <p:cNvSpPr txBox="1">
            <a:spLocks noChangeArrowheads="1"/>
          </p:cNvSpPr>
          <p:nvPr/>
        </p:nvSpPr>
        <p:spPr bwMode="auto">
          <a:xfrm>
            <a:off x="1547813" y="1125538"/>
            <a:ext cx="6321425" cy="457200"/>
          </a:xfrm>
          <a:prstGeom prst="rect">
            <a:avLst/>
          </a:prstGeom>
          <a:noFill/>
          <a:ln w="9525">
            <a:noFill/>
            <a:miter lim="800000"/>
            <a:headEnd/>
            <a:tailEnd/>
          </a:ln>
          <a:effectLst/>
        </p:spPr>
        <p:txBody>
          <a:bodyPr>
            <a:spAutoFit/>
          </a:bodyPr>
          <a:lstStyle/>
          <a:p>
            <a:pPr algn="ctr">
              <a:spcBef>
                <a:spcPct val="50000"/>
              </a:spcBef>
              <a:defRPr/>
            </a:pPr>
            <a:r>
              <a:rPr lang="fr-FR" sz="2400" b="1" dirty="0">
                <a:solidFill>
                  <a:srgbClr val="FFFF00"/>
                </a:solidFill>
              </a:rPr>
              <a:t>CI 4 : </a:t>
            </a:r>
            <a:r>
              <a:rPr lang="fr-FR" b="1" u="sng" dirty="0">
                <a:solidFill>
                  <a:srgbClr val="FFFF00"/>
                </a:solidFill>
                <a:effectLst>
                  <a:outerShdw blurRad="38100" dist="38100" dir="2700000" algn="tl">
                    <a:srgbClr val="000000"/>
                  </a:outerShdw>
                </a:effectLst>
              </a:rPr>
              <a:t>Réalisation et validation du prototype</a:t>
            </a:r>
          </a:p>
        </p:txBody>
      </p:sp>
      <p:sp>
        <p:nvSpPr>
          <p:cNvPr id="35843" name="Text Box 35"/>
          <p:cNvSpPr txBox="1">
            <a:spLocks noChangeArrowheads="1"/>
          </p:cNvSpPr>
          <p:nvPr/>
        </p:nvSpPr>
        <p:spPr bwMode="auto">
          <a:xfrm>
            <a:off x="1908175" y="1963738"/>
            <a:ext cx="6264275" cy="1465262"/>
          </a:xfrm>
          <a:prstGeom prst="rect">
            <a:avLst/>
          </a:prstGeom>
          <a:noFill/>
          <a:ln w="9525">
            <a:noFill/>
            <a:miter lim="800000"/>
            <a:headEnd/>
            <a:tailEnd/>
          </a:ln>
        </p:spPr>
        <p:txBody>
          <a:bodyPr>
            <a:spAutoFit/>
          </a:bodyPr>
          <a:lstStyle/>
          <a:p>
            <a:r>
              <a:rPr lang="fr-FR"/>
              <a:t>Modélisation 3D :</a:t>
            </a:r>
          </a:p>
          <a:p>
            <a:endParaRPr lang="fr-FR"/>
          </a:p>
          <a:p>
            <a:r>
              <a:rPr lang="fr-FR"/>
              <a:t>Le point de départ est un four parabolique de type DATS.</a:t>
            </a:r>
          </a:p>
          <a:p>
            <a:r>
              <a:rPr lang="fr-FR"/>
              <a:t>Les élèves disposent des fichiers pièces et assemblages, </a:t>
            </a:r>
            <a:br>
              <a:rPr lang="fr-FR"/>
            </a:br>
            <a:r>
              <a:rPr lang="fr-FR"/>
              <a:t>réalisés à l’aide du logiciel Solidworks</a:t>
            </a:r>
          </a:p>
        </p:txBody>
      </p:sp>
      <p:pic>
        <p:nvPicPr>
          <p:cNvPr id="35844" name="Picture 36" descr="cuiseur dats"/>
          <p:cNvPicPr>
            <a:picLocks noChangeAspect="1" noChangeArrowheads="1"/>
          </p:cNvPicPr>
          <p:nvPr/>
        </p:nvPicPr>
        <p:blipFill>
          <a:blip r:embed="rId3" cstate="print"/>
          <a:srcRect/>
          <a:stretch>
            <a:fillRect/>
          </a:stretch>
        </p:blipFill>
        <p:spPr bwMode="auto">
          <a:xfrm>
            <a:off x="1403350" y="4005263"/>
            <a:ext cx="3105150" cy="2328862"/>
          </a:xfrm>
          <a:prstGeom prst="rect">
            <a:avLst/>
          </a:prstGeom>
          <a:noFill/>
          <a:ln w="9525">
            <a:noFill/>
            <a:miter lim="800000"/>
            <a:headEnd/>
            <a:tailEnd/>
          </a:ln>
        </p:spPr>
      </p:pic>
      <p:pic>
        <p:nvPicPr>
          <p:cNvPr id="35845" name="Picture 36" descr="cuiseur dats"/>
          <p:cNvPicPr>
            <a:picLocks noChangeAspect="1" noChangeArrowheads="1"/>
          </p:cNvPicPr>
          <p:nvPr/>
        </p:nvPicPr>
        <p:blipFill>
          <a:blip r:embed="rId4" cstate="print"/>
          <a:srcRect l="5615" t="11401" r="27446"/>
          <a:stretch>
            <a:fillRect/>
          </a:stretch>
        </p:blipFill>
        <p:spPr bwMode="auto">
          <a:xfrm>
            <a:off x="5003800" y="3644900"/>
            <a:ext cx="2936875" cy="28590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692275" y="1196975"/>
            <a:ext cx="6477000" cy="519113"/>
          </a:xfrm>
          <a:prstGeom prst="rect">
            <a:avLst/>
          </a:prstGeom>
          <a:noFill/>
          <a:ln w="9525">
            <a:noFill/>
            <a:miter lim="800000"/>
            <a:headEnd/>
            <a:tailEnd/>
          </a:ln>
        </p:spPr>
        <p:txBody>
          <a:bodyPr>
            <a:spAutoFit/>
          </a:bodyPr>
          <a:lstStyle/>
          <a:p>
            <a:pPr algn="ctr">
              <a:spcBef>
                <a:spcPct val="50000"/>
              </a:spcBef>
            </a:pPr>
            <a:r>
              <a:rPr lang="fr-FR" sz="2800" b="1">
                <a:solidFill>
                  <a:srgbClr val="FFFF00"/>
                </a:solidFill>
              </a:rPr>
              <a:t>ORGANISATION</a:t>
            </a:r>
            <a:endParaRPr lang="fr-FR" sz="4000">
              <a:solidFill>
                <a:srgbClr val="FFFF00"/>
              </a:solidFill>
            </a:endParaRPr>
          </a:p>
        </p:txBody>
      </p:sp>
      <p:sp>
        <p:nvSpPr>
          <p:cNvPr id="6147" name="Rectangle 5"/>
          <p:cNvSpPr>
            <a:spLocks noChangeArrowheads="1"/>
          </p:cNvSpPr>
          <p:nvPr/>
        </p:nvSpPr>
        <p:spPr bwMode="auto">
          <a:xfrm>
            <a:off x="0" y="503238"/>
            <a:ext cx="9144000" cy="0"/>
          </a:xfrm>
          <a:prstGeom prst="rect">
            <a:avLst/>
          </a:prstGeom>
          <a:noFill/>
          <a:ln w="9525">
            <a:noFill/>
            <a:miter lim="800000"/>
            <a:headEnd/>
            <a:tailEnd/>
          </a:ln>
        </p:spPr>
        <p:txBody>
          <a:bodyPr wrap="none" anchor="ctr">
            <a:spAutoFit/>
          </a:bodyPr>
          <a:lstStyle/>
          <a:p>
            <a:endParaRPr lang="fr-FR"/>
          </a:p>
        </p:txBody>
      </p:sp>
      <p:graphicFrame>
        <p:nvGraphicFramePr>
          <p:cNvPr id="249872" name="Group 1040"/>
          <p:cNvGraphicFramePr>
            <a:graphicFrameLocks noGrp="1"/>
          </p:cNvGraphicFramePr>
          <p:nvPr/>
        </p:nvGraphicFramePr>
        <p:xfrm>
          <a:off x="755650" y="1700213"/>
          <a:ext cx="8280845" cy="5059680"/>
        </p:xfrm>
        <a:graphic>
          <a:graphicData uri="http://schemas.openxmlformats.org/drawingml/2006/table">
            <a:tbl>
              <a:tblPr/>
              <a:tblGrid>
                <a:gridCol w="1656110"/>
                <a:gridCol w="1324947"/>
                <a:gridCol w="1324947"/>
                <a:gridCol w="1324947"/>
                <a:gridCol w="1324947"/>
                <a:gridCol w="1324947"/>
              </a:tblGrid>
              <a:tr h="51117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12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1"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C</a:t>
                      </a:r>
                      <a:r>
                        <a:rPr kumimoji="0" lang="fr-FR" sz="1000" b="1" i="1"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entre</a:t>
                      </a:r>
                      <a:r>
                        <a:rPr kumimoji="0" lang="fr-FR" sz="1400" b="1" i="1"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1"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d</a:t>
                      </a:r>
                      <a:r>
                        <a:rPr kumimoji="0" lang="fr-FR" sz="1400" b="1" i="1"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a:t>
                      </a:r>
                      <a:r>
                        <a:rPr kumimoji="0" lang="fr-FR" sz="1800" b="1" i="1"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I</a:t>
                      </a:r>
                      <a:r>
                        <a:rPr kumimoji="0" lang="fr-FR" sz="1000" b="1" i="1"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ntérêt</a:t>
                      </a:r>
                      <a:r>
                        <a:rPr kumimoji="0" lang="fr-FR" sz="1400" b="1" i="1"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 </a:t>
                      </a:r>
                      <a:r>
                        <a:rPr kumimoji="0" lang="fr-FR" sz="1800" b="1" i="1"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1</a:t>
                      </a:r>
                      <a:endParaRPr kumimoji="0" lang="fr-FR" sz="1400" b="1" i="1"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1"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C</a:t>
                      </a:r>
                      <a:r>
                        <a:rPr kumimoji="0" lang="fr-FR" sz="1000" b="1" i="1"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entre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1"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d’</a:t>
                      </a:r>
                      <a:r>
                        <a:rPr kumimoji="0" lang="fr-FR" sz="1800" b="1" i="1"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I</a:t>
                      </a:r>
                      <a:r>
                        <a:rPr kumimoji="0" lang="fr-FR" sz="1000" b="1" i="1"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ntérêt </a:t>
                      </a:r>
                      <a:r>
                        <a:rPr kumimoji="0" lang="fr-FR" sz="1800" b="1" i="1"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2</a:t>
                      </a:r>
                      <a:endParaRPr kumimoji="0" lang="fr-F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1"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C</a:t>
                      </a:r>
                      <a:r>
                        <a:rPr kumimoji="0" lang="fr-FR" sz="1000" b="1" i="1"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entre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1"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d’</a:t>
                      </a:r>
                      <a:r>
                        <a:rPr kumimoji="0" lang="fr-FR" sz="1800" b="1" i="1"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I</a:t>
                      </a:r>
                      <a:r>
                        <a:rPr kumimoji="0" lang="fr-FR" sz="1000" b="1" i="1"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ntérêt </a:t>
                      </a:r>
                      <a:r>
                        <a:rPr kumimoji="0" lang="fr-FR" sz="1800" b="1" i="1"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3</a:t>
                      </a:r>
                      <a:endParaRPr kumimoji="0" lang="fr-F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1"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C</a:t>
                      </a:r>
                      <a:r>
                        <a:rPr kumimoji="0" lang="fr-FR" sz="1000" b="1" i="1"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entre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1"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d’</a:t>
                      </a:r>
                      <a:r>
                        <a:rPr kumimoji="0" lang="fr-FR" sz="1800" b="1" i="1"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I</a:t>
                      </a:r>
                      <a:r>
                        <a:rPr kumimoji="0" lang="fr-FR" sz="1000" b="1" i="1"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ntérêt </a:t>
                      </a:r>
                      <a:r>
                        <a:rPr kumimoji="0" lang="fr-FR" sz="1800" b="1" i="1"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4</a:t>
                      </a:r>
                      <a:endParaRPr kumimoji="0" lang="fr-F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1"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C</a:t>
                      </a:r>
                      <a:r>
                        <a:rPr kumimoji="0" lang="fr-FR" sz="1000" b="1" i="1"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entre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1"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d’</a:t>
                      </a:r>
                      <a:r>
                        <a:rPr kumimoji="0" lang="fr-FR" sz="1800" b="1" i="1"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I</a:t>
                      </a:r>
                      <a:r>
                        <a:rPr kumimoji="0" lang="fr-FR" sz="1000" b="1" i="1"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ntérêt </a:t>
                      </a:r>
                      <a:r>
                        <a:rPr kumimoji="0" lang="fr-FR" sz="1800" b="1" i="1"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rPr>
                        <a:t>5</a:t>
                      </a:r>
                      <a:endParaRPr kumimoji="0" lang="fr-F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12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1200" b="1" i="0" u="none" strike="noStrike" cap="none" normalizeH="0" baseline="0" dirty="0" smtClean="0">
                          <a:ln>
                            <a:noFill/>
                          </a:ln>
                          <a:solidFill>
                            <a:srgbClr val="FFFF00"/>
                          </a:solidFill>
                          <a:effectLst>
                            <a:outerShdw blurRad="38100" dist="38100" dir="2700000" algn="tl">
                              <a:srgbClr val="000000"/>
                            </a:outerShdw>
                          </a:effectLst>
                          <a:latin typeface="Arial" charset="0"/>
                        </a:rPr>
                        <a:t>appropriation du cahier des charges</a:t>
                      </a:r>
                      <a:r>
                        <a:rPr kumimoji="0" lang="fr-FR" sz="1200" b="0" i="0" u="none" strike="noStrike" cap="none" normalizeH="0" baseline="0" dirty="0" smtClean="0">
                          <a:ln>
                            <a:noFill/>
                          </a:ln>
                          <a:solidFill>
                            <a:schemeClr val="tx1"/>
                          </a:solidFill>
                          <a:effectLst>
                            <a:outerShdw blurRad="38100" dist="38100" dir="2700000" algn="tl">
                              <a:srgbClr val="000000"/>
                            </a:outerShdw>
                          </a:effectLst>
                          <a:latin typeface="Arial" charset="0"/>
                        </a:rPr>
                        <a:t> </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Recherche de solutions techniques</a:t>
                      </a:r>
                      <a:endParaRPr kumimoji="0" lang="fr-FR" sz="12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FFFF00"/>
                          </a:solidFill>
                          <a:effectLst>
                            <a:outerShdw blurRad="38100" dist="38100" dir="2700000" algn="tl">
                              <a:srgbClr val="000000"/>
                            </a:outerShdw>
                          </a:effectLst>
                          <a:latin typeface="Arial" charset="0"/>
                        </a:rPr>
                        <a:t>Revue de projet et choix de solutions</a:t>
                      </a:r>
                      <a:endParaRPr kumimoji="0" lang="fr-FR" sz="1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FFFF00"/>
                          </a:solidFill>
                          <a:effectLst>
                            <a:outerShdw blurRad="38100" dist="38100" dir="2700000" algn="tl">
                              <a:srgbClr val="000000"/>
                            </a:outerShdw>
                          </a:effectLst>
                          <a:latin typeface="Arial" charset="0"/>
                        </a:rPr>
                        <a:t>Réalisation et validation du prototype</a:t>
                      </a:r>
                      <a:endParaRPr kumimoji="0" lang="fr-FR" sz="1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FFFF00"/>
                          </a:solidFill>
                          <a:effectLst>
                            <a:outerShdw blurRad="38100" dist="38100" dir="2700000" algn="tl">
                              <a:srgbClr val="000000"/>
                            </a:outerShdw>
                          </a:effectLst>
                          <a:latin typeface="Arial" charset="0"/>
                        </a:rPr>
                        <a:t>Présentation finale du projet</a:t>
                      </a:r>
                      <a:endParaRPr kumimoji="0" lang="fr-FR" sz="12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04611">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2800" b="0" i="0" u="none" strike="noStrike" cap="none" normalizeH="0" baseline="0" dirty="0" smtClean="0">
                          <a:ln>
                            <a:noFill/>
                          </a:ln>
                          <a:solidFill>
                            <a:schemeClr val="tx1"/>
                          </a:solidFill>
                          <a:effectLst>
                            <a:outerShdw blurRad="38100" dist="38100" dir="2700000" algn="tl">
                              <a:srgbClr val="000000"/>
                            </a:outerShdw>
                          </a:effectLst>
                          <a:latin typeface="Arial" charset="0"/>
                        </a:rPr>
                        <a:t>Durée</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1600" b="0" i="0" u="none" strike="noStrike" cap="none" normalizeH="0" baseline="0" dirty="0" smtClean="0">
                          <a:ln>
                            <a:noFill/>
                          </a:ln>
                          <a:solidFill>
                            <a:schemeClr val="tx1"/>
                          </a:solidFill>
                          <a:effectLst>
                            <a:outerShdw blurRad="38100" dist="38100" dir="2700000" algn="tl">
                              <a:srgbClr val="000000"/>
                            </a:outerShdw>
                          </a:effectLst>
                          <a:latin typeface="Arial" charset="0"/>
                        </a:rPr>
                        <a:t>6 semaines</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1600" b="0" i="0" u="none" strike="noStrike" cap="none" normalizeH="0" baseline="0" dirty="0" smtClean="0">
                          <a:ln>
                            <a:noFill/>
                          </a:ln>
                          <a:solidFill>
                            <a:schemeClr val="tx1"/>
                          </a:solidFill>
                          <a:effectLst>
                            <a:outerShdw blurRad="38100" dist="38100" dir="2700000" algn="tl">
                              <a:srgbClr val="000000"/>
                            </a:outerShdw>
                          </a:effectLst>
                          <a:latin typeface="Arial" charset="0"/>
                        </a:rPr>
                        <a:t>9 semaines</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1600" b="0" i="0" u="none" strike="noStrike" cap="none" normalizeH="0" baseline="0" dirty="0" smtClean="0">
                          <a:ln>
                            <a:noFill/>
                          </a:ln>
                          <a:solidFill>
                            <a:schemeClr val="tx1"/>
                          </a:solidFill>
                          <a:effectLst>
                            <a:outerShdw blurRad="38100" dist="38100" dir="2700000" algn="tl">
                              <a:srgbClr val="000000"/>
                            </a:outerShdw>
                          </a:effectLst>
                          <a:latin typeface="Arial" charset="0"/>
                        </a:rPr>
                        <a:t>6 semaines</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1600" b="0" i="0" u="none" strike="noStrike" cap="none" normalizeH="0" baseline="0" dirty="0" smtClean="0">
                          <a:ln>
                            <a:noFill/>
                          </a:ln>
                          <a:solidFill>
                            <a:schemeClr val="tx1"/>
                          </a:solidFill>
                          <a:effectLst>
                            <a:outerShdw blurRad="38100" dist="38100" dir="2700000" algn="tl">
                              <a:srgbClr val="000000"/>
                            </a:outerShdw>
                          </a:effectLst>
                          <a:latin typeface="Arial" charset="0"/>
                        </a:rPr>
                        <a:t>7 semaines</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r-FR" sz="1600" b="0" i="0" u="none" strike="noStrike" cap="none" normalizeH="0" baseline="0" dirty="0" smtClean="0">
                          <a:ln>
                            <a:noFill/>
                          </a:ln>
                          <a:solidFill>
                            <a:schemeClr val="tx1"/>
                          </a:solidFill>
                          <a:effectLst>
                            <a:outerShdw blurRad="38100" dist="38100" dir="2700000" algn="tl">
                              <a:srgbClr val="000000"/>
                            </a:outerShdw>
                          </a:effectLst>
                          <a:latin typeface="Arial" charset="0"/>
                        </a:rPr>
                        <a:t>2 semaines</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FFFFFF"/>
                          </a:solidFill>
                          <a:effectLst>
                            <a:outerShdw blurRad="38100" dist="38100" dir="2700000" algn="tl">
                              <a:srgbClr val="000000"/>
                            </a:outerShdw>
                          </a:effectLst>
                          <a:latin typeface="Arial" charset="0"/>
                          <a:ea typeface="Times New Roman" pitchFamily="18" charset="0"/>
                          <a:cs typeface="Arial" charset="0"/>
                        </a:rPr>
                        <a:t>Analyse du fonctionnement d’un objet technique</a:t>
                      </a:r>
                      <a:endParaRPr kumimoji="0" lang="fr-FR" sz="11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12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FFFFFF"/>
                          </a:solidFill>
                          <a:effectLst>
                            <a:outerShdw blurRad="38100" dist="38100" dir="2700000" algn="tl">
                              <a:srgbClr val="000000"/>
                            </a:outerShdw>
                          </a:effectLst>
                          <a:latin typeface="Arial" charset="0"/>
                          <a:ea typeface="Times New Roman" pitchFamily="18" charset="0"/>
                          <a:cs typeface="Arial" charset="0"/>
                        </a:rPr>
                        <a:t>Les matériaux</a:t>
                      </a:r>
                      <a:endParaRPr kumimoji="0" lang="fr-FR" sz="11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FFFFFF"/>
                          </a:solidFill>
                          <a:effectLst>
                            <a:outerShdw blurRad="38100" dist="38100" dir="2700000" algn="tl">
                              <a:srgbClr val="000000"/>
                            </a:outerShdw>
                          </a:effectLst>
                          <a:latin typeface="Arial" charset="0"/>
                          <a:ea typeface="Times New Roman" pitchFamily="18" charset="0"/>
                          <a:cs typeface="Arial" charset="0"/>
                        </a:rPr>
                        <a:t> utilisés</a:t>
                      </a:r>
                      <a:endParaRPr kumimoji="0" lang="fr-FR" sz="11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FFFFFF"/>
                          </a:solidFill>
                          <a:effectLst>
                            <a:outerShdw blurRad="38100" dist="38100" dir="2700000" algn="tl">
                              <a:srgbClr val="000000"/>
                            </a:outerShdw>
                          </a:effectLst>
                          <a:latin typeface="Arial" charset="0"/>
                          <a:ea typeface="Times New Roman" pitchFamily="18" charset="0"/>
                          <a:cs typeface="Arial" charset="0"/>
                        </a:rPr>
                        <a:t>Les énergies mises en œuvre</a:t>
                      </a:r>
                      <a:endParaRPr kumimoji="0" lang="fr-FR" sz="11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FFFFFF"/>
                          </a:solidFill>
                          <a:effectLst>
                            <a:outerShdw blurRad="38100" dist="38100" dir="2700000" algn="tl">
                              <a:srgbClr val="000000"/>
                            </a:outerShdw>
                          </a:effectLst>
                          <a:latin typeface="Arial" charset="0"/>
                          <a:ea typeface="Times New Roman" pitchFamily="18" charset="0"/>
                          <a:cs typeface="Arial" charset="0"/>
                        </a:rPr>
                        <a:t>L’évolution de l’objet technique</a:t>
                      </a:r>
                      <a:endParaRPr kumimoji="0" lang="fr-FR" sz="11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FFFFFF"/>
                          </a:solidFill>
                          <a:effectLst>
                            <a:outerShdw blurRad="38100" dist="38100" dir="2700000" algn="tl">
                              <a:srgbClr val="000000"/>
                            </a:outerShdw>
                          </a:effectLst>
                          <a:latin typeface="Arial" charset="0"/>
                          <a:ea typeface="Times New Roman" pitchFamily="18" charset="0"/>
                          <a:cs typeface="Arial" charset="0"/>
                        </a:rPr>
                        <a:t>La communication et la gestion de l’information</a:t>
                      </a:r>
                      <a:endParaRPr kumimoji="0" lang="fr-FR" sz="11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9900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9900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9900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9900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990099"/>
                    </a:solidFill>
                  </a:tcPr>
                </a:tc>
              </a:tr>
              <a:tr h="290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FFFFFF"/>
                          </a:solidFill>
                          <a:effectLst>
                            <a:outerShdw blurRad="38100" dist="38100" dir="2700000" algn="tl">
                              <a:srgbClr val="000000"/>
                            </a:outerShdw>
                          </a:effectLst>
                          <a:latin typeface="Arial" charset="0"/>
                          <a:ea typeface="Times New Roman" pitchFamily="18" charset="0"/>
                          <a:cs typeface="Arial" charset="0"/>
                        </a:rPr>
                        <a:t>Les processus de réalisation d’un objet technique</a:t>
                      </a:r>
                      <a:endParaRPr kumimoji="0" lang="fr-FR" sz="1100" b="0" i="0" u="none" strike="noStrike" cap="none" normalizeH="0" baseline="0" smtClean="0">
                        <a:ln>
                          <a:noFill/>
                        </a:ln>
                        <a:solidFill>
                          <a:schemeClr val="tx1"/>
                        </a:solidFill>
                        <a:effectLst>
                          <a:outerShdw blurRad="38100" dist="38100" dir="2700000" algn="tl">
                            <a:srgbClr val="000000"/>
                          </a:outerShdw>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dirty="0" smtClean="0">
                        <a:ln>
                          <a:noFill/>
                        </a:ln>
                        <a:solidFill>
                          <a:schemeClr val="tx1"/>
                        </a:solidFill>
                        <a:effectLst>
                          <a:outerShdw blurRad="38100" dist="38100" dir="2700000" algn="tl">
                            <a:srgbClr val="5B5B89"/>
                          </a:outerShdw>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fr-FR"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220" name="Rectangle 211"/>
          <p:cNvSpPr>
            <a:spLocks noChangeArrowheads="1"/>
          </p:cNvSpPr>
          <p:nvPr/>
        </p:nvSpPr>
        <p:spPr bwMode="auto">
          <a:xfrm>
            <a:off x="0" y="6353175"/>
            <a:ext cx="9144000" cy="0"/>
          </a:xfrm>
          <a:prstGeom prst="rect">
            <a:avLst/>
          </a:prstGeom>
          <a:noFill/>
          <a:ln w="9525">
            <a:noFill/>
            <a:miter lim="800000"/>
            <a:headEnd/>
            <a:tailEnd/>
          </a:ln>
        </p:spPr>
        <p:txBody>
          <a:bodyPr wrap="none" anchor="ctr">
            <a:spAutoFit/>
          </a:bodyPr>
          <a:lstStyle/>
          <a:p>
            <a:endParaRPr lang="fr-F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5"/>
          <p:cNvPicPr>
            <a:picLocks noChangeAspect="1" noChangeArrowheads="1"/>
          </p:cNvPicPr>
          <p:nvPr/>
        </p:nvPicPr>
        <p:blipFill>
          <a:blip r:embed="rId3" cstate="print"/>
          <a:srcRect/>
          <a:stretch>
            <a:fillRect/>
          </a:stretch>
        </p:blipFill>
        <p:spPr bwMode="auto">
          <a:xfrm>
            <a:off x="6343650" y="2471738"/>
            <a:ext cx="2266950" cy="1817687"/>
          </a:xfrm>
          <a:prstGeom prst="rect">
            <a:avLst/>
          </a:prstGeom>
          <a:noFill/>
          <a:ln w="9525">
            <a:noFill/>
            <a:miter lim="800000"/>
            <a:headEnd/>
            <a:tailEnd/>
          </a:ln>
        </p:spPr>
      </p:pic>
      <p:pic>
        <p:nvPicPr>
          <p:cNvPr id="36867" name="Picture 6" descr="reflecteur dats"/>
          <p:cNvPicPr>
            <a:picLocks noChangeAspect="1" noChangeArrowheads="1"/>
          </p:cNvPicPr>
          <p:nvPr/>
        </p:nvPicPr>
        <p:blipFill>
          <a:blip r:embed="rId4" cstate="print"/>
          <a:srcRect/>
          <a:stretch>
            <a:fillRect/>
          </a:stretch>
        </p:blipFill>
        <p:spPr bwMode="auto">
          <a:xfrm>
            <a:off x="2484438" y="2503488"/>
            <a:ext cx="2392362" cy="1758950"/>
          </a:xfrm>
          <a:prstGeom prst="rect">
            <a:avLst/>
          </a:prstGeom>
          <a:noFill/>
          <a:ln w="9525">
            <a:noFill/>
            <a:miter lim="800000"/>
            <a:headEnd/>
            <a:tailEnd/>
          </a:ln>
        </p:spPr>
      </p:pic>
      <p:pic>
        <p:nvPicPr>
          <p:cNvPr id="36868" name="Picture 9" descr="reflecteur dats1"/>
          <p:cNvPicPr>
            <a:picLocks noChangeAspect="1" noChangeArrowheads="1"/>
          </p:cNvPicPr>
          <p:nvPr/>
        </p:nvPicPr>
        <p:blipFill>
          <a:blip r:embed="rId5" cstate="print"/>
          <a:srcRect/>
          <a:stretch>
            <a:fillRect/>
          </a:stretch>
        </p:blipFill>
        <p:spPr bwMode="auto">
          <a:xfrm>
            <a:off x="2497138" y="4752975"/>
            <a:ext cx="2379662" cy="1943100"/>
          </a:xfrm>
          <a:prstGeom prst="rect">
            <a:avLst/>
          </a:prstGeom>
          <a:noFill/>
          <a:ln w="9525">
            <a:noFill/>
            <a:miter lim="800000"/>
            <a:headEnd/>
            <a:tailEnd/>
          </a:ln>
        </p:spPr>
      </p:pic>
      <p:sp>
        <p:nvSpPr>
          <p:cNvPr id="36869" name="AutoShape 13">
            <a:hlinkClick r:id="rId6" action="ppaction://hlinksldjump"/>
          </p:cNvPr>
          <p:cNvSpPr>
            <a:spLocks noChangeArrowheads="1"/>
          </p:cNvSpPr>
          <p:nvPr/>
        </p:nvSpPr>
        <p:spPr bwMode="auto">
          <a:xfrm rot="5400000">
            <a:off x="5326063" y="2868613"/>
            <a:ext cx="350837" cy="1487487"/>
          </a:xfrm>
          <a:prstGeom prst="upArrow">
            <a:avLst>
              <a:gd name="adj1" fmla="val 50000"/>
              <a:gd name="adj2" fmla="val 89252"/>
            </a:avLst>
          </a:prstGeom>
          <a:solidFill>
            <a:srgbClr val="FF0000"/>
          </a:solidFill>
          <a:ln w="9525">
            <a:solidFill>
              <a:schemeClr val="tx1"/>
            </a:solidFill>
            <a:miter lim="800000"/>
            <a:headEnd/>
            <a:tailEnd/>
          </a:ln>
        </p:spPr>
        <p:txBody>
          <a:bodyPr rot="10800000" vert="eaVert" wrap="none" anchor="ctr"/>
          <a:lstStyle/>
          <a:p>
            <a:endParaRPr lang="fr-FR"/>
          </a:p>
        </p:txBody>
      </p:sp>
      <p:pic>
        <p:nvPicPr>
          <p:cNvPr id="36870" name="Picture 14"/>
          <p:cNvPicPr>
            <a:picLocks noChangeAspect="1" noChangeArrowheads="1"/>
          </p:cNvPicPr>
          <p:nvPr/>
        </p:nvPicPr>
        <p:blipFill>
          <a:blip r:embed="rId7" cstate="print"/>
          <a:srcRect/>
          <a:stretch>
            <a:fillRect/>
          </a:stretch>
        </p:blipFill>
        <p:spPr bwMode="auto">
          <a:xfrm>
            <a:off x="6343650" y="4829175"/>
            <a:ext cx="2266950" cy="1952625"/>
          </a:xfrm>
          <a:prstGeom prst="rect">
            <a:avLst/>
          </a:prstGeom>
          <a:noFill/>
          <a:ln w="9525">
            <a:noFill/>
            <a:miter lim="800000"/>
            <a:headEnd/>
            <a:tailEnd/>
          </a:ln>
        </p:spPr>
      </p:pic>
      <p:sp>
        <p:nvSpPr>
          <p:cNvPr id="36871" name="AutoShape 13">
            <a:hlinkClick r:id="rId6" action="ppaction://hlinksldjump"/>
          </p:cNvPr>
          <p:cNvSpPr>
            <a:spLocks noChangeArrowheads="1"/>
          </p:cNvSpPr>
          <p:nvPr/>
        </p:nvSpPr>
        <p:spPr bwMode="auto">
          <a:xfrm rot="5400000">
            <a:off x="5397500" y="4884738"/>
            <a:ext cx="350837" cy="1487488"/>
          </a:xfrm>
          <a:prstGeom prst="upArrow">
            <a:avLst>
              <a:gd name="adj1" fmla="val 50000"/>
              <a:gd name="adj2" fmla="val 89252"/>
            </a:avLst>
          </a:prstGeom>
          <a:solidFill>
            <a:srgbClr val="FF0000"/>
          </a:solidFill>
          <a:ln w="9525">
            <a:solidFill>
              <a:schemeClr val="tx1"/>
            </a:solidFill>
            <a:miter lim="800000"/>
            <a:headEnd/>
            <a:tailEnd/>
          </a:ln>
        </p:spPr>
        <p:txBody>
          <a:bodyPr rot="10800000" vert="eaVert" wrap="none" anchor="ctr"/>
          <a:lstStyle/>
          <a:p>
            <a:endParaRPr lang="fr-FR"/>
          </a:p>
        </p:txBody>
      </p:sp>
      <p:pic>
        <p:nvPicPr>
          <p:cNvPr id="36872" name="Picture 16"/>
          <p:cNvPicPr>
            <a:picLocks noChangeAspect="1" noChangeArrowheads="1"/>
          </p:cNvPicPr>
          <p:nvPr/>
        </p:nvPicPr>
        <p:blipFill>
          <a:blip r:embed="rId8" cstate="print"/>
          <a:srcRect/>
          <a:stretch>
            <a:fillRect/>
          </a:stretch>
        </p:blipFill>
        <p:spPr bwMode="auto">
          <a:xfrm>
            <a:off x="442913" y="5429250"/>
            <a:ext cx="1379537" cy="1177925"/>
          </a:xfrm>
          <a:prstGeom prst="rect">
            <a:avLst/>
          </a:prstGeom>
          <a:noFill/>
          <a:ln w="9525">
            <a:noFill/>
            <a:miter lim="800000"/>
            <a:headEnd/>
            <a:tailEnd/>
          </a:ln>
        </p:spPr>
      </p:pic>
      <p:sp>
        <p:nvSpPr>
          <p:cNvPr id="36873" name="Text Box 18"/>
          <p:cNvSpPr txBox="1">
            <a:spLocks noChangeArrowheads="1"/>
          </p:cNvSpPr>
          <p:nvPr/>
        </p:nvSpPr>
        <p:spPr bwMode="auto">
          <a:xfrm>
            <a:off x="509588" y="5064125"/>
            <a:ext cx="1700212" cy="369888"/>
          </a:xfrm>
          <a:prstGeom prst="rect">
            <a:avLst/>
          </a:prstGeom>
          <a:noFill/>
          <a:ln w="9525">
            <a:noFill/>
            <a:miter lim="800000"/>
            <a:headEnd/>
            <a:tailEnd/>
          </a:ln>
        </p:spPr>
        <p:txBody>
          <a:bodyPr>
            <a:spAutoFit/>
          </a:bodyPr>
          <a:lstStyle/>
          <a:p>
            <a:pPr>
              <a:spcBef>
                <a:spcPct val="50000"/>
              </a:spcBef>
            </a:pPr>
            <a:r>
              <a:rPr lang="fr-FR"/>
              <a:t>Forme initiale</a:t>
            </a:r>
          </a:p>
        </p:txBody>
      </p:sp>
      <p:sp>
        <p:nvSpPr>
          <p:cNvPr id="36874" name="Text Box 20"/>
          <p:cNvSpPr txBox="1">
            <a:spLocks noChangeArrowheads="1"/>
          </p:cNvSpPr>
          <p:nvPr/>
        </p:nvSpPr>
        <p:spPr bwMode="auto">
          <a:xfrm>
            <a:off x="5940425" y="2054225"/>
            <a:ext cx="2971800" cy="366713"/>
          </a:xfrm>
          <a:prstGeom prst="rect">
            <a:avLst/>
          </a:prstGeom>
          <a:noFill/>
          <a:ln w="9525">
            <a:noFill/>
            <a:miter lim="800000"/>
            <a:headEnd/>
            <a:tailEnd/>
          </a:ln>
        </p:spPr>
        <p:txBody>
          <a:bodyPr>
            <a:spAutoFit/>
          </a:bodyPr>
          <a:lstStyle/>
          <a:p>
            <a:pPr>
              <a:spcBef>
                <a:spcPct val="50000"/>
              </a:spcBef>
            </a:pPr>
            <a:r>
              <a:rPr lang="fr-FR"/>
              <a:t>Modèle Usinage MOCN</a:t>
            </a:r>
          </a:p>
        </p:txBody>
      </p:sp>
      <p:sp>
        <p:nvSpPr>
          <p:cNvPr id="36875" name="Text Box 21"/>
          <p:cNvSpPr txBox="1">
            <a:spLocks noChangeArrowheads="1"/>
          </p:cNvSpPr>
          <p:nvPr/>
        </p:nvSpPr>
        <p:spPr bwMode="auto">
          <a:xfrm>
            <a:off x="2587625" y="2065338"/>
            <a:ext cx="2971800" cy="366712"/>
          </a:xfrm>
          <a:prstGeom prst="rect">
            <a:avLst/>
          </a:prstGeom>
          <a:noFill/>
          <a:ln w="9525">
            <a:noFill/>
            <a:miter lim="800000"/>
            <a:headEnd/>
            <a:tailEnd/>
          </a:ln>
        </p:spPr>
        <p:txBody>
          <a:bodyPr>
            <a:spAutoFit/>
          </a:bodyPr>
          <a:lstStyle/>
          <a:p>
            <a:pPr>
              <a:spcBef>
                <a:spcPct val="50000"/>
              </a:spcBef>
            </a:pPr>
            <a:r>
              <a:rPr lang="fr-FR"/>
              <a:t>Forme initiale</a:t>
            </a:r>
          </a:p>
        </p:txBody>
      </p:sp>
      <p:sp>
        <p:nvSpPr>
          <p:cNvPr id="36876" name="AutoShape 22"/>
          <p:cNvSpPr>
            <a:spLocks noChangeArrowheads="1"/>
          </p:cNvSpPr>
          <p:nvPr/>
        </p:nvSpPr>
        <p:spPr bwMode="auto">
          <a:xfrm>
            <a:off x="1706563" y="5572125"/>
            <a:ext cx="503237" cy="371475"/>
          </a:xfrm>
          <a:prstGeom prst="rightArrow">
            <a:avLst>
              <a:gd name="adj1" fmla="val 50000"/>
              <a:gd name="adj2" fmla="val 28518"/>
            </a:avLst>
          </a:prstGeom>
          <a:solidFill>
            <a:srgbClr val="FF0000"/>
          </a:solidFill>
          <a:ln w="9525">
            <a:solidFill>
              <a:schemeClr val="tx1"/>
            </a:solidFill>
            <a:miter lim="800000"/>
            <a:headEnd/>
            <a:tailEnd/>
          </a:ln>
        </p:spPr>
        <p:txBody>
          <a:bodyPr wrap="none" anchor="ctr"/>
          <a:lstStyle/>
          <a:p>
            <a:endParaRPr lang="fr-FR"/>
          </a:p>
        </p:txBody>
      </p:sp>
      <p:sp>
        <p:nvSpPr>
          <p:cNvPr id="14" name="Text Box 3"/>
          <p:cNvSpPr txBox="1">
            <a:spLocks noChangeArrowheads="1"/>
          </p:cNvSpPr>
          <p:nvPr/>
        </p:nvSpPr>
        <p:spPr bwMode="auto">
          <a:xfrm>
            <a:off x="1547813" y="1125538"/>
            <a:ext cx="6321425" cy="457200"/>
          </a:xfrm>
          <a:prstGeom prst="rect">
            <a:avLst/>
          </a:prstGeom>
          <a:noFill/>
          <a:ln w="9525">
            <a:noFill/>
            <a:miter lim="800000"/>
            <a:headEnd/>
            <a:tailEnd/>
          </a:ln>
          <a:effectLst/>
        </p:spPr>
        <p:txBody>
          <a:bodyPr>
            <a:spAutoFit/>
          </a:bodyPr>
          <a:lstStyle/>
          <a:p>
            <a:pPr algn="ctr">
              <a:spcBef>
                <a:spcPct val="50000"/>
              </a:spcBef>
              <a:defRPr/>
            </a:pPr>
            <a:r>
              <a:rPr lang="fr-FR" sz="2400" b="1" dirty="0">
                <a:solidFill>
                  <a:srgbClr val="FFFF00"/>
                </a:solidFill>
              </a:rPr>
              <a:t>CI 4 : </a:t>
            </a:r>
            <a:r>
              <a:rPr lang="fr-FR" b="1" u="sng" dirty="0">
                <a:solidFill>
                  <a:srgbClr val="FFFF00"/>
                </a:solidFill>
                <a:effectLst>
                  <a:outerShdw blurRad="38100" dist="38100" dir="2700000" algn="tl">
                    <a:srgbClr val="000000"/>
                  </a:outerShdw>
                </a:effectLst>
              </a:rPr>
              <a:t>Réalisation et validation du prototype</a:t>
            </a:r>
          </a:p>
        </p:txBody>
      </p:sp>
      <p:sp>
        <p:nvSpPr>
          <p:cNvPr id="36878" name="Text Box 4"/>
          <p:cNvSpPr txBox="1">
            <a:spLocks noChangeArrowheads="1"/>
          </p:cNvSpPr>
          <p:nvPr/>
        </p:nvSpPr>
        <p:spPr bwMode="auto">
          <a:xfrm>
            <a:off x="1116013" y="1557338"/>
            <a:ext cx="4692650" cy="366712"/>
          </a:xfrm>
          <a:prstGeom prst="rect">
            <a:avLst/>
          </a:prstGeom>
          <a:noFill/>
          <a:ln w="9525">
            <a:noFill/>
            <a:miter lim="800000"/>
            <a:headEnd/>
            <a:tailEnd/>
          </a:ln>
        </p:spPr>
        <p:txBody>
          <a:bodyPr wrap="none">
            <a:spAutoFit/>
          </a:bodyPr>
          <a:lstStyle/>
          <a:p>
            <a:r>
              <a:rPr lang="fr-FR"/>
              <a:t>Modélisation 3D : modification du réflecteur. </a:t>
            </a:r>
          </a:p>
        </p:txBody>
      </p:sp>
      <p:graphicFrame>
        <p:nvGraphicFramePr>
          <p:cNvPr id="16" name="Group 24"/>
          <p:cNvGraphicFramePr>
            <a:graphicFrameLocks/>
          </p:cNvGraphicFramePr>
          <p:nvPr/>
        </p:nvGraphicFramePr>
        <p:xfrm>
          <a:off x="914400" y="2060575"/>
          <a:ext cx="849287" cy="2160240"/>
        </p:xfrm>
        <a:graphic>
          <a:graphicData uri="http://schemas.openxmlformats.org/drawingml/2006/table">
            <a:tbl>
              <a:tblPr/>
              <a:tblGrid>
                <a:gridCol w="849287"/>
              </a:tblGrid>
              <a:tr h="43204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3204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36.01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3204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36.02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3204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36.03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3204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36.04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028"/>
          <p:cNvSpPr txBox="1">
            <a:spLocks noChangeArrowheads="1"/>
          </p:cNvSpPr>
          <p:nvPr/>
        </p:nvSpPr>
        <p:spPr bwMode="auto">
          <a:xfrm>
            <a:off x="3779838" y="2166938"/>
            <a:ext cx="1822450" cy="366712"/>
          </a:xfrm>
          <a:prstGeom prst="rect">
            <a:avLst/>
          </a:prstGeom>
          <a:noFill/>
          <a:ln w="9525">
            <a:noFill/>
            <a:miter lim="800000"/>
            <a:headEnd/>
            <a:tailEnd/>
          </a:ln>
        </p:spPr>
        <p:txBody>
          <a:bodyPr wrap="none">
            <a:spAutoFit/>
          </a:bodyPr>
          <a:lstStyle/>
          <a:p>
            <a:r>
              <a:rPr lang="fr-FR"/>
              <a:t>Modélisation 3D</a:t>
            </a:r>
          </a:p>
        </p:txBody>
      </p:sp>
      <p:pic>
        <p:nvPicPr>
          <p:cNvPr id="37891" name="Picture 1033" descr="reflecteur dats elt 1"/>
          <p:cNvPicPr>
            <a:picLocks noChangeAspect="1" noChangeArrowheads="1"/>
          </p:cNvPicPr>
          <p:nvPr/>
        </p:nvPicPr>
        <p:blipFill>
          <a:blip r:embed="rId3" cstate="print"/>
          <a:srcRect/>
          <a:stretch>
            <a:fillRect/>
          </a:stretch>
        </p:blipFill>
        <p:spPr bwMode="auto">
          <a:xfrm>
            <a:off x="4219575" y="3054350"/>
            <a:ext cx="1720850" cy="1093788"/>
          </a:xfrm>
          <a:prstGeom prst="rect">
            <a:avLst/>
          </a:prstGeom>
          <a:noFill/>
          <a:ln w="9525">
            <a:noFill/>
            <a:miter lim="800000"/>
            <a:headEnd/>
            <a:tailEnd/>
          </a:ln>
        </p:spPr>
      </p:pic>
      <p:pic>
        <p:nvPicPr>
          <p:cNvPr id="37892" name="Picture 1034" descr="reflecteur dats elt 2"/>
          <p:cNvPicPr>
            <a:picLocks noChangeAspect="1" noChangeArrowheads="1"/>
          </p:cNvPicPr>
          <p:nvPr/>
        </p:nvPicPr>
        <p:blipFill>
          <a:blip r:embed="rId4" cstate="print"/>
          <a:srcRect/>
          <a:stretch>
            <a:fillRect/>
          </a:stretch>
        </p:blipFill>
        <p:spPr bwMode="auto">
          <a:xfrm rot="-820486">
            <a:off x="6235700" y="2755900"/>
            <a:ext cx="1390650" cy="1133475"/>
          </a:xfrm>
          <a:prstGeom prst="rect">
            <a:avLst/>
          </a:prstGeom>
          <a:noFill/>
          <a:ln w="9525">
            <a:noFill/>
            <a:miter lim="800000"/>
            <a:headEnd/>
            <a:tailEnd/>
          </a:ln>
        </p:spPr>
      </p:pic>
      <p:pic>
        <p:nvPicPr>
          <p:cNvPr id="37893" name="Picture 1035" descr="reflecteur dats elt 3"/>
          <p:cNvPicPr>
            <a:picLocks noChangeAspect="1" noChangeArrowheads="1"/>
          </p:cNvPicPr>
          <p:nvPr/>
        </p:nvPicPr>
        <p:blipFill>
          <a:blip r:embed="rId5" cstate="print"/>
          <a:srcRect/>
          <a:stretch>
            <a:fillRect/>
          </a:stretch>
        </p:blipFill>
        <p:spPr bwMode="auto">
          <a:xfrm rot="-1697524">
            <a:off x="7685088" y="2009775"/>
            <a:ext cx="1255712" cy="1025525"/>
          </a:xfrm>
          <a:prstGeom prst="rect">
            <a:avLst/>
          </a:prstGeom>
          <a:noFill/>
          <a:ln w="9525">
            <a:noFill/>
            <a:miter lim="800000"/>
            <a:headEnd/>
            <a:tailEnd/>
          </a:ln>
        </p:spPr>
      </p:pic>
      <p:sp>
        <p:nvSpPr>
          <p:cNvPr id="37894" name="Text Box 1036"/>
          <p:cNvSpPr txBox="1">
            <a:spLocks noChangeArrowheads="1"/>
          </p:cNvSpPr>
          <p:nvPr/>
        </p:nvSpPr>
        <p:spPr bwMode="auto">
          <a:xfrm>
            <a:off x="1042988" y="4581525"/>
            <a:ext cx="7921625" cy="1465263"/>
          </a:xfrm>
          <a:prstGeom prst="rect">
            <a:avLst/>
          </a:prstGeom>
          <a:noFill/>
          <a:ln w="9525">
            <a:noFill/>
            <a:miter lim="800000"/>
            <a:headEnd/>
            <a:tailEnd/>
          </a:ln>
        </p:spPr>
        <p:txBody>
          <a:bodyPr>
            <a:spAutoFit/>
          </a:bodyPr>
          <a:lstStyle/>
          <a:p>
            <a:r>
              <a:rPr lang="fr-FR" dirty="0"/>
              <a:t>Le travail consiste pour les élèves à modifier la lame du réflecteur pour pouvoir l’usiner avec la </a:t>
            </a:r>
            <a:r>
              <a:rPr lang="fr-FR" dirty="0" err="1"/>
              <a:t>microfraiseuse</a:t>
            </a:r>
            <a:r>
              <a:rPr lang="fr-FR" dirty="0"/>
              <a:t> (dimensions compatibles avec la machine disponible dans la salle de technologie).</a:t>
            </a:r>
          </a:p>
          <a:p>
            <a:endParaRPr lang="fr-FR" dirty="0"/>
          </a:p>
          <a:p>
            <a:r>
              <a:rPr lang="fr-FR" dirty="0"/>
              <a:t>L’assemblage pourra être effectué avec une clef.</a:t>
            </a:r>
          </a:p>
        </p:txBody>
      </p:sp>
      <p:pic>
        <p:nvPicPr>
          <p:cNvPr id="37895" name="Picture 1037" descr="clef"/>
          <p:cNvPicPr>
            <a:picLocks noChangeAspect="1" noChangeArrowheads="1"/>
          </p:cNvPicPr>
          <p:nvPr/>
        </p:nvPicPr>
        <p:blipFill>
          <a:blip r:embed="rId6" cstate="print"/>
          <a:srcRect/>
          <a:stretch>
            <a:fillRect/>
          </a:stretch>
        </p:blipFill>
        <p:spPr bwMode="auto">
          <a:xfrm>
            <a:off x="6537325" y="5373688"/>
            <a:ext cx="1490663" cy="1217612"/>
          </a:xfrm>
          <a:prstGeom prst="rect">
            <a:avLst/>
          </a:prstGeom>
          <a:noFill/>
          <a:ln w="9525">
            <a:noFill/>
            <a:miter lim="800000"/>
            <a:headEnd/>
            <a:tailEnd/>
          </a:ln>
        </p:spPr>
      </p:pic>
      <p:pic>
        <p:nvPicPr>
          <p:cNvPr id="37896" name="Picture 1038"/>
          <p:cNvPicPr>
            <a:picLocks noChangeAspect="1" noChangeArrowheads="1"/>
          </p:cNvPicPr>
          <p:nvPr/>
        </p:nvPicPr>
        <p:blipFill>
          <a:blip r:embed="rId7" cstate="print"/>
          <a:srcRect/>
          <a:stretch>
            <a:fillRect/>
          </a:stretch>
        </p:blipFill>
        <p:spPr bwMode="auto">
          <a:xfrm>
            <a:off x="2173288" y="2808288"/>
            <a:ext cx="1751012" cy="1508125"/>
          </a:xfrm>
          <a:prstGeom prst="rect">
            <a:avLst/>
          </a:prstGeom>
          <a:noFill/>
          <a:ln w="9525">
            <a:noFill/>
            <a:miter lim="800000"/>
            <a:headEnd/>
            <a:tailEnd/>
          </a:ln>
        </p:spPr>
      </p:pic>
      <p:sp>
        <p:nvSpPr>
          <p:cNvPr id="12" name="Text Box 3"/>
          <p:cNvSpPr txBox="1">
            <a:spLocks noChangeArrowheads="1"/>
          </p:cNvSpPr>
          <p:nvPr/>
        </p:nvSpPr>
        <p:spPr bwMode="auto">
          <a:xfrm>
            <a:off x="1547813" y="1125538"/>
            <a:ext cx="6321425" cy="457200"/>
          </a:xfrm>
          <a:prstGeom prst="rect">
            <a:avLst/>
          </a:prstGeom>
          <a:noFill/>
          <a:ln w="9525">
            <a:noFill/>
            <a:miter lim="800000"/>
            <a:headEnd/>
            <a:tailEnd/>
          </a:ln>
          <a:effectLst/>
        </p:spPr>
        <p:txBody>
          <a:bodyPr>
            <a:spAutoFit/>
          </a:bodyPr>
          <a:lstStyle/>
          <a:p>
            <a:pPr algn="ctr">
              <a:spcBef>
                <a:spcPct val="50000"/>
              </a:spcBef>
              <a:defRPr/>
            </a:pPr>
            <a:r>
              <a:rPr lang="fr-FR" sz="2400" b="1" dirty="0">
                <a:solidFill>
                  <a:srgbClr val="FFFF00"/>
                </a:solidFill>
              </a:rPr>
              <a:t>CI 4 : </a:t>
            </a:r>
            <a:r>
              <a:rPr lang="fr-FR" b="1" u="sng" dirty="0">
                <a:solidFill>
                  <a:srgbClr val="FFFF00"/>
                </a:solidFill>
                <a:effectLst>
                  <a:outerShdw blurRad="38100" dist="38100" dir="2700000" algn="tl">
                    <a:srgbClr val="000000"/>
                  </a:outerShdw>
                </a:effectLst>
              </a:rPr>
              <a:t>Réalisation et validation du prototype</a:t>
            </a:r>
          </a:p>
        </p:txBody>
      </p:sp>
      <p:graphicFrame>
        <p:nvGraphicFramePr>
          <p:cNvPr id="13" name="Group 24"/>
          <p:cNvGraphicFramePr>
            <a:graphicFrameLocks/>
          </p:cNvGraphicFramePr>
          <p:nvPr/>
        </p:nvGraphicFramePr>
        <p:xfrm>
          <a:off x="914400" y="2060575"/>
          <a:ext cx="849287" cy="2160240"/>
        </p:xfrm>
        <a:graphic>
          <a:graphicData uri="http://schemas.openxmlformats.org/drawingml/2006/table">
            <a:tbl>
              <a:tblPr/>
              <a:tblGrid>
                <a:gridCol w="849287"/>
              </a:tblGrid>
              <a:tr h="43204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3204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36.01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3204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36.02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3204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36.03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3204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36.04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1"/>
          <p:cNvSpPr txBox="1">
            <a:spLocks noChangeArrowheads="1"/>
          </p:cNvSpPr>
          <p:nvPr/>
        </p:nvSpPr>
        <p:spPr bwMode="auto">
          <a:xfrm>
            <a:off x="2339975" y="2133600"/>
            <a:ext cx="6148388" cy="923925"/>
          </a:xfrm>
          <a:prstGeom prst="rect">
            <a:avLst/>
          </a:prstGeom>
          <a:noFill/>
          <a:ln w="9525">
            <a:noFill/>
            <a:miter lim="800000"/>
            <a:headEnd/>
            <a:tailEnd/>
          </a:ln>
        </p:spPr>
        <p:txBody>
          <a:bodyPr>
            <a:spAutoFit/>
          </a:bodyPr>
          <a:lstStyle/>
          <a:p>
            <a:r>
              <a:rPr lang="fr-FR"/>
              <a:t>Les élèves auront à modifier le piètement du prototype disponible pour </a:t>
            </a:r>
            <a:br>
              <a:rPr lang="fr-FR"/>
            </a:br>
            <a:r>
              <a:rPr lang="fr-FR"/>
              <a:t>recevoir le réflecteur modifié.</a:t>
            </a:r>
          </a:p>
        </p:txBody>
      </p:sp>
      <p:pic>
        <p:nvPicPr>
          <p:cNvPr id="38915" name="Picture 9" descr="pied dats proto 2011"/>
          <p:cNvPicPr>
            <a:picLocks noChangeAspect="1" noChangeArrowheads="1"/>
          </p:cNvPicPr>
          <p:nvPr/>
        </p:nvPicPr>
        <p:blipFill>
          <a:blip r:embed="rId3" cstate="print"/>
          <a:srcRect/>
          <a:stretch>
            <a:fillRect/>
          </a:stretch>
        </p:blipFill>
        <p:spPr bwMode="auto">
          <a:xfrm>
            <a:off x="5686425" y="3808413"/>
            <a:ext cx="3133725" cy="2403475"/>
          </a:xfrm>
          <a:prstGeom prst="rect">
            <a:avLst/>
          </a:prstGeom>
          <a:noFill/>
          <a:ln w="9525">
            <a:noFill/>
            <a:miter lim="800000"/>
            <a:headEnd/>
            <a:tailEnd/>
          </a:ln>
        </p:spPr>
      </p:pic>
      <p:pic>
        <p:nvPicPr>
          <p:cNvPr id="38916" name="Picture 10" descr="pietement dats"/>
          <p:cNvPicPr>
            <a:picLocks noChangeAspect="1" noChangeArrowheads="1"/>
          </p:cNvPicPr>
          <p:nvPr/>
        </p:nvPicPr>
        <p:blipFill>
          <a:blip r:embed="rId4" cstate="print"/>
          <a:srcRect/>
          <a:stretch>
            <a:fillRect/>
          </a:stretch>
        </p:blipFill>
        <p:spPr bwMode="auto">
          <a:xfrm>
            <a:off x="1984375" y="3789363"/>
            <a:ext cx="2946400" cy="2312987"/>
          </a:xfrm>
          <a:prstGeom prst="rect">
            <a:avLst/>
          </a:prstGeom>
          <a:noFill/>
          <a:ln w="9525">
            <a:noFill/>
            <a:miter lim="800000"/>
            <a:headEnd/>
            <a:tailEnd/>
          </a:ln>
        </p:spPr>
      </p:pic>
      <p:sp>
        <p:nvSpPr>
          <p:cNvPr id="38917" name="AutoShape 13">
            <a:hlinkClick r:id="rId5" action="ppaction://hlinksldjump"/>
          </p:cNvPr>
          <p:cNvSpPr>
            <a:spLocks noChangeArrowheads="1"/>
          </p:cNvSpPr>
          <p:nvPr/>
        </p:nvSpPr>
        <p:spPr bwMode="auto">
          <a:xfrm rot="5400000">
            <a:off x="5166519" y="4023519"/>
            <a:ext cx="412750" cy="1131888"/>
          </a:xfrm>
          <a:prstGeom prst="upArrow">
            <a:avLst>
              <a:gd name="adj1" fmla="val 50000"/>
              <a:gd name="adj2" fmla="val 89607"/>
            </a:avLst>
          </a:prstGeom>
          <a:solidFill>
            <a:srgbClr val="FF0000"/>
          </a:solidFill>
          <a:ln w="9525">
            <a:solidFill>
              <a:schemeClr val="tx1"/>
            </a:solidFill>
            <a:miter lim="800000"/>
            <a:headEnd/>
            <a:tailEnd/>
          </a:ln>
        </p:spPr>
        <p:txBody>
          <a:bodyPr wrap="none" anchor="ctr"/>
          <a:lstStyle/>
          <a:p>
            <a:endParaRPr lang="fr-FR"/>
          </a:p>
        </p:txBody>
      </p:sp>
      <p:sp>
        <p:nvSpPr>
          <p:cNvPr id="8" name="Text Box 3"/>
          <p:cNvSpPr txBox="1">
            <a:spLocks noChangeArrowheads="1"/>
          </p:cNvSpPr>
          <p:nvPr/>
        </p:nvSpPr>
        <p:spPr bwMode="auto">
          <a:xfrm>
            <a:off x="1547813" y="1125538"/>
            <a:ext cx="6321425" cy="457200"/>
          </a:xfrm>
          <a:prstGeom prst="rect">
            <a:avLst/>
          </a:prstGeom>
          <a:noFill/>
          <a:ln w="9525">
            <a:noFill/>
            <a:miter lim="800000"/>
            <a:headEnd/>
            <a:tailEnd/>
          </a:ln>
          <a:effectLst/>
        </p:spPr>
        <p:txBody>
          <a:bodyPr>
            <a:spAutoFit/>
          </a:bodyPr>
          <a:lstStyle/>
          <a:p>
            <a:pPr algn="ctr">
              <a:spcBef>
                <a:spcPct val="50000"/>
              </a:spcBef>
              <a:defRPr/>
            </a:pPr>
            <a:r>
              <a:rPr lang="fr-FR" sz="2400" b="1" dirty="0">
                <a:solidFill>
                  <a:srgbClr val="FFFF00"/>
                </a:solidFill>
              </a:rPr>
              <a:t>CI 4 : </a:t>
            </a:r>
            <a:r>
              <a:rPr lang="fr-FR" b="1" u="sng" dirty="0">
                <a:solidFill>
                  <a:srgbClr val="FFFF00"/>
                </a:solidFill>
                <a:effectLst>
                  <a:outerShdw blurRad="38100" dist="38100" dir="2700000" algn="tl">
                    <a:srgbClr val="000000"/>
                  </a:outerShdw>
                </a:effectLst>
              </a:rPr>
              <a:t>Réalisation et validation du prototype</a:t>
            </a:r>
          </a:p>
        </p:txBody>
      </p:sp>
      <p:sp>
        <p:nvSpPr>
          <p:cNvPr id="38919" name="Text Box 4"/>
          <p:cNvSpPr txBox="1">
            <a:spLocks noChangeArrowheads="1"/>
          </p:cNvSpPr>
          <p:nvPr/>
        </p:nvSpPr>
        <p:spPr bwMode="auto">
          <a:xfrm>
            <a:off x="1116013" y="1557338"/>
            <a:ext cx="4608512" cy="369887"/>
          </a:xfrm>
          <a:prstGeom prst="rect">
            <a:avLst/>
          </a:prstGeom>
          <a:noFill/>
          <a:ln w="9525">
            <a:noFill/>
            <a:miter lim="800000"/>
            <a:headEnd/>
            <a:tailEnd/>
          </a:ln>
        </p:spPr>
        <p:txBody>
          <a:bodyPr wrap="none">
            <a:spAutoFit/>
          </a:bodyPr>
          <a:lstStyle/>
          <a:p>
            <a:r>
              <a:rPr lang="fr-FR"/>
              <a:t>Modélisation 3D : réalisation du piétement. </a:t>
            </a:r>
          </a:p>
        </p:txBody>
      </p:sp>
      <p:graphicFrame>
        <p:nvGraphicFramePr>
          <p:cNvPr id="10" name="Group 24"/>
          <p:cNvGraphicFramePr>
            <a:graphicFrameLocks/>
          </p:cNvGraphicFramePr>
          <p:nvPr/>
        </p:nvGraphicFramePr>
        <p:xfrm>
          <a:off x="914400" y="2060575"/>
          <a:ext cx="849287" cy="2160240"/>
        </p:xfrm>
        <a:graphic>
          <a:graphicData uri="http://schemas.openxmlformats.org/drawingml/2006/table">
            <a:tbl>
              <a:tblPr/>
              <a:tblGrid>
                <a:gridCol w="849287"/>
              </a:tblGrid>
              <a:tr h="43204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3204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36.01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3204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36.02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3204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36.03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3204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36.04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piettement"/>
          <p:cNvPicPr>
            <a:picLocks noChangeAspect="1" noChangeArrowheads="1"/>
          </p:cNvPicPr>
          <p:nvPr/>
        </p:nvPicPr>
        <p:blipFill>
          <a:blip r:embed="rId3" cstate="print"/>
          <a:srcRect/>
          <a:stretch>
            <a:fillRect/>
          </a:stretch>
        </p:blipFill>
        <p:spPr bwMode="auto">
          <a:xfrm>
            <a:off x="2265363" y="3141663"/>
            <a:ext cx="1585912" cy="1163637"/>
          </a:xfrm>
          <a:prstGeom prst="rect">
            <a:avLst/>
          </a:prstGeom>
          <a:noFill/>
          <a:ln w="9525">
            <a:noFill/>
            <a:miter lim="800000"/>
            <a:headEnd/>
            <a:tailEnd/>
          </a:ln>
        </p:spPr>
      </p:pic>
      <p:pic>
        <p:nvPicPr>
          <p:cNvPr id="39939" name="Picture 5" descr="pied cuiseur parabolique"/>
          <p:cNvPicPr>
            <a:picLocks noChangeAspect="1" noChangeArrowheads="1"/>
          </p:cNvPicPr>
          <p:nvPr/>
        </p:nvPicPr>
        <p:blipFill>
          <a:blip r:embed="rId4" cstate="print"/>
          <a:srcRect/>
          <a:stretch>
            <a:fillRect/>
          </a:stretch>
        </p:blipFill>
        <p:spPr bwMode="auto">
          <a:xfrm>
            <a:off x="4065588" y="2492375"/>
            <a:ext cx="1608137" cy="2105025"/>
          </a:xfrm>
          <a:prstGeom prst="rect">
            <a:avLst/>
          </a:prstGeom>
          <a:noFill/>
          <a:ln w="9525">
            <a:noFill/>
            <a:miter lim="800000"/>
            <a:headEnd/>
            <a:tailEnd/>
          </a:ln>
        </p:spPr>
      </p:pic>
      <p:pic>
        <p:nvPicPr>
          <p:cNvPr id="39940" name="Picture 6" descr="pied1"/>
          <p:cNvPicPr>
            <a:picLocks noChangeAspect="1" noChangeArrowheads="1"/>
          </p:cNvPicPr>
          <p:nvPr/>
        </p:nvPicPr>
        <p:blipFill>
          <a:blip r:embed="rId5" cstate="print"/>
          <a:srcRect/>
          <a:stretch>
            <a:fillRect/>
          </a:stretch>
        </p:blipFill>
        <p:spPr bwMode="auto">
          <a:xfrm>
            <a:off x="6226175" y="3213100"/>
            <a:ext cx="955675" cy="1231900"/>
          </a:xfrm>
          <a:prstGeom prst="rect">
            <a:avLst/>
          </a:prstGeom>
          <a:noFill/>
          <a:ln w="9525">
            <a:noFill/>
            <a:miter lim="800000"/>
            <a:headEnd/>
            <a:tailEnd/>
          </a:ln>
        </p:spPr>
      </p:pic>
      <p:pic>
        <p:nvPicPr>
          <p:cNvPr id="39941" name="Picture 7" descr="pied3"/>
          <p:cNvPicPr>
            <a:picLocks noChangeAspect="1" noChangeArrowheads="1"/>
          </p:cNvPicPr>
          <p:nvPr/>
        </p:nvPicPr>
        <p:blipFill>
          <a:blip r:embed="rId6" cstate="print"/>
          <a:srcRect/>
          <a:stretch>
            <a:fillRect/>
          </a:stretch>
        </p:blipFill>
        <p:spPr bwMode="auto">
          <a:xfrm>
            <a:off x="7018338" y="4508500"/>
            <a:ext cx="866775" cy="1106488"/>
          </a:xfrm>
          <a:prstGeom prst="rect">
            <a:avLst/>
          </a:prstGeom>
          <a:noFill/>
          <a:ln w="9525">
            <a:noFill/>
            <a:miter lim="800000"/>
            <a:headEnd/>
            <a:tailEnd/>
          </a:ln>
        </p:spPr>
      </p:pic>
      <p:pic>
        <p:nvPicPr>
          <p:cNvPr id="39942" name="Picture 8" descr="pied4"/>
          <p:cNvPicPr>
            <a:picLocks noChangeAspect="1" noChangeArrowheads="1"/>
          </p:cNvPicPr>
          <p:nvPr/>
        </p:nvPicPr>
        <p:blipFill>
          <a:blip r:embed="rId7" cstate="print"/>
          <a:srcRect/>
          <a:stretch>
            <a:fillRect/>
          </a:stretch>
        </p:blipFill>
        <p:spPr bwMode="auto">
          <a:xfrm>
            <a:off x="7573963" y="5672138"/>
            <a:ext cx="1174750" cy="996950"/>
          </a:xfrm>
          <a:prstGeom prst="rect">
            <a:avLst/>
          </a:prstGeom>
          <a:noFill/>
          <a:ln w="9525">
            <a:noFill/>
            <a:miter lim="800000"/>
            <a:headEnd/>
            <a:tailEnd/>
          </a:ln>
        </p:spPr>
      </p:pic>
      <p:sp>
        <p:nvSpPr>
          <p:cNvPr id="39943" name="Text Box 1036"/>
          <p:cNvSpPr txBox="1">
            <a:spLocks noChangeArrowheads="1"/>
          </p:cNvSpPr>
          <p:nvPr/>
        </p:nvSpPr>
        <p:spPr bwMode="auto">
          <a:xfrm>
            <a:off x="900113" y="4797425"/>
            <a:ext cx="6046787" cy="1476375"/>
          </a:xfrm>
          <a:prstGeom prst="rect">
            <a:avLst/>
          </a:prstGeom>
          <a:noFill/>
          <a:ln w="9525">
            <a:noFill/>
            <a:miter lim="800000"/>
            <a:headEnd/>
            <a:tailEnd/>
          </a:ln>
        </p:spPr>
        <p:txBody>
          <a:bodyPr>
            <a:spAutoFit/>
          </a:bodyPr>
          <a:lstStyle/>
          <a:p>
            <a:r>
              <a:rPr lang="fr-FR" dirty="0"/>
              <a:t>Le travail consiste pour les élèves à modifier le piètement pour pouvoir l’usiner avec la micro fraiseuse (dimensions compatibles avec la machine disponible dans la salle de technologie).</a:t>
            </a:r>
          </a:p>
          <a:p>
            <a:endParaRPr lang="fr-FR" dirty="0"/>
          </a:p>
        </p:txBody>
      </p:sp>
      <p:sp>
        <p:nvSpPr>
          <p:cNvPr id="39944" name="AutoShape 13">
            <a:hlinkClick r:id="rId8" action="ppaction://hlinksldjump"/>
          </p:cNvPr>
          <p:cNvSpPr>
            <a:spLocks noChangeArrowheads="1"/>
          </p:cNvSpPr>
          <p:nvPr/>
        </p:nvSpPr>
        <p:spPr bwMode="auto">
          <a:xfrm rot="5400000">
            <a:off x="5670550" y="3448050"/>
            <a:ext cx="171450" cy="939800"/>
          </a:xfrm>
          <a:prstGeom prst="upArrow">
            <a:avLst>
              <a:gd name="adj1" fmla="val 50000"/>
              <a:gd name="adj2" fmla="val 100418"/>
            </a:avLst>
          </a:prstGeom>
          <a:solidFill>
            <a:srgbClr val="FF0000"/>
          </a:solidFill>
          <a:ln w="9525">
            <a:solidFill>
              <a:schemeClr val="tx1"/>
            </a:solidFill>
            <a:miter lim="800000"/>
            <a:headEnd/>
            <a:tailEnd/>
          </a:ln>
        </p:spPr>
        <p:txBody>
          <a:bodyPr wrap="none" anchor="ctr"/>
          <a:lstStyle/>
          <a:p>
            <a:endParaRPr lang="fr-FR"/>
          </a:p>
        </p:txBody>
      </p:sp>
      <p:sp>
        <p:nvSpPr>
          <p:cNvPr id="39945" name="Text Box 11"/>
          <p:cNvSpPr txBox="1">
            <a:spLocks noChangeArrowheads="1"/>
          </p:cNvSpPr>
          <p:nvPr/>
        </p:nvSpPr>
        <p:spPr bwMode="auto">
          <a:xfrm>
            <a:off x="5911850" y="2492375"/>
            <a:ext cx="3232150" cy="641350"/>
          </a:xfrm>
          <a:prstGeom prst="rect">
            <a:avLst/>
          </a:prstGeom>
          <a:noFill/>
          <a:ln w="9525">
            <a:noFill/>
            <a:miter lim="800000"/>
            <a:headEnd/>
            <a:tailEnd/>
          </a:ln>
        </p:spPr>
        <p:txBody>
          <a:bodyPr wrap="none">
            <a:spAutoFit/>
          </a:bodyPr>
          <a:lstStyle/>
          <a:p>
            <a:r>
              <a:rPr lang="fr-FR"/>
              <a:t>Matériau utilisé : contreplaqué</a:t>
            </a:r>
          </a:p>
          <a:p>
            <a:r>
              <a:rPr lang="fr-FR"/>
              <a:t>Épaisseur 5 mm</a:t>
            </a:r>
          </a:p>
        </p:txBody>
      </p:sp>
      <p:sp>
        <p:nvSpPr>
          <p:cNvPr id="10" name="Text Box 3"/>
          <p:cNvSpPr txBox="1">
            <a:spLocks noChangeArrowheads="1"/>
          </p:cNvSpPr>
          <p:nvPr/>
        </p:nvSpPr>
        <p:spPr bwMode="auto">
          <a:xfrm>
            <a:off x="1547813" y="1125538"/>
            <a:ext cx="6321425" cy="457200"/>
          </a:xfrm>
          <a:prstGeom prst="rect">
            <a:avLst/>
          </a:prstGeom>
          <a:noFill/>
          <a:ln w="9525">
            <a:noFill/>
            <a:miter lim="800000"/>
            <a:headEnd/>
            <a:tailEnd/>
          </a:ln>
          <a:effectLst/>
        </p:spPr>
        <p:txBody>
          <a:bodyPr>
            <a:spAutoFit/>
          </a:bodyPr>
          <a:lstStyle/>
          <a:p>
            <a:pPr algn="ctr">
              <a:spcBef>
                <a:spcPct val="50000"/>
              </a:spcBef>
              <a:defRPr/>
            </a:pPr>
            <a:r>
              <a:rPr lang="fr-FR" sz="2400" b="1" dirty="0">
                <a:solidFill>
                  <a:srgbClr val="FFFF00"/>
                </a:solidFill>
              </a:rPr>
              <a:t>CI 4 : </a:t>
            </a:r>
            <a:r>
              <a:rPr lang="fr-FR" b="1" u="sng" dirty="0">
                <a:solidFill>
                  <a:srgbClr val="FFFF00"/>
                </a:solidFill>
                <a:effectLst>
                  <a:outerShdw blurRad="38100" dist="38100" dir="2700000" algn="tl">
                    <a:srgbClr val="000000"/>
                  </a:outerShdw>
                </a:effectLst>
              </a:rPr>
              <a:t>Réalisation et validation du prototype</a:t>
            </a:r>
          </a:p>
        </p:txBody>
      </p:sp>
      <p:sp>
        <p:nvSpPr>
          <p:cNvPr id="39947" name="Text Box 1028"/>
          <p:cNvSpPr txBox="1">
            <a:spLocks noChangeArrowheads="1"/>
          </p:cNvSpPr>
          <p:nvPr/>
        </p:nvSpPr>
        <p:spPr bwMode="auto">
          <a:xfrm>
            <a:off x="3924300" y="1989138"/>
            <a:ext cx="1822450" cy="366712"/>
          </a:xfrm>
          <a:prstGeom prst="rect">
            <a:avLst/>
          </a:prstGeom>
          <a:noFill/>
          <a:ln w="9525">
            <a:noFill/>
            <a:miter lim="800000"/>
            <a:headEnd/>
            <a:tailEnd/>
          </a:ln>
        </p:spPr>
        <p:txBody>
          <a:bodyPr wrap="none">
            <a:spAutoFit/>
          </a:bodyPr>
          <a:lstStyle/>
          <a:p>
            <a:r>
              <a:rPr lang="fr-FR"/>
              <a:t>Modélisation 3D</a:t>
            </a:r>
          </a:p>
        </p:txBody>
      </p:sp>
      <p:graphicFrame>
        <p:nvGraphicFramePr>
          <p:cNvPr id="12" name="Group 24"/>
          <p:cNvGraphicFramePr>
            <a:graphicFrameLocks/>
          </p:cNvGraphicFramePr>
          <p:nvPr/>
        </p:nvGraphicFramePr>
        <p:xfrm>
          <a:off x="914400" y="2060575"/>
          <a:ext cx="849287" cy="2160240"/>
        </p:xfrm>
        <a:graphic>
          <a:graphicData uri="http://schemas.openxmlformats.org/drawingml/2006/table">
            <a:tbl>
              <a:tblPr/>
              <a:tblGrid>
                <a:gridCol w="849287"/>
              </a:tblGrid>
              <a:tr h="43204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3204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36.01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3204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36.02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3204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36.03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3204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36.04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1979613" y="1916113"/>
            <a:ext cx="6783387" cy="647700"/>
          </a:xfrm>
          <a:prstGeom prst="rect">
            <a:avLst/>
          </a:prstGeom>
          <a:noFill/>
          <a:ln w="9525">
            <a:noFill/>
            <a:miter lim="800000"/>
            <a:headEnd/>
            <a:tailEnd/>
          </a:ln>
        </p:spPr>
        <p:txBody>
          <a:bodyPr>
            <a:spAutoFit/>
          </a:bodyPr>
          <a:lstStyle/>
          <a:p>
            <a:r>
              <a:rPr lang="fr-FR"/>
              <a:t>L’assemblage des différentes pièces usinées sera effectué par collage.</a:t>
            </a:r>
          </a:p>
        </p:txBody>
      </p:sp>
      <p:pic>
        <p:nvPicPr>
          <p:cNvPr id="40963" name="Picture 5" descr="pied multiplis éclaté"/>
          <p:cNvPicPr>
            <a:picLocks noChangeAspect="1" noChangeArrowheads="1"/>
          </p:cNvPicPr>
          <p:nvPr/>
        </p:nvPicPr>
        <p:blipFill>
          <a:blip r:embed="rId3" cstate="print"/>
          <a:srcRect/>
          <a:stretch>
            <a:fillRect/>
          </a:stretch>
        </p:blipFill>
        <p:spPr bwMode="auto">
          <a:xfrm>
            <a:off x="3563938" y="2733675"/>
            <a:ext cx="2992437" cy="3492500"/>
          </a:xfrm>
          <a:prstGeom prst="rect">
            <a:avLst/>
          </a:prstGeom>
          <a:noFill/>
          <a:ln w="9525">
            <a:noFill/>
            <a:miter lim="800000"/>
            <a:headEnd/>
            <a:tailEnd/>
          </a:ln>
        </p:spPr>
      </p:pic>
      <p:sp>
        <p:nvSpPr>
          <p:cNvPr id="4" name="Text Box 3"/>
          <p:cNvSpPr txBox="1">
            <a:spLocks noChangeArrowheads="1"/>
          </p:cNvSpPr>
          <p:nvPr/>
        </p:nvSpPr>
        <p:spPr bwMode="auto">
          <a:xfrm>
            <a:off x="1547813" y="1125538"/>
            <a:ext cx="6321425" cy="457200"/>
          </a:xfrm>
          <a:prstGeom prst="rect">
            <a:avLst/>
          </a:prstGeom>
          <a:noFill/>
          <a:ln w="9525">
            <a:noFill/>
            <a:miter lim="800000"/>
            <a:headEnd/>
            <a:tailEnd/>
          </a:ln>
          <a:effectLst/>
        </p:spPr>
        <p:txBody>
          <a:bodyPr>
            <a:spAutoFit/>
          </a:bodyPr>
          <a:lstStyle/>
          <a:p>
            <a:pPr algn="ctr">
              <a:spcBef>
                <a:spcPct val="50000"/>
              </a:spcBef>
              <a:defRPr/>
            </a:pPr>
            <a:r>
              <a:rPr lang="fr-FR" sz="2400" b="1" dirty="0">
                <a:solidFill>
                  <a:srgbClr val="FFFF00"/>
                </a:solidFill>
              </a:rPr>
              <a:t>CI 4 : </a:t>
            </a:r>
            <a:r>
              <a:rPr lang="fr-FR" b="1" u="sng" dirty="0">
                <a:solidFill>
                  <a:srgbClr val="FFFF00"/>
                </a:solidFill>
                <a:effectLst>
                  <a:outerShdw blurRad="38100" dist="38100" dir="2700000" algn="tl">
                    <a:srgbClr val="000000"/>
                  </a:outerShdw>
                </a:effectLst>
              </a:rPr>
              <a:t>Réalisation et validation du prototype</a:t>
            </a:r>
          </a:p>
        </p:txBody>
      </p:sp>
      <p:graphicFrame>
        <p:nvGraphicFramePr>
          <p:cNvPr id="5" name="Group 24"/>
          <p:cNvGraphicFramePr>
            <a:graphicFrameLocks/>
          </p:cNvGraphicFramePr>
          <p:nvPr/>
        </p:nvGraphicFramePr>
        <p:xfrm>
          <a:off x="914400" y="2060575"/>
          <a:ext cx="849287" cy="2160240"/>
        </p:xfrm>
        <a:graphic>
          <a:graphicData uri="http://schemas.openxmlformats.org/drawingml/2006/table">
            <a:tbl>
              <a:tblPr/>
              <a:tblGrid>
                <a:gridCol w="849287"/>
              </a:tblGrid>
              <a:tr h="43204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31.11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3204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36.01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3204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36.02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3204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36.03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43204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36.04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Text Box 3"/>
          <p:cNvSpPr txBox="1">
            <a:spLocks noChangeArrowheads="1"/>
          </p:cNvSpPr>
          <p:nvPr/>
        </p:nvSpPr>
        <p:spPr bwMode="auto">
          <a:xfrm>
            <a:off x="900113" y="1700213"/>
            <a:ext cx="3167062" cy="457200"/>
          </a:xfrm>
          <a:prstGeom prst="rect">
            <a:avLst/>
          </a:prstGeom>
          <a:noFill/>
          <a:ln w="9525">
            <a:noFill/>
            <a:miter lim="800000"/>
            <a:headEnd/>
            <a:tailEnd/>
          </a:ln>
          <a:effectLst/>
        </p:spPr>
        <p:txBody>
          <a:bodyPr>
            <a:spAutoFit/>
          </a:bodyPr>
          <a:lstStyle/>
          <a:p>
            <a:pPr algn="ctr">
              <a:spcBef>
                <a:spcPct val="50000"/>
              </a:spcBef>
              <a:defRPr/>
            </a:pPr>
            <a:r>
              <a:rPr lang="fr-FR" sz="2400" b="1" dirty="0">
                <a:solidFill>
                  <a:srgbClr val="FFFF00"/>
                </a:solidFill>
              </a:rPr>
              <a:t>Résultat attendu</a:t>
            </a:r>
            <a:endParaRPr lang="fr-FR" b="1" u="sng" dirty="0">
              <a:solidFill>
                <a:srgbClr val="FFFF00"/>
              </a:solidFill>
              <a:effectLst>
                <a:outerShdw blurRad="38100" dist="38100" dir="2700000" algn="tl">
                  <a:srgbClr val="000000"/>
                </a:outerShdw>
              </a:effectLst>
            </a:endParaRPr>
          </a:p>
        </p:txBody>
      </p:sp>
      <p:sp>
        <p:nvSpPr>
          <p:cNvPr id="41987" name="Text Box 4"/>
          <p:cNvSpPr txBox="1">
            <a:spLocks noChangeArrowheads="1"/>
          </p:cNvSpPr>
          <p:nvPr/>
        </p:nvSpPr>
        <p:spPr bwMode="auto">
          <a:xfrm>
            <a:off x="3779838" y="2133600"/>
            <a:ext cx="1822450" cy="366713"/>
          </a:xfrm>
          <a:prstGeom prst="rect">
            <a:avLst/>
          </a:prstGeom>
          <a:noFill/>
          <a:ln w="9525">
            <a:noFill/>
            <a:miter lim="800000"/>
            <a:headEnd/>
            <a:tailEnd/>
          </a:ln>
        </p:spPr>
        <p:txBody>
          <a:bodyPr wrap="none">
            <a:spAutoFit/>
          </a:bodyPr>
          <a:lstStyle/>
          <a:p>
            <a:r>
              <a:rPr lang="fr-FR"/>
              <a:t>Modélisation 3D</a:t>
            </a:r>
          </a:p>
        </p:txBody>
      </p:sp>
      <p:pic>
        <p:nvPicPr>
          <p:cNvPr id="41988" name="Picture 9" descr="cuiseur dats"/>
          <p:cNvPicPr>
            <a:picLocks noChangeAspect="1" noChangeArrowheads="1"/>
          </p:cNvPicPr>
          <p:nvPr/>
        </p:nvPicPr>
        <p:blipFill>
          <a:blip r:embed="rId3" cstate="print"/>
          <a:srcRect l="5615" t="11401" r="27446"/>
          <a:stretch>
            <a:fillRect/>
          </a:stretch>
        </p:blipFill>
        <p:spPr bwMode="auto">
          <a:xfrm>
            <a:off x="1187450" y="2782888"/>
            <a:ext cx="3454400" cy="3362325"/>
          </a:xfrm>
          <a:prstGeom prst="rect">
            <a:avLst/>
          </a:prstGeom>
          <a:noFill/>
          <a:ln w="9525">
            <a:noFill/>
            <a:miter lim="800000"/>
            <a:headEnd/>
            <a:tailEnd/>
          </a:ln>
        </p:spPr>
      </p:pic>
      <p:pic>
        <p:nvPicPr>
          <p:cNvPr id="41989" name="Picture 9" descr="proto2011 assemblé"/>
          <p:cNvPicPr>
            <a:picLocks noChangeAspect="1" noChangeArrowheads="1"/>
          </p:cNvPicPr>
          <p:nvPr/>
        </p:nvPicPr>
        <p:blipFill>
          <a:blip r:embed="rId4" cstate="print"/>
          <a:srcRect/>
          <a:stretch>
            <a:fillRect/>
          </a:stretch>
        </p:blipFill>
        <p:spPr bwMode="auto">
          <a:xfrm>
            <a:off x="5219700" y="2782888"/>
            <a:ext cx="3600450" cy="3389312"/>
          </a:xfrm>
          <a:prstGeom prst="rect">
            <a:avLst/>
          </a:prstGeom>
          <a:noFill/>
          <a:ln w="9525">
            <a:noFill/>
            <a:miter lim="800000"/>
            <a:headEnd/>
            <a:tailEnd/>
          </a:ln>
        </p:spPr>
      </p:pic>
      <p:sp>
        <p:nvSpPr>
          <p:cNvPr id="41990" name="AutoShape 13">
            <a:hlinkClick r:id="rId5" action="ppaction://hlinksldjump"/>
          </p:cNvPr>
          <p:cNvSpPr>
            <a:spLocks noChangeArrowheads="1"/>
          </p:cNvSpPr>
          <p:nvPr/>
        </p:nvSpPr>
        <p:spPr bwMode="auto">
          <a:xfrm rot="5400000">
            <a:off x="4608513" y="5481637"/>
            <a:ext cx="503238" cy="1008063"/>
          </a:xfrm>
          <a:prstGeom prst="upArrow">
            <a:avLst>
              <a:gd name="adj1" fmla="val 50000"/>
              <a:gd name="adj2" fmla="val 50079"/>
            </a:avLst>
          </a:prstGeom>
          <a:solidFill>
            <a:srgbClr val="FF0000"/>
          </a:solidFill>
          <a:ln w="9525">
            <a:solidFill>
              <a:schemeClr val="tx1"/>
            </a:solidFill>
            <a:miter lim="800000"/>
            <a:headEnd/>
            <a:tailEnd/>
          </a:ln>
        </p:spPr>
        <p:txBody>
          <a:bodyPr rot="10800000" vert="eaVert" wrap="none" anchor="ctr"/>
          <a:lstStyle/>
          <a:p>
            <a:endParaRPr lang="fr-FR"/>
          </a:p>
        </p:txBody>
      </p:sp>
      <p:sp>
        <p:nvSpPr>
          <p:cNvPr id="7" name="Text Box 3"/>
          <p:cNvSpPr txBox="1">
            <a:spLocks noChangeArrowheads="1"/>
          </p:cNvSpPr>
          <p:nvPr/>
        </p:nvSpPr>
        <p:spPr bwMode="auto">
          <a:xfrm>
            <a:off x="1547813" y="1125538"/>
            <a:ext cx="6321425" cy="457200"/>
          </a:xfrm>
          <a:prstGeom prst="rect">
            <a:avLst/>
          </a:prstGeom>
          <a:noFill/>
          <a:ln w="9525">
            <a:noFill/>
            <a:miter lim="800000"/>
            <a:headEnd/>
            <a:tailEnd/>
          </a:ln>
          <a:effectLst/>
        </p:spPr>
        <p:txBody>
          <a:bodyPr>
            <a:spAutoFit/>
          </a:bodyPr>
          <a:lstStyle/>
          <a:p>
            <a:pPr algn="ctr">
              <a:spcBef>
                <a:spcPct val="50000"/>
              </a:spcBef>
              <a:defRPr/>
            </a:pPr>
            <a:r>
              <a:rPr lang="fr-FR" sz="2400" b="1" dirty="0">
                <a:solidFill>
                  <a:srgbClr val="FFFF00"/>
                </a:solidFill>
              </a:rPr>
              <a:t>CI 4 : </a:t>
            </a:r>
            <a:r>
              <a:rPr lang="fr-FR" b="1" u="sng" dirty="0">
                <a:solidFill>
                  <a:srgbClr val="FFFF00"/>
                </a:solidFill>
                <a:effectLst>
                  <a:outerShdw blurRad="38100" dist="38100" dir="2700000" algn="tl">
                    <a:srgbClr val="000000"/>
                  </a:outerShdw>
                </a:effectLst>
              </a:rPr>
              <a:t>Réalisation et validation du prototype</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proto 001"/>
          <p:cNvPicPr>
            <a:picLocks noChangeAspect="1" noChangeArrowheads="1"/>
          </p:cNvPicPr>
          <p:nvPr/>
        </p:nvPicPr>
        <p:blipFill>
          <a:blip r:embed="rId3" cstate="print"/>
          <a:srcRect/>
          <a:stretch>
            <a:fillRect/>
          </a:stretch>
        </p:blipFill>
        <p:spPr bwMode="auto">
          <a:xfrm>
            <a:off x="1116013" y="1989138"/>
            <a:ext cx="3816350" cy="3970337"/>
          </a:xfrm>
          <a:prstGeom prst="rect">
            <a:avLst/>
          </a:prstGeom>
          <a:noFill/>
          <a:ln w="9525">
            <a:noFill/>
            <a:miter lim="800000"/>
            <a:headEnd/>
            <a:tailEnd/>
          </a:ln>
        </p:spPr>
      </p:pic>
      <p:pic>
        <p:nvPicPr>
          <p:cNvPr id="43011" name="Picture 6" descr="proto 008"/>
          <p:cNvPicPr>
            <a:picLocks noChangeAspect="1" noChangeArrowheads="1"/>
          </p:cNvPicPr>
          <p:nvPr/>
        </p:nvPicPr>
        <p:blipFill>
          <a:blip r:embed="rId4" cstate="print"/>
          <a:srcRect/>
          <a:stretch>
            <a:fillRect/>
          </a:stretch>
        </p:blipFill>
        <p:spPr bwMode="auto">
          <a:xfrm>
            <a:off x="5292725" y="2492375"/>
            <a:ext cx="3678238" cy="4176713"/>
          </a:xfrm>
          <a:prstGeom prst="rect">
            <a:avLst/>
          </a:prstGeom>
          <a:noFill/>
          <a:ln w="9525">
            <a:noFill/>
            <a:miter lim="800000"/>
            <a:headEnd/>
            <a:tailEnd/>
          </a:ln>
        </p:spPr>
      </p:pic>
      <p:sp>
        <p:nvSpPr>
          <p:cNvPr id="5" name="Text Box 3"/>
          <p:cNvSpPr txBox="1">
            <a:spLocks noChangeArrowheads="1"/>
          </p:cNvSpPr>
          <p:nvPr/>
        </p:nvSpPr>
        <p:spPr bwMode="auto">
          <a:xfrm>
            <a:off x="1547813" y="1125538"/>
            <a:ext cx="6321425" cy="457200"/>
          </a:xfrm>
          <a:prstGeom prst="rect">
            <a:avLst/>
          </a:prstGeom>
          <a:noFill/>
          <a:ln w="9525">
            <a:noFill/>
            <a:miter lim="800000"/>
            <a:headEnd/>
            <a:tailEnd/>
          </a:ln>
          <a:effectLst/>
        </p:spPr>
        <p:txBody>
          <a:bodyPr>
            <a:spAutoFit/>
          </a:bodyPr>
          <a:lstStyle/>
          <a:p>
            <a:pPr algn="ctr">
              <a:spcBef>
                <a:spcPct val="50000"/>
              </a:spcBef>
              <a:defRPr/>
            </a:pPr>
            <a:r>
              <a:rPr lang="fr-FR" sz="2400" b="1" dirty="0">
                <a:solidFill>
                  <a:srgbClr val="FFFF00"/>
                </a:solidFill>
              </a:rPr>
              <a:t>CI 4 : </a:t>
            </a:r>
            <a:r>
              <a:rPr lang="fr-FR" b="1" u="sng" dirty="0">
                <a:solidFill>
                  <a:srgbClr val="FFFF00"/>
                </a:solidFill>
                <a:effectLst>
                  <a:outerShdw blurRad="38100" dist="38100" dir="2700000" algn="tl">
                    <a:srgbClr val="000000"/>
                  </a:outerShdw>
                </a:effectLst>
              </a:rPr>
              <a:t>Réalisation et validation du prototype</a:t>
            </a:r>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0884" name="Group 4"/>
          <p:cNvGraphicFramePr>
            <a:graphicFrameLocks noGrp="1"/>
          </p:cNvGraphicFramePr>
          <p:nvPr/>
        </p:nvGraphicFramePr>
        <p:xfrm>
          <a:off x="900113" y="3284538"/>
          <a:ext cx="7848600" cy="2926080"/>
        </p:xfrm>
        <a:graphic>
          <a:graphicData uri="http://schemas.openxmlformats.org/drawingml/2006/table">
            <a:tbl>
              <a:tblPr/>
              <a:tblGrid>
                <a:gridCol w="723900"/>
                <a:gridCol w="6810375"/>
                <a:gridCol w="314325"/>
              </a:tblGrid>
              <a:tr h="522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charset="0"/>
                          <a:ea typeface="Calibri" pitchFamily="34" charset="0"/>
                          <a:cs typeface="Times New Roman" pitchFamily="18" charset="0"/>
                        </a:rPr>
                        <a:t>31.09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omic Sans MS" pitchFamily="66" charset="0"/>
                          <a:ea typeface="Times New Roman" pitchFamily="18" charset="0"/>
                          <a:cs typeface="Arial" charset="0"/>
                        </a:rPr>
                        <a:t>Valider une solution technique proposée.</a:t>
                      </a:r>
                      <a:endParaRPr kumimoji="0" lang="fr-FR" sz="1600" b="0" i="0" u="none" strike="noStrike" cap="none" normalizeH="0" baseline="0" dirty="0" smtClean="0">
                        <a:ln>
                          <a:noFill/>
                        </a:ln>
                        <a:solidFill>
                          <a:srgbClr val="0000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Solution technique</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charset="0"/>
                          <a:ea typeface="Calibri" pitchFamily="34" charset="0"/>
                          <a:cs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22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35.05</a:t>
                      </a:r>
                      <a:endParaRPr kumimoji="0" lang="fr-FR" sz="1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Distinguer les différents types de documents multimédia en fonction de leurs usages.</a:t>
                      </a:r>
                      <a:endParaRPr kumimoji="0" lang="fr-FR"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Documents multimédia. Nature et caractéristiques des documents multimédia </a:t>
                      </a:r>
                      <a:endParaRPr kumimoji="0" lang="fr-FR" sz="1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omic Sans MS" pitchFamily="66" charset="0"/>
                          <a:ea typeface="Calibri" pitchFamily="34" charset="0"/>
                          <a:cs typeface="Times New Roman" pitchFamily="18" charset="0"/>
                        </a:rPr>
                        <a:t>1</a:t>
                      </a:r>
                      <a:endParaRPr kumimoji="0" lang="fr-FR" sz="1600" b="0" i="0" u="none" strike="noStrike" cap="none" normalizeH="0" baseline="0" smtClean="0">
                        <a:ln>
                          <a:noFill/>
                        </a:ln>
                        <a:solidFill>
                          <a:srgbClr val="000000"/>
                        </a:solidFill>
                        <a:effectLst/>
                        <a:latin typeface="Arial" charset="0"/>
                        <a:ea typeface="Calibri"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r>
              <a:tr h="271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Calibri" pitchFamily="34" charset="0"/>
                          <a:cs typeface="Times New Roman" pitchFamily="18" charset="0"/>
                        </a:rPr>
                        <a:t>35.06</a:t>
                      </a:r>
                      <a:endParaRPr kumimoji="0" lang="fr-FR" sz="1400" b="0" i="0" u="none" strike="noStrike" cap="none" normalizeH="0" baseline="0" smtClean="0">
                        <a:ln>
                          <a:noFill/>
                        </a:ln>
                        <a:solidFill>
                          <a:srgbClr val="000000"/>
                        </a:solidFill>
                        <a:effectLst/>
                        <a:latin typeface="Arial" charset="0"/>
                        <a:ea typeface="Calibri"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Choisir et justifier un format de fichier pour réaliser un document multimédia</a:t>
                      </a:r>
                      <a:endParaRPr kumimoji="0" lang="fr-FR"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Documents multimédia. Nature et caractéristiques des documents multimédia </a:t>
                      </a:r>
                      <a:endParaRPr kumimoji="0" lang="fr-FR" sz="1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Comic Sans MS" pitchFamily="66" charset="0"/>
                          <a:ea typeface="Calibri" pitchFamily="34" charset="0"/>
                          <a:cs typeface="Times New Roman" pitchFamily="18" charset="0"/>
                        </a:rPr>
                        <a:t>2</a:t>
                      </a:r>
                      <a:endParaRPr kumimoji="0" lang="fr-FR" sz="1600" b="0" i="0" u="none" strike="noStrike" cap="none" normalizeH="0" baseline="0" smtClean="0">
                        <a:ln>
                          <a:noFill/>
                        </a:ln>
                        <a:solidFill>
                          <a:srgbClr val="000000"/>
                        </a:solidFill>
                        <a:effectLst/>
                        <a:latin typeface="Arial" charset="0"/>
                        <a:ea typeface="Calibri"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Calibri" pitchFamily="34" charset="0"/>
                          <a:cs typeface="Times New Roman" pitchFamily="18" charset="0"/>
                        </a:rPr>
                        <a:t>35.07</a:t>
                      </a:r>
                      <a:endParaRPr kumimoji="0" lang="fr-FR" sz="1400" b="0" i="0" u="none" strike="noStrike" cap="none" normalizeH="0" baseline="0" smtClean="0">
                        <a:ln>
                          <a:noFill/>
                        </a:ln>
                        <a:solidFill>
                          <a:srgbClr val="000000"/>
                        </a:solidFill>
                        <a:effectLst/>
                        <a:latin typeface="Arial" charset="0"/>
                        <a:ea typeface="Calibri"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Créer et scénariser un document multimédia en réponse à un projet de publication, mobilisant plusieurs médias.</a:t>
                      </a:r>
                      <a:endParaRPr kumimoji="0" lang="fr-FR"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Documents multimédia. Nature et caractéristiques des documents multimédia </a:t>
                      </a:r>
                      <a:endParaRPr kumimoji="0" lang="fr-FR" sz="1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3</a:t>
                      </a:r>
                      <a:endParaRPr kumimoji="0" lang="fr-FR" sz="16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r>
            </a:tbl>
          </a:graphicData>
        </a:graphic>
      </p:graphicFrame>
      <p:sp>
        <p:nvSpPr>
          <p:cNvPr id="44056" name="Rectangle 22"/>
          <p:cNvSpPr>
            <a:spLocks noChangeArrowheads="1"/>
          </p:cNvSpPr>
          <p:nvPr/>
        </p:nvSpPr>
        <p:spPr bwMode="auto">
          <a:xfrm>
            <a:off x="971550" y="2040642"/>
            <a:ext cx="7777163" cy="1200329"/>
          </a:xfrm>
          <a:prstGeom prst="rect">
            <a:avLst/>
          </a:prstGeom>
          <a:noFill/>
          <a:ln w="9525">
            <a:noFill/>
            <a:miter lim="800000"/>
            <a:headEnd/>
            <a:tailEnd/>
          </a:ln>
        </p:spPr>
        <p:txBody>
          <a:bodyPr anchor="ctr">
            <a:spAutoFit/>
          </a:bodyPr>
          <a:lstStyle/>
          <a:p>
            <a:pPr>
              <a:defRPr/>
            </a:pPr>
            <a:r>
              <a:rPr lang="fr-FR" b="1" u="sng" dirty="0"/>
              <a:t>Séquence 01</a:t>
            </a:r>
            <a:r>
              <a:rPr lang="fr-FR" b="1" dirty="0"/>
              <a:t> : Quels supports utiliser pour présenter le projet  ?</a:t>
            </a:r>
            <a:endParaRPr lang="fr-FR" dirty="0"/>
          </a:p>
          <a:p>
            <a:pPr>
              <a:defRPr/>
            </a:pPr>
            <a:r>
              <a:rPr lang="fr-FR" i="1" dirty="0"/>
              <a:t>L’objectif </a:t>
            </a:r>
            <a:r>
              <a:rPr lang="fr-FR" i="1" dirty="0" smtClean="0"/>
              <a:t>de </a:t>
            </a:r>
            <a:r>
              <a:rPr lang="fr-FR" i="1" dirty="0"/>
              <a:t>cette séquence est de présenter le travail réalisé et le prototype sur le </a:t>
            </a:r>
            <a:r>
              <a:rPr lang="fr-FR" i="1" dirty="0" err="1"/>
              <a:t>chronosite</a:t>
            </a:r>
            <a:r>
              <a:rPr lang="fr-FR" i="1" dirty="0"/>
              <a:t> ainsi que les essais réalisés sur le cuiseur solaire. </a:t>
            </a:r>
          </a:p>
        </p:txBody>
      </p:sp>
      <p:sp>
        <p:nvSpPr>
          <p:cNvPr id="250903" name="Text Box 23"/>
          <p:cNvSpPr txBox="1">
            <a:spLocks noChangeArrowheads="1"/>
          </p:cNvSpPr>
          <p:nvPr/>
        </p:nvSpPr>
        <p:spPr bwMode="auto">
          <a:xfrm>
            <a:off x="1619250" y="1196975"/>
            <a:ext cx="6321425" cy="457200"/>
          </a:xfrm>
          <a:prstGeom prst="rect">
            <a:avLst/>
          </a:prstGeom>
          <a:noFill/>
          <a:ln w="9525">
            <a:noFill/>
            <a:miter lim="800000"/>
            <a:headEnd/>
            <a:tailEnd/>
          </a:ln>
          <a:effectLst/>
        </p:spPr>
        <p:txBody>
          <a:bodyPr>
            <a:spAutoFit/>
          </a:bodyPr>
          <a:lstStyle/>
          <a:p>
            <a:pPr algn="ctr">
              <a:spcBef>
                <a:spcPct val="50000"/>
              </a:spcBef>
              <a:defRPr/>
            </a:pPr>
            <a:r>
              <a:rPr lang="fr-FR" sz="2400" b="1">
                <a:solidFill>
                  <a:srgbClr val="FFFF00"/>
                </a:solidFill>
              </a:rPr>
              <a:t>CI 5 : </a:t>
            </a:r>
            <a:r>
              <a:rPr lang="fr-FR" b="1" u="sng">
                <a:solidFill>
                  <a:srgbClr val="FFFF00"/>
                </a:solidFill>
                <a:effectLst>
                  <a:outerShdw blurRad="38100" dist="38100" dir="2700000" algn="tl">
                    <a:srgbClr val="000000"/>
                  </a:outerShdw>
                </a:effectLst>
              </a:rPr>
              <a:t>Présentation finale du projet</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0"/>
          <p:cNvSpPr>
            <a:spLocks noChangeArrowheads="1"/>
          </p:cNvSpPr>
          <p:nvPr/>
        </p:nvSpPr>
        <p:spPr bwMode="auto">
          <a:xfrm>
            <a:off x="971550" y="2133600"/>
            <a:ext cx="7777163" cy="2584450"/>
          </a:xfrm>
          <a:prstGeom prst="rect">
            <a:avLst/>
          </a:prstGeom>
          <a:noFill/>
          <a:ln w="9525">
            <a:noFill/>
            <a:miter lim="800000"/>
            <a:headEnd/>
            <a:tailEnd/>
          </a:ln>
        </p:spPr>
        <p:txBody>
          <a:bodyPr anchor="ctr">
            <a:spAutoFit/>
          </a:bodyPr>
          <a:lstStyle/>
          <a:p>
            <a:r>
              <a:rPr lang="fr-FR" b="1"/>
              <a:t>On présentera dans cette phase une série de tests qui permettront de valider le prototype réalisé :</a:t>
            </a:r>
          </a:p>
          <a:p>
            <a:endParaRPr lang="fr-FR" b="1"/>
          </a:p>
          <a:p>
            <a:pPr>
              <a:buFont typeface="Wingdings" pitchFamily="2" charset="2"/>
              <a:buChar char="Ø"/>
            </a:pPr>
            <a:r>
              <a:rPr lang="fr-FR" b="1"/>
              <a:t>Performances atteintes par le cuiseur</a:t>
            </a:r>
          </a:p>
          <a:p>
            <a:pPr>
              <a:buFont typeface="Wingdings" pitchFamily="2" charset="2"/>
              <a:buChar char="Ø"/>
            </a:pPr>
            <a:endParaRPr lang="fr-FR" b="1"/>
          </a:p>
          <a:p>
            <a:pPr>
              <a:buFont typeface="Wingdings" pitchFamily="2" charset="2"/>
              <a:buChar char="Ø"/>
            </a:pPr>
            <a:r>
              <a:rPr lang="fr-FR" b="1"/>
              <a:t>Validation des fonctions en cohérence avec les niveaux d’exigences requis.</a:t>
            </a:r>
          </a:p>
          <a:p>
            <a:pPr>
              <a:buFont typeface="Wingdings" pitchFamily="2" charset="2"/>
              <a:buChar char="Ø"/>
            </a:pPr>
            <a:endParaRPr lang="fr-FR" b="1"/>
          </a:p>
          <a:p>
            <a:pPr>
              <a:buFont typeface="Wingdings" pitchFamily="2" charset="2"/>
              <a:buChar char="Ø"/>
            </a:pPr>
            <a:r>
              <a:rPr lang="fr-FR" b="1"/>
              <a:t>Écarts éventuels avec le résultat visé.</a:t>
            </a:r>
            <a:endParaRPr lang="fr-FR" i="1"/>
          </a:p>
        </p:txBody>
      </p:sp>
      <p:sp>
        <p:nvSpPr>
          <p:cNvPr id="251925" name="Text Box 21"/>
          <p:cNvSpPr txBox="1">
            <a:spLocks noChangeArrowheads="1"/>
          </p:cNvSpPr>
          <p:nvPr/>
        </p:nvSpPr>
        <p:spPr bwMode="auto">
          <a:xfrm>
            <a:off x="1619250" y="1196975"/>
            <a:ext cx="6321425" cy="457200"/>
          </a:xfrm>
          <a:prstGeom prst="rect">
            <a:avLst/>
          </a:prstGeom>
          <a:noFill/>
          <a:ln w="9525">
            <a:noFill/>
            <a:miter lim="800000"/>
            <a:headEnd/>
            <a:tailEnd/>
          </a:ln>
          <a:effectLst/>
        </p:spPr>
        <p:txBody>
          <a:bodyPr>
            <a:spAutoFit/>
          </a:bodyPr>
          <a:lstStyle/>
          <a:p>
            <a:pPr algn="ctr">
              <a:spcBef>
                <a:spcPct val="50000"/>
              </a:spcBef>
              <a:defRPr/>
            </a:pPr>
            <a:r>
              <a:rPr lang="fr-FR" sz="2400" b="1" dirty="0">
                <a:solidFill>
                  <a:srgbClr val="FFFF00"/>
                </a:solidFill>
              </a:rPr>
              <a:t>CI 5 : </a:t>
            </a:r>
            <a:r>
              <a:rPr lang="fr-FR" b="1" u="sng" dirty="0">
                <a:solidFill>
                  <a:srgbClr val="FFFF00"/>
                </a:solidFill>
                <a:effectLst>
                  <a:outerShdw blurRad="38100" dist="38100" dir="2700000" algn="tl">
                    <a:srgbClr val="000000"/>
                  </a:outerShdw>
                </a:effectLst>
              </a:rPr>
              <a:t>Présentation finale du projet</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1511"/>
          <p:cNvSpPr txBox="1">
            <a:spLocks noChangeArrowheads="1"/>
          </p:cNvSpPr>
          <p:nvPr/>
        </p:nvSpPr>
        <p:spPr bwMode="auto">
          <a:xfrm>
            <a:off x="828675" y="1700213"/>
            <a:ext cx="7848600" cy="366712"/>
          </a:xfrm>
          <a:prstGeom prst="rect">
            <a:avLst/>
          </a:prstGeom>
          <a:noFill/>
          <a:ln w="9525">
            <a:noFill/>
            <a:miter lim="800000"/>
            <a:headEnd/>
            <a:tailEnd/>
          </a:ln>
        </p:spPr>
        <p:txBody>
          <a:bodyPr>
            <a:spAutoFit/>
          </a:bodyPr>
          <a:lstStyle/>
          <a:p>
            <a:pPr algn="ctr">
              <a:spcBef>
                <a:spcPct val="50000"/>
              </a:spcBef>
            </a:pPr>
            <a:r>
              <a:rPr lang="fr-FR"/>
              <a:t>Essai de montée en température du cuiseur</a:t>
            </a:r>
          </a:p>
        </p:txBody>
      </p:sp>
      <p:sp>
        <p:nvSpPr>
          <p:cNvPr id="1028" name="Rectangle 1512"/>
          <p:cNvSpPr>
            <a:spLocks noChangeArrowheads="1"/>
          </p:cNvSpPr>
          <p:nvPr/>
        </p:nvSpPr>
        <p:spPr bwMode="auto">
          <a:xfrm>
            <a:off x="2051050" y="2132013"/>
            <a:ext cx="3457575" cy="1190625"/>
          </a:xfrm>
          <a:prstGeom prst="rect">
            <a:avLst/>
          </a:prstGeom>
          <a:noFill/>
          <a:ln w="9525">
            <a:noFill/>
            <a:miter lim="800000"/>
            <a:headEnd/>
            <a:tailEnd/>
          </a:ln>
        </p:spPr>
        <p:txBody>
          <a:bodyPr>
            <a:spAutoFit/>
          </a:bodyPr>
          <a:lstStyle/>
          <a:p>
            <a:r>
              <a:rPr lang="fr-FR"/>
              <a:t>Mercredi 04/05/2011</a:t>
            </a:r>
          </a:p>
          <a:p>
            <a:r>
              <a:rPr lang="fr-FR"/>
              <a:t>Température extérieure : 21°c</a:t>
            </a:r>
          </a:p>
          <a:p>
            <a:r>
              <a:rPr lang="fr-FR"/>
              <a:t>Récipient : type marmite </a:t>
            </a:r>
          </a:p>
          <a:p>
            <a:r>
              <a:rPr lang="fr-FR"/>
              <a:t>Contenant : eau (1 litre)</a:t>
            </a:r>
            <a:endParaRPr lang="fr-FR" u="sng"/>
          </a:p>
        </p:txBody>
      </p:sp>
      <p:sp>
        <p:nvSpPr>
          <p:cNvPr id="1029" name="Rectangle 1513"/>
          <p:cNvSpPr>
            <a:spLocks noChangeArrowheads="1"/>
          </p:cNvSpPr>
          <p:nvPr/>
        </p:nvSpPr>
        <p:spPr bwMode="auto">
          <a:xfrm>
            <a:off x="2484438" y="3284538"/>
            <a:ext cx="4400550" cy="366712"/>
          </a:xfrm>
          <a:prstGeom prst="rect">
            <a:avLst/>
          </a:prstGeom>
          <a:noFill/>
          <a:ln w="9525">
            <a:noFill/>
            <a:miter lim="800000"/>
            <a:headEnd/>
            <a:tailEnd/>
          </a:ln>
        </p:spPr>
        <p:txBody>
          <a:bodyPr wrap="none">
            <a:spAutoFit/>
          </a:bodyPr>
          <a:lstStyle/>
          <a:p>
            <a:r>
              <a:rPr lang="fr-FR" u="sng"/>
              <a:t>Prise des températures du cuiseur solaire</a:t>
            </a:r>
          </a:p>
        </p:txBody>
      </p:sp>
      <p:sp>
        <p:nvSpPr>
          <p:cNvPr id="1030" name="Text Box 1514"/>
          <p:cNvSpPr txBox="1">
            <a:spLocks noChangeArrowheads="1"/>
          </p:cNvSpPr>
          <p:nvPr/>
        </p:nvSpPr>
        <p:spPr bwMode="auto">
          <a:xfrm>
            <a:off x="1403350" y="4076700"/>
            <a:ext cx="792163" cy="366713"/>
          </a:xfrm>
          <a:prstGeom prst="rect">
            <a:avLst/>
          </a:prstGeom>
          <a:noFill/>
          <a:ln w="9525">
            <a:noFill/>
            <a:miter lim="800000"/>
            <a:headEnd/>
            <a:tailEnd/>
          </a:ln>
        </p:spPr>
        <p:txBody>
          <a:bodyPr>
            <a:spAutoFit/>
          </a:bodyPr>
          <a:lstStyle/>
          <a:p>
            <a:pPr>
              <a:spcBef>
                <a:spcPct val="50000"/>
              </a:spcBef>
            </a:pPr>
            <a:endParaRPr lang="fr-FR"/>
          </a:p>
        </p:txBody>
      </p:sp>
      <p:sp>
        <p:nvSpPr>
          <p:cNvPr id="1031" name="Text Box 1615"/>
          <p:cNvSpPr txBox="1">
            <a:spLocks noChangeArrowheads="1"/>
          </p:cNvSpPr>
          <p:nvPr/>
        </p:nvSpPr>
        <p:spPr bwMode="auto">
          <a:xfrm>
            <a:off x="1547813" y="4149725"/>
            <a:ext cx="1800225" cy="366713"/>
          </a:xfrm>
          <a:prstGeom prst="rect">
            <a:avLst/>
          </a:prstGeom>
          <a:noFill/>
          <a:ln w="9525">
            <a:noFill/>
            <a:miter lim="800000"/>
            <a:headEnd/>
            <a:tailEnd/>
          </a:ln>
        </p:spPr>
        <p:txBody>
          <a:bodyPr>
            <a:spAutoFit/>
          </a:bodyPr>
          <a:lstStyle/>
          <a:p>
            <a:pPr>
              <a:spcBef>
                <a:spcPct val="50000"/>
              </a:spcBef>
            </a:pPr>
            <a:endParaRPr lang="fr-FR"/>
          </a:p>
        </p:txBody>
      </p:sp>
      <p:graphicFrame>
        <p:nvGraphicFramePr>
          <p:cNvPr id="261821" name="Group 1725"/>
          <p:cNvGraphicFramePr>
            <a:graphicFrameLocks noGrp="1"/>
          </p:cNvGraphicFramePr>
          <p:nvPr>
            <p:ph sz="half" idx="1"/>
          </p:nvPr>
        </p:nvGraphicFramePr>
        <p:xfrm>
          <a:off x="1825625" y="3933825"/>
          <a:ext cx="1954212" cy="2449513"/>
        </p:xfrm>
        <a:graphic>
          <a:graphicData uri="http://schemas.openxmlformats.org/drawingml/2006/table">
            <a:tbl>
              <a:tblPr/>
              <a:tblGrid>
                <a:gridCol w="939800"/>
                <a:gridCol w="1014412"/>
              </a:tblGrid>
              <a:tr h="3159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cs typeface="Arial" charset="0"/>
                        </a:rPr>
                        <a:t>Heures</a:t>
                      </a:r>
                      <a:endParaRPr kumimoji="0" lang="fr-FR"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cs typeface="Arial" charset="0"/>
                        </a:rPr>
                        <a:t>T °c</a:t>
                      </a:r>
                      <a:endParaRPr kumimoji="0" lang="fr-FR"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cs typeface="Arial" charset="0"/>
                        </a:rPr>
                        <a:t>13:15</a:t>
                      </a:r>
                      <a:endParaRPr kumimoji="0" lang="fr-FR"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cs typeface="Arial" charset="0"/>
                        </a:rPr>
                        <a:t>13</a:t>
                      </a:r>
                      <a:endParaRPr kumimoji="0" lang="fr-FR"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cs typeface="Arial" charset="0"/>
                        </a:rPr>
                        <a:t>13:30</a:t>
                      </a:r>
                      <a:endParaRPr kumimoji="0" lang="fr-FR"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cs typeface="Arial" charset="0"/>
                        </a:rPr>
                        <a:t>44</a:t>
                      </a:r>
                      <a:endParaRPr kumimoji="0" lang="fr-FR"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cs typeface="Arial" charset="0"/>
                        </a:rPr>
                        <a:t>13:45</a:t>
                      </a:r>
                      <a:endParaRPr kumimoji="0" lang="fr-FR"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cs typeface="Arial" charset="0"/>
                        </a:rPr>
                        <a:t>71</a:t>
                      </a:r>
                      <a:endParaRPr kumimoji="0" lang="fr-FR"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cs typeface="Arial" charset="0"/>
                        </a:rPr>
                        <a:t>14:00</a:t>
                      </a:r>
                      <a:endParaRPr kumimoji="0" lang="fr-FR"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cs typeface="Arial" charset="0"/>
                        </a:rPr>
                        <a:t>83</a:t>
                      </a:r>
                      <a:endParaRPr kumimoji="0" lang="fr-FR"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cs typeface="Arial" charset="0"/>
                        </a:rPr>
                        <a:t>14:20</a:t>
                      </a:r>
                      <a:endParaRPr kumimoji="0" lang="fr-FR"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cs typeface="Arial" charset="0"/>
                        </a:rPr>
                        <a:t>89</a:t>
                      </a:r>
                      <a:endParaRPr kumimoji="0" lang="fr-FR"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cs typeface="Arial" charset="0"/>
                        </a:rPr>
                        <a:t>14:35</a:t>
                      </a:r>
                      <a:endParaRPr kumimoji="0" lang="fr-FR"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cs typeface="Arial" charset="0"/>
                        </a:rPr>
                        <a:t>93</a:t>
                      </a:r>
                      <a:endParaRPr kumimoji="0" lang="fr-FR"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cs typeface="Arial" charset="0"/>
                        </a:rPr>
                        <a:t>14:45</a:t>
                      </a:r>
                      <a:endParaRPr kumimoji="0" lang="fr-FR"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cs typeface="Arial" charset="0"/>
                        </a:rPr>
                        <a:t>95</a:t>
                      </a:r>
                      <a:endParaRPr kumimoji="0" lang="fr-FR"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026" name="Object 1721"/>
          <p:cNvGraphicFramePr>
            <a:graphicFrameLocks noGrp="1" noChangeAspect="1"/>
          </p:cNvGraphicFramePr>
          <p:nvPr>
            <p:ph sz="half" idx="2"/>
          </p:nvPr>
        </p:nvGraphicFramePr>
        <p:xfrm>
          <a:off x="3924300" y="3644900"/>
          <a:ext cx="4895850" cy="3103563"/>
        </p:xfrm>
        <a:graphic>
          <a:graphicData uri="http://schemas.openxmlformats.org/presentationml/2006/ole">
            <p:oleObj spid="_x0000_s1026" name="Graphique" r:id="rId4" imgW="7391400" imgH="4686300" progId="Excel.Sheet.8">
              <p:embed/>
            </p:oleObj>
          </a:graphicData>
        </a:graphic>
      </p:graphicFrame>
      <p:sp>
        <p:nvSpPr>
          <p:cNvPr id="9" name="Text Box 21"/>
          <p:cNvSpPr txBox="1">
            <a:spLocks noChangeArrowheads="1"/>
          </p:cNvSpPr>
          <p:nvPr/>
        </p:nvSpPr>
        <p:spPr bwMode="auto">
          <a:xfrm>
            <a:off x="1619250" y="1196975"/>
            <a:ext cx="6321425" cy="457200"/>
          </a:xfrm>
          <a:prstGeom prst="rect">
            <a:avLst/>
          </a:prstGeom>
          <a:noFill/>
          <a:ln w="9525">
            <a:noFill/>
            <a:miter lim="800000"/>
            <a:headEnd/>
            <a:tailEnd/>
          </a:ln>
          <a:effectLst/>
        </p:spPr>
        <p:txBody>
          <a:bodyPr>
            <a:spAutoFit/>
          </a:bodyPr>
          <a:lstStyle/>
          <a:p>
            <a:pPr algn="ctr">
              <a:spcBef>
                <a:spcPct val="50000"/>
              </a:spcBef>
              <a:defRPr/>
            </a:pPr>
            <a:r>
              <a:rPr lang="fr-FR" sz="2400" b="1" dirty="0">
                <a:solidFill>
                  <a:srgbClr val="FFFF00"/>
                </a:solidFill>
              </a:rPr>
              <a:t>CI 5 : </a:t>
            </a:r>
            <a:r>
              <a:rPr lang="fr-FR" b="1" u="sng" dirty="0">
                <a:solidFill>
                  <a:srgbClr val="FFFF00"/>
                </a:solidFill>
                <a:effectLst>
                  <a:outerShdw blurRad="38100" dist="38100" dir="2700000" algn="tl">
                    <a:srgbClr val="000000"/>
                  </a:outerShdw>
                </a:effectLst>
              </a:rPr>
              <a:t>Présentation finale du projet</a:t>
            </a:r>
          </a:p>
        </p:txBody>
      </p:sp>
      <p:graphicFrame>
        <p:nvGraphicFramePr>
          <p:cNvPr id="10" name="Group 24"/>
          <p:cNvGraphicFramePr>
            <a:graphicFrameLocks/>
          </p:cNvGraphicFramePr>
          <p:nvPr/>
        </p:nvGraphicFramePr>
        <p:xfrm>
          <a:off x="914400" y="2060575"/>
          <a:ext cx="849287" cy="2160240"/>
        </p:xfrm>
        <a:graphic>
          <a:graphicData uri="http://schemas.openxmlformats.org/drawingml/2006/table">
            <a:tbl>
              <a:tblPr/>
              <a:tblGrid>
                <a:gridCol w="849287"/>
              </a:tblGrid>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31.09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35.05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r>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35.06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r>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35.07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r>
            </a:tbl>
          </a:graphicData>
        </a:graphic>
      </p:graphicFrame>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042988" y="1341438"/>
            <a:ext cx="7632700" cy="396875"/>
          </a:xfrm>
          <a:prstGeom prst="rect">
            <a:avLst/>
          </a:prstGeom>
          <a:noFill/>
          <a:ln w="9525">
            <a:noFill/>
            <a:miter lim="800000"/>
            <a:headEnd/>
            <a:tailEnd/>
          </a:ln>
        </p:spPr>
        <p:txBody>
          <a:bodyPr>
            <a:spAutoFit/>
          </a:bodyPr>
          <a:lstStyle/>
          <a:p>
            <a:pPr>
              <a:spcBef>
                <a:spcPct val="50000"/>
              </a:spcBef>
            </a:pPr>
            <a:r>
              <a:rPr lang="fr-FR" sz="2000" b="1">
                <a:solidFill>
                  <a:srgbClr val="FFFF00"/>
                </a:solidFill>
              </a:rPr>
              <a:t>ORGANISATION : </a:t>
            </a:r>
            <a:r>
              <a:rPr lang="fr-FR" sz="2000" b="1"/>
              <a:t>Planning établi sur 30 séances de 2 heures</a:t>
            </a:r>
          </a:p>
        </p:txBody>
      </p:sp>
      <p:sp>
        <p:nvSpPr>
          <p:cNvPr id="7171" name="Rectangle 5"/>
          <p:cNvSpPr>
            <a:spLocks noChangeArrowheads="1"/>
          </p:cNvSpPr>
          <p:nvPr/>
        </p:nvSpPr>
        <p:spPr bwMode="auto">
          <a:xfrm>
            <a:off x="0" y="503238"/>
            <a:ext cx="9144000" cy="0"/>
          </a:xfrm>
          <a:prstGeom prst="rect">
            <a:avLst/>
          </a:prstGeom>
          <a:noFill/>
          <a:ln w="9525">
            <a:noFill/>
            <a:miter lim="800000"/>
            <a:headEnd/>
            <a:tailEnd/>
          </a:ln>
        </p:spPr>
        <p:txBody>
          <a:bodyPr wrap="none" anchor="ctr">
            <a:spAutoFit/>
          </a:bodyPr>
          <a:lstStyle/>
          <a:p>
            <a:endParaRPr lang="fr-FR"/>
          </a:p>
        </p:txBody>
      </p:sp>
      <p:sp>
        <p:nvSpPr>
          <p:cNvPr id="7172" name="Rectangle 211"/>
          <p:cNvSpPr>
            <a:spLocks noChangeArrowheads="1"/>
          </p:cNvSpPr>
          <p:nvPr/>
        </p:nvSpPr>
        <p:spPr bwMode="auto">
          <a:xfrm>
            <a:off x="0" y="6353175"/>
            <a:ext cx="9144000" cy="0"/>
          </a:xfrm>
          <a:prstGeom prst="rect">
            <a:avLst/>
          </a:prstGeom>
          <a:noFill/>
          <a:ln w="9525">
            <a:noFill/>
            <a:miter lim="800000"/>
            <a:headEnd/>
            <a:tailEnd/>
          </a:ln>
        </p:spPr>
        <p:txBody>
          <a:bodyPr wrap="none" anchor="ctr">
            <a:spAutoFit/>
          </a:bodyPr>
          <a:lstStyle/>
          <a:p>
            <a:endParaRPr lang="fr-FR"/>
          </a:p>
        </p:txBody>
      </p:sp>
      <p:graphicFrame>
        <p:nvGraphicFramePr>
          <p:cNvPr id="8" name="Tableau 7"/>
          <p:cNvGraphicFramePr>
            <a:graphicFrameLocks noGrp="1"/>
          </p:cNvGraphicFramePr>
          <p:nvPr/>
        </p:nvGraphicFramePr>
        <p:xfrm>
          <a:off x="1410582" y="1803792"/>
          <a:ext cx="7409890" cy="833120"/>
        </p:xfrm>
        <a:graphic>
          <a:graphicData uri="http://schemas.openxmlformats.org/drawingml/2006/table">
            <a:tbl>
              <a:tblPr/>
              <a:tblGrid>
                <a:gridCol w="304301"/>
                <a:gridCol w="797119"/>
                <a:gridCol w="209694"/>
                <a:gridCol w="210400"/>
                <a:gridCol w="210400"/>
                <a:gridCol w="210400"/>
                <a:gridCol w="210400"/>
                <a:gridCol w="210400"/>
                <a:gridCol w="209694"/>
                <a:gridCol w="210400"/>
                <a:gridCol w="210400"/>
                <a:gridCol w="210400"/>
                <a:gridCol w="210400"/>
                <a:gridCol w="210400"/>
                <a:gridCol w="209694"/>
                <a:gridCol w="210400"/>
                <a:gridCol w="210400"/>
                <a:gridCol w="210400"/>
                <a:gridCol w="210400"/>
                <a:gridCol w="210400"/>
                <a:gridCol w="209694"/>
                <a:gridCol w="210400"/>
                <a:gridCol w="210400"/>
                <a:gridCol w="210400"/>
                <a:gridCol w="210400"/>
                <a:gridCol w="210400"/>
                <a:gridCol w="209694"/>
                <a:gridCol w="210400"/>
                <a:gridCol w="210400"/>
                <a:gridCol w="210400"/>
                <a:gridCol w="210400"/>
                <a:gridCol w="210400"/>
              </a:tblGrid>
              <a:tr h="833120">
                <a:tc>
                  <a:txBody>
                    <a:bodyPr/>
                    <a:lstStyle/>
                    <a:p>
                      <a:pPr marL="71755" marR="71755" algn="ctr">
                        <a:lnSpc>
                          <a:spcPct val="115000"/>
                        </a:lnSpc>
                        <a:spcAft>
                          <a:spcPts val="0"/>
                        </a:spcAft>
                      </a:pPr>
                      <a:endParaRPr lang="fr-FR" sz="1000" dirty="0">
                        <a:latin typeface="Comic Sans MS"/>
                        <a:ea typeface="Calibri"/>
                        <a:cs typeface="Times New Roman"/>
                      </a:endParaRPr>
                    </a:p>
                  </a:txBody>
                  <a:tcPr marL="0" marR="0" marT="0" marB="0" vert="vert27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endParaRPr lang="fr-FR" sz="1000">
                        <a:latin typeface="Comic Sans MS"/>
                        <a:ea typeface="Calibri"/>
                        <a:cs typeface="Times New Roman"/>
                      </a:endParaRPr>
                    </a:p>
                  </a:txBody>
                  <a:tcPr marL="0" marR="0" marT="0" marB="0" vert="vert27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a:latin typeface="Comic Sans MS"/>
                          <a:ea typeface="Calibri"/>
                          <a:cs typeface="Times New Roman"/>
                        </a:rPr>
                        <a:t>Séance 01</a:t>
                      </a:r>
                    </a:p>
                  </a:txBody>
                  <a:tcPr marL="0" marR="0" marT="0" marB="0" vert="vert27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fr-FR" sz="1000">
                          <a:latin typeface="Comic Sans MS"/>
                          <a:ea typeface="Calibri"/>
                          <a:cs typeface="Times New Roman"/>
                        </a:rPr>
                        <a:t>Séance 02</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fr-FR" sz="1000">
                          <a:latin typeface="Comic Sans MS"/>
                          <a:ea typeface="Calibri"/>
                          <a:cs typeface="Times New Roman"/>
                        </a:rPr>
                        <a:t>Séance 03</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fr-FR" sz="1000">
                          <a:latin typeface="Comic Sans MS"/>
                          <a:ea typeface="Calibri"/>
                          <a:cs typeface="Times New Roman"/>
                        </a:rPr>
                        <a:t>Séance 04</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fr-FR" sz="1000">
                          <a:latin typeface="Comic Sans MS"/>
                          <a:ea typeface="Calibri"/>
                          <a:cs typeface="Times New Roman"/>
                        </a:rPr>
                        <a:t>Séance 05</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fr-FR" sz="1000">
                          <a:latin typeface="Comic Sans MS"/>
                          <a:ea typeface="Calibri"/>
                          <a:cs typeface="Times New Roman"/>
                        </a:rPr>
                        <a:t>Séance 06</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fr-FR" sz="1000">
                          <a:latin typeface="Comic Sans MS"/>
                          <a:ea typeface="Calibri"/>
                          <a:cs typeface="Times New Roman"/>
                        </a:rPr>
                        <a:t>Séance 07</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fr-FR" sz="1000">
                          <a:latin typeface="Comic Sans MS"/>
                          <a:ea typeface="Calibri"/>
                          <a:cs typeface="Times New Roman"/>
                        </a:rPr>
                        <a:t>Séance 08</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fr-FR" sz="1000">
                          <a:latin typeface="Comic Sans MS"/>
                          <a:ea typeface="Calibri"/>
                          <a:cs typeface="Times New Roman"/>
                        </a:rPr>
                        <a:t>Séance 09</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fr-FR" sz="1000">
                          <a:latin typeface="Comic Sans MS"/>
                          <a:ea typeface="Calibri"/>
                          <a:cs typeface="Times New Roman"/>
                        </a:rPr>
                        <a:t>Séance 10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fr-FR" sz="1000">
                          <a:latin typeface="Comic Sans MS"/>
                          <a:ea typeface="Calibri"/>
                          <a:cs typeface="Times New Roman"/>
                        </a:rPr>
                        <a:t>Séance 11</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fr-FR" sz="1000">
                          <a:latin typeface="Comic Sans MS"/>
                          <a:ea typeface="Calibri"/>
                          <a:cs typeface="Times New Roman"/>
                        </a:rPr>
                        <a:t>Séance 12</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fr-FR" sz="1000">
                          <a:latin typeface="Comic Sans MS"/>
                          <a:ea typeface="Calibri"/>
                          <a:cs typeface="Times New Roman"/>
                        </a:rPr>
                        <a:t>Séance 13</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fr-FR" sz="1000">
                          <a:latin typeface="Comic Sans MS"/>
                          <a:ea typeface="Calibri"/>
                          <a:cs typeface="Times New Roman"/>
                        </a:rPr>
                        <a:t>Séance 14</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fr-FR" sz="1000">
                          <a:latin typeface="Comic Sans MS"/>
                          <a:ea typeface="Calibri"/>
                          <a:cs typeface="Times New Roman"/>
                        </a:rPr>
                        <a:t>Séance 15</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fr-FR" sz="1000">
                          <a:latin typeface="Comic Sans MS"/>
                          <a:ea typeface="Calibri"/>
                          <a:cs typeface="Times New Roman"/>
                        </a:rPr>
                        <a:t>Séance 16</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fr-FR" sz="1000">
                          <a:latin typeface="Comic Sans MS"/>
                          <a:ea typeface="Calibri"/>
                          <a:cs typeface="Times New Roman"/>
                        </a:rPr>
                        <a:t>Séance 17</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fr-FR" sz="1000">
                          <a:latin typeface="Comic Sans MS"/>
                          <a:ea typeface="Calibri"/>
                          <a:cs typeface="Times New Roman"/>
                        </a:rPr>
                        <a:t>Séance 18</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fr-FR" sz="1000">
                          <a:latin typeface="Comic Sans MS"/>
                          <a:ea typeface="Calibri"/>
                          <a:cs typeface="Times New Roman"/>
                        </a:rPr>
                        <a:t>Séance 19</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fr-FR" sz="1000">
                          <a:latin typeface="Comic Sans MS"/>
                          <a:ea typeface="Calibri"/>
                          <a:cs typeface="Times New Roman"/>
                        </a:rPr>
                        <a:t>Séance 20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fr-FR" sz="1000">
                          <a:latin typeface="Comic Sans MS"/>
                          <a:ea typeface="Calibri"/>
                          <a:cs typeface="Times New Roman"/>
                        </a:rPr>
                        <a:t>Séance 21</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fr-FR" sz="1000">
                          <a:latin typeface="Comic Sans MS"/>
                          <a:ea typeface="Calibri"/>
                          <a:cs typeface="Times New Roman"/>
                        </a:rPr>
                        <a:t>Séance 22</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fr-FR" sz="1000" dirty="0">
                          <a:latin typeface="Comic Sans MS"/>
                          <a:ea typeface="Calibri"/>
                          <a:cs typeface="Times New Roman"/>
                        </a:rPr>
                        <a:t>Séance 23</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fr-FR" sz="1000">
                          <a:latin typeface="Comic Sans MS"/>
                          <a:ea typeface="Calibri"/>
                          <a:cs typeface="Times New Roman"/>
                        </a:rPr>
                        <a:t>Séance 24</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fr-FR" sz="1000">
                          <a:latin typeface="Comic Sans MS"/>
                          <a:ea typeface="Calibri"/>
                          <a:cs typeface="Times New Roman"/>
                        </a:rPr>
                        <a:t>Séance 25</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fr-FR" sz="1000">
                          <a:latin typeface="Comic Sans MS"/>
                          <a:ea typeface="Calibri"/>
                          <a:cs typeface="Times New Roman"/>
                        </a:rPr>
                        <a:t>Séance 26</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fr-FR" sz="1000">
                          <a:latin typeface="Comic Sans MS"/>
                          <a:ea typeface="Calibri"/>
                          <a:cs typeface="Times New Roman"/>
                        </a:rPr>
                        <a:t>Séance 27</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fr-FR" sz="1000">
                          <a:latin typeface="Comic Sans MS"/>
                          <a:ea typeface="Calibri"/>
                          <a:cs typeface="Times New Roman"/>
                        </a:rPr>
                        <a:t>Séance 28</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fr-FR" sz="1000">
                          <a:latin typeface="Comic Sans MS"/>
                          <a:ea typeface="Calibri"/>
                          <a:cs typeface="Times New Roman"/>
                        </a:rPr>
                        <a:t>Séance 29</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fr-FR" sz="1000" dirty="0">
                          <a:latin typeface="Comic Sans MS"/>
                          <a:ea typeface="Calibri"/>
                          <a:cs typeface="Times New Roman"/>
                        </a:rPr>
                        <a:t>Séance 30</a:t>
                      </a:r>
                    </a:p>
                  </a:txBody>
                  <a:tcPr marL="0" marR="0" marT="0" marB="0" vert="vert27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graphicFrame>
        <p:nvGraphicFramePr>
          <p:cNvPr id="9" name="Tableau 8"/>
          <p:cNvGraphicFramePr>
            <a:graphicFrameLocks noGrp="1"/>
          </p:cNvGraphicFramePr>
          <p:nvPr/>
        </p:nvGraphicFramePr>
        <p:xfrm>
          <a:off x="900113" y="2636838"/>
          <a:ext cx="7920844" cy="3877761"/>
        </p:xfrm>
        <a:graphic>
          <a:graphicData uri="http://schemas.openxmlformats.org/drawingml/2006/table">
            <a:tbl>
              <a:tblPr/>
              <a:tblGrid>
                <a:gridCol w="798602"/>
                <a:gridCol w="798602"/>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gridCol w="105394"/>
              </a:tblGrid>
              <a:tr h="53993">
                <a:tc rowSpan="12">
                  <a:txBody>
                    <a:bodyPr/>
                    <a:lstStyle/>
                    <a:p>
                      <a:pPr algn="ctr">
                        <a:lnSpc>
                          <a:spcPct val="115000"/>
                        </a:lnSpc>
                        <a:spcAft>
                          <a:spcPts val="0"/>
                        </a:spcAft>
                      </a:pPr>
                      <a:r>
                        <a:rPr lang="fr-FR" sz="1000" dirty="0">
                          <a:latin typeface="Comic Sans MS"/>
                          <a:ea typeface="Calibri"/>
                          <a:cs typeface="Times New Roman"/>
                        </a:rPr>
                        <a:t>CI1</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6">
                  <a:txBody>
                    <a:bodyPr/>
                    <a:lstStyle/>
                    <a:p>
                      <a:pPr algn="ctr">
                        <a:lnSpc>
                          <a:spcPct val="115000"/>
                        </a:lnSpc>
                        <a:spcAft>
                          <a:spcPts val="0"/>
                        </a:spcAft>
                      </a:pPr>
                      <a:r>
                        <a:rPr lang="fr-FR" sz="1000">
                          <a:latin typeface="Comic Sans MS"/>
                          <a:ea typeface="Calibri"/>
                          <a:cs typeface="Times New Roman"/>
                        </a:rPr>
                        <a:t>Séquence 01</a:t>
                      </a: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4574">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3993">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4574">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3993">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FF33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33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33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33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33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33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81396">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FF33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33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33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33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33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33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3993">
                <a:tc vMerge="1">
                  <a:txBody>
                    <a:bodyPr/>
                    <a:lstStyle/>
                    <a:p>
                      <a:endParaRPr lang="fr-FR"/>
                    </a:p>
                  </a:txBody>
                  <a:tcPr/>
                </a:tc>
                <a:tc rowSpan="6">
                  <a:txBody>
                    <a:bodyPr/>
                    <a:lstStyle/>
                    <a:p>
                      <a:pPr algn="ctr">
                        <a:lnSpc>
                          <a:spcPct val="115000"/>
                        </a:lnSpc>
                        <a:spcAft>
                          <a:spcPts val="0"/>
                        </a:spcAft>
                      </a:pPr>
                      <a:r>
                        <a:rPr lang="fr-FR" sz="1000">
                          <a:latin typeface="Comic Sans MS"/>
                          <a:ea typeface="Calibri"/>
                          <a:cs typeface="Times New Roman"/>
                        </a:rPr>
                        <a:t>Séquence 02</a:t>
                      </a: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4574">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3993">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4574">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4574">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80816">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r>
              <a:tr h="54574">
                <a:tc rowSpan="18">
                  <a:txBody>
                    <a:bodyPr/>
                    <a:lstStyle/>
                    <a:p>
                      <a:pPr algn="ctr">
                        <a:lnSpc>
                          <a:spcPct val="115000"/>
                        </a:lnSpc>
                        <a:spcAft>
                          <a:spcPts val="0"/>
                        </a:spcAft>
                      </a:pPr>
                      <a:r>
                        <a:rPr lang="fr-FR" sz="1000" dirty="0">
                          <a:latin typeface="Comic Sans MS"/>
                          <a:ea typeface="Calibri"/>
                          <a:cs typeface="Times New Roman"/>
                        </a:rPr>
                        <a:t>CI2</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6">
                  <a:txBody>
                    <a:bodyPr/>
                    <a:lstStyle/>
                    <a:p>
                      <a:pPr algn="ctr">
                        <a:lnSpc>
                          <a:spcPct val="115000"/>
                        </a:lnSpc>
                        <a:spcAft>
                          <a:spcPts val="0"/>
                        </a:spcAft>
                      </a:pPr>
                      <a:r>
                        <a:rPr lang="fr-FR" sz="1000">
                          <a:latin typeface="Comic Sans MS"/>
                          <a:ea typeface="Calibri"/>
                          <a:cs typeface="Times New Roman"/>
                        </a:rPr>
                        <a:t>Séquence 01</a:t>
                      </a: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FF00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solidFill>
                      <a:srgbClr val="FF00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solidFill>
                      <a:srgbClr val="FF00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solidFill>
                      <a:srgbClr val="FF00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r>
              <a:tr h="53993">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00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00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00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4574">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00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00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00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3993">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00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00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00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4574">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00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00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00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80816">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00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00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00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4574">
                <a:tc vMerge="1">
                  <a:txBody>
                    <a:bodyPr/>
                    <a:lstStyle/>
                    <a:p>
                      <a:endParaRPr lang="fr-FR"/>
                    </a:p>
                  </a:txBody>
                  <a:tcPr/>
                </a:tc>
                <a:tc rowSpan="6">
                  <a:txBody>
                    <a:bodyPr/>
                    <a:lstStyle/>
                    <a:p>
                      <a:pPr algn="ctr">
                        <a:lnSpc>
                          <a:spcPct val="115000"/>
                        </a:lnSpc>
                        <a:spcAft>
                          <a:spcPts val="0"/>
                        </a:spcAft>
                      </a:pPr>
                      <a:r>
                        <a:rPr lang="fr-FR" sz="1000">
                          <a:latin typeface="Comic Sans MS"/>
                          <a:ea typeface="Calibri"/>
                          <a:cs typeface="Times New Roman"/>
                        </a:rPr>
                        <a:t>Séquence 02</a:t>
                      </a: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3993">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4574">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4574">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3993">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80816">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3993">
                <a:tc vMerge="1">
                  <a:txBody>
                    <a:bodyPr/>
                    <a:lstStyle/>
                    <a:p>
                      <a:endParaRPr lang="fr-FR"/>
                    </a:p>
                  </a:txBody>
                  <a:tcPr/>
                </a:tc>
                <a:tc rowSpan="6">
                  <a:txBody>
                    <a:bodyPr/>
                    <a:lstStyle/>
                    <a:p>
                      <a:pPr algn="ctr">
                        <a:lnSpc>
                          <a:spcPct val="115000"/>
                        </a:lnSpc>
                        <a:spcAft>
                          <a:spcPts val="0"/>
                        </a:spcAft>
                      </a:pPr>
                      <a:r>
                        <a:rPr lang="fr-FR" sz="1000">
                          <a:latin typeface="Comic Sans MS"/>
                          <a:ea typeface="Calibri"/>
                          <a:cs typeface="Times New Roman"/>
                        </a:rPr>
                        <a:t>Séquence 03</a:t>
                      </a: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4574">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3993">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4574">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3993">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81396">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r>
              <a:tr h="53993">
                <a:tc rowSpan="18">
                  <a:txBody>
                    <a:bodyPr/>
                    <a:lstStyle/>
                    <a:p>
                      <a:pPr algn="ctr">
                        <a:lnSpc>
                          <a:spcPct val="115000"/>
                        </a:lnSpc>
                        <a:spcAft>
                          <a:spcPts val="0"/>
                        </a:spcAft>
                      </a:pPr>
                      <a:r>
                        <a:rPr lang="fr-FR" sz="1000">
                          <a:latin typeface="Comic Sans MS"/>
                          <a:ea typeface="Calibri"/>
                          <a:cs typeface="Times New Roman"/>
                        </a:rPr>
                        <a:t>CI3</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6">
                  <a:txBody>
                    <a:bodyPr/>
                    <a:lstStyle/>
                    <a:p>
                      <a:pPr algn="ctr">
                        <a:lnSpc>
                          <a:spcPct val="115000"/>
                        </a:lnSpc>
                        <a:spcAft>
                          <a:spcPts val="0"/>
                        </a:spcAft>
                      </a:pPr>
                      <a:r>
                        <a:rPr lang="fr-FR" sz="1000">
                          <a:latin typeface="Comic Sans MS"/>
                          <a:ea typeface="Calibri"/>
                          <a:cs typeface="Times New Roman"/>
                        </a:rPr>
                        <a:t>Séquence 01</a:t>
                      </a: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r>
              <a:tr h="54574">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4574">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3993">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4574">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80816">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4574">
                <a:tc vMerge="1">
                  <a:txBody>
                    <a:bodyPr/>
                    <a:lstStyle/>
                    <a:p>
                      <a:endParaRPr lang="fr-FR"/>
                    </a:p>
                  </a:txBody>
                  <a:tcPr/>
                </a:tc>
                <a:tc rowSpan="6">
                  <a:txBody>
                    <a:bodyPr/>
                    <a:lstStyle/>
                    <a:p>
                      <a:pPr algn="ctr">
                        <a:lnSpc>
                          <a:spcPct val="115000"/>
                        </a:lnSpc>
                        <a:spcAft>
                          <a:spcPts val="0"/>
                        </a:spcAft>
                      </a:pPr>
                      <a:r>
                        <a:rPr lang="fr-FR" sz="1000">
                          <a:latin typeface="Comic Sans MS"/>
                          <a:ea typeface="Calibri"/>
                          <a:cs typeface="Times New Roman"/>
                        </a:rPr>
                        <a:t>Séquence 02</a:t>
                      </a: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3993">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4574">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0070C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3993">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4574">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80816">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4574">
                <a:tc vMerge="1">
                  <a:txBody>
                    <a:bodyPr/>
                    <a:lstStyle/>
                    <a:p>
                      <a:endParaRPr lang="fr-FR"/>
                    </a:p>
                  </a:txBody>
                  <a:tcPr/>
                </a:tc>
                <a:tc rowSpan="6">
                  <a:txBody>
                    <a:bodyPr/>
                    <a:lstStyle/>
                    <a:p>
                      <a:pPr algn="ctr">
                        <a:lnSpc>
                          <a:spcPct val="115000"/>
                        </a:lnSpc>
                        <a:spcAft>
                          <a:spcPts val="0"/>
                        </a:spcAft>
                      </a:pPr>
                      <a:r>
                        <a:rPr lang="fr-FR" sz="1000">
                          <a:latin typeface="Comic Sans MS"/>
                          <a:ea typeface="Calibri"/>
                          <a:cs typeface="Times New Roman"/>
                        </a:rPr>
                        <a:t>Séquence 03</a:t>
                      </a: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4574">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3993">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4574">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3993">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80816">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r>
              <a:tr h="53993">
                <a:tc rowSpan="12">
                  <a:txBody>
                    <a:bodyPr/>
                    <a:lstStyle/>
                    <a:p>
                      <a:pPr algn="ctr">
                        <a:lnSpc>
                          <a:spcPct val="115000"/>
                        </a:lnSpc>
                        <a:spcAft>
                          <a:spcPts val="0"/>
                        </a:spcAft>
                      </a:pPr>
                      <a:r>
                        <a:rPr lang="fr-FR" sz="1000">
                          <a:latin typeface="Comic Sans MS"/>
                          <a:ea typeface="Calibri"/>
                          <a:cs typeface="Times New Roman"/>
                        </a:rPr>
                        <a:t>CI4</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6">
                  <a:txBody>
                    <a:bodyPr/>
                    <a:lstStyle/>
                    <a:p>
                      <a:pPr algn="ctr">
                        <a:lnSpc>
                          <a:spcPct val="115000"/>
                        </a:lnSpc>
                        <a:spcAft>
                          <a:spcPts val="0"/>
                        </a:spcAft>
                      </a:pPr>
                      <a:r>
                        <a:rPr lang="fr-FR" sz="1000">
                          <a:latin typeface="Comic Sans MS"/>
                          <a:ea typeface="Calibri"/>
                          <a:cs typeface="Times New Roman"/>
                        </a:rPr>
                        <a:t>Séquence 01</a:t>
                      </a: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r>
              <a:tr h="54574">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3993">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4574">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3993">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81396">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4574">
                <a:tc vMerge="1">
                  <a:txBody>
                    <a:bodyPr/>
                    <a:lstStyle/>
                    <a:p>
                      <a:endParaRPr lang="fr-FR"/>
                    </a:p>
                  </a:txBody>
                  <a:tcPr/>
                </a:tc>
                <a:tc rowSpan="6">
                  <a:txBody>
                    <a:bodyPr/>
                    <a:lstStyle/>
                    <a:p>
                      <a:pPr algn="ctr">
                        <a:lnSpc>
                          <a:spcPct val="115000"/>
                        </a:lnSpc>
                        <a:spcAft>
                          <a:spcPts val="0"/>
                        </a:spcAft>
                      </a:pPr>
                      <a:r>
                        <a:rPr lang="fr-FR" sz="1000">
                          <a:latin typeface="Comic Sans MS"/>
                          <a:ea typeface="Calibri"/>
                          <a:cs typeface="Times New Roman"/>
                        </a:rPr>
                        <a:t>Séquence 02</a:t>
                      </a: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3993">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4574">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3993">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54574">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r>
              <a:tr h="80816">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r>
              <a:tr h="54574">
                <a:tc rowSpan="6">
                  <a:txBody>
                    <a:bodyPr/>
                    <a:lstStyle/>
                    <a:p>
                      <a:pPr algn="ctr">
                        <a:lnSpc>
                          <a:spcPct val="115000"/>
                        </a:lnSpc>
                        <a:spcAft>
                          <a:spcPts val="0"/>
                        </a:spcAft>
                      </a:pPr>
                      <a:r>
                        <a:rPr lang="fr-FR" sz="1000">
                          <a:latin typeface="Comic Sans MS"/>
                          <a:ea typeface="Calibri"/>
                          <a:cs typeface="Times New Roman"/>
                        </a:rPr>
                        <a:t>CI5</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6">
                  <a:txBody>
                    <a:bodyPr/>
                    <a:lstStyle/>
                    <a:p>
                      <a:pPr algn="ctr">
                        <a:lnSpc>
                          <a:spcPct val="115000"/>
                        </a:lnSpc>
                        <a:spcAft>
                          <a:spcPts val="0"/>
                        </a:spcAft>
                      </a:pPr>
                      <a:r>
                        <a:rPr lang="fr-FR" sz="1000">
                          <a:latin typeface="Comic Sans MS"/>
                          <a:ea typeface="Calibri"/>
                          <a:cs typeface="Times New Roman"/>
                        </a:rPr>
                        <a:t>Séquence 01</a:t>
                      </a: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00"/>
                    </a:solidFill>
                  </a:tcPr>
                </a:tc>
              </a:tr>
              <a:tr h="53993">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00"/>
                    </a:solidFill>
                  </a:tcPr>
                </a:tc>
              </a:tr>
              <a:tr h="54574">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FF00"/>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00"/>
                    </a:solidFill>
                  </a:tcPr>
                </a:tc>
              </a:tr>
              <a:tr h="53993">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66CC"/>
                    </a:solidFill>
                  </a:tcPr>
                </a:tc>
              </a:tr>
              <a:tr h="54574">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a:noFill/>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66CC"/>
                    </a:solidFill>
                  </a:tcPr>
                </a:tc>
              </a:tr>
              <a:tr h="80816">
                <a:tc vMerge="1">
                  <a:txBody>
                    <a:bodyPr/>
                    <a:lstStyle/>
                    <a:p>
                      <a:endParaRPr lang="fr-FR"/>
                    </a:p>
                  </a:txBody>
                  <a:tcPr/>
                </a:tc>
                <a:tc vMerge="1">
                  <a:txBody>
                    <a:bodyPr/>
                    <a:lstStyle/>
                    <a:p>
                      <a:endParaRPr lang="fr-FR"/>
                    </a:p>
                  </a:txBody>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ctr">
                        <a:lnSpc>
                          <a:spcPct val="115000"/>
                        </a:lnSpc>
                      </a:pPr>
                      <a:endParaRPr lang="fr-FR" sz="100">
                        <a:latin typeface="Calibri"/>
                        <a:ea typeface="Times New Roman"/>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66CC"/>
                    </a:solidFill>
                  </a:tcPr>
                </a:tc>
                <a:tc>
                  <a:txBody>
                    <a:bodyPr/>
                    <a:lstStyle/>
                    <a:p>
                      <a:pPr algn="ctr">
                        <a:lnSpc>
                          <a:spcPct val="115000"/>
                        </a:lnSpc>
                      </a:pPr>
                      <a:endParaRPr lang="fr-FR" sz="100">
                        <a:latin typeface="Calibri"/>
                        <a:ea typeface="Times New Roman"/>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66CC"/>
                    </a:solidFill>
                  </a:tcPr>
                </a:tc>
                <a:tc>
                  <a:txBody>
                    <a:bodyPr/>
                    <a:lstStyle/>
                    <a:p>
                      <a:pPr algn="ctr">
                        <a:lnSpc>
                          <a:spcPct val="115000"/>
                        </a:lnSpc>
                      </a:pPr>
                      <a:endParaRPr lang="fr-FR" sz="100" dirty="0">
                        <a:latin typeface="Calibri"/>
                        <a:ea typeface="Times New Roman"/>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66CC"/>
                    </a:solidFill>
                  </a:tcPr>
                </a:tc>
              </a:tr>
            </a:tbl>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1511"/>
          <p:cNvSpPr txBox="1">
            <a:spLocks noChangeArrowheads="1"/>
          </p:cNvSpPr>
          <p:nvPr/>
        </p:nvSpPr>
        <p:spPr bwMode="auto">
          <a:xfrm>
            <a:off x="900113" y="1735138"/>
            <a:ext cx="7848600" cy="366712"/>
          </a:xfrm>
          <a:prstGeom prst="rect">
            <a:avLst/>
          </a:prstGeom>
          <a:noFill/>
          <a:ln w="9525">
            <a:noFill/>
            <a:miter lim="800000"/>
            <a:headEnd/>
            <a:tailEnd/>
          </a:ln>
        </p:spPr>
        <p:txBody>
          <a:bodyPr>
            <a:spAutoFit/>
          </a:bodyPr>
          <a:lstStyle/>
          <a:p>
            <a:pPr algn="ctr">
              <a:spcBef>
                <a:spcPct val="50000"/>
              </a:spcBef>
            </a:pPr>
            <a:r>
              <a:rPr lang="fr-FR"/>
              <a:t>Calcul de la puissance effective du cuiseur</a:t>
            </a:r>
          </a:p>
        </p:txBody>
      </p:sp>
      <p:graphicFrame>
        <p:nvGraphicFramePr>
          <p:cNvPr id="2050" name="Object 1721"/>
          <p:cNvGraphicFramePr>
            <a:graphicFrameLocks noGrp="1" noChangeAspect="1"/>
          </p:cNvGraphicFramePr>
          <p:nvPr/>
        </p:nvGraphicFramePr>
        <p:xfrm>
          <a:off x="4067175" y="2349500"/>
          <a:ext cx="4895850" cy="3103563"/>
        </p:xfrm>
        <a:graphic>
          <a:graphicData uri="http://schemas.openxmlformats.org/presentationml/2006/ole">
            <p:oleObj spid="_x0000_s2050" name="Graphique" r:id="rId4" imgW="7391400" imgH="4686300" progId="Excel.Sheet.8">
              <p:embed/>
            </p:oleObj>
          </a:graphicData>
        </a:graphic>
      </p:graphicFrame>
      <p:cxnSp>
        <p:nvCxnSpPr>
          <p:cNvPr id="8" name="Connecteur droit 7"/>
          <p:cNvCxnSpPr/>
          <p:nvPr/>
        </p:nvCxnSpPr>
        <p:spPr>
          <a:xfrm>
            <a:off x="4498975" y="4041775"/>
            <a:ext cx="15843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4498975" y="4724400"/>
            <a:ext cx="15843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219700" y="4076700"/>
            <a:ext cx="0" cy="12969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524375" y="4052888"/>
            <a:ext cx="0" cy="1295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56" name="ZoneTexte 13"/>
          <p:cNvSpPr txBox="1">
            <a:spLocks noChangeArrowheads="1"/>
          </p:cNvSpPr>
          <p:nvPr/>
        </p:nvSpPr>
        <p:spPr bwMode="auto">
          <a:xfrm>
            <a:off x="827088" y="2492375"/>
            <a:ext cx="3024187" cy="368300"/>
          </a:xfrm>
          <a:prstGeom prst="rect">
            <a:avLst/>
          </a:prstGeom>
          <a:noFill/>
          <a:ln w="9525">
            <a:noFill/>
            <a:miter lim="800000"/>
            <a:headEnd/>
            <a:tailEnd/>
          </a:ln>
        </p:spPr>
        <p:txBody>
          <a:bodyPr>
            <a:spAutoFit/>
          </a:bodyPr>
          <a:lstStyle/>
          <a:p>
            <a:r>
              <a:rPr lang="fr-FR"/>
              <a:t>∆W=chaleur massique X ∆</a:t>
            </a:r>
            <a:r>
              <a:rPr lang="el-GR"/>
              <a:t>θ</a:t>
            </a:r>
            <a:endParaRPr lang="fr-FR"/>
          </a:p>
        </p:txBody>
      </p:sp>
      <p:sp>
        <p:nvSpPr>
          <p:cNvPr id="2057" name="ZoneTexte 14"/>
          <p:cNvSpPr txBox="1">
            <a:spLocks noChangeArrowheads="1"/>
          </p:cNvSpPr>
          <p:nvPr/>
        </p:nvSpPr>
        <p:spPr bwMode="auto">
          <a:xfrm>
            <a:off x="5722938" y="4221163"/>
            <a:ext cx="576262" cy="369887"/>
          </a:xfrm>
          <a:prstGeom prst="rect">
            <a:avLst/>
          </a:prstGeom>
          <a:noFill/>
          <a:ln w="9525">
            <a:noFill/>
            <a:miter lim="800000"/>
            <a:headEnd/>
            <a:tailEnd/>
          </a:ln>
        </p:spPr>
        <p:txBody>
          <a:bodyPr>
            <a:spAutoFit/>
          </a:bodyPr>
          <a:lstStyle/>
          <a:p>
            <a:r>
              <a:rPr lang="fr-FR"/>
              <a:t>∆</a:t>
            </a:r>
            <a:r>
              <a:rPr lang="el-GR"/>
              <a:t>θ</a:t>
            </a:r>
            <a:endParaRPr lang="fr-FR"/>
          </a:p>
        </p:txBody>
      </p:sp>
      <p:cxnSp>
        <p:nvCxnSpPr>
          <p:cNvPr id="17" name="Connecteur droit avec flèche 16"/>
          <p:cNvCxnSpPr/>
          <p:nvPr/>
        </p:nvCxnSpPr>
        <p:spPr>
          <a:xfrm>
            <a:off x="5651500" y="4076700"/>
            <a:ext cx="0" cy="6492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4570413" y="5300663"/>
            <a:ext cx="57626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060" name="ZoneTexte 19"/>
          <p:cNvSpPr txBox="1">
            <a:spLocks noChangeArrowheads="1"/>
          </p:cNvSpPr>
          <p:nvPr/>
        </p:nvSpPr>
        <p:spPr bwMode="auto">
          <a:xfrm>
            <a:off x="4643438" y="5373688"/>
            <a:ext cx="1655762" cy="368300"/>
          </a:xfrm>
          <a:prstGeom prst="rect">
            <a:avLst/>
          </a:prstGeom>
          <a:noFill/>
          <a:ln w="9525">
            <a:noFill/>
            <a:miter lim="800000"/>
            <a:headEnd/>
            <a:tailEnd/>
          </a:ln>
        </p:spPr>
        <p:txBody>
          <a:bodyPr>
            <a:spAutoFit/>
          </a:bodyPr>
          <a:lstStyle/>
          <a:p>
            <a:r>
              <a:rPr lang="fr-FR"/>
              <a:t>∆t  </a:t>
            </a:r>
            <a:r>
              <a:rPr lang="fr-FR" sz="1200"/>
              <a:t>(en secondes)</a:t>
            </a:r>
          </a:p>
        </p:txBody>
      </p:sp>
      <p:sp>
        <p:nvSpPr>
          <p:cNvPr id="2061" name="ZoneTexte 20"/>
          <p:cNvSpPr txBox="1">
            <a:spLocks noChangeArrowheads="1"/>
          </p:cNvSpPr>
          <p:nvPr/>
        </p:nvSpPr>
        <p:spPr bwMode="auto">
          <a:xfrm>
            <a:off x="827088" y="2924175"/>
            <a:ext cx="2879725" cy="923925"/>
          </a:xfrm>
          <a:prstGeom prst="rect">
            <a:avLst/>
          </a:prstGeom>
          <a:noFill/>
          <a:ln w="9525">
            <a:noFill/>
            <a:miter lim="800000"/>
            <a:headEnd/>
            <a:tailEnd/>
          </a:ln>
        </p:spPr>
        <p:txBody>
          <a:bodyPr>
            <a:spAutoFit/>
          </a:bodyPr>
          <a:lstStyle/>
          <a:p>
            <a:r>
              <a:rPr lang="fr-FR"/>
              <a:t>Pour un litre d’eau : chaleur massique = 4,18j/g/°C</a:t>
            </a:r>
          </a:p>
        </p:txBody>
      </p:sp>
      <p:sp>
        <p:nvSpPr>
          <p:cNvPr id="2062" name="ZoneTexte 21"/>
          <p:cNvSpPr txBox="1">
            <a:spLocks noChangeArrowheads="1"/>
          </p:cNvSpPr>
          <p:nvPr/>
        </p:nvSpPr>
        <p:spPr bwMode="auto">
          <a:xfrm>
            <a:off x="827088" y="4076700"/>
            <a:ext cx="3024187" cy="368300"/>
          </a:xfrm>
          <a:prstGeom prst="rect">
            <a:avLst/>
          </a:prstGeom>
          <a:noFill/>
          <a:ln w="9525">
            <a:noFill/>
            <a:miter lim="800000"/>
            <a:headEnd/>
            <a:tailEnd/>
          </a:ln>
        </p:spPr>
        <p:txBody>
          <a:bodyPr>
            <a:spAutoFit/>
          </a:bodyPr>
          <a:lstStyle/>
          <a:p>
            <a:r>
              <a:rPr lang="fr-FR"/>
              <a:t>P=∆W / ∆t</a:t>
            </a:r>
          </a:p>
        </p:txBody>
      </p:sp>
      <p:sp>
        <p:nvSpPr>
          <p:cNvPr id="2063" name="ZoneTexte 22"/>
          <p:cNvSpPr txBox="1">
            <a:spLocks noChangeArrowheads="1"/>
          </p:cNvSpPr>
          <p:nvPr/>
        </p:nvSpPr>
        <p:spPr bwMode="auto">
          <a:xfrm>
            <a:off x="684213" y="5381625"/>
            <a:ext cx="3960812" cy="1476375"/>
          </a:xfrm>
          <a:prstGeom prst="rect">
            <a:avLst/>
          </a:prstGeom>
          <a:noFill/>
          <a:ln w="9525">
            <a:noFill/>
            <a:miter lim="800000"/>
            <a:headEnd/>
            <a:tailEnd/>
          </a:ln>
        </p:spPr>
        <p:txBody>
          <a:bodyPr>
            <a:spAutoFit/>
          </a:bodyPr>
          <a:lstStyle/>
          <a:p>
            <a:r>
              <a:rPr lang="fr-FR"/>
              <a:t>Pour notre cas :</a:t>
            </a:r>
          </a:p>
          <a:p>
            <a:r>
              <a:rPr lang="fr-FR"/>
              <a:t>∆W = 1000 X ∆</a:t>
            </a:r>
            <a:r>
              <a:rPr lang="el-GR"/>
              <a:t>θ</a:t>
            </a:r>
            <a:r>
              <a:rPr lang="fr-FR"/>
              <a:t> X 4,18</a:t>
            </a:r>
          </a:p>
          <a:p>
            <a:endParaRPr lang="fr-FR"/>
          </a:p>
          <a:p>
            <a:r>
              <a:rPr lang="fr-FR"/>
              <a:t>P = (1000 X 31 X 4,18) / (15 X 60)</a:t>
            </a:r>
          </a:p>
          <a:p>
            <a:r>
              <a:rPr lang="fr-FR"/>
              <a:t>P = 144 W</a:t>
            </a:r>
          </a:p>
        </p:txBody>
      </p:sp>
      <p:sp>
        <p:nvSpPr>
          <p:cNvPr id="2064" name="ZoneTexte 23"/>
          <p:cNvSpPr txBox="1">
            <a:spLocks noChangeArrowheads="1"/>
          </p:cNvSpPr>
          <p:nvPr/>
        </p:nvSpPr>
        <p:spPr bwMode="auto">
          <a:xfrm>
            <a:off x="5148263" y="5805488"/>
            <a:ext cx="3455987" cy="923925"/>
          </a:xfrm>
          <a:prstGeom prst="rect">
            <a:avLst/>
          </a:prstGeom>
          <a:noFill/>
          <a:ln w="9525">
            <a:noFill/>
            <a:miter lim="800000"/>
            <a:headEnd/>
            <a:tailEnd/>
          </a:ln>
        </p:spPr>
        <p:txBody>
          <a:bodyPr>
            <a:spAutoFit/>
          </a:bodyPr>
          <a:lstStyle/>
          <a:p>
            <a:r>
              <a:rPr lang="fr-FR" sz="5400"/>
              <a:t>P = 144 W</a:t>
            </a:r>
          </a:p>
        </p:txBody>
      </p:sp>
      <p:sp>
        <p:nvSpPr>
          <p:cNvPr id="18" name="Text Box 21"/>
          <p:cNvSpPr txBox="1">
            <a:spLocks noChangeArrowheads="1"/>
          </p:cNvSpPr>
          <p:nvPr/>
        </p:nvSpPr>
        <p:spPr bwMode="auto">
          <a:xfrm>
            <a:off x="1619250" y="1196975"/>
            <a:ext cx="6321425" cy="457200"/>
          </a:xfrm>
          <a:prstGeom prst="rect">
            <a:avLst/>
          </a:prstGeom>
          <a:noFill/>
          <a:ln w="9525">
            <a:noFill/>
            <a:miter lim="800000"/>
            <a:headEnd/>
            <a:tailEnd/>
          </a:ln>
          <a:effectLst/>
        </p:spPr>
        <p:txBody>
          <a:bodyPr>
            <a:spAutoFit/>
          </a:bodyPr>
          <a:lstStyle/>
          <a:p>
            <a:pPr algn="ctr">
              <a:spcBef>
                <a:spcPct val="50000"/>
              </a:spcBef>
              <a:defRPr/>
            </a:pPr>
            <a:r>
              <a:rPr lang="fr-FR" sz="2400" b="1" dirty="0">
                <a:solidFill>
                  <a:srgbClr val="FFFF00"/>
                </a:solidFill>
              </a:rPr>
              <a:t>CI 5 : </a:t>
            </a:r>
            <a:r>
              <a:rPr lang="fr-FR" b="1" u="sng" dirty="0">
                <a:solidFill>
                  <a:srgbClr val="FFFF00"/>
                </a:solidFill>
                <a:effectLst>
                  <a:outerShdw blurRad="38100" dist="38100" dir="2700000" algn="tl">
                    <a:srgbClr val="000000"/>
                  </a:outerShdw>
                </a:effectLst>
              </a:rPr>
              <a:t>Présentation finale du projet</a:t>
            </a:r>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511"/>
          <p:cNvSpPr txBox="1">
            <a:spLocks noChangeArrowheads="1"/>
          </p:cNvSpPr>
          <p:nvPr/>
        </p:nvSpPr>
        <p:spPr bwMode="auto">
          <a:xfrm>
            <a:off x="900113" y="1268413"/>
            <a:ext cx="7848600" cy="366712"/>
          </a:xfrm>
          <a:prstGeom prst="rect">
            <a:avLst/>
          </a:prstGeom>
          <a:noFill/>
          <a:ln w="9525">
            <a:noFill/>
            <a:miter lim="800000"/>
            <a:headEnd/>
            <a:tailEnd/>
          </a:ln>
        </p:spPr>
        <p:txBody>
          <a:bodyPr>
            <a:spAutoFit/>
          </a:bodyPr>
          <a:lstStyle/>
          <a:p>
            <a:pPr algn="ctr">
              <a:spcBef>
                <a:spcPct val="50000"/>
              </a:spcBef>
            </a:pPr>
            <a:r>
              <a:rPr lang="fr-FR"/>
              <a:t>Validation par rapport au cahier des charges</a:t>
            </a:r>
          </a:p>
        </p:txBody>
      </p:sp>
      <p:graphicFrame>
        <p:nvGraphicFramePr>
          <p:cNvPr id="4" name="Group 544"/>
          <p:cNvGraphicFramePr>
            <a:graphicFrameLocks/>
          </p:cNvGraphicFramePr>
          <p:nvPr/>
        </p:nvGraphicFramePr>
        <p:xfrm>
          <a:off x="2051050" y="1590675"/>
          <a:ext cx="6898606" cy="5022533"/>
        </p:xfrm>
        <a:graphic>
          <a:graphicData uri="http://schemas.openxmlformats.org/drawingml/2006/table">
            <a:tbl>
              <a:tblPr/>
              <a:tblGrid>
                <a:gridCol w="802192"/>
                <a:gridCol w="1604383"/>
                <a:gridCol w="1234141"/>
                <a:gridCol w="1974625"/>
                <a:gridCol w="1283265"/>
              </a:tblGrid>
              <a:tr h="687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dirty="0" smtClean="0">
                          <a:ln>
                            <a:noFill/>
                          </a:ln>
                          <a:solidFill>
                            <a:srgbClr val="000000"/>
                          </a:solidFill>
                          <a:effectLst/>
                          <a:latin typeface="Arial" charset="0"/>
                        </a:rPr>
                        <a:t>Fonction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smtClean="0">
                          <a:ln>
                            <a:noFill/>
                          </a:ln>
                          <a:solidFill>
                            <a:srgbClr val="000000"/>
                          </a:solidFill>
                          <a:effectLst/>
                          <a:latin typeface="Arial" charset="0"/>
                        </a:rPr>
                        <a:t>Énoncé de la fonction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smtClean="0">
                          <a:ln>
                            <a:noFill/>
                          </a:ln>
                          <a:solidFill>
                            <a:srgbClr val="000000"/>
                          </a:solidFill>
                          <a:effectLst/>
                          <a:latin typeface="Arial" charset="0"/>
                        </a:rPr>
                        <a:t>Critères d’appréciation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dirty="0" smtClean="0">
                          <a:ln>
                            <a:noFill/>
                          </a:ln>
                          <a:solidFill>
                            <a:srgbClr val="000000"/>
                          </a:solidFill>
                          <a:effectLst/>
                          <a:latin typeface="Arial" charset="0"/>
                        </a:rPr>
                        <a:t>Niveaux d’exigence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dirty="0" smtClean="0">
                          <a:ln>
                            <a:noFill/>
                          </a:ln>
                          <a:solidFill>
                            <a:srgbClr val="FF0000"/>
                          </a:solidFill>
                          <a:effectLst/>
                          <a:latin typeface="Arial" charset="0"/>
                        </a:rPr>
                        <a:t>Validation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995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charset="0"/>
                        </a:rPr>
                        <a:t>FS1</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charset="0"/>
                        </a:rPr>
                        <a:t>Permettre à l’utilisateur de cuire des aliments (avec le soleil)</a:t>
                      </a:r>
                      <a:endParaRPr kumimoji="0" lang="fr-FR" sz="16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charset="0"/>
                        </a:rPr>
                        <a:t>Température de cuisson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charset="0"/>
                        </a:rPr>
                        <a:t>Récipient</a:t>
                      </a:r>
                      <a:endParaRPr kumimoji="0" lang="fr-FR" sz="16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charset="0"/>
                        </a:rPr>
                        <a:t>Entre 90°C et 220°C</a:t>
                      </a:r>
                      <a:endParaRPr kumimoji="0" lang="fr-FR" sz="1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smtClean="0">
                        <a:ln>
                          <a:noFill/>
                        </a:ln>
                        <a:solidFill>
                          <a:srgbClr val="000000"/>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charset="0"/>
                        </a:rPr>
                        <a:t>Résistant à la chaleur</a:t>
                      </a:r>
                      <a:endParaRPr kumimoji="0" lang="fr-FR" sz="16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0000"/>
                          </a:solidFill>
                          <a:effectLst/>
                          <a:latin typeface="Arial" charset="0"/>
                        </a:rPr>
                        <a:t>Oui (pour l’eau)</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0000"/>
                          </a:solidFill>
                          <a:effectLst/>
                          <a:latin typeface="Arial" charset="0"/>
                        </a:rPr>
                        <a:t>Oui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1090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charset="0"/>
                        </a:rPr>
                        <a:t>FS2</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charset="0"/>
                        </a:rPr>
                        <a:t>L’utilisateur doit pouvoir le ranger facilement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charset="0"/>
                        </a:rPr>
                        <a:t>Rangement</a:t>
                      </a:r>
                      <a:endParaRPr kumimoji="0" lang="fr-FR" sz="1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
                      </a:r>
                      <a:br>
                        <a:rPr kumimoji="0" lang="fr-FR" sz="1600" b="0" i="0" u="none" strike="noStrike" cap="none" normalizeH="0" baseline="0" smtClean="0">
                          <a:ln>
                            <a:noFill/>
                          </a:ln>
                          <a:solidFill>
                            <a:schemeClr val="tx1"/>
                          </a:solidFill>
                          <a:effectLst/>
                          <a:latin typeface="Arial" charset="0"/>
                        </a:rPr>
                      </a:br>
                      <a:r>
                        <a:rPr kumimoji="0" lang="fr-FR" sz="1600" b="0" i="0" u="none" strike="noStrike" cap="none" normalizeH="0" baseline="0" smtClean="0">
                          <a:ln>
                            <a:noFill/>
                          </a:ln>
                          <a:solidFill>
                            <a:srgbClr val="000000"/>
                          </a:solidFill>
                          <a:effectLst/>
                          <a:latin typeface="Arial" charset="0"/>
                        </a:rPr>
                        <a:t>Modularité</a:t>
                      </a:r>
                      <a:endParaRPr kumimoji="0" lang="fr-FR" sz="16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charset="0"/>
                        </a:rPr>
                        <a:t>Tenir dans une boite de 50cmX30cmX20cm</a:t>
                      </a:r>
                      <a:endParaRPr kumimoji="0" lang="fr-FR" sz="1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charset="0"/>
                        </a:rPr>
                        <a:t>Démontable</a:t>
                      </a:r>
                      <a:endParaRPr kumimoji="0" lang="fr-FR" sz="16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0000"/>
                          </a:solidFill>
                          <a:effectLst/>
                          <a:latin typeface="Arial" charset="0"/>
                        </a:rPr>
                        <a:t>Non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0000"/>
                          </a:solidFill>
                          <a:effectLst/>
                          <a:latin typeface="Arial" charset="0"/>
                        </a:rPr>
                        <a:t>Oui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735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charset="0"/>
                        </a:rPr>
                        <a:t>FS3</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charset="0"/>
                        </a:rPr>
                        <a:t>L’utilisateur doit pouvoir le déplacer seul</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charset="0"/>
                        </a:rPr>
                        <a:t>Encombrement</a:t>
                      </a:r>
                      <a:endParaRPr kumimoji="0" lang="fr-FR" sz="1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charset="0"/>
                        </a:rPr>
                        <a:t>Poids</a:t>
                      </a:r>
                      <a:endParaRPr kumimoji="0" lang="fr-FR" sz="16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charset="0"/>
                        </a:rPr>
                        <a:t>&lt;à 1mX1mX1m</a:t>
                      </a:r>
                      <a:endParaRPr kumimoji="0" lang="fr-FR" sz="1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charset="0"/>
                        </a:rPr>
                        <a:t>&lt;à 25Kg</a:t>
                      </a:r>
                      <a:endParaRPr kumimoji="0" lang="fr-FR" sz="16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0000"/>
                          </a:solidFill>
                          <a:effectLst/>
                          <a:latin typeface="Arial" charset="0"/>
                        </a:rPr>
                        <a:t>Oui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0000"/>
                          </a:solidFill>
                          <a:effectLst/>
                          <a:latin typeface="Arial" charset="0"/>
                        </a:rPr>
                        <a:t>Oui()</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10292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charset="0"/>
                        </a:rPr>
                        <a:t>FS4</a:t>
                      </a:r>
                      <a:endParaRPr kumimoji="0" lang="fr-FR" sz="16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charset="0"/>
                        </a:rPr>
                        <a:t>L'utilisateur doit pouvoir l'entretenir facilement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charset="0"/>
                        </a:rPr>
                        <a:t>Modularité </a:t>
                      </a:r>
                      <a:endParaRPr kumimoji="0" lang="fr-FR" sz="16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Arial" charset="0"/>
                        </a:rPr>
                        <a:t/>
                      </a:r>
                      <a:br>
                        <a:rPr kumimoji="0" lang="fr-FR" sz="1600" b="0" i="0" u="none" strike="noStrike" cap="none" normalizeH="0" baseline="0" smtClean="0">
                          <a:ln>
                            <a:noFill/>
                          </a:ln>
                          <a:solidFill>
                            <a:schemeClr val="tx1"/>
                          </a:solidFill>
                          <a:effectLst/>
                          <a:latin typeface="Arial" charset="0"/>
                        </a:rPr>
                      </a:br>
                      <a:r>
                        <a:rPr kumimoji="0" lang="fr-FR" sz="1600" b="0" i="0" u="none" strike="noStrike" cap="none" normalizeH="0" baseline="0" smtClean="0">
                          <a:ln>
                            <a:noFill/>
                          </a:ln>
                          <a:solidFill>
                            <a:srgbClr val="000000"/>
                          </a:solidFill>
                          <a:effectLst/>
                          <a:latin typeface="Arial" charset="0"/>
                        </a:rPr>
                        <a:t>Matériau </a:t>
                      </a:r>
                      <a:endParaRPr kumimoji="0" lang="fr-FR" sz="16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charset="0"/>
                        </a:rPr>
                        <a:t>Toutes les pièces séparables</a:t>
                      </a:r>
                      <a:endParaRPr kumimoji="0" lang="fr-FR" sz="16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charset="0"/>
                        </a:rPr>
                        <a:t>Lavable </a:t>
                      </a:r>
                      <a:endParaRPr kumimoji="0" lang="fr-FR" sz="16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0000"/>
                          </a:solidFill>
                          <a:effectLst/>
                          <a:latin typeface="Arial" charset="0"/>
                        </a:rPr>
                        <a:t>Oui</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0000"/>
                          </a:solidFill>
                          <a:effectLst/>
                          <a:latin typeface="Arial" charset="0"/>
                        </a:rPr>
                        <a:t>Oui (avec un chiffon doux)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graphicFrame>
        <p:nvGraphicFramePr>
          <p:cNvPr id="6" name="Group 24"/>
          <p:cNvGraphicFramePr>
            <a:graphicFrameLocks/>
          </p:cNvGraphicFramePr>
          <p:nvPr/>
        </p:nvGraphicFramePr>
        <p:xfrm>
          <a:off x="914400" y="2060575"/>
          <a:ext cx="849287" cy="2160240"/>
        </p:xfrm>
        <a:graphic>
          <a:graphicData uri="http://schemas.openxmlformats.org/drawingml/2006/table">
            <a:tbl>
              <a:tblPr/>
              <a:tblGrid>
                <a:gridCol w="849287"/>
              </a:tblGrid>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31.09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35.05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r>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35.06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r>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35.07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r>
            </a:tbl>
          </a:graphicData>
        </a:graphic>
      </p:graphicFrame>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99"/>
          <p:cNvGraphicFramePr>
            <a:graphicFrameLocks/>
          </p:cNvGraphicFramePr>
          <p:nvPr/>
        </p:nvGraphicFramePr>
        <p:xfrm>
          <a:off x="1979613" y="1268413"/>
          <a:ext cx="7005538" cy="5579110"/>
        </p:xfrm>
        <a:graphic>
          <a:graphicData uri="http://schemas.openxmlformats.org/drawingml/2006/table">
            <a:tbl>
              <a:tblPr/>
              <a:tblGrid>
                <a:gridCol w="618770"/>
                <a:gridCol w="1731362"/>
                <a:gridCol w="1437752"/>
                <a:gridCol w="1963138"/>
                <a:gridCol w="1254516"/>
              </a:tblGrid>
              <a:tr h="5044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FF0000"/>
                          </a:solidFill>
                          <a:effectLst/>
                          <a:latin typeface="Arial" charset="0"/>
                        </a:rPr>
                        <a:t>FC1</a:t>
                      </a:r>
                      <a:endParaRPr kumimoji="0" lang="fr-FR" sz="14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charset="0"/>
                        </a:rPr>
                        <a:t>Doit être sans danger pour l’utilisateur</a:t>
                      </a:r>
                      <a:endParaRPr kumimoji="0" lang="fr-FR" sz="14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Rayonnement</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charset="0"/>
                        </a:rPr>
                        <a:t>Concentré à l'intérieur du cuiseur</a:t>
                      </a:r>
                      <a:endParaRPr kumimoji="0" lang="fr-FR" sz="14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0000"/>
                          </a:solidFill>
                          <a:effectLst/>
                          <a:latin typeface="Arial" charset="0"/>
                        </a:rPr>
                        <a:t>Oui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10989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FF0000"/>
                          </a:solidFill>
                          <a:effectLst/>
                          <a:latin typeface="Arial" charset="0"/>
                        </a:rPr>
                        <a:t>FC2</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rPr>
                        <a:t>Le récipient doit être stable sur le cuiseur solaire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Stabilité</a:t>
                      </a:r>
                      <a:endParaRPr kumimoji="0" lang="fr-FR" sz="14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Arial" charset="0"/>
                        </a:rPr>
                        <a:t/>
                      </a:r>
                      <a:br>
                        <a:rPr kumimoji="0" lang="fr-FR" sz="1400" b="0" i="0" u="none" strike="noStrike" cap="none" normalizeH="0" baseline="0" smtClean="0">
                          <a:ln>
                            <a:noFill/>
                          </a:ln>
                          <a:solidFill>
                            <a:schemeClr val="tx1"/>
                          </a:solidFill>
                          <a:effectLst/>
                          <a:latin typeface="Arial" charset="0"/>
                        </a:rPr>
                      </a:br>
                      <a:r>
                        <a:rPr kumimoji="0" lang="fr-FR" sz="1400" b="0" i="0" u="none" strike="noStrike" cap="none" normalizeH="0" baseline="0" smtClean="0">
                          <a:ln>
                            <a:noFill/>
                          </a:ln>
                          <a:solidFill>
                            <a:srgbClr val="000000"/>
                          </a:solidFill>
                          <a:effectLst/>
                          <a:latin typeface="Arial" charset="0"/>
                        </a:rPr>
                        <a:t>Manipulation (à l'utilisation)</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Grande stabilité en utilisation normale</a:t>
                      </a:r>
                      <a:endParaRPr kumimoji="0" lang="fr-FR" sz="14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rgbClr val="000000"/>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Mélanger des aliments dans le récipient</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0000"/>
                          </a:solidFill>
                          <a:effectLst/>
                          <a:latin typeface="Arial" charset="0"/>
                        </a:rPr>
                        <a:t>Oui (mais tester uniquement pour de l’eau)</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7138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FF0000"/>
                          </a:solidFill>
                          <a:effectLst/>
                          <a:latin typeface="Arial" charset="0"/>
                        </a:rPr>
                        <a:t>FC3</a:t>
                      </a:r>
                      <a:endParaRPr kumimoji="0" lang="fr-FR" sz="14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Doit être posé sur le sol</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Pente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1400" b="0" i="0" u="none" strike="noStrike" cap="none" normalizeH="0" baseline="0" smtClean="0">
                          <a:ln>
                            <a:noFill/>
                          </a:ln>
                          <a:solidFill>
                            <a:schemeClr val="tx1"/>
                          </a:solidFill>
                          <a:effectLst/>
                          <a:latin typeface="Arial" charset="0"/>
                        </a:rPr>
                        <a:t/>
                      </a:r>
                      <a:br>
                        <a:rPr kumimoji="0" lang="fr-FR" sz="1400" b="0" i="0" u="none" strike="noStrike" cap="none" normalizeH="0" baseline="0" smtClean="0">
                          <a:ln>
                            <a:noFill/>
                          </a:ln>
                          <a:solidFill>
                            <a:schemeClr val="tx1"/>
                          </a:solidFill>
                          <a:effectLst/>
                          <a:latin typeface="Arial" charset="0"/>
                        </a:rPr>
                      </a:br>
                      <a:r>
                        <a:rPr kumimoji="0" lang="fr-FR" sz="1400" b="0" i="0" u="none" strike="noStrike" cap="none" normalizeH="0" baseline="0" smtClean="0">
                          <a:ln>
                            <a:noFill/>
                          </a:ln>
                          <a:solidFill>
                            <a:srgbClr val="000000"/>
                          </a:solidFill>
                          <a:effectLst/>
                          <a:latin typeface="Arial" charset="0"/>
                        </a:rPr>
                        <a:t>Stabilité</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&lt; 5%</a:t>
                      </a:r>
                      <a:endParaRPr kumimoji="0" lang="fr-FR" sz="14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rgbClr val="000000"/>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Ne doit pas être en équilibre</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0000"/>
                          </a:solidFill>
                          <a:effectLst/>
                          <a:latin typeface="Arial" charset="0"/>
                        </a:rPr>
                        <a:t>Oui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rgbClr val="FF0000"/>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0000"/>
                          </a:solidFill>
                          <a:effectLst/>
                          <a:latin typeface="Arial" charset="0"/>
                        </a:rPr>
                        <a:t>Oui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4170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FF0000"/>
                          </a:solidFill>
                          <a:effectLst/>
                          <a:latin typeface="Arial" charset="0"/>
                        </a:rPr>
                        <a:t>FC4</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Doit être d’un prix raisonnable</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Prix de vente</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&lt; à 150€</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0000"/>
                          </a:solidFill>
                          <a:effectLst/>
                          <a:latin typeface="Arial" charset="0"/>
                        </a:rPr>
                        <a:t>Oui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915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FF0000"/>
                          </a:solidFill>
                          <a:effectLst/>
                          <a:latin typeface="Arial" charset="0"/>
                        </a:rPr>
                        <a:t>FC5</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Doit canaliser l'énergie solaire</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Rayonnement </a:t>
                      </a:r>
                      <a:endParaRPr kumimoji="0" lang="fr-FR" sz="14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rgbClr val="000000"/>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Sécurité </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Orienter sur le récipient </a:t>
                      </a:r>
                      <a:endParaRPr kumimoji="0" lang="fr-FR" sz="14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rgbClr val="000000"/>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Aucun risque de brûlure</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0000"/>
                          </a:solidFill>
                          <a:effectLst/>
                          <a:latin typeface="Arial" charset="0"/>
                        </a:rPr>
                        <a:t>Oui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0000"/>
                          </a:solidFill>
                          <a:effectLst/>
                          <a:latin typeface="Arial" charset="0"/>
                        </a:rPr>
                        <a:t>Oui (mais des éblouissement lors de l’utilisation)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641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FF0000"/>
                          </a:solidFill>
                          <a:effectLst/>
                          <a:latin typeface="Arial" charset="0"/>
                        </a:rPr>
                        <a:t>FC6</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Doit respecter l'environnement</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Arial" charset="0"/>
                        </a:rPr>
                        <a:t>Matériau</a:t>
                      </a:r>
                      <a:endParaRPr kumimoji="0" lang="fr-FR" sz="14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charset="0"/>
                        </a:rPr>
                        <a:t>100% recyclable</a:t>
                      </a:r>
                      <a:endParaRPr kumimoji="0" lang="fr-FR" sz="14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0000"/>
                          </a:solidFill>
                          <a:effectLst/>
                          <a:latin typeface="Arial" charset="0"/>
                        </a:rPr>
                        <a:t>Oui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graphicFrame>
        <p:nvGraphicFramePr>
          <p:cNvPr id="3" name="Group 24"/>
          <p:cNvGraphicFramePr>
            <a:graphicFrameLocks/>
          </p:cNvGraphicFramePr>
          <p:nvPr/>
        </p:nvGraphicFramePr>
        <p:xfrm>
          <a:off x="914400" y="2060575"/>
          <a:ext cx="849287" cy="2160240"/>
        </p:xfrm>
        <a:graphic>
          <a:graphicData uri="http://schemas.openxmlformats.org/drawingml/2006/table">
            <a:tbl>
              <a:tblPr/>
              <a:tblGrid>
                <a:gridCol w="849287"/>
              </a:tblGrid>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31.09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35.05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r>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35.06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r>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35.07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r>
            </a:tbl>
          </a:graphicData>
        </a:graphic>
      </p:graphicFrame>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1187450" y="1341438"/>
            <a:ext cx="7499350" cy="5040312"/>
          </a:xfrm>
          <a:prstGeom prst="rect">
            <a:avLst/>
          </a:prstGeom>
          <a:noFill/>
          <a:ln w="9525">
            <a:noFill/>
            <a:miter lim="800000"/>
            <a:headEnd/>
            <a:tailEnd/>
          </a:ln>
        </p:spPr>
        <p:txBody>
          <a:bodyPr/>
          <a:lstStyle/>
          <a:p>
            <a:pPr marL="342900" indent="-342900" eaLnBrk="0" hangingPunct="0">
              <a:lnSpc>
                <a:spcPct val="80000"/>
              </a:lnSpc>
              <a:spcBef>
                <a:spcPct val="20000"/>
              </a:spcBef>
              <a:buClr>
                <a:schemeClr val="hlink"/>
              </a:buClr>
              <a:buFont typeface="Wingdings" pitchFamily="2" charset="2"/>
              <a:buNone/>
            </a:pPr>
            <a:r>
              <a:rPr lang="fr-FR"/>
              <a:t>Essai de cuisson le 26/09/11 :</a:t>
            </a:r>
          </a:p>
          <a:p>
            <a:pPr marL="342900" indent="-342900" eaLnBrk="0" hangingPunct="0">
              <a:lnSpc>
                <a:spcPct val="80000"/>
              </a:lnSpc>
              <a:spcBef>
                <a:spcPct val="20000"/>
              </a:spcBef>
              <a:buClr>
                <a:schemeClr val="hlink"/>
              </a:buClr>
              <a:buFont typeface="Wingdings" pitchFamily="2" charset="2"/>
              <a:buNone/>
            </a:pPr>
            <a:r>
              <a:rPr lang="fr-FR"/>
              <a:t>Ragoût de légumes</a:t>
            </a:r>
          </a:p>
          <a:p>
            <a:pPr marL="342900" indent="-342900" eaLnBrk="0" hangingPunct="0">
              <a:lnSpc>
                <a:spcPct val="80000"/>
              </a:lnSpc>
              <a:spcBef>
                <a:spcPct val="20000"/>
              </a:spcBef>
              <a:buClr>
                <a:schemeClr val="hlink"/>
              </a:buClr>
              <a:buFont typeface="Wingdings" pitchFamily="2" charset="2"/>
              <a:buNone/>
            </a:pPr>
            <a:r>
              <a:rPr lang="fr-FR"/>
              <a:t>2 tomates</a:t>
            </a:r>
          </a:p>
          <a:p>
            <a:pPr marL="342900" indent="-342900" eaLnBrk="0" hangingPunct="0">
              <a:lnSpc>
                <a:spcPct val="80000"/>
              </a:lnSpc>
              <a:spcBef>
                <a:spcPct val="20000"/>
              </a:spcBef>
              <a:buClr>
                <a:schemeClr val="hlink"/>
              </a:buClr>
              <a:buFont typeface="Wingdings" pitchFamily="2" charset="2"/>
              <a:buNone/>
            </a:pPr>
            <a:r>
              <a:rPr lang="fr-FR"/>
              <a:t>1 oignon</a:t>
            </a:r>
          </a:p>
          <a:p>
            <a:pPr marL="342900" indent="-342900" eaLnBrk="0" hangingPunct="0">
              <a:lnSpc>
                <a:spcPct val="80000"/>
              </a:lnSpc>
              <a:spcBef>
                <a:spcPct val="20000"/>
              </a:spcBef>
              <a:buClr>
                <a:schemeClr val="hlink"/>
              </a:buClr>
              <a:buFont typeface="Wingdings" pitchFamily="2" charset="2"/>
              <a:buNone/>
            </a:pPr>
            <a:r>
              <a:rPr lang="fr-FR"/>
              <a:t>1 poivron</a:t>
            </a:r>
          </a:p>
          <a:p>
            <a:pPr marL="342900" indent="-342900" eaLnBrk="0" hangingPunct="0">
              <a:lnSpc>
                <a:spcPct val="80000"/>
              </a:lnSpc>
              <a:spcBef>
                <a:spcPct val="20000"/>
              </a:spcBef>
              <a:buClr>
                <a:schemeClr val="hlink"/>
              </a:buClr>
              <a:buFont typeface="Wingdings" pitchFamily="2" charset="2"/>
              <a:buNone/>
            </a:pPr>
            <a:r>
              <a:rPr lang="fr-FR"/>
              <a:t>2 courgettes</a:t>
            </a:r>
          </a:p>
          <a:p>
            <a:pPr marL="342900" indent="-342900" eaLnBrk="0" hangingPunct="0">
              <a:lnSpc>
                <a:spcPct val="80000"/>
              </a:lnSpc>
              <a:spcBef>
                <a:spcPct val="20000"/>
              </a:spcBef>
              <a:buClr>
                <a:schemeClr val="hlink"/>
              </a:buClr>
              <a:buFont typeface="Wingdings" pitchFamily="2" charset="2"/>
              <a:buNone/>
            </a:pPr>
            <a:r>
              <a:rPr lang="fr-FR"/>
              <a:t>Sel, poivre, huile d’olive (une lichette)</a:t>
            </a:r>
          </a:p>
          <a:p>
            <a:pPr marL="342900" indent="-342900" eaLnBrk="0" hangingPunct="0">
              <a:lnSpc>
                <a:spcPct val="80000"/>
              </a:lnSpc>
              <a:spcBef>
                <a:spcPct val="20000"/>
              </a:spcBef>
              <a:buClr>
                <a:schemeClr val="hlink"/>
              </a:buClr>
              <a:buFont typeface="Wingdings" pitchFamily="2" charset="2"/>
              <a:buNone/>
            </a:pPr>
            <a:r>
              <a:rPr lang="fr-FR"/>
              <a:t>Début cuisson : 11h</a:t>
            </a:r>
          </a:p>
          <a:p>
            <a:pPr marL="342900" indent="-342900" eaLnBrk="0" hangingPunct="0">
              <a:lnSpc>
                <a:spcPct val="80000"/>
              </a:lnSpc>
              <a:spcBef>
                <a:spcPct val="20000"/>
              </a:spcBef>
              <a:buClr>
                <a:schemeClr val="hlink"/>
              </a:buClr>
              <a:buFont typeface="Wingdings" pitchFamily="2" charset="2"/>
              <a:buNone/>
            </a:pPr>
            <a:r>
              <a:rPr lang="fr-FR"/>
              <a:t>Fin de cuisson : 15h</a:t>
            </a:r>
            <a:endParaRPr lang="fr-FR" i="1"/>
          </a:p>
        </p:txBody>
      </p:sp>
      <p:pic>
        <p:nvPicPr>
          <p:cNvPr id="48131" name="Picture 5" descr="cuisson 001"/>
          <p:cNvPicPr>
            <a:picLocks noChangeAspect="1" noChangeArrowheads="1"/>
          </p:cNvPicPr>
          <p:nvPr/>
        </p:nvPicPr>
        <p:blipFill>
          <a:blip r:embed="rId3" cstate="print"/>
          <a:srcRect/>
          <a:stretch>
            <a:fillRect/>
          </a:stretch>
        </p:blipFill>
        <p:spPr bwMode="auto">
          <a:xfrm>
            <a:off x="5580063" y="1268413"/>
            <a:ext cx="2860675" cy="2146300"/>
          </a:xfrm>
          <a:prstGeom prst="rect">
            <a:avLst/>
          </a:prstGeom>
          <a:noFill/>
          <a:ln w="9525">
            <a:noFill/>
            <a:miter lim="800000"/>
            <a:headEnd/>
            <a:tailEnd/>
          </a:ln>
        </p:spPr>
      </p:pic>
      <p:pic>
        <p:nvPicPr>
          <p:cNvPr id="48132" name="Picture 7" descr="cuisson 002"/>
          <p:cNvPicPr>
            <a:picLocks noChangeAspect="1" noChangeArrowheads="1"/>
          </p:cNvPicPr>
          <p:nvPr/>
        </p:nvPicPr>
        <p:blipFill>
          <a:blip r:embed="rId4" cstate="print"/>
          <a:srcRect/>
          <a:stretch>
            <a:fillRect/>
          </a:stretch>
        </p:blipFill>
        <p:spPr bwMode="auto">
          <a:xfrm>
            <a:off x="1258888" y="3860800"/>
            <a:ext cx="2146300" cy="2860675"/>
          </a:xfrm>
          <a:prstGeom prst="rect">
            <a:avLst/>
          </a:prstGeom>
          <a:noFill/>
          <a:ln w="9525">
            <a:noFill/>
            <a:miter lim="800000"/>
            <a:headEnd/>
            <a:tailEnd/>
          </a:ln>
        </p:spPr>
      </p:pic>
      <p:pic>
        <p:nvPicPr>
          <p:cNvPr id="48133" name="Picture 8" descr="cuisson 008"/>
          <p:cNvPicPr>
            <a:picLocks noChangeAspect="1" noChangeArrowheads="1"/>
          </p:cNvPicPr>
          <p:nvPr/>
        </p:nvPicPr>
        <p:blipFill>
          <a:blip r:embed="rId5" cstate="print"/>
          <a:srcRect/>
          <a:stretch>
            <a:fillRect/>
          </a:stretch>
        </p:blipFill>
        <p:spPr bwMode="auto">
          <a:xfrm>
            <a:off x="6283325" y="4711700"/>
            <a:ext cx="2860675" cy="2146300"/>
          </a:xfrm>
          <a:prstGeom prst="rect">
            <a:avLst/>
          </a:prstGeom>
          <a:noFill/>
          <a:ln w="9525">
            <a:noFill/>
            <a:miter lim="800000"/>
            <a:headEnd/>
            <a:tailEnd/>
          </a:ln>
        </p:spPr>
      </p:pic>
      <p:pic>
        <p:nvPicPr>
          <p:cNvPr id="48134" name="Picture 6" descr="cuisson 006"/>
          <p:cNvPicPr>
            <a:picLocks noChangeAspect="1" noChangeArrowheads="1"/>
          </p:cNvPicPr>
          <p:nvPr/>
        </p:nvPicPr>
        <p:blipFill>
          <a:blip r:embed="rId6" cstate="print"/>
          <a:srcRect/>
          <a:stretch>
            <a:fillRect/>
          </a:stretch>
        </p:blipFill>
        <p:spPr bwMode="auto">
          <a:xfrm>
            <a:off x="3924300" y="3429000"/>
            <a:ext cx="2860675" cy="2146300"/>
          </a:xfrm>
          <a:prstGeom prst="rect">
            <a:avLst/>
          </a:prstGeom>
          <a:noFill/>
          <a:ln w="9525">
            <a:noFill/>
            <a:miter lim="800000"/>
            <a:headEnd/>
            <a:tailEnd/>
          </a:ln>
        </p:spPr>
      </p:pic>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1908175" y="1276350"/>
            <a:ext cx="5480050" cy="1739900"/>
          </a:xfrm>
          <a:prstGeom prst="rect">
            <a:avLst/>
          </a:prstGeom>
          <a:noFill/>
          <a:ln w="9525">
            <a:noFill/>
            <a:miter lim="800000"/>
            <a:headEnd/>
            <a:tailEnd/>
          </a:ln>
        </p:spPr>
        <p:txBody>
          <a:bodyPr wrap="none" anchor="ctr">
            <a:spAutoFit/>
          </a:bodyPr>
          <a:lstStyle/>
          <a:p>
            <a:pPr algn="ctr" eaLnBrk="0" hangingPunct="0"/>
            <a:r>
              <a:rPr lang="fr-FR" b="1"/>
              <a:t>CRTEC de Vincennes. Collège Françoise Giroud</a:t>
            </a:r>
            <a:r>
              <a:rPr lang="fr-FR"/>
              <a:t> </a:t>
            </a:r>
          </a:p>
          <a:p>
            <a:pPr algn="ctr"/>
            <a:r>
              <a:rPr lang="fr-FR" b="1"/>
              <a:t> 14 – 16 Rue Leroyer</a:t>
            </a:r>
          </a:p>
          <a:p>
            <a:pPr algn="ctr"/>
            <a:r>
              <a:rPr lang="fr-FR" b="1"/>
              <a:t>94300 Vincennes</a:t>
            </a:r>
            <a:endParaRPr lang="fr-FR" b="1" i="1"/>
          </a:p>
          <a:p>
            <a:pPr algn="ctr"/>
            <a:r>
              <a:rPr lang="fr-FR" b="1" i="1"/>
              <a:t>01-41-79 66-60</a:t>
            </a:r>
            <a:r>
              <a:rPr lang="fr-FR"/>
              <a:t> </a:t>
            </a:r>
          </a:p>
          <a:p>
            <a:pPr algn="ctr"/>
            <a:endParaRPr lang="fr-FR" b="1"/>
          </a:p>
          <a:p>
            <a:pPr algn="ctr" eaLnBrk="0" hangingPunct="0"/>
            <a:endParaRPr lang="fr-FR"/>
          </a:p>
        </p:txBody>
      </p:sp>
      <p:graphicFrame>
        <p:nvGraphicFramePr>
          <p:cNvPr id="53289" name="Group 41"/>
          <p:cNvGraphicFramePr>
            <a:graphicFrameLocks noGrp="1"/>
          </p:cNvGraphicFramePr>
          <p:nvPr>
            <p:ph sz="half" idx="1"/>
          </p:nvPr>
        </p:nvGraphicFramePr>
        <p:xfrm>
          <a:off x="2411413" y="2492375"/>
          <a:ext cx="4038600" cy="1108076"/>
        </p:xfrm>
        <a:graphic>
          <a:graphicData uri="http://schemas.openxmlformats.org/drawingml/2006/table">
            <a:tbl>
              <a:tblPr/>
              <a:tblGrid>
                <a:gridCol w="1465262"/>
                <a:gridCol w="2573338"/>
              </a:tblGrid>
              <a:tr h="30003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cs typeface="Times New Roman" pitchFamily="18" charset="0"/>
                        </a:rPr>
                        <a:t>Agn</a:t>
                      </a:r>
                      <a:r>
                        <a:rPr kumimoji="0" lang="fr-FR" sz="1200" b="0" i="0" u="none" strike="noStrike" cap="none" normalizeH="0" baseline="0" dirty="0" smtClean="0">
                          <a:ln>
                            <a:noFill/>
                          </a:ln>
                          <a:solidFill>
                            <a:schemeClr val="tx1"/>
                          </a:solidFill>
                          <a:effectLst/>
                          <a:latin typeface="Arial"/>
                          <a:cs typeface="Times New Roman" pitchFamily="18" charset="0"/>
                        </a:rPr>
                        <a:t>è</a:t>
                      </a:r>
                      <a:r>
                        <a:rPr kumimoji="0" lang="fr-FR" sz="1200" b="0" i="0" u="none" strike="noStrike" cap="none" normalizeH="0" baseline="0" dirty="0" smtClean="0">
                          <a:ln>
                            <a:noFill/>
                          </a:ln>
                          <a:solidFill>
                            <a:schemeClr val="tx1"/>
                          </a:solidFill>
                          <a:effectLst/>
                          <a:latin typeface="Times New Roman" pitchFamily="18" charset="0"/>
                          <a:cs typeface="Times New Roman" pitchFamily="18" charset="0"/>
                        </a:rPr>
                        <a:t>s Billot</a:t>
                      </a:r>
                      <a:endParaRPr kumimoji="0" lang="fr-FR"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hlinkClick r:id="rId3"/>
                        </a:rPr>
                        <a:t>Agnes.Billot@ac-creteil.fr</a:t>
                      </a:r>
                      <a:endParaRPr kumimoji="0" lang="fr-FR" sz="1800" b="0" i="0" u="none" strike="noStrike" cap="none" normalizeH="0" baseline="0" smtClean="0">
                        <a:ln>
                          <a:noFill/>
                        </a:ln>
                        <a:solidFill>
                          <a:schemeClr val="tx1"/>
                        </a:solidFill>
                        <a:effectLst/>
                        <a:latin typeface="Arial" charset="0"/>
                      </a:endParaRPr>
                    </a:p>
                  </a:txBody>
                  <a:tcPr horzOverflow="overflow">
                    <a:lnL w="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40481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cs typeface="Times New Roman" pitchFamily="18" charset="0"/>
                        </a:rPr>
                        <a:t>Philippe </a:t>
                      </a:r>
                      <a:r>
                        <a:rPr kumimoji="0" lang="fr-FR" sz="1200" b="0" i="0" u="none" strike="noStrike" cap="none" normalizeH="0" baseline="0" dirty="0" err="1" smtClean="0">
                          <a:ln>
                            <a:noFill/>
                          </a:ln>
                          <a:solidFill>
                            <a:schemeClr val="tx1"/>
                          </a:solidFill>
                          <a:effectLst/>
                          <a:latin typeface="Times New Roman" pitchFamily="18" charset="0"/>
                          <a:cs typeface="Times New Roman" pitchFamily="18" charset="0"/>
                        </a:rPr>
                        <a:t>Abend</a:t>
                      </a:r>
                      <a:endParaRPr kumimoji="0" lang="fr-FR"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Arial"/>
                          <a:cs typeface="Times New Roman" pitchFamily="18" charset="0"/>
                        </a:rPr>
                        <a:t> </a:t>
                      </a:r>
                      <a:r>
                        <a:rPr kumimoji="0" lang="fr-FR" sz="1200" b="0" i="0" u="none" strike="noStrike" cap="none" normalizeH="0" baseline="0" dirty="0" smtClean="0">
                          <a:ln>
                            <a:noFill/>
                          </a:ln>
                          <a:solidFill>
                            <a:schemeClr val="tx1"/>
                          </a:solidFill>
                          <a:effectLst/>
                          <a:latin typeface="Times New Roman" pitchFamily="18" charset="0"/>
                          <a:cs typeface="Times New Roman" pitchFamily="18" charset="0"/>
                        </a:rPr>
                        <a:t>Philippe.Abend@ac-creteil.fr</a:t>
                      </a:r>
                    </a:p>
                  </a:txBody>
                  <a:tcPr anchor="ctr" horzOverflow="overflow">
                    <a:lnL w="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40322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Fr</a:t>
                      </a:r>
                      <a:r>
                        <a:rPr kumimoji="0" lang="fr-FR" sz="1200" b="0" i="0" u="none" strike="noStrike" cap="none" normalizeH="0" baseline="0" smtClean="0">
                          <a:ln>
                            <a:noFill/>
                          </a:ln>
                          <a:solidFill>
                            <a:schemeClr val="tx1"/>
                          </a:solidFill>
                          <a:effectLst/>
                          <a:latin typeface="Arial"/>
                          <a:cs typeface="Times New Roman" pitchFamily="18" charset="0"/>
                        </a:rPr>
                        <a:t>é</a:t>
                      </a: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d</a:t>
                      </a:r>
                      <a:r>
                        <a:rPr kumimoji="0" lang="fr-FR" sz="1200" b="0" i="0" u="none" strike="noStrike" cap="none" normalizeH="0" baseline="0" smtClean="0">
                          <a:ln>
                            <a:noFill/>
                          </a:ln>
                          <a:solidFill>
                            <a:schemeClr val="tx1"/>
                          </a:solidFill>
                          <a:effectLst/>
                          <a:latin typeface="Arial"/>
                          <a:cs typeface="Times New Roman" pitchFamily="18" charset="0"/>
                        </a:rPr>
                        <a:t>é</a:t>
                      </a: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ric Pinchon</a:t>
                      </a:r>
                      <a:endParaRPr kumimoji="0" lang="fr-FR" sz="1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cs typeface="Times New Roman" pitchFamily="18" charset="0"/>
                          <a:hlinkClick r:id="rId4"/>
                        </a:rPr>
                        <a:t>frederic.pinchon@ac-creteil.fr</a:t>
                      </a:r>
                      <a:endParaRPr kumimoji="0" lang="fr-FR" sz="1800" b="0" i="0" u="none" strike="noStrike" cap="none" normalizeH="0" baseline="0" dirty="0" smtClean="0">
                        <a:ln>
                          <a:noFill/>
                        </a:ln>
                        <a:solidFill>
                          <a:schemeClr val="tx1"/>
                        </a:solidFill>
                        <a:effectLst/>
                        <a:latin typeface="Arial" charset="0"/>
                      </a:endParaRPr>
                    </a:p>
                  </a:txBody>
                  <a:tcPr anchor="ctr" horzOverflow="overflow">
                    <a:lnL w="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bl>
          </a:graphicData>
        </a:graphic>
      </p:graphicFrame>
      <p:graphicFrame>
        <p:nvGraphicFramePr>
          <p:cNvPr id="53318" name="Group 70"/>
          <p:cNvGraphicFramePr>
            <a:graphicFrameLocks noGrp="1"/>
          </p:cNvGraphicFramePr>
          <p:nvPr>
            <p:ph sz="half" idx="2"/>
          </p:nvPr>
        </p:nvGraphicFramePr>
        <p:xfrm>
          <a:off x="2484438" y="5300663"/>
          <a:ext cx="3959225" cy="865188"/>
        </p:xfrm>
        <a:graphic>
          <a:graphicData uri="http://schemas.openxmlformats.org/drawingml/2006/table">
            <a:tbl>
              <a:tblPr/>
              <a:tblGrid>
                <a:gridCol w="1614487"/>
                <a:gridCol w="2344738"/>
              </a:tblGrid>
              <a:tr h="4333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rPr>
                        <a:t>Vincent Curé</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hlinkClick r:id="rId5"/>
                        </a:rPr>
                        <a:t>vincent.cure@ac-creteil.fr</a:t>
                      </a:r>
                      <a:endParaRPr kumimoji="0" lang="fr-FR"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rPr>
                        <a:t>Jean-François Fournier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hlinkClick r:id="rId6"/>
                        </a:rPr>
                        <a:t>jean-francois.fournier@ac-creteil.fr</a:t>
                      </a:r>
                      <a:endParaRPr kumimoji="0" lang="fr-FR" sz="10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182" name="Rectangle 61"/>
          <p:cNvSpPr>
            <a:spLocks noChangeArrowheads="1"/>
          </p:cNvSpPr>
          <p:nvPr/>
        </p:nvSpPr>
        <p:spPr bwMode="auto">
          <a:xfrm>
            <a:off x="1908175" y="4005263"/>
            <a:ext cx="5480050" cy="1465262"/>
          </a:xfrm>
          <a:prstGeom prst="rect">
            <a:avLst/>
          </a:prstGeom>
          <a:noFill/>
          <a:ln w="9525">
            <a:noFill/>
            <a:miter lim="800000"/>
            <a:headEnd/>
            <a:tailEnd/>
          </a:ln>
        </p:spPr>
        <p:txBody>
          <a:bodyPr anchor="ctr">
            <a:spAutoFit/>
          </a:bodyPr>
          <a:lstStyle/>
          <a:p>
            <a:pPr algn="ctr" eaLnBrk="0" hangingPunct="0"/>
            <a:r>
              <a:rPr lang="fr-FR" b="1"/>
              <a:t>CRTEC de Nemours. Collège Arthur Rimbaud</a:t>
            </a:r>
            <a:r>
              <a:rPr lang="fr-FR"/>
              <a:t> </a:t>
            </a:r>
          </a:p>
          <a:p>
            <a:pPr algn="ctr"/>
            <a:r>
              <a:rPr lang="fr-FR" b="1"/>
              <a:t> 29 avenue Etienne Dailly</a:t>
            </a:r>
          </a:p>
          <a:p>
            <a:pPr algn="ctr"/>
            <a:r>
              <a:rPr lang="fr-FR" b="1"/>
              <a:t>77140 Nemours</a:t>
            </a:r>
            <a:endParaRPr lang="fr-FR" b="1" i="1"/>
          </a:p>
          <a:p>
            <a:pPr algn="ctr"/>
            <a:r>
              <a:rPr lang="fr-FR" b="1" i="1"/>
              <a:t>01-64-28-13-88</a:t>
            </a:r>
            <a:r>
              <a:rPr lang="fr-FR"/>
              <a:t> </a:t>
            </a:r>
            <a:endParaRPr lang="fr-FR" b="1"/>
          </a:p>
          <a:p>
            <a:pPr algn="ctr" eaLnBrk="0" hangingPunct="0"/>
            <a:endParaRPr lang="fr-FR"/>
          </a:p>
        </p:txBody>
      </p:sp>
      <p:sp>
        <p:nvSpPr>
          <p:cNvPr id="49183" name="Rectangle 71"/>
          <p:cNvSpPr>
            <a:spLocks noChangeArrowheads="1"/>
          </p:cNvSpPr>
          <p:nvPr/>
        </p:nvSpPr>
        <p:spPr bwMode="auto">
          <a:xfrm>
            <a:off x="3203575" y="6216650"/>
            <a:ext cx="3213100" cy="641350"/>
          </a:xfrm>
          <a:prstGeom prst="rect">
            <a:avLst/>
          </a:prstGeom>
          <a:noFill/>
          <a:ln w="9525">
            <a:noFill/>
            <a:miter lim="800000"/>
            <a:headEnd/>
            <a:tailEnd/>
          </a:ln>
        </p:spPr>
        <p:txBody>
          <a:bodyPr wrap="none" anchor="ctr">
            <a:spAutoFit/>
          </a:bodyPr>
          <a:lstStyle/>
          <a:p>
            <a:pPr eaLnBrk="0" hangingPunct="0"/>
            <a:r>
              <a:rPr lang="fr-FR" b="1">
                <a:hlinkClick r:id="rId7"/>
              </a:rPr>
              <a:t>crtec.nemours@ac-creteil.fr</a:t>
            </a:r>
            <a:endParaRPr lang="fr-FR" b="1"/>
          </a:p>
          <a:p>
            <a:pPr eaLnBrk="0" hangingPunct="0"/>
            <a:endParaRPr lang="fr-FR"/>
          </a:p>
        </p:txBody>
      </p:sp>
      <p:sp>
        <p:nvSpPr>
          <p:cNvPr id="49184" name="Rectangle 72"/>
          <p:cNvSpPr>
            <a:spLocks noChangeArrowheads="1"/>
          </p:cNvSpPr>
          <p:nvPr/>
        </p:nvSpPr>
        <p:spPr bwMode="auto">
          <a:xfrm>
            <a:off x="2771775" y="3642410"/>
            <a:ext cx="3397084" cy="646331"/>
          </a:xfrm>
          <a:prstGeom prst="rect">
            <a:avLst/>
          </a:prstGeom>
          <a:noFill/>
          <a:ln w="9525">
            <a:noFill/>
            <a:miter lim="800000"/>
            <a:headEnd/>
            <a:tailEnd/>
          </a:ln>
        </p:spPr>
        <p:txBody>
          <a:bodyPr wrap="none" anchor="ctr">
            <a:spAutoFit/>
          </a:bodyPr>
          <a:lstStyle/>
          <a:p>
            <a:pPr eaLnBrk="0" hangingPunct="0"/>
            <a:r>
              <a:rPr lang="fr-FR" b="1" dirty="0" smtClean="0">
                <a:hlinkClick r:id="rId8"/>
              </a:rPr>
              <a:t>crt</a:t>
            </a:r>
            <a:r>
              <a:rPr lang="fr-FR" b="1" dirty="0" smtClean="0">
                <a:hlinkClick r:id="rId8"/>
              </a:rPr>
              <a:t>ec.vincennes@ac-creteil.fr</a:t>
            </a:r>
            <a:endParaRPr lang="fr-FR" b="1" dirty="0"/>
          </a:p>
          <a:p>
            <a:pPr eaLnBrk="0" hangingPunct="0"/>
            <a:endParaRPr lang="fr-FR" dirty="0"/>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2987675" y="1341438"/>
            <a:ext cx="4953000" cy="731837"/>
          </a:xfrm>
          <a:prstGeom prst="rect">
            <a:avLst/>
          </a:prstGeom>
          <a:noFill/>
          <a:ln w="9525">
            <a:noFill/>
            <a:miter lim="800000"/>
            <a:headEnd/>
            <a:tailEnd/>
          </a:ln>
          <a:effectLst/>
        </p:spPr>
        <p:txBody>
          <a:bodyPr>
            <a:spAutoFit/>
          </a:bodyPr>
          <a:lstStyle/>
          <a:p>
            <a:pPr algn="ctr">
              <a:spcBef>
                <a:spcPct val="50000"/>
              </a:spcBef>
              <a:defRPr/>
            </a:pPr>
            <a:r>
              <a:rPr lang="fr-FR" sz="2400" b="1">
                <a:solidFill>
                  <a:srgbClr val="FFFF00"/>
                </a:solidFill>
              </a:rPr>
              <a:t>CI1  : </a:t>
            </a:r>
            <a:r>
              <a:rPr lang="fr-FR" b="1">
                <a:solidFill>
                  <a:srgbClr val="FFFF00"/>
                </a:solidFill>
                <a:effectLst>
                  <a:outerShdw blurRad="38100" dist="38100" dir="2700000" algn="tl">
                    <a:srgbClr val="000000"/>
                  </a:outerShdw>
                </a:effectLst>
              </a:rPr>
              <a:t>appropriation du cahier des charges</a:t>
            </a:r>
            <a:r>
              <a:rPr lang="fr-FR"/>
              <a:t> </a:t>
            </a:r>
          </a:p>
        </p:txBody>
      </p:sp>
      <p:pic>
        <p:nvPicPr>
          <p:cNvPr id="11267" name="Picture 4"/>
          <p:cNvPicPr>
            <a:picLocks noChangeAspect="1" noChangeArrowheads="1"/>
          </p:cNvPicPr>
          <p:nvPr/>
        </p:nvPicPr>
        <p:blipFill>
          <a:blip r:embed="rId3" cstate="print"/>
          <a:srcRect/>
          <a:stretch>
            <a:fillRect/>
          </a:stretch>
        </p:blipFill>
        <p:spPr bwMode="auto">
          <a:xfrm>
            <a:off x="900113" y="2420938"/>
            <a:ext cx="3382962" cy="2952750"/>
          </a:xfrm>
          <a:prstGeom prst="rect">
            <a:avLst/>
          </a:prstGeom>
          <a:noFill/>
          <a:ln w="9525">
            <a:noFill/>
            <a:miter lim="800000"/>
            <a:headEnd/>
            <a:tailEnd/>
          </a:ln>
        </p:spPr>
      </p:pic>
      <p:pic>
        <p:nvPicPr>
          <p:cNvPr id="11268" name="Picture 7"/>
          <p:cNvPicPr>
            <a:picLocks noChangeAspect="1" noChangeArrowheads="1"/>
          </p:cNvPicPr>
          <p:nvPr/>
        </p:nvPicPr>
        <p:blipFill>
          <a:blip r:embed="rId4" cstate="print"/>
          <a:srcRect/>
          <a:stretch>
            <a:fillRect/>
          </a:stretch>
        </p:blipFill>
        <p:spPr bwMode="auto">
          <a:xfrm>
            <a:off x="4932363" y="2852738"/>
            <a:ext cx="3527425" cy="2116137"/>
          </a:xfrm>
          <a:prstGeom prst="rect">
            <a:avLst/>
          </a:prstGeom>
          <a:noFill/>
          <a:ln w="9525">
            <a:noFill/>
            <a:miter lim="800000"/>
            <a:headEnd/>
            <a:tailEnd/>
          </a:ln>
        </p:spPr>
      </p:pic>
      <p:sp>
        <p:nvSpPr>
          <p:cNvPr id="11269" name="AutoShape 8"/>
          <p:cNvSpPr>
            <a:spLocks noChangeArrowheads="1"/>
          </p:cNvSpPr>
          <p:nvPr/>
        </p:nvSpPr>
        <p:spPr bwMode="auto">
          <a:xfrm>
            <a:off x="3851275" y="3716338"/>
            <a:ext cx="1368425" cy="360362"/>
          </a:xfrm>
          <a:prstGeom prst="rightArrow">
            <a:avLst>
              <a:gd name="adj1" fmla="val 50000"/>
              <a:gd name="adj2" fmla="val 94934"/>
            </a:avLst>
          </a:prstGeom>
          <a:solidFill>
            <a:schemeClr val="tx1"/>
          </a:solidFill>
          <a:ln w="9525">
            <a:solidFill>
              <a:schemeClr val="tx1"/>
            </a:solidFill>
            <a:miter lim="800000"/>
            <a:headEnd/>
            <a:tailEnd/>
          </a:ln>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6185" name="Group 121"/>
          <p:cNvGraphicFramePr>
            <a:graphicFrameLocks noGrp="1"/>
          </p:cNvGraphicFramePr>
          <p:nvPr/>
        </p:nvGraphicFramePr>
        <p:xfrm>
          <a:off x="933450" y="2159000"/>
          <a:ext cx="7959030" cy="4201797"/>
        </p:xfrm>
        <a:graphic>
          <a:graphicData uri="http://schemas.openxmlformats.org/drawingml/2006/table">
            <a:tbl>
              <a:tblPr/>
              <a:tblGrid>
                <a:gridCol w="758230"/>
                <a:gridCol w="6883793"/>
                <a:gridCol w="317007"/>
              </a:tblGrid>
              <a:tr h="561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31.01</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0000"/>
                          </a:solidFill>
                          <a:effectLst/>
                          <a:latin typeface="Comic Sans MS" pitchFamily="66" charset="0"/>
                          <a:ea typeface="Times New Roman" pitchFamily="18" charset="0"/>
                          <a:cs typeface="Arial" charset="0"/>
                        </a:rPr>
                        <a:t>Formaliser sans ambiguïté une description du besoin</a:t>
                      </a:r>
                      <a:endParaRPr kumimoji="0" lang="fr-FR" sz="1400" b="0" i="0" u="none" strike="noStrike" cap="none" normalizeH="0" baseline="0" dirty="0" smtClean="0">
                        <a:ln>
                          <a:noFill/>
                        </a:ln>
                        <a:solidFill>
                          <a:srgbClr val="0000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Besoin </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3</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560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34.06</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0000"/>
                          </a:solidFill>
                          <a:effectLst/>
                          <a:latin typeface="Comic Sans MS" pitchFamily="66" charset="0"/>
                          <a:ea typeface="Times New Roman" pitchFamily="18" charset="0"/>
                          <a:cs typeface="Arial" charset="0"/>
                        </a:rPr>
                        <a:t>Organiser une veille technologique. </a:t>
                      </a:r>
                      <a:endParaRPr kumimoji="0" lang="fr-FR" sz="1400" b="0" i="0" u="none" strike="noStrike" cap="none" normalizeH="0" baseline="0" dirty="0" smtClean="0">
                        <a:ln>
                          <a:noFill/>
                        </a:ln>
                        <a:solidFill>
                          <a:srgbClr val="0000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Veille technologique</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2 </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561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35.01</a:t>
                      </a:r>
                      <a:endParaRPr kumimoji="0" lang="fr-FR" sz="1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Choisir un mode de dialogue ou de diffusion adapté à un besoin de communication</a:t>
                      </a:r>
                      <a:endParaRPr kumimoji="0" lang="fr-FR"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Messagerie diverse, flux audio ou vidéo </a:t>
                      </a:r>
                      <a:endParaRPr kumimoji="0" lang="fr-FR" sz="1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Calibri" pitchFamily="34" charset="0"/>
                          <a:cs typeface="Times New Roman" pitchFamily="18" charset="0"/>
                        </a:rPr>
                        <a:t>2</a:t>
                      </a:r>
                      <a:endParaRPr kumimoji="0" lang="fr-FR" sz="1400" b="0" i="0" u="none" strike="noStrike" cap="none" normalizeH="0" baseline="0" smtClean="0">
                        <a:ln>
                          <a:noFill/>
                        </a:ln>
                        <a:solidFill>
                          <a:srgbClr val="000000"/>
                        </a:solidFill>
                        <a:effectLst/>
                        <a:latin typeface="Arial" charset="0"/>
                        <a:ea typeface="Calibri"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r>
              <a:tr h="782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Times New Roman" pitchFamily="18" charset="0"/>
                          <a:cs typeface="Arial" charset="0"/>
                        </a:rPr>
                        <a:t>35.02</a:t>
                      </a:r>
                      <a:endParaRPr kumimoji="0" lang="fr-FR" sz="14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0000"/>
                          </a:solidFill>
                          <a:effectLst/>
                          <a:latin typeface="Comic Sans MS" pitchFamily="66" charset="0"/>
                          <a:ea typeface="Times New Roman" pitchFamily="18" charset="0"/>
                          <a:cs typeface="Arial" charset="0"/>
                        </a:rPr>
                        <a:t>Choisir et utiliser les services ou les outils adaptés aux tâches à réaliser dans un travail de groupe ou pour un travail collaboratif</a:t>
                      </a:r>
                      <a:endParaRPr kumimoji="0" lang="fr-FR" sz="1400" b="0" i="0" u="none" strike="noStrike" cap="none" normalizeH="0" baseline="0" dirty="0" smtClean="0">
                        <a:ln>
                          <a:noFill/>
                        </a:ln>
                        <a:solidFill>
                          <a:srgbClr val="0000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Outils de travail collaboratif : forum, blog, partage de documents, …</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2</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r>
              <a:tr h="782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Times New Roman" pitchFamily="18" charset="0"/>
                          <a:cs typeface="Arial" charset="0"/>
                        </a:rPr>
                        <a:t>35.03</a:t>
                      </a:r>
                      <a:endParaRPr kumimoji="0" lang="fr-FR" sz="14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0000"/>
                          </a:solidFill>
                          <a:effectLst/>
                          <a:latin typeface="Comic Sans MS" pitchFamily="66" charset="0"/>
                          <a:ea typeface="Times New Roman" pitchFamily="18" charset="0"/>
                          <a:cs typeface="Arial" charset="0"/>
                        </a:rPr>
                        <a:t>Rechercher l'information utile dans le plan d'action, le suivi des modifications et la planification des travaux à livrer.</a:t>
                      </a:r>
                      <a:endParaRPr kumimoji="0" lang="fr-FR" sz="1400" b="0" i="0" u="none" strike="noStrike" cap="none" normalizeH="0" baseline="0" dirty="0" smtClean="0">
                        <a:ln>
                          <a:noFill/>
                        </a:ln>
                        <a:solidFill>
                          <a:srgbClr val="0000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Planification, calendrier</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000000"/>
                          </a:solidFill>
                          <a:effectLst/>
                          <a:latin typeface="Comic Sans MS" pitchFamily="66" charset="0"/>
                          <a:ea typeface="Times New Roman" pitchFamily="18" charset="0"/>
                          <a:cs typeface="Arial" charset="0"/>
                        </a:rPr>
                        <a:t>3</a:t>
                      </a:r>
                      <a:endParaRPr kumimoji="0" lang="fr-FR" sz="1400" b="0" i="0" u="none" strike="noStrike" cap="none" normalizeH="0" baseline="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r>
              <a:tr h="782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35.04</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0000"/>
                          </a:solidFill>
                          <a:effectLst/>
                          <a:latin typeface="Comic Sans MS" pitchFamily="66" charset="0"/>
                          <a:ea typeface="Times New Roman" pitchFamily="18" charset="0"/>
                          <a:cs typeface="Arial" charset="0"/>
                        </a:rPr>
                        <a:t>Gérer son espace numérique : structure des données, espace mémoire, sauvegarde et version, droits d'accès aux documents numériques.</a:t>
                      </a:r>
                      <a:endParaRPr kumimoji="0" lang="fr-FR" sz="1400" b="0" i="0" u="none" strike="noStrike" cap="none" normalizeH="0" baseline="0" dirty="0" smtClean="0">
                        <a:ln>
                          <a:noFill/>
                        </a:ln>
                        <a:solidFill>
                          <a:srgbClr val="000000"/>
                        </a:solidFill>
                        <a:effectLst/>
                        <a:latin typeface="Times New Roman" pitchFamily="18" charset="0"/>
                        <a:ea typeface="Times New Roman" pitchFamily="18"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Identité numérique, mot de passe, identifiant</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3</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r>
            </a:tbl>
          </a:graphicData>
        </a:graphic>
      </p:graphicFrame>
      <p:sp>
        <p:nvSpPr>
          <p:cNvPr id="12320" name="Rectangle 119"/>
          <p:cNvSpPr>
            <a:spLocks noChangeArrowheads="1"/>
          </p:cNvSpPr>
          <p:nvPr/>
        </p:nvSpPr>
        <p:spPr bwMode="auto">
          <a:xfrm>
            <a:off x="1063625" y="1268413"/>
            <a:ext cx="8080375" cy="792162"/>
          </a:xfrm>
          <a:prstGeom prst="rect">
            <a:avLst/>
          </a:prstGeom>
          <a:noFill/>
          <a:ln w="9525">
            <a:noFill/>
            <a:miter lim="800000"/>
            <a:headEnd/>
            <a:tailEnd/>
          </a:ln>
        </p:spPr>
        <p:txBody>
          <a:bodyPr anchor="ctr">
            <a:spAutoFit/>
          </a:bodyPr>
          <a:lstStyle/>
          <a:p>
            <a:r>
              <a:rPr lang="fr-FR" b="1" u="sng"/>
              <a:t>Séquence 01 :</a:t>
            </a:r>
            <a:r>
              <a:rPr lang="fr-FR" b="1"/>
              <a:t> installation du projet.</a:t>
            </a:r>
            <a:endParaRPr lang="fr-FR"/>
          </a:p>
          <a:p>
            <a:r>
              <a:rPr lang="fr-FR" sz="1400" i="1"/>
              <a:t>Cette séquence va permettre aux élèves de comprendre les enjeux du projet et de voir les outils (ENT) à mettre en place pour le suivi de ce projet.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1403350" y="1268413"/>
            <a:ext cx="4895850" cy="584200"/>
          </a:xfrm>
          <a:prstGeom prst="rect">
            <a:avLst/>
          </a:prstGeom>
          <a:noFill/>
          <a:ln w="9525">
            <a:noFill/>
            <a:miter lim="800000"/>
            <a:headEnd/>
            <a:tailEnd/>
          </a:ln>
        </p:spPr>
        <p:txBody>
          <a:bodyPr>
            <a:spAutoFit/>
          </a:bodyPr>
          <a:lstStyle/>
          <a:p>
            <a:r>
              <a:rPr lang="fr-FR" sz="3200" b="1"/>
              <a:t>Description du besoin :</a:t>
            </a:r>
          </a:p>
        </p:txBody>
      </p:sp>
      <p:sp>
        <p:nvSpPr>
          <p:cNvPr id="13315" name="Rectangle 7"/>
          <p:cNvSpPr>
            <a:spLocks noChangeArrowheads="1"/>
          </p:cNvSpPr>
          <p:nvPr/>
        </p:nvSpPr>
        <p:spPr bwMode="auto">
          <a:xfrm>
            <a:off x="1979613" y="2360613"/>
            <a:ext cx="6480175" cy="3416300"/>
          </a:xfrm>
          <a:prstGeom prst="rect">
            <a:avLst/>
          </a:prstGeom>
          <a:noFill/>
          <a:ln w="9525">
            <a:noFill/>
            <a:miter lim="800000"/>
            <a:headEnd/>
            <a:tailEnd/>
          </a:ln>
        </p:spPr>
        <p:txBody>
          <a:bodyPr anchor="ctr">
            <a:spAutoFit/>
          </a:bodyPr>
          <a:lstStyle/>
          <a:p>
            <a:pPr>
              <a:defRPr/>
            </a:pPr>
            <a:r>
              <a:rPr lang="fr-FR" sz="2400" dirty="0"/>
              <a:t>Les populations concernées n’ont globalement accès qu’à une seule source d’énergie domestique, le bois de chauffe, indispensable pour la cuisson des aliments. Or, le bilan entre la "production" de bois et sa consommation est aujourd’hui largement déficitaire. La </a:t>
            </a:r>
            <a:r>
              <a:rPr lang="fr-FR" sz="2400" dirty="0" smtClean="0"/>
              <a:t>consommation </a:t>
            </a:r>
            <a:r>
              <a:rPr lang="fr-FR" sz="2400" dirty="0"/>
              <a:t>de bois induite par les besoins énergétiques constitue ainsi le premier pas du processus de désertification.</a:t>
            </a:r>
          </a:p>
        </p:txBody>
      </p:sp>
      <p:graphicFrame>
        <p:nvGraphicFramePr>
          <p:cNvPr id="188440" name="Group 24"/>
          <p:cNvGraphicFramePr>
            <a:graphicFrameLocks noGrp="1"/>
          </p:cNvGraphicFramePr>
          <p:nvPr>
            <p:ph/>
          </p:nvPr>
        </p:nvGraphicFramePr>
        <p:xfrm>
          <a:off x="914400" y="2060575"/>
          <a:ext cx="849287" cy="2160240"/>
        </p:xfrm>
        <a:graphic>
          <a:graphicData uri="http://schemas.openxmlformats.org/drawingml/2006/table">
            <a:tbl>
              <a:tblPr>
                <a:effectLst/>
              </a:tblPr>
              <a:tblGrid>
                <a:gridCol w="849287"/>
              </a:tblGrid>
              <a:tr h="21602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31.01</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1908175" y="2049354"/>
            <a:ext cx="6337300" cy="3108543"/>
          </a:xfrm>
          <a:prstGeom prst="rect">
            <a:avLst/>
          </a:prstGeom>
          <a:noFill/>
          <a:ln w="9525">
            <a:noFill/>
            <a:miter lim="800000"/>
            <a:headEnd/>
            <a:tailEnd/>
          </a:ln>
        </p:spPr>
        <p:txBody>
          <a:bodyPr anchor="ctr">
            <a:spAutoFit/>
          </a:bodyPr>
          <a:lstStyle/>
          <a:p>
            <a:pPr>
              <a:defRPr/>
            </a:pPr>
            <a:r>
              <a:rPr lang="fr-FR" sz="2800" dirty="0"/>
              <a:t>BESOIN : </a:t>
            </a:r>
            <a:r>
              <a:rPr lang="fr-FR" sz="2800" dirty="0" smtClean="0"/>
              <a:t>offrir </a:t>
            </a:r>
            <a:r>
              <a:rPr lang="fr-FR" sz="2800" dirty="0"/>
              <a:t>aux populations sub-sahariennes une alternative à l’utilisation du bois de </a:t>
            </a:r>
            <a:r>
              <a:rPr lang="fr-FR" sz="2800" dirty="0" smtClean="0"/>
              <a:t>chauffe</a:t>
            </a:r>
            <a:r>
              <a:rPr lang="fr-FR" sz="2800" b="1" u="sng" dirty="0" smtClean="0"/>
              <a:t>,</a:t>
            </a:r>
            <a:r>
              <a:rPr lang="fr-FR" sz="2800" dirty="0" smtClean="0"/>
              <a:t> </a:t>
            </a:r>
            <a:r>
              <a:rPr lang="fr-FR" sz="2800" dirty="0"/>
              <a:t>nécessaire pour la cuisson des aliments, par l’utilisation d’une source d'énergie propre et inépuisable : le soleil.</a:t>
            </a:r>
          </a:p>
        </p:txBody>
      </p:sp>
      <p:sp>
        <p:nvSpPr>
          <p:cNvPr id="14339" name="Text Box 6"/>
          <p:cNvSpPr txBox="1">
            <a:spLocks noChangeArrowheads="1"/>
          </p:cNvSpPr>
          <p:nvPr/>
        </p:nvSpPr>
        <p:spPr bwMode="auto">
          <a:xfrm>
            <a:off x="1816100" y="1431925"/>
            <a:ext cx="1847850" cy="366713"/>
          </a:xfrm>
          <a:prstGeom prst="rect">
            <a:avLst/>
          </a:prstGeom>
          <a:noFill/>
          <a:ln w="9525">
            <a:noFill/>
            <a:miter lim="800000"/>
            <a:headEnd/>
            <a:tailEnd/>
          </a:ln>
        </p:spPr>
        <p:txBody>
          <a:bodyPr wrap="none">
            <a:spAutoFit/>
          </a:bodyPr>
          <a:lstStyle/>
          <a:p>
            <a:r>
              <a:rPr lang="fr-FR"/>
              <a:t>Résultat attendu</a:t>
            </a:r>
          </a:p>
        </p:txBody>
      </p:sp>
      <p:graphicFrame>
        <p:nvGraphicFramePr>
          <p:cNvPr id="4" name="Group 24"/>
          <p:cNvGraphicFramePr>
            <a:graphicFrameLocks noGrp="1"/>
          </p:cNvGraphicFramePr>
          <p:nvPr>
            <p:ph/>
          </p:nvPr>
        </p:nvGraphicFramePr>
        <p:xfrm>
          <a:off x="914400" y="2060575"/>
          <a:ext cx="849287" cy="2160240"/>
        </p:xfrm>
        <a:graphic>
          <a:graphicData uri="http://schemas.openxmlformats.org/drawingml/2006/table">
            <a:tbl>
              <a:tblPr/>
              <a:tblGrid>
                <a:gridCol w="849287"/>
              </a:tblGrid>
              <a:tr h="21602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Comic Sans MS" pitchFamily="66" charset="0"/>
                          <a:ea typeface="Times New Roman" pitchFamily="18" charset="0"/>
                          <a:cs typeface="Arial" charset="0"/>
                        </a:rPr>
                        <a:t>31.01</a:t>
                      </a:r>
                      <a:endPar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1908175" y="2133600"/>
            <a:ext cx="6938963" cy="3138488"/>
          </a:xfrm>
          <a:prstGeom prst="rect">
            <a:avLst/>
          </a:prstGeom>
          <a:noFill/>
          <a:ln w="9525">
            <a:noFill/>
            <a:miter lim="800000"/>
            <a:headEnd/>
            <a:tailEnd/>
          </a:ln>
        </p:spPr>
        <p:txBody>
          <a:bodyPr>
            <a:spAutoFit/>
          </a:bodyPr>
          <a:lstStyle/>
          <a:p>
            <a:pPr>
              <a:defRPr/>
            </a:pPr>
            <a:r>
              <a:rPr lang="fr-FR" dirty="0"/>
              <a:t>Chaque élève dispose d’un compte et d’un mot de passe lui permettant </a:t>
            </a:r>
            <a:r>
              <a:rPr lang="fr-FR" dirty="0" smtClean="0"/>
              <a:t>l’accès à</a:t>
            </a:r>
            <a:r>
              <a:rPr lang="fr-FR" dirty="0" smtClean="0">
                <a:solidFill>
                  <a:srgbClr val="FF0000"/>
                </a:solidFill>
              </a:rPr>
              <a:t> </a:t>
            </a:r>
            <a:r>
              <a:rPr lang="fr-FR" dirty="0" smtClean="0"/>
              <a:t>un </a:t>
            </a:r>
            <a:r>
              <a:rPr lang="fr-FR" dirty="0"/>
              <a:t>espace de travail dédié sur le serveur pédagogique.</a:t>
            </a:r>
          </a:p>
          <a:p>
            <a:pPr>
              <a:defRPr/>
            </a:pPr>
            <a:endParaRPr lang="fr-FR" dirty="0"/>
          </a:p>
          <a:p>
            <a:pPr>
              <a:defRPr/>
            </a:pPr>
            <a:r>
              <a:rPr lang="fr-FR" dirty="0"/>
              <a:t>Organisation du classeur numérique de chaque élève :</a:t>
            </a:r>
          </a:p>
          <a:p>
            <a:pPr marL="355600">
              <a:buFont typeface="Wingdings" pitchFamily="2" charset="2"/>
              <a:buChar char="ü"/>
              <a:defRPr/>
            </a:pPr>
            <a:r>
              <a:rPr lang="fr-FR" dirty="0"/>
              <a:t> Dossier techno</a:t>
            </a:r>
          </a:p>
          <a:p>
            <a:pPr>
              <a:defRPr/>
            </a:pPr>
            <a:endParaRPr lang="fr-FR" dirty="0"/>
          </a:p>
          <a:p>
            <a:pPr>
              <a:defRPr/>
            </a:pPr>
            <a:endParaRPr lang="fr-FR" dirty="0"/>
          </a:p>
          <a:p>
            <a:pPr>
              <a:defRPr/>
            </a:pPr>
            <a:endParaRPr lang="fr-FR" dirty="0"/>
          </a:p>
          <a:p>
            <a:pPr marL="355600" indent="95250">
              <a:buFont typeface="Wingdings" pitchFamily="2" charset="2"/>
              <a:buChar char="ü"/>
              <a:defRPr/>
            </a:pPr>
            <a:r>
              <a:rPr lang="fr-FR" dirty="0"/>
              <a:t>Les élèves peuvent accéder à leur espace de travail par le cartable en ligne	</a:t>
            </a:r>
          </a:p>
        </p:txBody>
      </p:sp>
      <p:pic>
        <p:nvPicPr>
          <p:cNvPr id="15363" name="Picture 32" descr="cartable en ligne"/>
          <p:cNvPicPr>
            <a:picLocks noChangeAspect="1" noChangeArrowheads="1"/>
          </p:cNvPicPr>
          <p:nvPr/>
        </p:nvPicPr>
        <p:blipFill>
          <a:blip r:embed="rId3" cstate="print"/>
          <a:srcRect b="52808"/>
          <a:stretch>
            <a:fillRect/>
          </a:stretch>
        </p:blipFill>
        <p:spPr bwMode="auto">
          <a:xfrm>
            <a:off x="574675" y="5157788"/>
            <a:ext cx="8569325" cy="1550987"/>
          </a:xfrm>
          <a:prstGeom prst="rect">
            <a:avLst/>
          </a:prstGeom>
          <a:noFill/>
          <a:ln w="9525">
            <a:noFill/>
            <a:miter lim="800000"/>
            <a:headEnd/>
            <a:tailEnd/>
          </a:ln>
        </p:spPr>
      </p:pic>
      <p:sp>
        <p:nvSpPr>
          <p:cNvPr id="15364" name="Rectangle 3"/>
          <p:cNvSpPr>
            <a:spLocks noChangeArrowheads="1"/>
          </p:cNvSpPr>
          <p:nvPr/>
        </p:nvSpPr>
        <p:spPr bwMode="auto">
          <a:xfrm>
            <a:off x="1403350" y="1268413"/>
            <a:ext cx="4895850" cy="584200"/>
          </a:xfrm>
          <a:prstGeom prst="rect">
            <a:avLst/>
          </a:prstGeom>
          <a:noFill/>
          <a:ln w="9525">
            <a:noFill/>
            <a:miter lim="800000"/>
            <a:headEnd/>
            <a:tailEnd/>
          </a:ln>
        </p:spPr>
        <p:txBody>
          <a:bodyPr>
            <a:spAutoFit/>
          </a:bodyPr>
          <a:lstStyle/>
          <a:p>
            <a:r>
              <a:rPr lang="fr-FR" sz="3200" b="1"/>
              <a:t>Mise en place de l’ENT :</a:t>
            </a:r>
          </a:p>
        </p:txBody>
      </p:sp>
      <p:graphicFrame>
        <p:nvGraphicFramePr>
          <p:cNvPr id="8" name="Group 31"/>
          <p:cNvGraphicFramePr>
            <a:graphicFrameLocks/>
          </p:cNvGraphicFramePr>
          <p:nvPr/>
        </p:nvGraphicFramePr>
        <p:xfrm>
          <a:off x="2555875" y="3860800"/>
          <a:ext cx="6407150" cy="731520"/>
        </p:xfrm>
        <a:graphic>
          <a:graphicData uri="http://schemas.openxmlformats.org/drawingml/2006/table">
            <a:tbl>
              <a:tblPr/>
              <a:tblGrid>
                <a:gridCol w="1587497"/>
                <a:gridCol w="1603378"/>
                <a:gridCol w="1608137"/>
                <a:gridCol w="1608138"/>
              </a:tblGrid>
              <a:tr h="681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FF00"/>
                          </a:solidFill>
                          <a:effectLst>
                            <a:outerShdw blurRad="38100" dist="38100" dir="2700000" algn="tl">
                              <a:srgbClr val="000000"/>
                            </a:outerShdw>
                          </a:effectLst>
                          <a:latin typeface="Arial" charset="0"/>
                        </a:rPr>
                        <a:t>cahier des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FF00"/>
                          </a:solidFill>
                          <a:effectLst>
                            <a:outerShdw blurRad="38100" dist="38100" dir="2700000" algn="tl">
                              <a:srgbClr val="000000"/>
                            </a:outerShdw>
                          </a:effectLst>
                          <a:latin typeface="Arial" charset="0"/>
                        </a:rPr>
                        <a:t>charges</a:t>
                      </a:r>
                      <a:r>
                        <a:rPr kumimoji="0" lang="fr-FR" sz="2800" b="0" i="0" u="none" strike="noStrike" cap="none" normalizeH="0" baseline="0" dirty="0" smtClean="0">
                          <a:ln>
                            <a:noFill/>
                          </a:ln>
                          <a:solidFill>
                            <a:schemeClr val="tx1"/>
                          </a:solidFill>
                          <a:effectLst>
                            <a:outerShdw blurRad="38100" dist="38100" dir="2700000" algn="tl">
                              <a:srgbClr val="000000"/>
                            </a:outerShdw>
                          </a:effectLst>
                          <a:latin typeface="Arial" charset="0"/>
                        </a:rPr>
                        <a:t> </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FFFF00"/>
                          </a:solidFill>
                          <a:effectLst>
                            <a:outerShdw blurRad="38100" dist="38100" dir="2700000" algn="tl">
                              <a:srgbClr val="000000"/>
                            </a:outerShdw>
                          </a:effectLst>
                          <a:latin typeface="Arial" charset="0"/>
                          <a:ea typeface="Times New Roman" pitchFamily="18" charset="0"/>
                          <a:cs typeface="Arial" charset="0"/>
                        </a:rPr>
                        <a:t>solutions techniques</a:t>
                      </a:r>
                      <a:endParaRPr kumimoji="0" lang="fr-F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rgbClr val="FFFF00"/>
                          </a:solidFill>
                          <a:effectLst>
                            <a:outerShdw blurRad="38100" dist="38100" dir="2700000" algn="tl">
                              <a:srgbClr val="000000"/>
                            </a:outerShdw>
                          </a:effectLst>
                          <a:latin typeface="Arial" charset="0"/>
                        </a:rPr>
                        <a:t>choix de solutions</a:t>
                      </a:r>
                      <a:endParaRPr kumimoji="0" lang="fr-FR" sz="1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FF00"/>
                          </a:solidFill>
                          <a:effectLst>
                            <a:outerShdw blurRad="38100" dist="38100" dir="2700000" algn="tl">
                              <a:srgbClr val="000000"/>
                            </a:outerShdw>
                          </a:effectLst>
                          <a:latin typeface="Arial" charset="0"/>
                        </a:rPr>
                        <a:t>Réalisation</a:t>
                      </a:r>
                      <a:endParaRPr kumimoji="0" lang="fr-FR" sz="1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9" name="Group 24"/>
          <p:cNvGraphicFramePr>
            <a:graphicFrameLocks/>
          </p:cNvGraphicFramePr>
          <p:nvPr/>
        </p:nvGraphicFramePr>
        <p:xfrm>
          <a:off x="914400" y="2060575"/>
          <a:ext cx="849287" cy="2160240"/>
        </p:xfrm>
        <a:graphic>
          <a:graphicData uri="http://schemas.openxmlformats.org/drawingml/2006/table">
            <a:tbl>
              <a:tblPr/>
              <a:tblGrid>
                <a:gridCol w="849287"/>
              </a:tblGrid>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35.01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r>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35.02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r>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35.03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r>
              <a:tr h="5400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000000"/>
                          </a:solidFill>
                          <a:effectLst/>
                          <a:latin typeface="Arial" charset="0"/>
                          <a:ea typeface="Times New Roman" pitchFamily="18" charset="0"/>
                          <a:cs typeface="Arial" charset="0"/>
                        </a:rPr>
                        <a:t>35.04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r>
            </a:tbl>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oints numériques">
  <a:themeElements>
    <a:clrScheme name="Points numérique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Points numériqu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ints numérique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Points numérique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Points numérique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ints numérique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Points numérique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Points numérique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Points numérique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Points numérique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Points numérique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 Dots</Template>
  <TotalTime>9733</TotalTime>
  <Words>2557</Words>
  <Application>Microsoft Office PowerPoint</Application>
  <PresentationFormat>Affichage à l'écran (4:3)</PresentationFormat>
  <Paragraphs>688</Paragraphs>
  <Slides>44</Slides>
  <Notes>44</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44</vt:i4>
      </vt:variant>
    </vt:vector>
  </HeadingPairs>
  <TitlesOfParts>
    <vt:vector size="46" baseType="lpstr">
      <vt:lpstr>Points numériques</vt:lpstr>
      <vt:lpstr>Graphique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vector>
  </TitlesOfParts>
  <Company>Rectorat de Créteil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CERTEC-Raimbault-Créteil</dc:creator>
  <cp:lastModifiedBy>Raynaud</cp:lastModifiedBy>
  <cp:revision>448</cp:revision>
  <cp:lastPrinted>2008-05-24T15:03:27Z</cp:lastPrinted>
  <dcterms:created xsi:type="dcterms:W3CDTF">2008-03-27T10:38:09Z</dcterms:created>
  <dcterms:modified xsi:type="dcterms:W3CDTF">2012-02-01T17:03:20Z</dcterms:modified>
</cp:coreProperties>
</file>