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1" r:id="rId3"/>
    <p:sldId id="268" r:id="rId4"/>
    <p:sldId id="267" r:id="rId5"/>
    <p:sldId id="266" r:id="rId6"/>
    <p:sldId id="262" r:id="rId7"/>
    <p:sldId id="269" r:id="rId8"/>
    <p:sldId id="270" r:id="rId9"/>
    <p:sldId id="263" r:id="rId10"/>
    <p:sldId id="272" r:id="rId11"/>
    <p:sldId id="271" r:id="rId12"/>
    <p:sldId id="265" r:id="rId1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550" autoAdjust="0"/>
  </p:normalViewPr>
  <p:slideViewPr>
    <p:cSldViewPr snapToGrid="0" snapToObjects="1">
      <p:cViewPr>
        <p:scale>
          <a:sx n="100" d="100"/>
          <a:sy n="100" d="100"/>
        </p:scale>
        <p:origin x="-87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6C8848-0EF8-DC45-A471-B2D59C3A019D}" type="datetimeFigureOut">
              <a:rPr lang="fr-FR" smtClean="0"/>
              <a:pPr/>
              <a:t>10/05/11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D4E8B-8025-A545-920E-5B8BEE0B475D}" type="slidenum">
              <a:rPr lang="fr-FR" smtClean="0"/>
              <a:pPr/>
              <a:t>‹#›</a:t>
            </a:fld>
            <a:endParaRPr lang="fr-FR"/>
          </a:p>
        </p:txBody>
      </p:sp>
    </p:spTree>
    <p:extLst>
      <p:ext uri="{BB962C8B-B14F-4D97-AF65-F5344CB8AC3E}">
        <p14:creationId xmlns:p14="http://schemas.microsoft.com/office/powerpoint/2010/main" val="35702391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7891" name="Espace réservé des commentaires 2"/>
          <p:cNvSpPr>
            <a:spLocks noGrp="1"/>
          </p:cNvSpPr>
          <p:nvPr>
            <p:ph type="body" idx="1"/>
          </p:nvPr>
        </p:nvSpPr>
        <p:spPr bwMode="auto">
          <a:noFill/>
        </p:spPr>
        <p:txBody>
          <a:bodyPr/>
          <a:lstStyle/>
          <a:p>
            <a:pPr eaLnBrk="1" hangingPunct="1">
              <a:spcBef>
                <a:spcPct val="0"/>
              </a:spcBef>
            </a:pPr>
            <a:endParaRPr lang="fr-FR" smtClean="0"/>
          </a:p>
        </p:txBody>
      </p:sp>
      <p:sp>
        <p:nvSpPr>
          <p:cNvPr id="37892" name="Espace réservé du numéro de diapositive 3"/>
          <p:cNvSpPr>
            <a:spLocks noGrp="1"/>
          </p:cNvSpPr>
          <p:nvPr>
            <p:ph type="sldNum" sz="quarter" idx="5"/>
          </p:nvPr>
        </p:nvSpPr>
        <p:spPr bwMode="auto">
          <a:noFill/>
          <a:ln>
            <a:miter lim="800000"/>
            <a:headEnd/>
            <a:tailEnd/>
          </a:ln>
        </p:spPr>
        <p:txBody>
          <a:bodyPr/>
          <a:lstStyle/>
          <a:p>
            <a:fld id="{AC9EBFF2-3175-3A42-96B3-4E33860E86E3}" type="slidenum">
              <a:rPr lang="fr-FR"/>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a:lstStyle/>
          <a:p>
            <a:pPr eaLnBrk="1" hangingPunct="1">
              <a:spcBef>
                <a:spcPct val="0"/>
              </a:spcBef>
            </a:pPr>
            <a:r>
              <a:rPr lang="fr-FR" smtClean="0"/>
              <a:t>Le concept de compétence est donc relatif. Chaque compétence s’inscrit dans un contexte donné pour être acquise mais devient une des capacités nécessaires à l’acquisition d’une nouvelle compétence inscrite dans un nouveau contexte, plus large…</a:t>
            </a:r>
          </a:p>
          <a:p>
            <a:pPr eaLnBrk="1" hangingPunct="1">
              <a:spcBef>
                <a:spcPct val="0"/>
              </a:spcBef>
            </a:pPr>
            <a:r>
              <a:rPr lang="fr-FR" smtClean="0"/>
              <a:t>C’est sas doute un processus continu, permanent, lent, donc de moins en moins visible avec le temps.</a:t>
            </a:r>
          </a:p>
          <a:p>
            <a:pPr eaLnBrk="1" hangingPunct="1">
              <a:spcBef>
                <a:spcPct val="0"/>
              </a:spcBef>
            </a:pPr>
            <a:r>
              <a:rPr lang="fr-FR" smtClean="0"/>
              <a:t>C’est aussi, peut être, ce qui permet, en évaluant des compétences « terminales » larges, d’estimer globalement que quelqu’un est « compétent » pour occuper telle ou telle fonction, sa capacité d’évolution antérieure garantissant sa capacité d’évolution à venir.</a:t>
            </a:r>
          </a:p>
        </p:txBody>
      </p:sp>
      <p:sp>
        <p:nvSpPr>
          <p:cNvPr id="41988" name="Espace réservé du numéro de diapositive 3"/>
          <p:cNvSpPr>
            <a:spLocks noGrp="1"/>
          </p:cNvSpPr>
          <p:nvPr>
            <p:ph type="sldNum" sz="quarter" idx="5"/>
          </p:nvPr>
        </p:nvSpPr>
        <p:spPr bwMode="auto">
          <a:noFill/>
          <a:ln>
            <a:miter lim="800000"/>
            <a:headEnd/>
            <a:tailEnd/>
          </a:ln>
        </p:spPr>
        <p:txBody>
          <a:bodyPr/>
          <a:lstStyle/>
          <a:p>
            <a:fld id="{BC17E989-7C3C-AD49-9010-7174C434194B}" type="slidenum">
              <a:rPr lang="fr-FR"/>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1203" name="Espace réservé des commentaires 2"/>
          <p:cNvSpPr>
            <a:spLocks noGrp="1"/>
          </p:cNvSpPr>
          <p:nvPr>
            <p:ph type="body" idx="1"/>
          </p:nvPr>
        </p:nvSpPr>
        <p:spPr bwMode="auto">
          <a:noFill/>
        </p:spPr>
        <p:txBody>
          <a:bodyPr/>
          <a:lstStyle/>
          <a:p>
            <a:pPr eaLnBrk="1" hangingPunct="1">
              <a:spcBef>
                <a:spcPct val="0"/>
              </a:spcBef>
            </a:pPr>
            <a:r>
              <a:rPr lang="fr-FR" smtClean="0"/>
              <a:t>Diapositive proposant des éléments de caractérisation et de différenciation entre capacités et compétences.</a:t>
            </a:r>
          </a:p>
        </p:txBody>
      </p:sp>
      <p:sp>
        <p:nvSpPr>
          <p:cNvPr id="51204" name="Espace réservé du numéro de diapositive 3"/>
          <p:cNvSpPr>
            <a:spLocks noGrp="1"/>
          </p:cNvSpPr>
          <p:nvPr>
            <p:ph type="sldNum" sz="quarter" idx="5"/>
          </p:nvPr>
        </p:nvSpPr>
        <p:spPr bwMode="auto">
          <a:noFill/>
          <a:ln>
            <a:miter lim="800000"/>
            <a:headEnd/>
            <a:tailEnd/>
          </a:ln>
        </p:spPr>
        <p:txBody>
          <a:bodyPr/>
          <a:lstStyle/>
          <a:p>
            <a:fld id="{60F1403E-1C64-3642-AEF1-1CDF90D89412}" type="slidenum">
              <a:rPr lang="fr-FR"/>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31"/>
          <p:cNvSpPr>
            <a:spLocks noGrp="1" noChangeArrowheads="1"/>
          </p:cNvSpPr>
          <p:nvPr>
            <p:ph type="sldNum" sz="quarter" idx="5"/>
          </p:nvPr>
        </p:nvSpPr>
        <p:spPr>
          <a:noFill/>
        </p:spPr>
        <p:txBody>
          <a:bodyPr/>
          <a:lstStyle/>
          <a:p>
            <a:fld id="{282CF354-C7C8-014D-9D03-EBE843E74FD9}" type="slidenum">
              <a:rPr lang="fr-FR"/>
              <a:pPr/>
              <a:t>7</a:t>
            </a:fld>
            <a:endParaRPr lang="fr-FR"/>
          </a:p>
        </p:txBody>
      </p:sp>
      <p:sp>
        <p:nvSpPr>
          <p:cNvPr id="22531" name="Rectangle 2"/>
          <p:cNvSpPr>
            <a:spLocks noGrp="1" noRot="1" noChangeAspect="1" noChangeArrowheads="1" noTextEdit="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ln>
        </p:spPr>
        <p:txBody>
          <a:bodyPr/>
          <a:lstStyle/>
          <a:p>
            <a:pPr algn="just"/>
            <a:r>
              <a:rPr lang="fr-FR" b="1" dirty="0">
                <a:solidFill>
                  <a:srgbClr val="000000"/>
                </a:solidFill>
                <a:latin typeface="Times New Roman" charset="0"/>
                <a:cs typeface="Times New Roman" charset="0"/>
              </a:rPr>
              <a:t> «  Penser une évaluation différente » POURQUOI ?</a:t>
            </a:r>
            <a:endParaRPr lang="fr-FR" b="1" dirty="0">
              <a:latin typeface="Times New Roman" charset="0"/>
              <a:cs typeface="Times New Roman" charset="0"/>
            </a:endParaRPr>
          </a:p>
          <a:p>
            <a:pPr algn="just">
              <a:buFontTx/>
              <a:buChar char="•"/>
            </a:pPr>
            <a:r>
              <a:rPr lang="fr-FR" dirty="0">
                <a:solidFill>
                  <a:srgbClr val="000000"/>
                </a:solidFill>
                <a:latin typeface="Times New Roman" charset="0"/>
                <a:cs typeface="Times New Roman" charset="0"/>
              </a:rPr>
              <a:t>Mettre en avant des compétences moins prises en compte habituellement (prise d’initiative, autonomie, communication orale, organisation et implication au sein d’un projet )</a:t>
            </a:r>
          </a:p>
          <a:p>
            <a:pPr algn="just">
              <a:buFontTx/>
              <a:buChar char="•"/>
            </a:pPr>
            <a:r>
              <a:rPr lang="fr-FR" dirty="0">
                <a:solidFill>
                  <a:srgbClr val="000000"/>
                </a:solidFill>
                <a:latin typeface="Times New Roman" charset="0"/>
                <a:cs typeface="Times New Roman" charset="0"/>
              </a:rPr>
              <a:t>Faire prendre conscience à l’élève que les différentes disciplines scientifiques sont liées entre elles (ce n’est pas simplement </a:t>
            </a:r>
            <a:r>
              <a:rPr lang="fr-FR">
                <a:solidFill>
                  <a:srgbClr val="000000"/>
                </a:solidFill>
                <a:latin typeface="Times New Roman" charset="0"/>
                <a:cs typeface="Times New Roman" charset="0"/>
              </a:rPr>
              <a:t>une </a:t>
            </a:r>
            <a:r>
              <a:rPr lang="fr-FR" smtClean="0">
                <a:solidFill>
                  <a:srgbClr val="000000"/>
                </a:solidFill>
                <a:latin typeface="Times New Roman" charset="0"/>
                <a:cs typeface="Times New Roman" charset="0"/>
              </a:rPr>
              <a:t>juxtaposition). </a:t>
            </a:r>
            <a:r>
              <a:rPr lang="fr-FR" dirty="0">
                <a:solidFill>
                  <a:srgbClr val="000000"/>
                </a:solidFill>
                <a:latin typeface="Times New Roman" charset="0"/>
                <a:cs typeface="Times New Roman" charset="0"/>
              </a:rPr>
              <a:t>Pour mener à bien le projet, les différentes disciplines doivent interagirent.</a:t>
            </a:r>
            <a:endParaRPr lang="fr-FR" dirty="0">
              <a:latin typeface="Times New Roman" charset="0"/>
              <a:cs typeface="Times New Roman" charset="0"/>
            </a:endParaRPr>
          </a:p>
          <a:p>
            <a:pPr algn="just">
              <a:buFontTx/>
              <a:buChar char="•"/>
            </a:pPr>
            <a:r>
              <a:rPr lang="fr-FR" dirty="0">
                <a:solidFill>
                  <a:srgbClr val="000000"/>
                </a:solidFill>
                <a:latin typeface="Times New Roman" charset="0"/>
                <a:cs typeface="Times New Roman" charset="0"/>
              </a:rPr>
              <a:t>Faire réfléchir l’élève sur son projet personnel d’orientation.</a:t>
            </a:r>
          </a:p>
          <a:p>
            <a:pPr algn="just"/>
            <a:r>
              <a:rPr lang="fr-FR" dirty="0">
                <a:solidFill>
                  <a:srgbClr val="000000"/>
                </a:solidFill>
                <a:latin typeface="Times New Roman" charset="0"/>
                <a:cs typeface="Times New Roman" charset="0"/>
              </a:rPr>
              <a:t>	avec une auto évaluation de l’élève  (qui peut se poursuivre en entretiens avec le tuteur ou dans le cadre de l’accompagnement personnalisé).</a:t>
            </a:r>
          </a:p>
          <a:p>
            <a:pPr algn="just"/>
            <a:r>
              <a:rPr lang="fr-FR" dirty="0">
                <a:latin typeface="Times New Roman" charset="0"/>
                <a:cs typeface="Times New Roman" charset="0"/>
              </a:rPr>
              <a:t>  	Certains élèves ont pu choisir MPS avec un objectif d’orientation en S sans avoir le goût des sciences et finalement découvrir que les sciences sont intéressantes en 	elles-mêmes ou au contraire qu’elles ne correspondent pas à l’idée qu’ils s’en faisaient.</a:t>
            </a:r>
          </a:p>
          <a:p>
            <a:pPr algn="just">
              <a:buFontTx/>
              <a:buChar char="•"/>
            </a:pPr>
            <a:r>
              <a:rPr lang="fr-FR" dirty="0">
                <a:latin typeface="Times New Roman" charset="0"/>
                <a:cs typeface="Times New Roman" charset="0"/>
              </a:rPr>
              <a:t>Pour que l’élève puisse s’orienter en connaissance de cause.</a:t>
            </a:r>
            <a:endParaRPr lang="fr-FR" dirty="0">
              <a:solidFill>
                <a:srgbClr val="000000"/>
              </a:solidFill>
              <a:latin typeface="Times New Roman" charset="0"/>
              <a:cs typeface="Times New Roman" charset="0"/>
            </a:endParaRPr>
          </a:p>
          <a:p>
            <a:pPr algn="just">
              <a:buFontTx/>
              <a:buChar char="•"/>
            </a:pPr>
            <a:r>
              <a:rPr lang="fr-FR" dirty="0">
                <a:latin typeface="Times New Roman" charset="0"/>
                <a:cs typeface="Times New Roman" charset="0"/>
              </a:rPr>
              <a:t>Faire découvrir des domaines professionnels</a:t>
            </a:r>
            <a:endParaRPr lang="fr-FR" dirty="0" smtClean="0">
              <a:latin typeface="Times New Roman" charset="0"/>
              <a:cs typeface="Times New Roman" charset="0"/>
            </a:endParaRPr>
          </a:p>
          <a:p>
            <a:pPr algn="just"/>
            <a:endParaRPr lang="fr-FR" dirty="0" smtClean="0">
              <a:latin typeface="Times New Roman" charset="0"/>
              <a:cs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a:noFill/>
          <a:ln/>
        </p:spPr>
        <p:txBody>
          <a:bodyPr/>
          <a:lstStyle/>
          <a:p>
            <a:r>
              <a:rPr lang="fr-FR">
                <a:solidFill>
                  <a:srgbClr val="000000"/>
                </a:solidFill>
                <a:latin typeface="Times New Roman" charset="0"/>
                <a:cs typeface="Times New Roman" charset="0"/>
              </a:rPr>
              <a:t>Compétences communes en regard avec les compétences propres aux MPS.</a:t>
            </a:r>
            <a:endParaRPr lang="fr-FR">
              <a:latin typeface="Times New Roman" charset="0"/>
              <a:cs typeface="Times New Roman" charset="0"/>
            </a:endParaRPr>
          </a:p>
          <a:p>
            <a:r>
              <a:rPr lang="fr-FR">
                <a:latin typeface="Times New Roman" charset="0"/>
                <a:cs typeface="Times New Roman" charset="0"/>
              </a:rPr>
              <a:t>Selon les thèmes, construire ou identifier des situations d’évaluation de ces compétences ou qualités.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1407917-8FC8-5C46-A41D-D515A436BAC9}" type="datetimeFigureOut">
              <a:rPr lang="fr-FR" smtClean="0"/>
              <a:pPr/>
              <a:t>10/05/11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325168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407917-8FC8-5C46-A41D-D515A436BAC9}" type="datetimeFigureOut">
              <a:rPr lang="fr-FR" smtClean="0"/>
              <a:pPr/>
              <a:t>10/05/11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3276903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407917-8FC8-5C46-A41D-D515A436BAC9}" type="datetimeFigureOut">
              <a:rPr lang="fr-FR" smtClean="0"/>
              <a:pPr/>
              <a:t>10/05/11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4227528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407917-8FC8-5C46-A41D-D515A436BAC9}" type="datetimeFigureOut">
              <a:rPr lang="fr-FR" smtClean="0"/>
              <a:pPr/>
              <a:t>10/05/11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20035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1407917-8FC8-5C46-A41D-D515A436BAC9}" type="datetimeFigureOut">
              <a:rPr lang="fr-FR" smtClean="0"/>
              <a:pPr/>
              <a:t>10/05/11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271492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1407917-8FC8-5C46-A41D-D515A436BAC9}" type="datetimeFigureOut">
              <a:rPr lang="fr-FR" smtClean="0"/>
              <a:pPr/>
              <a:t>10/05/11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1920455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1407917-8FC8-5C46-A41D-D515A436BAC9}" type="datetimeFigureOut">
              <a:rPr lang="fr-FR" smtClean="0"/>
              <a:pPr/>
              <a:t>10/05/11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3576113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71407917-8FC8-5C46-A41D-D515A436BAC9}" type="datetimeFigureOut">
              <a:rPr lang="fr-FR" smtClean="0"/>
              <a:pPr/>
              <a:t>10/05/11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4137805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407917-8FC8-5C46-A41D-D515A436BAC9}" type="datetimeFigureOut">
              <a:rPr lang="fr-FR" smtClean="0"/>
              <a:pPr/>
              <a:t>10/05/11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27074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1407917-8FC8-5C46-A41D-D515A436BAC9}" type="datetimeFigureOut">
              <a:rPr lang="fr-FR" smtClean="0"/>
              <a:pPr/>
              <a:t>10/05/11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2876052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1407917-8FC8-5C46-A41D-D515A436BAC9}" type="datetimeFigureOut">
              <a:rPr lang="fr-FR" smtClean="0"/>
              <a:pPr/>
              <a:t>10/05/11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BD84B2-A976-394F-84DE-FEA77ADAD4EE}" type="slidenum">
              <a:rPr lang="fr-FR" smtClean="0"/>
              <a:pPr/>
              <a:t>‹#›</a:t>
            </a:fld>
            <a:endParaRPr lang="fr-FR"/>
          </a:p>
        </p:txBody>
      </p:sp>
    </p:spTree>
    <p:extLst>
      <p:ext uri="{BB962C8B-B14F-4D97-AF65-F5344CB8AC3E}">
        <p14:creationId xmlns:p14="http://schemas.microsoft.com/office/powerpoint/2010/main" val="25911361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701800" y="7938"/>
            <a:ext cx="69850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07917-8FC8-5C46-A41D-D515A436BAC9}" type="datetimeFigureOut">
              <a:rPr lang="fr-FR" smtClean="0"/>
              <a:pPr/>
              <a:t>10/05/11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BD84B2-A976-394F-84DE-FEA77ADAD4EE}" type="slidenum">
              <a:rPr lang="fr-FR" smtClean="0"/>
              <a:pPr/>
              <a:t>‹#›</a:t>
            </a:fld>
            <a:endParaRPr lang="fr-FR"/>
          </a:p>
        </p:txBody>
      </p:sp>
      <p:pic>
        <p:nvPicPr>
          <p:cNvPr id="7" name="Picture 46"/>
          <p:cNvPicPr>
            <a:picLocks noChangeAspect="1" noChangeArrowheads="1"/>
          </p:cNvPicPr>
          <p:nvPr userDrawn="1"/>
        </p:nvPicPr>
        <p:blipFill>
          <a:blip r:embed="rId13">
            <a:lum bright="-16000" contrast="34000"/>
          </a:blip>
          <a:srcRect/>
          <a:stretch>
            <a:fillRect/>
          </a:stretch>
        </p:blipFill>
        <p:spPr bwMode="auto">
          <a:xfrm>
            <a:off x="295275" y="287338"/>
            <a:ext cx="1252538" cy="1143000"/>
          </a:xfrm>
          <a:prstGeom prst="rect">
            <a:avLst/>
          </a:prstGeom>
          <a:noFill/>
          <a:ln w="9525">
            <a:noFill/>
            <a:miter lim="800000"/>
            <a:headEnd/>
            <a:tailEnd/>
          </a:ln>
        </p:spPr>
      </p:pic>
      <p:cxnSp>
        <p:nvCxnSpPr>
          <p:cNvPr id="8" name="Connecteur droit 7"/>
          <p:cNvCxnSpPr/>
          <p:nvPr userDrawn="1"/>
        </p:nvCxnSpPr>
        <p:spPr>
          <a:xfrm>
            <a:off x="1549400" y="1189038"/>
            <a:ext cx="7594600" cy="1587"/>
          </a:xfrm>
          <a:prstGeom prst="line">
            <a:avLst/>
          </a:prstGeom>
          <a:ln w="38100" cmpd="sng">
            <a:solidFill>
              <a:srgbClr val="11229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7573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400" b="1" i="1" kern="1200">
          <a:solidFill>
            <a:srgbClr val="11229D"/>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5" Type="http://schemas.microsoft.com/office/2007/relationships/hdphoto" Target="../media/hdphoto1.wdp"/><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t>L’évaluation des enseignements d’exploration</a:t>
            </a:r>
            <a:endParaRPr lang="fr-FR" dirty="0"/>
          </a:p>
        </p:txBody>
      </p:sp>
      <p:sp>
        <p:nvSpPr>
          <p:cNvPr id="3" name="Sous-titre 2"/>
          <p:cNvSpPr>
            <a:spLocks noGrp="1"/>
          </p:cNvSpPr>
          <p:nvPr>
            <p:ph type="subTitle" idx="1"/>
          </p:nvPr>
        </p:nvSpPr>
        <p:spPr/>
        <p:txBody>
          <a:bodyPr/>
          <a:lstStyle/>
          <a:p>
            <a:r>
              <a:rPr lang="fr-FR" dirty="0" smtClean="0"/>
              <a:t>M. RAGE  IGEN STI</a:t>
            </a:r>
          </a:p>
          <a:p>
            <a:r>
              <a:rPr lang="fr-FR" dirty="0" smtClean="0"/>
              <a:t>Paris, le 10 mai 2011</a:t>
            </a:r>
            <a:endParaRPr lang="fr-FR" dirty="0"/>
          </a:p>
        </p:txBody>
      </p:sp>
    </p:spTree>
    <p:extLst>
      <p:ext uri="{BB962C8B-B14F-4D97-AF65-F5344CB8AC3E}">
        <p14:creationId xmlns:p14="http://schemas.microsoft.com/office/powerpoint/2010/main" val="22524936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de déclinaison</a:t>
            </a:r>
            <a:endParaRPr lang="fr-FR" dirty="0"/>
          </a:p>
        </p:txBody>
      </p:sp>
      <p:sp>
        <p:nvSpPr>
          <p:cNvPr id="5" name="Espace réservé du contenu 2"/>
          <p:cNvSpPr>
            <a:spLocks noGrp="1"/>
          </p:cNvSpPr>
          <p:nvPr>
            <p:ph idx="1"/>
          </p:nvPr>
        </p:nvSpPr>
        <p:spPr>
          <a:xfrm>
            <a:off x="457200" y="1600200"/>
            <a:ext cx="8229600" cy="4525963"/>
          </a:xfrm>
        </p:spPr>
        <p:txBody>
          <a:bodyPr>
            <a:normAutofit fontScale="92500" lnSpcReduction="10000"/>
          </a:bodyPr>
          <a:lstStyle/>
          <a:p>
            <a:r>
              <a:rPr lang="fr-FR" dirty="0" smtClean="0"/>
              <a:t>C1 : S’inscrire dans la démarche de projet</a:t>
            </a:r>
          </a:p>
          <a:p>
            <a:pPr lvl="1"/>
            <a:r>
              <a:rPr lang="fr-FR" dirty="0" smtClean="0"/>
              <a:t>C1.1 CIT /SI : contribuer au travail collectif</a:t>
            </a:r>
          </a:p>
          <a:p>
            <a:pPr lvl="2"/>
            <a:r>
              <a:rPr lang="fr-FR" dirty="0" smtClean="0"/>
              <a:t>Indicateurs :	 Qualité de la contribution, pertinence des initiatives, </a:t>
            </a:r>
            <a:r>
              <a:rPr lang="fr-FR" dirty="0" err="1" smtClean="0"/>
              <a:t>etc</a:t>
            </a:r>
            <a:r>
              <a:rPr lang="fr-FR" dirty="0" smtClean="0"/>
              <a:t>…</a:t>
            </a:r>
          </a:p>
          <a:p>
            <a:pPr lvl="2"/>
            <a:endParaRPr lang="fr-FR" dirty="0" smtClean="0"/>
          </a:p>
          <a:p>
            <a:pPr lvl="1"/>
            <a:r>
              <a:rPr lang="fr-FR" dirty="0" smtClean="0"/>
              <a:t>C1.2 CIT/SI : Respecter la démarche</a:t>
            </a:r>
          </a:p>
          <a:p>
            <a:pPr lvl="2"/>
            <a:r>
              <a:rPr lang="fr-FR" dirty="0" smtClean="0"/>
              <a:t>Indicateurs : Respect des délais, respect des étapes planifiées, </a:t>
            </a:r>
            <a:r>
              <a:rPr lang="fr-FR" dirty="0" err="1" smtClean="0"/>
              <a:t>etc</a:t>
            </a:r>
            <a:r>
              <a:rPr lang="fr-FR" dirty="0" smtClean="0"/>
              <a:t>…</a:t>
            </a:r>
          </a:p>
          <a:p>
            <a:pPr lvl="1"/>
            <a:r>
              <a:rPr lang="fr-FR" dirty="0" err="1" smtClean="0"/>
              <a:t>Etc</a:t>
            </a:r>
            <a:r>
              <a:rPr lang="fr-FR" dirty="0" smtClean="0"/>
              <a:t> …</a:t>
            </a:r>
          </a:p>
          <a:p>
            <a:r>
              <a:rPr lang="fr-FR" dirty="0" smtClean="0"/>
              <a:t>Des sous compétences peuvent être communes à plusieurs EE ou propres à l’un d’eux.</a:t>
            </a:r>
          </a:p>
          <a:p>
            <a:endParaRPr lang="fr-F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2273301" y="1790700"/>
          <a:ext cx="4089405" cy="2926080"/>
        </p:xfrm>
        <a:graphic>
          <a:graphicData uri="http://schemas.openxmlformats.org/drawingml/2006/table">
            <a:tbl>
              <a:tblPr firstRow="1" bandRow="1">
                <a:tableStyleId>{D7AC3CCA-C797-4891-BE02-D94E43425B78}</a:tableStyleId>
              </a:tblPr>
              <a:tblGrid>
                <a:gridCol w="272627"/>
                <a:gridCol w="272627"/>
                <a:gridCol w="272627"/>
                <a:gridCol w="272627"/>
                <a:gridCol w="272627"/>
                <a:gridCol w="272627"/>
                <a:gridCol w="272627"/>
                <a:gridCol w="272627"/>
                <a:gridCol w="272627"/>
                <a:gridCol w="272627"/>
                <a:gridCol w="272627"/>
                <a:gridCol w="272627"/>
                <a:gridCol w="272627"/>
                <a:gridCol w="272627"/>
                <a:gridCol w="272627"/>
              </a:tblGrid>
              <a:tr h="294640">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2946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2946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2946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2946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2946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2946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2946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aphicFrame>
        <p:nvGraphicFramePr>
          <p:cNvPr id="6" name="Tableau 5"/>
          <p:cNvGraphicFramePr>
            <a:graphicFrameLocks noGrp="1"/>
          </p:cNvGraphicFramePr>
          <p:nvPr/>
        </p:nvGraphicFramePr>
        <p:xfrm>
          <a:off x="431800" y="1790700"/>
          <a:ext cx="1676400" cy="2926080"/>
        </p:xfrm>
        <a:graphic>
          <a:graphicData uri="http://schemas.openxmlformats.org/drawingml/2006/table">
            <a:tbl>
              <a:tblPr firstRow="1" bandRow="1">
                <a:tableStyleId>{D7AC3CCA-C797-4891-BE02-D94E43425B78}</a:tableStyleId>
              </a:tblPr>
              <a:tblGrid>
                <a:gridCol w="1676400"/>
              </a:tblGrid>
              <a:tr h="365760">
                <a:tc>
                  <a:txBody>
                    <a:bodyPr/>
                    <a:lstStyle/>
                    <a:p>
                      <a:endParaRPr lang="fr-FR" dirty="0"/>
                    </a:p>
                  </a:txBody>
                  <a:tcPr/>
                </a:tc>
              </a:tr>
              <a:tr h="365760">
                <a:tc>
                  <a:txBody>
                    <a:bodyPr/>
                    <a:lstStyle/>
                    <a:p>
                      <a:endParaRPr lang="fr-FR"/>
                    </a:p>
                  </a:txBody>
                  <a:tcPr/>
                </a:tc>
              </a:tr>
              <a:tr h="365760">
                <a:tc>
                  <a:txBody>
                    <a:bodyPr/>
                    <a:lstStyle/>
                    <a:p>
                      <a:endParaRPr lang="fr-FR"/>
                    </a:p>
                  </a:txBody>
                  <a:tcPr/>
                </a:tc>
              </a:tr>
              <a:tr h="365760">
                <a:tc>
                  <a:txBody>
                    <a:bodyPr/>
                    <a:lstStyle/>
                    <a:p>
                      <a:endParaRPr lang="fr-FR"/>
                    </a:p>
                  </a:txBody>
                  <a:tcPr/>
                </a:tc>
              </a:tr>
              <a:tr h="365760">
                <a:tc>
                  <a:txBody>
                    <a:bodyPr/>
                    <a:lstStyle/>
                    <a:p>
                      <a:endParaRPr lang="fr-FR" dirty="0"/>
                    </a:p>
                  </a:txBody>
                  <a:tcPr/>
                </a:tc>
              </a:tr>
              <a:tr h="365760">
                <a:tc>
                  <a:txBody>
                    <a:bodyPr/>
                    <a:lstStyle/>
                    <a:p>
                      <a:endParaRPr lang="fr-FR"/>
                    </a:p>
                  </a:txBody>
                  <a:tcPr/>
                </a:tc>
              </a:tr>
              <a:tr h="365760">
                <a:tc>
                  <a:txBody>
                    <a:bodyPr/>
                    <a:lstStyle/>
                    <a:p>
                      <a:endParaRPr lang="fr-FR"/>
                    </a:p>
                  </a:txBody>
                  <a:tcPr/>
                </a:tc>
              </a:tr>
              <a:tr h="365760">
                <a:tc>
                  <a:txBody>
                    <a:bodyPr/>
                    <a:lstStyle/>
                    <a:p>
                      <a:endParaRPr lang="fr-FR" dirty="0"/>
                    </a:p>
                  </a:txBody>
                  <a:tcPr/>
                </a:tc>
              </a:tr>
            </a:tbl>
          </a:graphicData>
        </a:graphic>
      </p:graphicFrame>
      <p:sp>
        <p:nvSpPr>
          <p:cNvPr id="7" name="ZoneTexte 6"/>
          <p:cNvSpPr txBox="1"/>
          <p:nvPr/>
        </p:nvSpPr>
        <p:spPr>
          <a:xfrm>
            <a:off x="596900" y="2127934"/>
            <a:ext cx="132080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dirty="0" smtClean="0"/>
              <a:t>Liste de tâches</a:t>
            </a:r>
            <a:endParaRPr lang="fr-FR" dirty="0"/>
          </a:p>
        </p:txBody>
      </p:sp>
      <p:graphicFrame>
        <p:nvGraphicFramePr>
          <p:cNvPr id="8" name="Tableau 7"/>
          <p:cNvGraphicFramePr>
            <a:graphicFrameLocks noGrp="1"/>
          </p:cNvGraphicFramePr>
          <p:nvPr/>
        </p:nvGraphicFramePr>
        <p:xfrm>
          <a:off x="2273300" y="698500"/>
          <a:ext cx="4089405" cy="1069340"/>
        </p:xfrm>
        <a:graphic>
          <a:graphicData uri="http://schemas.openxmlformats.org/drawingml/2006/table">
            <a:tbl>
              <a:tblPr firstRow="1" bandRow="1">
                <a:tableStyleId>{5C22544A-7EE6-4342-B048-85BDC9FD1C3A}</a:tableStyleId>
              </a:tblPr>
              <a:tblGrid>
                <a:gridCol w="272627"/>
                <a:gridCol w="272627"/>
                <a:gridCol w="272627"/>
                <a:gridCol w="272627"/>
                <a:gridCol w="272627"/>
                <a:gridCol w="272627"/>
                <a:gridCol w="272627"/>
                <a:gridCol w="272627"/>
                <a:gridCol w="272627"/>
                <a:gridCol w="272627"/>
                <a:gridCol w="272627"/>
                <a:gridCol w="272627"/>
                <a:gridCol w="272627"/>
                <a:gridCol w="272627"/>
                <a:gridCol w="272627"/>
              </a:tblGrid>
              <a:tr h="1069340">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aphicFrame>
        <p:nvGraphicFramePr>
          <p:cNvPr id="10" name="Tableau 9"/>
          <p:cNvGraphicFramePr>
            <a:graphicFrameLocks noGrp="1"/>
          </p:cNvGraphicFramePr>
          <p:nvPr/>
        </p:nvGraphicFramePr>
        <p:xfrm>
          <a:off x="2273301" y="1419860"/>
          <a:ext cx="4089405" cy="370840"/>
        </p:xfrm>
        <a:graphic>
          <a:graphicData uri="http://schemas.openxmlformats.org/drawingml/2006/table">
            <a:tbl>
              <a:tblPr firstRow="1" bandRow="1">
                <a:tableStyleId>{21E4AEA4-8DFA-4A89-87EB-49C32662AFE0}</a:tableStyleId>
              </a:tblPr>
              <a:tblGrid>
                <a:gridCol w="272627"/>
                <a:gridCol w="272627"/>
                <a:gridCol w="272627"/>
                <a:gridCol w="272627"/>
                <a:gridCol w="272627"/>
                <a:gridCol w="272627"/>
                <a:gridCol w="272627"/>
                <a:gridCol w="272627"/>
                <a:gridCol w="272627"/>
                <a:gridCol w="272627"/>
                <a:gridCol w="272627"/>
                <a:gridCol w="272627"/>
                <a:gridCol w="272627"/>
                <a:gridCol w="272627"/>
                <a:gridCol w="272627"/>
              </a:tblGrid>
              <a:tr h="370840">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aphicFrame>
        <p:nvGraphicFramePr>
          <p:cNvPr id="18" name="Tableau 17"/>
          <p:cNvGraphicFramePr>
            <a:graphicFrameLocks noGrp="1"/>
          </p:cNvGraphicFramePr>
          <p:nvPr/>
        </p:nvGraphicFramePr>
        <p:xfrm>
          <a:off x="2273301" y="4742180"/>
          <a:ext cx="4089405" cy="370840"/>
        </p:xfrm>
        <a:graphic>
          <a:graphicData uri="http://schemas.openxmlformats.org/drawingml/2006/table">
            <a:tbl>
              <a:tblPr firstRow="1" bandRow="1">
                <a:tableStyleId>{21E4AEA4-8DFA-4A89-87EB-49C32662AFE0}</a:tableStyleId>
              </a:tblPr>
              <a:tblGrid>
                <a:gridCol w="272627"/>
                <a:gridCol w="272627"/>
                <a:gridCol w="272627"/>
                <a:gridCol w="272627"/>
                <a:gridCol w="272627"/>
                <a:gridCol w="272627"/>
                <a:gridCol w="272627"/>
                <a:gridCol w="272627"/>
                <a:gridCol w="272627"/>
                <a:gridCol w="272627"/>
                <a:gridCol w="272627"/>
                <a:gridCol w="272627"/>
                <a:gridCol w="272627"/>
                <a:gridCol w="272627"/>
                <a:gridCol w="272627"/>
              </a:tblGrid>
              <a:tr h="370840">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aphicFrame>
        <p:nvGraphicFramePr>
          <p:cNvPr id="21" name="Tableau 20"/>
          <p:cNvGraphicFramePr>
            <a:graphicFrameLocks noGrp="1"/>
          </p:cNvGraphicFramePr>
          <p:nvPr/>
        </p:nvGraphicFramePr>
        <p:xfrm>
          <a:off x="6972304" y="1790700"/>
          <a:ext cx="1257296" cy="2966720"/>
        </p:xfrm>
        <a:graphic>
          <a:graphicData uri="http://schemas.openxmlformats.org/drawingml/2006/table">
            <a:tbl>
              <a:tblPr firstRow="1" bandRow="1">
                <a:tableStyleId>{5C22544A-7EE6-4342-B048-85BDC9FD1C3A}</a:tableStyleId>
              </a:tblPr>
              <a:tblGrid>
                <a:gridCol w="314324"/>
                <a:gridCol w="314324"/>
                <a:gridCol w="314324"/>
                <a:gridCol w="314324"/>
              </a:tblGrid>
              <a:tr h="370840">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pSp>
        <p:nvGrpSpPr>
          <p:cNvPr id="50" name="Grouper 49"/>
          <p:cNvGrpSpPr/>
          <p:nvPr/>
        </p:nvGrpSpPr>
        <p:grpSpPr>
          <a:xfrm>
            <a:off x="7035005" y="221039"/>
            <a:ext cx="1549396" cy="1569661"/>
            <a:chOff x="7035005" y="221039"/>
            <a:chExt cx="1549396" cy="1569661"/>
          </a:xfrm>
        </p:grpSpPr>
        <p:sp>
          <p:nvSpPr>
            <p:cNvPr id="22" name="ZoneTexte 21"/>
            <p:cNvSpPr txBox="1"/>
            <p:nvPr/>
          </p:nvSpPr>
          <p:spPr>
            <a:xfrm>
              <a:off x="7035005" y="1421368"/>
              <a:ext cx="1194595" cy="369332"/>
            </a:xfrm>
            <a:prstGeom prst="rect">
              <a:avLst/>
            </a:prstGeom>
            <a:noFill/>
          </p:spPr>
          <p:txBody>
            <a:bodyPr wrap="square" rtlCol="0">
              <a:spAutoFit/>
            </a:bodyPr>
            <a:lstStyle/>
            <a:p>
              <a:r>
                <a:rPr lang="fr-FR" dirty="0" smtClean="0"/>
                <a:t>0   1   2    3</a:t>
              </a:r>
              <a:endParaRPr lang="fr-FR" dirty="0"/>
            </a:p>
          </p:txBody>
        </p:sp>
        <p:sp>
          <p:nvSpPr>
            <p:cNvPr id="23" name="ZoneTexte 22"/>
            <p:cNvSpPr txBox="1"/>
            <p:nvPr/>
          </p:nvSpPr>
          <p:spPr>
            <a:xfrm>
              <a:off x="7035005" y="221039"/>
              <a:ext cx="1549396"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Evaluation :</a:t>
              </a:r>
            </a:p>
            <a:p>
              <a:r>
                <a:rPr lang="fr-FR" dirty="0" smtClean="0"/>
                <a:t>3 niveaux ;</a:t>
              </a:r>
            </a:p>
            <a:p>
              <a:r>
                <a:rPr lang="fr-FR" dirty="0" smtClean="0"/>
                <a:t>Binaire ;</a:t>
              </a:r>
            </a:p>
            <a:p>
              <a:r>
                <a:rPr lang="fr-FR" dirty="0" smtClean="0"/>
                <a:t>….</a:t>
              </a:r>
              <a:endParaRPr lang="fr-FR" dirty="0"/>
            </a:p>
          </p:txBody>
        </p:sp>
      </p:grpSp>
      <p:grpSp>
        <p:nvGrpSpPr>
          <p:cNvPr id="39" name="Grouper 38"/>
          <p:cNvGrpSpPr/>
          <p:nvPr/>
        </p:nvGrpSpPr>
        <p:grpSpPr>
          <a:xfrm>
            <a:off x="2272506" y="698500"/>
            <a:ext cx="1118394" cy="6159500"/>
            <a:chOff x="2272506" y="698500"/>
            <a:chExt cx="1118394" cy="6159500"/>
          </a:xfrm>
        </p:grpSpPr>
        <p:sp>
          <p:nvSpPr>
            <p:cNvPr id="30" name="Rectangle 29"/>
            <p:cNvSpPr/>
            <p:nvPr/>
          </p:nvSpPr>
          <p:spPr>
            <a:xfrm>
              <a:off x="2272506" y="698500"/>
              <a:ext cx="1118394" cy="6159500"/>
            </a:xfrm>
            <a:prstGeom prst="rect">
              <a:avLst/>
            </a:prstGeom>
            <a:solidFill>
              <a:schemeClr val="accent6">
                <a:lumMod val="40000"/>
                <a:lumOff val="60000"/>
                <a:alpha val="2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34" name="ZoneTexte 33"/>
            <p:cNvSpPr txBox="1"/>
            <p:nvPr/>
          </p:nvSpPr>
          <p:spPr>
            <a:xfrm>
              <a:off x="2629695" y="6469618"/>
              <a:ext cx="723899" cy="369332"/>
            </a:xfrm>
            <a:prstGeom prst="rect">
              <a:avLst/>
            </a:prstGeom>
            <a:noFill/>
          </p:spPr>
          <p:txBody>
            <a:bodyPr wrap="square" rtlCol="0">
              <a:spAutoFit/>
            </a:bodyPr>
            <a:lstStyle/>
            <a:p>
              <a:r>
                <a:rPr lang="fr-FR" dirty="0" smtClean="0"/>
                <a:t>C1</a:t>
              </a:r>
              <a:endParaRPr lang="fr-FR" dirty="0"/>
            </a:p>
          </p:txBody>
        </p:sp>
      </p:grpSp>
      <p:grpSp>
        <p:nvGrpSpPr>
          <p:cNvPr id="46" name="Grouper 45"/>
          <p:cNvGrpSpPr/>
          <p:nvPr/>
        </p:nvGrpSpPr>
        <p:grpSpPr>
          <a:xfrm>
            <a:off x="3403600" y="704850"/>
            <a:ext cx="1320800" cy="6159500"/>
            <a:chOff x="3403600" y="704850"/>
            <a:chExt cx="1320800" cy="6159500"/>
          </a:xfrm>
        </p:grpSpPr>
        <p:sp>
          <p:nvSpPr>
            <p:cNvPr id="31" name="Rectangle 30"/>
            <p:cNvSpPr/>
            <p:nvPr/>
          </p:nvSpPr>
          <p:spPr>
            <a:xfrm>
              <a:off x="3403600" y="704850"/>
              <a:ext cx="1320800" cy="6159500"/>
            </a:xfrm>
            <a:prstGeom prst="rect">
              <a:avLst/>
            </a:prstGeom>
            <a:solidFill>
              <a:schemeClr val="accent3">
                <a:lumMod val="40000"/>
                <a:lumOff val="60000"/>
                <a:alpha val="27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ZoneTexte 34"/>
            <p:cNvSpPr txBox="1"/>
            <p:nvPr/>
          </p:nvSpPr>
          <p:spPr>
            <a:xfrm>
              <a:off x="3734594" y="6495018"/>
              <a:ext cx="723899" cy="369332"/>
            </a:xfrm>
            <a:prstGeom prst="rect">
              <a:avLst/>
            </a:prstGeom>
            <a:noFill/>
          </p:spPr>
          <p:txBody>
            <a:bodyPr wrap="square" rtlCol="0">
              <a:spAutoFit/>
            </a:bodyPr>
            <a:lstStyle/>
            <a:p>
              <a:r>
                <a:rPr lang="fr-FR" dirty="0" smtClean="0"/>
                <a:t>C2</a:t>
              </a:r>
              <a:endParaRPr lang="fr-FR" dirty="0"/>
            </a:p>
          </p:txBody>
        </p:sp>
      </p:grpSp>
      <p:grpSp>
        <p:nvGrpSpPr>
          <p:cNvPr id="47" name="Grouper 46"/>
          <p:cNvGrpSpPr/>
          <p:nvPr/>
        </p:nvGrpSpPr>
        <p:grpSpPr>
          <a:xfrm>
            <a:off x="4724400" y="704850"/>
            <a:ext cx="838200" cy="6153150"/>
            <a:chOff x="4724400" y="704850"/>
            <a:chExt cx="838200" cy="6153150"/>
          </a:xfrm>
        </p:grpSpPr>
        <p:sp>
          <p:nvSpPr>
            <p:cNvPr id="32" name="Rectangle 31"/>
            <p:cNvSpPr/>
            <p:nvPr/>
          </p:nvSpPr>
          <p:spPr>
            <a:xfrm>
              <a:off x="4724400" y="704850"/>
              <a:ext cx="838200" cy="6153150"/>
            </a:xfrm>
            <a:prstGeom prst="rect">
              <a:avLst/>
            </a:prstGeom>
            <a:gradFill flip="none" rotWithShape="1">
              <a:gsLst>
                <a:gs pos="0">
                  <a:schemeClr val="accent1">
                    <a:tint val="100000"/>
                    <a:shade val="100000"/>
                    <a:satMod val="130000"/>
                    <a:alpha val="27000"/>
                  </a:schemeClr>
                </a:gs>
                <a:gs pos="100000">
                  <a:schemeClr val="accent1">
                    <a:tint val="50000"/>
                    <a:shade val="100000"/>
                    <a:satMod val="350000"/>
                    <a:alpha val="27000"/>
                  </a:schemeClr>
                </a:gs>
              </a:gsLst>
              <a:lin ang="16200000" scaled="0"/>
              <a:tileRect/>
            </a:gra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6" name="ZoneTexte 35"/>
            <p:cNvSpPr txBox="1"/>
            <p:nvPr/>
          </p:nvSpPr>
          <p:spPr>
            <a:xfrm>
              <a:off x="4800606" y="6488668"/>
              <a:ext cx="723899" cy="369332"/>
            </a:xfrm>
            <a:prstGeom prst="rect">
              <a:avLst/>
            </a:prstGeom>
            <a:noFill/>
          </p:spPr>
          <p:txBody>
            <a:bodyPr wrap="square" rtlCol="0">
              <a:spAutoFit/>
            </a:bodyPr>
            <a:lstStyle/>
            <a:p>
              <a:r>
                <a:rPr lang="fr-FR" dirty="0" smtClean="0"/>
                <a:t>C3</a:t>
              </a:r>
              <a:endParaRPr lang="fr-FR" dirty="0"/>
            </a:p>
          </p:txBody>
        </p:sp>
      </p:grpSp>
      <p:grpSp>
        <p:nvGrpSpPr>
          <p:cNvPr id="48" name="Grouper 47"/>
          <p:cNvGrpSpPr/>
          <p:nvPr/>
        </p:nvGrpSpPr>
        <p:grpSpPr>
          <a:xfrm>
            <a:off x="5524505" y="685800"/>
            <a:ext cx="838201" cy="6153150"/>
            <a:chOff x="5524505" y="685800"/>
            <a:chExt cx="838201" cy="6153150"/>
          </a:xfrm>
        </p:grpSpPr>
        <p:sp>
          <p:nvSpPr>
            <p:cNvPr id="33" name="Rectangle 32"/>
            <p:cNvSpPr/>
            <p:nvPr/>
          </p:nvSpPr>
          <p:spPr>
            <a:xfrm>
              <a:off x="5524505" y="685800"/>
              <a:ext cx="838200" cy="6153150"/>
            </a:xfrm>
            <a:prstGeom prst="rect">
              <a:avLst/>
            </a:prstGeom>
            <a:solidFill>
              <a:schemeClr val="accent4">
                <a:lumMod val="40000"/>
                <a:lumOff val="60000"/>
                <a:alpha val="27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ZoneTexte 36"/>
            <p:cNvSpPr txBox="1"/>
            <p:nvPr/>
          </p:nvSpPr>
          <p:spPr>
            <a:xfrm>
              <a:off x="5638807" y="6469618"/>
              <a:ext cx="723899" cy="369332"/>
            </a:xfrm>
            <a:prstGeom prst="rect">
              <a:avLst/>
            </a:prstGeom>
            <a:noFill/>
          </p:spPr>
          <p:txBody>
            <a:bodyPr wrap="square" rtlCol="0">
              <a:spAutoFit/>
            </a:bodyPr>
            <a:lstStyle/>
            <a:p>
              <a:r>
                <a:rPr lang="fr-FR" dirty="0" smtClean="0"/>
                <a:t>C4</a:t>
              </a:r>
              <a:endParaRPr lang="fr-FR" dirty="0"/>
            </a:p>
          </p:txBody>
        </p:sp>
      </p:grpSp>
      <p:grpSp>
        <p:nvGrpSpPr>
          <p:cNvPr id="52" name="Grouper 51"/>
          <p:cNvGrpSpPr/>
          <p:nvPr/>
        </p:nvGrpSpPr>
        <p:grpSpPr>
          <a:xfrm>
            <a:off x="2108200" y="1768634"/>
            <a:ext cx="4025900" cy="1127998"/>
            <a:chOff x="2108200" y="1768634"/>
            <a:chExt cx="4025900" cy="1127998"/>
          </a:xfrm>
        </p:grpSpPr>
        <p:grpSp>
          <p:nvGrpSpPr>
            <p:cNvPr id="49" name="Grouper 48"/>
            <p:cNvGrpSpPr/>
            <p:nvPr/>
          </p:nvGrpSpPr>
          <p:grpSpPr>
            <a:xfrm>
              <a:off x="2108200" y="1768634"/>
              <a:ext cx="1626394" cy="758666"/>
              <a:chOff x="2108200" y="1768634"/>
              <a:chExt cx="1626394" cy="758666"/>
            </a:xfrm>
          </p:grpSpPr>
          <p:sp>
            <p:nvSpPr>
              <p:cNvPr id="12" name="Rectangle 11"/>
              <p:cNvSpPr/>
              <p:nvPr/>
            </p:nvSpPr>
            <p:spPr>
              <a:xfrm>
                <a:off x="3390900" y="2127934"/>
                <a:ext cx="241300" cy="3993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4" name="Connecteur droit avec flèche 13"/>
              <p:cNvCxnSpPr/>
              <p:nvPr/>
            </p:nvCxnSpPr>
            <p:spPr>
              <a:xfrm>
                <a:off x="2108200" y="2336800"/>
                <a:ext cx="12827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Connecteur droit avec flèche 15"/>
              <p:cNvCxnSpPr/>
              <p:nvPr/>
            </p:nvCxnSpPr>
            <p:spPr>
              <a:xfrm rot="5400000">
                <a:off x="3312453" y="1947887"/>
                <a:ext cx="36009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ZoneTexte 19"/>
              <p:cNvSpPr txBox="1"/>
              <p:nvPr/>
            </p:nvSpPr>
            <p:spPr>
              <a:xfrm>
                <a:off x="3353594" y="2132568"/>
                <a:ext cx="381000" cy="369332"/>
              </a:xfrm>
              <a:prstGeom prst="rect">
                <a:avLst/>
              </a:prstGeom>
              <a:noFill/>
            </p:spPr>
            <p:txBody>
              <a:bodyPr wrap="square" rtlCol="0">
                <a:spAutoFit/>
              </a:bodyPr>
              <a:lstStyle/>
              <a:p>
                <a:r>
                  <a:rPr lang="fr-FR" dirty="0" smtClean="0"/>
                  <a:t>2</a:t>
                </a:r>
                <a:endParaRPr lang="fr-FR" dirty="0"/>
              </a:p>
            </p:txBody>
          </p:sp>
        </p:grpSp>
        <p:sp>
          <p:nvSpPr>
            <p:cNvPr id="17" name="ZoneTexte 16"/>
            <p:cNvSpPr txBox="1"/>
            <p:nvPr/>
          </p:nvSpPr>
          <p:spPr>
            <a:xfrm>
              <a:off x="3784599" y="2527300"/>
              <a:ext cx="2349501"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dirty="0" smtClean="0"/>
                <a:t>Poids du critère/tâches</a:t>
              </a:r>
              <a:endParaRPr lang="fr-FR" dirty="0"/>
            </a:p>
          </p:txBody>
        </p:sp>
      </p:grpSp>
      <p:sp>
        <p:nvSpPr>
          <p:cNvPr id="5" name="ZoneTexte 4"/>
          <p:cNvSpPr txBox="1"/>
          <p:nvPr/>
        </p:nvSpPr>
        <p:spPr>
          <a:xfrm>
            <a:off x="3390900" y="3886200"/>
            <a:ext cx="16002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Matrice</a:t>
            </a:r>
            <a:endParaRPr lang="fr-FR" sz="2400" dirty="0"/>
          </a:p>
        </p:txBody>
      </p:sp>
      <p:sp>
        <p:nvSpPr>
          <p:cNvPr id="19" name="ZoneTexte 18"/>
          <p:cNvSpPr txBox="1"/>
          <p:nvPr/>
        </p:nvSpPr>
        <p:spPr>
          <a:xfrm>
            <a:off x="3093242" y="4572754"/>
            <a:ext cx="2730501"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dirty="0" smtClean="0"/>
              <a:t>Poids du critère/mesure</a:t>
            </a:r>
            <a:endParaRPr lang="fr-FR" dirty="0"/>
          </a:p>
        </p:txBody>
      </p:sp>
      <p:sp>
        <p:nvSpPr>
          <p:cNvPr id="11" name="ZoneTexte 10"/>
          <p:cNvSpPr txBox="1"/>
          <p:nvPr/>
        </p:nvSpPr>
        <p:spPr>
          <a:xfrm>
            <a:off x="2844800" y="1197094"/>
            <a:ext cx="31242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fr-FR" dirty="0" smtClean="0"/>
              <a:t>Pondération possible</a:t>
            </a:r>
            <a:endParaRPr lang="fr-FR" dirty="0"/>
          </a:p>
        </p:txBody>
      </p:sp>
      <p:sp>
        <p:nvSpPr>
          <p:cNvPr id="9" name="ZoneTexte 8"/>
          <p:cNvSpPr txBox="1"/>
          <p:nvPr/>
        </p:nvSpPr>
        <p:spPr>
          <a:xfrm>
            <a:off x="3035300" y="317500"/>
            <a:ext cx="28194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dirty="0" smtClean="0"/>
              <a:t>Critères et indicateurs de mesure de la </a:t>
            </a:r>
            <a:r>
              <a:rPr lang="fr-FR" dirty="0" smtClean="0"/>
              <a:t>capacité</a:t>
            </a:r>
          </a:p>
        </p:txBody>
      </p:sp>
      <p:grpSp>
        <p:nvGrpSpPr>
          <p:cNvPr id="51" name="Grouper 50"/>
          <p:cNvGrpSpPr/>
          <p:nvPr/>
        </p:nvGrpSpPr>
        <p:grpSpPr>
          <a:xfrm>
            <a:off x="1193800" y="5450086"/>
            <a:ext cx="7390601" cy="1029296"/>
            <a:chOff x="1193800" y="5450086"/>
            <a:chExt cx="7390601" cy="1029296"/>
          </a:xfrm>
        </p:grpSpPr>
        <p:cxnSp>
          <p:nvCxnSpPr>
            <p:cNvPr id="27" name="Connecteur droit avec flèche 26"/>
            <p:cNvCxnSpPr/>
            <p:nvPr/>
          </p:nvCxnSpPr>
          <p:spPr>
            <a:xfrm rot="5400000" flipH="1" flipV="1">
              <a:off x="1759843" y="5963543"/>
              <a:ext cx="102691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Connecteur droit avec flèche 28"/>
            <p:cNvCxnSpPr/>
            <p:nvPr/>
          </p:nvCxnSpPr>
          <p:spPr>
            <a:xfrm>
              <a:off x="2274094" y="6477794"/>
              <a:ext cx="408861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ZoneTexte 37"/>
            <p:cNvSpPr txBox="1"/>
            <p:nvPr/>
          </p:nvSpPr>
          <p:spPr>
            <a:xfrm>
              <a:off x="1193800" y="5450086"/>
              <a:ext cx="914400" cy="369332"/>
            </a:xfrm>
            <a:prstGeom prst="rect">
              <a:avLst/>
            </a:prstGeom>
            <a:noFill/>
          </p:spPr>
          <p:txBody>
            <a:bodyPr wrap="square" rtlCol="0">
              <a:spAutoFit/>
            </a:bodyPr>
            <a:lstStyle/>
            <a:p>
              <a:r>
                <a:rPr lang="fr-FR" dirty="0" smtClean="0"/>
                <a:t>100%</a:t>
              </a:r>
              <a:endParaRPr lang="fr-FR" dirty="0"/>
            </a:p>
          </p:txBody>
        </p:sp>
        <p:cxnSp>
          <p:nvCxnSpPr>
            <p:cNvPr id="40" name="Connecteur droit 39"/>
            <p:cNvCxnSpPr/>
            <p:nvPr/>
          </p:nvCxnSpPr>
          <p:spPr>
            <a:xfrm>
              <a:off x="2274094" y="5613400"/>
              <a:ext cx="4088612" cy="12700"/>
            </a:xfrm>
            <a:prstGeom prst="line">
              <a:avLst/>
            </a:prstGeom>
            <a:ln w="635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3632199" y="5819418"/>
              <a:ext cx="177800" cy="6583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2" name="Rectangle 41"/>
            <p:cNvSpPr/>
            <p:nvPr/>
          </p:nvSpPr>
          <p:spPr>
            <a:xfrm>
              <a:off x="3784599" y="5626100"/>
              <a:ext cx="177800" cy="8532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43" name="ZoneTexte 42"/>
            <p:cNvSpPr txBox="1"/>
            <p:nvPr/>
          </p:nvSpPr>
          <p:spPr>
            <a:xfrm>
              <a:off x="6654800" y="5819418"/>
              <a:ext cx="1929601" cy="369332"/>
            </a:xfrm>
            <a:prstGeom prst="rect">
              <a:avLst/>
            </a:prstGeom>
            <a:noFill/>
          </p:spPr>
          <p:txBody>
            <a:bodyPr wrap="square" rtlCol="0">
              <a:spAutoFit/>
            </a:bodyPr>
            <a:lstStyle/>
            <a:p>
              <a:r>
                <a:rPr lang="fr-FR" dirty="0" smtClean="0"/>
                <a:t>Profil de l’élève</a:t>
              </a:r>
              <a:endParaRPr lang="fr-FR" dirty="0"/>
            </a:p>
          </p:txBody>
        </p:sp>
      </p:grpSp>
      <p:graphicFrame>
        <p:nvGraphicFramePr>
          <p:cNvPr id="44" name="Tableau 43"/>
          <p:cNvGraphicFramePr>
            <a:graphicFrameLocks noGrp="1"/>
          </p:cNvGraphicFramePr>
          <p:nvPr/>
        </p:nvGraphicFramePr>
        <p:xfrm>
          <a:off x="2273301" y="5046980"/>
          <a:ext cx="4089405" cy="370840"/>
        </p:xfrm>
        <a:graphic>
          <a:graphicData uri="http://schemas.openxmlformats.org/drawingml/2006/table">
            <a:tbl>
              <a:tblPr firstRow="1" bandRow="1">
                <a:tableStyleId>{F5AB1C69-6EDB-4FF4-983F-18BD219EF322}</a:tableStyleId>
              </a:tblPr>
              <a:tblGrid>
                <a:gridCol w="272627"/>
                <a:gridCol w="272627"/>
                <a:gridCol w="272627"/>
                <a:gridCol w="272627"/>
                <a:gridCol w="272627"/>
                <a:gridCol w="272627"/>
                <a:gridCol w="272627"/>
                <a:gridCol w="272627"/>
                <a:gridCol w="272627"/>
                <a:gridCol w="272627"/>
                <a:gridCol w="272627"/>
                <a:gridCol w="272627"/>
                <a:gridCol w="272627"/>
                <a:gridCol w="272627"/>
                <a:gridCol w="272627"/>
              </a:tblGrid>
              <a:tr h="370840">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sp>
        <p:nvSpPr>
          <p:cNvPr id="45" name="ZoneTexte 44"/>
          <p:cNvSpPr txBox="1"/>
          <p:nvPr/>
        </p:nvSpPr>
        <p:spPr>
          <a:xfrm>
            <a:off x="6654800" y="5046980"/>
            <a:ext cx="2197100" cy="370840"/>
          </a:xfrm>
          <a:prstGeom prst="rect">
            <a:avLst/>
          </a:prstGeom>
          <a:noFill/>
        </p:spPr>
        <p:txBody>
          <a:bodyPr wrap="square" rtlCol="0">
            <a:spAutoFit/>
          </a:bodyPr>
          <a:lstStyle/>
          <a:p>
            <a:r>
              <a:rPr lang="fr-FR" dirty="0" smtClean="0"/>
              <a:t>Performance relative</a:t>
            </a:r>
            <a:endParaRPr lang="fr-FR" dirty="0"/>
          </a:p>
        </p:txBody>
      </p:sp>
    </p:spTree>
    <p:extLst>
      <p:ext uri="{BB962C8B-B14F-4D97-AF65-F5344CB8AC3E}">
        <p14:creationId xmlns:p14="http://schemas.microsoft.com/office/powerpoint/2010/main" val="1880281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19" grpId="0" animBg="1"/>
      <p:bldP spid="11" grpId="0" animBg="1"/>
      <p:bldP spid="9" grpId="0" animBg="1"/>
      <p:bldP spid="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objectif complémentaire …</a:t>
            </a:r>
            <a:endParaRPr lang="fr-FR" dirty="0"/>
          </a:p>
        </p:txBody>
      </p:sp>
      <p:sp>
        <p:nvSpPr>
          <p:cNvPr id="3" name="Espace réservé du contenu 2"/>
          <p:cNvSpPr>
            <a:spLocks noGrp="1"/>
          </p:cNvSpPr>
          <p:nvPr>
            <p:ph idx="1"/>
          </p:nvPr>
        </p:nvSpPr>
        <p:spPr/>
        <p:txBody>
          <a:bodyPr/>
          <a:lstStyle/>
          <a:p>
            <a:r>
              <a:rPr lang="fr-FR" dirty="0" smtClean="0"/>
              <a:t>Il n'y a aucun rapport entre les synthèses disciplinaires de connaissances et cette évaluation, par contre c'est bien l'observation des deux qui permettrait de faire un lien vers l'accompagnement personnalisé de première</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 et enjeu</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L’objectif principal est d’améliorer la qualité de l’orientation</a:t>
            </a:r>
          </a:p>
          <a:p>
            <a:pPr lvl="1"/>
            <a:r>
              <a:rPr lang="fr-FR" dirty="0" smtClean="0"/>
              <a:t>Les connaissances disciplinaires ne sont pas visées</a:t>
            </a:r>
          </a:p>
          <a:p>
            <a:pPr lvl="1"/>
            <a:r>
              <a:rPr lang="fr-FR" dirty="0" smtClean="0"/>
              <a:t>Elles ne doivent pas rentrer dans le protocole ni perturber le résultat</a:t>
            </a:r>
          </a:p>
          <a:p>
            <a:r>
              <a:rPr lang="fr-FR" dirty="0" smtClean="0"/>
              <a:t>Il est donc indispensable de créer, au </a:t>
            </a:r>
            <a:r>
              <a:rPr lang="fr-FR" dirty="0" smtClean="0">
                <a:solidFill>
                  <a:srgbClr val="000000"/>
                </a:solidFill>
              </a:rPr>
              <a:t>niveau  local ou académique un cadre d’évaluation commun aux</a:t>
            </a:r>
            <a:r>
              <a:rPr lang="fr-FR" dirty="0" smtClean="0"/>
              <a:t> différents EE</a:t>
            </a:r>
          </a:p>
          <a:p>
            <a:pPr>
              <a:buNone/>
            </a:pPr>
            <a:endParaRPr lang="fr-FR" dirty="0" smtClean="0"/>
          </a:p>
          <a:p>
            <a:r>
              <a:rPr lang="fr-FR" dirty="0" smtClean="0"/>
              <a:t>L’enjeu majeur est une meilleure maîtrise des flux d’orientation</a:t>
            </a:r>
            <a:endParaRPr lang="fr-FR" dirty="0"/>
          </a:p>
        </p:txBody>
      </p:sp>
    </p:spTree>
    <p:extLst>
      <p:ext uri="{BB962C8B-B14F-4D97-AF65-F5344CB8AC3E}">
        <p14:creationId xmlns:p14="http://schemas.microsoft.com/office/powerpoint/2010/main" val="19106990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normAutofit fontScale="90000"/>
          </a:bodyPr>
          <a:lstStyle/>
          <a:p>
            <a:pPr eaLnBrk="1" hangingPunct="1"/>
            <a:r>
              <a:rPr lang="fr-FR" smtClean="0"/>
              <a:t>L’ intégration des savoirs et des compétences</a:t>
            </a:r>
          </a:p>
        </p:txBody>
      </p:sp>
      <p:grpSp>
        <p:nvGrpSpPr>
          <p:cNvPr id="2" name="Grouper 20"/>
          <p:cNvGrpSpPr>
            <a:grpSpLocks/>
          </p:cNvGrpSpPr>
          <p:nvPr/>
        </p:nvGrpSpPr>
        <p:grpSpPr bwMode="auto">
          <a:xfrm>
            <a:off x="388938" y="1981200"/>
            <a:ext cx="4132262" cy="3036888"/>
            <a:chOff x="388938" y="2184400"/>
            <a:chExt cx="4132262" cy="3036486"/>
          </a:xfrm>
        </p:grpSpPr>
        <p:grpSp>
          <p:nvGrpSpPr>
            <p:cNvPr id="3" name="Grouper 20"/>
            <p:cNvGrpSpPr>
              <a:grpSpLocks/>
            </p:cNvGrpSpPr>
            <p:nvPr/>
          </p:nvGrpSpPr>
          <p:grpSpPr bwMode="auto">
            <a:xfrm>
              <a:off x="388938" y="2184403"/>
              <a:ext cx="4132262" cy="3036489"/>
              <a:chOff x="901700" y="1784351"/>
              <a:chExt cx="4132037" cy="3037211"/>
            </a:xfrm>
          </p:grpSpPr>
          <p:sp>
            <p:nvSpPr>
              <p:cNvPr id="36873" name="ZoneTexte 11"/>
              <p:cNvSpPr txBox="1">
                <a:spLocks noChangeArrowheads="1"/>
              </p:cNvSpPr>
              <p:nvPr/>
            </p:nvSpPr>
            <p:spPr bwMode="auto">
              <a:xfrm>
                <a:off x="3197100" y="4452142"/>
                <a:ext cx="1836637" cy="369420"/>
              </a:xfrm>
              <a:prstGeom prst="rect">
                <a:avLst/>
              </a:prstGeom>
              <a:noFill/>
              <a:ln w="9525">
                <a:noFill/>
                <a:miter lim="800000"/>
                <a:headEnd/>
                <a:tailEnd/>
              </a:ln>
            </p:spPr>
            <p:txBody>
              <a:bodyPr>
                <a:prstTxWarp prst="textNoShape">
                  <a:avLst/>
                </a:prstTxWarp>
                <a:spAutoFit/>
              </a:bodyPr>
              <a:lstStyle/>
              <a:p>
                <a:r>
                  <a:rPr lang="fr-FR"/>
                  <a:t>Opérationnalité</a:t>
                </a:r>
              </a:p>
            </p:txBody>
          </p:sp>
          <p:sp>
            <p:nvSpPr>
              <p:cNvPr id="36874" name="ZoneTexte 12"/>
              <p:cNvSpPr txBox="1">
                <a:spLocks noChangeArrowheads="1"/>
              </p:cNvSpPr>
              <p:nvPr/>
            </p:nvSpPr>
            <p:spPr bwMode="auto">
              <a:xfrm>
                <a:off x="901700" y="4405311"/>
                <a:ext cx="1041400" cy="369888"/>
              </a:xfrm>
              <a:prstGeom prst="rect">
                <a:avLst/>
              </a:prstGeom>
              <a:noFill/>
              <a:ln w="9525">
                <a:noFill/>
                <a:miter lim="800000"/>
                <a:headEnd/>
                <a:tailEnd/>
              </a:ln>
            </p:spPr>
            <p:txBody>
              <a:bodyPr>
                <a:prstTxWarp prst="textNoShape">
                  <a:avLst/>
                </a:prstTxWarp>
                <a:spAutoFit/>
              </a:bodyPr>
              <a:lstStyle/>
              <a:p>
                <a:pPr algn="r"/>
                <a:r>
                  <a:rPr lang="fr-FR"/>
                  <a:t>Etendue</a:t>
                </a:r>
              </a:p>
            </p:txBody>
          </p:sp>
          <p:sp>
            <p:nvSpPr>
              <p:cNvPr id="36875" name="ZoneTexte 13"/>
              <p:cNvSpPr txBox="1">
                <a:spLocks noChangeArrowheads="1"/>
              </p:cNvSpPr>
              <p:nvPr/>
            </p:nvSpPr>
            <p:spPr bwMode="auto">
              <a:xfrm>
                <a:off x="2988899" y="1814512"/>
                <a:ext cx="1532301" cy="369888"/>
              </a:xfrm>
              <a:prstGeom prst="rect">
                <a:avLst/>
              </a:prstGeom>
              <a:noFill/>
              <a:ln w="9525">
                <a:noFill/>
                <a:miter lim="800000"/>
                <a:headEnd/>
                <a:tailEnd/>
              </a:ln>
            </p:spPr>
            <p:txBody>
              <a:bodyPr>
                <a:prstTxWarp prst="textNoShape">
                  <a:avLst/>
                </a:prstTxWarp>
                <a:spAutoFit/>
              </a:bodyPr>
              <a:lstStyle/>
              <a:p>
                <a:r>
                  <a:rPr lang="fr-FR"/>
                  <a:t>Complexité</a:t>
                </a:r>
              </a:p>
            </p:txBody>
          </p:sp>
          <p:sp>
            <p:nvSpPr>
              <p:cNvPr id="11" name="Ellipse 10"/>
              <p:cNvSpPr/>
              <p:nvPr/>
            </p:nvSpPr>
            <p:spPr>
              <a:xfrm>
                <a:off x="1587463" y="2184440"/>
                <a:ext cx="2516050" cy="2491050"/>
              </a:xfrm>
              <a:prstGeom prst="ellipse">
                <a:avLst/>
              </a:prstGeom>
              <a:solidFill>
                <a:schemeClr val="bg1"/>
              </a:solidFill>
              <a:ln w="3175"/>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cxnSp>
            <p:nvCxnSpPr>
              <p:cNvPr id="12" name="Connecteur droit avec flèche 11"/>
              <p:cNvCxnSpPr/>
              <p:nvPr/>
            </p:nvCxnSpPr>
            <p:spPr>
              <a:xfrm rot="10800000" flipV="1">
                <a:off x="1384274" y="3445048"/>
                <a:ext cx="1436609" cy="8351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Connecteur droit avec flèche 12"/>
              <p:cNvCxnSpPr/>
              <p:nvPr/>
            </p:nvCxnSpPr>
            <p:spPr>
              <a:xfrm rot="16200000" flipV="1">
                <a:off x="1990532" y="2614698"/>
                <a:ext cx="16607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Connecteur droit avec flèche 13"/>
              <p:cNvCxnSpPr/>
              <p:nvPr/>
            </p:nvCxnSpPr>
            <p:spPr>
              <a:xfrm>
                <a:off x="2820882" y="3445048"/>
                <a:ext cx="1446134" cy="8351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Ellipse 14"/>
              <p:cNvSpPr/>
              <p:nvPr/>
            </p:nvSpPr>
            <p:spPr>
              <a:xfrm>
                <a:off x="1765253" y="2374960"/>
                <a:ext cx="2160469" cy="2130649"/>
              </a:xfrm>
              <a:prstGeom prst="ellipse">
                <a:avLst/>
              </a:prstGeom>
              <a:noFill/>
              <a:ln w="3175"/>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16" name="Ellipse 15"/>
              <p:cNvSpPr/>
              <p:nvPr/>
            </p:nvSpPr>
            <p:spPr>
              <a:xfrm>
                <a:off x="1943043" y="2565480"/>
                <a:ext cx="1800127" cy="1770250"/>
              </a:xfrm>
              <a:prstGeom prst="ellipse">
                <a:avLst/>
              </a:prstGeom>
              <a:noFill/>
              <a:ln w="3175"/>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17" name="Ellipse 16"/>
              <p:cNvSpPr/>
              <p:nvPr/>
            </p:nvSpPr>
            <p:spPr>
              <a:xfrm>
                <a:off x="2120834" y="2756000"/>
                <a:ext cx="1439784" cy="1409849"/>
              </a:xfrm>
              <a:prstGeom prst="ellipse">
                <a:avLst/>
              </a:prstGeom>
              <a:noFill/>
              <a:ln w="3175"/>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18" name="Ellipse 17"/>
              <p:cNvSpPr/>
              <p:nvPr/>
            </p:nvSpPr>
            <p:spPr>
              <a:xfrm>
                <a:off x="2298624" y="2946520"/>
                <a:ext cx="1079441" cy="1051036"/>
              </a:xfrm>
              <a:prstGeom prst="ellipse">
                <a:avLst/>
              </a:prstGeom>
              <a:noFill/>
              <a:ln w="3175"/>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19" name="Ellipse 18"/>
              <p:cNvSpPr/>
              <p:nvPr/>
            </p:nvSpPr>
            <p:spPr>
              <a:xfrm>
                <a:off x="2476414" y="3137041"/>
                <a:ext cx="720686" cy="690636"/>
              </a:xfrm>
              <a:prstGeom prst="ellipse">
                <a:avLst/>
              </a:prstGeom>
              <a:noFill/>
              <a:ln w="3175"/>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20" name="Ellipse 19"/>
              <p:cNvSpPr/>
              <p:nvPr/>
            </p:nvSpPr>
            <p:spPr>
              <a:xfrm>
                <a:off x="2628806" y="3289457"/>
                <a:ext cx="360342" cy="330235"/>
              </a:xfrm>
              <a:prstGeom prst="ellipse">
                <a:avLst/>
              </a:prstGeom>
              <a:noFill/>
              <a:ln w="3175"/>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grpSp>
        <p:sp>
          <p:nvSpPr>
            <p:cNvPr id="6" name="Forme libre 5"/>
            <p:cNvSpPr/>
            <p:nvPr/>
          </p:nvSpPr>
          <p:spPr>
            <a:xfrm>
              <a:off x="1689100" y="2768523"/>
              <a:ext cx="1714500" cy="1701575"/>
            </a:xfrm>
            <a:custGeom>
              <a:avLst/>
              <a:gdLst>
                <a:gd name="connsiteX0" fmla="*/ 622300 w 1714500"/>
                <a:gd name="connsiteY0" fmla="*/ 0 h 1701800"/>
                <a:gd name="connsiteX1" fmla="*/ 1714500 w 1714500"/>
                <a:gd name="connsiteY1" fmla="*/ 1701800 h 1701800"/>
                <a:gd name="connsiteX2" fmla="*/ 0 w 1714500"/>
                <a:gd name="connsiteY2" fmla="*/ 1435100 h 1701800"/>
                <a:gd name="connsiteX3" fmla="*/ 622300 w 1714500"/>
                <a:gd name="connsiteY3" fmla="*/ 0 h 1701800"/>
              </a:gdLst>
              <a:ahLst/>
              <a:cxnLst>
                <a:cxn ang="0">
                  <a:pos x="connsiteX0" y="connsiteY0"/>
                </a:cxn>
                <a:cxn ang="0">
                  <a:pos x="connsiteX1" y="connsiteY1"/>
                </a:cxn>
                <a:cxn ang="0">
                  <a:pos x="connsiteX2" y="connsiteY2"/>
                </a:cxn>
                <a:cxn ang="0">
                  <a:pos x="connsiteX3" y="connsiteY3"/>
                </a:cxn>
              </a:cxnLst>
              <a:rect l="l" t="t" r="r" b="b"/>
              <a:pathLst>
                <a:path w="1714500" h="1701800">
                  <a:moveTo>
                    <a:pt x="622300" y="0"/>
                  </a:moveTo>
                  <a:lnTo>
                    <a:pt x="1714500" y="1701800"/>
                  </a:lnTo>
                  <a:lnTo>
                    <a:pt x="0" y="1435100"/>
                  </a:lnTo>
                  <a:lnTo>
                    <a:pt x="622300" y="0"/>
                  </a:lnTo>
                  <a:close/>
                </a:path>
              </a:pathLst>
            </a:custGeom>
            <a:solidFill>
              <a:schemeClr val="tx2">
                <a:lumMod val="20000"/>
                <a:lumOff val="80000"/>
                <a:alpha val="49000"/>
              </a:schemeClr>
            </a:solidFill>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7" name="Forme libre 6"/>
            <p:cNvSpPr/>
            <p:nvPr/>
          </p:nvSpPr>
          <p:spPr>
            <a:xfrm>
              <a:off x="1219200" y="3339947"/>
              <a:ext cx="1739900" cy="1142849"/>
            </a:xfrm>
            <a:custGeom>
              <a:avLst/>
              <a:gdLst>
                <a:gd name="connsiteX0" fmla="*/ 0 w 1739900"/>
                <a:gd name="connsiteY0" fmla="*/ 1143000 h 1143000"/>
                <a:gd name="connsiteX1" fmla="*/ 1092200 w 1739900"/>
                <a:gd name="connsiteY1" fmla="*/ 0 h 1143000"/>
                <a:gd name="connsiteX2" fmla="*/ 1739900 w 1739900"/>
                <a:gd name="connsiteY2" fmla="*/ 876300 h 1143000"/>
                <a:gd name="connsiteX3" fmla="*/ 0 w 1739900"/>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1739900" h="1143000">
                  <a:moveTo>
                    <a:pt x="0" y="1143000"/>
                  </a:moveTo>
                  <a:lnTo>
                    <a:pt x="1092200" y="0"/>
                  </a:lnTo>
                  <a:lnTo>
                    <a:pt x="1739900" y="876300"/>
                  </a:lnTo>
                  <a:lnTo>
                    <a:pt x="0" y="1143000"/>
                  </a:lnTo>
                  <a:close/>
                </a:path>
              </a:pathLst>
            </a:custGeom>
            <a:solidFill>
              <a:schemeClr val="accent2">
                <a:lumMod val="60000"/>
                <a:lumOff val="40000"/>
                <a:alpha val="49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grpSp>
      <p:sp>
        <p:nvSpPr>
          <p:cNvPr id="36868" name="ZoneTexte 19"/>
          <p:cNvSpPr txBox="1">
            <a:spLocks noChangeArrowheads="1"/>
          </p:cNvSpPr>
          <p:nvPr/>
        </p:nvSpPr>
        <p:spPr bwMode="auto">
          <a:xfrm>
            <a:off x="4737100" y="1739900"/>
            <a:ext cx="4140200" cy="3694113"/>
          </a:xfrm>
          <a:prstGeom prst="rect">
            <a:avLst/>
          </a:prstGeom>
          <a:noFill/>
          <a:ln w="9525">
            <a:noFill/>
            <a:miter lim="800000"/>
            <a:headEnd/>
            <a:tailEnd/>
          </a:ln>
        </p:spPr>
        <p:txBody>
          <a:bodyPr>
            <a:prstTxWarp prst="textNoShape">
              <a:avLst/>
            </a:prstTxWarp>
            <a:spAutoFit/>
          </a:bodyPr>
          <a:lstStyle/>
          <a:p>
            <a:r>
              <a:rPr lang="fr-FR"/>
              <a:t>Le savoir et une compétence associée est relatif à chaque niveau de la formation et de la vie personnelle et professionnelle.</a:t>
            </a:r>
          </a:p>
          <a:p>
            <a:endParaRPr lang="fr-FR"/>
          </a:p>
          <a:p>
            <a:r>
              <a:rPr lang="fr-FR"/>
              <a:t>Cette « variabilité » change en étendue (du savoir de base au savoir encyclopédique), en complexité (des savoirs simples aux savoirs complexes multidisciplinaires) et en opérationnalité (efficacité – efficience , utilité personnelle, sociale, professionnelle.) </a:t>
            </a:r>
          </a:p>
        </p:txBody>
      </p:sp>
      <p:sp>
        <p:nvSpPr>
          <p:cNvPr id="36869" name="ZoneTexte 21"/>
          <p:cNvSpPr txBox="1">
            <a:spLocks noChangeArrowheads="1"/>
          </p:cNvSpPr>
          <p:nvPr/>
        </p:nvSpPr>
        <p:spPr bwMode="auto">
          <a:xfrm>
            <a:off x="457200" y="5549900"/>
            <a:ext cx="8420100" cy="923925"/>
          </a:xfrm>
          <a:prstGeom prst="rect">
            <a:avLst/>
          </a:prstGeom>
          <a:noFill/>
          <a:ln w="9525">
            <a:noFill/>
            <a:miter lim="800000"/>
            <a:headEnd/>
            <a:tailEnd/>
          </a:ln>
        </p:spPr>
        <p:txBody>
          <a:bodyPr>
            <a:prstTxWarp prst="textNoShape">
              <a:avLst/>
            </a:prstTxWarp>
            <a:spAutoFit/>
          </a:bodyPr>
          <a:lstStyle/>
          <a:p>
            <a:r>
              <a:rPr lang="fr-FR"/>
              <a:t>Les savoirs et les compétences associées évoluent tout au long de la vie selon ces 3 axes, jusqu’à s’intégrer à chaque individu, devenant partie intrinsèque de sa manière de vivre, travailler, se cultiver…</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eaLnBrk="1" hangingPunct="1"/>
            <a:r>
              <a:rPr lang="fr-FR" sz="3600" smtClean="0"/>
              <a:t>La continuité de formation et l’intégration sociale</a:t>
            </a:r>
          </a:p>
        </p:txBody>
      </p:sp>
      <p:cxnSp>
        <p:nvCxnSpPr>
          <p:cNvPr id="5" name="Connecteur droit 4"/>
          <p:cNvCxnSpPr/>
          <p:nvPr/>
        </p:nvCxnSpPr>
        <p:spPr>
          <a:xfrm>
            <a:off x="1608138" y="4005263"/>
            <a:ext cx="6329362" cy="1587"/>
          </a:xfrm>
          <a:prstGeom prst="line">
            <a:avLst/>
          </a:prstGeom>
        </p:spPr>
        <p:style>
          <a:lnRef idx="2">
            <a:schemeClr val="accent1"/>
          </a:lnRef>
          <a:fillRef idx="0">
            <a:schemeClr val="accent1"/>
          </a:fillRef>
          <a:effectRef idx="1">
            <a:schemeClr val="accent1"/>
          </a:effectRef>
          <a:fontRef idx="minor">
            <a:schemeClr val="tx1"/>
          </a:fontRef>
        </p:style>
      </p:cxnSp>
      <p:sp>
        <p:nvSpPr>
          <p:cNvPr id="40964" name="ZoneTexte 5"/>
          <p:cNvSpPr txBox="1">
            <a:spLocks noChangeArrowheads="1"/>
          </p:cNvSpPr>
          <p:nvPr/>
        </p:nvSpPr>
        <p:spPr bwMode="auto">
          <a:xfrm>
            <a:off x="1609725" y="4206875"/>
            <a:ext cx="1592263" cy="369888"/>
          </a:xfrm>
          <a:prstGeom prst="rect">
            <a:avLst/>
          </a:prstGeom>
          <a:noFill/>
          <a:ln w="9525">
            <a:noFill/>
            <a:miter lim="800000"/>
            <a:headEnd/>
            <a:tailEnd/>
          </a:ln>
        </p:spPr>
        <p:txBody>
          <a:bodyPr>
            <a:prstTxWarp prst="textNoShape">
              <a:avLst/>
            </a:prstTxWarp>
            <a:spAutoFit/>
          </a:bodyPr>
          <a:lstStyle/>
          <a:p>
            <a:r>
              <a:rPr lang="fr-FR" b="1" i="1">
                <a:solidFill>
                  <a:srgbClr val="FF0000"/>
                </a:solidFill>
              </a:rPr>
              <a:t>Contexte</a:t>
            </a:r>
          </a:p>
        </p:txBody>
      </p:sp>
      <p:sp>
        <p:nvSpPr>
          <p:cNvPr id="40965" name="ZoneTexte 7"/>
          <p:cNvSpPr txBox="1">
            <a:spLocks noChangeArrowheads="1"/>
          </p:cNvSpPr>
          <p:nvPr/>
        </p:nvSpPr>
        <p:spPr bwMode="auto">
          <a:xfrm rot="-5400000">
            <a:off x="4375944" y="4439444"/>
            <a:ext cx="1239838" cy="368300"/>
          </a:xfrm>
          <a:prstGeom prst="rect">
            <a:avLst/>
          </a:prstGeom>
          <a:noFill/>
          <a:ln w="9525">
            <a:noFill/>
            <a:miter lim="800000"/>
            <a:headEnd/>
            <a:tailEnd/>
          </a:ln>
        </p:spPr>
        <p:txBody>
          <a:bodyPr>
            <a:prstTxWarp prst="textNoShape">
              <a:avLst/>
            </a:prstTxWarp>
            <a:spAutoFit/>
          </a:bodyPr>
          <a:lstStyle/>
          <a:p>
            <a:pPr algn="r"/>
            <a:r>
              <a:rPr lang="fr-FR">
                <a:solidFill>
                  <a:srgbClr val="FF0000"/>
                </a:solidFill>
              </a:rPr>
              <a:t>Ecole</a:t>
            </a:r>
          </a:p>
        </p:txBody>
      </p:sp>
      <p:sp>
        <p:nvSpPr>
          <p:cNvPr id="40966" name="ZoneTexte 8"/>
          <p:cNvSpPr txBox="1">
            <a:spLocks noChangeArrowheads="1"/>
          </p:cNvSpPr>
          <p:nvPr/>
        </p:nvSpPr>
        <p:spPr bwMode="auto">
          <a:xfrm rot="-5400000">
            <a:off x="5261769" y="4437857"/>
            <a:ext cx="1239837" cy="368300"/>
          </a:xfrm>
          <a:prstGeom prst="rect">
            <a:avLst/>
          </a:prstGeom>
          <a:noFill/>
          <a:ln w="9525">
            <a:noFill/>
            <a:miter lim="800000"/>
            <a:headEnd/>
            <a:tailEnd/>
          </a:ln>
        </p:spPr>
        <p:txBody>
          <a:bodyPr>
            <a:prstTxWarp prst="textNoShape">
              <a:avLst/>
            </a:prstTxWarp>
            <a:spAutoFit/>
          </a:bodyPr>
          <a:lstStyle/>
          <a:p>
            <a:pPr algn="r"/>
            <a:r>
              <a:rPr lang="fr-FR">
                <a:solidFill>
                  <a:srgbClr val="FF0000"/>
                </a:solidFill>
              </a:rPr>
              <a:t>Collège</a:t>
            </a:r>
          </a:p>
        </p:txBody>
      </p:sp>
      <p:sp>
        <p:nvSpPr>
          <p:cNvPr id="40967" name="ZoneTexte 9"/>
          <p:cNvSpPr txBox="1">
            <a:spLocks noChangeArrowheads="1"/>
          </p:cNvSpPr>
          <p:nvPr/>
        </p:nvSpPr>
        <p:spPr bwMode="auto">
          <a:xfrm rot="-5400000">
            <a:off x="6147594" y="4439444"/>
            <a:ext cx="1239838" cy="368300"/>
          </a:xfrm>
          <a:prstGeom prst="rect">
            <a:avLst/>
          </a:prstGeom>
          <a:noFill/>
          <a:ln w="9525">
            <a:noFill/>
            <a:miter lim="800000"/>
            <a:headEnd/>
            <a:tailEnd/>
          </a:ln>
        </p:spPr>
        <p:txBody>
          <a:bodyPr>
            <a:prstTxWarp prst="textNoShape">
              <a:avLst/>
            </a:prstTxWarp>
            <a:spAutoFit/>
          </a:bodyPr>
          <a:lstStyle/>
          <a:p>
            <a:pPr algn="r"/>
            <a:r>
              <a:rPr lang="fr-FR">
                <a:solidFill>
                  <a:srgbClr val="FF0000"/>
                </a:solidFill>
              </a:rPr>
              <a:t>Entreprise</a:t>
            </a:r>
          </a:p>
        </p:txBody>
      </p:sp>
      <p:sp>
        <p:nvSpPr>
          <p:cNvPr id="40968" name="ZoneTexte 10"/>
          <p:cNvSpPr txBox="1">
            <a:spLocks noChangeArrowheads="1"/>
          </p:cNvSpPr>
          <p:nvPr/>
        </p:nvSpPr>
        <p:spPr bwMode="auto">
          <a:xfrm rot="-5400000">
            <a:off x="7034213" y="4438650"/>
            <a:ext cx="1239838" cy="369887"/>
          </a:xfrm>
          <a:prstGeom prst="rect">
            <a:avLst/>
          </a:prstGeom>
          <a:noFill/>
          <a:ln w="9525">
            <a:noFill/>
            <a:miter lim="800000"/>
            <a:headEnd/>
            <a:tailEnd/>
          </a:ln>
        </p:spPr>
        <p:txBody>
          <a:bodyPr>
            <a:prstTxWarp prst="textNoShape">
              <a:avLst/>
            </a:prstTxWarp>
            <a:spAutoFit/>
          </a:bodyPr>
          <a:lstStyle/>
          <a:p>
            <a:pPr algn="r"/>
            <a:r>
              <a:rPr lang="fr-FR">
                <a:solidFill>
                  <a:srgbClr val="FF0000"/>
                </a:solidFill>
              </a:rPr>
              <a:t>Société</a:t>
            </a:r>
          </a:p>
        </p:txBody>
      </p:sp>
      <p:sp>
        <p:nvSpPr>
          <p:cNvPr id="40969" name="ZoneTexte 12"/>
          <p:cNvSpPr txBox="1">
            <a:spLocks noChangeArrowheads="1"/>
          </p:cNvSpPr>
          <p:nvPr/>
        </p:nvSpPr>
        <p:spPr bwMode="auto">
          <a:xfrm>
            <a:off x="1608138" y="2671763"/>
            <a:ext cx="1593850" cy="404812"/>
          </a:xfrm>
          <a:prstGeom prst="rect">
            <a:avLst/>
          </a:prstGeom>
          <a:noFill/>
          <a:ln w="9525">
            <a:noFill/>
            <a:miter lim="800000"/>
            <a:headEnd/>
            <a:tailEnd/>
          </a:ln>
        </p:spPr>
        <p:txBody>
          <a:bodyPr>
            <a:prstTxWarp prst="textNoShape">
              <a:avLst/>
            </a:prstTxWarp>
            <a:spAutoFit/>
          </a:bodyPr>
          <a:lstStyle/>
          <a:p>
            <a:pPr algn="r"/>
            <a:r>
              <a:rPr lang="fr-FR"/>
              <a:t>Capacités</a:t>
            </a:r>
          </a:p>
        </p:txBody>
      </p:sp>
      <p:sp>
        <p:nvSpPr>
          <p:cNvPr id="40970" name="ZoneTexte 13"/>
          <p:cNvSpPr txBox="1">
            <a:spLocks noChangeArrowheads="1"/>
          </p:cNvSpPr>
          <p:nvPr/>
        </p:nvSpPr>
        <p:spPr bwMode="auto">
          <a:xfrm>
            <a:off x="1608138" y="3252788"/>
            <a:ext cx="1593850" cy="406400"/>
          </a:xfrm>
          <a:prstGeom prst="rect">
            <a:avLst/>
          </a:prstGeom>
          <a:noFill/>
          <a:ln w="9525">
            <a:noFill/>
            <a:miter lim="800000"/>
            <a:headEnd/>
            <a:tailEnd/>
          </a:ln>
        </p:spPr>
        <p:txBody>
          <a:bodyPr>
            <a:prstTxWarp prst="textNoShape">
              <a:avLst/>
            </a:prstTxWarp>
            <a:spAutoFit/>
          </a:bodyPr>
          <a:lstStyle/>
          <a:p>
            <a:pPr algn="r"/>
            <a:r>
              <a:rPr lang="fr-FR"/>
              <a:t>Tâches</a:t>
            </a:r>
          </a:p>
        </p:txBody>
      </p:sp>
      <p:sp>
        <p:nvSpPr>
          <p:cNvPr id="40971" name="ZoneTexte 14"/>
          <p:cNvSpPr txBox="1">
            <a:spLocks noChangeArrowheads="1"/>
          </p:cNvSpPr>
          <p:nvPr/>
        </p:nvSpPr>
        <p:spPr bwMode="auto">
          <a:xfrm>
            <a:off x="1298575" y="2112963"/>
            <a:ext cx="1903413" cy="407987"/>
          </a:xfrm>
          <a:prstGeom prst="rect">
            <a:avLst/>
          </a:prstGeom>
          <a:noFill/>
          <a:ln w="9525">
            <a:noFill/>
            <a:miter lim="800000"/>
            <a:headEnd/>
            <a:tailEnd/>
          </a:ln>
        </p:spPr>
        <p:txBody>
          <a:bodyPr>
            <a:prstTxWarp prst="textNoShape">
              <a:avLst/>
            </a:prstTxWarp>
            <a:spAutoFit/>
          </a:bodyPr>
          <a:lstStyle/>
          <a:p>
            <a:pPr algn="r"/>
            <a:r>
              <a:rPr lang="fr-FR"/>
              <a:t>Compétences</a:t>
            </a:r>
          </a:p>
        </p:txBody>
      </p:sp>
      <p:cxnSp>
        <p:nvCxnSpPr>
          <p:cNvPr id="18" name="Connecteur droit 17"/>
          <p:cNvCxnSpPr/>
          <p:nvPr/>
        </p:nvCxnSpPr>
        <p:spPr>
          <a:xfrm>
            <a:off x="3551238" y="3494088"/>
            <a:ext cx="4386262" cy="1587"/>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9" name="Connecteur droit 18"/>
          <p:cNvCxnSpPr/>
          <p:nvPr/>
        </p:nvCxnSpPr>
        <p:spPr>
          <a:xfrm>
            <a:off x="3551238" y="2914650"/>
            <a:ext cx="4386262" cy="1588"/>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a:off x="3551238" y="2332038"/>
            <a:ext cx="4386262" cy="3175"/>
          </a:xfrm>
          <a:prstGeom prst="line">
            <a:avLst/>
          </a:prstGeom>
          <a:ln w="6350"/>
        </p:spPr>
        <p:style>
          <a:lnRef idx="2">
            <a:schemeClr val="accent1"/>
          </a:lnRef>
          <a:fillRef idx="0">
            <a:schemeClr val="accent1"/>
          </a:fillRef>
          <a:effectRef idx="1">
            <a:schemeClr val="accent1"/>
          </a:effectRef>
          <a:fontRef idx="minor">
            <a:schemeClr val="tx1"/>
          </a:fontRef>
        </p:style>
      </p:cxnSp>
      <p:sp>
        <p:nvSpPr>
          <p:cNvPr id="40975" name="ZoneTexte 21"/>
          <p:cNvSpPr txBox="1">
            <a:spLocks noChangeArrowheads="1"/>
          </p:cNvSpPr>
          <p:nvPr/>
        </p:nvSpPr>
        <p:spPr bwMode="auto">
          <a:xfrm rot="-5400000">
            <a:off x="3489325" y="4440238"/>
            <a:ext cx="1239837" cy="369888"/>
          </a:xfrm>
          <a:prstGeom prst="rect">
            <a:avLst/>
          </a:prstGeom>
          <a:noFill/>
          <a:ln w="9525">
            <a:noFill/>
            <a:miter lim="800000"/>
            <a:headEnd/>
            <a:tailEnd/>
          </a:ln>
        </p:spPr>
        <p:txBody>
          <a:bodyPr>
            <a:prstTxWarp prst="textNoShape">
              <a:avLst/>
            </a:prstTxWarp>
            <a:spAutoFit/>
          </a:bodyPr>
          <a:lstStyle/>
          <a:p>
            <a:pPr algn="r"/>
            <a:r>
              <a:rPr lang="fr-FR">
                <a:solidFill>
                  <a:srgbClr val="FF0000"/>
                </a:solidFill>
              </a:rPr>
              <a:t>Famille</a:t>
            </a:r>
          </a:p>
        </p:txBody>
      </p:sp>
      <p:grpSp>
        <p:nvGrpSpPr>
          <p:cNvPr id="3" name="Grouper 25"/>
          <p:cNvGrpSpPr>
            <a:grpSpLocks/>
          </p:cNvGrpSpPr>
          <p:nvPr/>
        </p:nvGrpSpPr>
        <p:grpSpPr bwMode="auto">
          <a:xfrm>
            <a:off x="3875088" y="3292475"/>
            <a:ext cx="338137" cy="366713"/>
            <a:chOff x="1489993" y="4809349"/>
            <a:chExt cx="308164" cy="332400"/>
          </a:xfrm>
        </p:grpSpPr>
        <p:sp>
          <p:nvSpPr>
            <p:cNvPr id="23" name="Ellipse 22"/>
            <p:cNvSpPr/>
            <p:nvPr/>
          </p:nvSpPr>
          <p:spPr>
            <a:xfrm>
              <a:off x="1489993" y="4900004"/>
              <a:ext cx="179401" cy="179869"/>
            </a:xfrm>
            <a:prstGeom prst="ellipse">
              <a:avLst/>
            </a:prstGeom>
          </p:spPr>
          <p:style>
            <a:lnRef idx="1">
              <a:schemeClr val="accent2"/>
            </a:lnRef>
            <a:fillRef idx="2">
              <a:schemeClr val="accent2"/>
            </a:fillRef>
            <a:effectRef idx="1">
              <a:schemeClr val="accent2"/>
            </a:effectRef>
            <a:fontRef idx="minor">
              <a:schemeClr val="dk1"/>
            </a:fontRef>
          </p:style>
          <p:txBody>
            <a:bodyPr anchor="ctr">
              <a:prstTxWarp prst="textNoShape">
                <a:avLst/>
              </a:prstTxWarp>
            </a:bodyPr>
            <a:lstStyle/>
            <a:p>
              <a:pPr algn="ctr"/>
              <a:endParaRPr lang="fr-FR">
                <a:solidFill>
                  <a:srgbClr val="000000"/>
                </a:solidFill>
                <a:ea typeface="ＭＳ Ｐゴシック" charset="-128"/>
                <a:cs typeface="ＭＳ Ｐゴシック" charset="-128"/>
              </a:endParaRPr>
            </a:p>
          </p:txBody>
        </p:sp>
        <p:sp>
          <p:nvSpPr>
            <p:cNvPr id="24" name="Ellipse 23"/>
            <p:cNvSpPr/>
            <p:nvPr/>
          </p:nvSpPr>
          <p:spPr>
            <a:xfrm>
              <a:off x="1618756" y="4809349"/>
              <a:ext cx="179401" cy="179870"/>
            </a:xfrm>
            <a:prstGeom prst="ellipse">
              <a:avLst/>
            </a:prstGeom>
          </p:spPr>
          <p:style>
            <a:lnRef idx="1">
              <a:schemeClr val="accent3"/>
            </a:lnRef>
            <a:fillRef idx="2">
              <a:schemeClr val="accent3"/>
            </a:fillRef>
            <a:effectRef idx="1">
              <a:schemeClr val="accent3"/>
            </a:effectRef>
            <a:fontRef idx="minor">
              <a:schemeClr val="dk1"/>
            </a:fontRef>
          </p:style>
          <p:txBody>
            <a:bodyPr anchor="ctr">
              <a:prstTxWarp prst="textNoShape">
                <a:avLst/>
              </a:prstTxWarp>
            </a:bodyPr>
            <a:lstStyle/>
            <a:p>
              <a:pPr algn="ctr"/>
              <a:endParaRPr lang="fr-FR">
                <a:solidFill>
                  <a:srgbClr val="000000"/>
                </a:solidFill>
                <a:ea typeface="ＭＳ Ｐゴシック" charset="-128"/>
                <a:cs typeface="ＭＳ Ｐゴシック" charset="-128"/>
              </a:endParaRPr>
            </a:p>
          </p:txBody>
        </p:sp>
        <p:sp>
          <p:nvSpPr>
            <p:cNvPr id="25" name="Ellipse 24"/>
            <p:cNvSpPr/>
            <p:nvPr/>
          </p:nvSpPr>
          <p:spPr>
            <a:xfrm>
              <a:off x="1588374" y="4961879"/>
              <a:ext cx="180847" cy="179870"/>
            </a:xfrm>
            <a:prstGeom prst="ellipse">
              <a:avLst/>
            </a:prstGeom>
          </p:spPr>
          <p:style>
            <a:lnRef idx="1">
              <a:schemeClr val="accent4"/>
            </a:lnRef>
            <a:fillRef idx="3">
              <a:schemeClr val="accent4"/>
            </a:fillRef>
            <a:effectRef idx="2">
              <a:schemeClr val="accent4"/>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grpSp>
      <p:sp>
        <p:nvSpPr>
          <p:cNvPr id="28" name="Ellipse 27"/>
          <p:cNvSpPr/>
          <p:nvPr/>
        </p:nvSpPr>
        <p:spPr>
          <a:xfrm>
            <a:off x="3868738" y="2135188"/>
            <a:ext cx="395287" cy="393700"/>
          </a:xfrm>
          <a:prstGeom prst="ellipse">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grpSp>
        <p:nvGrpSpPr>
          <p:cNvPr id="4" name="Grouper 38"/>
          <p:cNvGrpSpPr>
            <a:grpSpLocks/>
          </p:cNvGrpSpPr>
          <p:nvPr/>
        </p:nvGrpSpPr>
        <p:grpSpPr bwMode="auto">
          <a:xfrm>
            <a:off x="4276725" y="2332038"/>
            <a:ext cx="812800" cy="1309687"/>
            <a:chOff x="3502025" y="2433638"/>
            <a:chExt cx="812800" cy="1309687"/>
          </a:xfrm>
        </p:grpSpPr>
        <p:cxnSp>
          <p:nvCxnSpPr>
            <p:cNvPr id="42" name="Forme 41"/>
            <p:cNvCxnSpPr>
              <a:stCxn id="28" idx="6"/>
              <a:endCxn id="43" idx="0"/>
            </p:cNvCxnSpPr>
            <p:nvPr/>
          </p:nvCxnSpPr>
          <p:spPr>
            <a:xfrm>
              <a:off x="3502025" y="2433638"/>
              <a:ext cx="665163" cy="1012825"/>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Ellipse 42"/>
            <p:cNvSpPr/>
            <p:nvPr/>
          </p:nvSpPr>
          <p:spPr>
            <a:xfrm>
              <a:off x="4017963" y="3446463"/>
              <a:ext cx="296862" cy="296862"/>
            </a:xfrm>
            <a:prstGeom prst="ellipse">
              <a:avLst/>
            </a:prstGeom>
          </p:spPr>
          <p:style>
            <a:lnRef idx="1">
              <a:schemeClr val="accent3"/>
            </a:lnRef>
            <a:fillRef idx="3">
              <a:schemeClr val="accent3"/>
            </a:fillRef>
            <a:effectRef idx="2">
              <a:schemeClr val="accent3"/>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grpSp>
      <p:grpSp>
        <p:nvGrpSpPr>
          <p:cNvPr id="6" name="Grouper 39"/>
          <p:cNvGrpSpPr>
            <a:grpSpLocks/>
          </p:cNvGrpSpPr>
          <p:nvPr/>
        </p:nvGrpSpPr>
        <p:grpSpPr bwMode="auto">
          <a:xfrm>
            <a:off x="4953000" y="2139950"/>
            <a:ext cx="571500" cy="1204913"/>
            <a:chOff x="4179093" y="2241550"/>
            <a:chExt cx="570707" cy="1204914"/>
          </a:xfrm>
        </p:grpSpPr>
        <p:sp>
          <p:nvSpPr>
            <p:cNvPr id="46" name="Ellipse 45"/>
            <p:cNvSpPr/>
            <p:nvPr/>
          </p:nvSpPr>
          <p:spPr>
            <a:xfrm>
              <a:off x="4185434" y="2881314"/>
              <a:ext cx="296451" cy="296862"/>
            </a:xfrm>
            <a:prstGeom prst="ellipse">
              <a:avLst/>
            </a:prstGeom>
          </p:spPr>
          <p:style>
            <a:lnRef idx="1">
              <a:schemeClr val="accent2"/>
            </a:lnRef>
            <a:fillRef idx="2">
              <a:schemeClr val="accent2"/>
            </a:fillRef>
            <a:effectRef idx="1">
              <a:schemeClr val="accent2"/>
            </a:effectRef>
            <a:fontRef idx="minor">
              <a:schemeClr val="dk1"/>
            </a:fontRef>
          </p:style>
          <p:txBody>
            <a:bodyPr anchor="ctr">
              <a:prstTxWarp prst="textNoShape">
                <a:avLst/>
              </a:prstTxWarp>
            </a:bodyPr>
            <a:lstStyle/>
            <a:p>
              <a:pPr algn="ctr"/>
              <a:endParaRPr lang="fr-FR">
                <a:solidFill>
                  <a:srgbClr val="000000"/>
                </a:solidFill>
                <a:ea typeface="ＭＳ Ｐゴシック" charset="-128"/>
                <a:cs typeface="ＭＳ Ｐゴシック" charset="-128"/>
              </a:endParaRPr>
            </a:p>
          </p:txBody>
        </p:sp>
        <p:sp>
          <p:nvSpPr>
            <p:cNvPr id="47" name="Ellipse 46"/>
            <p:cNvSpPr/>
            <p:nvPr/>
          </p:nvSpPr>
          <p:spPr>
            <a:xfrm>
              <a:off x="4353476" y="2241550"/>
              <a:ext cx="396324" cy="396875"/>
            </a:xfrm>
            <a:prstGeom prst="ellipse">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cxnSp>
          <p:nvCxnSpPr>
            <p:cNvPr id="35" name="Forme 34"/>
            <p:cNvCxnSpPr>
              <a:stCxn id="43" idx="0"/>
              <a:endCxn id="47" idx="4"/>
            </p:cNvCxnSpPr>
            <p:nvPr/>
          </p:nvCxnSpPr>
          <p:spPr>
            <a:xfrm rot="5400000" flipH="1" flipV="1">
              <a:off x="3961347" y="2856171"/>
              <a:ext cx="808039" cy="372545"/>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7" name="Grouper 40"/>
          <p:cNvGrpSpPr>
            <a:grpSpLocks/>
          </p:cNvGrpSpPr>
          <p:nvPr/>
        </p:nvGrpSpPr>
        <p:grpSpPr bwMode="auto">
          <a:xfrm>
            <a:off x="5537200" y="2139950"/>
            <a:ext cx="1027113" cy="1501775"/>
            <a:chOff x="4762500" y="2241550"/>
            <a:chExt cx="1027113" cy="1501775"/>
          </a:xfrm>
        </p:grpSpPr>
        <p:sp>
          <p:nvSpPr>
            <p:cNvPr id="48" name="Ellipse 47"/>
            <p:cNvSpPr/>
            <p:nvPr/>
          </p:nvSpPr>
          <p:spPr>
            <a:xfrm>
              <a:off x="5057775" y="3446463"/>
              <a:ext cx="298450" cy="296862"/>
            </a:xfrm>
            <a:prstGeom prst="ellipse">
              <a:avLst/>
            </a:prstGeom>
          </p:spPr>
          <p:style>
            <a:lnRef idx="1">
              <a:schemeClr val="accent3"/>
            </a:lnRef>
            <a:fillRef idx="3">
              <a:schemeClr val="accent3"/>
            </a:fillRef>
            <a:effectRef idx="2">
              <a:schemeClr val="accent3"/>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49" name="Ellipse 48"/>
            <p:cNvSpPr/>
            <p:nvPr/>
          </p:nvSpPr>
          <p:spPr>
            <a:xfrm>
              <a:off x="5226050" y="2881313"/>
              <a:ext cx="298450" cy="296862"/>
            </a:xfrm>
            <a:prstGeom prst="ellipse">
              <a:avLst/>
            </a:prstGeom>
          </p:spPr>
          <p:style>
            <a:lnRef idx="1">
              <a:schemeClr val="accent2"/>
            </a:lnRef>
            <a:fillRef idx="2">
              <a:schemeClr val="accent2"/>
            </a:fillRef>
            <a:effectRef idx="1">
              <a:schemeClr val="accent2"/>
            </a:effectRef>
            <a:fontRef idx="minor">
              <a:schemeClr val="dk1"/>
            </a:fontRef>
          </p:style>
          <p:txBody>
            <a:bodyPr anchor="ctr">
              <a:prstTxWarp prst="textNoShape">
                <a:avLst/>
              </a:prstTxWarp>
            </a:bodyPr>
            <a:lstStyle/>
            <a:p>
              <a:pPr algn="ctr"/>
              <a:endParaRPr lang="fr-FR">
                <a:solidFill>
                  <a:srgbClr val="000000"/>
                </a:solidFill>
                <a:ea typeface="ＭＳ Ｐゴシック" charset="-128"/>
                <a:cs typeface="ＭＳ Ｐゴシック" charset="-128"/>
              </a:endParaRPr>
            </a:p>
          </p:txBody>
        </p:sp>
        <p:sp>
          <p:nvSpPr>
            <p:cNvPr id="50" name="Ellipse 49"/>
            <p:cNvSpPr/>
            <p:nvPr/>
          </p:nvSpPr>
          <p:spPr>
            <a:xfrm>
              <a:off x="5392738" y="2241550"/>
              <a:ext cx="396875" cy="396875"/>
            </a:xfrm>
            <a:prstGeom prst="ellipse">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cxnSp>
          <p:nvCxnSpPr>
            <p:cNvPr id="44" name="Forme 43"/>
            <p:cNvCxnSpPr>
              <a:stCxn id="47" idx="6"/>
              <a:endCxn id="48" idx="0"/>
            </p:cNvCxnSpPr>
            <p:nvPr/>
          </p:nvCxnSpPr>
          <p:spPr>
            <a:xfrm>
              <a:off x="4762500" y="2439988"/>
              <a:ext cx="444500" cy="1006475"/>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 name="Forme 54"/>
            <p:cNvCxnSpPr>
              <a:stCxn id="48" idx="0"/>
              <a:endCxn id="50" idx="4"/>
            </p:cNvCxnSpPr>
            <p:nvPr/>
          </p:nvCxnSpPr>
          <p:spPr>
            <a:xfrm rot="5400000" flipH="1" flipV="1">
              <a:off x="4995069" y="2850356"/>
              <a:ext cx="808038" cy="384175"/>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8" name="Grouper 44"/>
          <p:cNvGrpSpPr>
            <a:grpSpLocks/>
          </p:cNvGrpSpPr>
          <p:nvPr/>
        </p:nvGrpSpPr>
        <p:grpSpPr bwMode="auto">
          <a:xfrm>
            <a:off x="6577013" y="2138363"/>
            <a:ext cx="998537" cy="1489075"/>
            <a:chOff x="5802313" y="2239963"/>
            <a:chExt cx="998537" cy="1489075"/>
          </a:xfrm>
        </p:grpSpPr>
        <p:sp>
          <p:nvSpPr>
            <p:cNvPr id="51" name="Ellipse 50"/>
            <p:cNvSpPr/>
            <p:nvPr/>
          </p:nvSpPr>
          <p:spPr>
            <a:xfrm>
              <a:off x="6069013" y="3432175"/>
              <a:ext cx="296862" cy="296863"/>
            </a:xfrm>
            <a:prstGeom prst="ellipse">
              <a:avLst/>
            </a:prstGeom>
          </p:spPr>
          <p:style>
            <a:lnRef idx="1">
              <a:schemeClr val="accent3"/>
            </a:lnRef>
            <a:fillRef idx="3">
              <a:schemeClr val="accent3"/>
            </a:fillRef>
            <a:effectRef idx="2">
              <a:schemeClr val="accent3"/>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52" name="Ellipse 51"/>
            <p:cNvSpPr/>
            <p:nvPr/>
          </p:nvSpPr>
          <p:spPr>
            <a:xfrm>
              <a:off x="6237288" y="2867025"/>
              <a:ext cx="296862" cy="296863"/>
            </a:xfrm>
            <a:prstGeom prst="ellipse">
              <a:avLst/>
            </a:prstGeom>
          </p:spPr>
          <p:style>
            <a:lnRef idx="1">
              <a:schemeClr val="accent2"/>
            </a:lnRef>
            <a:fillRef idx="2">
              <a:schemeClr val="accent2"/>
            </a:fillRef>
            <a:effectRef idx="1">
              <a:schemeClr val="accent2"/>
            </a:effectRef>
            <a:fontRef idx="minor">
              <a:schemeClr val="dk1"/>
            </a:fontRef>
          </p:style>
          <p:txBody>
            <a:bodyPr anchor="ctr">
              <a:prstTxWarp prst="textNoShape">
                <a:avLst/>
              </a:prstTxWarp>
            </a:bodyPr>
            <a:lstStyle/>
            <a:p>
              <a:pPr algn="ctr"/>
              <a:endParaRPr lang="fr-FR">
                <a:solidFill>
                  <a:srgbClr val="000000"/>
                </a:solidFill>
                <a:ea typeface="ＭＳ Ｐゴシック" charset="-128"/>
                <a:cs typeface="ＭＳ Ｐゴシック" charset="-128"/>
              </a:endParaRPr>
            </a:p>
          </p:txBody>
        </p:sp>
        <p:sp>
          <p:nvSpPr>
            <p:cNvPr id="53" name="Ellipse 52"/>
            <p:cNvSpPr/>
            <p:nvPr/>
          </p:nvSpPr>
          <p:spPr>
            <a:xfrm>
              <a:off x="6403975" y="2239963"/>
              <a:ext cx="396875" cy="396875"/>
            </a:xfrm>
            <a:prstGeom prst="ellipse">
              <a:avLst/>
            </a:prstGeom>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cxnSp>
          <p:nvCxnSpPr>
            <p:cNvPr id="62" name="Forme 61"/>
            <p:cNvCxnSpPr>
              <a:stCxn id="50" idx="6"/>
              <a:endCxn id="51" idx="0"/>
            </p:cNvCxnSpPr>
            <p:nvPr/>
          </p:nvCxnSpPr>
          <p:spPr>
            <a:xfrm>
              <a:off x="5802313" y="2439988"/>
              <a:ext cx="414337" cy="992187"/>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3" name="Forme 54"/>
            <p:cNvCxnSpPr>
              <a:stCxn id="51" idx="0"/>
              <a:endCxn id="53" idx="4"/>
            </p:cNvCxnSpPr>
            <p:nvPr/>
          </p:nvCxnSpPr>
          <p:spPr>
            <a:xfrm rot="5400000" flipH="1" flipV="1">
              <a:off x="6011863" y="2841625"/>
              <a:ext cx="795337" cy="385763"/>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68" name="Forme 34"/>
          <p:cNvCxnSpPr>
            <a:endCxn id="28" idx="4"/>
          </p:cNvCxnSpPr>
          <p:nvPr/>
        </p:nvCxnSpPr>
        <p:spPr>
          <a:xfrm rot="16200000" flipV="1">
            <a:off x="3609182" y="2986881"/>
            <a:ext cx="931862" cy="158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Ellipse 20"/>
          <p:cNvSpPr/>
          <p:nvPr/>
        </p:nvSpPr>
        <p:spPr>
          <a:xfrm>
            <a:off x="3795713" y="2767013"/>
            <a:ext cx="296862" cy="298450"/>
          </a:xfrm>
          <a:prstGeom prst="ellipse">
            <a:avLst/>
          </a:prstGeom>
        </p:spPr>
        <p:style>
          <a:lnRef idx="1">
            <a:schemeClr val="accent2"/>
          </a:lnRef>
          <a:fillRef idx="3">
            <a:schemeClr val="accent2"/>
          </a:fillRef>
          <a:effectRef idx="2">
            <a:schemeClr val="accent2"/>
          </a:effectRef>
          <a:fontRef idx="minor">
            <a:schemeClr val="lt1"/>
          </a:fontRef>
        </p:style>
        <p:txBody>
          <a:bodyPr anchor="ctr">
            <a:prstTxWarp prst="textNoShape">
              <a:avLst/>
            </a:prstTxWarp>
          </a:bodyPr>
          <a:lstStyle/>
          <a:p>
            <a:pPr algn="ctr"/>
            <a:endParaRPr lang="fr-FR">
              <a:solidFill>
                <a:srgbClr val="FFFFFF"/>
              </a:solidFill>
              <a:ea typeface="ＭＳ Ｐゴシック" charset="-128"/>
              <a:cs typeface="ＭＳ Ｐゴシック" charset="-128"/>
            </a:endParaRPr>
          </a:p>
        </p:txBody>
      </p:sp>
      <p:sp>
        <p:nvSpPr>
          <p:cNvPr id="27" name="Ellipse 26"/>
          <p:cNvSpPr/>
          <p:nvPr/>
        </p:nvSpPr>
        <p:spPr>
          <a:xfrm>
            <a:off x="4062413" y="2765425"/>
            <a:ext cx="296862" cy="296863"/>
          </a:xfrm>
          <a:prstGeom prst="ellipse">
            <a:avLst/>
          </a:prstGeom>
        </p:spPr>
        <p:style>
          <a:lnRef idx="1">
            <a:schemeClr val="accent4"/>
          </a:lnRef>
          <a:fillRef idx="2">
            <a:schemeClr val="accent4"/>
          </a:fillRef>
          <a:effectRef idx="1">
            <a:schemeClr val="accent4"/>
          </a:effectRef>
          <a:fontRef idx="minor">
            <a:schemeClr val="dk1"/>
          </a:fontRef>
        </p:style>
        <p:txBody>
          <a:bodyPr anchor="ctr">
            <a:prstTxWarp prst="textNoShape">
              <a:avLst/>
            </a:prstTxWarp>
          </a:bodyPr>
          <a:lstStyle/>
          <a:p>
            <a:pPr algn="ctr"/>
            <a:endParaRPr lang="fr-FR">
              <a:solidFill>
                <a:srgbClr val="000000"/>
              </a:solidFill>
              <a:ea typeface="ＭＳ Ｐゴシック" charset="-128"/>
              <a:cs typeface="ＭＳ Ｐゴシック" charset="-128"/>
            </a:endParaRPr>
          </a:p>
        </p:txBody>
      </p:sp>
      <p:sp>
        <p:nvSpPr>
          <p:cNvPr id="40985" name="ZoneTexte 55"/>
          <p:cNvSpPr txBox="1">
            <a:spLocks noChangeArrowheads="1"/>
          </p:cNvSpPr>
          <p:nvPr/>
        </p:nvSpPr>
        <p:spPr bwMode="auto">
          <a:xfrm>
            <a:off x="396875" y="5241925"/>
            <a:ext cx="8289925" cy="1477963"/>
          </a:xfrm>
          <a:prstGeom prst="rect">
            <a:avLst/>
          </a:prstGeom>
          <a:noFill/>
          <a:ln w="9525">
            <a:noFill/>
            <a:miter lim="800000"/>
            <a:headEnd/>
            <a:tailEnd/>
          </a:ln>
        </p:spPr>
        <p:txBody>
          <a:bodyPr>
            <a:prstTxWarp prst="textNoShape">
              <a:avLst/>
            </a:prstTxWarp>
            <a:spAutoFit/>
          </a:bodyPr>
          <a:lstStyle/>
          <a:p>
            <a:r>
              <a:rPr lang="fr-FR"/>
              <a:t>Il existe une progressivité et une continuité dans l’acquisition des compétences qui sont toujours relatives à un contexte particulier pour se transformer en simples tâches ou capacités dans un contexte plus large…leur écriture doit donc permettre un découpage en niveau puis une intégration dans une compétence plus large.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fade">
                                      <p:cBhvr>
                                        <p:cTn id="12" dur="2000"/>
                                        <p:tgtEl>
                                          <p:spTgt spid="68"/>
                                        </p:tgtEl>
                                      </p:cBhvr>
                                    </p:animEffect>
                                  </p:childTnLst>
                                </p:cTn>
                              </p:par>
                            </p:childTnLst>
                          </p:cTn>
                        </p:par>
                      </p:childTnLst>
                    </p:cTn>
                  </p:par>
                  <p:par>
                    <p:cTn id="13" fill="hold">
                      <p:stCondLst>
                        <p:cond delay="indefinite"/>
                      </p:stCondLst>
                      <p:childTnLst>
                        <p:par>
                          <p:cTn id="14" fill="hold">
                            <p:stCondLst>
                              <p:cond delay="0"/>
                            </p:stCondLst>
                            <p:childTnLst>
                              <p:par>
                                <p:cTn id="15" presetID="37"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1000"/>
                                        <p:tgtEl>
                                          <p:spTgt spid="21"/>
                                        </p:tgtEl>
                                      </p:cBhvr>
                                    </p:animEffect>
                                    <p:anim calcmode="lin" valueType="num">
                                      <p:cBhvr>
                                        <p:cTn id="18" dur="1000" fill="hold"/>
                                        <p:tgtEl>
                                          <p:spTgt spid="21"/>
                                        </p:tgtEl>
                                        <p:attrNameLst>
                                          <p:attrName>ppt_x</p:attrName>
                                        </p:attrNameLst>
                                      </p:cBhvr>
                                      <p:tavLst>
                                        <p:tav tm="0">
                                          <p:val>
                                            <p:strVal val="#ppt_x"/>
                                          </p:val>
                                        </p:tav>
                                        <p:tav tm="100000">
                                          <p:val>
                                            <p:strVal val="#ppt_x"/>
                                          </p:val>
                                        </p:tav>
                                      </p:tavLst>
                                    </p:anim>
                                    <p:anim calcmode="lin" valueType="num">
                                      <p:cBhvr>
                                        <p:cTn id="19" dur="900" decel="100000" fill="hold"/>
                                        <p:tgtEl>
                                          <p:spTgt spid="2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7"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1000"/>
                                        <p:tgtEl>
                                          <p:spTgt spid="27"/>
                                        </p:tgtEl>
                                      </p:cBhvr>
                                    </p:animEffect>
                                    <p:anim calcmode="lin" valueType="num">
                                      <p:cBhvr>
                                        <p:cTn id="26" dur="1000" fill="hold"/>
                                        <p:tgtEl>
                                          <p:spTgt spid="27"/>
                                        </p:tgtEl>
                                        <p:attrNameLst>
                                          <p:attrName>ppt_x</p:attrName>
                                        </p:attrNameLst>
                                      </p:cBhvr>
                                      <p:tavLst>
                                        <p:tav tm="0">
                                          <p:val>
                                            <p:strVal val="#ppt_x"/>
                                          </p:val>
                                        </p:tav>
                                        <p:tav tm="100000">
                                          <p:val>
                                            <p:strVal val="#ppt_x"/>
                                          </p:val>
                                        </p:tav>
                                      </p:tavLst>
                                    </p:anim>
                                    <p:anim calcmode="lin" valueType="num">
                                      <p:cBhvr>
                                        <p:cTn id="27" dur="900" decel="100000" fill="hold"/>
                                        <p:tgtEl>
                                          <p:spTgt spid="27"/>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2000"/>
                                        <p:tgtEl>
                                          <p:spTgt spid="28"/>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accel="50000" decel="50000"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7" presetClass="entr" presetSubtype="0"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1000"/>
                                        <p:tgtEl>
                                          <p:spTgt spid="6"/>
                                        </p:tgtEl>
                                      </p:cBhvr>
                                    </p:animEffect>
                                    <p:anim calcmode="lin" valueType="num">
                                      <p:cBhvr>
                                        <p:cTn id="45" dur="1000" fill="hold"/>
                                        <p:tgtEl>
                                          <p:spTgt spid="6"/>
                                        </p:tgtEl>
                                        <p:attrNameLst>
                                          <p:attrName>ppt_x</p:attrName>
                                        </p:attrNameLst>
                                      </p:cBhvr>
                                      <p:tavLst>
                                        <p:tav tm="0">
                                          <p:val>
                                            <p:strVal val="#ppt_x"/>
                                          </p:val>
                                        </p:tav>
                                        <p:tav tm="100000">
                                          <p:val>
                                            <p:strVal val="#ppt_x"/>
                                          </p:val>
                                        </p:tav>
                                      </p:tavLst>
                                    </p:anim>
                                    <p:anim calcmode="lin" valueType="num">
                                      <p:cBhvr>
                                        <p:cTn id="46" dur="900" decel="100000" fill="hold"/>
                                        <p:tgtEl>
                                          <p:spTgt spid="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7" presetClass="entr" presetSubtype="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1000"/>
                                        <p:tgtEl>
                                          <p:spTgt spid="7"/>
                                        </p:tgtEl>
                                      </p:cBhvr>
                                    </p:animEffect>
                                    <p:anim calcmode="lin" valueType="num">
                                      <p:cBhvr>
                                        <p:cTn id="53" dur="1000" fill="hold"/>
                                        <p:tgtEl>
                                          <p:spTgt spid="7"/>
                                        </p:tgtEl>
                                        <p:attrNameLst>
                                          <p:attrName>ppt_x</p:attrName>
                                        </p:attrNameLst>
                                      </p:cBhvr>
                                      <p:tavLst>
                                        <p:tav tm="0">
                                          <p:val>
                                            <p:strVal val="#ppt_x"/>
                                          </p:val>
                                        </p:tav>
                                        <p:tav tm="100000">
                                          <p:val>
                                            <p:strVal val="#ppt_x"/>
                                          </p:val>
                                        </p:tav>
                                      </p:tavLst>
                                    </p:anim>
                                    <p:anim calcmode="lin" valueType="num">
                                      <p:cBhvr>
                                        <p:cTn id="54" dur="900" decel="100000" fill="hold"/>
                                        <p:tgtEl>
                                          <p:spTgt spid="7"/>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37" presetClass="entr" presetSubtype="0" fill="hold"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1000"/>
                                        <p:tgtEl>
                                          <p:spTgt spid="8"/>
                                        </p:tgtEl>
                                      </p:cBhvr>
                                    </p:animEffect>
                                    <p:anim calcmode="lin" valueType="num">
                                      <p:cBhvr>
                                        <p:cTn id="61" dur="1000" fill="hold"/>
                                        <p:tgtEl>
                                          <p:spTgt spid="8"/>
                                        </p:tgtEl>
                                        <p:attrNameLst>
                                          <p:attrName>ppt_x</p:attrName>
                                        </p:attrNameLst>
                                      </p:cBhvr>
                                      <p:tavLst>
                                        <p:tav tm="0">
                                          <p:val>
                                            <p:strVal val="#ppt_x"/>
                                          </p:val>
                                        </p:tav>
                                        <p:tav tm="100000">
                                          <p:val>
                                            <p:strVal val="#ppt_x"/>
                                          </p:val>
                                        </p:tav>
                                      </p:tavLst>
                                    </p:anim>
                                    <p:anim calcmode="lin" valueType="num">
                                      <p:cBhvr>
                                        <p:cTn id="62" dur="900" decel="100000" fill="hold"/>
                                        <p:tgtEl>
                                          <p:spTgt spid="8"/>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re 1"/>
          <p:cNvSpPr>
            <a:spLocks noGrp="1"/>
          </p:cNvSpPr>
          <p:nvPr>
            <p:ph type="title"/>
          </p:nvPr>
        </p:nvSpPr>
        <p:spPr/>
        <p:txBody>
          <a:bodyPr/>
          <a:lstStyle/>
          <a:p>
            <a:pPr eaLnBrk="1" hangingPunct="1"/>
            <a:r>
              <a:rPr lang="fr-FR" smtClean="0"/>
              <a:t>Définitions proposées</a:t>
            </a:r>
          </a:p>
        </p:txBody>
      </p:sp>
      <p:graphicFrame>
        <p:nvGraphicFramePr>
          <p:cNvPr id="4" name="Espace réservé du contenu 3"/>
          <p:cNvGraphicFramePr>
            <a:graphicFrameLocks noGrp="1"/>
          </p:cNvGraphicFramePr>
          <p:nvPr>
            <p:ph idx="1"/>
          </p:nvPr>
        </p:nvGraphicFramePr>
        <p:xfrm>
          <a:off x="457200" y="1481138"/>
          <a:ext cx="8407400" cy="5244783"/>
        </p:xfrm>
        <a:graphic>
          <a:graphicData uri="http://schemas.openxmlformats.org/drawingml/2006/table">
            <a:tbl>
              <a:tblPr/>
              <a:tblGrid>
                <a:gridCol w="1647825"/>
                <a:gridCol w="3425825"/>
                <a:gridCol w="3333750"/>
              </a:tblGrid>
              <a:tr h="6524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charset="0"/>
                          <a:ea typeface="ＭＳ Ｐゴシック" charset="-128"/>
                          <a:cs typeface="ＭＳ Ｐゴシック" charset="-128"/>
                        </a:rPr>
                        <a:t>Eléments de Caractérisation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charset="0"/>
                          <a:ea typeface="ＭＳ Ｐゴシック" charset="-128"/>
                          <a:cs typeface="ＭＳ Ｐゴシック" charset="-128"/>
                        </a:rPr>
                        <a:t>CAPACITE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charset="0"/>
                          <a:ea typeface="ＭＳ Ｐゴシック" charset="-128"/>
                          <a:cs typeface="ＭＳ Ｐゴシック" charset="-128"/>
                        </a:rPr>
                        <a:t>COMPETENCE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445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charset="0"/>
                          <a:ea typeface="ＭＳ Ｐゴシック" charset="-128"/>
                          <a:cs typeface="ＭＳ Ｐゴシック" charset="-128"/>
                        </a:rPr>
                        <a:t>Opérationnalité et finalisation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Elle est toujours "compétence à agir", elle est </a:t>
                      </a:r>
                      <a:r>
                        <a:rPr kumimoji="0" lang="fr-FR" sz="1600" b="1" i="0" u="none" strike="noStrike" cap="none" normalizeH="0" baseline="0" smtClean="0">
                          <a:ln>
                            <a:noFill/>
                          </a:ln>
                          <a:solidFill>
                            <a:srgbClr val="000000"/>
                          </a:solidFill>
                          <a:effectLst/>
                          <a:latin typeface="Calibri" charset="0"/>
                          <a:ea typeface="ＭＳ Ｐゴシック" charset="-128"/>
                          <a:cs typeface="ＭＳ Ｐゴシック" charset="-128"/>
                        </a:rPr>
                        <a:t>indissociable d'une activité et d’un contexte donné.</a:t>
                      </a:r>
                      <a:endPar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Elle est toujours "compétence </a:t>
                      </a:r>
                      <a:r>
                        <a:rPr kumimoji="0" lang="fr-FR" sz="1600" b="1" i="0" u="none" strike="noStrike" cap="none" normalizeH="0" baseline="0" smtClean="0">
                          <a:ln>
                            <a:noFill/>
                          </a:ln>
                          <a:solidFill>
                            <a:srgbClr val="000000"/>
                          </a:solidFill>
                          <a:effectLst/>
                          <a:latin typeface="Calibri" charset="0"/>
                          <a:ea typeface="ＭＳ Ｐゴシック" charset="-128"/>
                          <a:cs typeface="ＭＳ Ｐゴシック" charset="-128"/>
                        </a:rPr>
                        <a:t>potentielle </a:t>
                      </a: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pour agir », intégrée à chacun et adaptable à différentes situations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445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charset="0"/>
                          <a:ea typeface="ＭＳ Ｐゴシック" charset="-128"/>
                          <a:cs typeface="ＭＳ Ｐゴシック" charset="-128"/>
                        </a:rPr>
                        <a:t>Apprentissage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L’apprenant devient capable par une formation progressive, objectivée et contextualisée.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Le citoyen devient compétent par construction personnelle et par construction sociale.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445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charset="0"/>
                          <a:ea typeface="ＭＳ Ｐゴシック" charset="-128"/>
                          <a:cs typeface="ＭＳ Ｐゴシック" charset="-128"/>
                        </a:rPr>
                        <a:t>Structuration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Elle combine (ce n'est pas une simple addition) des savoir agir, vouloir agir et pouvoir agir dans un contexte.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Elle combine (ce n'est pas une simple addition) des savoir agir, vouloir agir et pouvoir agir en général.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8796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charset="0"/>
                          <a:ea typeface="ＭＳ Ｐゴシック" charset="-128"/>
                          <a:cs typeface="ＭＳ Ｐゴシック" charset="-128"/>
                        </a:rPr>
                        <a:t>Concrétisation, vérification, évaluation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On peut observer directement les résultats et les effets d’une capacité mise en œuvre dans un contexte donné.</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On peut la quantifier à partir de critères précis et d’indicateurs de performance.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On ne peut observer directement la compétence </a:t>
                      </a:r>
                      <a:r>
                        <a:rPr kumimoji="0" lang="fr-FR" sz="1600" b="0" i="1" u="none" strike="noStrike" cap="none" normalizeH="0" baseline="0" smtClean="0">
                          <a:ln>
                            <a:noFill/>
                          </a:ln>
                          <a:solidFill>
                            <a:srgbClr val="000000"/>
                          </a:solidFill>
                          <a:effectLst/>
                          <a:latin typeface="Calibri" charset="0"/>
                          <a:ea typeface="ＭＳ Ｐゴシック" charset="-128"/>
                          <a:cs typeface="ＭＳ Ｐゴシック" charset="-128"/>
                        </a:rPr>
                        <a:t>réelle</a:t>
                      </a: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 (à ne surtout pas confondre avec la compétence. </a:t>
                      </a:r>
                      <a:r>
                        <a:rPr kumimoji="0" lang="fr-FR" sz="1600" b="0" i="1" u="none" strike="noStrike" cap="none" normalizeH="0" baseline="0" smtClean="0">
                          <a:ln>
                            <a:noFill/>
                          </a:ln>
                          <a:solidFill>
                            <a:srgbClr val="000000"/>
                          </a:solidFill>
                          <a:effectLst/>
                          <a:latin typeface="Calibri" charset="0"/>
                          <a:ea typeface="ＭＳ Ｐゴシック" charset="-128"/>
                          <a:cs typeface="ＭＳ Ｐゴシック" charset="-128"/>
                        </a:rPr>
                        <a:t>requise</a:t>
                      </a: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 ou </a:t>
                      </a:r>
                      <a:r>
                        <a:rPr kumimoji="0" lang="fr-FR" sz="1600" b="0" i="1" u="none" strike="noStrike" cap="none" normalizeH="0" baseline="0" smtClean="0">
                          <a:ln>
                            <a:noFill/>
                          </a:ln>
                          <a:solidFill>
                            <a:srgbClr val="000000"/>
                          </a:solidFill>
                          <a:effectLst/>
                          <a:latin typeface="Calibri" charset="0"/>
                          <a:ea typeface="ＭＳ Ｐゴシック" charset="-128"/>
                          <a:cs typeface="ＭＳ Ｐゴシック" charset="-128"/>
                        </a:rPr>
                        <a:t>prescrite</a:t>
                      </a:r>
                      <a:r>
                        <a:rPr kumimoji="0" lang="fr-FR" sz="1600" b="0" i="0" u="none" strike="noStrike" cap="none" normalizeH="0" baseline="0" smtClean="0">
                          <a:ln>
                            <a:noFill/>
                          </a:ln>
                          <a:solidFill>
                            <a:srgbClr val="000000"/>
                          </a:solidFill>
                          <a:effectLst/>
                          <a:latin typeface="Calibri" charset="0"/>
                          <a:ea typeface="ＭＳ Ｐゴシック" charset="-128"/>
                          <a:cs typeface="ＭＳ Ｐゴシック" charset="-128"/>
                        </a:rPr>
                        <a:t>), mais on peut observer ses manifestations, ses conséquences, ses adaptations à un nouveau contexte.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Quelle évaluation ?</a:t>
            </a:r>
            <a:endParaRPr lang="fr-FR" dirty="0"/>
          </a:p>
        </p:txBody>
      </p:sp>
      <p:sp>
        <p:nvSpPr>
          <p:cNvPr id="3" name="Espace réservé du contenu 2"/>
          <p:cNvSpPr>
            <a:spLocks noGrp="1"/>
          </p:cNvSpPr>
          <p:nvPr>
            <p:ph idx="1"/>
          </p:nvPr>
        </p:nvSpPr>
        <p:spPr/>
        <p:txBody>
          <a:bodyPr>
            <a:normAutofit fontScale="92500"/>
          </a:bodyPr>
          <a:lstStyle/>
          <a:p>
            <a:r>
              <a:rPr lang="fr-FR" dirty="0" smtClean="0"/>
              <a:t>Il s’agit d’évaluer des compétences transversales permettant d’aider l’élève à choisir son orientation en fonction de ses aptitudes</a:t>
            </a:r>
          </a:p>
          <a:p>
            <a:r>
              <a:rPr lang="fr-FR" dirty="0" smtClean="0"/>
              <a:t>Ces compétences sont à définir, elles doivent résulter d’un travail de concertation académique entre disciplines et par discipline.</a:t>
            </a:r>
          </a:p>
          <a:p>
            <a:r>
              <a:rPr lang="fr-FR" dirty="0" smtClean="0">
                <a:solidFill>
                  <a:srgbClr val="FF0000"/>
                </a:solidFill>
              </a:rPr>
              <a:t> </a:t>
            </a:r>
            <a:r>
              <a:rPr lang="fr-FR" dirty="0" smtClean="0"/>
              <a:t>Le résultat est une grille unique, partagée par tous les EE mais qu’il est nécessaire de décliner dans chacun d’eux.</a:t>
            </a:r>
            <a:endParaRPr lang="fr-F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993899" y="-50800"/>
            <a:ext cx="6540501" cy="1231900"/>
          </a:xfrm>
        </p:spPr>
        <p:txBody>
          <a:bodyPr anchor="ctr">
            <a:noAutofit/>
          </a:bodyPr>
          <a:lstStyle/>
          <a:p>
            <a:r>
              <a:rPr lang="fr-FR" dirty="0"/>
              <a:t>L’évaluation : son élaboration</a:t>
            </a:r>
          </a:p>
        </p:txBody>
      </p:sp>
      <p:sp>
        <p:nvSpPr>
          <p:cNvPr id="23555" name="Rectangle 3"/>
          <p:cNvSpPr>
            <a:spLocks noGrp="1" noChangeArrowheads="1"/>
          </p:cNvSpPr>
          <p:nvPr>
            <p:ph type="body" idx="4294967295"/>
          </p:nvPr>
        </p:nvSpPr>
        <p:spPr>
          <a:xfrm>
            <a:off x="539750" y="1628775"/>
            <a:ext cx="7772400" cy="4419600"/>
          </a:xfrm>
        </p:spPr>
        <p:txBody>
          <a:bodyPr>
            <a:normAutofit lnSpcReduction="10000"/>
          </a:bodyPr>
          <a:lstStyle/>
          <a:p>
            <a:pPr algn="just">
              <a:spcAft>
                <a:spcPts val="1200"/>
              </a:spcAft>
              <a:buFont typeface="Wingdings" charset="2"/>
              <a:buNone/>
            </a:pPr>
            <a:r>
              <a:rPr lang="fr-FR" dirty="0">
                <a:solidFill>
                  <a:schemeClr val="accent2"/>
                </a:solidFill>
              </a:rPr>
              <a:t>Pourquoi </a:t>
            </a:r>
            <a:r>
              <a:rPr lang="fr-FR" dirty="0"/>
              <a:t>une évaluation « différente »?</a:t>
            </a:r>
          </a:p>
          <a:p>
            <a:pPr algn="just">
              <a:spcAft>
                <a:spcPts val="1200"/>
              </a:spcAft>
            </a:pPr>
            <a:r>
              <a:rPr lang="fr-FR" sz="2400" dirty="0"/>
              <a:t>Pour faire valoir des compétences habituellement moins prises en compte dans l’évaluation classique (prise d’initiative, autonomie, organisation…) </a:t>
            </a:r>
          </a:p>
          <a:p>
            <a:pPr algn="just">
              <a:spcAft>
                <a:spcPts val="1200"/>
              </a:spcAft>
            </a:pPr>
            <a:r>
              <a:rPr lang="fr-FR" sz="2400" dirty="0"/>
              <a:t>Pour éclairer le rapport de l’élève </a:t>
            </a:r>
            <a:r>
              <a:rPr lang="fr-FR" sz="2400" dirty="0" smtClean="0"/>
              <a:t>aux domaines scientifique, technique, économique, culturel, etc...</a:t>
            </a:r>
            <a:endParaRPr lang="fr-FR" sz="2400" dirty="0"/>
          </a:p>
          <a:p>
            <a:pPr algn="just">
              <a:spcAft>
                <a:spcPts val="1200"/>
              </a:spcAft>
            </a:pPr>
            <a:r>
              <a:rPr lang="fr-FR" sz="2400" dirty="0"/>
              <a:t>Pour l’aider à construire son projet d’orientation.</a:t>
            </a:r>
          </a:p>
          <a:p>
            <a:pPr algn="just">
              <a:spcAft>
                <a:spcPts val="1200"/>
              </a:spcAft>
            </a:pPr>
            <a:r>
              <a:rPr lang="fr-FR" sz="2400" dirty="0"/>
              <a:t>Pour faire évoluer le regard du professeur sur l’élève au sein de la classe.</a:t>
            </a:r>
          </a:p>
          <a:p>
            <a:endParaRPr lang="fr-FR" sz="2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5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wipe(left)">
                                      <p:cBhvr>
                                        <p:cTn id="12" dur="500"/>
                                        <p:tgtEl>
                                          <p:spTgt spid="235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wipe(left)">
                                      <p:cBhvr>
                                        <p:cTn id="17" dur="500"/>
                                        <p:tgtEl>
                                          <p:spTgt spid="235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wipe(left)">
                                      <p:cBhvr>
                                        <p:cTn id="22" dur="500"/>
                                        <p:tgtEl>
                                          <p:spTgt spid="2355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wipe(left)">
                                      <p:cBhvr>
                                        <p:cTn id="27"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Text Box 2"/>
          <p:cNvSpPr txBox="1">
            <a:spLocks noChangeArrowheads="1"/>
          </p:cNvSpPr>
          <p:nvPr/>
        </p:nvSpPr>
        <p:spPr bwMode="auto">
          <a:xfrm>
            <a:off x="1431925" y="2251075"/>
            <a:ext cx="6235700" cy="457200"/>
          </a:xfrm>
          <a:prstGeom prst="rect">
            <a:avLst/>
          </a:prstGeom>
          <a:noFill/>
          <a:ln w="9525">
            <a:noFill/>
            <a:miter lim="800000"/>
            <a:headEnd/>
            <a:tailEnd/>
          </a:ln>
          <a:effectLst/>
        </p:spPr>
        <p:txBody>
          <a:bodyPr>
            <a:prstTxWarp prst="textNoShape">
              <a:avLst/>
            </a:prstTxWarp>
            <a:spAutoFit/>
          </a:bodyPr>
          <a:lstStyle/>
          <a:p>
            <a:pPr algn="l"/>
            <a:endParaRPr lang="fr-FR" sz="2400">
              <a:latin typeface="Times New Roman" charset="0"/>
            </a:endParaRPr>
          </a:p>
        </p:txBody>
      </p:sp>
      <p:pic>
        <p:nvPicPr>
          <p:cNvPr id="145411" name="Picture 3"/>
          <p:cNvPicPr>
            <a:picLocks noChangeAspect="1" noChangeArrowheads="1"/>
          </p:cNvPicPr>
          <p:nvPr/>
        </p:nvPicPr>
        <p:blipFill>
          <a:blip r:embed="rId3"/>
          <a:srcRect/>
          <a:stretch>
            <a:fillRect/>
          </a:stretch>
        </p:blipFill>
        <p:spPr bwMode="auto">
          <a:xfrm>
            <a:off x="7435850" y="357188"/>
            <a:ext cx="1368425" cy="695325"/>
          </a:xfrm>
          <a:prstGeom prst="rect">
            <a:avLst/>
          </a:prstGeom>
          <a:noFill/>
        </p:spPr>
      </p:pic>
      <p:sp>
        <p:nvSpPr>
          <p:cNvPr id="145412" name="Rectangle 2"/>
          <p:cNvSpPr>
            <a:spLocks noChangeArrowheads="1"/>
          </p:cNvSpPr>
          <p:nvPr/>
        </p:nvSpPr>
        <p:spPr bwMode="auto">
          <a:xfrm>
            <a:off x="1908175" y="277813"/>
            <a:ext cx="6778625" cy="774700"/>
          </a:xfrm>
          <a:prstGeom prst="rect">
            <a:avLst/>
          </a:prstGeom>
          <a:noFill/>
          <a:ln w="9525">
            <a:noFill/>
            <a:miter lim="800000"/>
            <a:headEnd/>
            <a:tailEnd/>
          </a:ln>
          <a:effectLst/>
        </p:spPr>
        <p:txBody>
          <a:bodyPr anchor="b">
            <a:prstTxWarp prst="textNoShape">
              <a:avLst/>
            </a:prstTxWarp>
          </a:bodyPr>
          <a:lstStyle/>
          <a:p>
            <a:pPr algn="l"/>
            <a:r>
              <a:rPr lang="fr-FR" sz="4000" b="1" dirty="0" smtClean="0">
                <a:solidFill>
                  <a:srgbClr val="11229D"/>
                </a:solidFill>
                <a:latin typeface="Garamond" charset="0"/>
              </a:rPr>
              <a:t>Exemple en MPS </a:t>
            </a:r>
            <a:endParaRPr lang="fr-FR" sz="4000" b="1" dirty="0">
              <a:solidFill>
                <a:srgbClr val="11229D"/>
              </a:solidFill>
              <a:latin typeface="Garamond" charset="0"/>
            </a:endParaRPr>
          </a:p>
        </p:txBody>
      </p:sp>
      <p:pic>
        <p:nvPicPr>
          <p:cNvPr id="145414" name="Picture 6"/>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5000"/>
                    </a14:imgEffect>
                  </a14:imgLayer>
                </a14:imgProps>
              </a:ext>
            </a:extLst>
          </a:blip>
          <a:srcRect/>
          <a:stretch>
            <a:fillRect/>
          </a:stretch>
        </p:blipFill>
        <p:spPr bwMode="auto">
          <a:xfrm>
            <a:off x="661988" y="1544638"/>
            <a:ext cx="7821612" cy="5082560"/>
          </a:xfrm>
          <a:prstGeom prst="rect">
            <a:avLst/>
          </a:prstGeom>
          <a:noFill/>
        </p:spPr>
      </p:pic>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5414"/>
                                        </p:tgtEl>
                                        <p:attrNameLst>
                                          <p:attrName>style.visibility</p:attrName>
                                        </p:attrNameLst>
                                      </p:cBhvr>
                                      <p:to>
                                        <p:strVal val="visible"/>
                                      </p:to>
                                    </p:set>
                                    <p:animEffect transition="in" filter="wipe(left)">
                                      <p:cBhvr>
                                        <p:cTn id="7" dur="500"/>
                                        <p:tgtEl>
                                          <p:spTgt spid="145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évaluer</a:t>
            </a:r>
            <a:endParaRPr lang="fr-FR" dirty="0"/>
          </a:p>
        </p:txBody>
      </p:sp>
      <p:sp>
        <p:nvSpPr>
          <p:cNvPr id="3" name="Espace réservé du contenu 2"/>
          <p:cNvSpPr>
            <a:spLocks noGrp="1"/>
          </p:cNvSpPr>
          <p:nvPr>
            <p:ph idx="1"/>
          </p:nvPr>
        </p:nvSpPr>
        <p:spPr/>
        <p:txBody>
          <a:bodyPr/>
          <a:lstStyle/>
          <a:p>
            <a:r>
              <a:rPr lang="fr-FR" dirty="0" smtClean="0"/>
              <a:t>On ne doit pas construire des situations d’évaluation particulières mais évaluer à partir des activités quotidiennes</a:t>
            </a:r>
          </a:p>
          <a:p>
            <a:r>
              <a:rPr lang="fr-FR" dirty="0" smtClean="0"/>
              <a:t>Le profil de l’élève est donc toujours en mouvement</a:t>
            </a:r>
          </a:p>
          <a:p>
            <a:r>
              <a:rPr lang="fr-FR" dirty="0" smtClean="0"/>
              <a:t>La conception de l’évaluation doit permettre une auto-évaluation : c’est bien l’élève qui construit son orientation</a:t>
            </a:r>
          </a:p>
          <a:p>
            <a:endParaRPr lang="fr-F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1326</TotalTime>
  <Words>742</Words>
  <Application>Microsoft Macintosh PowerPoint</Application>
  <PresentationFormat>Présentation à l'écran (4:3)</PresentationFormat>
  <Paragraphs>109</Paragraphs>
  <Slides>12</Slides>
  <Notes>5</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L’évaluation des enseignements d’exploration</vt:lpstr>
      <vt:lpstr>Objectif et enjeu</vt:lpstr>
      <vt:lpstr>L’ intégration des savoirs et des compétences</vt:lpstr>
      <vt:lpstr>La continuité de formation et l’intégration sociale</vt:lpstr>
      <vt:lpstr>Définitions proposées</vt:lpstr>
      <vt:lpstr>Quelle évaluation ?</vt:lpstr>
      <vt:lpstr>L’évaluation : son élaboration</vt:lpstr>
      <vt:lpstr>Présentation PowerPoint</vt:lpstr>
      <vt:lpstr>Comment évaluer</vt:lpstr>
      <vt:lpstr>Exemple de déclinaison</vt:lpstr>
      <vt:lpstr>Présentation PowerPoint</vt:lpstr>
      <vt:lpstr>Un objectif complémentaire …</vt:lpstr>
    </vt:vector>
  </TitlesOfParts>
  <Company>IGEN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Taraud Dominique</dc:creator>
  <cp:lastModifiedBy>Taraud Dominique</cp:lastModifiedBy>
  <cp:revision>43</cp:revision>
  <dcterms:created xsi:type="dcterms:W3CDTF">2011-05-10T06:33:10Z</dcterms:created>
  <dcterms:modified xsi:type="dcterms:W3CDTF">2011-05-10T18:23:07Z</dcterms:modified>
</cp:coreProperties>
</file>