
<file path=[Content_Types].xml><?xml version="1.0" encoding="utf-8"?>
<Types xmlns="http://schemas.openxmlformats.org/package/2006/content-types"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ppt/slideLayouts/slideLayout6.xml" ContentType="application/vnd.openxmlformats-officedocument.presentationml.slideLayout+xml"/>
  <Default Extension="rels" ContentType="application/vnd.openxmlformats-package.relationships+xml"/>
  <Override PartName="/ppt/slides/slide5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1.xml" ContentType="application/vnd.openxmlformats-officedocument.presentationml.slideLayout+xml"/>
  <Default Extension="png" ContentType="image/png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Default Extension="gif" ContentType="image/gif"/>
  <Override PartName="/ppt/slideLayouts/slideLayout9.xml" ContentType="application/vnd.openxmlformats-officedocument.presentationml.slideLayout+xml"/>
  <Default Extension="jpeg" ContentType="image/jpeg"/>
  <Override PartName="/ppt/presProps.xml" ContentType="application/vnd.openxmlformats-officedocument.presentationml.presProps+xml"/>
  <Override PartName="/ppt/slideLayouts/slideLayout2.xml" ContentType="application/vnd.openxmlformats-officedocument.presentationml.slideLayout+xml"/>
  <Override PartName="/ppt/presentation.xml" ContentType="application/vnd.openxmlformats-officedocument.presentationml.presentation.main+xml"/>
  <Default Extension="bin" ContentType="application/vnd.openxmlformats-officedocument.presentationml.printerSettings"/>
  <Override PartName="/ppt/slides/slide1.xml" ContentType="application/vnd.openxmlformats-officedocument.presentationml.slide+xml"/>
  <Override PartName="/ppt/slideLayouts/slideLayout10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745" r:id="rId1"/>
  </p:sldMasterIdLst>
  <p:sldIdLst>
    <p:sldId id="258" r:id="rId2"/>
    <p:sldId id="256" r:id="rId3"/>
    <p:sldId id="262" r:id="rId4"/>
    <p:sldId id="260" r:id="rId5"/>
    <p:sldId id="259" r:id="rId6"/>
    <p:sldId id="263" r:id="rId7"/>
    <p:sldId id="264" r:id="rId8"/>
  </p:sldIdLst>
  <p:sldSz cx="9144000" cy="6858000" type="screen4x3"/>
  <p:notesSz cx="6858000" cy="9144000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0748" autoAdjust="0"/>
    <p:restoredTop sz="94660"/>
  </p:normalViewPr>
  <p:slideViewPr>
    <p:cSldViewPr snapToObjects="1">
      <p:cViewPr varScale="1">
        <p:scale>
          <a:sx n="112" d="100"/>
          <a:sy n="112" d="100"/>
        </p:scale>
        <p:origin x="-76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FDB5F-DEF6-9C40-8682-73B66C0AD79C}" type="datetime1">
              <a:rPr lang="fr-FR"/>
              <a:pPr>
                <a:defRPr/>
              </a:pPr>
              <a:t>9/05/11</a:t>
            </a:fld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0FB27-B1AD-FC46-886B-0E9B98A0375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3B4FF-C8C8-3F47-A917-510963C81CFC}" type="datetime1">
              <a:rPr lang="fr-FR"/>
              <a:pPr>
                <a:defRPr/>
              </a:pPr>
              <a:t>9/05/11</a:t>
            </a:fld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7D2BC-774F-3E43-850A-AD40D0E0A73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031AA-D094-854E-BD95-7BEA159560A0}" type="datetime1">
              <a:rPr lang="fr-FR"/>
              <a:pPr>
                <a:defRPr/>
              </a:pPr>
              <a:t>9/05/11</a:t>
            </a:fld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D14E5-2DCB-3B46-8575-681A5BCC66B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689A1-BB31-9343-843F-2ABE5E077C7A}" type="datetime1">
              <a:rPr lang="fr-FR"/>
              <a:pPr>
                <a:defRPr/>
              </a:pPr>
              <a:t>9/05/11</a:t>
            </a:fld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86DA8-96AE-8142-8334-9124E7A7E5A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31D86-C04F-A14A-A5A4-580E3B69C125}" type="datetime1">
              <a:rPr lang="fr-FR"/>
              <a:pPr>
                <a:defRPr/>
              </a:pPr>
              <a:t>9/05/11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19B47-16AE-3745-A9FC-67752B2070B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4777A-8662-254C-8EBF-A3E8FFC7B037}" type="datetime1">
              <a:rPr lang="fr-FR"/>
              <a:pPr>
                <a:defRPr/>
              </a:pPr>
              <a:t>9/05/11</a:t>
            </a:fld>
            <a:endParaRPr lang="fr-FR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AD0BC-6B20-2E40-B6F2-02EF8C40C8A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659AF9-D3CA-1A4A-8B3E-878D0B89F250}" type="datetime1">
              <a:rPr lang="fr-FR"/>
              <a:pPr>
                <a:defRPr/>
              </a:pPr>
              <a:t>9/05/11</a:t>
            </a:fld>
            <a:endParaRPr lang="fr-FR"/>
          </a:p>
        </p:txBody>
      </p:sp>
      <p:sp>
        <p:nvSpPr>
          <p:cNvPr id="8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404AA-1872-0844-9ADF-7CB94B3CA90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80FFD-BAA0-4A41-97E4-62E67B6107E4}" type="datetime1">
              <a:rPr lang="fr-FR"/>
              <a:pPr>
                <a:defRPr/>
              </a:pPr>
              <a:t>9/05/11</a:t>
            </a:fld>
            <a:endParaRPr lang="fr-FR"/>
          </a:p>
        </p:txBody>
      </p:sp>
      <p:sp>
        <p:nvSpPr>
          <p:cNvPr id="4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F1A48-D887-A84F-AA40-9C66035C3D6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5313B-E276-E849-9BC5-3B9AD221D37D}" type="datetime1">
              <a:rPr lang="fr-FR"/>
              <a:pPr>
                <a:defRPr/>
              </a:pPr>
              <a:t>9/05/11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94D9F-9593-CF45-96A6-44F17A5D76C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CAE86-2EE6-B445-9C26-850A6C11352F}" type="datetime1">
              <a:rPr lang="fr-FR"/>
              <a:pPr>
                <a:defRPr/>
              </a:pPr>
              <a:t>9/05/11</a:t>
            </a:fld>
            <a:endParaRPr lang="fr-FR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5F2A6-999A-F94D-82E4-C6700EFEEE3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F6FD9-DE8B-9A4F-933C-F75DAC259EF8}" type="datetime1">
              <a:rPr lang="fr-FR"/>
              <a:pPr>
                <a:defRPr/>
              </a:pPr>
              <a:t>9/05/11</a:t>
            </a:fld>
            <a:endParaRPr lang="fr-FR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CC35E-5C9C-E94F-B915-9E77A61537D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1027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A739DA4-0050-4A44-B9E9-A7AAFF97DF3B}" type="datetime1">
              <a:rPr lang="fr-FR"/>
              <a:pPr>
                <a:defRPr/>
              </a:pPr>
              <a:t>9/05/11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D42BC4A-602D-C84B-8320-D1623D01A2D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8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charset="0"/>
          <a:ea typeface="ＭＳ Ｐゴシック" charset="-128"/>
          <a:cs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charset="0"/>
          <a:ea typeface="ＭＳ Ｐゴシック" charset="-128"/>
          <a:cs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charset="0"/>
          <a:ea typeface="ＭＳ Ｐゴシック" charset="-128"/>
          <a:cs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charset="0"/>
          <a:ea typeface="ＭＳ Ｐゴシック" charset="-128"/>
          <a:cs typeface="ＭＳ Ｐゴシック" charset="-128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charset="2"/>
        <a:buChar char=""/>
        <a:defRPr sz="28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charset="2"/>
        <a:buChar char="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charset="2"/>
        <a:buChar char=""/>
        <a:defRPr sz="22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charset="2"/>
        <a:buChar char="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charset="2"/>
        <a:buChar char="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gif"/><Relationship Id="rId6" Type="http://schemas.openxmlformats.org/officeDocument/2006/relationships/image" Target="../media/image9.jpe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rpet.adc.education.fr/filiere.asp?num_filiere=108" TargetMode="External"/><Relationship Id="rId4" Type="http://schemas.openxmlformats.org/officeDocument/2006/relationships/hyperlink" Target="http://www.portail-sti-cit-si.fr/" TargetMode="External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jpeg"/><Relationship Id="rId1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5073174"/>
            <a:ext cx="1349394" cy="729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ZoneTexte 8"/>
          <p:cNvSpPr txBox="1"/>
          <p:nvPr/>
        </p:nvSpPr>
        <p:spPr>
          <a:xfrm>
            <a:off x="552100" y="1524000"/>
            <a:ext cx="7829900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 smtClean="0">
                <a:latin typeface="+mn-lt"/>
                <a:ea typeface="+mn-ea"/>
                <a:cs typeface="+mn-cs"/>
              </a:rPr>
              <a:t>Filières </a:t>
            </a:r>
            <a:r>
              <a:rPr lang="fr-FR" dirty="0">
                <a:latin typeface="+mn-lt"/>
                <a:ea typeface="+mn-ea"/>
                <a:cs typeface="+mn-cs"/>
              </a:rPr>
              <a:t>:</a:t>
            </a:r>
            <a:r>
              <a:rPr lang="fr-FR" dirty="0" smtClean="0">
                <a:latin typeface="+mn-lt"/>
                <a:ea typeface="+mn-ea"/>
                <a:cs typeface="+mn-cs"/>
              </a:rPr>
              <a:t> </a:t>
            </a:r>
            <a:r>
              <a:rPr lang="fr-FR" sz="3000" b="1" dirty="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S</a:t>
            </a:r>
            <a:r>
              <a:rPr lang="fr-FR" sz="3000" dirty="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ciences</a:t>
            </a:r>
            <a:r>
              <a:rPr lang="fr-FR" sz="3000" b="1" dirty="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3000" dirty="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de l’</a:t>
            </a:r>
            <a:r>
              <a:rPr lang="fr-FR" sz="3000" b="1" dirty="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I</a:t>
            </a:r>
            <a:r>
              <a:rPr lang="fr-FR" sz="3000" dirty="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ngénieur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000" b="1" dirty="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		C</a:t>
            </a:r>
            <a:r>
              <a:rPr lang="fr-FR" sz="3000" dirty="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réation</a:t>
            </a:r>
            <a:r>
              <a:rPr lang="fr-FR" sz="3000" b="1" dirty="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3000" dirty="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et </a:t>
            </a:r>
            <a:r>
              <a:rPr lang="fr-FR" sz="3000" b="1" dirty="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I</a:t>
            </a:r>
            <a:r>
              <a:rPr lang="fr-FR" sz="3000" dirty="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nnovation</a:t>
            </a:r>
            <a:r>
              <a:rPr lang="fr-FR" sz="3000" b="1" dirty="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T</a:t>
            </a:r>
            <a:r>
              <a:rPr lang="fr-FR" sz="3000" dirty="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echnologique</a:t>
            </a:r>
            <a:endParaRPr lang="fr-FR" sz="3000" dirty="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501330" y="6572272"/>
            <a:ext cx="1571264" cy="24622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spc="150" dirty="0">
                <a:ln w="11430"/>
                <a:solidFill>
                  <a:schemeClr val="tx1">
                    <a:lumMod val="75000"/>
                  </a:schemeClr>
                </a:solidFill>
                <a:latin typeface="Lucida Handwriting" pitchFamily="66" charset="0"/>
              </a:rPr>
              <a:t>Richard Allard</a:t>
            </a:r>
          </a:p>
        </p:txBody>
      </p:sp>
      <p:pic>
        <p:nvPicPr>
          <p:cNvPr id="10" name="Image 9" descr="Logo CERPE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900" y="3124200"/>
            <a:ext cx="2120900" cy="1511300"/>
          </a:xfrm>
          <a:prstGeom prst="rect">
            <a:avLst/>
          </a:prstGeom>
          <a:effectLst/>
        </p:spPr>
      </p:pic>
      <p:pic>
        <p:nvPicPr>
          <p:cNvPr id="13" name="Image 12" descr="Cerpet_TpWorks_badeau_2.png"/>
          <p:cNvPicPr>
            <a:picLocks noChangeAspect="1"/>
          </p:cNvPicPr>
          <p:nvPr/>
        </p:nvPicPr>
        <p:blipFill>
          <a:blip r:embed="rId4"/>
          <a:srcRect b="31063"/>
          <a:stretch>
            <a:fillRect/>
          </a:stretch>
        </p:blipFill>
        <p:spPr>
          <a:xfrm>
            <a:off x="71406" y="49423"/>
            <a:ext cx="9001188" cy="1474577"/>
          </a:xfrm>
          <a:prstGeom prst="rect">
            <a:avLst/>
          </a:prstGeom>
        </p:spPr>
      </p:pic>
      <p:pic>
        <p:nvPicPr>
          <p:cNvPr id="15" name="Image 14" descr="Accueil_CIT_Cerpe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686072"/>
            <a:ext cx="3886200" cy="3886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 33" descr="Cerpet_TpWorks_badeau_2.png"/>
          <p:cNvPicPr>
            <a:picLocks noChangeAspect="1"/>
          </p:cNvPicPr>
          <p:nvPr/>
        </p:nvPicPr>
        <p:blipFill>
          <a:blip r:embed="rId2"/>
          <a:srcRect b="31063"/>
          <a:stretch>
            <a:fillRect/>
          </a:stretch>
        </p:blipFill>
        <p:spPr>
          <a:xfrm>
            <a:off x="71406" y="49423"/>
            <a:ext cx="9001188" cy="1474577"/>
          </a:xfrm>
          <a:prstGeom prst="rect">
            <a:avLst/>
          </a:prstGeom>
        </p:spPr>
      </p:pic>
      <p:pic>
        <p:nvPicPr>
          <p:cNvPr id="17" name="Image 16" descr="LS012786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36938" y="2768600"/>
            <a:ext cx="2259012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ZoneTexte 17"/>
          <p:cNvSpPr txBox="1"/>
          <p:nvPr/>
        </p:nvSpPr>
        <p:spPr>
          <a:xfrm>
            <a:off x="457200" y="1568450"/>
            <a:ext cx="1581150" cy="646113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1 : Analyser les besoins.</a:t>
            </a:r>
            <a:endParaRPr lang="fr-FR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Grouper 20"/>
          <p:cNvGrpSpPr>
            <a:grpSpLocks/>
          </p:cNvGrpSpPr>
          <p:nvPr/>
        </p:nvGrpSpPr>
        <p:grpSpPr bwMode="auto">
          <a:xfrm>
            <a:off x="3886200" y="1600200"/>
            <a:ext cx="3352800" cy="3352800"/>
            <a:chOff x="3886200" y="1600200"/>
            <a:chExt cx="3352800" cy="3352800"/>
          </a:xfrm>
        </p:grpSpPr>
        <p:sp>
          <p:nvSpPr>
            <p:cNvPr id="14" name="Secteurs 13"/>
            <p:cNvSpPr/>
            <p:nvPr/>
          </p:nvSpPr>
          <p:spPr>
            <a:xfrm>
              <a:off x="3886200" y="1600200"/>
              <a:ext cx="3352800" cy="3352800"/>
            </a:xfrm>
            <a:prstGeom prst="pie">
              <a:avLst>
                <a:gd name="adj1" fmla="val 16207275"/>
                <a:gd name="adj2" fmla="val 5557"/>
              </a:avLst>
            </a:prstGeom>
            <a:gradFill flip="none" rotWithShape="1">
              <a:gsLst>
                <a:gs pos="0">
                  <a:schemeClr val="accent1">
                    <a:shade val="60000"/>
                    <a:alpha val="65000"/>
                  </a:schemeClr>
                </a:gs>
                <a:gs pos="33000">
                  <a:schemeClr val="accent1">
                    <a:tint val="86500"/>
                    <a:alpha val="65000"/>
                  </a:schemeClr>
                </a:gs>
                <a:gs pos="46750">
                  <a:schemeClr val="accent1">
                    <a:tint val="71000"/>
                    <a:satMod val="112000"/>
                    <a:alpha val="65000"/>
                  </a:schemeClr>
                </a:gs>
                <a:gs pos="53000">
                  <a:schemeClr val="accent1">
                    <a:tint val="71000"/>
                    <a:satMod val="112000"/>
                    <a:alpha val="65000"/>
                  </a:schemeClr>
                </a:gs>
                <a:gs pos="68000">
                  <a:schemeClr val="accent1">
                    <a:tint val="86000"/>
                    <a:alpha val="65000"/>
                  </a:schemeClr>
                </a:gs>
                <a:gs pos="100000">
                  <a:schemeClr val="accent1">
                    <a:shade val="60000"/>
                    <a:alpha val="65000"/>
                  </a:schemeClr>
                </a:gs>
              </a:gsLst>
              <a:lin ang="8350000" scaled="1"/>
              <a:tileRect/>
            </a:gradFill>
            <a:ln>
              <a:solidFill>
                <a:schemeClr val="accent1">
                  <a:shade val="48000"/>
                  <a:satMod val="110000"/>
                  <a:alpha val="46000"/>
                </a:schemeClr>
              </a:solidFill>
            </a:ln>
            <a:effectLst>
              <a:glow rad="139700">
                <a:schemeClr val="tx1">
                  <a:lumMod val="50000"/>
                  <a:alpha val="75000"/>
                </a:schemeClr>
              </a:glow>
              <a:innerShdw blurRad="63500" dist="50800" dir="18900000">
                <a:srgbClr val="000000">
                  <a:alpha val="50000"/>
                </a:srgbClr>
              </a:innerShdw>
              <a:reflection stA="50000" endPos="75000" dist="127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5387" name="Image 18" descr="BU004372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703380" y="2096105"/>
              <a:ext cx="1028095" cy="1028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er 27"/>
          <p:cNvGrpSpPr>
            <a:grpSpLocks/>
          </p:cNvGrpSpPr>
          <p:nvPr/>
        </p:nvGrpSpPr>
        <p:grpSpPr bwMode="auto">
          <a:xfrm>
            <a:off x="3886200" y="3124200"/>
            <a:ext cx="3352800" cy="3352800"/>
            <a:chOff x="3886200" y="3124200"/>
            <a:chExt cx="3352800" cy="3352800"/>
          </a:xfrm>
        </p:grpSpPr>
        <p:sp>
          <p:nvSpPr>
            <p:cNvPr id="15" name="Secteurs 14"/>
            <p:cNvSpPr/>
            <p:nvPr/>
          </p:nvSpPr>
          <p:spPr>
            <a:xfrm>
              <a:off x="3886200" y="3124200"/>
              <a:ext cx="3352800" cy="3352800"/>
            </a:xfrm>
            <a:prstGeom prst="pie">
              <a:avLst>
                <a:gd name="adj1" fmla="val 21561581"/>
                <a:gd name="adj2" fmla="val 5384651"/>
              </a:avLst>
            </a:prstGeom>
            <a:gradFill flip="none" rotWithShape="1">
              <a:gsLst>
                <a:gs pos="0">
                  <a:schemeClr val="accent1">
                    <a:shade val="60000"/>
                    <a:alpha val="65000"/>
                  </a:schemeClr>
                </a:gs>
                <a:gs pos="33000">
                  <a:schemeClr val="accent1">
                    <a:tint val="86500"/>
                    <a:alpha val="65000"/>
                  </a:schemeClr>
                </a:gs>
                <a:gs pos="46750">
                  <a:schemeClr val="accent1">
                    <a:tint val="71000"/>
                    <a:satMod val="112000"/>
                    <a:alpha val="65000"/>
                  </a:schemeClr>
                </a:gs>
                <a:gs pos="53000">
                  <a:schemeClr val="accent1">
                    <a:tint val="71000"/>
                    <a:satMod val="112000"/>
                    <a:alpha val="65000"/>
                  </a:schemeClr>
                </a:gs>
                <a:gs pos="68000">
                  <a:schemeClr val="accent1">
                    <a:tint val="86000"/>
                    <a:alpha val="65000"/>
                  </a:schemeClr>
                </a:gs>
                <a:gs pos="100000">
                  <a:schemeClr val="accent1">
                    <a:shade val="60000"/>
                    <a:alpha val="65000"/>
                  </a:schemeClr>
                </a:gs>
              </a:gsLst>
              <a:lin ang="8350000" scaled="1"/>
              <a:tileRect/>
            </a:gradFill>
            <a:ln>
              <a:solidFill>
                <a:schemeClr val="accent1">
                  <a:shade val="48000"/>
                  <a:satMod val="110000"/>
                  <a:alpha val="46000"/>
                </a:schemeClr>
              </a:solidFill>
            </a:ln>
            <a:effectLst>
              <a:glow rad="139700">
                <a:schemeClr val="tx1">
                  <a:lumMod val="50000"/>
                  <a:alpha val="75000"/>
                </a:schemeClr>
              </a:glow>
              <a:innerShdw blurRad="63500" dist="50800" dir="18900000">
                <a:srgbClr val="000000">
                  <a:alpha val="50000"/>
                </a:srgbClr>
              </a:innerShdw>
              <a:reflection stA="50000" endPos="75000" dist="127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2" name="Image 21" descr="etudier.gi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62600" y="4914900"/>
              <a:ext cx="1480571" cy="9525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3" name="ZoneTexte 22"/>
          <p:cNvSpPr txBox="1"/>
          <p:nvPr/>
        </p:nvSpPr>
        <p:spPr>
          <a:xfrm>
            <a:off x="7086600" y="1568450"/>
            <a:ext cx="1600200" cy="120015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2 : Trouver des auteurs et Mettre en forme.</a:t>
            </a:r>
            <a:endParaRPr lang="fr-FR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7086600" y="5791200"/>
            <a:ext cx="1828800" cy="646113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3 : Etudier les productions.</a:t>
            </a:r>
            <a:endParaRPr lang="fr-FR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4" name="Grouper 28"/>
          <p:cNvGrpSpPr>
            <a:grpSpLocks/>
          </p:cNvGrpSpPr>
          <p:nvPr/>
        </p:nvGrpSpPr>
        <p:grpSpPr bwMode="auto">
          <a:xfrm>
            <a:off x="1752600" y="3124200"/>
            <a:ext cx="3352800" cy="3352800"/>
            <a:chOff x="1752600" y="3124200"/>
            <a:chExt cx="3352800" cy="3352800"/>
          </a:xfrm>
        </p:grpSpPr>
        <p:sp>
          <p:nvSpPr>
            <p:cNvPr id="16" name="Secteurs 15"/>
            <p:cNvSpPr/>
            <p:nvPr/>
          </p:nvSpPr>
          <p:spPr>
            <a:xfrm>
              <a:off x="1752600" y="3124200"/>
              <a:ext cx="3352800" cy="3352800"/>
            </a:xfrm>
            <a:prstGeom prst="pie">
              <a:avLst>
                <a:gd name="adj1" fmla="val 5406103"/>
                <a:gd name="adj2" fmla="val 10806370"/>
              </a:avLst>
            </a:prstGeom>
            <a:gradFill flip="none" rotWithShape="1">
              <a:gsLst>
                <a:gs pos="0">
                  <a:schemeClr val="accent1">
                    <a:shade val="60000"/>
                    <a:alpha val="65000"/>
                  </a:schemeClr>
                </a:gs>
                <a:gs pos="33000">
                  <a:schemeClr val="accent1">
                    <a:tint val="86500"/>
                    <a:alpha val="65000"/>
                  </a:schemeClr>
                </a:gs>
                <a:gs pos="46750">
                  <a:schemeClr val="accent1">
                    <a:tint val="71000"/>
                    <a:satMod val="112000"/>
                    <a:alpha val="65000"/>
                  </a:schemeClr>
                </a:gs>
                <a:gs pos="53000">
                  <a:schemeClr val="accent1">
                    <a:tint val="71000"/>
                    <a:satMod val="112000"/>
                    <a:alpha val="65000"/>
                  </a:schemeClr>
                </a:gs>
                <a:gs pos="68000">
                  <a:schemeClr val="accent1">
                    <a:tint val="86000"/>
                    <a:alpha val="65000"/>
                  </a:schemeClr>
                </a:gs>
                <a:gs pos="100000">
                  <a:schemeClr val="accent1">
                    <a:shade val="60000"/>
                    <a:alpha val="65000"/>
                  </a:schemeClr>
                </a:gs>
              </a:gsLst>
              <a:lin ang="8350000" scaled="1"/>
              <a:tileRect/>
            </a:gradFill>
            <a:ln>
              <a:solidFill>
                <a:schemeClr val="accent1">
                  <a:shade val="48000"/>
                  <a:satMod val="110000"/>
                  <a:alpha val="46000"/>
                </a:schemeClr>
              </a:solidFill>
            </a:ln>
            <a:effectLst>
              <a:glow rad="139700">
                <a:schemeClr val="tx1">
                  <a:lumMod val="50000"/>
                  <a:alpha val="75000"/>
                </a:schemeClr>
              </a:glow>
              <a:innerShdw blurRad="63500" dist="50800" dir="18900000">
                <a:srgbClr val="000000">
                  <a:alpha val="50000"/>
                </a:srgbClr>
              </a:innerShdw>
              <a:reflection stA="50000" endPos="75000" dist="127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5" name="Image 24" descr="j0309261.jpg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088572" y="5130800"/>
              <a:ext cx="1122438" cy="736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6" name="ZoneTexte 25"/>
          <p:cNvSpPr txBox="1"/>
          <p:nvPr/>
        </p:nvSpPr>
        <p:spPr>
          <a:xfrm>
            <a:off x="349250" y="5791200"/>
            <a:ext cx="1403350" cy="923925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4 : Mettre en ligne les ressources.</a:t>
            </a:r>
            <a:endParaRPr lang="fr-FR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5" name="Grouper 19"/>
          <p:cNvGrpSpPr>
            <a:grpSpLocks/>
          </p:cNvGrpSpPr>
          <p:nvPr/>
        </p:nvGrpSpPr>
        <p:grpSpPr bwMode="auto">
          <a:xfrm>
            <a:off x="1752600" y="1600200"/>
            <a:ext cx="3352800" cy="3352800"/>
            <a:chOff x="1752600" y="1600200"/>
            <a:chExt cx="3352800" cy="3352800"/>
          </a:xfrm>
        </p:grpSpPr>
        <p:sp>
          <p:nvSpPr>
            <p:cNvPr id="13" name="Secteurs 12"/>
            <p:cNvSpPr/>
            <p:nvPr/>
          </p:nvSpPr>
          <p:spPr>
            <a:xfrm>
              <a:off x="1752600" y="1600200"/>
              <a:ext cx="3352800" cy="3352800"/>
            </a:xfrm>
            <a:prstGeom prst="pie">
              <a:avLst>
                <a:gd name="adj1" fmla="val 10800000"/>
                <a:gd name="adj2" fmla="val 16200000"/>
              </a:avLst>
            </a:prstGeom>
            <a:gradFill flip="none" rotWithShape="1">
              <a:gsLst>
                <a:gs pos="0">
                  <a:schemeClr val="accent1">
                    <a:shade val="60000"/>
                    <a:alpha val="65000"/>
                  </a:schemeClr>
                </a:gs>
                <a:gs pos="33000">
                  <a:schemeClr val="accent1">
                    <a:tint val="86500"/>
                    <a:alpha val="65000"/>
                  </a:schemeClr>
                </a:gs>
                <a:gs pos="46750">
                  <a:schemeClr val="accent1">
                    <a:tint val="71000"/>
                    <a:satMod val="112000"/>
                    <a:alpha val="65000"/>
                  </a:schemeClr>
                </a:gs>
                <a:gs pos="53000">
                  <a:schemeClr val="accent1">
                    <a:tint val="71000"/>
                    <a:satMod val="112000"/>
                    <a:alpha val="65000"/>
                  </a:schemeClr>
                </a:gs>
                <a:gs pos="68000">
                  <a:schemeClr val="accent1">
                    <a:tint val="86000"/>
                    <a:alpha val="65000"/>
                  </a:schemeClr>
                </a:gs>
                <a:gs pos="100000">
                  <a:schemeClr val="accent1">
                    <a:shade val="60000"/>
                    <a:alpha val="65000"/>
                  </a:schemeClr>
                </a:gs>
              </a:gsLst>
              <a:lin ang="8350000" scaled="1"/>
              <a:tileRect/>
            </a:gradFill>
            <a:ln>
              <a:solidFill>
                <a:schemeClr val="accent1">
                  <a:shade val="48000"/>
                  <a:satMod val="110000"/>
                  <a:alpha val="46000"/>
                </a:schemeClr>
              </a:solidFill>
            </a:ln>
            <a:effectLst>
              <a:glow rad="139700">
                <a:schemeClr val="bg2">
                  <a:lumMod val="60000"/>
                  <a:lumOff val="40000"/>
                  <a:alpha val="75000"/>
                </a:schemeClr>
              </a:glow>
              <a:innerShdw blurRad="63500" dist="50800" dir="18900000">
                <a:srgbClr val="000000">
                  <a:alpha val="50000"/>
                </a:srgbClr>
              </a:innerShdw>
              <a:reflection stA="50000" endPos="75000" dist="127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ZoneTexte 26"/>
            <p:cNvSpPr txBox="1"/>
            <p:nvPr/>
          </p:nvSpPr>
          <p:spPr>
            <a:xfrm>
              <a:off x="2459289" y="2057400"/>
              <a:ext cx="664911" cy="98488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5800" b="1" i="1" dirty="0">
                  <a:solidFill>
                    <a:schemeClr val="accent1">
                      <a:lumMod val="75000"/>
                    </a:schemeClr>
                  </a:solidFill>
                  <a:effectLst>
                    <a:reflection stA="50000" endPos="75000" dist="12700" dir="5400000" sy="-100000" algn="bl" rotWithShape="0"/>
                  </a:effectLst>
                  <a:latin typeface="+mn-lt"/>
                  <a:ea typeface="+mn-ea"/>
                  <a:cs typeface="+mn-cs"/>
                </a:rPr>
                <a:t>?</a:t>
              </a:r>
              <a:endParaRPr lang="fr-FR" sz="5800" b="1" i="1" dirty="0">
                <a:solidFill>
                  <a:schemeClr val="accent1">
                    <a:lumMod val="75000"/>
                  </a:schemeClr>
                </a:solidFill>
                <a:effectLst>
                  <a:reflection stA="50000" endPos="75000" dist="12700" dir="5400000" sy="-100000" algn="bl" rotWithShape="0"/>
                </a:effectLst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2" name="Titre 11"/>
          <p:cNvSpPr txBox="1">
            <a:spLocks/>
          </p:cNvSpPr>
          <p:nvPr/>
        </p:nvSpPr>
        <p:spPr>
          <a:xfrm>
            <a:off x="3124200" y="4279900"/>
            <a:ext cx="2883980" cy="635000"/>
          </a:xfrm>
          <a:prstGeom prst="rect">
            <a:avLst/>
          </a:prstGeom>
        </p:spPr>
        <p:txBody>
          <a:bodyPr anchor="ctr">
            <a:normAutofit fontScale="675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fr-FR" sz="41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M</a:t>
            </a:r>
            <a:r>
              <a:rPr lang="fr-FR" sz="4100" b="1" dirty="0" err="1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utualisation</a:t>
            </a:r>
            <a:endParaRPr lang="fr-FR" sz="4100" b="1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7501330" y="6572272"/>
            <a:ext cx="1571264" cy="24622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spc="150" dirty="0">
                <a:ln w="11430"/>
                <a:solidFill>
                  <a:schemeClr val="tx1">
                    <a:lumMod val="75000"/>
                  </a:schemeClr>
                </a:solidFill>
                <a:latin typeface="Lucida Handwriting" pitchFamily="66" charset="0"/>
              </a:rPr>
              <a:t>Richard Allard</a:t>
            </a:r>
          </a:p>
        </p:txBody>
      </p:sp>
      <p:sp>
        <p:nvSpPr>
          <p:cNvPr id="39" name="Titre 1"/>
          <p:cNvSpPr txBox="1">
            <a:spLocks/>
          </p:cNvSpPr>
          <p:nvPr/>
        </p:nvSpPr>
        <p:spPr>
          <a:xfrm>
            <a:off x="71406" y="3767138"/>
            <a:ext cx="2735356" cy="639762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fr-FR" sz="2000" b="1" i="1" dirty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Fonctionnement ?</a:t>
            </a:r>
            <a:endParaRPr lang="fr-FR" sz="2000" b="1" i="1" dirty="0">
              <a:ln w="6350">
                <a:noFill/>
              </a:ln>
              <a:solidFill>
                <a:schemeClr val="bg1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7" name="Image 36" descr="logo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2792" y="2936220"/>
            <a:ext cx="1372608" cy="212130"/>
          </a:xfrm>
          <a:prstGeom prst="rect">
            <a:avLst/>
          </a:prstGeom>
        </p:spPr>
      </p:pic>
      <p:pic>
        <p:nvPicPr>
          <p:cNvPr id="40" name="Image 39" descr="Coût ?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970" y="4518829"/>
            <a:ext cx="563541" cy="563541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19538" y="1621632"/>
            <a:ext cx="1185862" cy="118586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4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Cerpet_TpWorks_badeau_2.png"/>
          <p:cNvPicPr>
            <a:picLocks noChangeAspect="1"/>
          </p:cNvPicPr>
          <p:nvPr/>
        </p:nvPicPr>
        <p:blipFill>
          <a:blip r:embed="rId2"/>
          <a:srcRect b="31063"/>
          <a:stretch>
            <a:fillRect/>
          </a:stretch>
        </p:blipFill>
        <p:spPr>
          <a:xfrm>
            <a:off x="71406" y="49423"/>
            <a:ext cx="9001188" cy="147457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04800" y="1600200"/>
            <a:ext cx="8382000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Une adresse </a:t>
            </a:r>
            <a:r>
              <a:rPr lang="fr-FR" sz="2000" b="1" i="1" cap="all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web  </a:t>
            </a:r>
            <a:r>
              <a:rPr lang="fr-FR" sz="2000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  <a:hlinkClick r:id="rId3"/>
              </a:rPr>
              <a:t>http://</a:t>
            </a:r>
            <a:r>
              <a:rPr lang="fr-FR" sz="2000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  <a:hlinkClick r:id="rId3"/>
              </a:rPr>
              <a:t>www.cerpet.adc.education.fr/filiere.asp?num_filiere=</a:t>
            </a:r>
            <a:r>
              <a:rPr lang="fr-FR" sz="2000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  <a:hlinkClick r:id="rId3"/>
              </a:rPr>
              <a:t>108</a:t>
            </a:r>
            <a:endParaRPr lang="fr-FR" sz="2000" b="1" i="1" dirty="0" smtClean="0">
              <a:solidFill>
                <a:schemeClr val="bg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b="1" i="1" dirty="0" smtClean="0">
              <a:solidFill>
                <a:schemeClr val="bg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</a:rPr>
              <a:t>Un espace de travail </a:t>
            </a:r>
            <a:r>
              <a:rPr lang="fr-FR" sz="2000" b="1" i="1" cap="all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</a:rPr>
              <a:t>Collaboratif </a:t>
            </a:r>
            <a:r>
              <a:rPr lang="fr-FR" sz="2000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</a:rPr>
              <a:t>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hlinkClick r:id="rId4"/>
              </a:rPr>
              <a:t>http://</a:t>
            </a:r>
            <a:r>
              <a:rPr lang="fr-FR" sz="2000" b="1" i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hlinkClick r:id="rId4"/>
              </a:rPr>
              <a:t>www.portail-sti-cit-si.fr</a:t>
            </a:r>
            <a:r>
              <a:rPr lang="fr-FR" sz="2000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hlinkClick r:id="rId4"/>
              </a:rPr>
              <a:t>/</a:t>
            </a:r>
            <a:endParaRPr lang="fr-FR" sz="2000" b="1" i="1" dirty="0" smtClean="0">
              <a:solidFill>
                <a:schemeClr val="bg1">
                  <a:lumMod val="95000"/>
                  <a:lumOff val="5000"/>
                </a:schemeClr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b="1" i="1" dirty="0">
              <a:solidFill>
                <a:schemeClr val="bg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501330" y="6572272"/>
            <a:ext cx="1571264" cy="24622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spc="150" dirty="0">
                <a:ln w="11430"/>
                <a:solidFill>
                  <a:schemeClr val="tx1">
                    <a:lumMod val="75000"/>
                  </a:schemeClr>
                </a:solidFill>
                <a:latin typeface="Lucida Handwriting" pitchFamily="66" charset="0"/>
              </a:rPr>
              <a:t>Richard Allard</a:t>
            </a: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914400" y="884238"/>
            <a:ext cx="2514600" cy="639762"/>
          </a:xfrm>
          <a:prstGeom prst="rect">
            <a:avLst/>
          </a:prstGeom>
        </p:spPr>
        <p:txBody>
          <a:bodyPr anchor="ctr">
            <a:normAutofit fontScale="775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fr-FR" sz="3200" b="1" i="1" dirty="0">
                <a:ln w="6350">
                  <a:noFill/>
                </a:ln>
                <a:solidFill>
                  <a:srgbClr val="0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Concrètement </a:t>
            </a:r>
            <a:endParaRPr lang="fr-FR" sz="3200" b="1" i="1" dirty="0">
              <a:ln w="6350">
                <a:noFill/>
              </a:ln>
              <a:solidFill>
                <a:srgbClr val="0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1" name="Image 10" descr="Page accueil CN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3429000"/>
            <a:ext cx="4191000" cy="2823104"/>
          </a:xfrm>
          <a:prstGeom prst="rect">
            <a:avLst/>
          </a:prstGeom>
        </p:spPr>
      </p:pic>
      <p:pic>
        <p:nvPicPr>
          <p:cNvPr id="15" name="Image 14" descr="Page accueil TpWork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5753" y="3429001"/>
            <a:ext cx="4290523" cy="28231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 descr="Cerpet_TpWorks_badeau_2.png"/>
          <p:cNvPicPr>
            <a:picLocks noChangeAspect="1"/>
          </p:cNvPicPr>
          <p:nvPr/>
        </p:nvPicPr>
        <p:blipFill>
          <a:blip r:embed="rId2"/>
          <a:srcRect b="31063"/>
          <a:stretch>
            <a:fillRect/>
          </a:stretch>
        </p:blipFill>
        <p:spPr>
          <a:xfrm>
            <a:off x="71406" y="49423"/>
            <a:ext cx="9001188" cy="1474577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7501330" y="6572272"/>
            <a:ext cx="1571264" cy="24622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spc="150" dirty="0">
                <a:ln w="11430"/>
                <a:solidFill>
                  <a:schemeClr val="tx1">
                    <a:lumMod val="75000"/>
                  </a:schemeClr>
                </a:solidFill>
                <a:latin typeface="Lucida Handwriting" pitchFamily="66" charset="0"/>
              </a:rPr>
              <a:t>Richard Allard</a:t>
            </a: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1117600" y="381000"/>
            <a:ext cx="2387600" cy="7620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fr-FR" sz="2200" b="1" i="1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Contenu d’une </a:t>
            </a:r>
            <a:r>
              <a:rPr lang="fr-FR" sz="2200" b="1" i="1" dirty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ressource ?</a:t>
            </a:r>
            <a:endParaRPr lang="fr-FR" sz="2200" b="1" i="1" dirty="0">
              <a:ln w="6350">
                <a:noFill/>
              </a:ln>
              <a:solidFill>
                <a:schemeClr val="bg1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4" name="ZoneTexte 13"/>
          <p:cNvSpPr txBox="1">
            <a:spLocks noChangeArrowheads="1"/>
          </p:cNvSpPr>
          <p:nvPr/>
        </p:nvSpPr>
        <p:spPr bwMode="auto">
          <a:xfrm>
            <a:off x="244475" y="1619250"/>
            <a:ext cx="5851525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74625" indent="-174625"/>
            <a:r>
              <a:rPr lang="fr-FR" sz="1400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Chaque ressources possède :</a:t>
            </a:r>
          </a:p>
          <a:p>
            <a:pPr marL="631825" lvl="1" indent="-174625">
              <a:buFont typeface="Arial" charset="0"/>
              <a:buChar char="•"/>
            </a:pPr>
            <a:r>
              <a:rPr lang="fr-FR" sz="1400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Un </a:t>
            </a:r>
            <a:r>
              <a:rPr lang="fr-FR" sz="1400" b="1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logo </a:t>
            </a:r>
            <a:r>
              <a:rPr lang="fr-FR" sz="1400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(pour une recherche rapide et visuelle) ;</a:t>
            </a:r>
          </a:p>
          <a:p>
            <a:pPr marL="631825" lvl="1" indent="-174625">
              <a:buFont typeface="Arial" charset="0"/>
              <a:buChar char="•"/>
            </a:pPr>
            <a:r>
              <a:rPr lang="fr-FR" sz="1400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Une </a:t>
            </a:r>
            <a:r>
              <a:rPr lang="fr-FR" sz="1400" b="1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image </a:t>
            </a:r>
            <a:r>
              <a:rPr lang="fr-FR" sz="1400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de description du contenu ;</a:t>
            </a:r>
          </a:p>
          <a:p>
            <a:pPr marL="631825" lvl="1" indent="-174625">
              <a:buFont typeface="Arial" charset="0"/>
              <a:buChar char="•"/>
            </a:pPr>
            <a:r>
              <a:rPr lang="fr-FR" sz="1400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3 </a:t>
            </a:r>
            <a:r>
              <a:rPr lang="fr-FR" sz="1400" b="1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onglets</a:t>
            </a:r>
            <a:r>
              <a:rPr lang="fr-FR" sz="1400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 :</a:t>
            </a:r>
          </a:p>
          <a:p>
            <a:pPr marL="1089025" lvl="2" indent="-174625">
              <a:buFont typeface="Wingdings" charset="2"/>
              <a:buChar char="ü"/>
            </a:pPr>
            <a:r>
              <a:rPr lang="fr-FR" sz="1400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fr-FR" sz="1400" b="1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Description </a:t>
            </a:r>
            <a:r>
              <a:rPr lang="fr-FR" sz="1400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textuel plus précise de la ressource ;</a:t>
            </a:r>
          </a:p>
          <a:p>
            <a:pPr marL="1089025" lvl="2" indent="-174625">
              <a:buFont typeface="Wingdings" charset="2"/>
              <a:buChar char="ü"/>
            </a:pPr>
            <a:r>
              <a:rPr lang="fr-FR" sz="1400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fr-FR" sz="1400" b="1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Fichiers</a:t>
            </a:r>
            <a:r>
              <a:rPr lang="fr-FR" sz="1400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 : Une liste des documents ou des liens relatif à la ressource ;</a:t>
            </a:r>
          </a:p>
          <a:p>
            <a:pPr marL="1089025" lvl="2" indent="-174625">
              <a:buFont typeface="Wingdings" charset="2"/>
              <a:buChar char="ü"/>
            </a:pPr>
            <a:r>
              <a:rPr lang="fr-FR" sz="1400" b="1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 Objectifs pédagogiques</a:t>
            </a:r>
            <a:r>
              <a:rPr lang="fr-FR" sz="1400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 : Une liste des compétences visées par cette ressource.</a:t>
            </a:r>
          </a:p>
          <a:p>
            <a:pPr marL="174625" indent="-174625">
              <a:buFont typeface="Arial" charset="0"/>
              <a:buChar char="•"/>
            </a:pPr>
            <a:endParaRPr lang="fr-FR" sz="1400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grpSp>
        <p:nvGrpSpPr>
          <p:cNvPr id="2" name="Grouper 24"/>
          <p:cNvGrpSpPr>
            <a:grpSpLocks/>
          </p:cNvGrpSpPr>
          <p:nvPr/>
        </p:nvGrpSpPr>
        <p:grpSpPr bwMode="auto">
          <a:xfrm>
            <a:off x="6400800" y="1828800"/>
            <a:ext cx="2438400" cy="660400"/>
            <a:chOff x="6400800" y="1828800"/>
            <a:chExt cx="2438400" cy="660400"/>
          </a:xfrm>
        </p:grpSpPr>
        <p:pic>
          <p:nvPicPr>
            <p:cNvPr id="16400" name="Image 1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302500" y="1828800"/>
              <a:ext cx="635000" cy="63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1" name="Image 1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204200" y="1854200"/>
              <a:ext cx="635000" cy="63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2" name="Image 1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400800" y="1828800"/>
              <a:ext cx="635000" cy="63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" name="Image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4475" y="3962400"/>
            <a:ext cx="396240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025" y="4459288"/>
            <a:ext cx="2185988" cy="1865312"/>
          </a:xfrm>
          <a:prstGeom prst="rect">
            <a:avLst/>
          </a:prstGeom>
          <a:ln w="3810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17600" y="4459288"/>
            <a:ext cx="4483100" cy="1833563"/>
          </a:xfrm>
          <a:prstGeom prst="rect">
            <a:avLst/>
          </a:prstGeom>
          <a:noFill/>
          <a:ln w="38100">
            <a:solidFill>
              <a:srgbClr val="A5A3A8"/>
            </a:solidFill>
            <a:round/>
            <a:headEnd/>
            <a:tailEnd/>
          </a:ln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81200" y="4459288"/>
            <a:ext cx="3919538" cy="2081212"/>
          </a:xfrm>
          <a:prstGeom prst="rect">
            <a:avLst/>
          </a:prstGeom>
          <a:noFill/>
          <a:ln w="38100">
            <a:solidFill>
              <a:srgbClr val="A5A3A8"/>
            </a:solidFill>
            <a:round/>
            <a:headEnd/>
            <a:tailEnd/>
          </a:ln>
        </p:spPr>
      </p:pic>
      <p:pic>
        <p:nvPicPr>
          <p:cNvPr id="25" name="Image 24" descr="innover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0800" y="2763555"/>
            <a:ext cx="2438400" cy="1938321"/>
          </a:xfrm>
          <a:prstGeom prst="rect">
            <a:avLst/>
          </a:prstGeom>
        </p:spPr>
      </p:pic>
      <p:pic>
        <p:nvPicPr>
          <p:cNvPr id="28" name="Image 27" descr="Stepper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25" y="697985"/>
            <a:ext cx="8376930" cy="52152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9" name="Image 28" descr="EdC Innover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8200" y="381000"/>
            <a:ext cx="7501330" cy="59745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7501330" y="6572272"/>
            <a:ext cx="1571264" cy="24622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spc="150" dirty="0">
                <a:ln w="11430"/>
                <a:solidFill>
                  <a:schemeClr val="tx1">
                    <a:lumMod val="75000"/>
                  </a:schemeClr>
                </a:solidFill>
                <a:latin typeface="Lucida Handwriting" pitchFamily="66" charset="0"/>
              </a:rPr>
              <a:t>Richard Allard</a:t>
            </a:r>
          </a:p>
        </p:txBody>
      </p:sp>
      <p:sp>
        <p:nvSpPr>
          <p:cNvPr id="15" name="Titr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6" name="Image 15" descr="Cerpet_TpWorks_badeau_2.png"/>
          <p:cNvPicPr>
            <a:picLocks noChangeAspect="1"/>
          </p:cNvPicPr>
          <p:nvPr/>
        </p:nvPicPr>
        <p:blipFill>
          <a:blip r:embed="rId2"/>
          <a:srcRect b="31063"/>
          <a:stretch>
            <a:fillRect/>
          </a:stretch>
        </p:blipFill>
        <p:spPr>
          <a:xfrm>
            <a:off x="71406" y="49423"/>
            <a:ext cx="9001188" cy="1474577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457200" y="1752600"/>
            <a:ext cx="8382000" cy="310854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Pour cette année 2011 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i="1" dirty="0" smtClean="0">
              <a:solidFill>
                <a:schemeClr val="bg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2800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2800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16 auteurs ciblés sur 7 académies ;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2800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 25 ressources en cours de finalisation et d’expérimentation sur l’espace collaboratif avant publication finale.</a:t>
            </a:r>
            <a:endParaRPr lang="fr-FR" sz="2800" b="1" i="1" dirty="0" smtClean="0">
              <a:solidFill>
                <a:schemeClr val="bg1">
                  <a:lumMod val="95000"/>
                  <a:lumOff val="5000"/>
                </a:schemeClr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b="1" i="1" dirty="0">
              <a:solidFill>
                <a:schemeClr val="bg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 bldLvl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 descr="IMG_5095.JPG"/>
          <p:cNvPicPr>
            <a:picLocks noChangeAspect="1"/>
          </p:cNvPicPr>
          <p:nvPr/>
        </p:nvPicPr>
        <p:blipFill>
          <a:blip r:embed="rId2"/>
          <a:srcRect l="9757" t="20108" r="21910" b="15703"/>
          <a:stretch>
            <a:fillRect/>
          </a:stretch>
        </p:blipFill>
        <p:spPr>
          <a:xfrm>
            <a:off x="457200" y="4255152"/>
            <a:ext cx="3700070" cy="2317119"/>
          </a:xfrm>
          <a:prstGeom prst="rect">
            <a:avLst/>
          </a:prstGeom>
        </p:spPr>
      </p:pic>
      <p:pic>
        <p:nvPicPr>
          <p:cNvPr id="15" name="Image 14" descr="Cerpet_TpWorks_badeau_2.png"/>
          <p:cNvPicPr>
            <a:picLocks noChangeAspect="1"/>
          </p:cNvPicPr>
          <p:nvPr/>
        </p:nvPicPr>
        <p:blipFill>
          <a:blip r:embed="rId3"/>
          <a:srcRect b="31063"/>
          <a:stretch>
            <a:fillRect/>
          </a:stretch>
        </p:blipFill>
        <p:spPr>
          <a:xfrm>
            <a:off x="71406" y="49423"/>
            <a:ext cx="9001188" cy="1474577"/>
          </a:xfrm>
          <a:prstGeom prst="rect">
            <a:avLst/>
          </a:prstGeom>
        </p:spPr>
      </p:pic>
      <p:sp>
        <p:nvSpPr>
          <p:cNvPr id="12" name="Titre 1"/>
          <p:cNvSpPr txBox="1">
            <a:spLocks/>
          </p:cNvSpPr>
          <p:nvPr/>
        </p:nvSpPr>
        <p:spPr>
          <a:xfrm>
            <a:off x="702319" y="1600200"/>
            <a:ext cx="8060681" cy="457200"/>
          </a:xfrm>
          <a:prstGeom prst="rect">
            <a:avLst/>
          </a:prstGeom>
        </p:spPr>
        <p:txBody>
          <a:bodyPr anchor="ctr">
            <a:normAutofit fontScale="925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fr-FR" sz="3200" b="1" i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Autres activités ?</a:t>
            </a:r>
            <a:endParaRPr lang="fr-FR" sz="3200" b="1" i="1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7501330" y="6572272"/>
            <a:ext cx="1571264" cy="24622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spc="150" dirty="0">
                <a:ln w="11430"/>
                <a:solidFill>
                  <a:schemeClr val="tx1">
                    <a:lumMod val="75000"/>
                  </a:schemeClr>
                </a:solidFill>
                <a:latin typeface="Lucida Handwriting" pitchFamily="66" charset="0"/>
              </a:rPr>
              <a:t>Richard Allard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57200" y="2057400"/>
            <a:ext cx="5029200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Mise en place de 2 stages d’une semaine sur le 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« </a:t>
            </a:r>
            <a:r>
              <a:rPr lang="fr-FR" sz="2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prototypage rapide</a:t>
            </a:r>
            <a:r>
              <a:rPr lang="fr-FR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 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 smtClean="0">
              <a:solidFill>
                <a:schemeClr val="bg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 au lycée </a:t>
            </a:r>
            <a:r>
              <a:rPr lang="fr-FR" sz="16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Diderot </a:t>
            </a:r>
            <a:r>
              <a:rPr lang="fr-FR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75 Paris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 au lycée Pablo </a:t>
            </a:r>
            <a:r>
              <a:rPr lang="fr-FR" sz="16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Neruda </a:t>
            </a:r>
            <a:r>
              <a:rPr lang="fr-FR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76 Dieppe</a:t>
            </a:r>
            <a:endParaRPr lang="fr-FR" sz="1600" dirty="0" smtClean="0">
              <a:solidFill>
                <a:schemeClr val="bg1">
                  <a:lumMod val="95000"/>
                  <a:lumOff val="5000"/>
                </a:schemeClr>
              </a:solidFill>
              <a:latin typeface="+mn-lt"/>
            </a:endParaRPr>
          </a:p>
        </p:txBody>
      </p:sp>
      <p:pic>
        <p:nvPicPr>
          <p:cNvPr id="18443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4255153"/>
            <a:ext cx="3475734" cy="2317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ZoneTexte 19"/>
          <p:cNvSpPr txBox="1"/>
          <p:nvPr/>
        </p:nvSpPr>
        <p:spPr>
          <a:xfrm>
            <a:off x="5486400" y="2242066"/>
            <a:ext cx="300553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 Frittage de poudre polymère 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 Flashage UV 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 Impression de cire 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 Impression bi matière 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 Coulée sous vide 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 Coulée cire perdue 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 Découpe et gravure laser.</a:t>
            </a:r>
            <a:endParaRPr lang="fr-FR" sz="1600" dirty="0" smtClean="0">
              <a:solidFill>
                <a:schemeClr val="bg1">
                  <a:lumMod val="95000"/>
                  <a:lumOff val="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 bldLvl="3"/>
      <p:bldP spid="2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499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fr-FR" dirty="0" smtClean="0">
                <a:ea typeface="+mj-ea"/>
                <a:cs typeface="+mj-cs"/>
              </a:rPr>
              <a:t>Fin</a:t>
            </a:r>
            <a:endParaRPr lang="fr-FR" dirty="0"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mmet">
  <a:themeElements>
    <a:clrScheme name="Sommet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Sommet">
      <a:majorFont>
        <a:latin typeface="Lucida Sans"/>
        <a:ea typeface=""/>
        <a:cs typeface=""/>
        <a:font script="Grek" typeface="Arial"/>
        <a:font script="Cyrl" typeface="Arial"/>
        <a:font script="Jpan" typeface="ヒラギノ丸ゴ Pro W4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ＭＳ 明朝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Sommet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Sommet.thmx</Template>
  <TotalTime>912</TotalTime>
  <Words>256</Words>
  <Application>Microsoft Macintosh PowerPoint</Application>
  <PresentationFormat>Présentation à l'écran (4:3)</PresentationFormat>
  <Paragraphs>47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7" baseType="lpstr">
      <vt:lpstr>Book Antiqua</vt:lpstr>
      <vt:lpstr>ＭＳ Ｐゴシック</vt:lpstr>
      <vt:lpstr>Arial</vt:lpstr>
      <vt:lpstr>Lucida Sans</vt:lpstr>
      <vt:lpstr>Wingdings 2</vt:lpstr>
      <vt:lpstr>Wingdings</vt:lpstr>
      <vt:lpstr>Wingdings 3</vt:lpstr>
      <vt:lpstr>Calibri</vt:lpstr>
      <vt:lpstr>Comic Sans MS</vt:lpstr>
      <vt:lpstr>Sommet</vt:lpstr>
      <vt:lpstr>Diapositive 1</vt:lpstr>
      <vt:lpstr>Diapositive 2</vt:lpstr>
      <vt:lpstr>Diapositive 3</vt:lpstr>
      <vt:lpstr>Diapositive 4</vt:lpstr>
      <vt:lpstr>Diapositive 5</vt:lpstr>
      <vt:lpstr>Diapositive 6</vt:lpstr>
      <vt:lpstr>Fin</vt:lpstr>
    </vt:vector>
  </TitlesOfParts>
  <Company>Longueville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Centre de ressources de Microtechniques</dc:title>
  <dc:creator>Richard ALLARD</dc:creator>
  <cp:lastModifiedBy>Richard ALLARD</cp:lastModifiedBy>
  <cp:revision>26</cp:revision>
  <dcterms:created xsi:type="dcterms:W3CDTF">2011-05-09T07:43:44Z</dcterms:created>
  <dcterms:modified xsi:type="dcterms:W3CDTF">2011-05-09T14:12:27Z</dcterms:modified>
</cp:coreProperties>
</file>