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handoutMasterIdLst>
    <p:handoutMasterId r:id="rId18"/>
  </p:handoutMasterIdLst>
  <p:sldIdLst>
    <p:sldId id="4909" r:id="rId2"/>
    <p:sldId id="315" r:id="rId3"/>
    <p:sldId id="316" r:id="rId4"/>
    <p:sldId id="317" r:id="rId5"/>
    <p:sldId id="318" r:id="rId6"/>
    <p:sldId id="319" r:id="rId7"/>
    <p:sldId id="322" r:id="rId8"/>
    <p:sldId id="323" r:id="rId9"/>
    <p:sldId id="324" r:id="rId10"/>
    <p:sldId id="325" r:id="rId11"/>
    <p:sldId id="326" r:id="rId12"/>
    <p:sldId id="4910" r:id="rId13"/>
    <p:sldId id="327" r:id="rId14"/>
    <p:sldId id="328" r:id="rId15"/>
    <p:sldId id="4913" r:id="rId1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7288" autoAdjust="0"/>
    <p:restoredTop sz="95707" autoAdjust="0"/>
  </p:normalViewPr>
  <p:slideViewPr>
    <p:cSldViewPr snapToGrid="0">
      <p:cViewPr varScale="1">
        <p:scale>
          <a:sx n="49" d="100"/>
          <a:sy n="49" d="100"/>
        </p:scale>
        <p:origin x="192" y="728"/>
      </p:cViewPr>
      <p:guideLst/>
    </p:cSldViewPr>
  </p:slideViewPr>
  <p:notesTextViewPr>
    <p:cViewPr>
      <p:scale>
        <a:sx n="1" d="1"/>
        <a:sy n="1" d="1"/>
      </p:scale>
      <p:origin x="0" y="0"/>
    </p:cViewPr>
  </p:notesTextViewPr>
  <p:notesViewPr>
    <p:cSldViewPr snapToGrid="0">
      <p:cViewPr varScale="1">
        <p:scale>
          <a:sx n="53" d="100"/>
          <a:sy n="53" d="100"/>
        </p:scale>
        <p:origin x="1986"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F16F9A-5FEF-46AD-9E9C-3EB818A212EE}"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fr-FR"/>
        </a:p>
      </dgm:t>
    </dgm:pt>
    <dgm:pt modelId="{66834D20-84AA-417B-AC5F-AF7C1BC208D0}">
      <dgm:prSet phldrT="[Texte]"/>
      <dgm:spPr/>
      <dgm:t>
        <a:bodyPr/>
        <a:lstStyle/>
        <a:p>
          <a:r>
            <a:rPr lang="fr-FR" dirty="0"/>
            <a:t>Le bloc 2 n’est pas étanche</a:t>
          </a:r>
        </a:p>
      </dgm:t>
    </dgm:pt>
    <dgm:pt modelId="{134BFDE2-BE94-4F00-A5C3-6A91E298F916}" type="parTrans" cxnId="{CB35CBA5-E9ED-4023-BEB3-5E7B3FD8AF8D}">
      <dgm:prSet/>
      <dgm:spPr/>
      <dgm:t>
        <a:bodyPr/>
        <a:lstStyle/>
        <a:p>
          <a:endParaRPr lang="fr-FR"/>
        </a:p>
      </dgm:t>
    </dgm:pt>
    <dgm:pt modelId="{EA32E2AF-351B-4C58-8AE7-2177F33C97CB}" type="sibTrans" cxnId="{CB35CBA5-E9ED-4023-BEB3-5E7B3FD8AF8D}">
      <dgm:prSet/>
      <dgm:spPr/>
      <dgm:t>
        <a:bodyPr/>
        <a:lstStyle/>
        <a:p>
          <a:endParaRPr lang="fr-FR"/>
        </a:p>
      </dgm:t>
    </dgm:pt>
    <dgm:pt modelId="{C2F25B72-08DD-40F3-BC62-5D10246C7525}">
      <dgm:prSet phldrT="[Texte]"/>
      <dgm:spPr/>
      <dgm:t>
        <a:bodyPr/>
        <a:lstStyle/>
        <a:p>
          <a:r>
            <a:rPr lang="fr-FR" dirty="0"/>
            <a:t>En lien avec les progressions des autres blocs de compétence et le vécu en entreprise (stages ou apprentissage)</a:t>
          </a:r>
        </a:p>
      </dgm:t>
    </dgm:pt>
    <dgm:pt modelId="{CDCB0124-F15B-48B8-9FF8-3BF0A5E623EE}" type="parTrans" cxnId="{3D5E5FA0-869B-43C3-B51A-CD7435D2CFE8}">
      <dgm:prSet/>
      <dgm:spPr/>
      <dgm:t>
        <a:bodyPr/>
        <a:lstStyle/>
        <a:p>
          <a:endParaRPr lang="fr-FR"/>
        </a:p>
      </dgm:t>
    </dgm:pt>
    <dgm:pt modelId="{9F54DE34-352D-454B-A690-C72AB86C6639}" type="sibTrans" cxnId="{3D5E5FA0-869B-43C3-B51A-CD7435D2CFE8}">
      <dgm:prSet/>
      <dgm:spPr/>
      <dgm:t>
        <a:bodyPr/>
        <a:lstStyle/>
        <a:p>
          <a:endParaRPr lang="fr-FR"/>
        </a:p>
      </dgm:t>
    </dgm:pt>
    <dgm:pt modelId="{CF5F866B-CA54-4053-B238-AFDD8B8F7C81}">
      <dgm:prSet phldrT="[Texte]"/>
      <dgm:spPr/>
      <dgm:t>
        <a:bodyPr/>
        <a:lstStyle/>
        <a:p>
          <a:r>
            <a:rPr lang="fr-FR" dirty="0"/>
            <a:t>Approche spiralaire des compétences</a:t>
          </a:r>
        </a:p>
      </dgm:t>
    </dgm:pt>
    <dgm:pt modelId="{050C32E5-EE17-4F7F-B968-98E4F7C7D733}" type="parTrans" cxnId="{C4A1832A-49B9-46FA-B80D-55A9763EDAB9}">
      <dgm:prSet/>
      <dgm:spPr/>
      <dgm:t>
        <a:bodyPr/>
        <a:lstStyle/>
        <a:p>
          <a:endParaRPr lang="fr-FR"/>
        </a:p>
      </dgm:t>
    </dgm:pt>
    <dgm:pt modelId="{45AFAE78-3CAC-473B-82B2-8532BD7D6D25}" type="sibTrans" cxnId="{C4A1832A-49B9-46FA-B80D-55A9763EDAB9}">
      <dgm:prSet/>
      <dgm:spPr/>
      <dgm:t>
        <a:bodyPr/>
        <a:lstStyle/>
        <a:p>
          <a:endParaRPr lang="fr-FR"/>
        </a:p>
      </dgm:t>
    </dgm:pt>
    <dgm:pt modelId="{AF7A4BCF-0389-4F0A-B08D-9561E714A82A}">
      <dgm:prSet phldrT="[Texte]"/>
      <dgm:spPr/>
      <dgm:t>
        <a:bodyPr/>
        <a:lstStyle/>
        <a:p>
          <a:r>
            <a:rPr lang="fr-FR" dirty="0"/>
            <a:t>Développement des compétences de façon progressive sur 2 ans </a:t>
          </a:r>
        </a:p>
      </dgm:t>
    </dgm:pt>
    <dgm:pt modelId="{00A26EA1-72E1-4CEE-86D6-8E4A1AA5EAD3}" type="parTrans" cxnId="{90A8DF90-872F-47DF-85D9-0FA7ACA90FC4}">
      <dgm:prSet/>
      <dgm:spPr/>
      <dgm:t>
        <a:bodyPr/>
        <a:lstStyle/>
        <a:p>
          <a:endParaRPr lang="fr-FR"/>
        </a:p>
      </dgm:t>
    </dgm:pt>
    <dgm:pt modelId="{AF2390D9-1748-433C-8906-67B227F7CFD2}" type="sibTrans" cxnId="{90A8DF90-872F-47DF-85D9-0FA7ACA90FC4}">
      <dgm:prSet/>
      <dgm:spPr/>
      <dgm:t>
        <a:bodyPr/>
        <a:lstStyle/>
        <a:p>
          <a:endParaRPr lang="fr-FR"/>
        </a:p>
      </dgm:t>
    </dgm:pt>
    <dgm:pt modelId="{820635D8-9EF3-4E4E-A94A-BFA14A59F51B}" type="pres">
      <dgm:prSet presAssocID="{EBF16F9A-5FEF-46AD-9E9C-3EB818A212EE}" presName="Name0" presStyleCnt="0">
        <dgm:presLayoutVars>
          <dgm:dir/>
          <dgm:animLvl val="lvl"/>
          <dgm:resizeHandles/>
        </dgm:presLayoutVars>
      </dgm:prSet>
      <dgm:spPr/>
    </dgm:pt>
    <dgm:pt modelId="{85CF7368-BFCC-4ECD-9775-ED9D2171A89F}" type="pres">
      <dgm:prSet presAssocID="{66834D20-84AA-417B-AC5F-AF7C1BC208D0}" presName="linNode" presStyleCnt="0"/>
      <dgm:spPr/>
    </dgm:pt>
    <dgm:pt modelId="{7D2C3CCC-F836-4987-9482-CB32B3BCAD1B}" type="pres">
      <dgm:prSet presAssocID="{66834D20-84AA-417B-AC5F-AF7C1BC208D0}" presName="parentShp" presStyleLbl="node1" presStyleIdx="0" presStyleCnt="2" custLinFactNeighborX="-10031" custLinFactNeighborY="-58873">
        <dgm:presLayoutVars>
          <dgm:bulletEnabled val="1"/>
        </dgm:presLayoutVars>
      </dgm:prSet>
      <dgm:spPr/>
    </dgm:pt>
    <dgm:pt modelId="{FD799427-9A22-401D-B366-FE095DED0E8E}" type="pres">
      <dgm:prSet presAssocID="{66834D20-84AA-417B-AC5F-AF7C1BC208D0}" presName="childShp" presStyleLbl="bgAccFollowNode1" presStyleIdx="0" presStyleCnt="2" custLinFactNeighborX="-1957" custLinFactNeighborY="1266">
        <dgm:presLayoutVars>
          <dgm:bulletEnabled val="1"/>
        </dgm:presLayoutVars>
      </dgm:prSet>
      <dgm:spPr/>
    </dgm:pt>
    <dgm:pt modelId="{5AB152B8-501B-4ABF-91EB-E13CB4DE3208}" type="pres">
      <dgm:prSet presAssocID="{EA32E2AF-351B-4C58-8AE7-2177F33C97CB}" presName="spacing" presStyleCnt="0"/>
      <dgm:spPr/>
    </dgm:pt>
    <dgm:pt modelId="{CA2EFE53-D7F9-4224-81E1-2CB2F874A3AF}" type="pres">
      <dgm:prSet presAssocID="{CF5F866B-CA54-4053-B238-AFDD8B8F7C81}" presName="linNode" presStyleCnt="0"/>
      <dgm:spPr/>
    </dgm:pt>
    <dgm:pt modelId="{54D489A1-7D30-486D-AF5D-C33827F009C1}" type="pres">
      <dgm:prSet presAssocID="{CF5F866B-CA54-4053-B238-AFDD8B8F7C81}" presName="parentShp" presStyleLbl="node1" presStyleIdx="1" presStyleCnt="2">
        <dgm:presLayoutVars>
          <dgm:bulletEnabled val="1"/>
        </dgm:presLayoutVars>
      </dgm:prSet>
      <dgm:spPr/>
    </dgm:pt>
    <dgm:pt modelId="{EEDFDFBE-5347-4567-9F82-EF8A6876FA00}" type="pres">
      <dgm:prSet presAssocID="{CF5F866B-CA54-4053-B238-AFDD8B8F7C81}" presName="childShp" presStyleLbl="bgAccFollowNode1" presStyleIdx="1" presStyleCnt="2" custLinFactNeighborX="-2473" custLinFactNeighborY="3144">
        <dgm:presLayoutVars>
          <dgm:bulletEnabled val="1"/>
        </dgm:presLayoutVars>
      </dgm:prSet>
      <dgm:spPr/>
    </dgm:pt>
  </dgm:ptLst>
  <dgm:cxnLst>
    <dgm:cxn modelId="{93630106-298B-4FD1-A3A8-296F1F4AAED5}" type="presOf" srcId="{66834D20-84AA-417B-AC5F-AF7C1BC208D0}" destId="{7D2C3CCC-F836-4987-9482-CB32B3BCAD1B}" srcOrd="0" destOrd="0" presId="urn:microsoft.com/office/officeart/2005/8/layout/vList6"/>
    <dgm:cxn modelId="{180D7820-083A-4499-87A2-BB65E238EBCA}" type="presOf" srcId="{CF5F866B-CA54-4053-B238-AFDD8B8F7C81}" destId="{54D489A1-7D30-486D-AF5D-C33827F009C1}" srcOrd="0" destOrd="0" presId="urn:microsoft.com/office/officeart/2005/8/layout/vList6"/>
    <dgm:cxn modelId="{C4A1832A-49B9-46FA-B80D-55A9763EDAB9}" srcId="{EBF16F9A-5FEF-46AD-9E9C-3EB818A212EE}" destId="{CF5F866B-CA54-4053-B238-AFDD8B8F7C81}" srcOrd="1" destOrd="0" parTransId="{050C32E5-EE17-4F7F-B968-98E4F7C7D733}" sibTransId="{45AFAE78-3CAC-473B-82B2-8532BD7D6D25}"/>
    <dgm:cxn modelId="{99B6512F-2FF6-4B81-8D7B-7C3910FDA294}" type="presOf" srcId="{EBF16F9A-5FEF-46AD-9E9C-3EB818A212EE}" destId="{820635D8-9EF3-4E4E-A94A-BFA14A59F51B}" srcOrd="0" destOrd="0" presId="urn:microsoft.com/office/officeart/2005/8/layout/vList6"/>
    <dgm:cxn modelId="{EBA2683A-BC3C-4AF6-A709-3AC1E1FE9811}" type="presOf" srcId="{AF7A4BCF-0389-4F0A-B08D-9561E714A82A}" destId="{EEDFDFBE-5347-4567-9F82-EF8A6876FA00}" srcOrd="0" destOrd="0" presId="urn:microsoft.com/office/officeart/2005/8/layout/vList6"/>
    <dgm:cxn modelId="{90A8DF90-872F-47DF-85D9-0FA7ACA90FC4}" srcId="{CF5F866B-CA54-4053-B238-AFDD8B8F7C81}" destId="{AF7A4BCF-0389-4F0A-B08D-9561E714A82A}" srcOrd="0" destOrd="0" parTransId="{00A26EA1-72E1-4CEE-86D6-8E4A1AA5EAD3}" sibTransId="{AF2390D9-1748-433C-8906-67B227F7CFD2}"/>
    <dgm:cxn modelId="{3D5E5FA0-869B-43C3-B51A-CD7435D2CFE8}" srcId="{66834D20-84AA-417B-AC5F-AF7C1BC208D0}" destId="{C2F25B72-08DD-40F3-BC62-5D10246C7525}" srcOrd="0" destOrd="0" parTransId="{CDCB0124-F15B-48B8-9FF8-3BF0A5E623EE}" sibTransId="{9F54DE34-352D-454B-A690-C72AB86C6639}"/>
    <dgm:cxn modelId="{CB35CBA5-E9ED-4023-BEB3-5E7B3FD8AF8D}" srcId="{EBF16F9A-5FEF-46AD-9E9C-3EB818A212EE}" destId="{66834D20-84AA-417B-AC5F-AF7C1BC208D0}" srcOrd="0" destOrd="0" parTransId="{134BFDE2-BE94-4F00-A5C3-6A91E298F916}" sibTransId="{EA32E2AF-351B-4C58-8AE7-2177F33C97CB}"/>
    <dgm:cxn modelId="{21B9AAEB-7753-4460-AD0D-1A6D0F958C0A}" type="presOf" srcId="{C2F25B72-08DD-40F3-BC62-5D10246C7525}" destId="{FD799427-9A22-401D-B366-FE095DED0E8E}" srcOrd="0" destOrd="0" presId="urn:microsoft.com/office/officeart/2005/8/layout/vList6"/>
    <dgm:cxn modelId="{7D80A731-2DB3-4B70-B442-119D094F0397}" type="presParOf" srcId="{820635D8-9EF3-4E4E-A94A-BFA14A59F51B}" destId="{85CF7368-BFCC-4ECD-9775-ED9D2171A89F}" srcOrd="0" destOrd="0" presId="urn:microsoft.com/office/officeart/2005/8/layout/vList6"/>
    <dgm:cxn modelId="{1210480A-630B-4287-BEC4-A703363DD800}" type="presParOf" srcId="{85CF7368-BFCC-4ECD-9775-ED9D2171A89F}" destId="{7D2C3CCC-F836-4987-9482-CB32B3BCAD1B}" srcOrd="0" destOrd="0" presId="urn:microsoft.com/office/officeart/2005/8/layout/vList6"/>
    <dgm:cxn modelId="{5A1B53FE-7209-48D0-9E49-D5D548B34F38}" type="presParOf" srcId="{85CF7368-BFCC-4ECD-9775-ED9D2171A89F}" destId="{FD799427-9A22-401D-B366-FE095DED0E8E}" srcOrd="1" destOrd="0" presId="urn:microsoft.com/office/officeart/2005/8/layout/vList6"/>
    <dgm:cxn modelId="{258D0BF3-2231-46FD-91D2-7ACD3516E463}" type="presParOf" srcId="{820635D8-9EF3-4E4E-A94A-BFA14A59F51B}" destId="{5AB152B8-501B-4ABF-91EB-E13CB4DE3208}" srcOrd="1" destOrd="0" presId="urn:microsoft.com/office/officeart/2005/8/layout/vList6"/>
    <dgm:cxn modelId="{44937D23-5B91-4EFA-8FDB-8163CE5C97A7}" type="presParOf" srcId="{820635D8-9EF3-4E4E-A94A-BFA14A59F51B}" destId="{CA2EFE53-D7F9-4224-81E1-2CB2F874A3AF}" srcOrd="2" destOrd="0" presId="urn:microsoft.com/office/officeart/2005/8/layout/vList6"/>
    <dgm:cxn modelId="{67084061-26BB-49C9-818D-7A0CC267632F}" type="presParOf" srcId="{CA2EFE53-D7F9-4224-81E1-2CB2F874A3AF}" destId="{54D489A1-7D30-486D-AF5D-C33827F009C1}" srcOrd="0" destOrd="0" presId="urn:microsoft.com/office/officeart/2005/8/layout/vList6"/>
    <dgm:cxn modelId="{F1111CF6-28E7-49E8-8DD3-68ED547A04F7}" type="presParOf" srcId="{CA2EFE53-D7F9-4224-81E1-2CB2F874A3AF}" destId="{EEDFDFBE-5347-4567-9F82-EF8A6876FA00}"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899DBC-6DF4-46E2-ACC6-9F9A0253DED4}" type="doc">
      <dgm:prSet loTypeId="urn:microsoft.com/office/officeart/2009/layout/CircleArrowProcess" loCatId="cycle" qsTypeId="urn:microsoft.com/office/officeart/2005/8/quickstyle/simple1" qsCatId="simple" csTypeId="urn:microsoft.com/office/officeart/2005/8/colors/accent1_2" csCatId="accent1" phldr="1"/>
      <dgm:spPr/>
      <dgm:t>
        <a:bodyPr/>
        <a:lstStyle/>
        <a:p>
          <a:endParaRPr lang="fr-FR"/>
        </a:p>
      </dgm:t>
    </dgm:pt>
    <dgm:pt modelId="{C0EEAC05-E0C7-4725-B200-B614249946C8}">
      <dgm:prSet phldrT="[Texte]" custT="1"/>
      <dgm:spPr/>
      <dgm:t>
        <a:bodyPr/>
        <a:lstStyle/>
        <a:p>
          <a:r>
            <a:rPr lang="fr-FR" sz="1800" b="1" dirty="0"/>
            <a:t>Découverte</a:t>
          </a:r>
        </a:p>
      </dgm:t>
    </dgm:pt>
    <dgm:pt modelId="{EBC0B35B-0F34-4E2F-874E-6803C30C818D}" type="parTrans" cxnId="{8E17FD45-6566-454D-8AEF-92B8076B9ABE}">
      <dgm:prSet/>
      <dgm:spPr/>
      <dgm:t>
        <a:bodyPr/>
        <a:lstStyle/>
        <a:p>
          <a:endParaRPr lang="fr-FR"/>
        </a:p>
      </dgm:t>
    </dgm:pt>
    <dgm:pt modelId="{1ECE1A08-C7AB-4F0E-939E-71A57A2622FA}" type="sibTrans" cxnId="{8E17FD45-6566-454D-8AEF-92B8076B9ABE}">
      <dgm:prSet/>
      <dgm:spPr/>
      <dgm:t>
        <a:bodyPr/>
        <a:lstStyle/>
        <a:p>
          <a:endParaRPr lang="fr-FR"/>
        </a:p>
      </dgm:t>
    </dgm:pt>
    <dgm:pt modelId="{E86F3F29-CF3A-4455-89F5-4009214D739A}">
      <dgm:prSet phldrT="[Texte]" custT="1"/>
      <dgm:spPr/>
      <dgm:t>
        <a:bodyPr/>
        <a:lstStyle/>
        <a:p>
          <a:r>
            <a:rPr lang="fr-FR" sz="1800" b="1" dirty="0"/>
            <a:t>Appropriation</a:t>
          </a:r>
        </a:p>
      </dgm:t>
    </dgm:pt>
    <dgm:pt modelId="{78D0A7B0-FE3F-42FC-A65A-2B9BAA1D41EB}" type="parTrans" cxnId="{4D136BAC-6813-4662-8799-1C40BB97BE76}">
      <dgm:prSet/>
      <dgm:spPr/>
      <dgm:t>
        <a:bodyPr/>
        <a:lstStyle/>
        <a:p>
          <a:endParaRPr lang="fr-FR"/>
        </a:p>
      </dgm:t>
    </dgm:pt>
    <dgm:pt modelId="{3D290708-61A2-48AA-A0CF-1911E4F66658}" type="sibTrans" cxnId="{4D136BAC-6813-4662-8799-1C40BB97BE76}">
      <dgm:prSet/>
      <dgm:spPr/>
      <dgm:t>
        <a:bodyPr/>
        <a:lstStyle/>
        <a:p>
          <a:endParaRPr lang="fr-FR"/>
        </a:p>
      </dgm:t>
    </dgm:pt>
    <dgm:pt modelId="{6888F5B4-DFA7-4CAF-9E9E-F19B58D6848D}">
      <dgm:prSet phldrT="[Texte]"/>
      <dgm:spPr/>
      <dgm:t>
        <a:bodyPr/>
        <a:lstStyle/>
        <a:p>
          <a:r>
            <a:rPr lang="fr-FR" b="1" dirty="0"/>
            <a:t>Maitrise</a:t>
          </a:r>
        </a:p>
      </dgm:t>
    </dgm:pt>
    <dgm:pt modelId="{23EF7C7B-BEE8-42C8-B075-186A7E09DD7B}" type="parTrans" cxnId="{09A6EC8B-A0BE-4B33-9D6B-97ED206989B8}">
      <dgm:prSet/>
      <dgm:spPr/>
      <dgm:t>
        <a:bodyPr/>
        <a:lstStyle/>
        <a:p>
          <a:endParaRPr lang="fr-FR"/>
        </a:p>
      </dgm:t>
    </dgm:pt>
    <dgm:pt modelId="{628D7DD7-9E5F-44B4-9EE0-AEF765780354}" type="sibTrans" cxnId="{09A6EC8B-A0BE-4B33-9D6B-97ED206989B8}">
      <dgm:prSet/>
      <dgm:spPr/>
      <dgm:t>
        <a:bodyPr/>
        <a:lstStyle/>
        <a:p>
          <a:endParaRPr lang="fr-FR"/>
        </a:p>
      </dgm:t>
    </dgm:pt>
    <dgm:pt modelId="{83DCBCFC-0EE9-4EEA-8431-5031F876DB7D}" type="pres">
      <dgm:prSet presAssocID="{D1899DBC-6DF4-46E2-ACC6-9F9A0253DED4}" presName="Name0" presStyleCnt="0">
        <dgm:presLayoutVars>
          <dgm:chMax val="7"/>
          <dgm:chPref val="7"/>
          <dgm:dir/>
          <dgm:animLvl val="lvl"/>
        </dgm:presLayoutVars>
      </dgm:prSet>
      <dgm:spPr/>
    </dgm:pt>
    <dgm:pt modelId="{0C762ED1-1083-42D1-AAA1-33D87FFAEC8D}" type="pres">
      <dgm:prSet presAssocID="{C0EEAC05-E0C7-4725-B200-B614249946C8}" presName="Accent1" presStyleCnt="0"/>
      <dgm:spPr/>
    </dgm:pt>
    <dgm:pt modelId="{B30C8B5D-C652-4C9B-B909-74749571FA15}" type="pres">
      <dgm:prSet presAssocID="{C0EEAC05-E0C7-4725-B200-B614249946C8}" presName="Accent" presStyleLbl="node1" presStyleIdx="0" presStyleCnt="3"/>
      <dgm:spPr/>
    </dgm:pt>
    <dgm:pt modelId="{A0ED6959-D939-4E33-8DB2-F4775B1C8B54}" type="pres">
      <dgm:prSet presAssocID="{C0EEAC05-E0C7-4725-B200-B614249946C8}" presName="Parent1" presStyleLbl="revTx" presStyleIdx="0" presStyleCnt="3" custScaleX="169363" custLinFactNeighborX="-508" custLinFactNeighborY="-22888">
        <dgm:presLayoutVars>
          <dgm:chMax val="1"/>
          <dgm:chPref val="1"/>
          <dgm:bulletEnabled val="1"/>
        </dgm:presLayoutVars>
      </dgm:prSet>
      <dgm:spPr/>
    </dgm:pt>
    <dgm:pt modelId="{BB343B19-3484-46C9-80C0-9F89AC7172DA}" type="pres">
      <dgm:prSet presAssocID="{E86F3F29-CF3A-4455-89F5-4009214D739A}" presName="Accent2" presStyleCnt="0"/>
      <dgm:spPr/>
    </dgm:pt>
    <dgm:pt modelId="{A6EE0976-298F-4539-AE81-6E63E00713A5}" type="pres">
      <dgm:prSet presAssocID="{E86F3F29-CF3A-4455-89F5-4009214D739A}" presName="Accent" presStyleLbl="node1" presStyleIdx="1" presStyleCnt="3"/>
      <dgm:spPr/>
    </dgm:pt>
    <dgm:pt modelId="{DB8AE027-1996-4752-947E-F8B1D6B467AB}" type="pres">
      <dgm:prSet presAssocID="{E86F3F29-CF3A-4455-89F5-4009214D739A}" presName="Parent2" presStyleLbl="revTx" presStyleIdx="1" presStyleCnt="3" custScaleX="185981" custLinFactNeighborX="32000" custLinFactNeighborY="-6836">
        <dgm:presLayoutVars>
          <dgm:chMax val="1"/>
          <dgm:chPref val="1"/>
          <dgm:bulletEnabled val="1"/>
        </dgm:presLayoutVars>
      </dgm:prSet>
      <dgm:spPr/>
    </dgm:pt>
    <dgm:pt modelId="{FB49D936-5620-4215-B30F-379751DBA24B}" type="pres">
      <dgm:prSet presAssocID="{6888F5B4-DFA7-4CAF-9E9E-F19B58D6848D}" presName="Accent3" presStyleCnt="0"/>
      <dgm:spPr/>
    </dgm:pt>
    <dgm:pt modelId="{2444003F-5DE0-4D0E-BB6F-14736645D3CE}" type="pres">
      <dgm:prSet presAssocID="{6888F5B4-DFA7-4CAF-9E9E-F19B58D6848D}" presName="Accent" presStyleLbl="node1" presStyleIdx="2" presStyleCnt="3"/>
      <dgm:spPr/>
    </dgm:pt>
    <dgm:pt modelId="{2AD15CCF-EFB6-4B72-8060-6B057CF3A898}" type="pres">
      <dgm:prSet presAssocID="{6888F5B4-DFA7-4CAF-9E9E-F19B58D6848D}" presName="Parent3" presStyleLbl="revTx" presStyleIdx="2" presStyleCnt="3" custLinFactNeighborX="-745" custLinFactNeighborY="-9475">
        <dgm:presLayoutVars>
          <dgm:chMax val="1"/>
          <dgm:chPref val="1"/>
          <dgm:bulletEnabled val="1"/>
        </dgm:presLayoutVars>
      </dgm:prSet>
      <dgm:spPr/>
    </dgm:pt>
  </dgm:ptLst>
  <dgm:cxnLst>
    <dgm:cxn modelId="{8E17FD45-6566-454D-8AEF-92B8076B9ABE}" srcId="{D1899DBC-6DF4-46E2-ACC6-9F9A0253DED4}" destId="{C0EEAC05-E0C7-4725-B200-B614249946C8}" srcOrd="0" destOrd="0" parTransId="{EBC0B35B-0F34-4E2F-874E-6803C30C818D}" sibTransId="{1ECE1A08-C7AB-4F0E-939E-71A57A2622FA}"/>
    <dgm:cxn modelId="{09A6EC8B-A0BE-4B33-9D6B-97ED206989B8}" srcId="{D1899DBC-6DF4-46E2-ACC6-9F9A0253DED4}" destId="{6888F5B4-DFA7-4CAF-9E9E-F19B58D6848D}" srcOrd="2" destOrd="0" parTransId="{23EF7C7B-BEE8-42C8-B075-186A7E09DD7B}" sibTransId="{628D7DD7-9E5F-44B4-9EE0-AEF765780354}"/>
    <dgm:cxn modelId="{AF130C91-258A-47E6-9AB3-6EFF8D73BB21}" type="presOf" srcId="{6888F5B4-DFA7-4CAF-9E9E-F19B58D6848D}" destId="{2AD15CCF-EFB6-4B72-8060-6B057CF3A898}" srcOrd="0" destOrd="0" presId="urn:microsoft.com/office/officeart/2009/layout/CircleArrowProcess"/>
    <dgm:cxn modelId="{4D136BAC-6813-4662-8799-1C40BB97BE76}" srcId="{D1899DBC-6DF4-46E2-ACC6-9F9A0253DED4}" destId="{E86F3F29-CF3A-4455-89F5-4009214D739A}" srcOrd="1" destOrd="0" parTransId="{78D0A7B0-FE3F-42FC-A65A-2B9BAA1D41EB}" sibTransId="{3D290708-61A2-48AA-A0CF-1911E4F66658}"/>
    <dgm:cxn modelId="{DFCE23C8-EC72-477C-91ED-BABD057A0BCC}" type="presOf" srcId="{E86F3F29-CF3A-4455-89F5-4009214D739A}" destId="{DB8AE027-1996-4752-947E-F8B1D6B467AB}" srcOrd="0" destOrd="0" presId="urn:microsoft.com/office/officeart/2009/layout/CircleArrowProcess"/>
    <dgm:cxn modelId="{1235E7E7-7A98-483A-A4F3-08D538E3F934}" type="presOf" srcId="{D1899DBC-6DF4-46E2-ACC6-9F9A0253DED4}" destId="{83DCBCFC-0EE9-4EEA-8431-5031F876DB7D}" srcOrd="0" destOrd="0" presId="urn:microsoft.com/office/officeart/2009/layout/CircleArrowProcess"/>
    <dgm:cxn modelId="{625561EC-3833-4DA2-A88D-697FFD557F4A}" type="presOf" srcId="{C0EEAC05-E0C7-4725-B200-B614249946C8}" destId="{A0ED6959-D939-4E33-8DB2-F4775B1C8B54}" srcOrd="0" destOrd="0" presId="urn:microsoft.com/office/officeart/2009/layout/CircleArrowProcess"/>
    <dgm:cxn modelId="{D965AC97-C23B-494F-A0F4-ABF8F568C2F6}" type="presParOf" srcId="{83DCBCFC-0EE9-4EEA-8431-5031F876DB7D}" destId="{0C762ED1-1083-42D1-AAA1-33D87FFAEC8D}" srcOrd="0" destOrd="0" presId="urn:microsoft.com/office/officeart/2009/layout/CircleArrowProcess"/>
    <dgm:cxn modelId="{477EDBEE-DCDA-4E4D-81E5-E3ECBA8CBA8C}" type="presParOf" srcId="{0C762ED1-1083-42D1-AAA1-33D87FFAEC8D}" destId="{B30C8B5D-C652-4C9B-B909-74749571FA15}" srcOrd="0" destOrd="0" presId="urn:microsoft.com/office/officeart/2009/layout/CircleArrowProcess"/>
    <dgm:cxn modelId="{63B43842-0EEA-4A79-811B-4864DDEDD975}" type="presParOf" srcId="{83DCBCFC-0EE9-4EEA-8431-5031F876DB7D}" destId="{A0ED6959-D939-4E33-8DB2-F4775B1C8B54}" srcOrd="1" destOrd="0" presId="urn:microsoft.com/office/officeart/2009/layout/CircleArrowProcess"/>
    <dgm:cxn modelId="{D7E29B90-7431-4391-933C-9CDBE414FD39}" type="presParOf" srcId="{83DCBCFC-0EE9-4EEA-8431-5031F876DB7D}" destId="{BB343B19-3484-46C9-80C0-9F89AC7172DA}" srcOrd="2" destOrd="0" presId="urn:microsoft.com/office/officeart/2009/layout/CircleArrowProcess"/>
    <dgm:cxn modelId="{B947D9C6-94E8-4C10-A8D9-06282C4EAB06}" type="presParOf" srcId="{BB343B19-3484-46C9-80C0-9F89AC7172DA}" destId="{A6EE0976-298F-4539-AE81-6E63E00713A5}" srcOrd="0" destOrd="0" presId="urn:microsoft.com/office/officeart/2009/layout/CircleArrowProcess"/>
    <dgm:cxn modelId="{7368795A-09C5-4EA5-A553-E61E0B20CA7F}" type="presParOf" srcId="{83DCBCFC-0EE9-4EEA-8431-5031F876DB7D}" destId="{DB8AE027-1996-4752-947E-F8B1D6B467AB}" srcOrd="3" destOrd="0" presId="urn:microsoft.com/office/officeart/2009/layout/CircleArrowProcess"/>
    <dgm:cxn modelId="{025F6A2E-FFA2-41D1-BE7A-28CC30B7EDC2}" type="presParOf" srcId="{83DCBCFC-0EE9-4EEA-8431-5031F876DB7D}" destId="{FB49D936-5620-4215-B30F-379751DBA24B}" srcOrd="4" destOrd="0" presId="urn:microsoft.com/office/officeart/2009/layout/CircleArrowProcess"/>
    <dgm:cxn modelId="{B2CE788F-FC71-49EE-9A33-E1CB94C1ACCC}" type="presParOf" srcId="{FB49D936-5620-4215-B30F-379751DBA24B}" destId="{2444003F-5DE0-4D0E-BB6F-14736645D3CE}" srcOrd="0" destOrd="0" presId="urn:microsoft.com/office/officeart/2009/layout/CircleArrowProcess"/>
    <dgm:cxn modelId="{420C8D2A-0D4B-4A33-A21D-9DC099A32D3E}" type="presParOf" srcId="{83DCBCFC-0EE9-4EEA-8431-5031F876DB7D}" destId="{2AD15CCF-EFB6-4B72-8060-6B057CF3A898}" srcOrd="5"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70D45B5-2876-440B-BC4D-2CA2CB67DB78}"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fr-FR"/>
        </a:p>
      </dgm:t>
    </dgm:pt>
    <dgm:pt modelId="{AFD13A20-068C-4D62-ABA4-A85A118A1CC5}">
      <dgm:prSet phldrT="[Texte]" custT="1"/>
      <dgm:spPr>
        <a:solidFill>
          <a:schemeClr val="accent4">
            <a:lumMod val="60000"/>
            <a:lumOff val="40000"/>
          </a:schemeClr>
        </a:solidFill>
      </dgm:spPr>
      <dgm:t>
        <a:bodyPr/>
        <a:lstStyle/>
        <a:p>
          <a:pPr>
            <a:lnSpc>
              <a:spcPct val="100000"/>
            </a:lnSpc>
            <a:spcAft>
              <a:spcPts val="0"/>
            </a:spcAft>
          </a:pPr>
          <a:r>
            <a:rPr lang="fr-FR" sz="1600" b="1" dirty="0">
              <a:solidFill>
                <a:schemeClr val="tx1"/>
              </a:solidFill>
            </a:rPr>
            <a:t>Bloc1</a:t>
          </a:r>
        </a:p>
        <a:p>
          <a:pPr>
            <a:lnSpc>
              <a:spcPct val="100000"/>
            </a:lnSpc>
            <a:spcAft>
              <a:spcPts val="0"/>
            </a:spcAft>
          </a:pPr>
          <a:r>
            <a:rPr lang="fr-FR" sz="1600" dirty="0">
              <a:solidFill>
                <a:schemeClr val="tx1"/>
              </a:solidFill>
            </a:rPr>
            <a:t>Diagnostic</a:t>
          </a:r>
          <a:r>
            <a:rPr lang="fr-FR" sz="1600" dirty="0"/>
            <a:t> </a:t>
          </a:r>
        </a:p>
      </dgm:t>
    </dgm:pt>
    <dgm:pt modelId="{A5C0A1BF-FEA2-472E-95FD-3CEB1CF90823}" type="parTrans" cxnId="{BB441E1A-3D7D-43BE-B4A2-2D7993BDCDC1}">
      <dgm:prSet/>
      <dgm:spPr/>
      <dgm:t>
        <a:bodyPr/>
        <a:lstStyle/>
        <a:p>
          <a:endParaRPr lang="fr-FR"/>
        </a:p>
      </dgm:t>
    </dgm:pt>
    <dgm:pt modelId="{2E023061-FD17-4516-B30E-3D540E7C8FBE}" type="sibTrans" cxnId="{BB441E1A-3D7D-43BE-B4A2-2D7993BDCDC1}">
      <dgm:prSet/>
      <dgm:spPr/>
      <dgm:t>
        <a:bodyPr/>
        <a:lstStyle/>
        <a:p>
          <a:endParaRPr lang="fr-FR"/>
        </a:p>
      </dgm:t>
    </dgm:pt>
    <dgm:pt modelId="{07E4BABF-B6E4-42F5-8447-BB7F24A4DBAD}">
      <dgm:prSet phldrT="[Texte]"/>
      <dgm:spPr>
        <a:solidFill>
          <a:schemeClr val="accent4">
            <a:lumMod val="60000"/>
            <a:lumOff val="40000"/>
            <a:alpha val="90000"/>
          </a:schemeClr>
        </a:solidFill>
      </dgm:spPr>
      <dgm:t>
        <a:bodyPr/>
        <a:lstStyle/>
        <a:p>
          <a:r>
            <a:rPr lang="fr-FR" dirty="0"/>
            <a:t>Pour comprendre et expliquer au client</a:t>
          </a:r>
        </a:p>
      </dgm:t>
    </dgm:pt>
    <dgm:pt modelId="{AADEFEAC-6533-4660-8D3D-3D2C688516E9}" type="parTrans" cxnId="{E718D0C4-8431-4FE0-B77D-7CBF5B16E44F}">
      <dgm:prSet/>
      <dgm:spPr/>
      <dgm:t>
        <a:bodyPr/>
        <a:lstStyle/>
        <a:p>
          <a:endParaRPr lang="fr-FR"/>
        </a:p>
      </dgm:t>
    </dgm:pt>
    <dgm:pt modelId="{981269EA-0176-4A42-8A97-EEE4FE14E407}" type="sibTrans" cxnId="{E718D0C4-8431-4FE0-B77D-7CBF5B16E44F}">
      <dgm:prSet/>
      <dgm:spPr/>
      <dgm:t>
        <a:bodyPr/>
        <a:lstStyle/>
        <a:p>
          <a:endParaRPr lang="fr-FR"/>
        </a:p>
      </dgm:t>
    </dgm:pt>
    <dgm:pt modelId="{A162372F-30FA-4BE7-A9D8-735E18AA02AB}">
      <dgm:prSet phldrT="[Texte]" custT="1"/>
      <dgm:spPr>
        <a:solidFill>
          <a:schemeClr val="tx2">
            <a:lumMod val="60000"/>
            <a:lumOff val="40000"/>
          </a:schemeClr>
        </a:solidFill>
      </dgm:spPr>
      <dgm:t>
        <a:bodyPr/>
        <a:lstStyle/>
        <a:p>
          <a:r>
            <a:rPr lang="fr-FR" sz="1600" b="1" dirty="0">
              <a:solidFill>
                <a:schemeClr val="tx1"/>
              </a:solidFill>
            </a:rPr>
            <a:t>Bloc 3 </a:t>
          </a:r>
          <a:r>
            <a:rPr lang="fr-FR" sz="1600" dirty="0">
              <a:solidFill>
                <a:schemeClr val="tx1"/>
              </a:solidFill>
            </a:rPr>
            <a:t>Organisation</a:t>
          </a:r>
        </a:p>
      </dgm:t>
    </dgm:pt>
    <dgm:pt modelId="{D2B3CFF9-7234-49A1-B26F-B29ABF67C7C1}" type="parTrans" cxnId="{5B8D6761-6976-42BA-9354-C2878E4E2531}">
      <dgm:prSet/>
      <dgm:spPr/>
      <dgm:t>
        <a:bodyPr/>
        <a:lstStyle/>
        <a:p>
          <a:endParaRPr lang="fr-FR"/>
        </a:p>
      </dgm:t>
    </dgm:pt>
    <dgm:pt modelId="{ABAEF701-3F75-4E78-A201-B65AE26DC021}" type="sibTrans" cxnId="{5B8D6761-6976-42BA-9354-C2878E4E2531}">
      <dgm:prSet/>
      <dgm:spPr/>
      <dgm:t>
        <a:bodyPr/>
        <a:lstStyle/>
        <a:p>
          <a:endParaRPr lang="fr-FR"/>
        </a:p>
      </dgm:t>
    </dgm:pt>
    <dgm:pt modelId="{0E020525-C25D-4FEE-85ED-536BB1899779}">
      <dgm:prSet phldrT="[Texte]"/>
      <dgm:spPr>
        <a:solidFill>
          <a:schemeClr val="tx2">
            <a:lumMod val="60000"/>
            <a:lumOff val="40000"/>
            <a:alpha val="90000"/>
          </a:schemeClr>
        </a:solidFill>
      </dgm:spPr>
      <dgm:t>
        <a:bodyPr/>
        <a:lstStyle/>
        <a:p>
          <a:r>
            <a:rPr lang="fr-FR" dirty="0"/>
            <a:t>Pour planifier, coordonner</a:t>
          </a:r>
        </a:p>
      </dgm:t>
    </dgm:pt>
    <dgm:pt modelId="{16E06FAB-9A6C-4C1F-B46D-31FFDF210A6C}" type="parTrans" cxnId="{8A9CC894-21A9-407E-9E00-EEE591EC35A3}">
      <dgm:prSet/>
      <dgm:spPr/>
      <dgm:t>
        <a:bodyPr/>
        <a:lstStyle/>
        <a:p>
          <a:endParaRPr lang="fr-FR"/>
        </a:p>
      </dgm:t>
    </dgm:pt>
    <dgm:pt modelId="{7FE3956B-FA96-49AD-8A2A-0D3A90A84833}" type="sibTrans" cxnId="{8A9CC894-21A9-407E-9E00-EEE591EC35A3}">
      <dgm:prSet/>
      <dgm:spPr/>
      <dgm:t>
        <a:bodyPr/>
        <a:lstStyle/>
        <a:p>
          <a:endParaRPr lang="fr-FR"/>
        </a:p>
      </dgm:t>
    </dgm:pt>
    <dgm:pt modelId="{8426F1A0-1828-4909-86B0-28E73A01BF3F}">
      <dgm:prSet phldrT="[Texte]" custT="1"/>
      <dgm:spPr>
        <a:solidFill>
          <a:schemeClr val="accent5">
            <a:lumMod val="40000"/>
            <a:lumOff val="60000"/>
          </a:schemeClr>
        </a:solidFill>
      </dgm:spPr>
      <dgm:t>
        <a:bodyPr/>
        <a:lstStyle/>
        <a:p>
          <a:r>
            <a:rPr lang="fr-FR" sz="1600" b="1" dirty="0">
              <a:solidFill>
                <a:schemeClr val="tx1"/>
              </a:solidFill>
            </a:rPr>
            <a:t>Bloc 4 </a:t>
          </a:r>
          <a:r>
            <a:rPr lang="fr-FR" sz="1600" dirty="0">
              <a:solidFill>
                <a:schemeClr val="tx1"/>
              </a:solidFill>
            </a:rPr>
            <a:t>Maintenance</a:t>
          </a:r>
        </a:p>
      </dgm:t>
    </dgm:pt>
    <dgm:pt modelId="{0F2D927D-0B07-4999-B06A-CF626F1C9ED0}" type="parTrans" cxnId="{75D6CB48-EDF4-48D1-BF25-1836DA9AD4D7}">
      <dgm:prSet/>
      <dgm:spPr/>
      <dgm:t>
        <a:bodyPr/>
        <a:lstStyle/>
        <a:p>
          <a:endParaRPr lang="fr-FR"/>
        </a:p>
      </dgm:t>
    </dgm:pt>
    <dgm:pt modelId="{E2647392-80C5-45F3-A6F4-F42BDF7A9ED9}" type="sibTrans" cxnId="{75D6CB48-EDF4-48D1-BF25-1836DA9AD4D7}">
      <dgm:prSet/>
      <dgm:spPr/>
      <dgm:t>
        <a:bodyPr/>
        <a:lstStyle/>
        <a:p>
          <a:endParaRPr lang="fr-FR"/>
        </a:p>
      </dgm:t>
    </dgm:pt>
    <dgm:pt modelId="{E7DE1900-5972-4BC0-8FDD-2021ABAFCE0D}">
      <dgm:prSet phldrT="[Texte]"/>
      <dgm:spPr>
        <a:solidFill>
          <a:schemeClr val="accent5">
            <a:lumMod val="40000"/>
            <a:lumOff val="60000"/>
            <a:alpha val="90000"/>
          </a:schemeClr>
        </a:solidFill>
      </dgm:spPr>
      <dgm:t>
        <a:bodyPr/>
        <a:lstStyle/>
        <a:p>
          <a:r>
            <a:rPr lang="fr-FR" dirty="0"/>
            <a:t>Pour justifier techniquement les actions</a:t>
          </a:r>
        </a:p>
      </dgm:t>
    </dgm:pt>
    <dgm:pt modelId="{48BCC56E-D825-43D9-A30A-049F46469C66}" type="parTrans" cxnId="{F85712AF-FE5F-4C7B-804F-99A026FEB017}">
      <dgm:prSet/>
      <dgm:spPr/>
      <dgm:t>
        <a:bodyPr/>
        <a:lstStyle/>
        <a:p>
          <a:endParaRPr lang="fr-FR"/>
        </a:p>
      </dgm:t>
    </dgm:pt>
    <dgm:pt modelId="{C9D3DB03-BCBC-4AFF-A816-CD0338F662DE}" type="sibTrans" cxnId="{F85712AF-FE5F-4C7B-804F-99A026FEB017}">
      <dgm:prSet/>
      <dgm:spPr/>
      <dgm:t>
        <a:bodyPr/>
        <a:lstStyle/>
        <a:p>
          <a:endParaRPr lang="fr-FR"/>
        </a:p>
      </dgm:t>
    </dgm:pt>
    <dgm:pt modelId="{E925D27D-096B-44C1-B7B9-7D2BB76EFC1A}" type="pres">
      <dgm:prSet presAssocID="{B70D45B5-2876-440B-BC4D-2CA2CB67DB78}" presName="Name0" presStyleCnt="0">
        <dgm:presLayoutVars>
          <dgm:dir/>
          <dgm:animLvl val="lvl"/>
          <dgm:resizeHandles val="exact"/>
        </dgm:presLayoutVars>
      </dgm:prSet>
      <dgm:spPr/>
    </dgm:pt>
    <dgm:pt modelId="{23DC27DD-2026-41EA-9844-EE80AA245FBE}" type="pres">
      <dgm:prSet presAssocID="{AFD13A20-068C-4D62-ABA4-A85A118A1CC5}" presName="composite" presStyleCnt="0"/>
      <dgm:spPr/>
    </dgm:pt>
    <dgm:pt modelId="{4CC64BAC-C045-40DE-A62F-C9253A3B8CAB}" type="pres">
      <dgm:prSet presAssocID="{AFD13A20-068C-4D62-ABA4-A85A118A1CC5}" presName="parTx" presStyleLbl="alignNode1" presStyleIdx="0" presStyleCnt="3">
        <dgm:presLayoutVars>
          <dgm:chMax val="0"/>
          <dgm:chPref val="0"/>
          <dgm:bulletEnabled val="1"/>
        </dgm:presLayoutVars>
      </dgm:prSet>
      <dgm:spPr/>
    </dgm:pt>
    <dgm:pt modelId="{C68D8B03-579A-4D7C-87DE-796FF751D4CA}" type="pres">
      <dgm:prSet presAssocID="{AFD13A20-068C-4D62-ABA4-A85A118A1CC5}" presName="desTx" presStyleLbl="alignAccFollowNode1" presStyleIdx="0" presStyleCnt="3">
        <dgm:presLayoutVars>
          <dgm:bulletEnabled val="1"/>
        </dgm:presLayoutVars>
      </dgm:prSet>
      <dgm:spPr/>
    </dgm:pt>
    <dgm:pt modelId="{BB831ACC-B1E3-4B31-999E-92D4C37932F0}" type="pres">
      <dgm:prSet presAssocID="{2E023061-FD17-4516-B30E-3D540E7C8FBE}" presName="space" presStyleCnt="0"/>
      <dgm:spPr/>
    </dgm:pt>
    <dgm:pt modelId="{78A18314-3904-4120-B82C-0C5EF9435654}" type="pres">
      <dgm:prSet presAssocID="{A162372F-30FA-4BE7-A9D8-735E18AA02AB}" presName="composite" presStyleCnt="0"/>
      <dgm:spPr/>
    </dgm:pt>
    <dgm:pt modelId="{5B6DD17F-85BE-4849-B13F-91FD98142520}" type="pres">
      <dgm:prSet presAssocID="{A162372F-30FA-4BE7-A9D8-735E18AA02AB}" presName="parTx" presStyleLbl="alignNode1" presStyleIdx="1" presStyleCnt="3">
        <dgm:presLayoutVars>
          <dgm:chMax val="0"/>
          <dgm:chPref val="0"/>
          <dgm:bulletEnabled val="1"/>
        </dgm:presLayoutVars>
      </dgm:prSet>
      <dgm:spPr/>
    </dgm:pt>
    <dgm:pt modelId="{E654BAD5-0600-4162-B912-FDE5CC39051F}" type="pres">
      <dgm:prSet presAssocID="{A162372F-30FA-4BE7-A9D8-735E18AA02AB}" presName="desTx" presStyleLbl="alignAccFollowNode1" presStyleIdx="1" presStyleCnt="3" custLinFactNeighborX="0" custLinFactNeighborY="-2065">
        <dgm:presLayoutVars>
          <dgm:bulletEnabled val="1"/>
        </dgm:presLayoutVars>
      </dgm:prSet>
      <dgm:spPr/>
    </dgm:pt>
    <dgm:pt modelId="{F1264288-BD7A-4397-9649-E16D8DA202CF}" type="pres">
      <dgm:prSet presAssocID="{ABAEF701-3F75-4E78-A201-B65AE26DC021}" presName="space" presStyleCnt="0"/>
      <dgm:spPr/>
    </dgm:pt>
    <dgm:pt modelId="{1D8BCC2F-D267-4A2A-B99E-E9EBA54CBC22}" type="pres">
      <dgm:prSet presAssocID="{8426F1A0-1828-4909-86B0-28E73A01BF3F}" presName="composite" presStyleCnt="0"/>
      <dgm:spPr/>
    </dgm:pt>
    <dgm:pt modelId="{8543CB34-5B2E-4287-9396-DE57942E5F9B}" type="pres">
      <dgm:prSet presAssocID="{8426F1A0-1828-4909-86B0-28E73A01BF3F}" presName="parTx" presStyleLbl="alignNode1" presStyleIdx="2" presStyleCnt="3">
        <dgm:presLayoutVars>
          <dgm:chMax val="0"/>
          <dgm:chPref val="0"/>
          <dgm:bulletEnabled val="1"/>
        </dgm:presLayoutVars>
      </dgm:prSet>
      <dgm:spPr/>
    </dgm:pt>
    <dgm:pt modelId="{7C51530D-AD0A-4EE6-B3A4-95277AA84E9D}" type="pres">
      <dgm:prSet presAssocID="{8426F1A0-1828-4909-86B0-28E73A01BF3F}" presName="desTx" presStyleLbl="alignAccFollowNode1" presStyleIdx="2" presStyleCnt="3" custLinFactNeighborX="2426" custLinFactNeighborY="1059">
        <dgm:presLayoutVars>
          <dgm:bulletEnabled val="1"/>
        </dgm:presLayoutVars>
      </dgm:prSet>
      <dgm:spPr/>
    </dgm:pt>
  </dgm:ptLst>
  <dgm:cxnLst>
    <dgm:cxn modelId="{A2759202-7F06-4180-97A3-A963A05E62B7}" type="presOf" srcId="{A162372F-30FA-4BE7-A9D8-735E18AA02AB}" destId="{5B6DD17F-85BE-4849-B13F-91FD98142520}" srcOrd="0" destOrd="0" presId="urn:microsoft.com/office/officeart/2005/8/layout/hList1"/>
    <dgm:cxn modelId="{BB441E1A-3D7D-43BE-B4A2-2D7993BDCDC1}" srcId="{B70D45B5-2876-440B-BC4D-2CA2CB67DB78}" destId="{AFD13A20-068C-4D62-ABA4-A85A118A1CC5}" srcOrd="0" destOrd="0" parTransId="{A5C0A1BF-FEA2-472E-95FD-3CEB1CF90823}" sibTransId="{2E023061-FD17-4516-B30E-3D540E7C8FBE}"/>
    <dgm:cxn modelId="{75D6CB48-EDF4-48D1-BF25-1836DA9AD4D7}" srcId="{B70D45B5-2876-440B-BC4D-2CA2CB67DB78}" destId="{8426F1A0-1828-4909-86B0-28E73A01BF3F}" srcOrd="2" destOrd="0" parTransId="{0F2D927D-0B07-4999-B06A-CF626F1C9ED0}" sibTransId="{E2647392-80C5-45F3-A6F4-F42BDF7A9ED9}"/>
    <dgm:cxn modelId="{5B8D6761-6976-42BA-9354-C2878E4E2531}" srcId="{B70D45B5-2876-440B-BC4D-2CA2CB67DB78}" destId="{A162372F-30FA-4BE7-A9D8-735E18AA02AB}" srcOrd="1" destOrd="0" parTransId="{D2B3CFF9-7234-49A1-B26F-B29ABF67C7C1}" sibTransId="{ABAEF701-3F75-4E78-A201-B65AE26DC021}"/>
    <dgm:cxn modelId="{66226174-18BE-45E2-8AF0-38C51A02ACE3}" type="presOf" srcId="{E7DE1900-5972-4BC0-8FDD-2021ABAFCE0D}" destId="{7C51530D-AD0A-4EE6-B3A4-95277AA84E9D}" srcOrd="0" destOrd="0" presId="urn:microsoft.com/office/officeart/2005/8/layout/hList1"/>
    <dgm:cxn modelId="{4250667E-AC97-4D7E-B831-5C848567E173}" type="presOf" srcId="{8426F1A0-1828-4909-86B0-28E73A01BF3F}" destId="{8543CB34-5B2E-4287-9396-DE57942E5F9B}" srcOrd="0" destOrd="0" presId="urn:microsoft.com/office/officeart/2005/8/layout/hList1"/>
    <dgm:cxn modelId="{8A9CC894-21A9-407E-9E00-EEE591EC35A3}" srcId="{A162372F-30FA-4BE7-A9D8-735E18AA02AB}" destId="{0E020525-C25D-4FEE-85ED-536BB1899779}" srcOrd="0" destOrd="0" parTransId="{16E06FAB-9A6C-4C1F-B46D-31FFDF210A6C}" sibTransId="{7FE3956B-FA96-49AD-8A2A-0D3A90A84833}"/>
    <dgm:cxn modelId="{30B3369C-9B8F-4628-921E-2BF787A8B8BE}" type="presOf" srcId="{AFD13A20-068C-4D62-ABA4-A85A118A1CC5}" destId="{4CC64BAC-C045-40DE-A62F-C9253A3B8CAB}" srcOrd="0" destOrd="0" presId="urn:microsoft.com/office/officeart/2005/8/layout/hList1"/>
    <dgm:cxn modelId="{279C009E-662B-4E8E-B2E3-0F3DA7F22442}" type="presOf" srcId="{07E4BABF-B6E4-42F5-8447-BB7F24A4DBAD}" destId="{C68D8B03-579A-4D7C-87DE-796FF751D4CA}" srcOrd="0" destOrd="0" presId="urn:microsoft.com/office/officeart/2005/8/layout/hList1"/>
    <dgm:cxn modelId="{F85712AF-FE5F-4C7B-804F-99A026FEB017}" srcId="{8426F1A0-1828-4909-86B0-28E73A01BF3F}" destId="{E7DE1900-5972-4BC0-8FDD-2021ABAFCE0D}" srcOrd="0" destOrd="0" parTransId="{48BCC56E-D825-43D9-A30A-049F46469C66}" sibTransId="{C9D3DB03-BCBC-4AFF-A816-CD0338F662DE}"/>
    <dgm:cxn modelId="{E6514CB4-D092-4037-A0F0-E9CB1AB152A6}" type="presOf" srcId="{0E020525-C25D-4FEE-85ED-536BB1899779}" destId="{E654BAD5-0600-4162-B912-FDE5CC39051F}" srcOrd="0" destOrd="0" presId="urn:microsoft.com/office/officeart/2005/8/layout/hList1"/>
    <dgm:cxn modelId="{E718D0C4-8431-4FE0-B77D-7CBF5B16E44F}" srcId="{AFD13A20-068C-4D62-ABA4-A85A118A1CC5}" destId="{07E4BABF-B6E4-42F5-8447-BB7F24A4DBAD}" srcOrd="0" destOrd="0" parTransId="{AADEFEAC-6533-4660-8D3D-3D2C688516E9}" sibTransId="{981269EA-0176-4A42-8A97-EEE4FE14E407}"/>
    <dgm:cxn modelId="{7E4997CA-6ACB-453E-B73B-4A78B83FDBA1}" type="presOf" srcId="{B70D45B5-2876-440B-BC4D-2CA2CB67DB78}" destId="{E925D27D-096B-44C1-B7B9-7D2BB76EFC1A}" srcOrd="0" destOrd="0" presId="urn:microsoft.com/office/officeart/2005/8/layout/hList1"/>
    <dgm:cxn modelId="{8770BFD7-5FFA-4FBB-BEDD-22994F850882}" type="presParOf" srcId="{E925D27D-096B-44C1-B7B9-7D2BB76EFC1A}" destId="{23DC27DD-2026-41EA-9844-EE80AA245FBE}" srcOrd="0" destOrd="0" presId="urn:microsoft.com/office/officeart/2005/8/layout/hList1"/>
    <dgm:cxn modelId="{6648CDF8-5193-4BF6-B389-14200D3CC360}" type="presParOf" srcId="{23DC27DD-2026-41EA-9844-EE80AA245FBE}" destId="{4CC64BAC-C045-40DE-A62F-C9253A3B8CAB}" srcOrd="0" destOrd="0" presId="urn:microsoft.com/office/officeart/2005/8/layout/hList1"/>
    <dgm:cxn modelId="{F87AAD3C-2F8C-4370-A62F-93369D035F63}" type="presParOf" srcId="{23DC27DD-2026-41EA-9844-EE80AA245FBE}" destId="{C68D8B03-579A-4D7C-87DE-796FF751D4CA}" srcOrd="1" destOrd="0" presId="urn:microsoft.com/office/officeart/2005/8/layout/hList1"/>
    <dgm:cxn modelId="{BC7574C4-5A56-4D54-9A90-AA92AFAADE54}" type="presParOf" srcId="{E925D27D-096B-44C1-B7B9-7D2BB76EFC1A}" destId="{BB831ACC-B1E3-4B31-999E-92D4C37932F0}" srcOrd="1" destOrd="0" presId="urn:microsoft.com/office/officeart/2005/8/layout/hList1"/>
    <dgm:cxn modelId="{55518EEE-DD0F-47C6-98EB-FB32FA2BB092}" type="presParOf" srcId="{E925D27D-096B-44C1-B7B9-7D2BB76EFC1A}" destId="{78A18314-3904-4120-B82C-0C5EF9435654}" srcOrd="2" destOrd="0" presId="urn:microsoft.com/office/officeart/2005/8/layout/hList1"/>
    <dgm:cxn modelId="{524ED141-7C65-4F22-B0B8-4EF6E385A81E}" type="presParOf" srcId="{78A18314-3904-4120-B82C-0C5EF9435654}" destId="{5B6DD17F-85BE-4849-B13F-91FD98142520}" srcOrd="0" destOrd="0" presId="urn:microsoft.com/office/officeart/2005/8/layout/hList1"/>
    <dgm:cxn modelId="{DA10EDFF-CE35-4240-8257-654991E8C2AC}" type="presParOf" srcId="{78A18314-3904-4120-B82C-0C5EF9435654}" destId="{E654BAD5-0600-4162-B912-FDE5CC39051F}" srcOrd="1" destOrd="0" presId="urn:microsoft.com/office/officeart/2005/8/layout/hList1"/>
    <dgm:cxn modelId="{3A11D471-BEF3-436A-B3D5-AFE1E53BB4BF}" type="presParOf" srcId="{E925D27D-096B-44C1-B7B9-7D2BB76EFC1A}" destId="{F1264288-BD7A-4397-9649-E16D8DA202CF}" srcOrd="3" destOrd="0" presId="urn:microsoft.com/office/officeart/2005/8/layout/hList1"/>
    <dgm:cxn modelId="{7BC9B48A-7C8B-47BF-B36E-F0D8A8C7A95B}" type="presParOf" srcId="{E925D27D-096B-44C1-B7B9-7D2BB76EFC1A}" destId="{1D8BCC2F-D267-4A2A-B99E-E9EBA54CBC22}" srcOrd="4" destOrd="0" presId="urn:microsoft.com/office/officeart/2005/8/layout/hList1"/>
    <dgm:cxn modelId="{D0FFB428-0DD7-414B-A860-D244620DDFAD}" type="presParOf" srcId="{1D8BCC2F-D267-4A2A-B99E-E9EBA54CBC22}" destId="{8543CB34-5B2E-4287-9396-DE57942E5F9B}" srcOrd="0" destOrd="0" presId="urn:microsoft.com/office/officeart/2005/8/layout/hList1"/>
    <dgm:cxn modelId="{F537C6C0-D8B5-4A46-ACAD-DB5513924976}" type="presParOf" srcId="{1D8BCC2F-D267-4A2A-B99E-E9EBA54CBC22}" destId="{7C51530D-AD0A-4EE6-B3A4-95277AA84E9D}"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799427-9A22-401D-B366-FE095DED0E8E}">
      <dsp:nvSpPr>
        <dsp:cNvPr id="0" name=""/>
        <dsp:cNvSpPr/>
      </dsp:nvSpPr>
      <dsp:spPr>
        <a:xfrm>
          <a:off x="3580027" y="10656"/>
          <a:ext cx="5477230" cy="825047"/>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t" anchorCtr="0">
          <a:noAutofit/>
        </a:bodyPr>
        <a:lstStyle/>
        <a:p>
          <a:pPr marL="114300" lvl="1" indent="-114300" algn="l" defTabSz="666750">
            <a:lnSpc>
              <a:spcPct val="90000"/>
            </a:lnSpc>
            <a:spcBef>
              <a:spcPct val="0"/>
            </a:spcBef>
            <a:spcAft>
              <a:spcPct val="15000"/>
            </a:spcAft>
            <a:buChar char="•"/>
          </a:pPr>
          <a:r>
            <a:rPr lang="fr-FR" sz="1500" kern="1200" dirty="0"/>
            <a:t>En lien avec les progressions des autres blocs de compétence et le vécu en entreprise (stages ou apprentissage)</a:t>
          </a:r>
        </a:p>
      </dsp:txBody>
      <dsp:txXfrm>
        <a:off x="3580027" y="113787"/>
        <a:ext cx="5167837" cy="618785"/>
      </dsp:txXfrm>
    </dsp:sp>
    <dsp:sp modelId="{7D2C3CCC-F836-4987-9482-CB32B3BCAD1B}">
      <dsp:nvSpPr>
        <dsp:cNvPr id="0" name=""/>
        <dsp:cNvSpPr/>
      </dsp:nvSpPr>
      <dsp:spPr>
        <a:xfrm>
          <a:off x="0" y="0"/>
          <a:ext cx="3651487" cy="82504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fr-FR" sz="2300" kern="1200" dirty="0"/>
            <a:t>Le bloc 2 n’est pas étanche</a:t>
          </a:r>
        </a:p>
      </dsp:txBody>
      <dsp:txXfrm>
        <a:off x="40275" y="40275"/>
        <a:ext cx="3570937" cy="744497"/>
      </dsp:txXfrm>
    </dsp:sp>
    <dsp:sp modelId="{EEDFDFBE-5347-4567-9F82-EF8A6876FA00}">
      <dsp:nvSpPr>
        <dsp:cNvPr id="0" name=""/>
        <dsp:cNvSpPr/>
      </dsp:nvSpPr>
      <dsp:spPr>
        <a:xfrm>
          <a:off x="3561185" y="907975"/>
          <a:ext cx="5477230" cy="825047"/>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t" anchorCtr="0">
          <a:noAutofit/>
        </a:bodyPr>
        <a:lstStyle/>
        <a:p>
          <a:pPr marL="114300" lvl="1" indent="-114300" algn="l" defTabSz="666750">
            <a:lnSpc>
              <a:spcPct val="90000"/>
            </a:lnSpc>
            <a:spcBef>
              <a:spcPct val="0"/>
            </a:spcBef>
            <a:spcAft>
              <a:spcPct val="15000"/>
            </a:spcAft>
            <a:buChar char="•"/>
          </a:pPr>
          <a:r>
            <a:rPr lang="fr-FR" sz="1500" kern="1200" dirty="0"/>
            <a:t>Développement des compétences de façon progressive sur 2 ans </a:t>
          </a:r>
        </a:p>
      </dsp:txBody>
      <dsp:txXfrm>
        <a:off x="3561185" y="1011106"/>
        <a:ext cx="5167837" cy="618785"/>
      </dsp:txXfrm>
    </dsp:sp>
    <dsp:sp modelId="{54D489A1-7D30-486D-AF5D-C33827F009C1}">
      <dsp:nvSpPr>
        <dsp:cNvPr id="0" name=""/>
        <dsp:cNvSpPr/>
      </dsp:nvSpPr>
      <dsp:spPr>
        <a:xfrm>
          <a:off x="0" y="907763"/>
          <a:ext cx="3651487" cy="82504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fr-FR" sz="2300" kern="1200" dirty="0"/>
            <a:t>Approche spiralaire des compétences</a:t>
          </a:r>
        </a:p>
      </dsp:txBody>
      <dsp:txXfrm>
        <a:off x="40275" y="948038"/>
        <a:ext cx="3570937" cy="7444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0C8B5D-C652-4C9B-B909-74749571FA15}">
      <dsp:nvSpPr>
        <dsp:cNvPr id="0" name=""/>
        <dsp:cNvSpPr/>
      </dsp:nvSpPr>
      <dsp:spPr>
        <a:xfrm>
          <a:off x="1648323" y="0"/>
          <a:ext cx="1569232" cy="1569470"/>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ED6959-D939-4E33-8DB2-F4775B1C8B54}">
      <dsp:nvSpPr>
        <dsp:cNvPr id="0" name=""/>
        <dsp:cNvSpPr/>
      </dsp:nvSpPr>
      <dsp:spPr>
        <a:xfrm>
          <a:off x="1688325" y="466859"/>
          <a:ext cx="1476831" cy="4358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fr-FR" sz="1800" b="1" kern="1200" dirty="0"/>
            <a:t>Découverte</a:t>
          </a:r>
        </a:p>
      </dsp:txBody>
      <dsp:txXfrm>
        <a:off x="1688325" y="466859"/>
        <a:ext cx="1476831" cy="435891"/>
      </dsp:txXfrm>
    </dsp:sp>
    <dsp:sp modelId="{A6EE0976-298F-4539-AE81-6E63E00713A5}">
      <dsp:nvSpPr>
        <dsp:cNvPr id="0" name=""/>
        <dsp:cNvSpPr/>
      </dsp:nvSpPr>
      <dsp:spPr>
        <a:xfrm>
          <a:off x="1212474" y="901777"/>
          <a:ext cx="1569232" cy="1569470"/>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8AE027-1996-4752-947E-F8B1D6B467AB}">
      <dsp:nvSpPr>
        <dsp:cNvPr id="0" name=""/>
        <dsp:cNvSpPr/>
      </dsp:nvSpPr>
      <dsp:spPr>
        <a:xfrm>
          <a:off x="1465258" y="1443822"/>
          <a:ext cx="1621739" cy="4358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fr-FR" sz="1800" b="1" kern="1200" dirty="0"/>
            <a:t>Appropriation</a:t>
          </a:r>
        </a:p>
      </dsp:txBody>
      <dsp:txXfrm>
        <a:off x="1465258" y="1443822"/>
        <a:ext cx="1621739" cy="435891"/>
      </dsp:txXfrm>
    </dsp:sp>
    <dsp:sp modelId="{2444003F-5DE0-4D0E-BB6F-14736645D3CE}">
      <dsp:nvSpPr>
        <dsp:cNvPr id="0" name=""/>
        <dsp:cNvSpPr/>
      </dsp:nvSpPr>
      <dsp:spPr>
        <a:xfrm>
          <a:off x="1760011" y="1911468"/>
          <a:ext cx="1348213" cy="1348753"/>
        </a:xfrm>
        <a:prstGeom prst="blockArc">
          <a:avLst>
            <a:gd name="adj1" fmla="val 13500000"/>
            <a:gd name="adj2" fmla="val 10800000"/>
            <a:gd name="adj3" fmla="val 1274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D15CCF-EFB6-4B72-8060-6B057CF3A898}">
      <dsp:nvSpPr>
        <dsp:cNvPr id="0" name=""/>
        <dsp:cNvSpPr/>
      </dsp:nvSpPr>
      <dsp:spPr>
        <a:xfrm>
          <a:off x="1990742" y="2340617"/>
          <a:ext cx="871992" cy="4358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fr-FR" sz="1900" b="1" kern="1200" dirty="0"/>
            <a:t>Maitrise</a:t>
          </a:r>
        </a:p>
      </dsp:txBody>
      <dsp:txXfrm>
        <a:off x="1990742" y="2340617"/>
        <a:ext cx="871992" cy="43589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C64BAC-C045-40DE-A62F-C9253A3B8CAB}">
      <dsp:nvSpPr>
        <dsp:cNvPr id="0" name=""/>
        <dsp:cNvSpPr/>
      </dsp:nvSpPr>
      <dsp:spPr>
        <a:xfrm>
          <a:off x="1590" y="836519"/>
          <a:ext cx="1550392" cy="578997"/>
        </a:xfrm>
        <a:prstGeom prst="rect">
          <a:avLst/>
        </a:prstGeom>
        <a:solidFill>
          <a:schemeClr val="accent4">
            <a:lumMod val="60000"/>
            <a:lumOff val="4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100000"/>
            </a:lnSpc>
            <a:spcBef>
              <a:spcPct val="0"/>
            </a:spcBef>
            <a:spcAft>
              <a:spcPts val="0"/>
            </a:spcAft>
            <a:buNone/>
          </a:pPr>
          <a:r>
            <a:rPr lang="fr-FR" sz="1600" b="1" kern="1200" dirty="0">
              <a:solidFill>
                <a:schemeClr val="tx1"/>
              </a:solidFill>
            </a:rPr>
            <a:t>Bloc1</a:t>
          </a:r>
        </a:p>
        <a:p>
          <a:pPr marL="0" lvl="0" indent="0" algn="ctr" defTabSz="711200">
            <a:lnSpc>
              <a:spcPct val="100000"/>
            </a:lnSpc>
            <a:spcBef>
              <a:spcPct val="0"/>
            </a:spcBef>
            <a:spcAft>
              <a:spcPts val="0"/>
            </a:spcAft>
            <a:buNone/>
          </a:pPr>
          <a:r>
            <a:rPr lang="fr-FR" sz="1600" kern="1200" dirty="0">
              <a:solidFill>
                <a:schemeClr val="tx1"/>
              </a:solidFill>
            </a:rPr>
            <a:t>Diagnostic</a:t>
          </a:r>
          <a:r>
            <a:rPr lang="fr-FR" sz="1600" kern="1200" dirty="0"/>
            <a:t> </a:t>
          </a:r>
        </a:p>
      </dsp:txBody>
      <dsp:txXfrm>
        <a:off x="1590" y="836519"/>
        <a:ext cx="1550392" cy="578997"/>
      </dsp:txXfrm>
    </dsp:sp>
    <dsp:sp modelId="{C68D8B03-579A-4D7C-87DE-796FF751D4CA}">
      <dsp:nvSpPr>
        <dsp:cNvPr id="0" name=""/>
        <dsp:cNvSpPr/>
      </dsp:nvSpPr>
      <dsp:spPr>
        <a:xfrm>
          <a:off x="1590" y="1415517"/>
          <a:ext cx="1550392" cy="1049962"/>
        </a:xfrm>
        <a:prstGeom prst="rect">
          <a:avLst/>
        </a:prstGeom>
        <a:solidFill>
          <a:schemeClr val="accent4">
            <a:lumMod val="60000"/>
            <a:lumOff val="4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fr-FR" sz="1500" kern="1200" dirty="0"/>
            <a:t>Pour comprendre et expliquer au client</a:t>
          </a:r>
        </a:p>
      </dsp:txBody>
      <dsp:txXfrm>
        <a:off x="1590" y="1415517"/>
        <a:ext cx="1550392" cy="1049962"/>
      </dsp:txXfrm>
    </dsp:sp>
    <dsp:sp modelId="{5B6DD17F-85BE-4849-B13F-91FD98142520}">
      <dsp:nvSpPr>
        <dsp:cNvPr id="0" name=""/>
        <dsp:cNvSpPr/>
      </dsp:nvSpPr>
      <dsp:spPr>
        <a:xfrm>
          <a:off x="1769037" y="836519"/>
          <a:ext cx="1550392" cy="578997"/>
        </a:xfrm>
        <a:prstGeom prst="rect">
          <a:avLst/>
        </a:prstGeom>
        <a:solidFill>
          <a:schemeClr val="tx2">
            <a:lumMod val="60000"/>
            <a:lumOff val="4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fr-FR" sz="1600" b="1" kern="1200" dirty="0">
              <a:solidFill>
                <a:schemeClr val="tx1"/>
              </a:solidFill>
            </a:rPr>
            <a:t>Bloc 3 </a:t>
          </a:r>
          <a:r>
            <a:rPr lang="fr-FR" sz="1600" kern="1200" dirty="0">
              <a:solidFill>
                <a:schemeClr val="tx1"/>
              </a:solidFill>
            </a:rPr>
            <a:t>Organisation</a:t>
          </a:r>
        </a:p>
      </dsp:txBody>
      <dsp:txXfrm>
        <a:off x="1769037" y="836519"/>
        <a:ext cx="1550392" cy="578997"/>
      </dsp:txXfrm>
    </dsp:sp>
    <dsp:sp modelId="{E654BAD5-0600-4162-B912-FDE5CC39051F}">
      <dsp:nvSpPr>
        <dsp:cNvPr id="0" name=""/>
        <dsp:cNvSpPr/>
      </dsp:nvSpPr>
      <dsp:spPr>
        <a:xfrm>
          <a:off x="1769037" y="1393835"/>
          <a:ext cx="1550392" cy="1049962"/>
        </a:xfrm>
        <a:prstGeom prst="rect">
          <a:avLst/>
        </a:prstGeom>
        <a:solidFill>
          <a:schemeClr val="tx2">
            <a:lumMod val="60000"/>
            <a:lumOff val="4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fr-FR" sz="1500" kern="1200" dirty="0"/>
            <a:t>Pour planifier, coordonner</a:t>
          </a:r>
        </a:p>
      </dsp:txBody>
      <dsp:txXfrm>
        <a:off x="1769037" y="1393835"/>
        <a:ext cx="1550392" cy="1049962"/>
      </dsp:txXfrm>
    </dsp:sp>
    <dsp:sp modelId="{8543CB34-5B2E-4287-9396-DE57942E5F9B}">
      <dsp:nvSpPr>
        <dsp:cNvPr id="0" name=""/>
        <dsp:cNvSpPr/>
      </dsp:nvSpPr>
      <dsp:spPr>
        <a:xfrm>
          <a:off x="3536484" y="836519"/>
          <a:ext cx="1550392" cy="578997"/>
        </a:xfrm>
        <a:prstGeom prst="rect">
          <a:avLst/>
        </a:prstGeom>
        <a:solidFill>
          <a:schemeClr val="accent5">
            <a:lumMod val="40000"/>
            <a:lumOff val="6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fr-FR" sz="1600" b="1" kern="1200" dirty="0">
              <a:solidFill>
                <a:schemeClr val="tx1"/>
              </a:solidFill>
            </a:rPr>
            <a:t>Bloc 4 </a:t>
          </a:r>
          <a:r>
            <a:rPr lang="fr-FR" sz="1600" kern="1200" dirty="0">
              <a:solidFill>
                <a:schemeClr val="tx1"/>
              </a:solidFill>
            </a:rPr>
            <a:t>Maintenance</a:t>
          </a:r>
        </a:p>
      </dsp:txBody>
      <dsp:txXfrm>
        <a:off x="3536484" y="836519"/>
        <a:ext cx="1550392" cy="578997"/>
      </dsp:txXfrm>
    </dsp:sp>
    <dsp:sp modelId="{7C51530D-AD0A-4EE6-B3A4-95277AA84E9D}">
      <dsp:nvSpPr>
        <dsp:cNvPr id="0" name=""/>
        <dsp:cNvSpPr/>
      </dsp:nvSpPr>
      <dsp:spPr>
        <a:xfrm>
          <a:off x="3538074" y="1426636"/>
          <a:ext cx="1550392" cy="1049962"/>
        </a:xfrm>
        <a:prstGeom prst="rect">
          <a:avLst/>
        </a:prstGeom>
        <a:solidFill>
          <a:schemeClr val="accent5">
            <a:lumMod val="40000"/>
            <a:lumOff val="6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fr-FR" sz="1500" kern="1200" dirty="0"/>
            <a:t>Pour justifier techniquement les actions</a:t>
          </a:r>
        </a:p>
      </dsp:txBody>
      <dsp:txXfrm>
        <a:off x="3538074" y="1426636"/>
        <a:ext cx="1550392" cy="1049962"/>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0ACFEBD-EA69-4617-B34F-4D04F33B5D92}" type="datetimeFigureOut">
              <a:rPr lang="fr-FR" smtClean="0"/>
              <a:t>02/04/2026</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210B6FA-4F3C-4710-9E5C-2CCD99C706A5}" type="slidenum">
              <a:rPr lang="fr-FR" smtClean="0"/>
              <a:t>‹N°›</a:t>
            </a:fld>
            <a:endParaRPr lang="fr-FR"/>
          </a:p>
        </p:txBody>
      </p:sp>
    </p:spTree>
    <p:extLst>
      <p:ext uri="{BB962C8B-B14F-4D97-AF65-F5344CB8AC3E}">
        <p14:creationId xmlns:p14="http://schemas.microsoft.com/office/powerpoint/2010/main" val="4676446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BD2A7B-3BED-4548-8BA7-73EF4C9E23BD}" type="datetimeFigureOut">
              <a:rPr lang="fr-FR" smtClean="0"/>
              <a:t>02/04/2026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773F5E-1276-427F-86DE-C390B5F72B90}" type="slidenum">
              <a:rPr lang="fr-FR" smtClean="0"/>
              <a:t>‹N°›</a:t>
            </a:fld>
            <a:endParaRPr lang="fr-FR"/>
          </a:p>
        </p:txBody>
      </p:sp>
    </p:spTree>
    <p:extLst>
      <p:ext uri="{BB962C8B-B14F-4D97-AF65-F5344CB8AC3E}">
        <p14:creationId xmlns:p14="http://schemas.microsoft.com/office/powerpoint/2010/main" val="3783298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B3E7F58-97B8-8BA0-CA13-C65598ADD5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5517" y="1551709"/>
            <a:ext cx="6005946" cy="4003964"/>
          </a:xfrm>
          <a:prstGeom prst="rect">
            <a:avLst/>
          </a:prstGeom>
        </p:spPr>
      </p:pic>
    </p:spTree>
    <p:extLst>
      <p:ext uri="{BB962C8B-B14F-4D97-AF65-F5344CB8AC3E}">
        <p14:creationId xmlns:p14="http://schemas.microsoft.com/office/powerpoint/2010/main" val="4190266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Un contenu">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A003FC14-FE8F-4660-AAC4-1CDFFF8424C7}"/>
              </a:ext>
            </a:extLst>
          </p:cNvPr>
          <p:cNvSpPr>
            <a:spLocks noGrp="1"/>
          </p:cNvSpPr>
          <p:nvPr>
            <p:ph type="body" sz="quarter" idx="10" hasCustomPrompt="1"/>
          </p:nvPr>
        </p:nvSpPr>
        <p:spPr>
          <a:xfrm>
            <a:off x="1314449" y="503593"/>
            <a:ext cx="9222921" cy="572732"/>
          </a:xfrm>
          <a:prstGeom prst="rect">
            <a:avLst/>
          </a:prstGeom>
          <a:solidFill>
            <a:schemeClr val="accent1">
              <a:lumMod val="40000"/>
              <a:lumOff val="60000"/>
            </a:schemeClr>
          </a:solidFill>
        </p:spPr>
        <p:txBody>
          <a:bodyPr/>
          <a:lstStyle>
            <a:lvl1pPr marL="0" indent="0" algn="ctr">
              <a:buNone/>
              <a:defRPr/>
            </a:lvl1pPr>
          </a:lstStyle>
          <a:p>
            <a:pPr lvl="0"/>
            <a:r>
              <a:rPr lang="fr-FR" dirty="0"/>
              <a:t>Titre de la diapo</a:t>
            </a:r>
          </a:p>
        </p:txBody>
      </p:sp>
      <p:sp>
        <p:nvSpPr>
          <p:cNvPr id="16" name="Espace réservé du contenu 15">
            <a:extLst>
              <a:ext uri="{FF2B5EF4-FFF2-40B4-BE49-F238E27FC236}">
                <a16:creationId xmlns:a16="http://schemas.microsoft.com/office/drawing/2014/main" id="{1C4768F9-16C4-4F41-A99E-F85DC54DB574}"/>
              </a:ext>
            </a:extLst>
          </p:cNvPr>
          <p:cNvSpPr>
            <a:spLocks noGrp="1"/>
          </p:cNvSpPr>
          <p:nvPr>
            <p:ph sz="quarter" idx="11"/>
          </p:nvPr>
        </p:nvSpPr>
        <p:spPr>
          <a:xfrm>
            <a:off x="0" y="1076325"/>
            <a:ext cx="12192000" cy="5781675"/>
          </a:xfrm>
          <a:prstGeom prst="rect">
            <a:avLst/>
          </a:prstGeom>
        </p:spPr>
        <p:txBody>
          <a:bodyPr lIns="360000" tIns="360000" rIns="360000" bIns="360000"/>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5">
            <a:extLst>
              <a:ext uri="{FF2B5EF4-FFF2-40B4-BE49-F238E27FC236}">
                <a16:creationId xmlns:a16="http://schemas.microsoft.com/office/drawing/2014/main" id="{A003FC14-FE8F-4660-AAC4-1CDFFF8424C7}"/>
              </a:ext>
            </a:extLst>
          </p:cNvPr>
          <p:cNvSpPr>
            <a:spLocks noGrp="1"/>
          </p:cNvSpPr>
          <p:nvPr>
            <p:ph type="body" sz="quarter" idx="12" hasCustomPrompt="1"/>
          </p:nvPr>
        </p:nvSpPr>
        <p:spPr>
          <a:xfrm>
            <a:off x="1314450" y="10758"/>
            <a:ext cx="9222920" cy="492835"/>
          </a:xfrm>
          <a:prstGeom prst="rect">
            <a:avLst/>
          </a:prstGeom>
          <a:solidFill>
            <a:schemeClr val="accent1">
              <a:lumMod val="75000"/>
            </a:schemeClr>
          </a:solidFill>
        </p:spPr>
        <p:txBody>
          <a:bodyPr/>
          <a:lstStyle>
            <a:lvl1pPr marL="0" indent="0" algn="ctr">
              <a:buNone/>
              <a:defRPr sz="2400" b="1">
                <a:solidFill>
                  <a:schemeClr val="bg1"/>
                </a:solidFill>
              </a:defRPr>
            </a:lvl1pPr>
          </a:lstStyle>
          <a:p>
            <a:pPr lvl="0"/>
            <a:r>
              <a:rPr lang="fr-FR" dirty="0"/>
              <a:t>PNF BTS Maintenance des véhicules 16 mars et 02 avril 206</a:t>
            </a:r>
          </a:p>
        </p:txBody>
      </p:sp>
      <p:pic>
        <p:nvPicPr>
          <p:cNvPr id="2" name="Image 1">
            <a:extLst>
              <a:ext uri="{FF2B5EF4-FFF2-40B4-BE49-F238E27FC236}">
                <a16:creationId xmlns:a16="http://schemas.microsoft.com/office/drawing/2014/main" id="{F9AF347B-8304-345F-2E6E-F788FBD81B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37370" y="0"/>
            <a:ext cx="1654630" cy="1066800"/>
          </a:xfrm>
          <a:prstGeom prst="rect">
            <a:avLst/>
          </a:prstGeom>
        </p:spPr>
      </p:pic>
    </p:spTree>
    <p:extLst>
      <p:ext uri="{BB962C8B-B14F-4D97-AF65-F5344CB8AC3E}">
        <p14:creationId xmlns:p14="http://schemas.microsoft.com/office/powerpoint/2010/main" val="3632436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8" name="Espace réservé du contenu 7">
            <a:extLst>
              <a:ext uri="{FF2B5EF4-FFF2-40B4-BE49-F238E27FC236}">
                <a16:creationId xmlns:a16="http://schemas.microsoft.com/office/drawing/2014/main" id="{8962EE1D-7308-436F-ABBE-8604C0E62D55}"/>
              </a:ext>
            </a:extLst>
          </p:cNvPr>
          <p:cNvSpPr>
            <a:spLocks noGrp="1"/>
          </p:cNvSpPr>
          <p:nvPr>
            <p:ph sz="quarter" idx="12"/>
          </p:nvPr>
        </p:nvSpPr>
        <p:spPr>
          <a:xfrm>
            <a:off x="6096000" y="1076326"/>
            <a:ext cx="6095999" cy="5781674"/>
          </a:xfrm>
          <a:prstGeom prst="rect">
            <a:avLst/>
          </a:prstGeom>
        </p:spPr>
        <p:txBody>
          <a:bodyPr lIns="360000" tIns="360000" rIns="360000" bIns="360000"/>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0" name="Espace réservé du contenu 7">
            <a:extLst>
              <a:ext uri="{FF2B5EF4-FFF2-40B4-BE49-F238E27FC236}">
                <a16:creationId xmlns:a16="http://schemas.microsoft.com/office/drawing/2014/main" id="{0D9A092F-1B45-47A6-BABE-2D97175ABB72}"/>
              </a:ext>
            </a:extLst>
          </p:cNvPr>
          <p:cNvSpPr>
            <a:spLocks noGrp="1"/>
          </p:cNvSpPr>
          <p:nvPr>
            <p:ph sz="quarter" idx="13"/>
          </p:nvPr>
        </p:nvSpPr>
        <p:spPr>
          <a:xfrm>
            <a:off x="0" y="1076326"/>
            <a:ext cx="6096000" cy="5781674"/>
          </a:xfrm>
          <a:prstGeom prst="rect">
            <a:avLst/>
          </a:prstGeom>
        </p:spPr>
        <p:txBody>
          <a:bodyPr lIns="360000" tIns="360000" rIns="360000" bIns="360000"/>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 name="Espace réservé du texte 5">
            <a:extLst>
              <a:ext uri="{FF2B5EF4-FFF2-40B4-BE49-F238E27FC236}">
                <a16:creationId xmlns:a16="http://schemas.microsoft.com/office/drawing/2014/main" id="{0E3D1F60-3B97-0470-1E10-A699803109DF}"/>
              </a:ext>
            </a:extLst>
          </p:cNvPr>
          <p:cNvSpPr>
            <a:spLocks noGrp="1"/>
          </p:cNvSpPr>
          <p:nvPr>
            <p:ph type="body" sz="quarter" idx="10" hasCustomPrompt="1"/>
          </p:nvPr>
        </p:nvSpPr>
        <p:spPr>
          <a:xfrm>
            <a:off x="1314449" y="503593"/>
            <a:ext cx="9222921" cy="572732"/>
          </a:xfrm>
          <a:prstGeom prst="rect">
            <a:avLst/>
          </a:prstGeom>
          <a:solidFill>
            <a:schemeClr val="accent1">
              <a:lumMod val="40000"/>
              <a:lumOff val="60000"/>
            </a:schemeClr>
          </a:solidFill>
        </p:spPr>
        <p:txBody>
          <a:bodyPr/>
          <a:lstStyle>
            <a:lvl1pPr marL="0" indent="0" algn="ctr">
              <a:buNone/>
              <a:defRPr/>
            </a:lvl1pPr>
          </a:lstStyle>
          <a:p>
            <a:pPr lvl="0"/>
            <a:r>
              <a:rPr lang="fr-FR" dirty="0"/>
              <a:t>Titre de la diapo</a:t>
            </a:r>
          </a:p>
        </p:txBody>
      </p:sp>
      <p:sp>
        <p:nvSpPr>
          <p:cNvPr id="3" name="Espace réservé du texte 5">
            <a:extLst>
              <a:ext uri="{FF2B5EF4-FFF2-40B4-BE49-F238E27FC236}">
                <a16:creationId xmlns:a16="http://schemas.microsoft.com/office/drawing/2014/main" id="{2BD6B83E-253E-6DBE-44E2-BBC077837C03}"/>
              </a:ext>
            </a:extLst>
          </p:cNvPr>
          <p:cNvSpPr>
            <a:spLocks noGrp="1"/>
          </p:cNvSpPr>
          <p:nvPr>
            <p:ph type="body" sz="quarter" idx="14" hasCustomPrompt="1"/>
          </p:nvPr>
        </p:nvSpPr>
        <p:spPr>
          <a:xfrm>
            <a:off x="1314450" y="10758"/>
            <a:ext cx="9222920" cy="492835"/>
          </a:xfrm>
          <a:prstGeom prst="rect">
            <a:avLst/>
          </a:prstGeom>
          <a:solidFill>
            <a:schemeClr val="accent1">
              <a:lumMod val="75000"/>
            </a:schemeClr>
          </a:solidFill>
        </p:spPr>
        <p:txBody>
          <a:bodyPr/>
          <a:lstStyle>
            <a:lvl1pPr marL="0" indent="0" algn="ctr">
              <a:buNone/>
              <a:defRPr sz="2400" b="1">
                <a:solidFill>
                  <a:schemeClr val="bg1"/>
                </a:solidFill>
              </a:defRPr>
            </a:lvl1pPr>
          </a:lstStyle>
          <a:p>
            <a:pPr lvl="0"/>
            <a:r>
              <a:rPr lang="fr-FR" dirty="0"/>
              <a:t>PNF BTS Maintenance des véhicules 16 mars et 02 avril 2026</a:t>
            </a:r>
          </a:p>
        </p:txBody>
      </p:sp>
      <p:pic>
        <p:nvPicPr>
          <p:cNvPr id="5" name="Image 4">
            <a:extLst>
              <a:ext uri="{FF2B5EF4-FFF2-40B4-BE49-F238E27FC236}">
                <a16:creationId xmlns:a16="http://schemas.microsoft.com/office/drawing/2014/main" id="{5217988C-EF36-81BC-4EDB-0602A75CB1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37370" y="0"/>
            <a:ext cx="1654630" cy="1066800"/>
          </a:xfrm>
          <a:prstGeom prst="rect">
            <a:avLst/>
          </a:prstGeom>
        </p:spPr>
      </p:pic>
    </p:spTree>
    <p:extLst>
      <p:ext uri="{BB962C8B-B14F-4D97-AF65-F5344CB8AC3E}">
        <p14:creationId xmlns:p14="http://schemas.microsoft.com/office/powerpoint/2010/main" val="2605964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Page de présentation ou de partie">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D0322031-5013-367A-B9AC-496B43D8571D}"/>
              </a:ext>
            </a:extLst>
          </p:cNvPr>
          <p:cNvSpPr>
            <a:spLocks noGrp="1"/>
          </p:cNvSpPr>
          <p:nvPr>
            <p:ph type="body" sz="quarter" idx="10" hasCustomPrompt="1"/>
          </p:nvPr>
        </p:nvSpPr>
        <p:spPr>
          <a:xfrm>
            <a:off x="1314449" y="503593"/>
            <a:ext cx="9222921" cy="572732"/>
          </a:xfrm>
          <a:prstGeom prst="rect">
            <a:avLst/>
          </a:prstGeom>
          <a:solidFill>
            <a:schemeClr val="accent1">
              <a:lumMod val="40000"/>
              <a:lumOff val="60000"/>
            </a:schemeClr>
          </a:solidFill>
        </p:spPr>
        <p:txBody>
          <a:bodyPr/>
          <a:lstStyle>
            <a:lvl1pPr marL="0" indent="0" algn="ctr">
              <a:buNone/>
              <a:defRPr/>
            </a:lvl1pPr>
          </a:lstStyle>
          <a:p>
            <a:pPr lvl="0"/>
            <a:r>
              <a:rPr lang="fr-FR" dirty="0"/>
              <a:t>Titre de la diapo</a:t>
            </a:r>
          </a:p>
        </p:txBody>
      </p:sp>
      <p:sp>
        <p:nvSpPr>
          <p:cNvPr id="7" name="Espace réservé du texte 5">
            <a:extLst>
              <a:ext uri="{FF2B5EF4-FFF2-40B4-BE49-F238E27FC236}">
                <a16:creationId xmlns:a16="http://schemas.microsoft.com/office/drawing/2014/main" id="{9CA20D37-8AE4-7455-9CED-AC049B367D5D}"/>
              </a:ext>
            </a:extLst>
          </p:cNvPr>
          <p:cNvSpPr>
            <a:spLocks noGrp="1"/>
          </p:cNvSpPr>
          <p:nvPr>
            <p:ph type="body" sz="quarter" idx="12" hasCustomPrompt="1"/>
          </p:nvPr>
        </p:nvSpPr>
        <p:spPr>
          <a:xfrm>
            <a:off x="1314450" y="10758"/>
            <a:ext cx="9222920" cy="492835"/>
          </a:xfrm>
          <a:prstGeom prst="rect">
            <a:avLst/>
          </a:prstGeom>
          <a:solidFill>
            <a:schemeClr val="accent1">
              <a:lumMod val="75000"/>
            </a:schemeClr>
          </a:solidFill>
        </p:spPr>
        <p:txBody>
          <a:bodyPr/>
          <a:lstStyle>
            <a:lvl1pPr marL="0" indent="0" algn="ctr">
              <a:buNone/>
              <a:defRPr sz="2400" b="1">
                <a:solidFill>
                  <a:schemeClr val="bg1"/>
                </a:solidFill>
              </a:defRPr>
            </a:lvl1pPr>
          </a:lstStyle>
          <a:p>
            <a:pPr lvl="0"/>
            <a:r>
              <a:rPr lang="fr-FR" dirty="0"/>
              <a:t>PNF BTS Maintenance des véhicules 16 mars et 02 avril mai 2026</a:t>
            </a:r>
          </a:p>
        </p:txBody>
      </p:sp>
      <p:pic>
        <p:nvPicPr>
          <p:cNvPr id="2" name="Image 1">
            <a:extLst>
              <a:ext uri="{FF2B5EF4-FFF2-40B4-BE49-F238E27FC236}">
                <a16:creationId xmlns:a16="http://schemas.microsoft.com/office/drawing/2014/main" id="{A78694B6-F8B9-1D95-25F4-5B47B727E13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37370" y="0"/>
            <a:ext cx="1654630" cy="1066800"/>
          </a:xfrm>
          <a:prstGeom prst="rect">
            <a:avLst/>
          </a:prstGeom>
        </p:spPr>
      </p:pic>
    </p:spTree>
    <p:extLst>
      <p:ext uri="{BB962C8B-B14F-4D97-AF65-F5344CB8AC3E}">
        <p14:creationId xmlns:p14="http://schemas.microsoft.com/office/powerpoint/2010/main" val="3582789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type="blank" userDrawn="1">
  <p:cSld name="1_Disposition personnalisée">
    <p:bg>
      <p:bgPr>
        <a:solidFill>
          <a:srgbClr val="FFFFFF"/>
        </a:solidFill>
        <a:effectLst/>
      </p:bgPr>
    </p:bg>
    <p:spTree>
      <p:nvGrpSpPr>
        <p:cNvPr id="1" name=""/>
        <p:cNvGrpSpPr/>
        <p:nvPr/>
      </p:nvGrpSpPr>
      <p:grpSpPr bwMode="auto">
        <a:xfrm>
          <a:off x="0" y="0"/>
          <a:ext cx="0" cy="0"/>
          <a:chOff x="0" y="0"/>
          <a:chExt cx="0" cy="0"/>
        </a:xfrm>
      </p:grpSpPr>
      <p:pic>
        <p:nvPicPr>
          <p:cNvPr id="27" name="Image 6"/>
          <p:cNvPicPr/>
          <p:nvPr/>
        </p:nvPicPr>
        <p:blipFill>
          <a:blip r:embed="rId2"/>
          <a:stretch/>
        </p:blipFill>
        <p:spPr bwMode="auto">
          <a:xfrm>
            <a:off x="85320" y="80640"/>
            <a:ext cx="1123920" cy="838080"/>
          </a:xfrm>
          <a:prstGeom prst="rect">
            <a:avLst/>
          </a:prstGeom>
          <a:noFill/>
          <a:ln w="0">
            <a:noFill/>
          </a:ln>
        </p:spPr>
      </p:pic>
      <p:sp>
        <p:nvSpPr>
          <p:cNvPr id="28" name="Espace réservé du texte 3"/>
          <p:cNvSpPr/>
          <p:nvPr/>
        </p:nvSpPr>
        <p:spPr bwMode="auto">
          <a:xfrm>
            <a:off x="2334960" y="-12960"/>
            <a:ext cx="8146080" cy="377640"/>
          </a:xfrm>
          <a:prstGeom prst="rect">
            <a:avLst/>
          </a:prstGeom>
          <a:solidFill>
            <a:srgbClr val="2F5597"/>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algn="ctr" defTabSz="914400">
              <a:lnSpc>
                <a:spcPct val="90000"/>
              </a:lnSpc>
              <a:spcBef>
                <a:spcPts val="1001"/>
              </a:spcBef>
              <a:tabLst>
                <a:tab pos="0" algn="l"/>
              </a:tabLst>
              <a:defRPr/>
            </a:pPr>
            <a:r>
              <a:rPr lang="fr-FR" sz="2400" b="1" u="none" strike="noStrike">
                <a:solidFill>
                  <a:srgbClr val="FFFFFF"/>
                </a:solidFill>
                <a:latin typeface="Calibri"/>
              </a:rPr>
              <a:t>PNF BTS Maintenance des véhicules </a:t>
            </a:r>
            <a:endParaRPr lang="fr-FR" sz="2400" b="0" u="none" strike="noStrike">
              <a:solidFill>
                <a:srgbClr val="FFFFFF"/>
              </a:solidFill>
              <a:latin typeface="Calibri"/>
            </a:endParaRPr>
          </a:p>
          <a:p>
            <a:pPr algn="ctr" defTabSz="914400">
              <a:lnSpc>
                <a:spcPct val="90000"/>
              </a:lnSpc>
              <a:spcBef>
                <a:spcPts val="1001"/>
              </a:spcBef>
              <a:tabLst>
                <a:tab pos="0" algn="l"/>
              </a:tabLst>
              <a:defRPr/>
            </a:pPr>
            <a:endParaRPr lang="fr-FR" sz="2400" b="0" u="none" strike="noStrike">
              <a:solidFill>
                <a:srgbClr val="FFFFFF"/>
              </a:solidFill>
              <a:latin typeface="Calibri"/>
            </a:endParaRPr>
          </a:p>
        </p:txBody>
      </p:sp>
      <p:sp>
        <p:nvSpPr>
          <p:cNvPr id="29" name="Espace réservé du texte 3"/>
          <p:cNvSpPr/>
          <p:nvPr/>
        </p:nvSpPr>
        <p:spPr bwMode="auto">
          <a:xfrm>
            <a:off x="2334960" y="360360"/>
            <a:ext cx="8146080" cy="410400"/>
          </a:xfrm>
          <a:prstGeom prst="rect">
            <a:avLst/>
          </a:prstGeom>
          <a:solidFill>
            <a:schemeClr val="accent1">
              <a:lumMod val="40000"/>
              <a:lumOff val="60000"/>
            </a:schemeClr>
          </a:solid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algn="ctr" defTabSz="914400">
              <a:lnSpc>
                <a:spcPct val="90000"/>
              </a:lnSpc>
              <a:spcBef>
                <a:spcPts val="1001"/>
              </a:spcBef>
              <a:tabLst>
                <a:tab pos="0" algn="l"/>
              </a:tabLst>
              <a:defRPr/>
            </a:pPr>
            <a:r>
              <a:rPr lang="fr-FR" sz="2400" b="1" u="none" strike="noStrike">
                <a:solidFill>
                  <a:schemeClr val="dk1"/>
                </a:solidFill>
                <a:latin typeface="Calibri"/>
              </a:rPr>
              <a:t>Pôle 1</a:t>
            </a:r>
            <a:endParaRPr lang="fr-FR" sz="2400" b="0" u="none" strike="noStrike">
              <a:solidFill>
                <a:srgbClr val="000000"/>
              </a:solidFill>
              <a:latin typeface="Calibri"/>
            </a:endParaRPr>
          </a:p>
        </p:txBody>
      </p:sp>
      <p:pic>
        <p:nvPicPr>
          <p:cNvPr id="30" name="Image 6"/>
          <p:cNvPicPr/>
          <p:nvPr/>
        </p:nvPicPr>
        <p:blipFill>
          <a:blip r:embed="rId3"/>
          <a:stretch/>
        </p:blipFill>
        <p:spPr bwMode="auto">
          <a:xfrm>
            <a:off x="691200" y="1385640"/>
            <a:ext cx="6130080" cy="4086720"/>
          </a:xfrm>
          <a:prstGeom prst="rect">
            <a:avLst/>
          </a:prstGeom>
          <a:noFill/>
          <a:ln w="0">
            <a:noFill/>
          </a:ln>
        </p:spPr>
      </p:pic>
      <p:sp>
        <p:nvSpPr>
          <p:cNvPr id="31" name="PlaceHolder 1"/>
          <p:cNvSpPr>
            <a:spLocks noGrp="1"/>
          </p:cNvSpPr>
          <p:nvPr>
            <p:ph type="title"/>
          </p:nvPr>
        </p:nvSpPr>
        <p:spPr bwMode="auto">
          <a:xfrm>
            <a:off x="609480" y="273600"/>
            <a:ext cx="10972440" cy="1144800"/>
          </a:xfrm>
          <a:prstGeom prst="rect">
            <a:avLst/>
          </a:prstGeom>
          <a:noFill/>
          <a:ln w="0">
            <a:noFill/>
          </a:ln>
        </p:spPr>
        <p:txBody>
          <a:bodyPr lIns="0" tIns="0" rIns="0" bIns="0" anchor="ctr">
            <a:noAutofit/>
          </a:bodyPr>
          <a:lstStyle>
            <a:lvl1pPr indent="0" algn="l">
              <a:buNone/>
              <a:defRPr lang="fr-FR" sz="1800" b="0" u="none" strike="noStrike">
                <a:solidFill>
                  <a:schemeClr val="dk1"/>
                </a:solidFill>
                <a:latin typeface="Calibri"/>
              </a:defRPr>
            </a:lvl1pPr>
          </a:lstStyle>
          <a:p>
            <a:pPr indent="0" algn="l">
              <a:buNone/>
              <a:defRPr/>
            </a:pPr>
            <a:r>
              <a:rPr lang="fr-FR" sz="1800" b="0" u="none" strike="noStrike">
                <a:solidFill>
                  <a:schemeClr val="dk1"/>
                </a:solidFill>
                <a:latin typeface="Calibri"/>
              </a:rPr>
              <a:t>Cliquez pour éditer le format du texte-titre</a:t>
            </a:r>
            <a:endParaRPr/>
          </a:p>
        </p:txBody>
      </p:sp>
      <p:sp>
        <p:nvSpPr>
          <p:cNvPr id="32" name="PlaceHolder 2"/>
          <p:cNvSpPr>
            <a:spLocks noGrp="1"/>
          </p:cNvSpPr>
          <p:nvPr>
            <p:ph type="body"/>
          </p:nvPr>
        </p:nvSpPr>
        <p:spPr bwMode="auto">
          <a:xfrm>
            <a:off x="609480" y="1604520"/>
            <a:ext cx="10972440" cy="3977280"/>
          </a:xfrm>
          <a:prstGeom prst="rect">
            <a:avLst/>
          </a:prstGeom>
          <a:noFill/>
          <a:ln w="0">
            <a:noFill/>
          </a:ln>
        </p:spPr>
        <p:txBody>
          <a:bodyPr lIns="0" tIns="0" rIns="0" bIns="0" anchor="t">
            <a:normAutofit/>
          </a:bodyPr>
          <a:lstStyle>
            <a:lvl1pPr algn="l">
              <a:lnSpc>
                <a:spcPct val="90000"/>
              </a:lnSpc>
              <a:spcBef>
                <a:spcPts val="1417"/>
              </a:spcBef>
              <a:buClr>
                <a:srgbClr val="000000"/>
              </a:buClr>
              <a:buSzPct val="45000"/>
              <a:buFont typeface="Wingdings"/>
              <a:buChar char=""/>
              <a:defRPr lang="fr-FR" sz="2800" b="0" u="none" strike="noStrike">
                <a:solidFill>
                  <a:schemeClr val="dk1"/>
                </a:solidFill>
                <a:latin typeface="Calibri"/>
              </a:defRPr>
            </a:lvl1pPr>
            <a:lvl2pPr lvl="1" algn="l">
              <a:lnSpc>
                <a:spcPct val="90000"/>
              </a:lnSpc>
              <a:spcBef>
                <a:spcPts val="1134"/>
              </a:spcBef>
              <a:buClr>
                <a:srgbClr val="000000"/>
              </a:buClr>
              <a:buSzPct val="75000"/>
              <a:buFont typeface="Symbol"/>
              <a:buChar char=""/>
              <a:defRPr lang="fr-FR" sz="2000" b="0" u="none" strike="noStrike">
                <a:solidFill>
                  <a:schemeClr val="dk1"/>
                </a:solidFill>
                <a:latin typeface="Calibri"/>
              </a:defRPr>
            </a:lvl2pPr>
            <a:lvl3pPr lvl="2" algn="l">
              <a:lnSpc>
                <a:spcPct val="90000"/>
              </a:lnSpc>
              <a:spcBef>
                <a:spcPts val="850"/>
              </a:spcBef>
              <a:buClr>
                <a:srgbClr val="000000"/>
              </a:buClr>
              <a:buSzPct val="45000"/>
              <a:buFont typeface="Wingdings"/>
              <a:buChar char=""/>
              <a:defRPr lang="fr-FR" sz="1800" b="0" u="none" strike="noStrike">
                <a:solidFill>
                  <a:schemeClr val="dk1"/>
                </a:solidFill>
                <a:latin typeface="Calibri"/>
              </a:defRPr>
            </a:lvl3pPr>
            <a:lvl4pPr lvl="3" algn="l">
              <a:lnSpc>
                <a:spcPct val="90000"/>
              </a:lnSpc>
              <a:spcBef>
                <a:spcPts val="567"/>
              </a:spcBef>
              <a:buClr>
                <a:srgbClr val="000000"/>
              </a:buClr>
              <a:buSzPct val="75000"/>
              <a:buFont typeface="Symbol"/>
              <a:buChar char=""/>
              <a:defRPr lang="fr-FR" sz="1800" b="0" u="none" strike="noStrike">
                <a:solidFill>
                  <a:schemeClr val="dk1"/>
                </a:solidFill>
                <a:latin typeface="Calibri"/>
              </a:defRPr>
            </a:lvl4pPr>
            <a:lvl5pPr lvl="4" algn="l">
              <a:lnSpc>
                <a:spcPct val="90000"/>
              </a:lnSpc>
              <a:spcBef>
                <a:spcPts val="283"/>
              </a:spcBef>
              <a:buClr>
                <a:srgbClr val="000000"/>
              </a:buClr>
              <a:buSzPct val="45000"/>
              <a:buFont typeface="Wingdings"/>
              <a:buChar char=""/>
              <a:defRPr lang="fr-FR" sz="2000" b="0" u="none" strike="noStrike">
                <a:solidFill>
                  <a:schemeClr val="dk1"/>
                </a:solidFill>
                <a:latin typeface="Calibri"/>
              </a:defRPr>
            </a:lvl5pPr>
            <a:lvl6pPr lvl="5" algn="l">
              <a:lnSpc>
                <a:spcPct val="90000"/>
              </a:lnSpc>
              <a:spcBef>
                <a:spcPts val="283"/>
              </a:spcBef>
              <a:buClr>
                <a:srgbClr val="000000"/>
              </a:buClr>
              <a:buSzPct val="45000"/>
              <a:buFont typeface="Wingdings"/>
              <a:buChar char=""/>
              <a:defRPr lang="fr-FR" sz="2000" b="0" u="none" strike="noStrike">
                <a:solidFill>
                  <a:schemeClr val="dk1"/>
                </a:solidFill>
                <a:latin typeface="Calibri"/>
              </a:defRPr>
            </a:lvl6pPr>
            <a:lvl7pPr lvl="6" algn="l">
              <a:lnSpc>
                <a:spcPct val="90000"/>
              </a:lnSpc>
              <a:spcBef>
                <a:spcPts val="283"/>
              </a:spcBef>
              <a:buClr>
                <a:srgbClr val="000000"/>
              </a:buClr>
              <a:buSzPct val="45000"/>
              <a:buFont typeface="Wingdings"/>
              <a:buChar char=""/>
              <a:defRPr lang="fr-FR" sz="2000" b="0" u="none" strike="noStrike">
                <a:solidFill>
                  <a:schemeClr val="dk1"/>
                </a:solidFill>
                <a:latin typeface="Calibri"/>
              </a:defRPr>
            </a:lvl7pPr>
          </a:lstStyle>
          <a:p>
            <a:pPr marL="432000" indent="-324000" algn="l">
              <a:lnSpc>
                <a:spcPct val="90000"/>
              </a:lnSpc>
              <a:spcBef>
                <a:spcPts val="1417"/>
              </a:spcBef>
              <a:buClr>
                <a:srgbClr val="000000"/>
              </a:buClr>
              <a:buSzPct val="45000"/>
              <a:buFont typeface="Wingdings"/>
              <a:buChar char=""/>
              <a:defRPr/>
            </a:pPr>
            <a:r>
              <a:rPr lang="fr-FR" sz="2800" b="0" u="none" strike="noStrike">
                <a:solidFill>
                  <a:schemeClr val="dk1"/>
                </a:solidFill>
                <a:latin typeface="Calibri"/>
              </a:rPr>
              <a:t>Cliquez pour éditer le format du plan de texte</a:t>
            </a:r>
            <a:endParaRPr/>
          </a:p>
          <a:p>
            <a:pPr marL="864000" lvl="1" indent="-324000" algn="l">
              <a:lnSpc>
                <a:spcPct val="90000"/>
              </a:lnSpc>
              <a:spcBef>
                <a:spcPts val="1134"/>
              </a:spcBef>
              <a:buClr>
                <a:srgbClr val="000000"/>
              </a:buClr>
              <a:buSzPct val="75000"/>
              <a:buFont typeface="Symbol"/>
              <a:buChar char=""/>
              <a:defRPr/>
            </a:pPr>
            <a:r>
              <a:rPr lang="fr-FR" sz="2000" b="0" u="none" strike="noStrike">
                <a:solidFill>
                  <a:schemeClr val="dk1"/>
                </a:solidFill>
                <a:latin typeface="Calibri"/>
              </a:rPr>
              <a:t>Second niveau de plan</a:t>
            </a:r>
            <a:endParaRPr/>
          </a:p>
          <a:p>
            <a:pPr marL="1296000" lvl="2" indent="-288000" algn="l">
              <a:lnSpc>
                <a:spcPct val="90000"/>
              </a:lnSpc>
              <a:spcBef>
                <a:spcPts val="850"/>
              </a:spcBef>
              <a:buClr>
                <a:srgbClr val="000000"/>
              </a:buClr>
              <a:buSzPct val="45000"/>
              <a:buFont typeface="Wingdings"/>
              <a:buChar char=""/>
              <a:defRPr/>
            </a:pPr>
            <a:r>
              <a:rPr lang="fr-FR" sz="1800" b="0" u="none" strike="noStrike">
                <a:solidFill>
                  <a:schemeClr val="dk1"/>
                </a:solidFill>
                <a:latin typeface="Calibri"/>
              </a:rPr>
              <a:t>Troisième niveau de plan</a:t>
            </a:r>
            <a:endParaRPr/>
          </a:p>
          <a:p>
            <a:pPr marL="1728000" lvl="3" indent="-216000" algn="l">
              <a:lnSpc>
                <a:spcPct val="90000"/>
              </a:lnSpc>
              <a:spcBef>
                <a:spcPts val="567"/>
              </a:spcBef>
              <a:buClr>
                <a:srgbClr val="000000"/>
              </a:buClr>
              <a:buSzPct val="75000"/>
              <a:buFont typeface="Symbol"/>
              <a:buChar char=""/>
              <a:defRPr/>
            </a:pPr>
            <a:r>
              <a:rPr lang="fr-FR" sz="1800" b="0" u="none" strike="noStrike">
                <a:solidFill>
                  <a:schemeClr val="dk1"/>
                </a:solidFill>
                <a:latin typeface="Calibri"/>
              </a:rPr>
              <a:t>Quatrième niveau de plan</a:t>
            </a:r>
            <a:endParaRPr/>
          </a:p>
          <a:p>
            <a:pPr marL="2160000" lvl="4" indent="-216000" algn="l">
              <a:lnSpc>
                <a:spcPct val="90000"/>
              </a:lnSpc>
              <a:spcBef>
                <a:spcPts val="283"/>
              </a:spcBef>
              <a:buClr>
                <a:srgbClr val="000000"/>
              </a:buClr>
              <a:buSzPct val="45000"/>
              <a:buFont typeface="Wingdings"/>
              <a:buChar char=""/>
              <a:defRPr/>
            </a:pPr>
            <a:r>
              <a:rPr lang="fr-FR" sz="2000" b="0" u="none" strike="noStrike">
                <a:solidFill>
                  <a:schemeClr val="dk1"/>
                </a:solidFill>
                <a:latin typeface="Calibri"/>
              </a:rPr>
              <a:t>Cinquième niveau de plan</a:t>
            </a:r>
            <a:endParaRPr/>
          </a:p>
          <a:p>
            <a:pPr marL="2592000" lvl="5" indent="-216000" algn="l">
              <a:lnSpc>
                <a:spcPct val="90000"/>
              </a:lnSpc>
              <a:spcBef>
                <a:spcPts val="283"/>
              </a:spcBef>
              <a:buClr>
                <a:srgbClr val="000000"/>
              </a:buClr>
              <a:buSzPct val="45000"/>
              <a:buFont typeface="Wingdings"/>
              <a:buChar char=""/>
              <a:defRPr/>
            </a:pPr>
            <a:r>
              <a:rPr lang="fr-FR" sz="2000" b="0" u="none" strike="noStrike">
                <a:solidFill>
                  <a:schemeClr val="dk1"/>
                </a:solidFill>
                <a:latin typeface="Calibri"/>
              </a:rPr>
              <a:t>Sixième niveau de plan</a:t>
            </a:r>
            <a:endParaRPr/>
          </a:p>
          <a:p>
            <a:pPr marL="3024000" lvl="6" indent="-216000" algn="l">
              <a:lnSpc>
                <a:spcPct val="90000"/>
              </a:lnSpc>
              <a:spcBef>
                <a:spcPts val="283"/>
              </a:spcBef>
              <a:buClr>
                <a:srgbClr val="000000"/>
              </a:buClr>
              <a:buSzPct val="45000"/>
              <a:buFont typeface="Wingdings"/>
              <a:buChar char=""/>
              <a:defRPr/>
            </a:pPr>
            <a:r>
              <a:rPr lang="fr-FR" sz="2000" b="0" u="none" strike="noStrike">
                <a:solidFill>
                  <a:schemeClr val="dk1"/>
                </a:solidFill>
                <a:latin typeface="Calibri"/>
              </a:rPr>
              <a:t>Septième niveau de plan</a:t>
            </a:r>
            <a:endParaRPr/>
          </a:p>
        </p:txBody>
      </p:sp>
    </p:spTree>
    <p:extLst>
      <p:ext uri="{BB962C8B-B14F-4D97-AF65-F5344CB8AC3E}">
        <p14:creationId xmlns:p14="http://schemas.microsoft.com/office/powerpoint/2010/main" val="11362541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10ADBB25-30C4-4C9F-BE91-6868B223DD09}"/>
              </a:ext>
            </a:extLst>
          </p:cNvPr>
          <p:cNvSpPr txBox="1"/>
          <p:nvPr userDrawn="1"/>
        </p:nvSpPr>
        <p:spPr>
          <a:xfrm>
            <a:off x="11444654" y="6488668"/>
            <a:ext cx="747346" cy="369332"/>
          </a:xfrm>
          <a:prstGeom prst="rect">
            <a:avLst/>
          </a:prstGeom>
          <a:solidFill>
            <a:schemeClr val="accent1">
              <a:lumMod val="50000"/>
            </a:schemeClr>
          </a:solidFill>
        </p:spPr>
        <p:txBody>
          <a:bodyPr wrap="square" rtlCol="0">
            <a:spAutoFit/>
          </a:bodyPr>
          <a:lstStyle/>
          <a:p>
            <a:fld id="{790C2D54-5533-4671-8275-CE664E6D1A75}" type="slidenum">
              <a:rPr lang="fr-FR" smtClean="0">
                <a:solidFill>
                  <a:schemeClr val="bg1"/>
                </a:solidFill>
              </a:rPr>
              <a:t>‹N°›</a:t>
            </a:fld>
            <a:endParaRPr lang="fr-FR" dirty="0">
              <a:solidFill>
                <a:schemeClr val="bg1"/>
              </a:solidFill>
            </a:endParaRPr>
          </a:p>
        </p:txBody>
      </p:sp>
      <p:pic>
        <p:nvPicPr>
          <p:cNvPr id="2" name="Image 1"/>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 y="0"/>
            <a:ext cx="1226520" cy="887104"/>
          </a:xfrm>
          <a:prstGeom prst="rect">
            <a:avLst/>
          </a:prstGeom>
        </p:spPr>
      </p:pic>
    </p:spTree>
    <p:extLst>
      <p:ext uri="{BB962C8B-B14F-4D97-AF65-F5344CB8AC3E}">
        <p14:creationId xmlns:p14="http://schemas.microsoft.com/office/powerpoint/2010/main" val="2501872391"/>
      </p:ext>
    </p:extLst>
  </p:cSld>
  <p:clrMap bg1="lt1" tx1="dk1" bg2="lt2" tx2="dk2" accent1="accent1" accent2="accent2" accent3="accent3" accent4="accent4" accent5="accent5" accent6="accent6" hlink="hlink" folHlink="folHlink"/>
  <p:sldLayoutIdLst>
    <p:sldLayoutId id="2147483654" r:id="rId1"/>
    <p:sldLayoutId id="2147483649" r:id="rId2"/>
    <p:sldLayoutId id="2147483653" r:id="rId3"/>
    <p:sldLayoutId id="2147483690" r:id="rId4"/>
    <p:sldLayoutId id="2147483696"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6.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nuage02.apps.education.fr/index.php/s/5K7WmSS6qZFx4Ze" TargetMode="External"/><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emf"/></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Layout" Target="../diagrams/layout1.xml"/><Relationship Id="rId7" Type="http://schemas.openxmlformats.org/officeDocument/2006/relationships/image" Target="../media/image9.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3.emf"/><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C0001844-BFDC-D9EB-049E-A428644405FD}"/>
              </a:ext>
            </a:extLst>
          </p:cNvPr>
          <p:cNvSpPr txBox="1"/>
          <p:nvPr/>
        </p:nvSpPr>
        <p:spPr>
          <a:xfrm>
            <a:off x="6972300" y="1611696"/>
            <a:ext cx="4960620" cy="1323439"/>
          </a:xfrm>
          <a:prstGeom prst="rect">
            <a:avLst/>
          </a:prstGeom>
          <a:noFill/>
          <a:ln w="63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PNF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Rénovation du BTS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Maintenance des véhicules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Webinaire du 2 avril 2026</a:t>
            </a:r>
          </a:p>
        </p:txBody>
      </p:sp>
      <p:sp>
        <p:nvSpPr>
          <p:cNvPr id="2" name="ZoneTexte 1">
            <a:extLst>
              <a:ext uri="{FF2B5EF4-FFF2-40B4-BE49-F238E27FC236}">
                <a16:creationId xmlns:a16="http://schemas.microsoft.com/office/drawing/2014/main" id="{4FF369C1-BA26-B956-ED95-4196A5D330C0}"/>
              </a:ext>
            </a:extLst>
          </p:cNvPr>
          <p:cNvSpPr txBox="1"/>
          <p:nvPr/>
        </p:nvSpPr>
        <p:spPr>
          <a:xfrm>
            <a:off x="6972300" y="3429000"/>
            <a:ext cx="4960620" cy="1200329"/>
          </a:xfrm>
          <a:prstGeom prst="rect">
            <a:avLst/>
          </a:prstGeom>
          <a:noFill/>
          <a:ln>
            <a:solidFill>
              <a:schemeClr val="tx1"/>
            </a:solidFill>
          </a:ln>
        </p:spPr>
        <p:txBody>
          <a:bodyPr wrap="square" rtlCol="0">
            <a:spAutoFit/>
          </a:bodyPr>
          <a:lstStyle/>
          <a:p>
            <a:pPr algn="ctr">
              <a:defRPr/>
            </a:pPr>
            <a:r>
              <a:rPr lang="fr-FR" sz="2400" b="1" dirty="0">
                <a:solidFill>
                  <a:srgbClr val="0070C0"/>
                </a:solidFill>
              </a:rPr>
              <a:t>Se projeter à la rentrée 2026</a:t>
            </a:r>
            <a:endPar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Arial"/>
              </a:rPr>
              <a:t>Proposition de mise en œuvre du pôle 2</a:t>
            </a:r>
            <a:endPar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Arial"/>
            </a:endParaRPr>
          </a:p>
        </p:txBody>
      </p:sp>
      <p:sp>
        <p:nvSpPr>
          <p:cNvPr id="3" name="ZoneTexte 2">
            <a:extLst>
              <a:ext uri="{FF2B5EF4-FFF2-40B4-BE49-F238E27FC236}">
                <a16:creationId xmlns:a16="http://schemas.microsoft.com/office/drawing/2014/main" id="{97EAE4C2-ED67-35A4-95D2-7B5302641DA9}"/>
              </a:ext>
            </a:extLst>
          </p:cNvPr>
          <p:cNvSpPr txBox="1"/>
          <p:nvPr/>
        </p:nvSpPr>
        <p:spPr>
          <a:xfrm>
            <a:off x="7436211" y="5076322"/>
            <a:ext cx="4755789" cy="738664"/>
          </a:xfrm>
          <a:prstGeom prst="rect">
            <a:avLst/>
          </a:prstGeom>
          <a:noFill/>
        </p:spPr>
        <p:txBody>
          <a:bodyPr wrap="square" rtlCol="0">
            <a:spAutoFit/>
          </a:bodyPr>
          <a:lstStyle/>
          <a:p>
            <a:r>
              <a:rPr lang="fr-FR" sz="1400" dirty="0"/>
              <a:t>Karl Bazin, enseignant éco-gestion Jules Verne, Mondeville, académie de Normandie</a:t>
            </a:r>
            <a:endParaRPr lang="fr-FR" sz="1400" i="1" dirty="0"/>
          </a:p>
          <a:p>
            <a:r>
              <a:rPr lang="fr-FR" sz="1400" dirty="0"/>
              <a:t>Thierry </a:t>
            </a:r>
            <a:r>
              <a:rPr lang="fr-FR" sz="1400" dirty="0" err="1"/>
              <a:t>Fleuranceau</a:t>
            </a:r>
            <a:r>
              <a:rPr lang="fr-FR" sz="1400" dirty="0"/>
              <a:t>, IA-IPR, académie de Toulouse</a:t>
            </a:r>
            <a:endParaRPr lang="fr-FR" sz="1400" i="1" dirty="0"/>
          </a:p>
        </p:txBody>
      </p:sp>
    </p:spTree>
    <p:extLst>
      <p:ext uri="{BB962C8B-B14F-4D97-AF65-F5344CB8AC3E}">
        <p14:creationId xmlns:p14="http://schemas.microsoft.com/office/powerpoint/2010/main" val="8871455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p:txBody>
          <a:bodyPr/>
          <a:lstStyle/>
          <a:p>
            <a:r>
              <a:rPr lang="fr-FR" dirty="0">
                <a:latin typeface="Arial" panose="020B0604020202020204" pitchFamily="34" charset="0"/>
                <a:cs typeface="Arial" panose="020B0604020202020204" pitchFamily="34" charset="0"/>
              </a:rPr>
              <a:t>Pédagogie et didactique du bloc 2 </a:t>
            </a:r>
          </a:p>
          <a:p>
            <a:endParaRPr lang="fr-FR" dirty="0"/>
          </a:p>
        </p:txBody>
      </p:sp>
      <p:sp>
        <p:nvSpPr>
          <p:cNvPr id="4" name="Espace réservé du texte 3"/>
          <p:cNvSpPr>
            <a:spLocks noGrp="1"/>
          </p:cNvSpPr>
          <p:nvPr>
            <p:ph type="body" sz="quarter" idx="12"/>
          </p:nvPr>
        </p:nvSpPr>
        <p:spPr/>
        <p:txBody>
          <a:bodyPr/>
          <a:lstStyle/>
          <a:p>
            <a:endParaRPr lang="fr-FR"/>
          </a:p>
        </p:txBody>
      </p:sp>
      <p:sp>
        <p:nvSpPr>
          <p:cNvPr id="8" name="Rectangle 7"/>
          <p:cNvSpPr/>
          <p:nvPr/>
        </p:nvSpPr>
        <p:spPr>
          <a:xfrm>
            <a:off x="194733" y="1164538"/>
            <a:ext cx="10659534" cy="37375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800" b="1" i="0" u="none" strike="noStrike" kern="18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Logique de progression en 2ème année</a:t>
            </a:r>
            <a:r>
              <a:rPr kumimoji="0" lang="fr-FR" sz="1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 </a:t>
            </a: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Gérer des situations complexes en autonomie</a:t>
            </a:r>
            <a:endPar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Flèche droite rayée 9"/>
          <p:cNvSpPr/>
          <p:nvPr/>
        </p:nvSpPr>
        <p:spPr>
          <a:xfrm rot="5400000">
            <a:off x="-824560" y="4006649"/>
            <a:ext cx="3774489" cy="397934"/>
          </a:xfrm>
          <a:prstGeom prst="stripedRightArrow">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Image 12"/>
          <p:cNvPicPr/>
          <p:nvPr/>
        </p:nvPicPr>
        <p:blipFill rotWithShape="1">
          <a:blip r:embed="rId2"/>
          <a:srcRect l="21701" t="29415" r="27667" b="16092"/>
          <a:stretch/>
        </p:blipFill>
        <p:spPr bwMode="auto">
          <a:xfrm>
            <a:off x="1459093" y="1538295"/>
            <a:ext cx="8512221" cy="511392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001244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p:txBody>
          <a:bodyPr/>
          <a:lstStyle/>
          <a:p>
            <a:r>
              <a:rPr lang="fr-FR"/>
              <a:t>Pédagogie et didactique du bloc 2 </a:t>
            </a:r>
          </a:p>
          <a:p>
            <a:endParaRPr lang="fr-FR" dirty="0"/>
          </a:p>
        </p:txBody>
      </p:sp>
      <p:sp>
        <p:nvSpPr>
          <p:cNvPr id="15" name="Espace réservé du texte 14"/>
          <p:cNvSpPr>
            <a:spLocks noGrp="1"/>
          </p:cNvSpPr>
          <p:nvPr>
            <p:ph type="body" sz="quarter" idx="12"/>
          </p:nvPr>
        </p:nvSpPr>
        <p:spPr/>
        <p:txBody>
          <a:bodyPr/>
          <a:lstStyle/>
          <a:p>
            <a:endParaRPr lang="fr-FR"/>
          </a:p>
        </p:txBody>
      </p:sp>
      <p:graphicFrame>
        <p:nvGraphicFramePr>
          <p:cNvPr id="5" name="Diagramme 4"/>
          <p:cNvGraphicFramePr/>
          <p:nvPr/>
        </p:nvGraphicFramePr>
        <p:xfrm>
          <a:off x="5746010" y="1699126"/>
          <a:ext cx="5088467" cy="330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ZoneTexte 5"/>
          <p:cNvSpPr txBox="1"/>
          <p:nvPr/>
        </p:nvSpPr>
        <p:spPr>
          <a:xfrm>
            <a:off x="5264929" y="1494663"/>
            <a:ext cx="6127575"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Le bloc 2 (C2.1/C2.2) est transversal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Il mobilise systématiquement les 3 autres blocs</a:t>
            </a:r>
          </a:p>
        </p:txBody>
      </p:sp>
      <p:sp>
        <p:nvSpPr>
          <p:cNvPr id="7" name="Flèche droite 6"/>
          <p:cNvSpPr/>
          <p:nvPr/>
        </p:nvSpPr>
        <p:spPr>
          <a:xfrm>
            <a:off x="3937611" y="3152128"/>
            <a:ext cx="1049867" cy="4487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4632961" y="4796394"/>
            <a:ext cx="3309256" cy="932522"/>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C2.1</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La relation client </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repose sur des informations issues du diagnostic.</a:t>
            </a:r>
          </a:p>
        </p:txBody>
      </p:sp>
      <p:sp>
        <p:nvSpPr>
          <p:cNvPr id="10" name="Rectangle 9"/>
          <p:cNvSpPr/>
          <p:nvPr/>
        </p:nvSpPr>
        <p:spPr>
          <a:xfrm>
            <a:off x="8107362" y="4792065"/>
            <a:ext cx="3727586" cy="932523"/>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C2.2</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La commercialisation </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s’appuie sur une estimation / organisation / réalisation.</a:t>
            </a:r>
          </a:p>
        </p:txBody>
      </p:sp>
      <p:sp>
        <p:nvSpPr>
          <p:cNvPr id="11" name="Double flèche verticale 10"/>
          <p:cNvSpPr/>
          <p:nvPr/>
        </p:nvSpPr>
        <p:spPr>
          <a:xfrm>
            <a:off x="6433909" y="4316547"/>
            <a:ext cx="109131" cy="296091"/>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Double flèche verticale 11"/>
          <p:cNvSpPr/>
          <p:nvPr/>
        </p:nvSpPr>
        <p:spPr>
          <a:xfrm>
            <a:off x="8290244" y="4319451"/>
            <a:ext cx="109131" cy="296091"/>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Double flèche verticale 12"/>
          <p:cNvSpPr/>
          <p:nvPr/>
        </p:nvSpPr>
        <p:spPr>
          <a:xfrm>
            <a:off x="9971155" y="4339219"/>
            <a:ext cx="109131" cy="296091"/>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Image 13"/>
          <p:cNvPicPr>
            <a:picLocks noChangeAspect="1"/>
          </p:cNvPicPr>
          <p:nvPr/>
        </p:nvPicPr>
        <p:blipFill>
          <a:blip r:embed="rId7"/>
          <a:stretch>
            <a:fillRect/>
          </a:stretch>
        </p:blipFill>
        <p:spPr>
          <a:xfrm>
            <a:off x="119688" y="1371939"/>
            <a:ext cx="3602081" cy="2401387"/>
          </a:xfrm>
          <a:prstGeom prst="rect">
            <a:avLst/>
          </a:prstGeom>
        </p:spPr>
      </p:pic>
      <p:sp>
        <p:nvSpPr>
          <p:cNvPr id="16" name="Rectangle à coins arrondis 15"/>
          <p:cNvSpPr/>
          <p:nvPr/>
        </p:nvSpPr>
        <p:spPr>
          <a:xfrm>
            <a:off x="119688" y="4516448"/>
            <a:ext cx="3602081" cy="120814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On part du client...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On mobilise la technique...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On structure l’intervention, l’atelier</a:t>
            </a:r>
          </a:p>
        </p:txBody>
      </p:sp>
    </p:spTree>
    <p:extLst>
      <p:ext uri="{BB962C8B-B14F-4D97-AF65-F5344CB8AC3E}">
        <p14:creationId xmlns:p14="http://schemas.microsoft.com/office/powerpoint/2010/main" val="16354150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à coins arrondis 16">
            <a:extLst>
              <a:ext uri="{FF2B5EF4-FFF2-40B4-BE49-F238E27FC236}">
                <a16:creationId xmlns:a16="http://schemas.microsoft.com/office/drawing/2014/main" id="{10011AC9-4595-FBD3-C690-FE5F1B2EA058}"/>
              </a:ext>
            </a:extLst>
          </p:cNvPr>
          <p:cNvSpPr/>
          <p:nvPr/>
        </p:nvSpPr>
        <p:spPr>
          <a:xfrm>
            <a:off x="7417482" y="2386766"/>
            <a:ext cx="3007081" cy="833975"/>
          </a:xfrm>
          <a:prstGeom prst="round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Séquence 1 : </a:t>
            </a:r>
            <a:r>
              <a:rPr kumimoji="0" lang="fr-FR" sz="1800" b="0" i="0" u="none" strike="noStrike" kern="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mn-cs"/>
              </a:rPr>
              <a:t>Les fondamentaux de la satisfaction client</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23" name="Rectangle à coins arrondis 16">
            <a:extLst>
              <a:ext uri="{FF2B5EF4-FFF2-40B4-BE49-F238E27FC236}">
                <a16:creationId xmlns:a16="http://schemas.microsoft.com/office/drawing/2014/main" id="{9B86A3DE-8F5F-1341-5BCF-02A135A8149D}"/>
              </a:ext>
            </a:extLst>
          </p:cNvPr>
          <p:cNvSpPr/>
          <p:nvPr/>
        </p:nvSpPr>
        <p:spPr>
          <a:xfrm>
            <a:off x="1466848" y="1589139"/>
            <a:ext cx="3007081" cy="1543528"/>
          </a:xfrm>
          <a:prstGeom prst="round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Séquence 1 </a:t>
            </a:r>
            <a:r>
              <a:rPr kumimoji="0" lang="fr-FR" sz="1800" b="0" i="0" u="none" strike="noStrike" kern="1200" cap="none" spc="0" normalizeH="0" baseline="0" noProof="0" dirty="0">
                <a:ln>
                  <a:noFill/>
                </a:ln>
                <a:solidFill>
                  <a:srgbClr val="0070C0"/>
                </a:solidFill>
                <a:effectLst/>
                <a:uLnTx/>
                <a:uFillTx/>
                <a:latin typeface="Calibri" panose="020F0502020204030204"/>
                <a:ea typeface="+mn-ea"/>
                <a:cs typeface="+mn-cs"/>
              </a:rPr>
              <a:t>=  Le parcours client : un levier stratégique de l’expérience client</a:t>
            </a:r>
          </a:p>
        </p:txBody>
      </p:sp>
      <p:sp>
        <p:nvSpPr>
          <p:cNvPr id="10" name="Espace réservé du texte 3">
            <a:extLst>
              <a:ext uri="{FF2B5EF4-FFF2-40B4-BE49-F238E27FC236}">
                <a16:creationId xmlns:a16="http://schemas.microsoft.com/office/drawing/2014/main" id="{6C2DD8A7-219B-22D4-6C37-634BB5BBD10C}"/>
              </a:ext>
            </a:extLst>
          </p:cNvPr>
          <p:cNvSpPr>
            <a:spLocks noGrp="1"/>
          </p:cNvSpPr>
          <p:nvPr>
            <p:ph type="body" sz="quarter" idx="12"/>
          </p:nvPr>
        </p:nvSpPr>
        <p:spPr>
          <a:xfrm>
            <a:off x="1314450" y="0"/>
            <a:ext cx="9222920" cy="523939"/>
          </a:xfrm>
        </p:spPr>
        <p:txBody>
          <a:bodyPr/>
          <a:lstStyle/>
          <a:p>
            <a:pPr lvl="0"/>
            <a:r>
              <a:rPr lang="fr-FR" dirty="0"/>
              <a:t>PNF BTS Maintenance des véhicules 16 mars et 02 avril 2026</a:t>
            </a:r>
          </a:p>
          <a:p>
            <a:endParaRPr lang="fr-FR" dirty="0"/>
          </a:p>
        </p:txBody>
      </p:sp>
      <p:sp>
        <p:nvSpPr>
          <p:cNvPr id="12" name="Espace réservé du texte 11">
            <a:extLst>
              <a:ext uri="{FF2B5EF4-FFF2-40B4-BE49-F238E27FC236}">
                <a16:creationId xmlns:a16="http://schemas.microsoft.com/office/drawing/2014/main" id="{8BE7FEB0-DFAD-B8CD-9072-DA3002696995}"/>
              </a:ext>
            </a:extLst>
          </p:cNvPr>
          <p:cNvSpPr>
            <a:spLocks noGrp="1"/>
          </p:cNvSpPr>
          <p:nvPr>
            <p:ph type="body" sz="quarter" idx="10"/>
          </p:nvPr>
        </p:nvSpPr>
        <p:spPr>
          <a:xfrm>
            <a:off x="1314449" y="503592"/>
            <a:ext cx="9222921" cy="612513"/>
          </a:xfrm>
        </p:spPr>
        <p:txBody>
          <a:bodyPr/>
          <a:lstStyle/>
          <a:p>
            <a:r>
              <a:rPr lang="fr-FR" dirty="0">
                <a:latin typeface="Arial" panose="020B0604020202020204" pitchFamily="34" charset="0"/>
                <a:cs typeface="Arial" panose="020B0604020202020204" pitchFamily="34" charset="0"/>
              </a:rPr>
              <a:t>Pédagogie et didactique du bloc 2 </a:t>
            </a:r>
          </a:p>
        </p:txBody>
      </p:sp>
      <p:sp>
        <p:nvSpPr>
          <p:cNvPr id="2" name="Espace réservé du contenu 4">
            <a:extLst>
              <a:ext uri="{FF2B5EF4-FFF2-40B4-BE49-F238E27FC236}">
                <a16:creationId xmlns:a16="http://schemas.microsoft.com/office/drawing/2014/main" id="{5DCD5EDA-8934-9317-1DED-E4744D6923C4}"/>
              </a:ext>
            </a:extLst>
          </p:cNvPr>
          <p:cNvSpPr txBox="1">
            <a:spLocks/>
          </p:cNvSpPr>
          <p:nvPr/>
        </p:nvSpPr>
        <p:spPr>
          <a:xfrm>
            <a:off x="1385920" y="2926122"/>
            <a:ext cx="3375171" cy="127557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fr-FR" sz="1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3" name="Rectangle à coins arrondis 16">
            <a:extLst>
              <a:ext uri="{FF2B5EF4-FFF2-40B4-BE49-F238E27FC236}">
                <a16:creationId xmlns:a16="http://schemas.microsoft.com/office/drawing/2014/main" id="{4AE81E7A-7C18-1163-35A4-CB2D4846A001}"/>
              </a:ext>
            </a:extLst>
          </p:cNvPr>
          <p:cNvSpPr/>
          <p:nvPr/>
        </p:nvSpPr>
        <p:spPr>
          <a:xfrm>
            <a:off x="1314449" y="1308294"/>
            <a:ext cx="4103304" cy="5337981"/>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ZoneTexte 13">
            <a:extLst>
              <a:ext uri="{FF2B5EF4-FFF2-40B4-BE49-F238E27FC236}">
                <a16:creationId xmlns:a16="http://schemas.microsoft.com/office/drawing/2014/main" id="{BC6DBB17-DE4A-831E-E5FA-ABEA74DB65AD}"/>
              </a:ext>
            </a:extLst>
          </p:cNvPr>
          <p:cNvSpPr txBox="1"/>
          <p:nvPr/>
        </p:nvSpPr>
        <p:spPr>
          <a:xfrm>
            <a:off x="4516262" y="1501917"/>
            <a:ext cx="80323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60000"/>
                    <a:lumOff val="40000"/>
                  </a:srgbClr>
                </a:solidFill>
                <a:effectLst/>
                <a:uLnTx/>
                <a:uFillTx/>
                <a:latin typeface="Calibri"/>
                <a:ea typeface="+mn-ea"/>
                <a:cs typeface="Calibri"/>
              </a:rPr>
              <a:t>BTS1</a:t>
            </a:r>
          </a:p>
        </p:txBody>
      </p:sp>
      <p:sp>
        <p:nvSpPr>
          <p:cNvPr id="15" name="Rectangle à coins arrondis 18">
            <a:extLst>
              <a:ext uri="{FF2B5EF4-FFF2-40B4-BE49-F238E27FC236}">
                <a16:creationId xmlns:a16="http://schemas.microsoft.com/office/drawing/2014/main" id="{43737034-641C-C17C-CCFD-C8FDEA9C5BE2}"/>
              </a:ext>
            </a:extLst>
          </p:cNvPr>
          <p:cNvSpPr/>
          <p:nvPr/>
        </p:nvSpPr>
        <p:spPr>
          <a:xfrm>
            <a:off x="7238260" y="1308295"/>
            <a:ext cx="4103304" cy="5337990"/>
          </a:xfrm>
          <a:prstGeom prst="roundRect">
            <a:avLst/>
          </a:prstGeom>
          <a:noFill/>
          <a:ln>
            <a:solidFill>
              <a:srgbClr val="2F6AAA"/>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ZoneTexte 15">
            <a:extLst>
              <a:ext uri="{FF2B5EF4-FFF2-40B4-BE49-F238E27FC236}">
                <a16:creationId xmlns:a16="http://schemas.microsoft.com/office/drawing/2014/main" id="{61410B41-E1B8-B48E-24DA-DBE4AA4EE8DF}"/>
              </a:ext>
            </a:extLst>
          </p:cNvPr>
          <p:cNvSpPr txBox="1"/>
          <p:nvPr/>
        </p:nvSpPr>
        <p:spPr>
          <a:xfrm>
            <a:off x="10411340" y="2265853"/>
            <a:ext cx="80323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60000"/>
                    <a:lumOff val="40000"/>
                  </a:srgbClr>
                </a:solidFill>
                <a:effectLst/>
                <a:uLnTx/>
                <a:uFillTx/>
                <a:latin typeface="Calibri"/>
                <a:ea typeface="+mn-ea"/>
                <a:cs typeface="Calibri"/>
              </a:rPr>
              <a:t>BTS1</a:t>
            </a:r>
          </a:p>
        </p:txBody>
      </p:sp>
      <p:sp>
        <p:nvSpPr>
          <p:cNvPr id="17" name="Espace réservé du contenu 4">
            <a:extLst>
              <a:ext uri="{FF2B5EF4-FFF2-40B4-BE49-F238E27FC236}">
                <a16:creationId xmlns:a16="http://schemas.microsoft.com/office/drawing/2014/main" id="{A0787439-4ACB-E6D6-E114-170E04EBCCBE}"/>
              </a:ext>
            </a:extLst>
          </p:cNvPr>
          <p:cNvSpPr txBox="1">
            <a:spLocks/>
          </p:cNvSpPr>
          <p:nvPr/>
        </p:nvSpPr>
        <p:spPr>
          <a:xfrm>
            <a:off x="7421499" y="1606359"/>
            <a:ext cx="3250860" cy="127557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274890"/>
              </a:buClr>
              <a:buSzTx/>
              <a:buFont typeface="Arial" panose="020B0604020202020204" pitchFamily="34" charset="0"/>
              <a:buNone/>
              <a:tabLst/>
              <a:defRPr/>
            </a:pPr>
            <a:endParaRPr kumimoji="0" lang="fr-FR" sz="1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8" name="Espace réservé du contenu 4">
            <a:extLst>
              <a:ext uri="{FF2B5EF4-FFF2-40B4-BE49-F238E27FC236}">
                <a16:creationId xmlns:a16="http://schemas.microsoft.com/office/drawing/2014/main" id="{DBC9CF9F-6964-CB24-38F3-7494B6A803D4}"/>
              </a:ext>
            </a:extLst>
          </p:cNvPr>
          <p:cNvSpPr txBox="1">
            <a:spLocks/>
          </p:cNvSpPr>
          <p:nvPr/>
        </p:nvSpPr>
        <p:spPr>
          <a:xfrm>
            <a:off x="1448075" y="1679197"/>
            <a:ext cx="3250860" cy="127557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0"/>
              </a:spcBef>
              <a:spcAft>
                <a:spcPts val="0"/>
              </a:spcAft>
              <a:buClr>
                <a:srgbClr val="274890"/>
              </a:buClr>
              <a:buSzTx/>
              <a:buFont typeface="Arial" panose="020B0604020202020204" pitchFamily="34" charset="0"/>
              <a:buChar char="•"/>
              <a:tabLst/>
              <a:defRPr/>
            </a:pPr>
            <a:endParaRPr kumimoji="0" lang="fr-FR" sz="1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cxnSp>
        <p:nvCxnSpPr>
          <p:cNvPr id="21" name="Connecteur droit avec flèche 20">
            <a:extLst>
              <a:ext uri="{FF2B5EF4-FFF2-40B4-BE49-F238E27FC236}">
                <a16:creationId xmlns:a16="http://schemas.microsoft.com/office/drawing/2014/main" id="{122DA14C-2F21-D2FB-18AA-E9409208D624}"/>
              </a:ext>
            </a:extLst>
          </p:cNvPr>
          <p:cNvCxnSpPr/>
          <p:nvPr/>
        </p:nvCxnSpPr>
        <p:spPr>
          <a:xfrm>
            <a:off x="5541651" y="4291211"/>
            <a:ext cx="1615044" cy="0"/>
          </a:xfrm>
          <a:prstGeom prst="straightConnector1">
            <a:avLst/>
          </a:prstGeom>
          <a:ln w="92075">
            <a:headEnd type="triangle"/>
            <a:tailEnd type="triangle"/>
          </a:ln>
        </p:spPr>
        <p:style>
          <a:lnRef idx="1">
            <a:schemeClr val="accent2"/>
          </a:lnRef>
          <a:fillRef idx="0">
            <a:schemeClr val="accent2"/>
          </a:fillRef>
          <a:effectRef idx="0">
            <a:schemeClr val="accent2"/>
          </a:effectRef>
          <a:fontRef idx="minor">
            <a:schemeClr val="tx1"/>
          </a:fontRef>
        </p:style>
      </p:cxnSp>
      <p:sp>
        <p:nvSpPr>
          <p:cNvPr id="22" name="ZoneTexte 21">
            <a:extLst>
              <a:ext uri="{FF2B5EF4-FFF2-40B4-BE49-F238E27FC236}">
                <a16:creationId xmlns:a16="http://schemas.microsoft.com/office/drawing/2014/main" id="{A5619441-E96D-FEE5-8AAC-61463D67D83D}"/>
              </a:ext>
            </a:extLst>
          </p:cNvPr>
          <p:cNvSpPr txBox="1"/>
          <p:nvPr/>
        </p:nvSpPr>
        <p:spPr>
          <a:xfrm>
            <a:off x="5489224" y="2086692"/>
            <a:ext cx="177817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Illustrations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avec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2 séquences pédagogiques</a:t>
            </a:r>
            <a:endParaRPr kumimoji="0" sz="1800" b="0"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endParaRPr>
          </a:p>
        </p:txBody>
      </p:sp>
      <p:sp>
        <p:nvSpPr>
          <p:cNvPr id="3" name="Rectangle 2"/>
          <p:cNvSpPr/>
          <p:nvPr/>
        </p:nvSpPr>
        <p:spPr>
          <a:xfrm>
            <a:off x="1385921" y="3345731"/>
            <a:ext cx="3849322"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Séance : </a:t>
            </a:r>
            <a:r>
              <a:rPr kumimoji="0" lang="fr-F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Découverte du parcours client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Durée : 2h00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Progression : septembre BTS1  </a:t>
            </a:r>
          </a:p>
        </p:txBody>
      </p:sp>
      <p:sp>
        <p:nvSpPr>
          <p:cNvPr id="5" name="Rectangle 4"/>
          <p:cNvSpPr/>
          <p:nvPr/>
        </p:nvSpPr>
        <p:spPr>
          <a:xfrm>
            <a:off x="1385919" y="4193626"/>
            <a:ext cx="3049233"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Étape 1 – Mise en situation (20 min)</a:t>
            </a:r>
          </a:p>
        </p:txBody>
      </p:sp>
      <p:sp>
        <p:nvSpPr>
          <p:cNvPr id="7" name="Rectangle 6"/>
          <p:cNvSpPr/>
          <p:nvPr/>
        </p:nvSpPr>
        <p:spPr>
          <a:xfrm>
            <a:off x="1385918" y="4434447"/>
            <a:ext cx="3924472"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Étape 2 – Parcours et </a:t>
            </a:r>
            <a:r>
              <a:rPr kumimoji="0" lang="fr-FR"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Mkt</a:t>
            </a: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expérientiel (30 min)</a:t>
            </a:r>
          </a:p>
        </p:txBody>
      </p:sp>
      <p:sp>
        <p:nvSpPr>
          <p:cNvPr id="8" name="Rectangle 7"/>
          <p:cNvSpPr/>
          <p:nvPr/>
        </p:nvSpPr>
        <p:spPr>
          <a:xfrm>
            <a:off x="1385917" y="4695025"/>
            <a:ext cx="3723070"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Étape 3 – Le parcours client en AV (40 min)</a:t>
            </a:r>
          </a:p>
        </p:txBody>
      </p:sp>
      <p:sp>
        <p:nvSpPr>
          <p:cNvPr id="9" name="Rectangle 8"/>
          <p:cNvSpPr/>
          <p:nvPr/>
        </p:nvSpPr>
        <p:spPr>
          <a:xfrm>
            <a:off x="1381332" y="4971303"/>
            <a:ext cx="353654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Étape 4 – synthèse de la séance (30 min) </a:t>
            </a:r>
          </a:p>
        </p:txBody>
      </p:sp>
      <p:sp>
        <p:nvSpPr>
          <p:cNvPr id="4" name="ZoneTexte 3">
            <a:extLst>
              <a:ext uri="{FF2B5EF4-FFF2-40B4-BE49-F238E27FC236}">
                <a16:creationId xmlns:a16="http://schemas.microsoft.com/office/drawing/2014/main" id="{2266BABD-7558-7F66-A305-AE310846678B}"/>
              </a:ext>
            </a:extLst>
          </p:cNvPr>
          <p:cNvSpPr txBox="1"/>
          <p:nvPr/>
        </p:nvSpPr>
        <p:spPr>
          <a:xfrm>
            <a:off x="10404465" y="4506077"/>
            <a:ext cx="80323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60000"/>
                    <a:lumOff val="40000"/>
                  </a:srgbClr>
                </a:solidFill>
                <a:effectLst/>
                <a:uLnTx/>
                <a:uFillTx/>
                <a:latin typeface="Calibri"/>
                <a:ea typeface="+mn-ea"/>
                <a:cs typeface="Calibri"/>
              </a:rPr>
              <a:t>BTS2</a:t>
            </a:r>
          </a:p>
        </p:txBody>
      </p:sp>
      <p:sp>
        <p:nvSpPr>
          <p:cNvPr id="6" name="Rectangle à coins arrondis 16">
            <a:extLst>
              <a:ext uri="{FF2B5EF4-FFF2-40B4-BE49-F238E27FC236}">
                <a16:creationId xmlns:a16="http://schemas.microsoft.com/office/drawing/2014/main" id="{E527361F-1318-3391-D70E-E823DB12F1B6}"/>
              </a:ext>
            </a:extLst>
          </p:cNvPr>
          <p:cNvSpPr/>
          <p:nvPr/>
        </p:nvSpPr>
        <p:spPr>
          <a:xfrm>
            <a:off x="7417482" y="4639040"/>
            <a:ext cx="3007081" cy="799599"/>
          </a:xfrm>
          <a:prstGeom prst="round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Séquence 2 : </a:t>
            </a:r>
            <a:r>
              <a:rPr kumimoji="0" lang="fr-FR" sz="1800" b="0" i="0" u="none" strike="noStrike" kern="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mn-cs"/>
              </a:rPr>
              <a:t>Du résultat à la stratégie de fidélisation</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1" name="Rectangle 10">
            <a:extLst>
              <a:ext uri="{FF2B5EF4-FFF2-40B4-BE49-F238E27FC236}">
                <a16:creationId xmlns:a16="http://schemas.microsoft.com/office/drawing/2014/main" id="{230A3DB1-4CD5-53CB-CD9C-BC40F69F65A2}"/>
              </a:ext>
            </a:extLst>
          </p:cNvPr>
          <p:cNvSpPr/>
          <p:nvPr/>
        </p:nvSpPr>
        <p:spPr>
          <a:xfrm>
            <a:off x="7347235" y="3341711"/>
            <a:ext cx="3849322" cy="126188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Étape 1 - </a:t>
            </a: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Définition et enjeux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Le pilotage de l'expérience client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Étape 2 - </a:t>
            </a:r>
            <a:r>
              <a:rPr kumimoji="0" lang="fr-FR" sz="14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Analyse et mise en situation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L'enquête et la gestion du client</a:t>
            </a: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9" name="Rectangle 18">
            <a:extLst>
              <a:ext uri="{FF2B5EF4-FFF2-40B4-BE49-F238E27FC236}">
                <a16:creationId xmlns:a16="http://schemas.microsoft.com/office/drawing/2014/main" id="{D4774135-E7FF-36ED-FC3D-025D686B6201}"/>
              </a:ext>
            </a:extLst>
          </p:cNvPr>
          <p:cNvSpPr/>
          <p:nvPr/>
        </p:nvSpPr>
        <p:spPr>
          <a:xfrm>
            <a:off x="7365251" y="5534734"/>
            <a:ext cx="3849322"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Étape 1 - </a:t>
            </a:r>
            <a:r>
              <a:rPr kumimoji="0" lang="fr-FR" sz="14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Diagnostic stratégique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Transformer la donnée en action</a:t>
            </a: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Étape 2 - </a:t>
            </a:r>
            <a:r>
              <a:rPr kumimoji="0" lang="fr-FR" sz="14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Fidélisation et traitement de l'alerte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Le rappel du "détracteur"</a:t>
            </a: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0" name="Rectangle 19">
            <a:extLst>
              <a:ext uri="{FF2B5EF4-FFF2-40B4-BE49-F238E27FC236}">
                <a16:creationId xmlns:a16="http://schemas.microsoft.com/office/drawing/2014/main" id="{545F8135-B242-0F28-A4D8-DED5A93FC2F7}"/>
              </a:ext>
            </a:extLst>
          </p:cNvPr>
          <p:cNvSpPr/>
          <p:nvPr/>
        </p:nvSpPr>
        <p:spPr>
          <a:xfrm>
            <a:off x="7267398" y="1455078"/>
            <a:ext cx="4484335"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Objectif :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800" b="1"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Recueillir la satisfaction client lors de la restitution du véhicule pour garantir la fidélisation.</a:t>
            </a:r>
            <a:r>
              <a:rPr kumimoji="0" lang="fr-FR"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fr-FR" sz="1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9387530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p:txBody>
          <a:bodyPr/>
          <a:lstStyle/>
          <a:p>
            <a:r>
              <a:rPr lang="fr-FR" dirty="0">
                <a:latin typeface="Arial" panose="020B0604020202020204" pitchFamily="34" charset="0"/>
                <a:cs typeface="Arial" panose="020B0604020202020204" pitchFamily="34" charset="0"/>
              </a:rPr>
              <a:t>Pédagogie et didactique du bloc 2 </a:t>
            </a:r>
          </a:p>
          <a:p>
            <a:endParaRPr lang="fr-FR" dirty="0"/>
          </a:p>
        </p:txBody>
      </p:sp>
      <p:sp>
        <p:nvSpPr>
          <p:cNvPr id="4" name="Espace réservé du texte 3"/>
          <p:cNvSpPr>
            <a:spLocks noGrp="1"/>
          </p:cNvSpPr>
          <p:nvPr>
            <p:ph type="body" sz="quarter" idx="12"/>
          </p:nvPr>
        </p:nvSpPr>
        <p:spPr/>
        <p:txBody>
          <a:bodyPr/>
          <a:lstStyle/>
          <a:p>
            <a:endParaRPr lang="fr-FR"/>
          </a:p>
        </p:txBody>
      </p:sp>
      <p:sp>
        <p:nvSpPr>
          <p:cNvPr id="5" name="Rectangle 4"/>
          <p:cNvSpPr/>
          <p:nvPr/>
        </p:nvSpPr>
        <p:spPr>
          <a:xfrm>
            <a:off x="3640400" y="1190244"/>
            <a:ext cx="505779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SEANCE 1 : </a:t>
            </a:r>
            <a:r>
              <a:rPr kumimoji="0" lang="fr-FR" sz="18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Découverte du parcours client </a:t>
            </a:r>
          </a:p>
        </p:txBody>
      </p:sp>
      <p:sp>
        <p:nvSpPr>
          <p:cNvPr id="6" name="Rectangle 5"/>
          <p:cNvSpPr/>
          <p:nvPr/>
        </p:nvSpPr>
        <p:spPr>
          <a:xfrm>
            <a:off x="193170" y="1957226"/>
            <a:ext cx="3204723"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Étape 1 – Mise en situation (20 min)</a:t>
            </a:r>
          </a:p>
        </p:txBody>
      </p:sp>
      <p:sp>
        <p:nvSpPr>
          <p:cNvPr id="7" name="Rectangle 6"/>
          <p:cNvSpPr/>
          <p:nvPr/>
        </p:nvSpPr>
        <p:spPr>
          <a:xfrm>
            <a:off x="7550704" y="1957226"/>
            <a:ext cx="414248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Étape 2 – Parcours et </a:t>
            </a:r>
            <a:r>
              <a:rPr kumimoji="0" lang="fr-FR" sz="1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Mkt</a:t>
            </a:r>
            <a:r>
              <a:rPr kumimoji="0" lang="fr-FR" sz="1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expérientiel (30 min)</a:t>
            </a:r>
          </a:p>
        </p:txBody>
      </p:sp>
      <p:sp>
        <p:nvSpPr>
          <p:cNvPr id="8" name="Rectangle 7"/>
          <p:cNvSpPr/>
          <p:nvPr/>
        </p:nvSpPr>
        <p:spPr>
          <a:xfrm>
            <a:off x="193170" y="4145914"/>
            <a:ext cx="3833935"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Étape 3 – Le parcours client en AV (40 min)</a:t>
            </a:r>
          </a:p>
        </p:txBody>
      </p:sp>
      <p:sp>
        <p:nvSpPr>
          <p:cNvPr id="9" name="Rectangle 8"/>
          <p:cNvSpPr/>
          <p:nvPr/>
        </p:nvSpPr>
        <p:spPr>
          <a:xfrm>
            <a:off x="7550704" y="4349314"/>
            <a:ext cx="369203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Étape 4 – Synthèse de la séance (30 min) </a:t>
            </a:r>
          </a:p>
        </p:txBody>
      </p:sp>
      <p:pic>
        <p:nvPicPr>
          <p:cNvPr id="10" name="Image 9"/>
          <p:cNvPicPr>
            <a:picLocks noChangeAspect="1"/>
          </p:cNvPicPr>
          <p:nvPr/>
        </p:nvPicPr>
        <p:blipFill>
          <a:blip r:embed="rId2"/>
          <a:stretch>
            <a:fillRect/>
          </a:stretch>
        </p:blipFill>
        <p:spPr>
          <a:xfrm>
            <a:off x="3407794" y="1888106"/>
            <a:ext cx="1487978" cy="1008558"/>
          </a:xfrm>
          <a:prstGeom prst="rect">
            <a:avLst/>
          </a:prstGeom>
        </p:spPr>
      </p:pic>
      <p:sp>
        <p:nvSpPr>
          <p:cNvPr id="11" name="Rectangle 10"/>
          <p:cNvSpPr/>
          <p:nvPr/>
        </p:nvSpPr>
        <p:spPr>
          <a:xfrm>
            <a:off x="278057" y="2620546"/>
            <a:ext cx="4437875" cy="112902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Travail à faire :</a:t>
            </a:r>
            <a:endParaRPr kumimoji="0" lang="fr-FR" sz="1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Relevez les éléments positifs et négatifs vécus par le client </a:t>
            </a:r>
            <a:endParaRPr kumimoji="0" lang="fr-FR" sz="1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Selon vous, quel bilan le client peut-il faire de cette prestation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Expliquez-en quoi cette situation nuit à l’expérience vécue par le client.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Expliquer en quoi les pratiques atelier influencent le ressenti client et proposez les améliorations attendues</a:t>
            </a:r>
            <a:endParaRPr kumimoji="0" lang="fr-F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Rectangle à coins arrondis 11"/>
          <p:cNvSpPr/>
          <p:nvPr/>
        </p:nvSpPr>
        <p:spPr>
          <a:xfrm>
            <a:off x="3583265" y="6375400"/>
            <a:ext cx="7697948" cy="386807"/>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Ressources en ligne  sur l’espace Nuage suivant : </a:t>
            </a:r>
            <a:r>
              <a:rPr kumimoji="0" lang="fr-FR" sz="11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3"/>
              </a:rPr>
              <a:t>https://nuage02.apps.education.fr/index.php/s/5K7WmSS6qZFx4Ze</a:t>
            </a:r>
            <a:endParaRPr kumimoji="0" lang="fr-FR" sz="11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13" name="Rectangle 12"/>
          <p:cNvSpPr/>
          <p:nvPr/>
        </p:nvSpPr>
        <p:spPr>
          <a:xfrm>
            <a:off x="5925909" y="2298257"/>
            <a:ext cx="6096000" cy="1018227"/>
          </a:xfrm>
          <a:prstGeom prst="rect">
            <a:avLst/>
          </a:prstGeom>
        </p:spPr>
        <p:txBody>
          <a:bodyPr>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Travail à faire :</a:t>
            </a:r>
            <a:endParaRPr kumimoji="0" lang="fr-FR" sz="1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228600" marR="0" lvl="0" indent="-228600" algn="l" defTabSz="914400" rtl="0" eaLnBrk="1" fontAlgn="auto" latinLnBrk="0" hangingPunct="1">
              <a:lnSpc>
                <a:spcPct val="107000"/>
              </a:lnSpc>
              <a:spcBef>
                <a:spcPts val="0"/>
              </a:spcBef>
              <a:spcAft>
                <a:spcPts val="0"/>
              </a:spcAft>
              <a:buClrTx/>
              <a:buSzTx/>
              <a:buFont typeface="+mj-lt"/>
              <a:buAutoNum type="arabicPeriod"/>
              <a:tabLst/>
              <a:defRPr/>
            </a:pPr>
            <a:r>
              <a:rPr kumimoji="0" lang="fr-FR" sz="1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En vous aidant du cas de monsieur Martin, comment pourriez-vous définir le concept d’expérience client ? </a:t>
            </a:r>
            <a:endParaRPr kumimoji="0" lang="fr-FR" sz="1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228600" marR="0" lvl="0" indent="-228600" algn="l" defTabSz="914400" rtl="0" eaLnBrk="1" fontAlgn="auto" latinLnBrk="0" hangingPunct="1">
              <a:lnSpc>
                <a:spcPct val="107000"/>
              </a:lnSpc>
              <a:spcBef>
                <a:spcPts val="0"/>
              </a:spcBef>
              <a:spcAft>
                <a:spcPts val="800"/>
              </a:spcAft>
              <a:buClrTx/>
              <a:buSzTx/>
              <a:buFont typeface="+mj-lt"/>
              <a:buAutoNum type="arabicPeriod"/>
              <a:tabLst/>
              <a:defRPr/>
            </a:pPr>
            <a:r>
              <a:rPr kumimoji="0" lang="fr-FR" sz="1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À l’aide de l’annexe 2, quels sont les éléments issus du marketing expérientiel que le concessionnaire pourrait mettre en œuvre pour améliorer l’expérience client ?</a:t>
            </a:r>
            <a:endParaRPr kumimoji="0" lang="fr-FR" sz="1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aphicFrame>
        <p:nvGraphicFramePr>
          <p:cNvPr id="14" name="Tableau 13"/>
          <p:cNvGraphicFramePr>
            <a:graphicFrameLocks noGrp="1"/>
          </p:cNvGraphicFramePr>
          <p:nvPr/>
        </p:nvGraphicFramePr>
        <p:xfrm>
          <a:off x="8107695" y="3357471"/>
          <a:ext cx="3173518" cy="684784"/>
        </p:xfrm>
        <a:graphic>
          <a:graphicData uri="http://schemas.openxmlformats.org/drawingml/2006/table">
            <a:tbl>
              <a:tblPr firstRow="1" firstCol="1" bandRow="1"/>
              <a:tblGrid>
                <a:gridCol w="733188">
                  <a:extLst>
                    <a:ext uri="{9D8B030D-6E8A-4147-A177-3AD203B41FA5}">
                      <a16:colId xmlns:a16="http://schemas.microsoft.com/office/drawing/2014/main" val="2775264174"/>
                    </a:ext>
                  </a:extLst>
                </a:gridCol>
                <a:gridCol w="2440330">
                  <a:extLst>
                    <a:ext uri="{9D8B030D-6E8A-4147-A177-3AD203B41FA5}">
                      <a16:colId xmlns:a16="http://schemas.microsoft.com/office/drawing/2014/main" val="3278746103"/>
                    </a:ext>
                  </a:extLst>
                </a:gridCol>
              </a:tblGrid>
              <a:tr h="0">
                <a:tc>
                  <a:txBody>
                    <a:bodyPr/>
                    <a:lstStyle/>
                    <a:p>
                      <a:pPr>
                        <a:lnSpc>
                          <a:spcPct val="107000"/>
                        </a:lnSpc>
                        <a:spcAft>
                          <a:spcPts val="800"/>
                        </a:spcAft>
                      </a:pPr>
                      <a:r>
                        <a:rPr lang="fr-FR" sz="1050" b="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Visite </a:t>
                      </a:r>
                      <a:endParaRPr lang="fr-FR"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1050" b="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Éléments de l’expérience client</a:t>
                      </a:r>
                      <a:endParaRPr lang="fr-FR"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7225705"/>
                  </a:ext>
                </a:extLst>
              </a:tr>
              <a:tr h="0">
                <a:tc>
                  <a:txBody>
                    <a:bodyPr/>
                    <a:lstStyle/>
                    <a:p>
                      <a:pPr>
                        <a:lnSpc>
                          <a:spcPct val="107000"/>
                        </a:lnSpc>
                        <a:spcAft>
                          <a:spcPts val="800"/>
                        </a:spcAft>
                      </a:pPr>
                      <a:r>
                        <a:rPr lang="fr-FR" sz="105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Avant</a:t>
                      </a:r>
                      <a:endParaRPr lang="fr-FR" sz="10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105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prise de RDV, comment ?</a:t>
                      </a:r>
                      <a:endParaRPr lang="fr-FR"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9667446"/>
                  </a:ext>
                </a:extLst>
              </a:tr>
              <a:tr h="0">
                <a:tc>
                  <a:txBody>
                    <a:bodyPr/>
                    <a:lstStyle/>
                    <a:p>
                      <a:pPr>
                        <a:lnSpc>
                          <a:spcPct val="107000"/>
                        </a:lnSpc>
                        <a:spcAft>
                          <a:spcPts val="800"/>
                        </a:spcAft>
                      </a:pPr>
                      <a:r>
                        <a:rPr lang="fr-FR" sz="105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Pendant</a:t>
                      </a:r>
                      <a:endParaRPr lang="fr-FR" sz="10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105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accueil / attente</a:t>
                      </a:r>
                      <a:endParaRPr lang="fr-FR"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5302699"/>
                  </a:ext>
                </a:extLst>
              </a:tr>
              <a:tr h="0">
                <a:tc>
                  <a:txBody>
                    <a:bodyPr/>
                    <a:lstStyle/>
                    <a:p>
                      <a:pPr>
                        <a:lnSpc>
                          <a:spcPct val="107000"/>
                        </a:lnSpc>
                        <a:spcAft>
                          <a:spcPts val="800"/>
                        </a:spcAft>
                      </a:pPr>
                      <a:r>
                        <a:rPr lang="fr-FR" sz="105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Après</a:t>
                      </a:r>
                      <a:endParaRPr lang="fr-FR" sz="10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105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restitution / conseils/ évaluation</a:t>
                      </a:r>
                      <a:endParaRPr lang="fr-FR"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5298600"/>
                  </a:ext>
                </a:extLst>
              </a:tr>
            </a:tbl>
          </a:graphicData>
        </a:graphic>
      </p:graphicFrame>
      <p:pic>
        <p:nvPicPr>
          <p:cNvPr id="15" name="Image 14"/>
          <p:cNvPicPr>
            <a:picLocks noChangeAspect="1"/>
          </p:cNvPicPr>
          <p:nvPr/>
        </p:nvPicPr>
        <p:blipFill>
          <a:blip r:embed="rId4"/>
          <a:stretch>
            <a:fillRect/>
          </a:stretch>
        </p:blipFill>
        <p:spPr>
          <a:xfrm>
            <a:off x="176457" y="4503202"/>
            <a:ext cx="3231337" cy="2225130"/>
          </a:xfrm>
          <a:prstGeom prst="rect">
            <a:avLst/>
          </a:prstGeom>
        </p:spPr>
      </p:pic>
      <p:pic>
        <p:nvPicPr>
          <p:cNvPr id="16" name="Image 15"/>
          <p:cNvPicPr>
            <a:picLocks noChangeAspect="1"/>
          </p:cNvPicPr>
          <p:nvPr/>
        </p:nvPicPr>
        <p:blipFill>
          <a:blip r:embed="rId5"/>
          <a:stretch>
            <a:fillRect/>
          </a:stretch>
        </p:blipFill>
        <p:spPr>
          <a:xfrm>
            <a:off x="4561581" y="4185403"/>
            <a:ext cx="1909935" cy="1798490"/>
          </a:xfrm>
          <a:prstGeom prst="rect">
            <a:avLst/>
          </a:prstGeom>
        </p:spPr>
      </p:pic>
      <p:pic>
        <p:nvPicPr>
          <p:cNvPr id="17" name="Image 16"/>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26400" y="4697522"/>
            <a:ext cx="2784419" cy="1508545"/>
          </a:xfrm>
          <a:prstGeom prst="rect">
            <a:avLst/>
          </a:prstGeom>
          <a:noFill/>
        </p:spPr>
      </p:pic>
    </p:spTree>
    <p:extLst>
      <p:ext uri="{BB962C8B-B14F-4D97-AF65-F5344CB8AC3E}">
        <p14:creationId xmlns:p14="http://schemas.microsoft.com/office/powerpoint/2010/main" val="39689635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p:txBody>
          <a:bodyPr/>
          <a:lstStyle/>
          <a:p>
            <a:r>
              <a:rPr lang="fr-FR" dirty="0">
                <a:latin typeface="Arial" panose="020B0604020202020204" pitchFamily="34" charset="0"/>
                <a:cs typeface="Arial" panose="020B0604020202020204" pitchFamily="34" charset="0"/>
              </a:rPr>
              <a:t>Pédagogie et didactique du bloc 2 </a:t>
            </a:r>
          </a:p>
          <a:p>
            <a:endParaRPr lang="fr-FR" dirty="0"/>
          </a:p>
        </p:txBody>
      </p:sp>
      <p:sp>
        <p:nvSpPr>
          <p:cNvPr id="4" name="Espace réservé du texte 3"/>
          <p:cNvSpPr>
            <a:spLocks noGrp="1"/>
          </p:cNvSpPr>
          <p:nvPr>
            <p:ph type="body" sz="quarter" idx="12"/>
          </p:nvPr>
        </p:nvSpPr>
        <p:spPr/>
        <p:txBody>
          <a:bodyPr/>
          <a:lstStyle/>
          <a:p>
            <a:endParaRPr lang="fr-FR"/>
          </a:p>
        </p:txBody>
      </p:sp>
      <p:sp>
        <p:nvSpPr>
          <p:cNvPr id="5" name="Rectangle 4"/>
          <p:cNvSpPr/>
          <p:nvPr/>
        </p:nvSpPr>
        <p:spPr>
          <a:xfrm>
            <a:off x="1023765" y="1182467"/>
            <a:ext cx="980428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0" cap="none" spc="0" normalizeH="0" baseline="0" noProof="0" dirty="0">
                <a:ln>
                  <a:noFill/>
                </a:ln>
                <a:solidFill>
                  <a:srgbClr val="4472C4"/>
                </a:solidFill>
                <a:effectLst/>
                <a:uLnTx/>
                <a:uFillTx/>
                <a:latin typeface="Calibri" panose="020F0502020204030204" pitchFamily="34" charset="0"/>
                <a:ea typeface="Times New Roman" panose="02020603050405020304" pitchFamily="18" charset="0"/>
                <a:cs typeface="+mn-cs"/>
              </a:rPr>
              <a:t>Objectif : Recueillir la satisfaction client lors de la restitution du véhicule pour garantir la fidélisation</a:t>
            </a:r>
            <a:r>
              <a:rPr kumimoji="0" lang="fr-FR" sz="1800" b="0" i="0" u="none" strike="noStrike" kern="1200" cap="none" spc="0" normalizeH="0" baseline="0" noProof="0" dirty="0">
                <a:ln>
                  <a:noFill/>
                </a:ln>
                <a:solidFill>
                  <a:srgbClr val="4472C4"/>
                </a:solidFill>
                <a:effectLst/>
                <a:uLnTx/>
                <a:uFillTx/>
                <a:latin typeface="Calibri" panose="020F0502020204030204"/>
                <a:ea typeface="+mn-ea"/>
                <a:cs typeface="+mn-cs"/>
              </a:rPr>
              <a:t> </a:t>
            </a:r>
            <a:endParaRPr kumimoji="0" lang="fr-FR" sz="1800" b="1"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endParaRPr>
          </a:p>
        </p:txBody>
      </p:sp>
      <p:sp>
        <p:nvSpPr>
          <p:cNvPr id="6" name="Rectangle 5"/>
          <p:cNvSpPr/>
          <p:nvPr/>
        </p:nvSpPr>
        <p:spPr>
          <a:xfrm>
            <a:off x="0" y="2427197"/>
            <a:ext cx="57790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Étape 1 - </a:t>
            </a:r>
            <a:r>
              <a:rPr kumimoji="0" lang="fr-FR" sz="1400" b="0" i="0" u="none" strike="noStrike" kern="1200" cap="none" spc="0" normalizeH="0" baseline="0" noProof="0" dirty="0">
                <a:ln>
                  <a:noFill/>
                </a:ln>
                <a:solidFill>
                  <a:srgbClr val="4472C4"/>
                </a:solidFill>
                <a:effectLst/>
                <a:uLnTx/>
                <a:uFillTx/>
                <a:latin typeface="Arial" panose="020B0604020202020204" pitchFamily="34" charset="0"/>
                <a:ea typeface="Times New Roman" panose="02020603050405020304" pitchFamily="18" charset="0"/>
                <a:cs typeface="Arial" panose="020B0604020202020204" pitchFamily="34" charset="0"/>
              </a:rPr>
              <a:t>Définition et enjeux : Le pilotage de l'expérience client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7" name="Rectangle 6"/>
          <p:cNvSpPr/>
          <p:nvPr/>
        </p:nvSpPr>
        <p:spPr>
          <a:xfrm>
            <a:off x="6220700" y="2423947"/>
            <a:ext cx="5533887"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Étape 1 - </a:t>
            </a:r>
            <a:r>
              <a:rPr kumimoji="0" lang="fr-FR" sz="1400" b="0" i="0" u="none" strike="noStrike" kern="0" cap="none" spc="0" normalizeH="0" baseline="0" noProof="0" dirty="0">
                <a:ln>
                  <a:noFill/>
                </a:ln>
                <a:solidFill>
                  <a:srgbClr val="4472C4"/>
                </a:solidFill>
                <a:effectLst/>
                <a:uLnTx/>
                <a:uFillTx/>
                <a:latin typeface="Arial" panose="020B0604020202020204" pitchFamily="34" charset="0"/>
                <a:ea typeface="Times New Roman" panose="02020603050405020304" pitchFamily="18" charset="0"/>
                <a:cs typeface="Arial" panose="020B0604020202020204" pitchFamily="34" charset="0"/>
              </a:rPr>
              <a:t>Diagnostic stratégique : Transformer la donnée en action</a:t>
            </a:r>
            <a:r>
              <a:rPr kumimoji="0" lang="fr-FR" sz="1400" b="0"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 </a:t>
            </a:r>
            <a:endParaRPr kumimoji="0" lang="fr-FR" sz="1400" b="0" i="0" u="none" strike="noStrike" kern="1200" cap="none" spc="0" normalizeH="0" baseline="0" noProof="0" dirty="0">
              <a:ln>
                <a:noFill/>
              </a:ln>
              <a:solidFill>
                <a:srgbClr val="4472C4"/>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7"/>
          <p:cNvSpPr/>
          <p:nvPr/>
        </p:nvSpPr>
        <p:spPr>
          <a:xfrm>
            <a:off x="-5141" y="4884524"/>
            <a:ext cx="5861167"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Étape 2 - </a:t>
            </a:r>
            <a:r>
              <a:rPr kumimoji="0" lang="fr-FR" sz="1400" b="0" i="0" u="none" strike="noStrike" kern="0" cap="none" spc="0" normalizeH="0" baseline="0" noProof="0" dirty="0">
                <a:ln>
                  <a:noFill/>
                </a:ln>
                <a:solidFill>
                  <a:srgbClr val="4472C4"/>
                </a:solidFill>
                <a:effectLst/>
                <a:uLnTx/>
                <a:uFillTx/>
                <a:latin typeface="Arial" panose="020B0604020202020204" pitchFamily="34" charset="0"/>
                <a:ea typeface="Times New Roman" panose="02020603050405020304" pitchFamily="18" charset="0"/>
                <a:cs typeface="Arial" panose="020B0604020202020204" pitchFamily="34" charset="0"/>
              </a:rPr>
              <a:t>Analyse et mise en situation : L'enquête et la gestion du client</a:t>
            </a:r>
            <a:endParaRPr kumimoji="0" lang="fr-FR" sz="1400" b="1"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endParaRPr>
          </a:p>
        </p:txBody>
      </p:sp>
      <p:sp>
        <p:nvSpPr>
          <p:cNvPr id="3" name="Rectangle à coins arrondis 16">
            <a:extLst>
              <a:ext uri="{FF2B5EF4-FFF2-40B4-BE49-F238E27FC236}">
                <a16:creationId xmlns:a16="http://schemas.microsoft.com/office/drawing/2014/main" id="{691F9C66-A0EC-0117-E201-6D233E18B51D}"/>
              </a:ext>
            </a:extLst>
          </p:cNvPr>
          <p:cNvSpPr/>
          <p:nvPr/>
        </p:nvSpPr>
        <p:spPr>
          <a:xfrm>
            <a:off x="778693" y="1745307"/>
            <a:ext cx="4068343" cy="572733"/>
          </a:xfrm>
          <a:prstGeom prst="roundRect">
            <a:avLst/>
          </a:prstGeom>
          <a:solidFill>
            <a:schemeClr val="accent4">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Séquence 1 : </a:t>
            </a:r>
            <a:r>
              <a:rPr kumimoji="0" lang="fr-FR" sz="1800" b="0" i="0" u="none" strike="noStrike" kern="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mn-cs"/>
              </a:rPr>
              <a:t>Les fondamentaux de la satisfaction client</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8" name="Rectangle à coins arrondis 16">
            <a:extLst>
              <a:ext uri="{FF2B5EF4-FFF2-40B4-BE49-F238E27FC236}">
                <a16:creationId xmlns:a16="http://schemas.microsoft.com/office/drawing/2014/main" id="{224D7B52-0FB2-655D-F650-CEFCADDB4130}"/>
              </a:ext>
            </a:extLst>
          </p:cNvPr>
          <p:cNvSpPr/>
          <p:nvPr/>
        </p:nvSpPr>
        <p:spPr>
          <a:xfrm>
            <a:off x="7228342" y="1745307"/>
            <a:ext cx="4065440" cy="572733"/>
          </a:xfrm>
          <a:prstGeom prst="roundRect">
            <a:avLst/>
          </a:prstGeom>
          <a:solidFill>
            <a:schemeClr val="accent4">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Séquence 2 : </a:t>
            </a:r>
            <a:r>
              <a:rPr kumimoji="0" lang="fr-FR" sz="1800" b="0" i="0" u="none" strike="noStrike" kern="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mn-cs"/>
              </a:rPr>
              <a:t>Du résultat à la stratégie de fidélisation</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cxnSp>
        <p:nvCxnSpPr>
          <p:cNvPr id="20" name="Connecteur droit 19">
            <a:extLst>
              <a:ext uri="{FF2B5EF4-FFF2-40B4-BE49-F238E27FC236}">
                <a16:creationId xmlns:a16="http://schemas.microsoft.com/office/drawing/2014/main" id="{7764753D-2206-ADA5-1754-D9E3B0F892EA}"/>
              </a:ext>
            </a:extLst>
          </p:cNvPr>
          <p:cNvCxnSpPr>
            <a:cxnSpLocks/>
          </p:cNvCxnSpPr>
          <p:nvPr/>
        </p:nvCxnSpPr>
        <p:spPr>
          <a:xfrm>
            <a:off x="6083624" y="2378733"/>
            <a:ext cx="0" cy="40936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4A861B4C-B92F-0420-8C88-19CF147317F3}"/>
              </a:ext>
            </a:extLst>
          </p:cNvPr>
          <p:cNvSpPr/>
          <p:nvPr/>
        </p:nvSpPr>
        <p:spPr>
          <a:xfrm>
            <a:off x="231138" y="2726441"/>
            <a:ext cx="4308418" cy="218521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 Le "Pourquoi" : Les 3 piliers de l'enquête</a:t>
            </a:r>
          </a:p>
          <a:p>
            <a:pPr marL="669925" marR="0" lvl="0" indent="-152400" algn="l" defTabSz="914400" rtl="0" eaLnBrk="1" fontAlgn="auto" latinLnBrk="0" hangingPunct="1">
              <a:lnSpc>
                <a:spcPct val="100000"/>
              </a:lnSpc>
              <a:spcBef>
                <a:spcPts val="0"/>
              </a:spcBef>
              <a:spcAft>
                <a:spcPts val="0"/>
              </a:spcAft>
              <a:buClrTx/>
              <a:buSzPts val="1000"/>
              <a:buFont typeface="Symbol" pitchFamily="2" charset="2"/>
              <a:buChar char=""/>
              <a:tabLst>
                <a:tab pos="457200" algn="l"/>
              </a:tabLst>
              <a:defRPr/>
            </a:pPr>
            <a:r>
              <a:rPr kumimoji="0" lang="fr-FR" sz="1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L'image &amp; la fidélité</a:t>
            </a:r>
          </a:p>
          <a:p>
            <a:pPr marL="669925" marR="0" lvl="0" indent="-152400" algn="l" defTabSz="914400" rtl="0" eaLnBrk="1" fontAlgn="auto" latinLnBrk="0" hangingPunct="1">
              <a:lnSpc>
                <a:spcPct val="100000"/>
              </a:lnSpc>
              <a:spcBef>
                <a:spcPts val="0"/>
              </a:spcBef>
              <a:spcAft>
                <a:spcPts val="0"/>
              </a:spcAft>
              <a:buClrTx/>
              <a:buSzPts val="1000"/>
              <a:buFont typeface="Symbol" pitchFamily="2" charset="2"/>
              <a:buChar char=""/>
              <a:tabLst>
                <a:tab pos="457200" algn="l"/>
              </a:tabLst>
              <a:defRPr/>
            </a:pPr>
            <a:r>
              <a:rPr kumimoji="0" lang="fr-FR" sz="1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L'excellence réseau </a:t>
            </a:r>
          </a:p>
          <a:p>
            <a:pPr marL="669925" marR="0" lvl="0" indent="-152400" algn="l" defTabSz="914400" rtl="0" eaLnBrk="1" fontAlgn="auto" latinLnBrk="0" hangingPunct="1">
              <a:lnSpc>
                <a:spcPct val="100000"/>
              </a:lnSpc>
              <a:spcBef>
                <a:spcPts val="0"/>
              </a:spcBef>
              <a:spcAft>
                <a:spcPts val="0"/>
              </a:spcAft>
              <a:buClrTx/>
              <a:buSzPts val="1000"/>
              <a:buFont typeface="Symbol" pitchFamily="2" charset="2"/>
              <a:buChar char=""/>
              <a:tabLst>
                <a:tab pos="457200" algn="l"/>
              </a:tabLst>
              <a:defRPr/>
            </a:pPr>
            <a:r>
              <a:rPr kumimoji="0" lang="fr-FR" sz="1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L'enjeu financier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1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2) L’</a:t>
            </a:r>
            <a:r>
              <a:rPr kumimoji="0" lang="fr-FR" sz="11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Omnicanalité</a:t>
            </a:r>
            <a:r>
              <a:rPr kumimoji="0" lang="fr-FR" sz="11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 Capter la voix du client partout</a:t>
            </a:r>
          </a:p>
          <a:p>
            <a:pPr marL="669925" marR="0" lvl="0" indent="-173038" algn="l" defTabSz="914400" rtl="0" eaLnBrk="1" fontAlgn="auto" latinLnBrk="0" hangingPunct="1">
              <a:lnSpc>
                <a:spcPct val="100000"/>
              </a:lnSpc>
              <a:spcBef>
                <a:spcPts val="0"/>
              </a:spcBef>
              <a:spcAft>
                <a:spcPts val="0"/>
              </a:spcAft>
              <a:buClrTx/>
              <a:buSzPts val="1000"/>
              <a:buFont typeface="Symbol" pitchFamily="2" charset="2"/>
              <a:buChar char=""/>
              <a:tabLst>
                <a:tab pos="457200" algn="l"/>
              </a:tabLst>
              <a:defRPr/>
            </a:pPr>
            <a:r>
              <a:rPr kumimoji="0" lang="fr-FR" sz="1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Les canaux directs </a:t>
            </a:r>
          </a:p>
          <a:p>
            <a:pPr marL="669925" marR="0" lvl="0" indent="-173038" algn="l" defTabSz="914400" rtl="0" eaLnBrk="1" fontAlgn="auto" latinLnBrk="0" hangingPunct="1">
              <a:lnSpc>
                <a:spcPct val="100000"/>
              </a:lnSpc>
              <a:spcBef>
                <a:spcPts val="0"/>
              </a:spcBef>
              <a:spcAft>
                <a:spcPts val="0"/>
              </a:spcAft>
              <a:buClrTx/>
              <a:buSzPts val="1000"/>
              <a:buFont typeface="Symbol" pitchFamily="2" charset="2"/>
              <a:buChar char=""/>
              <a:tabLst>
                <a:tab pos="457200" algn="l"/>
              </a:tabLst>
              <a:defRPr/>
            </a:pPr>
            <a:r>
              <a:rPr kumimoji="0" lang="fr-FR" sz="1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L'e-réputation </a:t>
            </a:r>
          </a:p>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endParaRPr kumimoji="0" lang="fr-FR" sz="11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3) Le tableau de bord : Les indicateurs clés</a:t>
            </a:r>
          </a:p>
          <a:p>
            <a:pPr marL="669925" marR="0" lvl="0" indent="-173038" algn="l" defTabSz="914400" rtl="0" eaLnBrk="1" fontAlgn="auto" latinLnBrk="0" hangingPunct="1">
              <a:lnSpc>
                <a:spcPct val="100000"/>
              </a:lnSpc>
              <a:spcBef>
                <a:spcPts val="0"/>
              </a:spcBef>
              <a:spcAft>
                <a:spcPts val="0"/>
              </a:spcAft>
              <a:buClrTx/>
              <a:buSzPts val="1000"/>
              <a:buFont typeface="Symbol" pitchFamily="2" charset="2"/>
              <a:buChar char=""/>
              <a:tabLst>
                <a:tab pos="457200" algn="l"/>
              </a:tabLst>
              <a:defRPr/>
            </a:pPr>
            <a:r>
              <a:rPr kumimoji="0" lang="fr-FR" sz="1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CSAT (Customer satisfaction)</a:t>
            </a:r>
          </a:p>
          <a:p>
            <a:pPr marL="669925" marR="0" lvl="0" indent="-173038" algn="l" defTabSz="914400" rtl="0" eaLnBrk="1" fontAlgn="auto" latinLnBrk="0" hangingPunct="1">
              <a:lnSpc>
                <a:spcPct val="100000"/>
              </a:lnSpc>
              <a:spcBef>
                <a:spcPts val="0"/>
              </a:spcBef>
              <a:spcAft>
                <a:spcPts val="0"/>
              </a:spcAft>
              <a:buClrTx/>
              <a:buSzPts val="1000"/>
              <a:buFont typeface="Symbol" pitchFamily="2" charset="2"/>
              <a:buChar char=""/>
              <a:tabLst>
                <a:tab pos="457200" algn="l"/>
              </a:tabLst>
              <a:defRPr/>
            </a:pPr>
            <a:r>
              <a:rPr kumimoji="0" lang="fr-FR" sz="1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NPS (Net </a:t>
            </a:r>
            <a:r>
              <a:rPr kumimoji="0" lang="fr-FR" sz="11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Promoter</a:t>
            </a:r>
            <a:r>
              <a:rPr kumimoji="0" lang="fr-FR" sz="1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Score)</a:t>
            </a:r>
          </a:p>
        </p:txBody>
      </p:sp>
      <p:sp>
        <p:nvSpPr>
          <p:cNvPr id="23" name="Rectangle 22">
            <a:extLst>
              <a:ext uri="{FF2B5EF4-FFF2-40B4-BE49-F238E27FC236}">
                <a16:creationId xmlns:a16="http://schemas.microsoft.com/office/drawing/2014/main" id="{A3581360-9C04-2066-8227-2A6EC6DF3FAD}"/>
              </a:ext>
            </a:extLst>
          </p:cNvPr>
          <p:cNvSpPr/>
          <p:nvPr/>
        </p:nvSpPr>
        <p:spPr>
          <a:xfrm>
            <a:off x="219092" y="5150053"/>
            <a:ext cx="5187547" cy="1477328"/>
          </a:xfrm>
          <a:prstGeom prst="rect">
            <a:avLst/>
          </a:prstGeom>
        </p:spPr>
        <p:txBody>
          <a:bodyPr wrap="square">
            <a:spAutoFit/>
          </a:bodyPr>
          <a:lstStyle/>
          <a:p>
            <a:pPr marL="182563" marR="0" lvl="0" indent="-182563" algn="l" defTabSz="914400" rtl="0" eaLnBrk="1" fontAlgn="auto" latinLnBrk="0" hangingPunct="1">
              <a:lnSpc>
                <a:spcPct val="100000"/>
              </a:lnSpc>
              <a:spcBef>
                <a:spcPts val="0"/>
              </a:spcBef>
              <a:spcAft>
                <a:spcPts val="0"/>
              </a:spcAft>
              <a:buClrTx/>
              <a:buSzTx/>
              <a:buFontTx/>
              <a:buAutoNum type="arabicParenR"/>
              <a:tabLst/>
              <a:defRPr/>
            </a:pPr>
            <a:r>
              <a:rPr kumimoji="0" lang="fr-FR" sz="1100" b="1"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Décryptage : Les grandes parties d'une enquête constructeur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1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Comparer et analyser plusieurs enquêtes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FR" sz="8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2) Ateliers pratiques : La restitution du véhicule</a:t>
            </a:r>
          </a:p>
          <a:p>
            <a:pPr marL="628650" marR="0" lvl="0" indent="-182563" algn="l" defTabSz="914400" rtl="0" eaLnBrk="1" fontAlgn="auto" latinLnBrk="0" hangingPunct="1">
              <a:lnSpc>
                <a:spcPct val="100000"/>
              </a:lnSpc>
              <a:spcBef>
                <a:spcPts val="200"/>
              </a:spcBef>
              <a:spcAft>
                <a:spcPts val="0"/>
              </a:spcAft>
              <a:buClrTx/>
              <a:buSzTx/>
              <a:buFont typeface="Arial" panose="020B0604020202020204" pitchFamily="34" charset="0"/>
              <a:buChar char="•"/>
              <a:tabLst>
                <a:tab pos="436563" algn="l"/>
              </a:tabLst>
              <a:defRPr/>
            </a:pPr>
            <a:r>
              <a:rPr kumimoji="0" lang="fr-FR" sz="1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Scénario 1 : Le "Sans-faute" (Standard d'excellence)</a:t>
            </a:r>
            <a:endParaRPr kumimoji="0" lang="fr-FR" sz="11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628650" marR="0" lvl="0" indent="-182563" algn="l" defTabSz="914400" rtl="0" eaLnBrk="1" fontAlgn="auto" latinLnBrk="0" hangingPunct="1">
              <a:lnSpc>
                <a:spcPct val="100000"/>
              </a:lnSpc>
              <a:spcBef>
                <a:spcPts val="200"/>
              </a:spcBef>
              <a:spcAft>
                <a:spcPts val="0"/>
              </a:spcAft>
              <a:buClrTx/>
              <a:buSzTx/>
              <a:buFont typeface="Arial" panose="020B0604020202020204" pitchFamily="34" charset="0"/>
              <a:buChar char="•"/>
              <a:tabLst>
                <a:tab pos="436563" algn="l"/>
              </a:tabLst>
              <a:defRPr/>
            </a:pPr>
            <a:r>
              <a:rPr kumimoji="0" lang="fr-FR" sz="1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Scénario 2 : Le client "Tiède" (Le risque du neutre)</a:t>
            </a:r>
            <a:endParaRPr kumimoji="0" lang="fr-FR" sz="11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628650" marR="0" lvl="0" indent="-182563" algn="l" defTabSz="914400" rtl="0" eaLnBrk="1" fontAlgn="auto" latinLnBrk="0" hangingPunct="1">
              <a:lnSpc>
                <a:spcPct val="100000"/>
              </a:lnSpc>
              <a:spcBef>
                <a:spcPts val="200"/>
              </a:spcBef>
              <a:spcAft>
                <a:spcPts val="0"/>
              </a:spcAft>
              <a:buClrTx/>
              <a:buSzTx/>
              <a:buFont typeface="Arial" panose="020B0604020202020204" pitchFamily="34" charset="0"/>
              <a:buChar char="•"/>
              <a:tabLst>
                <a:tab pos="436563" algn="l"/>
              </a:tabLst>
              <a:defRPr/>
            </a:pPr>
            <a:r>
              <a:rPr kumimoji="0" lang="fr-FR" sz="1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Scénario 3 : La restitution "Catastrophe" (Gestion de crise)</a:t>
            </a:r>
            <a:endParaRPr kumimoji="0" lang="fr-FR" sz="11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fr-FR" sz="11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27" name="Image 26">
            <a:extLst>
              <a:ext uri="{FF2B5EF4-FFF2-40B4-BE49-F238E27FC236}">
                <a16:creationId xmlns:a16="http://schemas.microsoft.com/office/drawing/2014/main" id="{404B7C70-3FB4-0F7C-9BFB-7E98BF46E8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4681" y="3258194"/>
            <a:ext cx="1889156" cy="1092168"/>
          </a:xfrm>
          <a:prstGeom prst="rect">
            <a:avLst/>
          </a:prstGeom>
        </p:spPr>
      </p:pic>
      <p:sp>
        <p:nvSpPr>
          <p:cNvPr id="28" name="Rectangle 27">
            <a:extLst>
              <a:ext uri="{FF2B5EF4-FFF2-40B4-BE49-F238E27FC236}">
                <a16:creationId xmlns:a16="http://schemas.microsoft.com/office/drawing/2014/main" id="{33F57E0A-336C-AD27-8ED7-063217B9E915}"/>
              </a:ext>
            </a:extLst>
          </p:cNvPr>
          <p:cNvSpPr/>
          <p:nvPr/>
        </p:nvSpPr>
        <p:spPr>
          <a:xfrm>
            <a:off x="6432333" y="2726441"/>
            <a:ext cx="5657459" cy="110799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 L'interprétation : Au-delà de la note globale</a:t>
            </a:r>
          </a:p>
          <a:p>
            <a:pPr marL="342900" marR="0" lvl="0" indent="153988" algn="l" defTabSz="914400" rtl="0" eaLnBrk="1" fontAlgn="auto" latinLnBrk="0" hangingPunct="1">
              <a:lnSpc>
                <a:spcPct val="100000"/>
              </a:lnSpc>
              <a:spcBef>
                <a:spcPts val="0"/>
              </a:spcBef>
              <a:spcAft>
                <a:spcPts val="0"/>
              </a:spcAft>
              <a:buClrTx/>
              <a:buSzPts val="1000"/>
              <a:buFont typeface="Symbol" pitchFamily="2" charset="2"/>
              <a:buChar char=""/>
              <a:tabLst>
                <a:tab pos="457200" algn="l"/>
              </a:tabLst>
              <a:defRPr/>
            </a:pPr>
            <a:r>
              <a:rPr kumimoji="0" lang="fr-FR" sz="1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Les données quantitatives</a:t>
            </a:r>
          </a:p>
          <a:p>
            <a:pPr marL="342900" marR="0" lvl="0" indent="153988" algn="l" defTabSz="914400" rtl="0" eaLnBrk="1" fontAlgn="auto" latinLnBrk="0" hangingPunct="1">
              <a:lnSpc>
                <a:spcPct val="100000"/>
              </a:lnSpc>
              <a:spcBef>
                <a:spcPts val="0"/>
              </a:spcBef>
              <a:spcAft>
                <a:spcPts val="0"/>
              </a:spcAft>
              <a:buClrTx/>
              <a:buSzPts val="1000"/>
              <a:buFont typeface="Symbol" pitchFamily="2" charset="2"/>
              <a:buChar char=""/>
              <a:tabLst>
                <a:tab pos="457200" algn="l"/>
              </a:tabLst>
              <a:defRPr/>
            </a:pPr>
            <a:r>
              <a:rPr kumimoji="0" lang="fr-FR" sz="1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Les données qualitatives</a:t>
            </a:r>
          </a:p>
          <a:p>
            <a:pPr marL="34290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r>
              <a:rPr kumimoji="0" lang="fr-FR" sz="1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2) La loi de Pareto (80/20) : Identifier le "levier maître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=&gt; 80% de l'insatisfaction est souvent causée par seulement 20% des problèmes.</a:t>
            </a:r>
          </a:p>
        </p:txBody>
      </p:sp>
      <p:sp>
        <p:nvSpPr>
          <p:cNvPr id="30" name="Rectangle 29">
            <a:extLst>
              <a:ext uri="{FF2B5EF4-FFF2-40B4-BE49-F238E27FC236}">
                <a16:creationId xmlns:a16="http://schemas.microsoft.com/office/drawing/2014/main" id="{53ECDAA6-DA98-6626-DF20-6360D5B2B2CC}"/>
              </a:ext>
            </a:extLst>
          </p:cNvPr>
          <p:cNvSpPr/>
          <p:nvPr/>
        </p:nvSpPr>
        <p:spPr>
          <a:xfrm>
            <a:off x="6220700" y="3905482"/>
            <a:ext cx="3797835"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Étape 2 - </a:t>
            </a:r>
            <a:r>
              <a:rPr kumimoji="0" lang="fr-FR" sz="1400" b="0" i="0" u="none" strike="noStrike" kern="0" cap="none" spc="0" normalizeH="0" baseline="0" noProof="0" dirty="0">
                <a:ln>
                  <a:noFill/>
                </a:ln>
                <a:solidFill>
                  <a:srgbClr val="4472C4"/>
                </a:solidFill>
                <a:effectLst/>
                <a:uLnTx/>
                <a:uFillTx/>
                <a:latin typeface="Arial" panose="020B0604020202020204" pitchFamily="34" charset="0"/>
                <a:ea typeface="Times New Roman" panose="02020603050405020304" pitchFamily="18" charset="0"/>
                <a:cs typeface="Arial" panose="020B0604020202020204" pitchFamily="34" charset="0"/>
              </a:rPr>
              <a:t>Fidélisation et traitement de l'alerte</a:t>
            </a:r>
            <a:r>
              <a:rPr kumimoji="0" lang="fr-FR" sz="1400" b="0"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 </a:t>
            </a:r>
            <a:endParaRPr kumimoji="0" lang="fr-FR" sz="1400" b="0" i="0" u="none" strike="noStrike" kern="1200" cap="none" spc="0" normalizeH="0" baseline="0" noProof="0" dirty="0">
              <a:ln>
                <a:noFill/>
              </a:ln>
              <a:solidFill>
                <a:srgbClr val="4472C4"/>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31" name="Rectangle 30">
            <a:extLst>
              <a:ext uri="{FF2B5EF4-FFF2-40B4-BE49-F238E27FC236}">
                <a16:creationId xmlns:a16="http://schemas.microsoft.com/office/drawing/2014/main" id="{2F9E6ECA-433D-BE30-3E61-04F7CF47D778}"/>
              </a:ext>
            </a:extLst>
          </p:cNvPr>
          <p:cNvSpPr/>
          <p:nvPr/>
        </p:nvSpPr>
        <p:spPr>
          <a:xfrm>
            <a:off x="6432333" y="4213259"/>
            <a:ext cx="5657463" cy="229293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 Le plan d'action : Passer de la note à la consigne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=&gt; Étude de cas : mise en place d’un processus de qualité pour viser "10/10 en propreté"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2) Gestion de l'insatisfaction : Le rappel du "détracteur"</a:t>
            </a:r>
          </a:p>
          <a:p>
            <a:pPr marL="0" marR="0" lvl="0" indent="449580" algn="l"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La méthode "H.E.A.R.D" :</a:t>
            </a:r>
            <a:endParaRPr kumimoji="0" lang="fr-FR" sz="1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441960" algn="l"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fr-FR" sz="11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a:t>
            </a:r>
            <a:r>
              <a:rPr kumimoji="0" lang="fr-FR" sz="11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ear</a:t>
            </a:r>
            <a:r>
              <a:rPr kumimoji="0" lang="fr-FR" sz="1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(Écouter)</a:t>
            </a:r>
          </a:p>
          <a:p>
            <a:pPr marL="0" marR="0" lvl="0" indent="441960" algn="l"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fr-FR" sz="11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E</a:t>
            </a:r>
            <a:r>
              <a:rPr kumimoji="0" lang="fr-FR" sz="11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mpathize</a:t>
            </a:r>
            <a:r>
              <a:rPr kumimoji="0" lang="fr-FR" sz="1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(Empathie)</a:t>
            </a:r>
          </a:p>
          <a:p>
            <a:pPr marL="0" marR="0" lvl="0" indent="441960" algn="l"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fr-FR" sz="11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a:t>
            </a:r>
            <a:r>
              <a:rPr kumimoji="0" lang="fr-FR" sz="11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pologize</a:t>
            </a:r>
            <a:r>
              <a:rPr kumimoji="0" lang="fr-FR" sz="1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(S'excuser) </a:t>
            </a:r>
          </a:p>
          <a:p>
            <a:pPr marL="0" marR="0" lvl="0" indent="441960" algn="l"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fr-FR" sz="11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R</a:t>
            </a:r>
            <a:r>
              <a:rPr kumimoji="0" lang="fr-FR" sz="11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esolve</a:t>
            </a:r>
            <a:r>
              <a:rPr kumimoji="0" lang="fr-FR" sz="1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(Résoudre)</a:t>
            </a:r>
          </a:p>
          <a:p>
            <a:pPr marL="0" marR="0" lvl="0" indent="44196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fr-FR" sz="11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a:t>
            </a:r>
            <a:r>
              <a:rPr kumimoji="0" lang="fr-FR" sz="1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iagnose (Diagnostiquer)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3) L'enjeu commercial : Le coût de la non-qualité</a:t>
            </a:r>
          </a:p>
        </p:txBody>
      </p:sp>
      <p:pic>
        <p:nvPicPr>
          <p:cNvPr id="33" name="Image 32">
            <a:extLst>
              <a:ext uri="{FF2B5EF4-FFF2-40B4-BE49-F238E27FC236}">
                <a16:creationId xmlns:a16="http://schemas.microsoft.com/office/drawing/2014/main" id="{B175A9E6-AC4A-1C73-6F85-364E4ABA64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1041" y="5409157"/>
            <a:ext cx="2451867" cy="710020"/>
          </a:xfrm>
          <a:prstGeom prst="rect">
            <a:avLst/>
          </a:prstGeom>
        </p:spPr>
      </p:pic>
      <p:sp>
        <p:nvSpPr>
          <p:cNvPr id="34" name="ZoneTexte 33">
            <a:extLst>
              <a:ext uri="{FF2B5EF4-FFF2-40B4-BE49-F238E27FC236}">
                <a16:creationId xmlns:a16="http://schemas.microsoft.com/office/drawing/2014/main" id="{046BB96F-149A-A926-3077-B20D56A7A72E}"/>
              </a:ext>
            </a:extLst>
          </p:cNvPr>
          <p:cNvSpPr txBox="1"/>
          <p:nvPr/>
        </p:nvSpPr>
        <p:spPr>
          <a:xfrm>
            <a:off x="1691112" y="6543890"/>
            <a:ext cx="10095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Pour aller plus loin : </a:t>
            </a:r>
            <a:r>
              <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Mise en lien des enquêtes de satisfaction </a:t>
            </a:r>
            <a:r>
              <a:rPr kumimoji="0" lang="fr-FR" sz="1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(Pôle 2)</a:t>
            </a:r>
            <a:r>
              <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avec les indicateurs de performance atelier </a:t>
            </a:r>
            <a:r>
              <a:rPr kumimoji="0" lang="fr-FR" sz="1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(Pôle 3)</a:t>
            </a:r>
            <a:endPar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833652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6A9AE-AD60-C26F-ABEC-964A6C53B908}"/>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A1524AA9-F257-B272-1D41-CF4B426AB2A5}"/>
              </a:ext>
            </a:extLst>
          </p:cNvPr>
          <p:cNvSpPr txBox="1"/>
          <p:nvPr/>
        </p:nvSpPr>
        <p:spPr>
          <a:xfrm>
            <a:off x="7014343" y="2767280"/>
            <a:ext cx="4960620" cy="1323439"/>
          </a:xfrm>
          <a:prstGeom prst="rect">
            <a:avLst/>
          </a:prstGeom>
          <a:noFill/>
          <a:ln w="6350">
            <a:solidFill>
              <a:schemeClr val="tx1"/>
            </a:solidFill>
          </a:ln>
        </p:spPr>
        <p:txBody>
          <a:bodyPr wrap="square" rtlCol="0">
            <a:spAutoFit/>
          </a:bodyPr>
          <a:lstStyle/>
          <a:p>
            <a:pPr algn="ctr"/>
            <a:r>
              <a:rPr lang="fr-FR" sz="2000" b="1" dirty="0">
                <a:latin typeface="Arial" panose="020B0604020202020204" pitchFamily="34" charset="0"/>
                <a:cs typeface="Arial" panose="020B0604020202020204" pitchFamily="34" charset="0"/>
              </a:rPr>
              <a:t>PNF </a:t>
            </a:r>
          </a:p>
          <a:p>
            <a:pPr algn="ctr"/>
            <a:r>
              <a:rPr lang="fr-FR" sz="2000" b="1" dirty="0">
                <a:latin typeface="Arial" panose="020B0604020202020204" pitchFamily="34" charset="0"/>
                <a:cs typeface="Arial" panose="020B0604020202020204" pitchFamily="34" charset="0"/>
              </a:rPr>
              <a:t>Rénovation du BTS </a:t>
            </a:r>
          </a:p>
          <a:p>
            <a:pPr algn="ctr"/>
            <a:r>
              <a:rPr lang="fr-FR" sz="2000" b="1" dirty="0">
                <a:latin typeface="Arial" panose="020B0604020202020204" pitchFamily="34" charset="0"/>
                <a:cs typeface="Arial" panose="020B0604020202020204" pitchFamily="34" charset="0"/>
              </a:rPr>
              <a:t>Maintenance des véhicules  </a:t>
            </a:r>
          </a:p>
          <a:p>
            <a:pPr algn="ctr"/>
            <a:r>
              <a:rPr lang="fr-FR" sz="2000" b="1" dirty="0">
                <a:latin typeface="Arial" panose="020B0604020202020204" pitchFamily="34" charset="0"/>
                <a:cs typeface="Arial" panose="020B0604020202020204" pitchFamily="34" charset="0"/>
              </a:rPr>
              <a:t>Webinaire du 2 avril 2026</a:t>
            </a:r>
          </a:p>
        </p:txBody>
      </p:sp>
    </p:spTree>
    <p:extLst>
      <p:ext uri="{BB962C8B-B14F-4D97-AF65-F5344CB8AC3E}">
        <p14:creationId xmlns:p14="http://schemas.microsoft.com/office/powerpoint/2010/main" val="32347445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p:txBody>
          <a:bodyPr/>
          <a:lstStyle/>
          <a:p>
            <a:r>
              <a:rPr lang="fr-FR" dirty="0">
                <a:latin typeface="Arial" panose="020B0604020202020204" pitchFamily="34" charset="0"/>
                <a:cs typeface="Arial" panose="020B0604020202020204" pitchFamily="34" charset="0"/>
              </a:rPr>
              <a:t>Pédagogie et didactique du bloc 2 </a:t>
            </a:r>
          </a:p>
        </p:txBody>
      </p:sp>
      <p:sp>
        <p:nvSpPr>
          <p:cNvPr id="4" name="Espace réservé du texte 3"/>
          <p:cNvSpPr>
            <a:spLocks noGrp="1"/>
          </p:cNvSpPr>
          <p:nvPr>
            <p:ph type="body" sz="quarter" idx="12"/>
          </p:nvPr>
        </p:nvSpPr>
        <p:spPr/>
        <p:txBody>
          <a:bodyPr/>
          <a:lstStyle/>
          <a:p>
            <a:endParaRPr lang="fr-FR" dirty="0"/>
          </a:p>
        </p:txBody>
      </p:sp>
      <p:sp>
        <p:nvSpPr>
          <p:cNvPr id="8" name="Rectangle 7"/>
          <p:cNvSpPr/>
          <p:nvPr/>
        </p:nvSpPr>
        <p:spPr>
          <a:xfrm>
            <a:off x="862149" y="1188163"/>
            <a:ext cx="6096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fr-FR" sz="18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9" name="ZoneTexte 8"/>
          <p:cNvSpPr txBox="1"/>
          <p:nvPr/>
        </p:nvSpPr>
        <p:spPr>
          <a:xfrm>
            <a:off x="309489" y="1327345"/>
            <a:ext cx="11438966"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Bloc 2 : </a:t>
            </a: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fr-FR" sz="1800" b="0"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Assurer la relation clientèle et la commercialisation des produits et services de l’après-vente des véhicules</a:t>
            </a:r>
          </a:p>
        </p:txBody>
      </p:sp>
      <p:sp>
        <p:nvSpPr>
          <p:cNvPr id="10" name="Rectangle 9"/>
          <p:cNvSpPr/>
          <p:nvPr/>
        </p:nvSpPr>
        <p:spPr>
          <a:xfrm>
            <a:off x="4902927" y="2037014"/>
            <a:ext cx="6664874" cy="4459579"/>
          </a:xfrm>
          <a:prstGeom prst="rect">
            <a:avLst/>
          </a:prstGeom>
          <a:ln>
            <a:solidFill>
              <a:schemeClr val="accent2">
                <a:lumMod val="75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0000"/>
                </a:solidFill>
                <a:effectLst/>
                <a:uLnTx/>
                <a:uFillTx/>
                <a:latin typeface="Times LT Std"/>
                <a:ea typeface="+mn-ea"/>
                <a:cs typeface="+mn-cs"/>
              </a:rPr>
              <a:t>Présentation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0000"/>
                </a:solidFill>
                <a:effectLst/>
                <a:uLnTx/>
                <a:uFillTx/>
                <a:latin typeface="Times LT Std"/>
                <a:ea typeface="+mn-ea"/>
                <a:cs typeface="+mn-cs"/>
              </a:rPr>
              <a:t>Le brevet de technicien supérieur «Maintenance des véhicules» couvre les activités de diagnostic, de maintenance préventive et corrective complexes sur les véhicules équipés de motorisations thermiques, hybrides et électriques.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B0F0"/>
                </a:solidFill>
                <a:effectLst/>
                <a:uLnTx/>
                <a:uFillTx/>
                <a:latin typeface="Times LT Std"/>
                <a:ea typeface="+mn-ea"/>
                <a:cs typeface="+mn-cs"/>
              </a:rPr>
              <a:t>Il vise également l’organisation de l’activité de l’après-vente et la commercialisation de ses services et produits.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1" i="0" u="none" strike="noStrike" kern="1200" cap="none" spc="0" normalizeH="0" baseline="0" noProof="0" dirty="0">
              <a:ln>
                <a:noFill/>
              </a:ln>
              <a:solidFill>
                <a:srgbClr val="000000"/>
              </a:solidFill>
              <a:effectLst/>
              <a:uLnTx/>
              <a:uFillTx/>
              <a:latin typeface="Times LT St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0000"/>
                </a:solidFill>
                <a:effectLst/>
                <a:uLnTx/>
                <a:uFillTx/>
                <a:latin typeface="Times LT Std"/>
                <a:ea typeface="+mn-ea"/>
                <a:cs typeface="+mn-cs"/>
              </a:rPr>
              <a:t>Selon l’option considérée, le ou la titulaire du brevet de technicien supérieur «Maintenance des véhicules» sera amené(e) à intervenir sur: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0000"/>
                </a:solidFill>
                <a:effectLst/>
                <a:uLnTx/>
                <a:uFillTx/>
                <a:latin typeface="Times LT Std"/>
                <a:ea typeface="+mn-ea"/>
                <a:cs typeface="+mn-cs"/>
              </a:rPr>
              <a:t>– les véhicules légers;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0000"/>
                </a:solidFill>
                <a:effectLst/>
                <a:uLnTx/>
                <a:uFillTx/>
                <a:latin typeface="Times LT Std"/>
                <a:ea typeface="+mn-ea"/>
                <a:cs typeface="+mn-cs"/>
              </a:rPr>
              <a:t>– les véhicules du transport routier;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0000"/>
                </a:solidFill>
                <a:effectLst/>
                <a:uLnTx/>
                <a:uFillTx/>
                <a:latin typeface="Times LT Std"/>
                <a:ea typeface="+mn-ea"/>
                <a:cs typeface="+mn-cs"/>
              </a:rPr>
              <a:t>– les motocycles.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srgbClr val="000000"/>
              </a:solidFill>
              <a:effectLst/>
              <a:uLnTx/>
              <a:uFillTx/>
              <a:latin typeface="Times LT St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0000"/>
                </a:solidFill>
                <a:effectLst/>
                <a:uLnTx/>
                <a:uFillTx/>
                <a:latin typeface="Times LT Std"/>
                <a:ea typeface="+mn-ea"/>
                <a:cs typeface="+mn-cs"/>
              </a:rPr>
              <a:t>Le ou la titulaire du brevet de technicien supérieur «Maintenance des véhicules» exerce en tant que technicien ou technicienne au sein des entreprises réalisant les activités d’entretien et de réparation des véhicules et intervient sur: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0000"/>
                </a:solidFill>
                <a:effectLst/>
                <a:uLnTx/>
                <a:uFillTx/>
                <a:latin typeface="Times LT Std"/>
                <a:ea typeface="+mn-ea"/>
                <a:cs typeface="+mn-cs"/>
              </a:rPr>
              <a:t>– la maintenance préventive et corrective complexe des véhicules;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0000"/>
                </a:solidFill>
                <a:effectLst/>
                <a:uLnTx/>
                <a:uFillTx/>
                <a:latin typeface="Times LT Std"/>
                <a:ea typeface="+mn-ea"/>
                <a:cs typeface="+mn-cs"/>
              </a:rPr>
              <a:t>– le diagnostic complexe des systèmes mécaniques, des motorisations et des systèmes à gestion électronique, multiplexés et des éléments de la chaîne de traction des véhicules électriques et hybrides;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0000"/>
                </a:solidFill>
                <a:effectLst/>
                <a:uLnTx/>
                <a:uFillTx/>
                <a:latin typeface="Times LT Std"/>
                <a:ea typeface="+mn-ea"/>
                <a:cs typeface="+mn-cs"/>
              </a:rPr>
              <a:t>– </a:t>
            </a:r>
            <a:r>
              <a:rPr kumimoji="0" lang="fr-FR" sz="1200" b="1" i="0" u="none" strike="noStrike" kern="1200" cap="none" spc="0" normalizeH="0" baseline="0" noProof="0" dirty="0">
                <a:ln>
                  <a:noFill/>
                </a:ln>
                <a:solidFill>
                  <a:srgbClr val="00B0F0"/>
                </a:solidFill>
                <a:effectLst/>
                <a:uLnTx/>
                <a:uFillTx/>
                <a:latin typeface="Times LT Std"/>
                <a:ea typeface="+mn-ea"/>
                <a:cs typeface="+mn-cs"/>
              </a:rPr>
              <a:t>la réception et le suivi de la clientèle;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0000"/>
                </a:solidFill>
                <a:effectLst/>
                <a:uLnTx/>
                <a:uFillTx/>
                <a:latin typeface="Times LT Std"/>
                <a:ea typeface="+mn-ea"/>
                <a:cs typeface="+mn-cs"/>
              </a:rPr>
              <a:t>– l’organisation de l’atelier après-vente;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0000"/>
                </a:solidFill>
                <a:effectLst/>
                <a:uLnTx/>
                <a:uFillTx/>
                <a:latin typeface="Times LT Std"/>
                <a:ea typeface="+mn-ea"/>
                <a:cs typeface="+mn-cs"/>
              </a:rPr>
              <a:t>– </a:t>
            </a:r>
            <a:r>
              <a:rPr kumimoji="0" lang="fr-FR" sz="1200" b="1" i="0" u="none" strike="noStrike" kern="1200" cap="none" spc="0" normalizeH="0" baseline="0" noProof="0" dirty="0">
                <a:ln>
                  <a:noFill/>
                </a:ln>
                <a:solidFill>
                  <a:srgbClr val="00B0F0"/>
                </a:solidFill>
                <a:effectLst/>
                <a:uLnTx/>
                <a:uFillTx/>
                <a:latin typeface="Times LT Std"/>
                <a:ea typeface="+mn-ea"/>
                <a:cs typeface="+mn-cs"/>
              </a:rPr>
              <a:t>la commercialisation des services et produits. </a:t>
            </a:r>
            <a:endParaRPr kumimoji="0" lang="fr-FR" sz="1200" b="1" i="0" u="none" strike="noStrike" kern="1200" cap="none" spc="0" normalizeH="0" baseline="0" noProof="0" dirty="0">
              <a:ln>
                <a:noFill/>
              </a:ln>
              <a:solidFill>
                <a:srgbClr val="00B0F0"/>
              </a:solidFill>
              <a:effectLst/>
              <a:uLnTx/>
              <a:uFillTx/>
              <a:latin typeface="Calibri" panose="020F0502020204030204"/>
              <a:ea typeface="+mn-ea"/>
              <a:cs typeface="+mn-cs"/>
            </a:endParaRPr>
          </a:p>
        </p:txBody>
      </p:sp>
      <p:pic>
        <p:nvPicPr>
          <p:cNvPr id="14" name="Espace réservé du contenu 13"/>
          <p:cNvPicPr>
            <a:picLocks noGrp="1" noChangeAspect="1"/>
          </p:cNvPicPr>
          <p:nvPr>
            <p:ph sz="quarter" idx="11"/>
          </p:nvPr>
        </p:nvPicPr>
        <p:blipFill>
          <a:blip r:embed="rId2"/>
          <a:stretch>
            <a:fillRect/>
          </a:stretch>
        </p:blipFill>
        <p:spPr>
          <a:xfrm>
            <a:off x="309489" y="2639247"/>
            <a:ext cx="4109060" cy="2737341"/>
          </a:xfrm>
          <a:prstGeom prst="rect">
            <a:avLst/>
          </a:prstGeom>
        </p:spPr>
      </p:pic>
    </p:spTree>
    <p:extLst>
      <p:ext uri="{BB962C8B-B14F-4D97-AF65-F5344CB8AC3E}">
        <p14:creationId xmlns:p14="http://schemas.microsoft.com/office/powerpoint/2010/main" val="39156914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p:txBody>
          <a:bodyPr/>
          <a:lstStyle/>
          <a:p>
            <a:r>
              <a:rPr lang="fr-FR" dirty="0">
                <a:latin typeface="Arial" panose="020B0604020202020204" pitchFamily="34" charset="0"/>
                <a:cs typeface="Arial" panose="020B0604020202020204" pitchFamily="34" charset="0"/>
              </a:rPr>
              <a:t>Pédagogie et didactique du bloc 2 </a:t>
            </a:r>
          </a:p>
          <a:p>
            <a:endParaRPr lang="fr-FR" dirty="0"/>
          </a:p>
        </p:txBody>
      </p:sp>
      <p:sp>
        <p:nvSpPr>
          <p:cNvPr id="4" name="Espace réservé du texte 3"/>
          <p:cNvSpPr>
            <a:spLocks noGrp="1"/>
          </p:cNvSpPr>
          <p:nvPr>
            <p:ph type="body" sz="quarter" idx="12"/>
          </p:nvPr>
        </p:nvSpPr>
        <p:spPr/>
        <p:txBody>
          <a:bodyPr/>
          <a:lstStyle/>
          <a:p>
            <a:endParaRPr lang="fr-FR"/>
          </a:p>
        </p:txBody>
      </p:sp>
      <p:pic>
        <p:nvPicPr>
          <p:cNvPr id="5" name="Image 4"/>
          <p:cNvPicPr>
            <a:picLocks noChangeAspect="1"/>
          </p:cNvPicPr>
          <p:nvPr/>
        </p:nvPicPr>
        <p:blipFill rotWithShape="1">
          <a:blip r:embed="rId2"/>
          <a:srcRect l="20405" t="32181" r="20246" b="61391"/>
          <a:stretch/>
        </p:blipFill>
        <p:spPr>
          <a:xfrm>
            <a:off x="254581" y="1532094"/>
            <a:ext cx="11409627" cy="772399"/>
          </a:xfrm>
          <a:prstGeom prst="rect">
            <a:avLst/>
          </a:prstGeom>
        </p:spPr>
      </p:pic>
      <p:pic>
        <p:nvPicPr>
          <p:cNvPr id="6" name="Image 5"/>
          <p:cNvPicPr>
            <a:picLocks noChangeAspect="1"/>
          </p:cNvPicPr>
          <p:nvPr/>
        </p:nvPicPr>
        <p:blipFill rotWithShape="1">
          <a:blip r:embed="rId3"/>
          <a:srcRect l="20868" t="51756" r="20041" b="37664"/>
          <a:stretch/>
        </p:blipFill>
        <p:spPr>
          <a:xfrm>
            <a:off x="254581" y="2283797"/>
            <a:ext cx="11474451" cy="1283854"/>
          </a:xfrm>
          <a:prstGeom prst="rect">
            <a:avLst/>
          </a:prstGeom>
        </p:spPr>
      </p:pic>
      <p:sp>
        <p:nvSpPr>
          <p:cNvPr id="7" name="Rectangle 6"/>
          <p:cNvSpPr/>
          <p:nvPr/>
        </p:nvSpPr>
        <p:spPr>
          <a:xfrm>
            <a:off x="364654" y="3710078"/>
            <a:ext cx="351891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0000"/>
                </a:solidFill>
                <a:effectLst/>
                <a:uLnTx/>
                <a:uFillTx/>
                <a:latin typeface="Univers LT Std"/>
                <a:ea typeface="+mn-ea"/>
                <a:cs typeface="+mn-cs"/>
              </a:rPr>
              <a:t>ACTIVITÉ 2.1 – Relation client </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p:cNvSpPr/>
          <p:nvPr/>
        </p:nvSpPr>
        <p:spPr>
          <a:xfrm>
            <a:off x="403682" y="4221837"/>
            <a:ext cx="3355517"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Univers LT Std"/>
                <a:ea typeface="+mn-ea"/>
                <a:cs typeface="+mn-cs"/>
              </a:rPr>
              <a:t>T2.1.1 Accueil du client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Univers LT Std"/>
                <a:ea typeface="+mn-ea"/>
                <a:cs typeface="+mn-cs"/>
              </a:rPr>
              <a:t>T2.1.2 Réception du véhicule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Univers LT Std"/>
                <a:ea typeface="+mn-ea"/>
                <a:cs typeface="+mn-cs"/>
              </a:rPr>
              <a:t>T2.1.3 Restitution du véhicule </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403682" y="5287594"/>
            <a:ext cx="9857917"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0000"/>
                </a:solidFill>
                <a:effectLst/>
                <a:uLnTx/>
                <a:uFillTx/>
                <a:latin typeface="Univers LT Std"/>
                <a:ea typeface="+mn-ea"/>
                <a:cs typeface="+mn-cs"/>
              </a:rPr>
              <a:t>ACTIVITÉ 2.2 – Commercialisation des produits et des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0000"/>
                </a:solidFill>
                <a:effectLst/>
                <a:uLnTx/>
                <a:uFillTx/>
                <a:latin typeface="Univers LT Std"/>
                <a:ea typeface="+mn-ea"/>
                <a:cs typeface="+mn-cs"/>
              </a:rPr>
              <a:t>services de l’après-vente </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p:cNvSpPr/>
          <p:nvPr/>
        </p:nvSpPr>
        <p:spPr>
          <a:xfrm>
            <a:off x="403682" y="6007967"/>
            <a:ext cx="777049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Univers LT Std"/>
                <a:ea typeface="+mn-ea"/>
                <a:cs typeface="+mn-cs"/>
              </a:rPr>
              <a:t>T2.2.1 Commercialisation d’une intervention à l’atelier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Univers LT Std"/>
                <a:ea typeface="+mn-ea"/>
                <a:cs typeface="+mn-cs"/>
              </a:rPr>
              <a:t>T2.2.2 Proposition de produits et de services additionnels à l’après-vente </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Flèche courbée vers la gauche 11"/>
          <p:cNvSpPr/>
          <p:nvPr/>
        </p:nvSpPr>
        <p:spPr>
          <a:xfrm>
            <a:off x="6879772" y="3125766"/>
            <a:ext cx="505097" cy="130628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lèche courbée vers la gauche 12"/>
          <p:cNvSpPr/>
          <p:nvPr/>
        </p:nvSpPr>
        <p:spPr>
          <a:xfrm>
            <a:off x="7526845" y="3391670"/>
            <a:ext cx="573446" cy="2425656"/>
          </a:xfrm>
          <a:prstGeom prst="curvedLeftArrow">
            <a:avLst>
              <a:gd name="adj1" fmla="val 25000"/>
              <a:gd name="adj2" fmla="val 50000"/>
              <a:gd name="adj3" fmla="val 210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87586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p:txBody>
          <a:bodyPr/>
          <a:lstStyle/>
          <a:p>
            <a:r>
              <a:rPr lang="fr-FR" dirty="0">
                <a:latin typeface="Arial" panose="020B0604020202020204" pitchFamily="34" charset="0"/>
                <a:cs typeface="Arial" panose="020B0604020202020204" pitchFamily="34" charset="0"/>
              </a:rPr>
              <a:t>Pédagogie et didactique du bloc 2 </a:t>
            </a:r>
          </a:p>
          <a:p>
            <a:endParaRPr lang="fr-FR" dirty="0"/>
          </a:p>
        </p:txBody>
      </p:sp>
      <p:sp>
        <p:nvSpPr>
          <p:cNvPr id="4" name="Espace réservé du texte 3"/>
          <p:cNvSpPr>
            <a:spLocks noGrp="1"/>
          </p:cNvSpPr>
          <p:nvPr>
            <p:ph type="body" sz="quarter" idx="12"/>
          </p:nvPr>
        </p:nvSpPr>
        <p:spPr/>
        <p:txBody>
          <a:bodyPr/>
          <a:lstStyle/>
          <a:p>
            <a:endParaRPr lang="fr-FR"/>
          </a:p>
        </p:txBody>
      </p:sp>
      <p:graphicFrame>
        <p:nvGraphicFramePr>
          <p:cNvPr id="5" name="Diagramme 4"/>
          <p:cNvGraphicFramePr/>
          <p:nvPr/>
        </p:nvGraphicFramePr>
        <p:xfrm>
          <a:off x="296849" y="3771906"/>
          <a:ext cx="9128718" cy="17330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 5"/>
          <p:cNvPicPr>
            <a:picLocks noChangeAspect="1"/>
          </p:cNvPicPr>
          <p:nvPr/>
        </p:nvPicPr>
        <p:blipFill rotWithShape="1">
          <a:blip r:embed="rId7"/>
          <a:srcRect t="6547" b="28604"/>
          <a:stretch/>
        </p:blipFill>
        <p:spPr>
          <a:xfrm>
            <a:off x="4620936" y="1327346"/>
            <a:ext cx="4804631" cy="2077155"/>
          </a:xfrm>
          <a:prstGeom prst="rect">
            <a:avLst/>
          </a:prstGeom>
        </p:spPr>
      </p:pic>
      <p:pic>
        <p:nvPicPr>
          <p:cNvPr id="7" name="Image 6"/>
          <p:cNvPicPr/>
          <p:nvPr/>
        </p:nvPicPr>
        <p:blipFill rotWithShape="1">
          <a:blip r:embed="rId8"/>
          <a:srcRect l="32738" t="19988" r="37500" b="28081"/>
          <a:stretch/>
        </p:blipFill>
        <p:spPr bwMode="auto">
          <a:xfrm>
            <a:off x="9603547" y="3291840"/>
            <a:ext cx="2449116" cy="2479206"/>
          </a:xfrm>
          <a:prstGeom prst="rect">
            <a:avLst/>
          </a:prstGeom>
          <a:ln>
            <a:noFill/>
          </a:ln>
          <a:extLst>
            <a:ext uri="{53640926-AAD7-44D8-BBD7-CCE9431645EC}">
              <a14:shadowObscured xmlns:a14="http://schemas.microsoft.com/office/drawing/2010/main"/>
            </a:ext>
          </a:extLst>
        </p:spPr>
      </p:pic>
      <p:pic>
        <p:nvPicPr>
          <p:cNvPr id="8" name="Image 7">
            <a:extLst>
              <a:ext uri="{FF2B5EF4-FFF2-40B4-BE49-F238E27FC236}">
                <a16:creationId xmlns:a16="http://schemas.microsoft.com/office/drawing/2014/main" id="{4A69D8CA-EC7F-E482-7D8F-6DE4E35B47C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26895" y="1351845"/>
            <a:ext cx="2270034" cy="2077155"/>
          </a:xfrm>
          <a:prstGeom prst="rect">
            <a:avLst/>
          </a:prstGeom>
        </p:spPr>
      </p:pic>
    </p:spTree>
    <p:extLst>
      <p:ext uri="{BB962C8B-B14F-4D97-AF65-F5344CB8AC3E}">
        <p14:creationId xmlns:p14="http://schemas.microsoft.com/office/powerpoint/2010/main" val="3613837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p:txBody>
          <a:bodyPr/>
          <a:lstStyle/>
          <a:p>
            <a:r>
              <a:rPr lang="fr-FR" dirty="0">
                <a:latin typeface="Arial" panose="020B0604020202020204" pitchFamily="34" charset="0"/>
                <a:cs typeface="Arial" panose="020B0604020202020204" pitchFamily="34" charset="0"/>
              </a:rPr>
              <a:t>Pédagogie et didactique du bloc 2 </a:t>
            </a:r>
          </a:p>
          <a:p>
            <a:endParaRPr lang="fr-FR" dirty="0"/>
          </a:p>
        </p:txBody>
      </p:sp>
      <p:sp>
        <p:nvSpPr>
          <p:cNvPr id="4" name="Espace réservé du texte 3"/>
          <p:cNvSpPr>
            <a:spLocks noGrp="1"/>
          </p:cNvSpPr>
          <p:nvPr>
            <p:ph type="body" sz="quarter" idx="12"/>
          </p:nvPr>
        </p:nvSpPr>
        <p:spPr/>
        <p:txBody>
          <a:bodyPr/>
          <a:lstStyle/>
          <a:p>
            <a:endParaRPr lang="fr-FR"/>
          </a:p>
        </p:txBody>
      </p:sp>
      <p:pic>
        <p:nvPicPr>
          <p:cNvPr id="5" name="Espace réservé du contenu 4"/>
          <p:cNvPicPr>
            <a:picLocks noGrp="1"/>
          </p:cNvPicPr>
          <p:nvPr>
            <p:ph sz="quarter" idx="11"/>
          </p:nvPr>
        </p:nvPicPr>
        <p:blipFill rotWithShape="1">
          <a:blip r:embed="rId2" cstate="print">
            <a:extLst>
              <a:ext uri="{28A0092B-C50C-407E-A947-70E740481C1C}">
                <a14:useLocalDpi xmlns:a14="http://schemas.microsoft.com/office/drawing/2010/main" val="0"/>
              </a:ext>
            </a:extLst>
          </a:blip>
          <a:srcRect t="3069" b="22308"/>
          <a:stretch/>
        </p:blipFill>
        <p:spPr bwMode="auto">
          <a:xfrm>
            <a:off x="980139" y="1265048"/>
            <a:ext cx="10231721" cy="4639103"/>
          </a:xfrm>
          <a:prstGeom prst="rect">
            <a:avLst/>
          </a:prstGeom>
          <a:noFill/>
        </p:spPr>
      </p:pic>
      <p:sp>
        <p:nvSpPr>
          <p:cNvPr id="6" name="Rectangle 5"/>
          <p:cNvSpPr/>
          <p:nvPr/>
        </p:nvSpPr>
        <p:spPr>
          <a:xfrm>
            <a:off x="1443686" y="6092874"/>
            <a:ext cx="10380617"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=&gt; Tous les blocs professionnels sont concernés au cours des étapes du parcours du client </a:t>
            </a:r>
          </a:p>
        </p:txBody>
      </p:sp>
    </p:spTree>
    <p:extLst>
      <p:ext uri="{BB962C8B-B14F-4D97-AF65-F5344CB8AC3E}">
        <p14:creationId xmlns:p14="http://schemas.microsoft.com/office/powerpoint/2010/main" val="10073709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a:xfrm>
            <a:off x="1314450" y="503593"/>
            <a:ext cx="9222921" cy="572732"/>
          </a:xfrm>
        </p:spPr>
        <p:txBody>
          <a:bodyPr/>
          <a:lstStyle/>
          <a:p>
            <a:r>
              <a:rPr lang="fr-FR" dirty="0">
                <a:latin typeface="Arial" panose="020B0604020202020204" pitchFamily="34" charset="0"/>
                <a:cs typeface="Arial" panose="020B0604020202020204" pitchFamily="34" charset="0"/>
              </a:rPr>
              <a:t>Pédagogie et didactique du bloc 2 </a:t>
            </a:r>
          </a:p>
          <a:p>
            <a:endParaRPr lang="fr-FR" dirty="0"/>
          </a:p>
        </p:txBody>
      </p:sp>
      <p:sp>
        <p:nvSpPr>
          <p:cNvPr id="4" name="Espace réservé du texte 3"/>
          <p:cNvSpPr>
            <a:spLocks noGrp="1"/>
          </p:cNvSpPr>
          <p:nvPr>
            <p:ph type="body" sz="quarter" idx="12"/>
          </p:nvPr>
        </p:nvSpPr>
        <p:spPr/>
        <p:txBody>
          <a:bodyPr/>
          <a:lstStyle/>
          <a:p>
            <a:endParaRPr lang="fr-FR"/>
          </a:p>
        </p:txBody>
      </p:sp>
      <p:sp>
        <p:nvSpPr>
          <p:cNvPr id="7" name="Rectangle 6"/>
          <p:cNvSpPr/>
          <p:nvPr/>
        </p:nvSpPr>
        <p:spPr>
          <a:xfrm>
            <a:off x="3156701" y="1199828"/>
            <a:ext cx="502515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Connaissances associées et niveaux taxonomiques </a:t>
            </a:r>
          </a:p>
        </p:txBody>
      </p:sp>
      <p:sp>
        <p:nvSpPr>
          <p:cNvPr id="9" name="Rectangle 8"/>
          <p:cNvSpPr/>
          <p:nvPr/>
        </p:nvSpPr>
        <p:spPr>
          <a:xfrm>
            <a:off x="273552" y="1955298"/>
            <a:ext cx="8394614"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Le parcours client en après-vente de la réception à la restitution 			Niveau 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B0F0"/>
                </a:solidFill>
                <a:effectLst/>
                <a:uLnTx/>
                <a:uFillTx/>
                <a:latin typeface="Arial Narrow" panose="020B0606020202030204" pitchFamily="34" charset="0"/>
                <a:ea typeface="+mn-ea"/>
                <a:cs typeface="+mn-cs"/>
              </a:rPr>
              <a:t>L’expérience client (marketing expérientiel) 	</a:t>
            </a:r>
            <a:r>
              <a:rPr kumimoji="0" lang="fr-FR"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t>
            </a:r>
            <a:r>
              <a:rPr kumimoji="0" lang="fr-FR" sz="1800" b="1" i="0" u="none" strike="noStrike" kern="1200" cap="none" spc="0" normalizeH="0" baseline="0" noProof="0" dirty="0">
                <a:ln>
                  <a:noFill/>
                </a:ln>
                <a:solidFill>
                  <a:srgbClr val="00B0F0"/>
                </a:solidFill>
                <a:effectLst/>
                <a:uLnTx/>
                <a:uFillTx/>
                <a:latin typeface="Arial Narrow" panose="020B0606020202030204" pitchFamily="34" charset="0"/>
                <a:ea typeface="+mn-ea"/>
                <a:cs typeface="+mn-cs"/>
              </a:rPr>
              <a:t>Niveau 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La gestion de la relation client omnicanal 					Niveau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Les techniques de recueil de l’historique client et véhicule 			Niveau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La facturation et le règlement 						Niveau 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La politique de fidélisation et le suivi client 					Niveau 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Les techniques de communication commerciale et professionnelle 		Niveau 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Les techniques de traitement des litiges commerciaux 				Niveau 3</a:t>
            </a:r>
          </a:p>
        </p:txBody>
      </p:sp>
      <p:sp>
        <p:nvSpPr>
          <p:cNvPr id="10" name="Rectangle 9"/>
          <p:cNvSpPr/>
          <p:nvPr/>
        </p:nvSpPr>
        <p:spPr>
          <a:xfrm>
            <a:off x="251250" y="4699664"/>
            <a:ext cx="11349318" cy="20313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Les techniques de recueil de l’historique client et véhicule 			Niveau 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La politique de fidélisation et du suivi client 					Niveau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La politique commerciale de l’entreprise 					Niveau 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Les techniques de négociation commerciale 				Niveau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B0F0"/>
                </a:solidFill>
                <a:effectLst/>
                <a:uLnTx/>
                <a:uFillTx/>
                <a:latin typeface="Arial Narrow" panose="020B0606020202030204" pitchFamily="34" charset="0"/>
                <a:ea typeface="+mn-ea"/>
                <a:cs typeface="+mn-cs"/>
              </a:rPr>
              <a:t>Le droit commercial 	</a:t>
            </a:r>
            <a:r>
              <a:rPr kumimoji="0" lang="fr-FR"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t>
            </a:r>
            <a:r>
              <a:rPr kumimoji="0" lang="fr-FR" sz="1800" b="1" i="0" u="none" strike="noStrike" kern="1200" cap="none" spc="0" normalizeH="0" baseline="0" noProof="0" dirty="0">
                <a:ln>
                  <a:noFill/>
                </a:ln>
                <a:solidFill>
                  <a:srgbClr val="00B0F0"/>
                </a:solidFill>
                <a:effectLst/>
                <a:uLnTx/>
                <a:uFillTx/>
                <a:latin typeface="Arial Narrow" panose="020B0606020202030204" pitchFamily="34" charset="0"/>
                <a:ea typeface="+mn-ea"/>
                <a:cs typeface="+mn-cs"/>
              </a:rPr>
              <a:t>Niveau 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B0F0"/>
                </a:solidFill>
                <a:effectLst/>
                <a:uLnTx/>
                <a:uFillTx/>
                <a:latin typeface="Arial Narrow" panose="020B0606020202030204" pitchFamily="34" charset="0"/>
                <a:ea typeface="+mn-ea"/>
                <a:cs typeface="+mn-cs"/>
              </a:rPr>
              <a:t>Les liens contractuels entre constructeurs, équipementiers, marques et réparateurs 	</a:t>
            </a:r>
            <a:r>
              <a:rPr kumimoji="0" lang="fr-FR" sz="1800" b="1" i="0" u="none" strike="noStrike" kern="1200" cap="none" spc="0" normalizeH="0" baseline="0" noProof="0" dirty="0">
                <a:ln>
                  <a:noFill/>
                </a:ln>
                <a:solidFill>
                  <a:srgbClr val="00B0F0"/>
                </a:solidFill>
                <a:effectLst/>
                <a:uLnTx/>
                <a:uFillTx/>
                <a:latin typeface="Arial Narrow" panose="020B0606020202030204" pitchFamily="34" charset="0"/>
                <a:ea typeface="+mn-ea"/>
                <a:cs typeface="+mn-cs"/>
              </a:rPr>
              <a:t>Niveau 2</a:t>
            </a:r>
            <a:r>
              <a:rPr kumimoji="0" lang="fr-FR" sz="1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Le marché de l’après-vente automobile 					Niveau 3 </a:t>
            </a:r>
          </a:p>
        </p:txBody>
      </p:sp>
      <p:sp>
        <p:nvSpPr>
          <p:cNvPr id="11" name="Rectangle 10"/>
          <p:cNvSpPr/>
          <p:nvPr/>
        </p:nvSpPr>
        <p:spPr>
          <a:xfrm>
            <a:off x="273552" y="1602515"/>
            <a:ext cx="961016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0000"/>
                </a:solidFill>
                <a:effectLst/>
                <a:uLnTx/>
                <a:uFillTx/>
                <a:latin typeface="Univers LT Std"/>
                <a:ea typeface="+mn-ea"/>
                <a:cs typeface="+mn-cs"/>
              </a:rPr>
              <a:t>C2.1 Appliquer les principes de la relation client en après-vente</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11"/>
          <p:cNvSpPr/>
          <p:nvPr/>
        </p:nvSpPr>
        <p:spPr>
          <a:xfrm>
            <a:off x="251250" y="4431739"/>
            <a:ext cx="9412941"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0000"/>
                </a:solidFill>
                <a:effectLst/>
                <a:uLnTx/>
                <a:uFillTx/>
                <a:latin typeface="Univers LT Std"/>
                <a:ea typeface="+mn-ea"/>
                <a:cs typeface="+mn-cs"/>
              </a:rPr>
              <a:t>C2.2 Commercialiser des produits et des services de l’après-vente </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ectangle 12"/>
          <p:cNvSpPr/>
          <p:nvPr/>
        </p:nvSpPr>
        <p:spPr>
          <a:xfrm>
            <a:off x="9362961" y="2631245"/>
            <a:ext cx="2585199"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1" u="none" strike="noStrike" kern="1200" cap="none" spc="0" normalizeH="0" baseline="0" noProof="0" dirty="0">
                <a:ln>
                  <a:noFill/>
                </a:ln>
                <a:solidFill>
                  <a:prstClr val="black"/>
                </a:solidFill>
                <a:effectLst/>
                <a:uLnTx/>
                <a:uFillTx/>
                <a:latin typeface="Calibri" panose="020F0502020204030204"/>
                <a:ea typeface="+mn-ea"/>
                <a:cs typeface="+mn-cs"/>
              </a:rPr>
              <a:t>Niveau 3 : Sait faire, utiliser et décider : utilise des outils, applique une méthode et fait des choix,</a:t>
            </a:r>
          </a:p>
        </p:txBody>
      </p:sp>
      <p:sp>
        <p:nvSpPr>
          <p:cNvPr id="14" name="Rectangle 13"/>
          <p:cNvSpPr/>
          <p:nvPr/>
        </p:nvSpPr>
        <p:spPr>
          <a:xfrm>
            <a:off x="9362961" y="5812371"/>
            <a:ext cx="258519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1" u="none" strike="noStrike" kern="1200" cap="none" spc="0" normalizeH="0" baseline="0" noProof="0" dirty="0">
                <a:ln>
                  <a:noFill/>
                </a:ln>
                <a:solidFill>
                  <a:prstClr val="black"/>
                </a:solidFill>
                <a:effectLst/>
                <a:uLnTx/>
                <a:uFillTx/>
                <a:latin typeface="Calibri" panose="020F0502020204030204"/>
                <a:ea typeface="+mn-ea"/>
                <a:cs typeface="+mn-cs"/>
              </a:rPr>
              <a:t>Niveau 2 : Comprend et sait expliquer</a:t>
            </a:r>
          </a:p>
        </p:txBody>
      </p:sp>
      <p:sp>
        <p:nvSpPr>
          <p:cNvPr id="15" name="Flèche droite 14"/>
          <p:cNvSpPr/>
          <p:nvPr/>
        </p:nvSpPr>
        <p:spPr>
          <a:xfrm>
            <a:off x="8532607" y="3128315"/>
            <a:ext cx="830354" cy="206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lèche droite 15"/>
          <p:cNvSpPr/>
          <p:nvPr/>
        </p:nvSpPr>
        <p:spPr>
          <a:xfrm>
            <a:off x="8532607" y="6032442"/>
            <a:ext cx="830354" cy="206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19962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p:txBody>
          <a:bodyPr/>
          <a:lstStyle/>
          <a:p>
            <a:r>
              <a:rPr lang="fr-FR" dirty="0">
                <a:latin typeface="Arial" panose="020B0604020202020204" pitchFamily="34" charset="0"/>
                <a:cs typeface="Arial" panose="020B0604020202020204" pitchFamily="34" charset="0"/>
              </a:rPr>
              <a:t>Pédagogie et didactique du bloc 2 </a:t>
            </a:r>
          </a:p>
          <a:p>
            <a:endParaRPr lang="fr-FR" dirty="0"/>
          </a:p>
        </p:txBody>
      </p:sp>
      <p:sp>
        <p:nvSpPr>
          <p:cNvPr id="4" name="Espace réservé du texte 3"/>
          <p:cNvSpPr>
            <a:spLocks noGrp="1"/>
          </p:cNvSpPr>
          <p:nvPr>
            <p:ph type="body" sz="quarter" idx="12"/>
          </p:nvPr>
        </p:nvSpPr>
        <p:spPr/>
        <p:txBody>
          <a:bodyPr/>
          <a:lstStyle/>
          <a:p>
            <a:endParaRPr lang="fr-FR"/>
          </a:p>
        </p:txBody>
      </p:sp>
      <p:sp>
        <p:nvSpPr>
          <p:cNvPr id="5" name="ZoneTexte 4"/>
          <p:cNvSpPr txBox="1"/>
          <p:nvPr/>
        </p:nvSpPr>
        <p:spPr>
          <a:xfrm>
            <a:off x="8628859" y="5444681"/>
            <a:ext cx="307657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Facturation, règlement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Droit commercial,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Liens contractuels (constructeurs, équipementiers, réparateurs)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442715" y="1768918"/>
            <a:ext cx="2438878" cy="8330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Parcours client et expérience</a:t>
            </a:r>
          </a:p>
        </p:txBody>
      </p:sp>
      <p:sp>
        <p:nvSpPr>
          <p:cNvPr id="7" name="Rectangle 6"/>
          <p:cNvSpPr/>
          <p:nvPr/>
        </p:nvSpPr>
        <p:spPr>
          <a:xfrm>
            <a:off x="4500053" y="4479425"/>
            <a:ext cx="2247900" cy="8504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Communication professionnelle</a:t>
            </a:r>
          </a:p>
        </p:txBody>
      </p:sp>
      <p:sp>
        <p:nvSpPr>
          <p:cNvPr id="8" name="Rectangle 7"/>
          <p:cNvSpPr/>
          <p:nvPr/>
        </p:nvSpPr>
        <p:spPr>
          <a:xfrm>
            <a:off x="471768" y="4479426"/>
            <a:ext cx="2409825" cy="8504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Organisation et performance commerciale</a:t>
            </a:r>
          </a:p>
        </p:txBody>
      </p:sp>
      <p:sp>
        <p:nvSpPr>
          <p:cNvPr id="9" name="Rectangle 8"/>
          <p:cNvSpPr/>
          <p:nvPr/>
        </p:nvSpPr>
        <p:spPr>
          <a:xfrm>
            <a:off x="8724112" y="4479425"/>
            <a:ext cx="2247900" cy="861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Cadre juridique et contractuel</a:t>
            </a:r>
          </a:p>
        </p:txBody>
      </p:sp>
      <p:sp>
        <p:nvSpPr>
          <p:cNvPr id="10" name="Rectangle 9"/>
          <p:cNvSpPr/>
          <p:nvPr/>
        </p:nvSpPr>
        <p:spPr>
          <a:xfrm>
            <a:off x="8724112" y="1768918"/>
            <a:ext cx="2247900" cy="8330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Exploitation des données clients</a:t>
            </a:r>
          </a:p>
        </p:txBody>
      </p:sp>
      <p:sp>
        <p:nvSpPr>
          <p:cNvPr id="11" name="Rectangle 10"/>
          <p:cNvSpPr/>
          <p:nvPr/>
        </p:nvSpPr>
        <p:spPr>
          <a:xfrm>
            <a:off x="4500053" y="1755885"/>
            <a:ext cx="2247900" cy="8460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Vente des produits et services après vente</a:t>
            </a:r>
          </a:p>
        </p:txBody>
      </p:sp>
      <p:sp>
        <p:nvSpPr>
          <p:cNvPr id="12" name="ZoneTexte 11"/>
          <p:cNvSpPr txBox="1"/>
          <p:nvPr/>
        </p:nvSpPr>
        <p:spPr>
          <a:xfrm>
            <a:off x="8628859" y="2724996"/>
            <a:ext cx="33471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Recueil des informations clients et véhicules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Préparation du dossier avant intervention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Anticipation des besoins</a:t>
            </a:r>
          </a:p>
        </p:txBody>
      </p:sp>
      <p:sp>
        <p:nvSpPr>
          <p:cNvPr id="13" name="ZoneTexte 12"/>
          <p:cNvSpPr txBox="1"/>
          <p:nvPr/>
        </p:nvSpPr>
        <p:spPr>
          <a:xfrm>
            <a:off x="391313" y="5522202"/>
            <a:ext cx="3843058"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Politique commerciale de l’entreprise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Analyse du marché de l’après vente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Indicateurs de performance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Rectangle 13"/>
          <p:cNvSpPr/>
          <p:nvPr/>
        </p:nvSpPr>
        <p:spPr>
          <a:xfrm>
            <a:off x="371755" y="2794285"/>
            <a:ext cx="3141433"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Parcours client en AV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Gestion de la Relation Client omnicanal (suivi ,fidélisation...)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Marketing expérientiel</a:t>
            </a:r>
          </a:p>
        </p:txBody>
      </p:sp>
      <p:sp>
        <p:nvSpPr>
          <p:cNvPr id="15" name="Rectangle 14"/>
          <p:cNvSpPr/>
          <p:nvPr/>
        </p:nvSpPr>
        <p:spPr>
          <a:xfrm>
            <a:off x="4447009" y="2858141"/>
            <a:ext cx="3764703"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Techniques de négociation commerciale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Vente additionnelle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Comparaison des offres concurrentes...</a:t>
            </a:r>
          </a:p>
        </p:txBody>
      </p:sp>
      <p:sp>
        <p:nvSpPr>
          <p:cNvPr id="16" name="Rectangle 15"/>
          <p:cNvSpPr/>
          <p:nvPr/>
        </p:nvSpPr>
        <p:spPr>
          <a:xfrm>
            <a:off x="4447009" y="5444681"/>
            <a:ext cx="3248027"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Techniques de communication professionnelle et commerciale (digitalisation, communication orale)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Techniques de gestion des litiges</a:t>
            </a:r>
          </a:p>
        </p:txBody>
      </p:sp>
      <p:sp>
        <p:nvSpPr>
          <p:cNvPr id="17" name="Rectangle 16"/>
          <p:cNvSpPr/>
          <p:nvPr/>
        </p:nvSpPr>
        <p:spPr>
          <a:xfrm>
            <a:off x="2393297" y="1123262"/>
            <a:ext cx="1105138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Regroupement des connaissances par thématique</a:t>
            </a:r>
          </a:p>
        </p:txBody>
      </p:sp>
    </p:spTree>
    <p:extLst>
      <p:ext uri="{BB962C8B-B14F-4D97-AF65-F5344CB8AC3E}">
        <p14:creationId xmlns:p14="http://schemas.microsoft.com/office/powerpoint/2010/main" val="17528253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p:txBody>
          <a:bodyPr/>
          <a:lstStyle/>
          <a:p>
            <a:r>
              <a:rPr lang="fr-FR" dirty="0">
                <a:latin typeface="Arial" panose="020B0604020202020204" pitchFamily="34" charset="0"/>
                <a:cs typeface="Arial" panose="020B0604020202020204" pitchFamily="34" charset="0"/>
              </a:rPr>
              <a:t>Pédagogie et didactique du bloc 2 </a:t>
            </a:r>
          </a:p>
          <a:p>
            <a:endParaRPr lang="fr-FR" dirty="0"/>
          </a:p>
        </p:txBody>
      </p:sp>
      <p:sp>
        <p:nvSpPr>
          <p:cNvPr id="4" name="Espace réservé du texte 3"/>
          <p:cNvSpPr>
            <a:spLocks noGrp="1"/>
          </p:cNvSpPr>
          <p:nvPr>
            <p:ph type="body" sz="quarter" idx="12"/>
          </p:nvPr>
        </p:nvSpPr>
        <p:spPr/>
        <p:txBody>
          <a:bodyPr/>
          <a:lstStyle/>
          <a:p>
            <a:endParaRPr lang="fr-FR"/>
          </a:p>
        </p:txBody>
      </p:sp>
      <p:sp>
        <p:nvSpPr>
          <p:cNvPr id="5" name="Rectangle 4"/>
          <p:cNvSpPr/>
          <p:nvPr/>
        </p:nvSpPr>
        <p:spPr>
          <a:xfrm>
            <a:off x="204963" y="1569160"/>
            <a:ext cx="8914150" cy="2215030"/>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400" b="1" i="0" u="none" strike="noStrike" kern="18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ORGANISATION GLOBALE (2 ANS)</a:t>
            </a:r>
            <a:endParaRPr kumimoji="0" lang="fr-FR"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Répartition horaire base référentiel = </a:t>
            </a:r>
            <a:endPar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800" b="0" i="0"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63 semaines de cours </a:t>
            </a: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pour </a:t>
            </a:r>
            <a:r>
              <a:rPr kumimoji="0" lang="fr-FR" sz="1800" b="1" i="0"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141.75h</a:t>
            </a:r>
            <a:r>
              <a:rPr kumimoji="0" lang="fr-FR" sz="1800" b="0" i="0"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en économie-gestion  = moyenne de 2.25H / semaine)</a:t>
            </a:r>
          </a:p>
          <a:p>
            <a:pPr marL="342900" marR="0" lvl="0" indent="-342900" algn="l" defTabSz="914400" rtl="0" eaLnBrk="1" fontAlgn="auto" latinLnBrk="0" hangingPunct="1">
              <a:lnSpc>
                <a:spcPct val="107000"/>
              </a:lnSpc>
              <a:spcBef>
                <a:spcPts val="0"/>
              </a:spcBef>
              <a:spcAft>
                <a:spcPts val="800"/>
              </a:spcAft>
              <a:buClrTx/>
              <a:buSzPts val="1000"/>
              <a:buFont typeface="Symbol" panose="05050102010706020507" pitchFamily="18" charset="2"/>
              <a:buChar char=""/>
              <a:tabLst>
                <a:tab pos="457200" algn="l"/>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1ère année : 60h (~30 semaines) → </a:t>
            </a:r>
            <a:r>
              <a:rPr kumimoji="0" lang="fr-FR" sz="1800" b="0" i="0" u="none" strike="noStrike" kern="1200" cap="none" spc="0" normalizeH="0" baseline="0" noProof="0" dirty="0">
                <a:ln>
                  <a:noFill/>
                </a:ln>
                <a:solidFill>
                  <a:srgbClr val="ED7D31">
                    <a:lumMod val="75000"/>
                  </a:srgbClr>
                </a:solidFill>
                <a:effectLst/>
                <a:uLnTx/>
                <a:uFillTx/>
                <a:latin typeface="Arial" panose="020B0604020202020204" pitchFamily="34" charset="0"/>
                <a:ea typeface="Times New Roman" panose="02020603050405020304" pitchFamily="18" charset="0"/>
                <a:cs typeface="Times New Roman" panose="02020603050405020304" pitchFamily="18" charset="0"/>
              </a:rPr>
              <a:t>Découverte + Appropriation</a:t>
            </a:r>
            <a:endParaRPr kumimoji="0" lang="fr-FR" sz="18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Pts val="1000"/>
              <a:buFont typeface="Symbol" panose="05050102010706020507" pitchFamily="18" charset="2"/>
              <a:buChar char=""/>
              <a:tabLst>
                <a:tab pos="457200" algn="l"/>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2ème année : 70h (~28 semaines) → </a:t>
            </a:r>
            <a:r>
              <a:rPr kumimoji="0" lang="fr-FR" sz="1800" b="0" i="0" u="none" strike="noStrike" kern="1200" cap="none" spc="0" normalizeH="0" baseline="0" noProof="0" dirty="0">
                <a:ln>
                  <a:noFill/>
                </a:ln>
                <a:solidFill>
                  <a:srgbClr val="ED7D31">
                    <a:lumMod val="75000"/>
                  </a:srgbClr>
                </a:solidFill>
                <a:effectLst/>
                <a:uLnTx/>
                <a:uFillTx/>
                <a:latin typeface="Arial" panose="020B0604020202020204" pitchFamily="34" charset="0"/>
                <a:ea typeface="Times New Roman" panose="02020603050405020304" pitchFamily="18" charset="0"/>
                <a:cs typeface="Times New Roman" panose="02020603050405020304" pitchFamily="18" charset="0"/>
              </a:rPr>
              <a:t>Maîtrise + Professionnalisation</a:t>
            </a:r>
            <a:endParaRPr kumimoji="0" lang="fr-FR" sz="18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9" name="Diagramme 8"/>
          <p:cNvGraphicFramePr/>
          <p:nvPr/>
        </p:nvGraphicFramePr>
        <p:xfrm>
          <a:off x="8261244" y="1549287"/>
          <a:ext cx="4403777" cy="32602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Flèche vers le bas 9"/>
          <p:cNvSpPr/>
          <p:nvPr/>
        </p:nvSpPr>
        <p:spPr>
          <a:xfrm>
            <a:off x="10463132" y="4898529"/>
            <a:ext cx="449705" cy="5458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à coins arrondis 10"/>
          <p:cNvSpPr/>
          <p:nvPr/>
        </p:nvSpPr>
        <p:spPr>
          <a:xfrm>
            <a:off x="8986601" y="5533415"/>
            <a:ext cx="2953062" cy="1004341"/>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Professionnalisation </a:t>
            </a:r>
          </a:p>
        </p:txBody>
      </p:sp>
      <p:pic>
        <p:nvPicPr>
          <p:cNvPr id="12" name="Image 11"/>
          <p:cNvPicPr>
            <a:picLocks noChangeAspect="1"/>
          </p:cNvPicPr>
          <p:nvPr/>
        </p:nvPicPr>
        <p:blipFill>
          <a:blip r:embed="rId7"/>
          <a:stretch>
            <a:fillRect/>
          </a:stretch>
        </p:blipFill>
        <p:spPr>
          <a:xfrm>
            <a:off x="252337" y="4031295"/>
            <a:ext cx="8250415" cy="2280333"/>
          </a:xfrm>
          <a:prstGeom prst="rect">
            <a:avLst/>
          </a:prstGeom>
        </p:spPr>
      </p:pic>
    </p:spTree>
    <p:extLst>
      <p:ext uri="{BB962C8B-B14F-4D97-AF65-F5344CB8AC3E}">
        <p14:creationId xmlns:p14="http://schemas.microsoft.com/office/powerpoint/2010/main" val="15907232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a:xfrm>
            <a:off x="1380066" y="503593"/>
            <a:ext cx="9222921" cy="572732"/>
          </a:xfrm>
        </p:spPr>
        <p:txBody>
          <a:bodyPr/>
          <a:lstStyle/>
          <a:p>
            <a:r>
              <a:rPr lang="fr-FR" dirty="0">
                <a:latin typeface="Arial" panose="020B0604020202020204" pitchFamily="34" charset="0"/>
                <a:cs typeface="Arial" panose="020B0604020202020204" pitchFamily="34" charset="0"/>
              </a:rPr>
              <a:t>Pédagogie et didactique du bloc 2 </a:t>
            </a:r>
          </a:p>
          <a:p>
            <a:endParaRPr lang="fr-FR" dirty="0"/>
          </a:p>
        </p:txBody>
      </p:sp>
      <p:sp>
        <p:nvSpPr>
          <p:cNvPr id="4" name="Espace réservé du texte 3"/>
          <p:cNvSpPr>
            <a:spLocks noGrp="1"/>
          </p:cNvSpPr>
          <p:nvPr>
            <p:ph type="body" sz="quarter" idx="12"/>
          </p:nvPr>
        </p:nvSpPr>
        <p:spPr/>
        <p:txBody>
          <a:bodyPr/>
          <a:lstStyle/>
          <a:p>
            <a:endParaRPr lang="fr-FR"/>
          </a:p>
        </p:txBody>
      </p:sp>
      <p:sp>
        <p:nvSpPr>
          <p:cNvPr id="5" name="Rectangle 4"/>
          <p:cNvSpPr/>
          <p:nvPr/>
        </p:nvSpPr>
        <p:spPr>
          <a:xfrm>
            <a:off x="74656" y="1076325"/>
            <a:ext cx="1196058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8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Logique de progression en 1ère année :    </a:t>
            </a: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Guidage fort / Situations simples / Acquisition des automatismes</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Flèche droite rayée 6"/>
          <p:cNvSpPr/>
          <p:nvPr/>
        </p:nvSpPr>
        <p:spPr>
          <a:xfrm rot="5400000">
            <a:off x="-507179" y="3983666"/>
            <a:ext cx="3774489" cy="397934"/>
          </a:xfrm>
          <a:prstGeom prst="stripedRightArrow">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Image 8"/>
          <p:cNvPicPr/>
          <p:nvPr/>
        </p:nvPicPr>
        <p:blipFill rotWithShape="1">
          <a:blip r:embed="rId2"/>
          <a:srcRect l="29784" t="31032" r="33405" b="29067"/>
          <a:stretch/>
        </p:blipFill>
        <p:spPr bwMode="auto">
          <a:xfrm>
            <a:off x="1760311" y="1445657"/>
            <a:ext cx="8245838" cy="532961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44333695"/>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nf_bts_aero.potx" id="{BE5F3B43-29A6-45A2-8815-D5D1E74BBD8F}" vid="{05A940B4-F629-45AF-82DA-DC9323FB77B6}"/>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4644</TotalTime>
  <Words>1726</Words>
  <Application>Microsoft Macintosh PowerPoint</Application>
  <PresentationFormat>Grand écran</PresentationFormat>
  <Paragraphs>222</Paragraphs>
  <Slides>15</Slides>
  <Notes>0</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15</vt:i4>
      </vt:variant>
    </vt:vector>
  </HeadingPairs>
  <TitlesOfParts>
    <vt:vector size="24" baseType="lpstr">
      <vt:lpstr>Arial</vt:lpstr>
      <vt:lpstr>Arial Narrow</vt:lpstr>
      <vt:lpstr>Calibri</vt:lpstr>
      <vt:lpstr>Symbol</vt:lpstr>
      <vt:lpstr>Times LT Std</vt:lpstr>
      <vt:lpstr>Times New Roman</vt:lpstr>
      <vt:lpstr>Univers LT Std</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JCM</dc:creator>
  <cp:lastModifiedBy>Pascale Costa</cp:lastModifiedBy>
  <cp:revision>135</cp:revision>
  <dcterms:created xsi:type="dcterms:W3CDTF">2024-03-18T07:54:44Z</dcterms:created>
  <dcterms:modified xsi:type="dcterms:W3CDTF">2026-04-02T11:51:32Z</dcterms:modified>
</cp:coreProperties>
</file>