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36"/>
  </p:notesMasterIdLst>
  <p:handoutMasterIdLst>
    <p:handoutMasterId r:id="rId37"/>
  </p:handoutMasterIdLst>
  <p:sldIdLst>
    <p:sldId id="4892" r:id="rId2"/>
    <p:sldId id="272" r:id="rId3"/>
    <p:sldId id="277" r:id="rId4"/>
    <p:sldId id="4893" r:id="rId5"/>
    <p:sldId id="4894" r:id="rId6"/>
    <p:sldId id="280" r:id="rId7"/>
    <p:sldId id="4895" r:id="rId8"/>
    <p:sldId id="281" r:id="rId9"/>
    <p:sldId id="4896" r:id="rId10"/>
    <p:sldId id="4897" r:id="rId11"/>
    <p:sldId id="283" r:id="rId12"/>
    <p:sldId id="284" r:id="rId13"/>
    <p:sldId id="285" r:id="rId14"/>
    <p:sldId id="302" r:id="rId15"/>
    <p:sldId id="286" r:id="rId16"/>
    <p:sldId id="306" r:id="rId17"/>
    <p:sldId id="290" r:id="rId18"/>
    <p:sldId id="291" r:id="rId19"/>
    <p:sldId id="292" r:id="rId20"/>
    <p:sldId id="293" r:id="rId21"/>
    <p:sldId id="4898" r:id="rId22"/>
    <p:sldId id="4899" r:id="rId23"/>
    <p:sldId id="4900" r:id="rId24"/>
    <p:sldId id="4901" r:id="rId25"/>
    <p:sldId id="294" r:id="rId26"/>
    <p:sldId id="295" r:id="rId27"/>
    <p:sldId id="303" r:id="rId28"/>
    <p:sldId id="4902" r:id="rId29"/>
    <p:sldId id="299" r:id="rId30"/>
    <p:sldId id="4903" r:id="rId31"/>
    <p:sldId id="4904" r:id="rId32"/>
    <p:sldId id="298" r:id="rId33"/>
    <p:sldId id="4907" r:id="rId34"/>
    <p:sldId id="314"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0" autoAdjust="0"/>
    <p:restoredTop sz="95707" autoAdjust="0"/>
  </p:normalViewPr>
  <p:slideViewPr>
    <p:cSldViewPr snapToGrid="0">
      <p:cViewPr varScale="1">
        <p:scale>
          <a:sx n="74" d="100"/>
          <a:sy n="74" d="100"/>
        </p:scale>
        <p:origin x="200" y="184"/>
      </p:cViewPr>
      <p:guideLst/>
    </p:cSldViewPr>
  </p:slideViewPr>
  <p:notesTextViewPr>
    <p:cViewPr>
      <p:scale>
        <a:sx n="1" d="1"/>
        <a:sy n="1" d="1"/>
      </p:scale>
      <p:origin x="0" y="0"/>
    </p:cViewPr>
  </p:notesTextViewPr>
  <p:notesViewPr>
    <p:cSldViewPr snapToGrid="0">
      <p:cViewPr varScale="1">
        <p:scale>
          <a:sx n="53" d="100"/>
          <a:sy n="53" d="100"/>
        </p:scale>
        <p:origin x="198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4DFA76-65C1-4D9D-BADB-18286CA59B37}"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fr-FR"/>
        </a:p>
      </dgm:t>
    </dgm:pt>
    <dgm:pt modelId="{7FF20904-7B94-449D-8CC6-1F5A84FB7270}">
      <dgm:prSet phldrT="[Texte]"/>
      <dgm:spPr>
        <a:solidFill>
          <a:schemeClr val="accent1">
            <a:lumMod val="50000"/>
            <a:alpha val="70000"/>
          </a:schemeClr>
        </a:solidFill>
      </dgm:spPr>
      <dgm:t>
        <a:bodyPr/>
        <a:lstStyle/>
        <a:p>
          <a:r>
            <a:rPr lang="fr-FR" b="1" dirty="0">
              <a:solidFill>
                <a:srgbClr val="FFC000"/>
              </a:solidFill>
            </a:rPr>
            <a:t>Contexte de la rénovation</a:t>
          </a:r>
        </a:p>
      </dgm:t>
    </dgm:pt>
    <dgm:pt modelId="{FD9A5680-4871-4B2D-A996-07C4E165A945}" type="parTrans" cxnId="{2480F370-9E68-4F1F-B808-3EBBDA896CEE}">
      <dgm:prSet/>
      <dgm:spPr/>
      <dgm:t>
        <a:bodyPr/>
        <a:lstStyle/>
        <a:p>
          <a:endParaRPr lang="fr-FR"/>
        </a:p>
      </dgm:t>
    </dgm:pt>
    <dgm:pt modelId="{E9EDC5B4-5C93-4B77-8320-46255CF8096D}" type="sibTrans" cxnId="{2480F370-9E68-4F1F-B808-3EBBDA896CEE}">
      <dgm:prSet/>
      <dgm:spPr>
        <a:solidFill>
          <a:schemeClr val="accent1">
            <a:lumMod val="20000"/>
            <a:lumOff val="80000"/>
          </a:schemeClr>
        </a:solidFill>
        <a:ln>
          <a:solidFill>
            <a:schemeClr val="accent1">
              <a:lumMod val="50000"/>
            </a:schemeClr>
          </a:solidFill>
        </a:ln>
      </dgm:spPr>
      <dgm:t>
        <a:bodyPr/>
        <a:lstStyle/>
        <a:p>
          <a:endParaRPr lang="fr-FR"/>
        </a:p>
      </dgm:t>
    </dgm:pt>
    <dgm:pt modelId="{2EEF667B-9CE3-4415-B0D2-FDF01653CDFF}">
      <dgm:prSet phldrT="[Texte]"/>
      <dgm:spPr>
        <a:solidFill>
          <a:schemeClr val="accent1">
            <a:lumMod val="50000"/>
            <a:alpha val="70000"/>
          </a:schemeClr>
        </a:solidFill>
      </dgm:spPr>
      <dgm:t>
        <a:bodyPr/>
        <a:lstStyle/>
        <a:p>
          <a:r>
            <a:rPr lang="fr-FR" b="1" dirty="0">
              <a:solidFill>
                <a:srgbClr val="FFC000"/>
              </a:solidFill>
            </a:rPr>
            <a:t>Référentiel d’évaluation </a:t>
          </a:r>
        </a:p>
      </dgm:t>
    </dgm:pt>
    <dgm:pt modelId="{B3CA1CF1-83BE-4444-A9E8-0819924BFA04}" type="parTrans" cxnId="{9E9783AA-9914-4FE9-9593-929F729DBDC4}">
      <dgm:prSet/>
      <dgm:spPr/>
      <dgm:t>
        <a:bodyPr/>
        <a:lstStyle/>
        <a:p>
          <a:endParaRPr lang="fr-FR"/>
        </a:p>
      </dgm:t>
    </dgm:pt>
    <dgm:pt modelId="{A2C5C7B6-8E55-4834-B3AE-C1995B180294}" type="sibTrans" cxnId="{9E9783AA-9914-4FE9-9593-929F729DBDC4}">
      <dgm:prSet/>
      <dgm:spPr/>
      <dgm:t>
        <a:bodyPr/>
        <a:lstStyle/>
        <a:p>
          <a:endParaRPr lang="fr-FR"/>
        </a:p>
      </dgm:t>
    </dgm:pt>
    <dgm:pt modelId="{74A972C5-B50D-4A8A-808F-25D77264CFDD}">
      <dgm:prSet phldrT="[Texte]"/>
      <dgm:spPr>
        <a:solidFill>
          <a:schemeClr val="accent1">
            <a:lumMod val="50000"/>
            <a:alpha val="70000"/>
          </a:schemeClr>
        </a:solidFill>
      </dgm:spPr>
      <dgm:t>
        <a:bodyPr/>
        <a:lstStyle/>
        <a:p>
          <a:r>
            <a:rPr lang="fr-FR" b="1" dirty="0">
              <a:solidFill>
                <a:srgbClr val="FFC000"/>
              </a:solidFill>
            </a:rPr>
            <a:t>Référentiel des activités professionnelles</a:t>
          </a:r>
        </a:p>
      </dgm:t>
    </dgm:pt>
    <dgm:pt modelId="{05DECF49-2F4E-482C-8103-1206804EB39F}" type="parTrans" cxnId="{E8B4D257-C471-4157-94B4-9B45E6B673D4}">
      <dgm:prSet/>
      <dgm:spPr/>
      <dgm:t>
        <a:bodyPr/>
        <a:lstStyle/>
        <a:p>
          <a:endParaRPr lang="fr-FR"/>
        </a:p>
      </dgm:t>
    </dgm:pt>
    <dgm:pt modelId="{F6FFE6E4-B6B4-43F1-A213-1620DDFBBEEF}" type="sibTrans" cxnId="{E8B4D257-C471-4157-94B4-9B45E6B673D4}">
      <dgm:prSet/>
      <dgm:spPr/>
      <dgm:t>
        <a:bodyPr/>
        <a:lstStyle/>
        <a:p>
          <a:endParaRPr lang="fr-FR"/>
        </a:p>
      </dgm:t>
    </dgm:pt>
    <dgm:pt modelId="{646C8E6B-B27C-42E7-95BC-EA6D7CB47842}">
      <dgm:prSet phldrT="[Texte]"/>
      <dgm:spPr>
        <a:solidFill>
          <a:schemeClr val="accent1">
            <a:lumMod val="50000"/>
            <a:alpha val="70000"/>
          </a:schemeClr>
        </a:solidFill>
      </dgm:spPr>
      <dgm:t>
        <a:bodyPr/>
        <a:lstStyle/>
        <a:p>
          <a:r>
            <a:rPr lang="fr-FR" b="1" dirty="0">
              <a:solidFill>
                <a:srgbClr val="FFC000"/>
              </a:solidFill>
            </a:rPr>
            <a:t>Référentiel des compétences professionnelles</a:t>
          </a:r>
        </a:p>
      </dgm:t>
    </dgm:pt>
    <dgm:pt modelId="{9EA9D284-AA39-45FE-ACCB-89D10A80D4D8}" type="parTrans" cxnId="{989AD48F-CE68-4AD0-8349-B990CBCE75FA}">
      <dgm:prSet/>
      <dgm:spPr/>
      <dgm:t>
        <a:bodyPr/>
        <a:lstStyle/>
        <a:p>
          <a:endParaRPr lang="fr-FR"/>
        </a:p>
      </dgm:t>
    </dgm:pt>
    <dgm:pt modelId="{A622090D-A670-4920-A6E6-3EFD8B0332E9}" type="sibTrans" cxnId="{989AD48F-CE68-4AD0-8349-B990CBCE75FA}">
      <dgm:prSet/>
      <dgm:spPr/>
      <dgm:t>
        <a:bodyPr/>
        <a:lstStyle/>
        <a:p>
          <a:endParaRPr lang="fr-FR"/>
        </a:p>
      </dgm:t>
    </dgm:pt>
    <dgm:pt modelId="{7A53E580-E643-4CFC-AC47-5BE46BEBE3DB}">
      <dgm:prSet phldrT="[Texte]"/>
      <dgm:spPr>
        <a:solidFill>
          <a:schemeClr val="accent1">
            <a:lumMod val="50000"/>
            <a:alpha val="70000"/>
          </a:schemeClr>
        </a:solidFill>
      </dgm:spPr>
      <dgm:t>
        <a:bodyPr/>
        <a:lstStyle/>
        <a:p>
          <a:r>
            <a:rPr lang="fr-FR" b="1" dirty="0">
              <a:solidFill>
                <a:srgbClr val="FFC000"/>
              </a:solidFill>
            </a:rPr>
            <a:t>Stages en milieu professionnel</a:t>
          </a:r>
        </a:p>
      </dgm:t>
    </dgm:pt>
    <dgm:pt modelId="{8C22EC9D-CFA4-4FD2-AFB6-8BDAD27DED4E}" type="parTrans" cxnId="{10FE6DC9-86A6-4E06-A306-0EEA5DF5D37A}">
      <dgm:prSet/>
      <dgm:spPr/>
      <dgm:t>
        <a:bodyPr/>
        <a:lstStyle/>
        <a:p>
          <a:endParaRPr lang="fr-FR"/>
        </a:p>
      </dgm:t>
    </dgm:pt>
    <dgm:pt modelId="{2987412D-550C-4E7E-87BD-D393265F53BF}" type="sibTrans" cxnId="{10FE6DC9-86A6-4E06-A306-0EEA5DF5D37A}">
      <dgm:prSet/>
      <dgm:spPr/>
      <dgm:t>
        <a:bodyPr/>
        <a:lstStyle/>
        <a:p>
          <a:endParaRPr lang="fr-FR"/>
        </a:p>
      </dgm:t>
    </dgm:pt>
    <dgm:pt modelId="{5FC08BFF-73FE-4524-9135-6EEC64175230}">
      <dgm:prSet phldrT="[Texte]"/>
      <dgm:spPr>
        <a:solidFill>
          <a:schemeClr val="accent1">
            <a:lumMod val="50000"/>
            <a:alpha val="70000"/>
          </a:schemeClr>
        </a:solidFill>
      </dgm:spPr>
      <dgm:t>
        <a:bodyPr/>
        <a:lstStyle/>
        <a:p>
          <a:r>
            <a:rPr lang="fr-FR" b="1" dirty="0">
              <a:solidFill>
                <a:srgbClr val="FFC000"/>
              </a:solidFill>
            </a:rPr>
            <a:t>Points saillants d’évolution du nouveau référentiel</a:t>
          </a:r>
        </a:p>
      </dgm:t>
    </dgm:pt>
    <dgm:pt modelId="{61514616-502C-4E35-9BDC-2F68EA9B220B}" type="parTrans" cxnId="{4376859D-64C5-49C0-A9CF-2DAEBAFD20BE}">
      <dgm:prSet/>
      <dgm:spPr/>
      <dgm:t>
        <a:bodyPr/>
        <a:lstStyle/>
        <a:p>
          <a:endParaRPr lang="fr-FR"/>
        </a:p>
      </dgm:t>
    </dgm:pt>
    <dgm:pt modelId="{B016D3CF-77C8-4F19-9E15-C7A0414AD4D1}" type="sibTrans" cxnId="{4376859D-64C5-49C0-A9CF-2DAEBAFD20BE}">
      <dgm:prSet/>
      <dgm:spPr/>
      <dgm:t>
        <a:bodyPr/>
        <a:lstStyle/>
        <a:p>
          <a:endParaRPr lang="fr-FR"/>
        </a:p>
      </dgm:t>
    </dgm:pt>
    <dgm:pt modelId="{4B7950A1-6F7D-403E-B22D-12962345244B}" type="pres">
      <dgm:prSet presAssocID="{B14DFA76-65C1-4D9D-BADB-18286CA59B37}" presName="Name0" presStyleCnt="0">
        <dgm:presLayoutVars>
          <dgm:chMax val="7"/>
          <dgm:chPref val="7"/>
          <dgm:dir/>
        </dgm:presLayoutVars>
      </dgm:prSet>
      <dgm:spPr/>
    </dgm:pt>
    <dgm:pt modelId="{0F43C843-9CA9-4C30-AD9D-2604FA945830}" type="pres">
      <dgm:prSet presAssocID="{B14DFA76-65C1-4D9D-BADB-18286CA59B37}" presName="Name1" presStyleCnt="0"/>
      <dgm:spPr/>
    </dgm:pt>
    <dgm:pt modelId="{0A08BEA2-A76E-4B36-9CD3-F4AB6439548E}" type="pres">
      <dgm:prSet presAssocID="{B14DFA76-65C1-4D9D-BADB-18286CA59B37}" presName="cycle" presStyleCnt="0"/>
      <dgm:spPr/>
    </dgm:pt>
    <dgm:pt modelId="{E112264D-9D3A-44D4-8BC7-C4079B3392D2}" type="pres">
      <dgm:prSet presAssocID="{B14DFA76-65C1-4D9D-BADB-18286CA59B37}" presName="srcNode" presStyleLbl="node1" presStyleIdx="0" presStyleCnt="6"/>
      <dgm:spPr/>
    </dgm:pt>
    <dgm:pt modelId="{6CC6890F-05B0-4C2D-886E-63DBED40B8FC}" type="pres">
      <dgm:prSet presAssocID="{B14DFA76-65C1-4D9D-BADB-18286CA59B37}" presName="conn" presStyleLbl="parChTrans1D2" presStyleIdx="0" presStyleCnt="1"/>
      <dgm:spPr/>
    </dgm:pt>
    <dgm:pt modelId="{B51167F0-6400-4062-9B25-4945E5DC8319}" type="pres">
      <dgm:prSet presAssocID="{B14DFA76-65C1-4D9D-BADB-18286CA59B37}" presName="extraNode" presStyleLbl="node1" presStyleIdx="0" presStyleCnt="6"/>
      <dgm:spPr/>
    </dgm:pt>
    <dgm:pt modelId="{378C0E7B-41B1-40E6-94D2-45A9FC241C8F}" type="pres">
      <dgm:prSet presAssocID="{B14DFA76-65C1-4D9D-BADB-18286CA59B37}" presName="dstNode" presStyleLbl="node1" presStyleIdx="0" presStyleCnt="6"/>
      <dgm:spPr/>
    </dgm:pt>
    <dgm:pt modelId="{945A6508-E15B-40F9-8F1B-4B4A77AE311C}" type="pres">
      <dgm:prSet presAssocID="{7FF20904-7B94-449D-8CC6-1F5A84FB7270}" presName="text_1" presStyleLbl="node1" presStyleIdx="0" presStyleCnt="6" custScaleY="64534" custLinFactNeighborY="1254">
        <dgm:presLayoutVars>
          <dgm:bulletEnabled val="1"/>
        </dgm:presLayoutVars>
      </dgm:prSet>
      <dgm:spPr/>
    </dgm:pt>
    <dgm:pt modelId="{570334D7-2ABB-4AAC-9610-6141FE719826}" type="pres">
      <dgm:prSet presAssocID="{7FF20904-7B94-449D-8CC6-1F5A84FB7270}" presName="accent_1" presStyleCnt="0"/>
      <dgm:spPr/>
    </dgm:pt>
    <dgm:pt modelId="{1DD08DCD-5D0F-4E19-955C-B79E52FD3973}" type="pres">
      <dgm:prSet presAssocID="{7FF20904-7B94-449D-8CC6-1F5A84FB7270}" presName="accentRepeatNode" presStyleLbl="solidFgAcc1" presStyleIdx="0" presStyleCnt="6" custScaleX="97010" custScaleY="98819"/>
      <dgm:spPr>
        <a:solidFill>
          <a:schemeClr val="bg1">
            <a:lumMod val="85000"/>
          </a:schemeClr>
        </a:solidFill>
        <a:ln>
          <a:solidFill>
            <a:schemeClr val="accent1">
              <a:lumMod val="50000"/>
            </a:schemeClr>
          </a:solidFill>
        </a:ln>
      </dgm:spPr>
    </dgm:pt>
    <dgm:pt modelId="{70BC0060-6812-4367-968E-489F682AE1F0}" type="pres">
      <dgm:prSet presAssocID="{74A972C5-B50D-4A8A-808F-25D77264CFDD}" presName="text_2" presStyleLbl="node1" presStyleIdx="1" presStyleCnt="6" custScaleY="67882">
        <dgm:presLayoutVars>
          <dgm:bulletEnabled val="1"/>
        </dgm:presLayoutVars>
      </dgm:prSet>
      <dgm:spPr/>
    </dgm:pt>
    <dgm:pt modelId="{09C39505-DA15-4C05-8526-2050F04B87A2}" type="pres">
      <dgm:prSet presAssocID="{74A972C5-B50D-4A8A-808F-25D77264CFDD}" presName="accent_2" presStyleCnt="0"/>
      <dgm:spPr/>
    </dgm:pt>
    <dgm:pt modelId="{1BB2265E-1E70-4D06-8BEE-1B4022AC5D01}" type="pres">
      <dgm:prSet presAssocID="{74A972C5-B50D-4A8A-808F-25D77264CFDD}" presName="accentRepeatNode" presStyleLbl="solidFgAcc1" presStyleIdx="1" presStyleCnt="6"/>
      <dgm:spPr>
        <a:solidFill>
          <a:schemeClr val="bg1">
            <a:lumMod val="85000"/>
          </a:schemeClr>
        </a:solidFill>
      </dgm:spPr>
    </dgm:pt>
    <dgm:pt modelId="{6735F236-B788-4A2E-8457-5764A4790459}" type="pres">
      <dgm:prSet presAssocID="{646C8E6B-B27C-42E7-95BC-EA6D7CB47842}" presName="text_3" presStyleLbl="node1" presStyleIdx="2" presStyleCnt="6" custScaleY="68722">
        <dgm:presLayoutVars>
          <dgm:bulletEnabled val="1"/>
        </dgm:presLayoutVars>
      </dgm:prSet>
      <dgm:spPr/>
    </dgm:pt>
    <dgm:pt modelId="{55EF4298-579C-4CD2-A93D-101C4D18D1F8}" type="pres">
      <dgm:prSet presAssocID="{646C8E6B-B27C-42E7-95BC-EA6D7CB47842}" presName="accent_3" presStyleCnt="0"/>
      <dgm:spPr/>
    </dgm:pt>
    <dgm:pt modelId="{1D574789-2E57-4CB5-837A-2265D991B516}" type="pres">
      <dgm:prSet presAssocID="{646C8E6B-B27C-42E7-95BC-EA6D7CB47842}" presName="accentRepeatNode" presStyleLbl="solidFgAcc1" presStyleIdx="2" presStyleCnt="6"/>
      <dgm:spPr>
        <a:solidFill>
          <a:schemeClr val="bg1">
            <a:lumMod val="85000"/>
          </a:schemeClr>
        </a:solidFill>
      </dgm:spPr>
    </dgm:pt>
    <dgm:pt modelId="{458238D7-5A4D-498A-86BA-8E45D3F2FD78}" type="pres">
      <dgm:prSet presAssocID="{2EEF667B-9CE3-4415-B0D2-FDF01653CDFF}" presName="text_4" presStyleLbl="node1" presStyleIdx="3" presStyleCnt="6" custScaleY="71352">
        <dgm:presLayoutVars>
          <dgm:bulletEnabled val="1"/>
        </dgm:presLayoutVars>
      </dgm:prSet>
      <dgm:spPr/>
    </dgm:pt>
    <dgm:pt modelId="{3B98EA11-B8FC-49EC-A33F-7B4D4D3EE691}" type="pres">
      <dgm:prSet presAssocID="{2EEF667B-9CE3-4415-B0D2-FDF01653CDFF}" presName="accent_4" presStyleCnt="0"/>
      <dgm:spPr/>
    </dgm:pt>
    <dgm:pt modelId="{EE0C3DDF-2F6C-41CA-9DE3-CEC50D7E519D}" type="pres">
      <dgm:prSet presAssocID="{2EEF667B-9CE3-4415-B0D2-FDF01653CDFF}" presName="accentRepeatNode" presStyleLbl="solidFgAcc1" presStyleIdx="3" presStyleCnt="6"/>
      <dgm:spPr>
        <a:solidFill>
          <a:schemeClr val="bg1">
            <a:lumMod val="85000"/>
          </a:schemeClr>
        </a:solidFill>
      </dgm:spPr>
    </dgm:pt>
    <dgm:pt modelId="{038DE9AC-2882-41A5-A18D-73E3CC3069C4}" type="pres">
      <dgm:prSet presAssocID="{7A53E580-E643-4CFC-AC47-5BE46BEBE3DB}" presName="text_5" presStyleLbl="node1" presStyleIdx="4" presStyleCnt="6" custScaleY="68109">
        <dgm:presLayoutVars>
          <dgm:bulletEnabled val="1"/>
        </dgm:presLayoutVars>
      </dgm:prSet>
      <dgm:spPr/>
    </dgm:pt>
    <dgm:pt modelId="{7FCC5371-2B55-4275-B6C7-12BB49D7783D}" type="pres">
      <dgm:prSet presAssocID="{7A53E580-E643-4CFC-AC47-5BE46BEBE3DB}" presName="accent_5" presStyleCnt="0"/>
      <dgm:spPr/>
    </dgm:pt>
    <dgm:pt modelId="{08769F83-1336-41A3-80DA-4935D8633EDF}" type="pres">
      <dgm:prSet presAssocID="{7A53E580-E643-4CFC-AC47-5BE46BEBE3DB}" presName="accentRepeatNode" presStyleLbl="solidFgAcc1" presStyleIdx="4" presStyleCnt="6"/>
      <dgm:spPr/>
    </dgm:pt>
    <dgm:pt modelId="{409C75ED-85A1-4741-AB7C-EBA95C115C54}" type="pres">
      <dgm:prSet presAssocID="{5FC08BFF-73FE-4524-9135-6EEC64175230}" presName="text_6" presStyleLbl="node1" presStyleIdx="5" presStyleCnt="6" custScaleY="68593">
        <dgm:presLayoutVars>
          <dgm:bulletEnabled val="1"/>
        </dgm:presLayoutVars>
      </dgm:prSet>
      <dgm:spPr/>
    </dgm:pt>
    <dgm:pt modelId="{0C07968E-5184-4B44-A8BC-8A3F45117B64}" type="pres">
      <dgm:prSet presAssocID="{5FC08BFF-73FE-4524-9135-6EEC64175230}" presName="accent_6" presStyleCnt="0"/>
      <dgm:spPr/>
    </dgm:pt>
    <dgm:pt modelId="{4A7E11A8-EF12-4F10-A526-A1722FB286CF}" type="pres">
      <dgm:prSet presAssocID="{5FC08BFF-73FE-4524-9135-6EEC64175230}" presName="accentRepeatNode" presStyleLbl="solidFgAcc1" presStyleIdx="5" presStyleCnt="6"/>
      <dgm:spPr/>
    </dgm:pt>
  </dgm:ptLst>
  <dgm:cxnLst>
    <dgm:cxn modelId="{5B35BB25-540A-48B4-A7EA-033CF8677981}" type="presOf" srcId="{B14DFA76-65C1-4D9D-BADB-18286CA59B37}" destId="{4B7950A1-6F7D-403E-B22D-12962345244B}" srcOrd="0" destOrd="0" presId="urn:microsoft.com/office/officeart/2008/layout/VerticalCurvedList"/>
    <dgm:cxn modelId="{98DA8E27-2262-43A9-9E40-641940B7B865}" type="presOf" srcId="{E9EDC5B4-5C93-4B77-8320-46255CF8096D}" destId="{6CC6890F-05B0-4C2D-886E-63DBED40B8FC}" srcOrd="0" destOrd="0" presId="urn:microsoft.com/office/officeart/2008/layout/VerticalCurvedList"/>
    <dgm:cxn modelId="{7705762D-CA17-453B-87AE-701ED2F4D8FF}" type="presOf" srcId="{5FC08BFF-73FE-4524-9135-6EEC64175230}" destId="{409C75ED-85A1-4741-AB7C-EBA95C115C54}" srcOrd="0" destOrd="0" presId="urn:microsoft.com/office/officeart/2008/layout/VerticalCurvedList"/>
    <dgm:cxn modelId="{BAA0C842-4004-4CD9-9393-996319196ABA}" type="presOf" srcId="{646C8E6B-B27C-42E7-95BC-EA6D7CB47842}" destId="{6735F236-B788-4A2E-8457-5764A4790459}" srcOrd="0" destOrd="0" presId="urn:microsoft.com/office/officeart/2008/layout/VerticalCurvedList"/>
    <dgm:cxn modelId="{E8B4D257-C471-4157-94B4-9B45E6B673D4}" srcId="{B14DFA76-65C1-4D9D-BADB-18286CA59B37}" destId="{74A972C5-B50D-4A8A-808F-25D77264CFDD}" srcOrd="1" destOrd="0" parTransId="{05DECF49-2F4E-482C-8103-1206804EB39F}" sibTransId="{F6FFE6E4-B6B4-43F1-A213-1620DDFBBEEF}"/>
    <dgm:cxn modelId="{2480F370-9E68-4F1F-B808-3EBBDA896CEE}" srcId="{B14DFA76-65C1-4D9D-BADB-18286CA59B37}" destId="{7FF20904-7B94-449D-8CC6-1F5A84FB7270}" srcOrd="0" destOrd="0" parTransId="{FD9A5680-4871-4B2D-A996-07C4E165A945}" sibTransId="{E9EDC5B4-5C93-4B77-8320-46255CF8096D}"/>
    <dgm:cxn modelId="{158F3D8B-3307-4360-9234-3EC404D993B7}" type="presOf" srcId="{74A972C5-B50D-4A8A-808F-25D77264CFDD}" destId="{70BC0060-6812-4367-968E-489F682AE1F0}" srcOrd="0" destOrd="0" presId="urn:microsoft.com/office/officeart/2008/layout/VerticalCurvedList"/>
    <dgm:cxn modelId="{989AD48F-CE68-4AD0-8349-B990CBCE75FA}" srcId="{B14DFA76-65C1-4D9D-BADB-18286CA59B37}" destId="{646C8E6B-B27C-42E7-95BC-EA6D7CB47842}" srcOrd="2" destOrd="0" parTransId="{9EA9D284-AA39-45FE-ACCB-89D10A80D4D8}" sibTransId="{A622090D-A670-4920-A6E6-3EFD8B0332E9}"/>
    <dgm:cxn modelId="{4376859D-64C5-49C0-A9CF-2DAEBAFD20BE}" srcId="{B14DFA76-65C1-4D9D-BADB-18286CA59B37}" destId="{5FC08BFF-73FE-4524-9135-6EEC64175230}" srcOrd="5" destOrd="0" parTransId="{61514616-502C-4E35-9BDC-2F68EA9B220B}" sibTransId="{B016D3CF-77C8-4F19-9E15-C7A0414AD4D1}"/>
    <dgm:cxn modelId="{01ECBDA2-D642-484D-BD0C-274C3F7F4D40}" type="presOf" srcId="{2EEF667B-9CE3-4415-B0D2-FDF01653CDFF}" destId="{458238D7-5A4D-498A-86BA-8E45D3F2FD78}" srcOrd="0" destOrd="0" presId="urn:microsoft.com/office/officeart/2008/layout/VerticalCurvedList"/>
    <dgm:cxn modelId="{9E9783AA-9914-4FE9-9593-929F729DBDC4}" srcId="{B14DFA76-65C1-4D9D-BADB-18286CA59B37}" destId="{2EEF667B-9CE3-4415-B0D2-FDF01653CDFF}" srcOrd="3" destOrd="0" parTransId="{B3CA1CF1-83BE-4444-A9E8-0819924BFA04}" sibTransId="{A2C5C7B6-8E55-4834-B3AE-C1995B180294}"/>
    <dgm:cxn modelId="{10FE6DC9-86A6-4E06-A306-0EEA5DF5D37A}" srcId="{B14DFA76-65C1-4D9D-BADB-18286CA59B37}" destId="{7A53E580-E643-4CFC-AC47-5BE46BEBE3DB}" srcOrd="4" destOrd="0" parTransId="{8C22EC9D-CFA4-4FD2-AFB6-8BDAD27DED4E}" sibTransId="{2987412D-550C-4E7E-87BD-D393265F53BF}"/>
    <dgm:cxn modelId="{9BC983D7-D7F6-491A-906E-C3F3B27B2C44}" type="presOf" srcId="{7A53E580-E643-4CFC-AC47-5BE46BEBE3DB}" destId="{038DE9AC-2882-41A5-A18D-73E3CC3069C4}" srcOrd="0" destOrd="0" presId="urn:microsoft.com/office/officeart/2008/layout/VerticalCurvedList"/>
    <dgm:cxn modelId="{CEB566DA-75A6-4D34-8A7E-424456194711}" type="presOf" srcId="{7FF20904-7B94-449D-8CC6-1F5A84FB7270}" destId="{945A6508-E15B-40F9-8F1B-4B4A77AE311C}" srcOrd="0" destOrd="0" presId="urn:microsoft.com/office/officeart/2008/layout/VerticalCurvedList"/>
    <dgm:cxn modelId="{15002B2A-BB4A-463C-B79A-C32F66937112}" type="presParOf" srcId="{4B7950A1-6F7D-403E-B22D-12962345244B}" destId="{0F43C843-9CA9-4C30-AD9D-2604FA945830}" srcOrd="0" destOrd="0" presId="urn:microsoft.com/office/officeart/2008/layout/VerticalCurvedList"/>
    <dgm:cxn modelId="{9F37C8B7-56B8-4FD6-B3EA-6C3A1C437B1B}" type="presParOf" srcId="{0F43C843-9CA9-4C30-AD9D-2604FA945830}" destId="{0A08BEA2-A76E-4B36-9CD3-F4AB6439548E}" srcOrd="0" destOrd="0" presId="urn:microsoft.com/office/officeart/2008/layout/VerticalCurvedList"/>
    <dgm:cxn modelId="{B3B5B77E-D6BA-4192-92B7-7B641C390D98}" type="presParOf" srcId="{0A08BEA2-A76E-4B36-9CD3-F4AB6439548E}" destId="{E112264D-9D3A-44D4-8BC7-C4079B3392D2}" srcOrd="0" destOrd="0" presId="urn:microsoft.com/office/officeart/2008/layout/VerticalCurvedList"/>
    <dgm:cxn modelId="{1795384D-8D73-44E7-8312-79A5D84A4FB7}" type="presParOf" srcId="{0A08BEA2-A76E-4B36-9CD3-F4AB6439548E}" destId="{6CC6890F-05B0-4C2D-886E-63DBED40B8FC}" srcOrd="1" destOrd="0" presId="urn:microsoft.com/office/officeart/2008/layout/VerticalCurvedList"/>
    <dgm:cxn modelId="{3B30F55F-EC1B-4410-AC58-9C43529EB56B}" type="presParOf" srcId="{0A08BEA2-A76E-4B36-9CD3-F4AB6439548E}" destId="{B51167F0-6400-4062-9B25-4945E5DC8319}" srcOrd="2" destOrd="0" presId="urn:microsoft.com/office/officeart/2008/layout/VerticalCurvedList"/>
    <dgm:cxn modelId="{A1AA8678-23C9-4534-BD68-5C39EC3457E4}" type="presParOf" srcId="{0A08BEA2-A76E-4B36-9CD3-F4AB6439548E}" destId="{378C0E7B-41B1-40E6-94D2-45A9FC241C8F}" srcOrd="3" destOrd="0" presId="urn:microsoft.com/office/officeart/2008/layout/VerticalCurvedList"/>
    <dgm:cxn modelId="{41B694DD-B4AC-4112-ADBC-53DD97E345F9}" type="presParOf" srcId="{0F43C843-9CA9-4C30-AD9D-2604FA945830}" destId="{945A6508-E15B-40F9-8F1B-4B4A77AE311C}" srcOrd="1" destOrd="0" presId="urn:microsoft.com/office/officeart/2008/layout/VerticalCurvedList"/>
    <dgm:cxn modelId="{BF2CFCFA-A2A0-4F46-A5A5-37BB8AD666DC}" type="presParOf" srcId="{0F43C843-9CA9-4C30-AD9D-2604FA945830}" destId="{570334D7-2ABB-4AAC-9610-6141FE719826}" srcOrd="2" destOrd="0" presId="urn:microsoft.com/office/officeart/2008/layout/VerticalCurvedList"/>
    <dgm:cxn modelId="{1D82F797-D4E3-4565-B748-978A8EFD0B2A}" type="presParOf" srcId="{570334D7-2ABB-4AAC-9610-6141FE719826}" destId="{1DD08DCD-5D0F-4E19-955C-B79E52FD3973}" srcOrd="0" destOrd="0" presId="urn:microsoft.com/office/officeart/2008/layout/VerticalCurvedList"/>
    <dgm:cxn modelId="{F49CDBB6-1BC5-4585-A3F1-769E6CA791F7}" type="presParOf" srcId="{0F43C843-9CA9-4C30-AD9D-2604FA945830}" destId="{70BC0060-6812-4367-968E-489F682AE1F0}" srcOrd="3" destOrd="0" presId="urn:microsoft.com/office/officeart/2008/layout/VerticalCurvedList"/>
    <dgm:cxn modelId="{79E17ECB-9088-4ACD-BDEB-9A4101059688}" type="presParOf" srcId="{0F43C843-9CA9-4C30-AD9D-2604FA945830}" destId="{09C39505-DA15-4C05-8526-2050F04B87A2}" srcOrd="4" destOrd="0" presId="urn:microsoft.com/office/officeart/2008/layout/VerticalCurvedList"/>
    <dgm:cxn modelId="{2A45B345-53EF-4EF4-ACF7-18A6BE17966F}" type="presParOf" srcId="{09C39505-DA15-4C05-8526-2050F04B87A2}" destId="{1BB2265E-1E70-4D06-8BEE-1B4022AC5D01}" srcOrd="0" destOrd="0" presId="urn:microsoft.com/office/officeart/2008/layout/VerticalCurvedList"/>
    <dgm:cxn modelId="{5FA6A5F8-292B-4A37-8920-17289A9358F9}" type="presParOf" srcId="{0F43C843-9CA9-4C30-AD9D-2604FA945830}" destId="{6735F236-B788-4A2E-8457-5764A4790459}" srcOrd="5" destOrd="0" presId="urn:microsoft.com/office/officeart/2008/layout/VerticalCurvedList"/>
    <dgm:cxn modelId="{505B3AF7-6C17-463C-B8DE-B2DDE357F94B}" type="presParOf" srcId="{0F43C843-9CA9-4C30-AD9D-2604FA945830}" destId="{55EF4298-579C-4CD2-A93D-101C4D18D1F8}" srcOrd="6" destOrd="0" presId="urn:microsoft.com/office/officeart/2008/layout/VerticalCurvedList"/>
    <dgm:cxn modelId="{CB8159DD-1AB2-4AEF-949C-B2319DE85C36}" type="presParOf" srcId="{55EF4298-579C-4CD2-A93D-101C4D18D1F8}" destId="{1D574789-2E57-4CB5-837A-2265D991B516}" srcOrd="0" destOrd="0" presId="urn:microsoft.com/office/officeart/2008/layout/VerticalCurvedList"/>
    <dgm:cxn modelId="{9E118F2B-D18A-4FF3-81BA-ECFC22C07CAC}" type="presParOf" srcId="{0F43C843-9CA9-4C30-AD9D-2604FA945830}" destId="{458238D7-5A4D-498A-86BA-8E45D3F2FD78}" srcOrd="7" destOrd="0" presId="urn:microsoft.com/office/officeart/2008/layout/VerticalCurvedList"/>
    <dgm:cxn modelId="{C58DC501-E017-4380-B0D7-A015E2101F7C}" type="presParOf" srcId="{0F43C843-9CA9-4C30-AD9D-2604FA945830}" destId="{3B98EA11-B8FC-49EC-A33F-7B4D4D3EE691}" srcOrd="8" destOrd="0" presId="urn:microsoft.com/office/officeart/2008/layout/VerticalCurvedList"/>
    <dgm:cxn modelId="{B5012938-C274-42F0-A955-5F19F2D7C68A}" type="presParOf" srcId="{3B98EA11-B8FC-49EC-A33F-7B4D4D3EE691}" destId="{EE0C3DDF-2F6C-41CA-9DE3-CEC50D7E519D}" srcOrd="0" destOrd="0" presId="urn:microsoft.com/office/officeart/2008/layout/VerticalCurvedList"/>
    <dgm:cxn modelId="{31CBBADA-A7D3-422E-8E65-981D3379FF86}" type="presParOf" srcId="{0F43C843-9CA9-4C30-AD9D-2604FA945830}" destId="{038DE9AC-2882-41A5-A18D-73E3CC3069C4}" srcOrd="9" destOrd="0" presId="urn:microsoft.com/office/officeart/2008/layout/VerticalCurvedList"/>
    <dgm:cxn modelId="{FE062FD5-F741-4CCD-A09C-F99E3133324E}" type="presParOf" srcId="{0F43C843-9CA9-4C30-AD9D-2604FA945830}" destId="{7FCC5371-2B55-4275-B6C7-12BB49D7783D}" srcOrd="10" destOrd="0" presId="urn:microsoft.com/office/officeart/2008/layout/VerticalCurvedList"/>
    <dgm:cxn modelId="{A126E13F-45A7-4916-BA8D-6A557D3A9CE6}" type="presParOf" srcId="{7FCC5371-2B55-4275-B6C7-12BB49D7783D}" destId="{08769F83-1336-41A3-80DA-4935D8633EDF}" srcOrd="0" destOrd="0" presId="urn:microsoft.com/office/officeart/2008/layout/VerticalCurvedList"/>
    <dgm:cxn modelId="{8B5FAD8B-8384-4382-8B95-02350F67270A}" type="presParOf" srcId="{0F43C843-9CA9-4C30-AD9D-2604FA945830}" destId="{409C75ED-85A1-4741-AB7C-EBA95C115C54}" srcOrd="11" destOrd="0" presId="urn:microsoft.com/office/officeart/2008/layout/VerticalCurvedList"/>
    <dgm:cxn modelId="{717FD4C1-1AB2-47FB-9FE8-19D36E9FA0D9}" type="presParOf" srcId="{0F43C843-9CA9-4C30-AD9D-2604FA945830}" destId="{0C07968E-5184-4B44-A8BC-8A3F45117B64}" srcOrd="12" destOrd="0" presId="urn:microsoft.com/office/officeart/2008/layout/VerticalCurvedList"/>
    <dgm:cxn modelId="{29775934-3FAE-49B8-9EC5-EB13C1B3F019}" type="presParOf" srcId="{0C07968E-5184-4B44-A8BC-8A3F45117B64}" destId="{4A7E11A8-EF12-4F10-A526-A1722FB286C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3D22E2-C387-4B85-8BB9-72E06CE02EB2}" type="doc">
      <dgm:prSet loTypeId="urn:microsoft.com/office/officeart/2005/8/layout/StepDownProcess" loCatId="process" qsTypeId="urn:microsoft.com/office/officeart/2005/8/quickstyle/simple5" qsCatId="simple" csTypeId="urn:microsoft.com/office/officeart/2005/8/colors/colorful1" csCatId="colorful" phldr="1"/>
      <dgm:spPr/>
      <dgm:t>
        <a:bodyPr/>
        <a:lstStyle/>
        <a:p>
          <a:endParaRPr lang="fr-FR"/>
        </a:p>
      </dgm:t>
    </dgm:pt>
    <dgm:pt modelId="{A08ED735-A00F-4DE0-BCAA-295999B7F4D9}">
      <dgm:prSet phldrT="[Texte]"/>
      <dgm:spPr>
        <a:solidFill>
          <a:schemeClr val="accent1">
            <a:lumMod val="40000"/>
            <a:lumOff val="60000"/>
          </a:schemeClr>
        </a:solidFill>
      </dgm:spPr>
      <dgm:t>
        <a:bodyPr/>
        <a:lstStyle/>
        <a:p>
          <a:r>
            <a:rPr lang="fr-FR" dirty="0"/>
            <a:t>Définition du RAP avec le GT experts professionnels</a:t>
          </a:r>
        </a:p>
      </dgm:t>
    </dgm:pt>
    <dgm:pt modelId="{B64A3D1B-DE86-4F92-A859-6B937C6F8353}" type="parTrans" cxnId="{0E90A6AF-FC82-43E9-9CCF-E9F56A863C09}">
      <dgm:prSet/>
      <dgm:spPr/>
      <dgm:t>
        <a:bodyPr/>
        <a:lstStyle/>
        <a:p>
          <a:endParaRPr lang="fr-FR"/>
        </a:p>
      </dgm:t>
    </dgm:pt>
    <dgm:pt modelId="{AEE24768-B77F-41D9-BF4C-225A60D48C00}" type="sibTrans" cxnId="{0E90A6AF-FC82-43E9-9CCF-E9F56A863C09}">
      <dgm:prSet/>
      <dgm:spPr/>
      <dgm:t>
        <a:bodyPr/>
        <a:lstStyle/>
        <a:p>
          <a:endParaRPr lang="fr-FR"/>
        </a:p>
      </dgm:t>
    </dgm:pt>
    <dgm:pt modelId="{0FDF4F06-F94D-476F-8085-90E11201FF9B}">
      <dgm:prSet phldrT="[Texte]" custT="1"/>
      <dgm:spPr/>
      <dgm:t>
        <a:bodyPr/>
        <a:lstStyle/>
        <a:p>
          <a:r>
            <a:rPr lang="fr-FR" sz="1200" dirty="0"/>
            <a:t>identification des activités par pôle, </a:t>
          </a:r>
        </a:p>
      </dgm:t>
    </dgm:pt>
    <dgm:pt modelId="{85C2D0FA-DB89-401F-B3FE-22BCC4CD43C6}" type="parTrans" cxnId="{477EAAD5-2ED6-48DA-87D7-8197C5D06117}">
      <dgm:prSet/>
      <dgm:spPr/>
      <dgm:t>
        <a:bodyPr/>
        <a:lstStyle/>
        <a:p>
          <a:endParaRPr lang="fr-FR"/>
        </a:p>
      </dgm:t>
    </dgm:pt>
    <dgm:pt modelId="{9CB85C63-ACC6-4762-9120-1552A7546162}" type="sibTrans" cxnId="{477EAAD5-2ED6-48DA-87D7-8197C5D06117}">
      <dgm:prSet/>
      <dgm:spPr/>
      <dgm:t>
        <a:bodyPr/>
        <a:lstStyle/>
        <a:p>
          <a:endParaRPr lang="fr-FR"/>
        </a:p>
      </dgm:t>
    </dgm:pt>
    <dgm:pt modelId="{F02DCA8A-7F37-4E0B-B7C3-F9FC22A4D11F}">
      <dgm:prSet phldrT="[Texte]" custT="1"/>
      <dgm:spPr>
        <a:solidFill>
          <a:schemeClr val="accent1">
            <a:lumMod val="60000"/>
            <a:lumOff val="40000"/>
          </a:schemeClr>
        </a:solidFill>
      </dgm:spPr>
      <dgm:t>
        <a:bodyPr/>
        <a:lstStyle/>
        <a:p>
          <a:r>
            <a:rPr lang="fr-FR" sz="1200" dirty="0"/>
            <a:t>Définition du référentiel de compétences professionnelles et du référentiel  d’examen  avec le GT enseignants en lien avec le GT professionnel</a:t>
          </a:r>
        </a:p>
      </dgm:t>
    </dgm:pt>
    <dgm:pt modelId="{C7E8C980-3840-4ED5-B349-2CBFDAFBAC5F}" type="parTrans" cxnId="{55EAD657-C4AC-4632-976E-2B5AD05A4343}">
      <dgm:prSet/>
      <dgm:spPr/>
      <dgm:t>
        <a:bodyPr/>
        <a:lstStyle/>
        <a:p>
          <a:endParaRPr lang="fr-FR"/>
        </a:p>
      </dgm:t>
    </dgm:pt>
    <dgm:pt modelId="{D40B2302-78D2-40AC-9024-F0E2A07987DE}" type="sibTrans" cxnId="{55EAD657-C4AC-4632-976E-2B5AD05A4343}">
      <dgm:prSet/>
      <dgm:spPr/>
      <dgm:t>
        <a:bodyPr/>
        <a:lstStyle/>
        <a:p>
          <a:endParaRPr lang="fr-FR"/>
        </a:p>
      </dgm:t>
    </dgm:pt>
    <dgm:pt modelId="{157DD1EA-2CFB-437E-A5D3-47ABCF26F877}">
      <dgm:prSet phldrT="[Texte]" custT="1"/>
      <dgm:spPr/>
      <dgm:t>
        <a:bodyPr/>
        <a:lstStyle/>
        <a:p>
          <a:r>
            <a:rPr lang="fr-FR" sz="1200" dirty="0"/>
            <a:t>Définition des compétences professionnelles par pôle d’activités</a:t>
          </a:r>
        </a:p>
      </dgm:t>
    </dgm:pt>
    <dgm:pt modelId="{AC1982BA-821D-40ED-9104-2432C3334C70}" type="parTrans" cxnId="{0ABAC7B2-5D6C-423E-A32A-86EE87072346}">
      <dgm:prSet/>
      <dgm:spPr/>
      <dgm:t>
        <a:bodyPr/>
        <a:lstStyle/>
        <a:p>
          <a:endParaRPr lang="fr-FR"/>
        </a:p>
      </dgm:t>
    </dgm:pt>
    <dgm:pt modelId="{BFDFD25C-56B8-4FDC-ADC4-5401E8B2EC6A}" type="sibTrans" cxnId="{0ABAC7B2-5D6C-423E-A32A-86EE87072346}">
      <dgm:prSet/>
      <dgm:spPr/>
      <dgm:t>
        <a:bodyPr/>
        <a:lstStyle/>
        <a:p>
          <a:endParaRPr lang="fr-FR"/>
        </a:p>
      </dgm:t>
    </dgm:pt>
    <dgm:pt modelId="{2AF06223-D95A-4E9E-A5E9-1D6A112D6E5A}">
      <dgm:prSet phldrT="[Texte]" custT="1"/>
      <dgm:spPr>
        <a:solidFill>
          <a:schemeClr val="accent1">
            <a:lumMod val="50000"/>
          </a:schemeClr>
        </a:solidFill>
      </dgm:spPr>
      <dgm:t>
        <a:bodyPr/>
        <a:lstStyle/>
        <a:p>
          <a:r>
            <a:rPr lang="fr-FR" sz="1200" dirty="0"/>
            <a:t>Rédaction d’un guide d’accompagnement pédagogique avec le GT enseignants</a:t>
          </a:r>
        </a:p>
      </dgm:t>
    </dgm:pt>
    <dgm:pt modelId="{CC8C2880-A634-44AF-8102-8F9CC09F7DBC}" type="parTrans" cxnId="{B272E033-E805-4E9E-9D03-541672B759B5}">
      <dgm:prSet/>
      <dgm:spPr/>
      <dgm:t>
        <a:bodyPr/>
        <a:lstStyle/>
        <a:p>
          <a:endParaRPr lang="fr-FR"/>
        </a:p>
      </dgm:t>
    </dgm:pt>
    <dgm:pt modelId="{90E864AA-B63A-461B-B833-B39AD737D719}" type="sibTrans" cxnId="{B272E033-E805-4E9E-9D03-541672B759B5}">
      <dgm:prSet/>
      <dgm:spPr/>
      <dgm:t>
        <a:bodyPr/>
        <a:lstStyle/>
        <a:p>
          <a:endParaRPr lang="fr-FR"/>
        </a:p>
      </dgm:t>
    </dgm:pt>
    <dgm:pt modelId="{CDD065ED-0849-4E07-8590-C9B2A3CB0A59}">
      <dgm:prSet phldrT="[Texte]" custT="1"/>
      <dgm:spPr/>
      <dgm:t>
        <a:bodyPr/>
        <a:lstStyle/>
        <a:p>
          <a:r>
            <a:rPr lang="fr-FR" sz="1200" dirty="0"/>
            <a:t>Propositions d’organisation des enseignements</a:t>
          </a:r>
        </a:p>
      </dgm:t>
    </dgm:pt>
    <dgm:pt modelId="{90AAB00B-7BF1-4982-BCFC-49456ABC6548}" type="parTrans" cxnId="{2794D399-1D15-4E95-9BBB-D2D5144F27BF}">
      <dgm:prSet/>
      <dgm:spPr/>
      <dgm:t>
        <a:bodyPr/>
        <a:lstStyle/>
        <a:p>
          <a:endParaRPr lang="fr-FR"/>
        </a:p>
      </dgm:t>
    </dgm:pt>
    <dgm:pt modelId="{4EF29314-486A-435E-BADC-6E2237081655}" type="sibTrans" cxnId="{2794D399-1D15-4E95-9BBB-D2D5144F27BF}">
      <dgm:prSet/>
      <dgm:spPr/>
      <dgm:t>
        <a:bodyPr/>
        <a:lstStyle/>
        <a:p>
          <a:endParaRPr lang="fr-FR"/>
        </a:p>
      </dgm:t>
    </dgm:pt>
    <dgm:pt modelId="{CECFCB2C-F53E-4A39-BA9D-4D04ECCE6638}">
      <dgm:prSet phldrT="[Texte]" custT="1"/>
      <dgm:spPr/>
      <dgm:t>
        <a:bodyPr/>
        <a:lstStyle/>
        <a:p>
          <a:r>
            <a:rPr lang="fr-FR" sz="1200" dirty="0"/>
            <a:t>Identification des tâches associées aux activités et du niveau d’autonomie</a:t>
          </a:r>
        </a:p>
      </dgm:t>
    </dgm:pt>
    <dgm:pt modelId="{7618CCE4-784F-4083-BDFA-19579E546E9D}" type="parTrans" cxnId="{F1AC5609-D5E9-4C68-9E5D-31FF13C64CD7}">
      <dgm:prSet/>
      <dgm:spPr/>
      <dgm:t>
        <a:bodyPr/>
        <a:lstStyle/>
        <a:p>
          <a:endParaRPr lang="fr-FR"/>
        </a:p>
      </dgm:t>
    </dgm:pt>
    <dgm:pt modelId="{24CC28E6-C468-494B-A39D-5D76665B3A52}" type="sibTrans" cxnId="{F1AC5609-D5E9-4C68-9E5D-31FF13C64CD7}">
      <dgm:prSet/>
      <dgm:spPr/>
      <dgm:t>
        <a:bodyPr/>
        <a:lstStyle/>
        <a:p>
          <a:endParaRPr lang="fr-FR"/>
        </a:p>
      </dgm:t>
    </dgm:pt>
    <dgm:pt modelId="{2D2C515E-C20F-47BD-909E-4080A5032D1B}">
      <dgm:prSet phldrT="[Texte]" custT="1"/>
      <dgm:spPr/>
      <dgm:t>
        <a:bodyPr/>
        <a:lstStyle/>
        <a:p>
          <a:endParaRPr lang="fr-FR" sz="1200" dirty="0"/>
        </a:p>
      </dgm:t>
    </dgm:pt>
    <dgm:pt modelId="{054D43DA-4A2D-4794-8E2D-23BFCB1B4B6E}" type="parTrans" cxnId="{AA072762-F777-465D-8534-9465EF934B30}">
      <dgm:prSet/>
      <dgm:spPr/>
      <dgm:t>
        <a:bodyPr/>
        <a:lstStyle/>
        <a:p>
          <a:endParaRPr lang="fr-FR"/>
        </a:p>
      </dgm:t>
    </dgm:pt>
    <dgm:pt modelId="{4A70CD69-B3B3-47FE-A062-5317832A975B}" type="sibTrans" cxnId="{AA072762-F777-465D-8534-9465EF934B30}">
      <dgm:prSet/>
      <dgm:spPr/>
      <dgm:t>
        <a:bodyPr/>
        <a:lstStyle/>
        <a:p>
          <a:endParaRPr lang="fr-FR"/>
        </a:p>
      </dgm:t>
    </dgm:pt>
    <dgm:pt modelId="{64397A59-41CF-48EC-98C7-0C73AED50B34}">
      <dgm:prSet phldrT="[Texte]" custT="1"/>
      <dgm:spPr/>
      <dgm:t>
        <a:bodyPr/>
        <a:lstStyle/>
        <a:p>
          <a:r>
            <a:rPr lang="fr-FR" sz="1200" dirty="0"/>
            <a:t>Spécification des résultats attendus pour chacune des tâches</a:t>
          </a:r>
        </a:p>
      </dgm:t>
    </dgm:pt>
    <dgm:pt modelId="{6B42A6D6-FB88-4B7D-8BA8-CF5E7E2E8C2C}" type="parTrans" cxnId="{FCA67451-DAA6-4B66-AA56-36339D48A3C6}">
      <dgm:prSet/>
      <dgm:spPr/>
      <dgm:t>
        <a:bodyPr/>
        <a:lstStyle/>
        <a:p>
          <a:endParaRPr lang="fr-FR"/>
        </a:p>
      </dgm:t>
    </dgm:pt>
    <dgm:pt modelId="{8C78DB05-7591-416B-800C-4E5D273CB946}" type="sibTrans" cxnId="{FCA67451-DAA6-4B66-AA56-36339D48A3C6}">
      <dgm:prSet/>
      <dgm:spPr/>
      <dgm:t>
        <a:bodyPr/>
        <a:lstStyle/>
        <a:p>
          <a:endParaRPr lang="fr-FR"/>
        </a:p>
      </dgm:t>
    </dgm:pt>
    <dgm:pt modelId="{A1F77DBD-1253-4CD9-9028-13B3AC0E7827}">
      <dgm:prSet phldrT="[Texte]" custT="1"/>
      <dgm:spPr/>
      <dgm:t>
        <a:bodyPr/>
        <a:lstStyle/>
        <a:p>
          <a:r>
            <a:rPr lang="fr-FR" sz="1200" dirty="0"/>
            <a:t>Définition des savoirs associés et de leur niveau taxonomique</a:t>
          </a:r>
        </a:p>
      </dgm:t>
    </dgm:pt>
    <dgm:pt modelId="{05AFD102-1905-4C6B-BE5C-C34D9DB51B61}" type="parTrans" cxnId="{82F88FC5-C411-4FF0-803A-DF465906E0D1}">
      <dgm:prSet/>
      <dgm:spPr/>
      <dgm:t>
        <a:bodyPr/>
        <a:lstStyle/>
        <a:p>
          <a:endParaRPr lang="fr-FR"/>
        </a:p>
      </dgm:t>
    </dgm:pt>
    <dgm:pt modelId="{D664230A-EF98-4289-8B53-75EEFE216192}" type="sibTrans" cxnId="{82F88FC5-C411-4FF0-803A-DF465906E0D1}">
      <dgm:prSet/>
      <dgm:spPr/>
      <dgm:t>
        <a:bodyPr/>
        <a:lstStyle/>
        <a:p>
          <a:endParaRPr lang="fr-FR"/>
        </a:p>
      </dgm:t>
    </dgm:pt>
    <dgm:pt modelId="{E1B318E4-1F04-4BA2-80D5-779659A8D606}">
      <dgm:prSet phldrT="[Texte]" custT="1"/>
      <dgm:spPr/>
      <dgm:t>
        <a:bodyPr/>
        <a:lstStyle/>
        <a:p>
          <a:r>
            <a:rPr lang="fr-FR" sz="1200" dirty="0"/>
            <a:t>Formalisation des critères d’évaluation pour chacune des compétences</a:t>
          </a:r>
        </a:p>
      </dgm:t>
    </dgm:pt>
    <dgm:pt modelId="{90413D67-D55A-4DA4-9A4D-31DC08F4AEB5}" type="parTrans" cxnId="{73C64F6B-0296-45A9-A0BA-10D9AC695E10}">
      <dgm:prSet/>
      <dgm:spPr/>
      <dgm:t>
        <a:bodyPr/>
        <a:lstStyle/>
        <a:p>
          <a:endParaRPr lang="fr-FR"/>
        </a:p>
      </dgm:t>
    </dgm:pt>
    <dgm:pt modelId="{D570F625-C376-498F-8394-E1AF70C1D174}" type="sibTrans" cxnId="{73C64F6B-0296-45A9-A0BA-10D9AC695E10}">
      <dgm:prSet/>
      <dgm:spPr/>
      <dgm:t>
        <a:bodyPr/>
        <a:lstStyle/>
        <a:p>
          <a:endParaRPr lang="fr-FR"/>
        </a:p>
      </dgm:t>
    </dgm:pt>
    <dgm:pt modelId="{9448456F-BD5B-4049-A5A0-577F2E615166}">
      <dgm:prSet phldrT="[Texte]" custT="1"/>
      <dgm:spPr/>
      <dgm:t>
        <a:bodyPr/>
        <a:lstStyle/>
        <a:p>
          <a:r>
            <a:rPr lang="fr-FR" sz="1200" dirty="0"/>
            <a:t>Définition des épreuves par pôle d’activités</a:t>
          </a:r>
        </a:p>
      </dgm:t>
    </dgm:pt>
    <dgm:pt modelId="{90BA8341-AD99-4194-BFD9-45D1538A1BED}" type="parTrans" cxnId="{096BFCD4-2B9B-4DB9-99BD-2B652A5AD222}">
      <dgm:prSet/>
      <dgm:spPr/>
      <dgm:t>
        <a:bodyPr/>
        <a:lstStyle/>
        <a:p>
          <a:endParaRPr lang="fr-FR"/>
        </a:p>
      </dgm:t>
    </dgm:pt>
    <dgm:pt modelId="{2E1DB97B-AABB-4A05-9A19-2C1C08CDBAA1}" type="sibTrans" cxnId="{096BFCD4-2B9B-4DB9-99BD-2B652A5AD222}">
      <dgm:prSet/>
      <dgm:spPr/>
      <dgm:t>
        <a:bodyPr/>
        <a:lstStyle/>
        <a:p>
          <a:endParaRPr lang="fr-FR"/>
        </a:p>
      </dgm:t>
    </dgm:pt>
    <dgm:pt modelId="{18748ADE-FB2C-4E67-B9B7-6F171E457619}">
      <dgm:prSet phldrT="[Texte]" custT="1"/>
      <dgm:spPr/>
      <dgm:t>
        <a:bodyPr/>
        <a:lstStyle/>
        <a:p>
          <a:r>
            <a:rPr lang="fr-FR" sz="1200" dirty="0"/>
            <a:t>Définition des modalités de stage</a:t>
          </a:r>
        </a:p>
      </dgm:t>
    </dgm:pt>
    <dgm:pt modelId="{10E28612-7E9C-4633-92D5-88FCC0B13FB4}" type="parTrans" cxnId="{0512760F-7BDC-47DF-8798-DE9AA375FAA3}">
      <dgm:prSet/>
      <dgm:spPr/>
      <dgm:t>
        <a:bodyPr/>
        <a:lstStyle/>
        <a:p>
          <a:endParaRPr lang="fr-FR"/>
        </a:p>
      </dgm:t>
    </dgm:pt>
    <dgm:pt modelId="{2022C46F-1586-4BFB-A657-08822B35EA76}" type="sibTrans" cxnId="{0512760F-7BDC-47DF-8798-DE9AA375FAA3}">
      <dgm:prSet/>
      <dgm:spPr/>
      <dgm:t>
        <a:bodyPr/>
        <a:lstStyle/>
        <a:p>
          <a:endParaRPr lang="fr-FR"/>
        </a:p>
      </dgm:t>
    </dgm:pt>
    <dgm:pt modelId="{05EF7793-F4C4-4E61-84CE-1B8AD6D11977}">
      <dgm:prSet phldrT="[Texte]" custT="1"/>
      <dgm:spPr/>
      <dgm:t>
        <a:bodyPr/>
        <a:lstStyle/>
        <a:p>
          <a:r>
            <a:rPr lang="fr-FR" sz="1200" dirty="0"/>
            <a:t>Exemples de séquencement des situations d’apprentissages </a:t>
          </a:r>
        </a:p>
      </dgm:t>
    </dgm:pt>
    <dgm:pt modelId="{07522D25-BF27-4375-B726-65684CF5786C}" type="parTrans" cxnId="{4F57B163-10E4-4541-8AB4-829C5B732F6B}">
      <dgm:prSet/>
      <dgm:spPr/>
      <dgm:t>
        <a:bodyPr/>
        <a:lstStyle/>
        <a:p>
          <a:endParaRPr lang="fr-FR"/>
        </a:p>
      </dgm:t>
    </dgm:pt>
    <dgm:pt modelId="{EFF2CACC-7086-4CF6-B3C5-87522E6B987A}" type="sibTrans" cxnId="{4F57B163-10E4-4541-8AB4-829C5B732F6B}">
      <dgm:prSet/>
      <dgm:spPr/>
      <dgm:t>
        <a:bodyPr/>
        <a:lstStyle/>
        <a:p>
          <a:endParaRPr lang="fr-FR"/>
        </a:p>
      </dgm:t>
    </dgm:pt>
    <dgm:pt modelId="{D0DC4514-3E66-43CD-B6F0-F5A206B733E0}" type="pres">
      <dgm:prSet presAssocID="{893D22E2-C387-4B85-8BB9-72E06CE02EB2}" presName="rootnode" presStyleCnt="0">
        <dgm:presLayoutVars>
          <dgm:chMax/>
          <dgm:chPref/>
          <dgm:dir/>
          <dgm:animLvl val="lvl"/>
        </dgm:presLayoutVars>
      </dgm:prSet>
      <dgm:spPr/>
    </dgm:pt>
    <dgm:pt modelId="{76C35A46-8A96-4D84-82F8-131786BFBEE7}" type="pres">
      <dgm:prSet presAssocID="{A08ED735-A00F-4DE0-BCAA-295999B7F4D9}" presName="composite" presStyleCnt="0"/>
      <dgm:spPr/>
    </dgm:pt>
    <dgm:pt modelId="{C7A90EB2-7EC7-4CD1-A9DF-DE911FBF95A8}" type="pres">
      <dgm:prSet presAssocID="{A08ED735-A00F-4DE0-BCAA-295999B7F4D9}" presName="bentUpArrow1" presStyleLbl="alignImgPlace1" presStyleIdx="0" presStyleCnt="2" custScaleX="45066" custScaleY="67974" custLinFactNeighborX="-17310" custLinFactNeighborY="-11534"/>
      <dgm:spPr/>
    </dgm:pt>
    <dgm:pt modelId="{43C11B21-2FB8-4145-805F-6E08016F9118}" type="pres">
      <dgm:prSet presAssocID="{A08ED735-A00F-4DE0-BCAA-295999B7F4D9}" presName="ParentText" presStyleLbl="node1" presStyleIdx="0" presStyleCnt="3" custScaleY="66062" custLinFactNeighborX="-45880" custLinFactNeighborY="-8785">
        <dgm:presLayoutVars>
          <dgm:chMax val="1"/>
          <dgm:chPref val="1"/>
          <dgm:bulletEnabled val="1"/>
        </dgm:presLayoutVars>
      </dgm:prSet>
      <dgm:spPr/>
    </dgm:pt>
    <dgm:pt modelId="{A738E77D-3F06-4300-B4C8-E0D1284FEA2E}" type="pres">
      <dgm:prSet presAssocID="{A08ED735-A00F-4DE0-BCAA-295999B7F4D9}" presName="ChildText" presStyleLbl="revTx" presStyleIdx="0" presStyleCnt="3" custScaleX="344023" custScaleY="70498" custLinFactX="23896" custLinFactNeighborX="100000" custLinFactNeighborY="745">
        <dgm:presLayoutVars>
          <dgm:chMax val="0"/>
          <dgm:chPref val="0"/>
          <dgm:bulletEnabled val="1"/>
        </dgm:presLayoutVars>
      </dgm:prSet>
      <dgm:spPr/>
    </dgm:pt>
    <dgm:pt modelId="{19519FA0-1635-419A-94FF-EE2D9EA44960}" type="pres">
      <dgm:prSet presAssocID="{AEE24768-B77F-41D9-BF4C-225A60D48C00}" presName="sibTrans" presStyleCnt="0"/>
      <dgm:spPr/>
    </dgm:pt>
    <dgm:pt modelId="{82DAD507-066E-4E65-A0CE-951C658E4EBC}" type="pres">
      <dgm:prSet presAssocID="{F02DCA8A-7F37-4E0B-B7C3-F9FC22A4D11F}" presName="composite" presStyleCnt="0"/>
      <dgm:spPr/>
    </dgm:pt>
    <dgm:pt modelId="{50451994-8BBC-4C4A-AA58-484AB87B7150}" type="pres">
      <dgm:prSet presAssocID="{F02DCA8A-7F37-4E0B-B7C3-F9FC22A4D11F}" presName="bentUpArrow1" presStyleLbl="alignImgPlace1" presStyleIdx="1" presStyleCnt="2" custScaleX="44387" custScaleY="94481" custLinFactX="-40233" custLinFactNeighborX="-100000" custLinFactNeighborY="14210"/>
      <dgm:spPr>
        <a:solidFill>
          <a:schemeClr val="accent1">
            <a:lumMod val="40000"/>
            <a:lumOff val="60000"/>
          </a:schemeClr>
        </a:solidFill>
      </dgm:spPr>
    </dgm:pt>
    <dgm:pt modelId="{8B93003B-471F-43A8-A7B6-78A0DD018A51}" type="pres">
      <dgm:prSet presAssocID="{F02DCA8A-7F37-4E0B-B7C3-F9FC22A4D11F}" presName="ParentText" presStyleLbl="node1" presStyleIdx="1" presStyleCnt="3" custLinFactNeighborX="-72764" custLinFactNeighborY="638">
        <dgm:presLayoutVars>
          <dgm:chMax val="1"/>
          <dgm:chPref val="1"/>
          <dgm:bulletEnabled val="1"/>
        </dgm:presLayoutVars>
      </dgm:prSet>
      <dgm:spPr/>
    </dgm:pt>
    <dgm:pt modelId="{339DCFA7-BAC3-41AA-B219-69D3268C570A}" type="pres">
      <dgm:prSet presAssocID="{F02DCA8A-7F37-4E0B-B7C3-F9FC22A4D11F}" presName="ChildText" presStyleLbl="revTx" presStyleIdx="1" presStyleCnt="3" custScaleX="220312" custLinFactNeighborX="-30632" custLinFactNeighborY="339">
        <dgm:presLayoutVars>
          <dgm:chMax val="0"/>
          <dgm:chPref val="0"/>
          <dgm:bulletEnabled val="1"/>
        </dgm:presLayoutVars>
      </dgm:prSet>
      <dgm:spPr/>
    </dgm:pt>
    <dgm:pt modelId="{79CA1003-A549-4B77-A494-27800475C38D}" type="pres">
      <dgm:prSet presAssocID="{D40B2302-78D2-40AC-9024-F0E2A07987DE}" presName="sibTrans" presStyleCnt="0"/>
      <dgm:spPr/>
    </dgm:pt>
    <dgm:pt modelId="{13F45569-363C-450F-876A-D06555E08406}" type="pres">
      <dgm:prSet presAssocID="{2AF06223-D95A-4E9E-A5E9-1D6A112D6E5A}" presName="composite" presStyleCnt="0"/>
      <dgm:spPr/>
    </dgm:pt>
    <dgm:pt modelId="{CD63A0E8-3500-4ADD-9011-4880C583D41F}" type="pres">
      <dgm:prSet presAssocID="{2AF06223-D95A-4E9E-A5E9-1D6A112D6E5A}" presName="ParentText" presStyleLbl="node1" presStyleIdx="2" presStyleCnt="3" custScaleY="70446" custLinFactX="-56368" custLinFactNeighborX="-100000" custLinFactNeighborY="21290">
        <dgm:presLayoutVars>
          <dgm:chMax val="1"/>
          <dgm:chPref val="1"/>
          <dgm:bulletEnabled val="1"/>
        </dgm:presLayoutVars>
      </dgm:prSet>
      <dgm:spPr/>
    </dgm:pt>
    <dgm:pt modelId="{681EAD66-5192-4E54-AAF3-F8BC67C9438D}" type="pres">
      <dgm:prSet presAssocID="{2AF06223-D95A-4E9E-A5E9-1D6A112D6E5A}" presName="FinalChildText" presStyleLbl="revTx" presStyleIdx="2" presStyleCnt="3" custScaleX="137154" custLinFactX="-96420" custLinFactNeighborX="-100000" custLinFactNeighborY="14127">
        <dgm:presLayoutVars>
          <dgm:chMax val="0"/>
          <dgm:chPref val="0"/>
          <dgm:bulletEnabled val="1"/>
        </dgm:presLayoutVars>
      </dgm:prSet>
      <dgm:spPr/>
    </dgm:pt>
  </dgm:ptLst>
  <dgm:cxnLst>
    <dgm:cxn modelId="{185E7D01-FAA8-485F-BF81-3AE2B55796C7}" type="presOf" srcId="{CDD065ED-0849-4E07-8590-C9B2A3CB0A59}" destId="{681EAD66-5192-4E54-AAF3-F8BC67C9438D}" srcOrd="0" destOrd="0" presId="urn:microsoft.com/office/officeart/2005/8/layout/StepDownProcess"/>
    <dgm:cxn modelId="{A7E41F02-B121-4FC6-A4D9-40A9BE21EF84}" type="presOf" srcId="{CECFCB2C-F53E-4A39-BA9D-4D04ECCE6638}" destId="{A738E77D-3F06-4300-B4C8-E0D1284FEA2E}" srcOrd="0" destOrd="1" presId="urn:microsoft.com/office/officeart/2005/8/layout/StepDownProcess"/>
    <dgm:cxn modelId="{57EA8807-224B-4159-8028-9F5CF1B76DA0}" type="presOf" srcId="{893D22E2-C387-4B85-8BB9-72E06CE02EB2}" destId="{D0DC4514-3E66-43CD-B6F0-F5A206B733E0}" srcOrd="0" destOrd="0" presId="urn:microsoft.com/office/officeart/2005/8/layout/StepDownProcess"/>
    <dgm:cxn modelId="{F1AC5609-D5E9-4C68-9E5D-31FF13C64CD7}" srcId="{A08ED735-A00F-4DE0-BCAA-295999B7F4D9}" destId="{CECFCB2C-F53E-4A39-BA9D-4D04ECCE6638}" srcOrd="1" destOrd="0" parTransId="{7618CCE4-784F-4083-BDFA-19579E546E9D}" sibTransId="{24CC28E6-C468-494B-A39D-5D76665B3A52}"/>
    <dgm:cxn modelId="{0512760F-7BDC-47DF-8798-DE9AA375FAA3}" srcId="{F02DCA8A-7F37-4E0B-B7C3-F9FC22A4D11F}" destId="{18748ADE-FB2C-4E67-B9B7-6F171E457619}" srcOrd="4" destOrd="0" parTransId="{10E28612-7E9C-4633-92D5-88FCC0B13FB4}" sibTransId="{2022C46F-1586-4BFB-A657-08822B35EA76}"/>
    <dgm:cxn modelId="{71BCB318-66C6-44A7-9933-767260DB46CD}" type="presOf" srcId="{9448456F-BD5B-4049-A5A0-577F2E615166}" destId="{339DCFA7-BAC3-41AA-B219-69D3268C570A}" srcOrd="0" destOrd="3" presId="urn:microsoft.com/office/officeart/2005/8/layout/StepDownProcess"/>
    <dgm:cxn modelId="{11514825-91E9-4FFB-93D5-5F17F09BC206}" type="presOf" srcId="{F02DCA8A-7F37-4E0B-B7C3-F9FC22A4D11F}" destId="{8B93003B-471F-43A8-A7B6-78A0DD018A51}" srcOrd="0" destOrd="0" presId="urn:microsoft.com/office/officeart/2005/8/layout/StepDownProcess"/>
    <dgm:cxn modelId="{BB760930-EB83-4B73-8905-9B7FEC83C862}" type="presOf" srcId="{A08ED735-A00F-4DE0-BCAA-295999B7F4D9}" destId="{43C11B21-2FB8-4145-805F-6E08016F9118}" srcOrd="0" destOrd="0" presId="urn:microsoft.com/office/officeart/2005/8/layout/StepDownProcess"/>
    <dgm:cxn modelId="{319C7330-5977-4114-B7FE-96192BCA9917}" type="presOf" srcId="{0FDF4F06-F94D-476F-8085-90E11201FF9B}" destId="{A738E77D-3F06-4300-B4C8-E0D1284FEA2E}" srcOrd="0" destOrd="0" presId="urn:microsoft.com/office/officeart/2005/8/layout/StepDownProcess"/>
    <dgm:cxn modelId="{B272E033-E805-4E9E-9D03-541672B759B5}" srcId="{893D22E2-C387-4B85-8BB9-72E06CE02EB2}" destId="{2AF06223-D95A-4E9E-A5E9-1D6A112D6E5A}" srcOrd="2" destOrd="0" parTransId="{CC8C2880-A634-44AF-8102-8F9CC09F7DBC}" sibTransId="{90E864AA-B63A-461B-B833-B39AD737D719}"/>
    <dgm:cxn modelId="{FCA67451-DAA6-4B66-AA56-36339D48A3C6}" srcId="{A08ED735-A00F-4DE0-BCAA-295999B7F4D9}" destId="{64397A59-41CF-48EC-98C7-0C73AED50B34}" srcOrd="2" destOrd="0" parTransId="{6B42A6D6-FB88-4B7D-8BA8-CF5E7E2E8C2C}" sibTransId="{8C78DB05-7591-416B-800C-4E5D273CB946}"/>
    <dgm:cxn modelId="{55EAD657-C4AC-4632-976E-2B5AD05A4343}" srcId="{893D22E2-C387-4B85-8BB9-72E06CE02EB2}" destId="{F02DCA8A-7F37-4E0B-B7C3-F9FC22A4D11F}" srcOrd="1" destOrd="0" parTransId="{C7E8C980-3840-4ED5-B349-2CBFDAFBAC5F}" sibTransId="{D40B2302-78D2-40AC-9024-F0E2A07987DE}"/>
    <dgm:cxn modelId="{76F86E5D-01EF-4DBE-A8AE-FD7A4A6CDA5F}" type="presOf" srcId="{2D2C515E-C20F-47BD-909E-4080A5032D1B}" destId="{A738E77D-3F06-4300-B4C8-E0D1284FEA2E}" srcOrd="0" destOrd="3" presId="urn:microsoft.com/office/officeart/2005/8/layout/StepDownProcess"/>
    <dgm:cxn modelId="{AA072762-F777-465D-8534-9465EF934B30}" srcId="{A08ED735-A00F-4DE0-BCAA-295999B7F4D9}" destId="{2D2C515E-C20F-47BD-909E-4080A5032D1B}" srcOrd="3" destOrd="0" parTransId="{054D43DA-4A2D-4794-8E2D-23BFCB1B4B6E}" sibTransId="{4A70CD69-B3B3-47FE-A062-5317832A975B}"/>
    <dgm:cxn modelId="{4F57B163-10E4-4541-8AB4-829C5B732F6B}" srcId="{2AF06223-D95A-4E9E-A5E9-1D6A112D6E5A}" destId="{05EF7793-F4C4-4E61-84CE-1B8AD6D11977}" srcOrd="1" destOrd="0" parTransId="{07522D25-BF27-4375-B726-65684CF5786C}" sibTransId="{EFF2CACC-7086-4CF6-B3C5-87522E6B987A}"/>
    <dgm:cxn modelId="{73C64F6B-0296-45A9-A0BA-10D9AC695E10}" srcId="{F02DCA8A-7F37-4E0B-B7C3-F9FC22A4D11F}" destId="{E1B318E4-1F04-4BA2-80D5-779659A8D606}" srcOrd="2" destOrd="0" parTransId="{90413D67-D55A-4DA4-9A4D-31DC08F4AEB5}" sibTransId="{D570F625-C376-498F-8394-E1AF70C1D174}"/>
    <dgm:cxn modelId="{14048A7C-E8A9-4515-8C39-8779C7996197}" type="presOf" srcId="{A1F77DBD-1253-4CD9-9028-13B3AC0E7827}" destId="{339DCFA7-BAC3-41AA-B219-69D3268C570A}" srcOrd="0" destOrd="1" presId="urn:microsoft.com/office/officeart/2005/8/layout/StepDownProcess"/>
    <dgm:cxn modelId="{2794D399-1D15-4E95-9BBB-D2D5144F27BF}" srcId="{2AF06223-D95A-4E9E-A5E9-1D6A112D6E5A}" destId="{CDD065ED-0849-4E07-8590-C9B2A3CB0A59}" srcOrd="0" destOrd="0" parTransId="{90AAB00B-7BF1-4982-BCFC-49456ABC6548}" sibTransId="{4EF29314-486A-435E-BADC-6E2237081655}"/>
    <dgm:cxn modelId="{0E90A6AF-FC82-43E9-9CCF-E9F56A863C09}" srcId="{893D22E2-C387-4B85-8BB9-72E06CE02EB2}" destId="{A08ED735-A00F-4DE0-BCAA-295999B7F4D9}" srcOrd="0" destOrd="0" parTransId="{B64A3D1B-DE86-4F92-A859-6B937C6F8353}" sibTransId="{AEE24768-B77F-41D9-BF4C-225A60D48C00}"/>
    <dgm:cxn modelId="{0ABAC7B2-5D6C-423E-A32A-86EE87072346}" srcId="{F02DCA8A-7F37-4E0B-B7C3-F9FC22A4D11F}" destId="{157DD1EA-2CFB-437E-A5D3-47ABCF26F877}" srcOrd="0" destOrd="0" parTransId="{AC1982BA-821D-40ED-9104-2432C3334C70}" sibTransId="{BFDFD25C-56B8-4FDC-ADC4-5401E8B2EC6A}"/>
    <dgm:cxn modelId="{8B8AF7BA-E6ED-4F4E-B4E7-14C17BCCA2E4}" type="presOf" srcId="{157DD1EA-2CFB-437E-A5D3-47ABCF26F877}" destId="{339DCFA7-BAC3-41AA-B219-69D3268C570A}" srcOrd="0" destOrd="0" presId="urn:microsoft.com/office/officeart/2005/8/layout/StepDownProcess"/>
    <dgm:cxn modelId="{645846BC-96F3-4C12-8BC3-850C0AB8E403}" type="presOf" srcId="{18748ADE-FB2C-4E67-B9B7-6F171E457619}" destId="{339DCFA7-BAC3-41AA-B219-69D3268C570A}" srcOrd="0" destOrd="4" presId="urn:microsoft.com/office/officeart/2005/8/layout/StepDownProcess"/>
    <dgm:cxn modelId="{3EFEF8BE-6623-47FA-9EB9-600ED4045CF0}" type="presOf" srcId="{E1B318E4-1F04-4BA2-80D5-779659A8D606}" destId="{339DCFA7-BAC3-41AA-B219-69D3268C570A}" srcOrd="0" destOrd="2" presId="urn:microsoft.com/office/officeart/2005/8/layout/StepDownProcess"/>
    <dgm:cxn modelId="{82F88FC5-C411-4FF0-803A-DF465906E0D1}" srcId="{F02DCA8A-7F37-4E0B-B7C3-F9FC22A4D11F}" destId="{A1F77DBD-1253-4CD9-9028-13B3AC0E7827}" srcOrd="1" destOrd="0" parTransId="{05AFD102-1905-4C6B-BE5C-C34D9DB51B61}" sibTransId="{D664230A-EF98-4289-8B53-75EEFE216192}"/>
    <dgm:cxn modelId="{E7A0AAC9-4970-4CE5-B329-41D7BA4F64BD}" type="presOf" srcId="{2AF06223-D95A-4E9E-A5E9-1D6A112D6E5A}" destId="{CD63A0E8-3500-4ADD-9011-4880C583D41F}" srcOrd="0" destOrd="0" presId="urn:microsoft.com/office/officeart/2005/8/layout/StepDownProcess"/>
    <dgm:cxn modelId="{B7F53DD4-432F-4517-92FB-538872C29E24}" type="presOf" srcId="{05EF7793-F4C4-4E61-84CE-1B8AD6D11977}" destId="{681EAD66-5192-4E54-AAF3-F8BC67C9438D}" srcOrd="0" destOrd="1" presId="urn:microsoft.com/office/officeart/2005/8/layout/StepDownProcess"/>
    <dgm:cxn modelId="{096BFCD4-2B9B-4DB9-99BD-2B652A5AD222}" srcId="{F02DCA8A-7F37-4E0B-B7C3-F9FC22A4D11F}" destId="{9448456F-BD5B-4049-A5A0-577F2E615166}" srcOrd="3" destOrd="0" parTransId="{90BA8341-AD99-4194-BFD9-45D1538A1BED}" sibTransId="{2E1DB97B-AABB-4A05-9A19-2C1C08CDBAA1}"/>
    <dgm:cxn modelId="{477EAAD5-2ED6-48DA-87D7-8197C5D06117}" srcId="{A08ED735-A00F-4DE0-BCAA-295999B7F4D9}" destId="{0FDF4F06-F94D-476F-8085-90E11201FF9B}" srcOrd="0" destOrd="0" parTransId="{85C2D0FA-DB89-401F-B3FE-22BCC4CD43C6}" sibTransId="{9CB85C63-ACC6-4762-9120-1552A7546162}"/>
    <dgm:cxn modelId="{1238ACEE-0D67-434B-BABB-F02C40CA9B46}" type="presOf" srcId="{64397A59-41CF-48EC-98C7-0C73AED50B34}" destId="{A738E77D-3F06-4300-B4C8-E0D1284FEA2E}" srcOrd="0" destOrd="2" presId="urn:microsoft.com/office/officeart/2005/8/layout/StepDownProcess"/>
    <dgm:cxn modelId="{75E4ECDA-ECBD-4524-B217-4AEAF63A1BD8}" type="presParOf" srcId="{D0DC4514-3E66-43CD-B6F0-F5A206B733E0}" destId="{76C35A46-8A96-4D84-82F8-131786BFBEE7}" srcOrd="0" destOrd="0" presId="urn:microsoft.com/office/officeart/2005/8/layout/StepDownProcess"/>
    <dgm:cxn modelId="{44E6A552-480E-4D2C-8D31-59313F317BA3}" type="presParOf" srcId="{76C35A46-8A96-4D84-82F8-131786BFBEE7}" destId="{C7A90EB2-7EC7-4CD1-A9DF-DE911FBF95A8}" srcOrd="0" destOrd="0" presId="urn:microsoft.com/office/officeart/2005/8/layout/StepDownProcess"/>
    <dgm:cxn modelId="{6B369594-80E2-4671-887B-041E2574FC63}" type="presParOf" srcId="{76C35A46-8A96-4D84-82F8-131786BFBEE7}" destId="{43C11B21-2FB8-4145-805F-6E08016F9118}" srcOrd="1" destOrd="0" presId="urn:microsoft.com/office/officeart/2005/8/layout/StepDownProcess"/>
    <dgm:cxn modelId="{ECF706ED-A0E8-4128-96CF-668D0CA8703B}" type="presParOf" srcId="{76C35A46-8A96-4D84-82F8-131786BFBEE7}" destId="{A738E77D-3F06-4300-B4C8-E0D1284FEA2E}" srcOrd="2" destOrd="0" presId="urn:microsoft.com/office/officeart/2005/8/layout/StepDownProcess"/>
    <dgm:cxn modelId="{B3EF1C66-B4BA-4E89-91E1-832CFD252155}" type="presParOf" srcId="{D0DC4514-3E66-43CD-B6F0-F5A206B733E0}" destId="{19519FA0-1635-419A-94FF-EE2D9EA44960}" srcOrd="1" destOrd="0" presId="urn:microsoft.com/office/officeart/2005/8/layout/StepDownProcess"/>
    <dgm:cxn modelId="{F40F9219-7CE7-4079-B0EE-D4C6AE46EF56}" type="presParOf" srcId="{D0DC4514-3E66-43CD-B6F0-F5A206B733E0}" destId="{82DAD507-066E-4E65-A0CE-951C658E4EBC}" srcOrd="2" destOrd="0" presId="urn:microsoft.com/office/officeart/2005/8/layout/StepDownProcess"/>
    <dgm:cxn modelId="{1112A67A-F21C-428B-B2AC-BED5D873B4DC}" type="presParOf" srcId="{82DAD507-066E-4E65-A0CE-951C658E4EBC}" destId="{50451994-8BBC-4C4A-AA58-484AB87B7150}" srcOrd="0" destOrd="0" presId="urn:microsoft.com/office/officeart/2005/8/layout/StepDownProcess"/>
    <dgm:cxn modelId="{DC09D085-FC12-4152-92F1-0AE2AF48C1C1}" type="presParOf" srcId="{82DAD507-066E-4E65-A0CE-951C658E4EBC}" destId="{8B93003B-471F-43A8-A7B6-78A0DD018A51}" srcOrd="1" destOrd="0" presId="urn:microsoft.com/office/officeart/2005/8/layout/StepDownProcess"/>
    <dgm:cxn modelId="{44093DA4-BE60-43E7-92A3-ED71F953CEE4}" type="presParOf" srcId="{82DAD507-066E-4E65-A0CE-951C658E4EBC}" destId="{339DCFA7-BAC3-41AA-B219-69D3268C570A}" srcOrd="2" destOrd="0" presId="urn:microsoft.com/office/officeart/2005/8/layout/StepDownProcess"/>
    <dgm:cxn modelId="{0DFDBFF0-7CBF-4919-B9E2-81BBCA04AC01}" type="presParOf" srcId="{D0DC4514-3E66-43CD-B6F0-F5A206B733E0}" destId="{79CA1003-A549-4B77-A494-27800475C38D}" srcOrd="3" destOrd="0" presId="urn:microsoft.com/office/officeart/2005/8/layout/StepDownProcess"/>
    <dgm:cxn modelId="{450BD4C6-8904-4A9F-8D0E-04B2B0FE5E3D}" type="presParOf" srcId="{D0DC4514-3E66-43CD-B6F0-F5A206B733E0}" destId="{13F45569-363C-450F-876A-D06555E08406}" srcOrd="4" destOrd="0" presId="urn:microsoft.com/office/officeart/2005/8/layout/StepDownProcess"/>
    <dgm:cxn modelId="{0205609F-C791-4FC0-93B1-00CEBA08A70D}" type="presParOf" srcId="{13F45569-363C-450F-876A-D06555E08406}" destId="{CD63A0E8-3500-4ADD-9011-4880C583D41F}" srcOrd="0" destOrd="0" presId="urn:microsoft.com/office/officeart/2005/8/layout/StepDownProcess"/>
    <dgm:cxn modelId="{87E08E00-A905-4A8D-AADC-208628DAAF22}" type="presParOf" srcId="{13F45569-363C-450F-876A-D06555E08406}" destId="{681EAD66-5192-4E54-AAF3-F8BC67C9438D}"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6890F-05B0-4C2D-886E-63DBED40B8FC}">
      <dsp:nvSpPr>
        <dsp:cNvPr id="0" name=""/>
        <dsp:cNvSpPr/>
      </dsp:nvSpPr>
      <dsp:spPr>
        <a:xfrm>
          <a:off x="-6537681" y="-999848"/>
          <a:ext cx="7781371" cy="7781371"/>
        </a:xfrm>
        <a:prstGeom prst="blockArc">
          <a:avLst>
            <a:gd name="adj1" fmla="val 18900000"/>
            <a:gd name="adj2" fmla="val 2700000"/>
            <a:gd name="adj3" fmla="val 278"/>
          </a:avLst>
        </a:prstGeom>
        <a:solidFill>
          <a:schemeClr val="accent1">
            <a:lumMod val="20000"/>
            <a:lumOff val="80000"/>
          </a:schemeClr>
        </a:solidFill>
        <a:ln w="12700" cap="flat" cmpd="sng" algn="ctr">
          <a:solidFill>
            <a:schemeClr val="accent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945A6508-E15B-40F9-8F1B-4B4A77AE311C}">
      <dsp:nvSpPr>
        <dsp:cNvPr id="0" name=""/>
        <dsp:cNvSpPr/>
      </dsp:nvSpPr>
      <dsp:spPr>
        <a:xfrm>
          <a:off x="462896" y="420035"/>
          <a:ext cx="11646788" cy="392815"/>
        </a:xfrm>
        <a:prstGeom prst="rect">
          <a:avLst/>
        </a:prstGeom>
        <a:solidFill>
          <a:schemeClr val="accent1">
            <a:lumMod val="50000"/>
            <a:alpha val="7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151" tIns="50800" rIns="50800" bIns="50800" numCol="1" spcCol="1270" anchor="ctr" anchorCtr="0">
          <a:noAutofit/>
        </a:bodyPr>
        <a:lstStyle/>
        <a:p>
          <a:pPr marL="0" lvl="0" indent="0" algn="l" defTabSz="889000">
            <a:lnSpc>
              <a:spcPct val="90000"/>
            </a:lnSpc>
            <a:spcBef>
              <a:spcPct val="0"/>
            </a:spcBef>
            <a:spcAft>
              <a:spcPct val="35000"/>
            </a:spcAft>
            <a:buNone/>
          </a:pPr>
          <a:r>
            <a:rPr lang="fr-FR" sz="2000" b="1" kern="1200" dirty="0">
              <a:solidFill>
                <a:srgbClr val="FFC000"/>
              </a:solidFill>
            </a:rPr>
            <a:t>Contexte de la rénovation</a:t>
          </a:r>
        </a:p>
      </dsp:txBody>
      <dsp:txXfrm>
        <a:off x="462896" y="420035"/>
        <a:ext cx="11646788" cy="392815"/>
      </dsp:txXfrm>
    </dsp:sp>
    <dsp:sp modelId="{1DD08DCD-5D0F-4E19-955C-B79E52FD3973}">
      <dsp:nvSpPr>
        <dsp:cNvPr id="0" name=""/>
        <dsp:cNvSpPr/>
      </dsp:nvSpPr>
      <dsp:spPr>
        <a:xfrm>
          <a:off x="93837" y="232869"/>
          <a:ext cx="738118" cy="751882"/>
        </a:xfrm>
        <a:prstGeom prst="ellipse">
          <a:avLst/>
        </a:prstGeom>
        <a:solidFill>
          <a:schemeClr val="bg1">
            <a:lumMod val="85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70BC0060-6812-4367-968E-489F682AE1F0}">
      <dsp:nvSpPr>
        <dsp:cNvPr id="0" name=""/>
        <dsp:cNvSpPr/>
      </dsp:nvSpPr>
      <dsp:spPr>
        <a:xfrm>
          <a:off x="963589" y="1315139"/>
          <a:ext cx="11146094" cy="413194"/>
        </a:xfrm>
        <a:prstGeom prst="rect">
          <a:avLst/>
        </a:prstGeom>
        <a:solidFill>
          <a:schemeClr val="accent1">
            <a:lumMod val="50000"/>
            <a:alpha val="7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151" tIns="50800" rIns="50800" bIns="50800" numCol="1" spcCol="1270" anchor="ctr" anchorCtr="0">
          <a:noAutofit/>
        </a:bodyPr>
        <a:lstStyle/>
        <a:p>
          <a:pPr marL="0" lvl="0" indent="0" algn="l" defTabSz="889000">
            <a:lnSpc>
              <a:spcPct val="90000"/>
            </a:lnSpc>
            <a:spcBef>
              <a:spcPct val="0"/>
            </a:spcBef>
            <a:spcAft>
              <a:spcPct val="35000"/>
            </a:spcAft>
            <a:buNone/>
          </a:pPr>
          <a:r>
            <a:rPr lang="fr-FR" sz="2000" b="1" kern="1200" dirty="0">
              <a:solidFill>
                <a:srgbClr val="FFC000"/>
              </a:solidFill>
            </a:rPr>
            <a:t>Référentiel des activités professionnelles</a:t>
          </a:r>
        </a:p>
      </dsp:txBody>
      <dsp:txXfrm>
        <a:off x="963589" y="1315139"/>
        <a:ext cx="11146094" cy="413194"/>
      </dsp:txXfrm>
    </dsp:sp>
    <dsp:sp modelId="{1BB2265E-1E70-4D06-8BEE-1B4022AC5D01}">
      <dsp:nvSpPr>
        <dsp:cNvPr id="0" name=""/>
        <dsp:cNvSpPr/>
      </dsp:nvSpPr>
      <dsp:spPr>
        <a:xfrm>
          <a:off x="583155" y="1141302"/>
          <a:ext cx="760868" cy="760868"/>
        </a:xfrm>
        <a:prstGeom prst="ellipse">
          <a:avLst/>
        </a:prstGeom>
        <a:solidFill>
          <a:schemeClr val="bg1">
            <a:lumMod val="85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35F236-B788-4A2E-8457-5764A4790459}">
      <dsp:nvSpPr>
        <dsp:cNvPr id="0" name=""/>
        <dsp:cNvSpPr/>
      </dsp:nvSpPr>
      <dsp:spPr>
        <a:xfrm>
          <a:off x="1192543" y="2225509"/>
          <a:ext cx="10917140" cy="418307"/>
        </a:xfrm>
        <a:prstGeom prst="rect">
          <a:avLst/>
        </a:prstGeom>
        <a:solidFill>
          <a:schemeClr val="accent1">
            <a:lumMod val="50000"/>
            <a:alpha val="7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151" tIns="50800" rIns="50800" bIns="50800" numCol="1" spcCol="1270" anchor="ctr" anchorCtr="0">
          <a:noAutofit/>
        </a:bodyPr>
        <a:lstStyle/>
        <a:p>
          <a:pPr marL="0" lvl="0" indent="0" algn="l" defTabSz="889000">
            <a:lnSpc>
              <a:spcPct val="90000"/>
            </a:lnSpc>
            <a:spcBef>
              <a:spcPct val="0"/>
            </a:spcBef>
            <a:spcAft>
              <a:spcPct val="35000"/>
            </a:spcAft>
            <a:buNone/>
          </a:pPr>
          <a:r>
            <a:rPr lang="fr-FR" sz="2000" b="1" kern="1200" dirty="0">
              <a:solidFill>
                <a:srgbClr val="FFC000"/>
              </a:solidFill>
            </a:rPr>
            <a:t>Référentiel des compétences professionnelles</a:t>
          </a:r>
        </a:p>
      </dsp:txBody>
      <dsp:txXfrm>
        <a:off x="1192543" y="2225509"/>
        <a:ext cx="10917140" cy="418307"/>
      </dsp:txXfrm>
    </dsp:sp>
    <dsp:sp modelId="{1D574789-2E57-4CB5-837A-2265D991B516}">
      <dsp:nvSpPr>
        <dsp:cNvPr id="0" name=""/>
        <dsp:cNvSpPr/>
      </dsp:nvSpPr>
      <dsp:spPr>
        <a:xfrm>
          <a:off x="812109" y="2054229"/>
          <a:ext cx="760868" cy="760868"/>
        </a:xfrm>
        <a:prstGeom prst="ellipse">
          <a:avLst/>
        </a:prstGeom>
        <a:solidFill>
          <a:schemeClr val="bg1">
            <a:lumMod val="85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8238D7-5A4D-498A-86BA-8E45D3F2FD78}">
      <dsp:nvSpPr>
        <dsp:cNvPr id="0" name=""/>
        <dsp:cNvSpPr/>
      </dsp:nvSpPr>
      <dsp:spPr>
        <a:xfrm>
          <a:off x="1192543" y="3129853"/>
          <a:ext cx="10917140" cy="434315"/>
        </a:xfrm>
        <a:prstGeom prst="rect">
          <a:avLst/>
        </a:prstGeom>
        <a:solidFill>
          <a:schemeClr val="accent1">
            <a:lumMod val="50000"/>
            <a:alpha val="7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151" tIns="50800" rIns="50800" bIns="50800" numCol="1" spcCol="1270" anchor="ctr" anchorCtr="0">
          <a:noAutofit/>
        </a:bodyPr>
        <a:lstStyle/>
        <a:p>
          <a:pPr marL="0" lvl="0" indent="0" algn="l" defTabSz="889000">
            <a:lnSpc>
              <a:spcPct val="90000"/>
            </a:lnSpc>
            <a:spcBef>
              <a:spcPct val="0"/>
            </a:spcBef>
            <a:spcAft>
              <a:spcPct val="35000"/>
            </a:spcAft>
            <a:buNone/>
          </a:pPr>
          <a:r>
            <a:rPr lang="fr-FR" sz="2000" b="1" kern="1200" dirty="0">
              <a:solidFill>
                <a:srgbClr val="FFC000"/>
              </a:solidFill>
            </a:rPr>
            <a:t>Référentiel d’évaluation </a:t>
          </a:r>
        </a:p>
      </dsp:txBody>
      <dsp:txXfrm>
        <a:off x="1192543" y="3129853"/>
        <a:ext cx="10917140" cy="434315"/>
      </dsp:txXfrm>
    </dsp:sp>
    <dsp:sp modelId="{EE0C3DDF-2F6C-41CA-9DE3-CEC50D7E519D}">
      <dsp:nvSpPr>
        <dsp:cNvPr id="0" name=""/>
        <dsp:cNvSpPr/>
      </dsp:nvSpPr>
      <dsp:spPr>
        <a:xfrm>
          <a:off x="812109" y="2966577"/>
          <a:ext cx="760868" cy="760868"/>
        </a:xfrm>
        <a:prstGeom prst="ellipse">
          <a:avLst/>
        </a:prstGeom>
        <a:solidFill>
          <a:schemeClr val="bg1">
            <a:lumMod val="85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8DE9AC-2882-41A5-A18D-73E3CC3069C4}">
      <dsp:nvSpPr>
        <dsp:cNvPr id="0" name=""/>
        <dsp:cNvSpPr/>
      </dsp:nvSpPr>
      <dsp:spPr>
        <a:xfrm>
          <a:off x="963589" y="4052650"/>
          <a:ext cx="11146094" cy="414575"/>
        </a:xfrm>
        <a:prstGeom prst="rect">
          <a:avLst/>
        </a:prstGeom>
        <a:solidFill>
          <a:schemeClr val="accent1">
            <a:lumMod val="50000"/>
            <a:alpha val="7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151" tIns="50800" rIns="50800" bIns="50800" numCol="1" spcCol="1270" anchor="ctr" anchorCtr="0">
          <a:noAutofit/>
        </a:bodyPr>
        <a:lstStyle/>
        <a:p>
          <a:pPr marL="0" lvl="0" indent="0" algn="l" defTabSz="889000">
            <a:lnSpc>
              <a:spcPct val="90000"/>
            </a:lnSpc>
            <a:spcBef>
              <a:spcPct val="0"/>
            </a:spcBef>
            <a:spcAft>
              <a:spcPct val="35000"/>
            </a:spcAft>
            <a:buNone/>
          </a:pPr>
          <a:r>
            <a:rPr lang="fr-FR" sz="2000" b="1" kern="1200" dirty="0">
              <a:solidFill>
                <a:srgbClr val="FFC000"/>
              </a:solidFill>
            </a:rPr>
            <a:t>Stages en milieu professionnel</a:t>
          </a:r>
        </a:p>
      </dsp:txBody>
      <dsp:txXfrm>
        <a:off x="963589" y="4052650"/>
        <a:ext cx="11146094" cy="414575"/>
      </dsp:txXfrm>
    </dsp:sp>
    <dsp:sp modelId="{08769F83-1336-41A3-80DA-4935D8633EDF}">
      <dsp:nvSpPr>
        <dsp:cNvPr id="0" name=""/>
        <dsp:cNvSpPr/>
      </dsp:nvSpPr>
      <dsp:spPr>
        <a:xfrm>
          <a:off x="583155" y="3879503"/>
          <a:ext cx="760868" cy="760868"/>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9C75ED-85A1-4741-AB7C-EBA95C115C54}">
      <dsp:nvSpPr>
        <dsp:cNvPr id="0" name=""/>
        <dsp:cNvSpPr/>
      </dsp:nvSpPr>
      <dsp:spPr>
        <a:xfrm>
          <a:off x="462896" y="4964103"/>
          <a:ext cx="11646788" cy="417521"/>
        </a:xfrm>
        <a:prstGeom prst="rect">
          <a:avLst/>
        </a:prstGeom>
        <a:solidFill>
          <a:schemeClr val="accent1">
            <a:lumMod val="50000"/>
            <a:alpha val="7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151" tIns="50800" rIns="50800" bIns="50800" numCol="1" spcCol="1270" anchor="ctr" anchorCtr="0">
          <a:noAutofit/>
        </a:bodyPr>
        <a:lstStyle/>
        <a:p>
          <a:pPr marL="0" lvl="0" indent="0" algn="l" defTabSz="889000">
            <a:lnSpc>
              <a:spcPct val="90000"/>
            </a:lnSpc>
            <a:spcBef>
              <a:spcPct val="0"/>
            </a:spcBef>
            <a:spcAft>
              <a:spcPct val="35000"/>
            </a:spcAft>
            <a:buNone/>
          </a:pPr>
          <a:r>
            <a:rPr lang="fr-FR" sz="2000" b="1" kern="1200" dirty="0">
              <a:solidFill>
                <a:srgbClr val="FFC000"/>
              </a:solidFill>
            </a:rPr>
            <a:t>Points saillants d’évolution du nouveau référentiel</a:t>
          </a:r>
        </a:p>
      </dsp:txBody>
      <dsp:txXfrm>
        <a:off x="462896" y="4964103"/>
        <a:ext cx="11646788" cy="417521"/>
      </dsp:txXfrm>
    </dsp:sp>
    <dsp:sp modelId="{4A7E11A8-EF12-4F10-A526-A1722FB286CF}">
      <dsp:nvSpPr>
        <dsp:cNvPr id="0" name=""/>
        <dsp:cNvSpPr/>
      </dsp:nvSpPr>
      <dsp:spPr>
        <a:xfrm>
          <a:off x="82462" y="4792430"/>
          <a:ext cx="760868" cy="760868"/>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90EB2-7EC7-4CD1-A9DF-DE911FBF95A8}">
      <dsp:nvSpPr>
        <dsp:cNvPr id="0" name=""/>
        <dsp:cNvSpPr/>
      </dsp:nvSpPr>
      <dsp:spPr>
        <a:xfrm rot="5400000">
          <a:off x="349722" y="1951341"/>
          <a:ext cx="1030312" cy="777668"/>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3C11B21-2FB8-4145-805F-6E08016F9118}">
      <dsp:nvSpPr>
        <dsp:cNvPr id="0" name=""/>
        <dsp:cNvSpPr/>
      </dsp:nvSpPr>
      <dsp:spPr>
        <a:xfrm>
          <a:off x="0" y="118127"/>
          <a:ext cx="2551622" cy="1179902"/>
        </a:xfrm>
        <a:prstGeom prst="roundRect">
          <a:avLst>
            <a:gd name="adj" fmla="val 16670"/>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Définition du RAP avec le GT experts professionnels</a:t>
          </a:r>
        </a:p>
      </dsp:txBody>
      <dsp:txXfrm>
        <a:off x="57608" y="175735"/>
        <a:ext cx="2436406" cy="1064686"/>
      </dsp:txXfrm>
    </dsp:sp>
    <dsp:sp modelId="{A738E77D-3F06-4300-B4C8-E0D1284FEA2E}">
      <dsp:nvSpPr>
        <dsp:cNvPr id="0" name=""/>
        <dsp:cNvSpPr/>
      </dsp:nvSpPr>
      <dsp:spPr>
        <a:xfrm>
          <a:off x="2590726" y="365993"/>
          <a:ext cx="6384403" cy="1017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t>identification des activités par pôle, </a:t>
          </a:r>
        </a:p>
        <a:p>
          <a:pPr marL="114300" lvl="1" indent="-114300" algn="l" defTabSz="533400">
            <a:lnSpc>
              <a:spcPct val="90000"/>
            </a:lnSpc>
            <a:spcBef>
              <a:spcPct val="0"/>
            </a:spcBef>
            <a:spcAft>
              <a:spcPct val="15000"/>
            </a:spcAft>
            <a:buChar char="•"/>
          </a:pPr>
          <a:r>
            <a:rPr lang="fr-FR" sz="1200" kern="1200" dirty="0"/>
            <a:t>Identification des tâches associées aux activités et du niveau d’autonomie</a:t>
          </a:r>
        </a:p>
        <a:p>
          <a:pPr marL="114300" lvl="1" indent="-114300" algn="l" defTabSz="533400">
            <a:lnSpc>
              <a:spcPct val="90000"/>
            </a:lnSpc>
            <a:spcBef>
              <a:spcPct val="0"/>
            </a:spcBef>
            <a:spcAft>
              <a:spcPct val="15000"/>
            </a:spcAft>
            <a:buChar char="•"/>
          </a:pPr>
          <a:r>
            <a:rPr lang="fr-FR" sz="1200" kern="1200" dirty="0"/>
            <a:t>Spécification des résultats attendus pour chacune des tâches</a:t>
          </a:r>
        </a:p>
        <a:p>
          <a:pPr marL="114300" lvl="1" indent="-114300" algn="l" defTabSz="533400">
            <a:lnSpc>
              <a:spcPct val="90000"/>
            </a:lnSpc>
            <a:spcBef>
              <a:spcPct val="0"/>
            </a:spcBef>
            <a:spcAft>
              <a:spcPct val="15000"/>
            </a:spcAft>
            <a:buChar char="•"/>
          </a:pPr>
          <a:endParaRPr lang="fr-FR" sz="1200" kern="1200" dirty="0"/>
        </a:p>
      </dsp:txBody>
      <dsp:txXfrm>
        <a:off x="2590726" y="365993"/>
        <a:ext cx="6384403" cy="1017685"/>
      </dsp:txXfrm>
    </dsp:sp>
    <dsp:sp modelId="{50451994-8BBC-4C4A-AA58-484AB87B7150}">
      <dsp:nvSpPr>
        <dsp:cNvPr id="0" name=""/>
        <dsp:cNvSpPr/>
      </dsp:nvSpPr>
      <dsp:spPr>
        <a:xfrm rot="5400000">
          <a:off x="1230075" y="4111024"/>
          <a:ext cx="1432091" cy="765951"/>
        </a:xfrm>
        <a:prstGeom prst="bentUpArrow">
          <a:avLst>
            <a:gd name="adj1" fmla="val 32840"/>
            <a:gd name="adj2" fmla="val 25000"/>
            <a:gd name="adj3" fmla="val 35780"/>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B93003B-471F-43A8-A7B6-78A0DD018A51}">
      <dsp:nvSpPr>
        <dsp:cNvPr id="0" name=""/>
        <dsp:cNvSpPr/>
      </dsp:nvSpPr>
      <dsp:spPr>
        <a:xfrm>
          <a:off x="1349897" y="1746962"/>
          <a:ext cx="2551622" cy="1786052"/>
        </a:xfrm>
        <a:prstGeom prst="roundRect">
          <a:avLst>
            <a:gd name="adj" fmla="val 16670"/>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Définition du référentiel de compétences professionnelles et du référentiel  d’examen  avec le GT enseignants en lien avec le GT professionnel</a:t>
          </a:r>
        </a:p>
      </dsp:txBody>
      <dsp:txXfrm>
        <a:off x="1437101" y="1834166"/>
        <a:ext cx="2377214" cy="1611644"/>
      </dsp:txXfrm>
    </dsp:sp>
    <dsp:sp modelId="{339DCFA7-BAC3-41AA-B219-69D3268C570A}">
      <dsp:nvSpPr>
        <dsp:cNvPr id="0" name=""/>
        <dsp:cNvSpPr/>
      </dsp:nvSpPr>
      <dsp:spPr>
        <a:xfrm>
          <a:off x="4073332" y="1910802"/>
          <a:ext cx="4088565" cy="1443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t>Définition des compétences professionnelles par pôle d’activités</a:t>
          </a:r>
        </a:p>
        <a:p>
          <a:pPr marL="114300" lvl="1" indent="-114300" algn="l" defTabSz="533400">
            <a:lnSpc>
              <a:spcPct val="90000"/>
            </a:lnSpc>
            <a:spcBef>
              <a:spcPct val="0"/>
            </a:spcBef>
            <a:spcAft>
              <a:spcPct val="15000"/>
            </a:spcAft>
            <a:buChar char="•"/>
          </a:pPr>
          <a:r>
            <a:rPr lang="fr-FR" sz="1200" kern="1200" dirty="0"/>
            <a:t>Définition des savoirs associés et de leur niveau taxonomique</a:t>
          </a:r>
        </a:p>
        <a:p>
          <a:pPr marL="114300" lvl="1" indent="-114300" algn="l" defTabSz="533400">
            <a:lnSpc>
              <a:spcPct val="90000"/>
            </a:lnSpc>
            <a:spcBef>
              <a:spcPct val="0"/>
            </a:spcBef>
            <a:spcAft>
              <a:spcPct val="15000"/>
            </a:spcAft>
            <a:buChar char="•"/>
          </a:pPr>
          <a:r>
            <a:rPr lang="fr-FR" sz="1200" kern="1200" dirty="0"/>
            <a:t>Formalisation des critères d’évaluation pour chacune des compétences</a:t>
          </a:r>
        </a:p>
        <a:p>
          <a:pPr marL="114300" lvl="1" indent="-114300" algn="l" defTabSz="533400">
            <a:lnSpc>
              <a:spcPct val="90000"/>
            </a:lnSpc>
            <a:spcBef>
              <a:spcPct val="0"/>
            </a:spcBef>
            <a:spcAft>
              <a:spcPct val="15000"/>
            </a:spcAft>
            <a:buChar char="•"/>
          </a:pPr>
          <a:r>
            <a:rPr lang="fr-FR" sz="1200" kern="1200" dirty="0"/>
            <a:t>Définition des épreuves par pôle d’activités</a:t>
          </a:r>
        </a:p>
        <a:p>
          <a:pPr marL="114300" lvl="1" indent="-114300" algn="l" defTabSz="533400">
            <a:lnSpc>
              <a:spcPct val="90000"/>
            </a:lnSpc>
            <a:spcBef>
              <a:spcPct val="0"/>
            </a:spcBef>
            <a:spcAft>
              <a:spcPct val="15000"/>
            </a:spcAft>
            <a:buChar char="•"/>
          </a:pPr>
          <a:r>
            <a:rPr lang="fr-FR" sz="1200" kern="1200" dirty="0"/>
            <a:t>Définition des modalités de stage</a:t>
          </a:r>
        </a:p>
      </dsp:txBody>
      <dsp:txXfrm>
        <a:off x="4073332" y="1910802"/>
        <a:ext cx="4088565" cy="1443566"/>
      </dsp:txXfrm>
    </dsp:sp>
    <dsp:sp modelId="{CD63A0E8-3500-4ADD-9011-4880C583D41F}">
      <dsp:nvSpPr>
        <dsp:cNvPr id="0" name=""/>
        <dsp:cNvSpPr/>
      </dsp:nvSpPr>
      <dsp:spPr>
        <a:xfrm>
          <a:off x="2419068" y="4160464"/>
          <a:ext cx="2551622" cy="1258202"/>
        </a:xfrm>
        <a:prstGeom prst="roundRect">
          <a:avLst>
            <a:gd name="adj" fmla="val 1667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Rédaction d’un guide d’accompagnement pédagogique avec le GT enseignants</a:t>
          </a:r>
        </a:p>
      </dsp:txBody>
      <dsp:txXfrm>
        <a:off x="2480499" y="4221895"/>
        <a:ext cx="2428760" cy="1135340"/>
      </dsp:txXfrm>
    </dsp:sp>
    <dsp:sp modelId="{681EAD66-5192-4E54-AAF3-F8BC67C9438D}">
      <dsp:nvSpPr>
        <dsp:cNvPr id="0" name=""/>
        <dsp:cNvSpPr/>
      </dsp:nvSpPr>
      <dsp:spPr>
        <a:xfrm>
          <a:off x="4970682" y="3904000"/>
          <a:ext cx="2545313" cy="1443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t>Propositions d’organisation des enseignements</a:t>
          </a:r>
        </a:p>
        <a:p>
          <a:pPr marL="114300" lvl="1" indent="-114300" algn="l" defTabSz="533400">
            <a:lnSpc>
              <a:spcPct val="90000"/>
            </a:lnSpc>
            <a:spcBef>
              <a:spcPct val="0"/>
            </a:spcBef>
            <a:spcAft>
              <a:spcPct val="15000"/>
            </a:spcAft>
            <a:buChar char="•"/>
          </a:pPr>
          <a:r>
            <a:rPr lang="fr-FR" sz="1200" kern="1200" dirty="0"/>
            <a:t>Exemples de séquencement des situations d’apprentissages </a:t>
          </a:r>
        </a:p>
      </dsp:txBody>
      <dsp:txXfrm>
        <a:off x="4970682" y="3904000"/>
        <a:ext cx="2545313" cy="144356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ACFEBD-EA69-4617-B34F-4D04F33B5D92}" type="datetimeFigureOut">
              <a:rPr lang="fr-FR" smtClean="0"/>
              <a:t>02/04/2026</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10B6FA-4F3C-4710-9E5C-2CCD99C706A5}" type="slidenum">
              <a:rPr lang="fr-FR" smtClean="0"/>
              <a:t>‹N°›</a:t>
            </a:fld>
            <a:endParaRPr lang="fr-FR"/>
          </a:p>
        </p:txBody>
      </p:sp>
    </p:spTree>
    <p:extLst>
      <p:ext uri="{BB962C8B-B14F-4D97-AF65-F5344CB8AC3E}">
        <p14:creationId xmlns:p14="http://schemas.microsoft.com/office/powerpoint/2010/main" val="467644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D2A7B-3BED-4548-8BA7-73EF4C9E23BD}" type="datetimeFigureOut">
              <a:rPr lang="fr-FR" smtClean="0"/>
              <a:t>02/04/2026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73F5E-1276-427F-86DE-C390B5F72B90}" type="slidenum">
              <a:rPr lang="fr-FR" smtClean="0"/>
              <a:t>‹N°›</a:t>
            </a:fld>
            <a:endParaRPr lang="fr-FR"/>
          </a:p>
        </p:txBody>
      </p:sp>
    </p:spTree>
    <p:extLst>
      <p:ext uri="{BB962C8B-B14F-4D97-AF65-F5344CB8AC3E}">
        <p14:creationId xmlns:p14="http://schemas.microsoft.com/office/powerpoint/2010/main" val="3783298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réorganisation par pôles d’activités avec un repositionnement de la relation clientèle et une commercialisation de produits. Une continuité dans les activités scientifiques et techniques confiées avec de nouvelles formulations.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73F5E-1276-427F-86DE-C390B5F72B9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403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enseignement général qui garde des attendus de fin de formations inchangés, un référentiel qui fait apparaître les ECTS. Le BTS est repositionné dans le parcours d’études vers la licence.</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73F5E-1276-427F-86DE-C390B5F72B9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55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73F5E-1276-427F-86DE-C390B5F72B9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358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73F5E-1276-427F-86DE-C390B5F72B9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094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165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58" name="Google Shape;5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80334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66" name="Google Shape;6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380643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3e40742372_7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r>
              <a:rPr lang="fr-FR" dirty="0"/>
              <a:t>Le niveau réel de maitrise de la compétence par l’apprenant évolue tout au long de la formation.</a:t>
            </a:r>
          </a:p>
          <a:p>
            <a:pPr marL="0" marR="0" lvl="0" indent="0" algn="l" rtl="0">
              <a:lnSpc>
                <a:spcPct val="117999"/>
              </a:lnSpc>
              <a:spcBef>
                <a:spcPts val="0"/>
              </a:spcBef>
              <a:spcAft>
                <a:spcPts val="0"/>
              </a:spcAft>
              <a:buClr>
                <a:srgbClr val="000000"/>
              </a:buClr>
              <a:buSzPts val="1400"/>
              <a:buFont typeface="Arial"/>
              <a:buNone/>
            </a:pPr>
            <a:r>
              <a:rPr lang="fr-FR" dirty="0"/>
              <a:t>Les compétences n’évoluent que vers la droite.</a:t>
            </a:r>
          </a:p>
          <a:p>
            <a:pPr marL="0" marR="0" lvl="0" indent="0" algn="l" rtl="0">
              <a:lnSpc>
                <a:spcPct val="117999"/>
              </a:lnSpc>
              <a:spcBef>
                <a:spcPts val="0"/>
              </a:spcBef>
              <a:spcAft>
                <a:spcPts val="0"/>
              </a:spcAft>
              <a:buClr>
                <a:srgbClr val="000000"/>
              </a:buClr>
              <a:buSzPts val="1400"/>
              <a:buFont typeface="Arial"/>
              <a:buNone/>
            </a:pPr>
            <a:r>
              <a:rPr lang="fr-FR" dirty="0"/>
              <a:t>Le positionnement de l’apprenant doit se faire uniquement sur l’échelle finale attendue en fin de formation.</a:t>
            </a:r>
          </a:p>
          <a:p>
            <a:pPr marL="0" marR="0" lvl="0" indent="0" algn="l" rtl="0">
              <a:lnSpc>
                <a:spcPct val="117999"/>
              </a:lnSpc>
              <a:spcBef>
                <a:spcPts val="0"/>
              </a:spcBef>
              <a:spcAft>
                <a:spcPts val="0"/>
              </a:spcAft>
              <a:buClr>
                <a:srgbClr val="000000"/>
              </a:buClr>
              <a:buSzPts val="1400"/>
              <a:buFont typeface="Arial"/>
              <a:buNone/>
            </a:pPr>
            <a:endParaRPr lang="fr-FR" dirty="0"/>
          </a:p>
          <a:p>
            <a:pPr marL="0" marR="0" lvl="0" indent="0" algn="l" rtl="0">
              <a:lnSpc>
                <a:spcPct val="117999"/>
              </a:lnSpc>
              <a:spcBef>
                <a:spcPts val="0"/>
              </a:spcBef>
              <a:spcAft>
                <a:spcPts val="0"/>
              </a:spcAft>
              <a:buClr>
                <a:srgbClr val="000000"/>
              </a:buClr>
              <a:buSzPts val="1400"/>
              <a:buFont typeface="Arial"/>
              <a:buNone/>
            </a:pPr>
            <a:r>
              <a:rPr lang="fr-FR" b="1" dirty="0"/>
              <a:t>Il faut différencier les évaluation de séquence qui sont sur l’échelle relative à ce qui a été évalué. Des bilans de positionnement qui permettent de positionner les apprenants sur l’échelle finale.</a:t>
            </a:r>
            <a:endParaRPr b="1" dirty="0"/>
          </a:p>
        </p:txBody>
      </p:sp>
      <p:sp>
        <p:nvSpPr>
          <p:cNvPr id="211" name="Google Shape;211;g23e40742372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187017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4" name="Google Shape;234;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39700" lvl="0" indent="0" algn="l" rtl="0">
              <a:lnSpc>
                <a:spcPct val="117999"/>
              </a:lnSpc>
              <a:spcBef>
                <a:spcPts val="0"/>
              </a:spcBef>
              <a:spcAft>
                <a:spcPts val="0"/>
              </a:spcAft>
              <a:buSzPts val="1400"/>
              <a:buFont typeface="Arial"/>
              <a:buNone/>
            </a:pPr>
            <a:r>
              <a:rPr lang="fr-FR" b="0" dirty="0"/>
              <a:t>L’ensemble des activités pédagogiques sont outils de positionnement de maitrise de la compétence</a:t>
            </a:r>
          </a:p>
          <a:p>
            <a:pPr marL="139700" marR="0" lvl="0" indent="0" algn="l" rtl="0">
              <a:lnSpc>
                <a:spcPct val="117999"/>
              </a:lnSpc>
              <a:spcBef>
                <a:spcPts val="0"/>
              </a:spcBef>
              <a:spcAft>
                <a:spcPts val="0"/>
              </a:spcAft>
              <a:buClr>
                <a:srgbClr val="000000"/>
              </a:buClr>
              <a:buSzPts val="1400"/>
              <a:buFont typeface="Arial"/>
              <a:buNone/>
            </a:pPr>
            <a:endParaRPr lang="fr-FR" dirty="0"/>
          </a:p>
          <a:p>
            <a:pPr marL="139700" marR="0" lvl="0" indent="0" algn="l" rtl="0">
              <a:lnSpc>
                <a:spcPct val="117999"/>
              </a:lnSpc>
              <a:spcBef>
                <a:spcPts val="0"/>
              </a:spcBef>
              <a:spcAft>
                <a:spcPts val="0"/>
              </a:spcAft>
              <a:buClr>
                <a:srgbClr val="000000"/>
              </a:buClr>
              <a:buSzPts val="1400"/>
              <a:buFont typeface="Arial"/>
              <a:buNone/>
            </a:pPr>
            <a:r>
              <a:rPr lang="fr-FR" dirty="0"/>
              <a:t>Exemple Quand on sait faire du vélo… mais à roulette, en ballade, sortie de 50km, faire un tour de France… cad, les attendus au semestre 1 et au semestre 4 ne sont pas les même</a:t>
            </a:r>
            <a:endParaRPr b="0" dirty="0"/>
          </a:p>
          <a:p>
            <a:pPr marL="482600" lvl="0" indent="-254000" algn="l" rtl="0">
              <a:lnSpc>
                <a:spcPct val="117999"/>
              </a:lnSpc>
              <a:spcBef>
                <a:spcPts val="0"/>
              </a:spcBef>
              <a:spcAft>
                <a:spcPts val="0"/>
              </a:spcAft>
              <a:buSzPts val="1400"/>
              <a:buFont typeface="Arial"/>
              <a:buNone/>
            </a:pPr>
            <a:endParaRPr dirty="0"/>
          </a:p>
          <a:p>
            <a:pPr marL="139700" lvl="0" indent="0" algn="l" rtl="0">
              <a:lnSpc>
                <a:spcPct val="117999"/>
              </a:lnSpc>
              <a:spcBef>
                <a:spcPts val="0"/>
              </a:spcBef>
              <a:spcAft>
                <a:spcPts val="0"/>
              </a:spcAft>
              <a:buSzPts val="1400"/>
              <a:buFont typeface="Arial"/>
              <a:buNone/>
            </a:pPr>
            <a:r>
              <a:rPr lang="fr-FR" dirty="0"/>
              <a:t>L’ensemble des bilans intermédiaires montre la progression de l’apprenant dans les contextes attendus en fin de cycle</a:t>
            </a:r>
            <a:endParaRPr dirty="0"/>
          </a:p>
          <a:p>
            <a:pPr marL="482600" lvl="0" indent="-254000" algn="l" rtl="0">
              <a:lnSpc>
                <a:spcPct val="117999"/>
              </a:lnSpc>
              <a:spcBef>
                <a:spcPts val="0"/>
              </a:spcBef>
              <a:spcAft>
                <a:spcPts val="0"/>
              </a:spcAft>
              <a:buSzPts val="1400"/>
              <a:buFont typeface="Arial"/>
              <a:buNone/>
            </a:pPr>
            <a:endParaRPr dirty="0"/>
          </a:p>
          <a:p>
            <a:pPr marL="139700" lvl="0" indent="0" algn="l" rtl="0">
              <a:lnSpc>
                <a:spcPct val="117999"/>
              </a:lnSpc>
              <a:spcBef>
                <a:spcPts val="0"/>
              </a:spcBef>
              <a:spcAft>
                <a:spcPts val="0"/>
              </a:spcAft>
              <a:buSzPts val="1400"/>
              <a:buFont typeface="Arial"/>
              <a:buNone/>
            </a:pPr>
            <a:r>
              <a:rPr lang="fr-FR" dirty="0"/>
              <a:t>Les curseurs ne peuvent aller que vers la droite sur la montée en compétence, </a:t>
            </a:r>
            <a:r>
              <a:rPr lang="fr-FR" b="1" dirty="0"/>
              <a:t>mais</a:t>
            </a:r>
            <a:r>
              <a:rPr lang="fr-FR" dirty="0"/>
              <a:t> :</a:t>
            </a:r>
            <a:endParaRPr dirty="0"/>
          </a:p>
          <a:p>
            <a:pPr marL="914400" lvl="1" indent="-317500" algn="l" rtl="0">
              <a:lnSpc>
                <a:spcPct val="117999"/>
              </a:lnSpc>
              <a:spcBef>
                <a:spcPts val="0"/>
              </a:spcBef>
              <a:spcAft>
                <a:spcPts val="0"/>
              </a:spcAft>
              <a:buSzPts val="1400"/>
              <a:buChar char="-"/>
            </a:pPr>
            <a:r>
              <a:rPr lang="fr-FR" dirty="0"/>
              <a:t>Il faut tenir compte du retour fait à l’apprenant et valoriser son travail (évaluation des séquences) et lui donner une vision réelle des attendus en fin de cycle (les bilans).</a:t>
            </a:r>
            <a:endParaRPr dirty="0"/>
          </a:p>
          <a:p>
            <a:pPr marL="914400" lvl="1" indent="-317500" algn="l" rtl="0">
              <a:lnSpc>
                <a:spcPct val="117999"/>
              </a:lnSpc>
              <a:spcBef>
                <a:spcPts val="0"/>
              </a:spcBef>
              <a:spcAft>
                <a:spcPts val="0"/>
              </a:spcAft>
              <a:buSzPts val="1400"/>
              <a:buChar char="-"/>
            </a:pPr>
            <a:r>
              <a:rPr lang="fr-FR" dirty="0"/>
              <a:t>L’ensemble des bilans intermédiaires permet de donner des éléments factuels lors de la commission finale.</a:t>
            </a:r>
            <a:endParaRPr dirty="0"/>
          </a:p>
          <a:p>
            <a:pPr marL="0" lvl="0" indent="0" algn="l" rtl="0">
              <a:lnSpc>
                <a:spcPct val="117999"/>
              </a:lnSpc>
              <a:spcBef>
                <a:spcPts val="0"/>
              </a:spcBef>
              <a:spcAft>
                <a:spcPts val="0"/>
              </a:spcAft>
              <a:buSzPts val="1400"/>
              <a:buNone/>
            </a:pPr>
            <a:endParaRPr dirty="0"/>
          </a:p>
          <a:p>
            <a:pPr marL="0" lvl="0" indent="0" algn="l" rtl="0">
              <a:lnSpc>
                <a:spcPct val="117999"/>
              </a:lnSpc>
              <a:spcBef>
                <a:spcPts val="0"/>
              </a:spcBef>
              <a:spcAft>
                <a:spcPts val="0"/>
              </a:spcAft>
              <a:buSzPts val="1400"/>
              <a:buNone/>
            </a:pPr>
            <a:endParaRPr dirty="0"/>
          </a:p>
        </p:txBody>
      </p:sp>
    </p:spTree>
    <p:extLst>
      <p:ext uri="{BB962C8B-B14F-4D97-AF65-F5344CB8AC3E}">
        <p14:creationId xmlns:p14="http://schemas.microsoft.com/office/powerpoint/2010/main" val="1052128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B3E7F58-97B8-8BA0-CA13-C65598ADD5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517" y="1551709"/>
            <a:ext cx="6005946" cy="4003964"/>
          </a:xfrm>
          <a:prstGeom prst="rect">
            <a:avLst/>
          </a:prstGeom>
        </p:spPr>
      </p:pic>
    </p:spTree>
    <p:extLst>
      <p:ext uri="{BB962C8B-B14F-4D97-AF65-F5344CB8AC3E}">
        <p14:creationId xmlns:p14="http://schemas.microsoft.com/office/powerpoint/2010/main" val="1061644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 contenu">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A003FC14-FE8F-4660-AAC4-1CDFFF8424C7}"/>
              </a:ext>
            </a:extLst>
          </p:cNvPr>
          <p:cNvSpPr>
            <a:spLocks noGrp="1"/>
          </p:cNvSpPr>
          <p:nvPr>
            <p:ph type="body" sz="quarter" idx="10" hasCustomPrompt="1"/>
          </p:nvPr>
        </p:nvSpPr>
        <p:spPr>
          <a:xfrm>
            <a:off x="1314449" y="503593"/>
            <a:ext cx="9222921" cy="572732"/>
          </a:xfrm>
          <a:prstGeom prst="rect">
            <a:avLst/>
          </a:prstGeom>
          <a:solidFill>
            <a:schemeClr val="accent1">
              <a:lumMod val="40000"/>
              <a:lumOff val="60000"/>
            </a:schemeClr>
          </a:solidFill>
        </p:spPr>
        <p:txBody>
          <a:bodyPr/>
          <a:lstStyle>
            <a:lvl1pPr marL="0" indent="0" algn="ctr">
              <a:buNone/>
              <a:defRPr/>
            </a:lvl1pPr>
          </a:lstStyle>
          <a:p>
            <a:pPr lvl="0"/>
            <a:r>
              <a:rPr lang="fr-FR" dirty="0"/>
              <a:t>Titre de la diapo</a:t>
            </a:r>
          </a:p>
        </p:txBody>
      </p:sp>
      <p:sp>
        <p:nvSpPr>
          <p:cNvPr id="16" name="Espace réservé du contenu 15">
            <a:extLst>
              <a:ext uri="{FF2B5EF4-FFF2-40B4-BE49-F238E27FC236}">
                <a16:creationId xmlns:a16="http://schemas.microsoft.com/office/drawing/2014/main" id="{1C4768F9-16C4-4F41-A99E-F85DC54DB574}"/>
              </a:ext>
            </a:extLst>
          </p:cNvPr>
          <p:cNvSpPr>
            <a:spLocks noGrp="1"/>
          </p:cNvSpPr>
          <p:nvPr>
            <p:ph sz="quarter" idx="11"/>
          </p:nvPr>
        </p:nvSpPr>
        <p:spPr>
          <a:xfrm>
            <a:off x="0" y="1076325"/>
            <a:ext cx="12192000" cy="5781675"/>
          </a:xfrm>
          <a:prstGeom prst="rect">
            <a:avLst/>
          </a:prstGeom>
        </p:spPr>
        <p:txBody>
          <a:bodyPr lIns="360000" tIns="360000" rIns="360000" bIns="36000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5">
            <a:extLst>
              <a:ext uri="{FF2B5EF4-FFF2-40B4-BE49-F238E27FC236}">
                <a16:creationId xmlns:a16="http://schemas.microsoft.com/office/drawing/2014/main" id="{A003FC14-FE8F-4660-AAC4-1CDFFF8424C7}"/>
              </a:ext>
            </a:extLst>
          </p:cNvPr>
          <p:cNvSpPr>
            <a:spLocks noGrp="1"/>
          </p:cNvSpPr>
          <p:nvPr>
            <p:ph type="body" sz="quarter" idx="12" hasCustomPrompt="1"/>
          </p:nvPr>
        </p:nvSpPr>
        <p:spPr>
          <a:xfrm>
            <a:off x="1314450" y="10758"/>
            <a:ext cx="9222920" cy="492835"/>
          </a:xfrm>
          <a:prstGeom prst="rect">
            <a:avLst/>
          </a:prstGeom>
          <a:solidFill>
            <a:schemeClr val="accent1">
              <a:lumMod val="75000"/>
            </a:schemeClr>
          </a:solidFill>
        </p:spPr>
        <p:txBody>
          <a:bodyPr/>
          <a:lstStyle>
            <a:lvl1pPr marL="0" indent="0" algn="ctr">
              <a:buNone/>
              <a:defRPr sz="2400" b="1">
                <a:solidFill>
                  <a:schemeClr val="bg1"/>
                </a:solidFill>
              </a:defRPr>
            </a:lvl1pPr>
          </a:lstStyle>
          <a:p>
            <a:pPr lvl="0"/>
            <a:r>
              <a:rPr lang="fr-FR" dirty="0"/>
              <a:t>PNF BTS Maintenance des véhicules 16 mars et 02 avril 206</a:t>
            </a:r>
          </a:p>
        </p:txBody>
      </p:sp>
      <p:pic>
        <p:nvPicPr>
          <p:cNvPr id="2" name="Image 1">
            <a:extLst>
              <a:ext uri="{FF2B5EF4-FFF2-40B4-BE49-F238E27FC236}">
                <a16:creationId xmlns:a16="http://schemas.microsoft.com/office/drawing/2014/main" id="{F9AF347B-8304-345F-2E6E-F788FBD81B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37370" y="0"/>
            <a:ext cx="1654630" cy="1066800"/>
          </a:xfrm>
          <a:prstGeom prst="rect">
            <a:avLst/>
          </a:prstGeom>
        </p:spPr>
      </p:pic>
    </p:spTree>
    <p:extLst>
      <p:ext uri="{BB962C8B-B14F-4D97-AF65-F5344CB8AC3E}">
        <p14:creationId xmlns:p14="http://schemas.microsoft.com/office/powerpoint/2010/main" val="6375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8962EE1D-7308-436F-ABBE-8604C0E62D55}"/>
              </a:ext>
            </a:extLst>
          </p:cNvPr>
          <p:cNvSpPr>
            <a:spLocks noGrp="1"/>
          </p:cNvSpPr>
          <p:nvPr>
            <p:ph sz="quarter" idx="12"/>
          </p:nvPr>
        </p:nvSpPr>
        <p:spPr>
          <a:xfrm>
            <a:off x="6096000" y="1076326"/>
            <a:ext cx="6095999" cy="5781674"/>
          </a:xfrm>
          <a:prstGeom prst="rect">
            <a:avLst/>
          </a:prstGeom>
        </p:spPr>
        <p:txBody>
          <a:bodyPr lIns="360000" tIns="360000" rIns="360000" bIns="36000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contenu 7">
            <a:extLst>
              <a:ext uri="{FF2B5EF4-FFF2-40B4-BE49-F238E27FC236}">
                <a16:creationId xmlns:a16="http://schemas.microsoft.com/office/drawing/2014/main" id="{0D9A092F-1B45-47A6-BABE-2D97175ABB72}"/>
              </a:ext>
            </a:extLst>
          </p:cNvPr>
          <p:cNvSpPr>
            <a:spLocks noGrp="1"/>
          </p:cNvSpPr>
          <p:nvPr>
            <p:ph sz="quarter" idx="13"/>
          </p:nvPr>
        </p:nvSpPr>
        <p:spPr>
          <a:xfrm>
            <a:off x="0" y="1076326"/>
            <a:ext cx="6096000" cy="5781674"/>
          </a:xfrm>
          <a:prstGeom prst="rect">
            <a:avLst/>
          </a:prstGeom>
        </p:spPr>
        <p:txBody>
          <a:bodyPr lIns="360000" tIns="360000" rIns="360000" bIns="36000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Espace réservé du texte 5">
            <a:extLst>
              <a:ext uri="{FF2B5EF4-FFF2-40B4-BE49-F238E27FC236}">
                <a16:creationId xmlns:a16="http://schemas.microsoft.com/office/drawing/2014/main" id="{0E3D1F60-3B97-0470-1E10-A699803109DF}"/>
              </a:ext>
            </a:extLst>
          </p:cNvPr>
          <p:cNvSpPr>
            <a:spLocks noGrp="1"/>
          </p:cNvSpPr>
          <p:nvPr>
            <p:ph type="body" sz="quarter" idx="10" hasCustomPrompt="1"/>
          </p:nvPr>
        </p:nvSpPr>
        <p:spPr>
          <a:xfrm>
            <a:off x="1314449" y="503593"/>
            <a:ext cx="9222921" cy="572732"/>
          </a:xfrm>
          <a:prstGeom prst="rect">
            <a:avLst/>
          </a:prstGeom>
          <a:solidFill>
            <a:schemeClr val="accent1">
              <a:lumMod val="40000"/>
              <a:lumOff val="60000"/>
            </a:schemeClr>
          </a:solidFill>
        </p:spPr>
        <p:txBody>
          <a:bodyPr/>
          <a:lstStyle>
            <a:lvl1pPr marL="0" indent="0" algn="ctr">
              <a:buNone/>
              <a:defRPr/>
            </a:lvl1pPr>
          </a:lstStyle>
          <a:p>
            <a:pPr lvl="0"/>
            <a:r>
              <a:rPr lang="fr-FR" dirty="0"/>
              <a:t>Titre de la diapo</a:t>
            </a:r>
          </a:p>
        </p:txBody>
      </p:sp>
      <p:sp>
        <p:nvSpPr>
          <p:cNvPr id="3" name="Espace réservé du texte 5">
            <a:extLst>
              <a:ext uri="{FF2B5EF4-FFF2-40B4-BE49-F238E27FC236}">
                <a16:creationId xmlns:a16="http://schemas.microsoft.com/office/drawing/2014/main" id="{2BD6B83E-253E-6DBE-44E2-BBC077837C03}"/>
              </a:ext>
            </a:extLst>
          </p:cNvPr>
          <p:cNvSpPr>
            <a:spLocks noGrp="1"/>
          </p:cNvSpPr>
          <p:nvPr>
            <p:ph type="body" sz="quarter" idx="14" hasCustomPrompt="1"/>
          </p:nvPr>
        </p:nvSpPr>
        <p:spPr>
          <a:xfrm>
            <a:off x="1314450" y="10758"/>
            <a:ext cx="9222920" cy="492835"/>
          </a:xfrm>
          <a:prstGeom prst="rect">
            <a:avLst/>
          </a:prstGeom>
          <a:solidFill>
            <a:schemeClr val="accent1">
              <a:lumMod val="75000"/>
            </a:schemeClr>
          </a:solidFill>
        </p:spPr>
        <p:txBody>
          <a:bodyPr/>
          <a:lstStyle>
            <a:lvl1pPr marL="0" indent="0" algn="ctr">
              <a:buNone/>
              <a:defRPr sz="2400" b="1">
                <a:solidFill>
                  <a:schemeClr val="bg1"/>
                </a:solidFill>
              </a:defRPr>
            </a:lvl1pPr>
          </a:lstStyle>
          <a:p>
            <a:pPr lvl="0"/>
            <a:r>
              <a:rPr lang="fr-FR" dirty="0"/>
              <a:t>PNF BTS Maintenance des véhicules 16 mars et 02 avril 2026</a:t>
            </a:r>
          </a:p>
        </p:txBody>
      </p:sp>
      <p:pic>
        <p:nvPicPr>
          <p:cNvPr id="5" name="Image 4">
            <a:extLst>
              <a:ext uri="{FF2B5EF4-FFF2-40B4-BE49-F238E27FC236}">
                <a16:creationId xmlns:a16="http://schemas.microsoft.com/office/drawing/2014/main" id="{5217988C-EF36-81BC-4EDB-0602A75CB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37370" y="0"/>
            <a:ext cx="1654630" cy="1066800"/>
          </a:xfrm>
          <a:prstGeom prst="rect">
            <a:avLst/>
          </a:prstGeom>
        </p:spPr>
      </p:pic>
    </p:spTree>
    <p:extLst>
      <p:ext uri="{BB962C8B-B14F-4D97-AF65-F5344CB8AC3E}">
        <p14:creationId xmlns:p14="http://schemas.microsoft.com/office/powerpoint/2010/main" val="311192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age de présentation ou de partie">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D0322031-5013-367A-B9AC-496B43D8571D}"/>
              </a:ext>
            </a:extLst>
          </p:cNvPr>
          <p:cNvSpPr>
            <a:spLocks noGrp="1"/>
          </p:cNvSpPr>
          <p:nvPr>
            <p:ph type="body" sz="quarter" idx="10" hasCustomPrompt="1"/>
          </p:nvPr>
        </p:nvSpPr>
        <p:spPr>
          <a:xfrm>
            <a:off x="1314449" y="503593"/>
            <a:ext cx="9222921" cy="572732"/>
          </a:xfrm>
          <a:prstGeom prst="rect">
            <a:avLst/>
          </a:prstGeom>
          <a:solidFill>
            <a:schemeClr val="accent1">
              <a:lumMod val="40000"/>
              <a:lumOff val="60000"/>
            </a:schemeClr>
          </a:solidFill>
        </p:spPr>
        <p:txBody>
          <a:bodyPr/>
          <a:lstStyle>
            <a:lvl1pPr marL="0" indent="0" algn="ctr">
              <a:buNone/>
              <a:defRPr/>
            </a:lvl1pPr>
          </a:lstStyle>
          <a:p>
            <a:pPr lvl="0"/>
            <a:r>
              <a:rPr lang="fr-FR" dirty="0"/>
              <a:t>Titre de la diapo</a:t>
            </a:r>
          </a:p>
        </p:txBody>
      </p:sp>
      <p:sp>
        <p:nvSpPr>
          <p:cNvPr id="7" name="Espace réservé du texte 5">
            <a:extLst>
              <a:ext uri="{FF2B5EF4-FFF2-40B4-BE49-F238E27FC236}">
                <a16:creationId xmlns:a16="http://schemas.microsoft.com/office/drawing/2014/main" id="{9CA20D37-8AE4-7455-9CED-AC049B367D5D}"/>
              </a:ext>
            </a:extLst>
          </p:cNvPr>
          <p:cNvSpPr>
            <a:spLocks noGrp="1"/>
          </p:cNvSpPr>
          <p:nvPr>
            <p:ph type="body" sz="quarter" idx="12" hasCustomPrompt="1"/>
          </p:nvPr>
        </p:nvSpPr>
        <p:spPr>
          <a:xfrm>
            <a:off x="1314450" y="10758"/>
            <a:ext cx="9222920" cy="492835"/>
          </a:xfrm>
          <a:prstGeom prst="rect">
            <a:avLst/>
          </a:prstGeom>
          <a:solidFill>
            <a:schemeClr val="accent1">
              <a:lumMod val="75000"/>
            </a:schemeClr>
          </a:solidFill>
        </p:spPr>
        <p:txBody>
          <a:bodyPr/>
          <a:lstStyle>
            <a:lvl1pPr marL="0" indent="0" algn="ctr">
              <a:buNone/>
              <a:defRPr sz="2400" b="1">
                <a:solidFill>
                  <a:schemeClr val="bg1"/>
                </a:solidFill>
              </a:defRPr>
            </a:lvl1pPr>
          </a:lstStyle>
          <a:p>
            <a:pPr lvl="0"/>
            <a:r>
              <a:rPr lang="fr-FR" dirty="0"/>
              <a:t>PNF BTS Maintenance des véhicules 16 mars et 02 avril mai 2026</a:t>
            </a:r>
          </a:p>
        </p:txBody>
      </p:sp>
      <p:pic>
        <p:nvPicPr>
          <p:cNvPr id="2" name="Image 1">
            <a:extLst>
              <a:ext uri="{FF2B5EF4-FFF2-40B4-BE49-F238E27FC236}">
                <a16:creationId xmlns:a16="http://schemas.microsoft.com/office/drawing/2014/main" id="{A78694B6-F8B9-1D95-25F4-5B47B727E1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37370" y="0"/>
            <a:ext cx="1654630" cy="1066800"/>
          </a:xfrm>
          <a:prstGeom prst="rect">
            <a:avLst/>
          </a:prstGeom>
        </p:spPr>
      </p:pic>
    </p:spTree>
    <p:extLst>
      <p:ext uri="{BB962C8B-B14F-4D97-AF65-F5344CB8AC3E}">
        <p14:creationId xmlns:p14="http://schemas.microsoft.com/office/powerpoint/2010/main" val="319680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mage avec légende">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D97487F0-9033-318C-74AB-F68EAC5AAC47}"/>
              </a:ext>
            </a:extLst>
          </p:cNvPr>
          <p:cNvSpPr>
            <a:spLocks noGrp="1"/>
          </p:cNvSpPr>
          <p:nvPr>
            <p:ph type="body" sz="quarter" idx="10" hasCustomPrompt="1"/>
          </p:nvPr>
        </p:nvSpPr>
        <p:spPr>
          <a:xfrm>
            <a:off x="1314449" y="503593"/>
            <a:ext cx="9222921" cy="572732"/>
          </a:xfrm>
          <a:prstGeom prst="rect">
            <a:avLst/>
          </a:prstGeom>
          <a:solidFill>
            <a:schemeClr val="accent1">
              <a:lumMod val="40000"/>
              <a:lumOff val="60000"/>
            </a:schemeClr>
          </a:solidFill>
        </p:spPr>
        <p:txBody>
          <a:bodyPr/>
          <a:lstStyle>
            <a:lvl1pPr marL="0" indent="0" algn="ctr">
              <a:buNone/>
              <a:defRPr/>
            </a:lvl1pPr>
          </a:lstStyle>
          <a:p>
            <a:pPr lvl="0"/>
            <a:r>
              <a:rPr lang="fr-FR" dirty="0"/>
              <a:t>Titre de la diapo</a:t>
            </a:r>
          </a:p>
        </p:txBody>
      </p:sp>
      <p:sp>
        <p:nvSpPr>
          <p:cNvPr id="7" name="Espace réservé du texte 5">
            <a:extLst>
              <a:ext uri="{FF2B5EF4-FFF2-40B4-BE49-F238E27FC236}">
                <a16:creationId xmlns:a16="http://schemas.microsoft.com/office/drawing/2014/main" id="{AA287B8A-335D-4B96-FE80-0D42B0B98716}"/>
              </a:ext>
            </a:extLst>
          </p:cNvPr>
          <p:cNvSpPr>
            <a:spLocks noGrp="1"/>
          </p:cNvSpPr>
          <p:nvPr>
            <p:ph type="body" sz="quarter" idx="12" hasCustomPrompt="1"/>
          </p:nvPr>
        </p:nvSpPr>
        <p:spPr>
          <a:xfrm>
            <a:off x="1314450" y="10758"/>
            <a:ext cx="9222920" cy="492835"/>
          </a:xfrm>
          <a:prstGeom prst="rect">
            <a:avLst/>
          </a:prstGeom>
          <a:solidFill>
            <a:schemeClr val="accent1">
              <a:lumMod val="75000"/>
            </a:schemeClr>
          </a:solidFill>
        </p:spPr>
        <p:txBody>
          <a:bodyPr/>
          <a:lstStyle>
            <a:lvl1pPr marL="0" indent="0" algn="ctr">
              <a:buNone/>
              <a:defRPr sz="2400" b="1">
                <a:solidFill>
                  <a:schemeClr val="bg1"/>
                </a:solidFill>
              </a:defRPr>
            </a:lvl1pPr>
          </a:lstStyle>
          <a:p>
            <a:pPr lvl="0"/>
            <a:r>
              <a:rPr lang="fr-FR" dirty="0"/>
              <a:t>PNF BTS Maintenance des véhicules 16 mars et 02 avril mai 2026</a:t>
            </a:r>
          </a:p>
        </p:txBody>
      </p:sp>
      <p:pic>
        <p:nvPicPr>
          <p:cNvPr id="2" name="Image 1">
            <a:extLst>
              <a:ext uri="{FF2B5EF4-FFF2-40B4-BE49-F238E27FC236}">
                <a16:creationId xmlns:a16="http://schemas.microsoft.com/office/drawing/2014/main" id="{DCA98729-DB41-0EE6-9BBE-B232D61791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37370" y="0"/>
            <a:ext cx="1654630" cy="1066800"/>
          </a:xfrm>
          <a:prstGeom prst="rect">
            <a:avLst/>
          </a:prstGeom>
        </p:spPr>
      </p:pic>
    </p:spTree>
    <p:extLst>
      <p:ext uri="{BB962C8B-B14F-4D97-AF65-F5344CB8AC3E}">
        <p14:creationId xmlns:p14="http://schemas.microsoft.com/office/powerpoint/2010/main" val="1173134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463315" y="3283200"/>
            <a:ext cx="7863635" cy="2108160"/>
          </a:xfrm>
          <a:prstGeom prst="rect">
            <a:avLst/>
          </a:prstGeom>
        </p:spPr>
        <p:txBody>
          <a:bodyPr anchor="t" anchorCtr="0">
            <a:normAutofit/>
          </a:bodyPr>
          <a:lstStyle>
            <a:lvl1pPr>
              <a:defRPr sz="2000" baseline="0"/>
            </a:lvl1pPr>
          </a:lstStyle>
          <a:p>
            <a:r>
              <a:rPr lang="fr-FR" dirty="0"/>
              <a:t>Contacts :</a:t>
            </a:r>
          </a:p>
        </p:txBody>
      </p:sp>
      <p:sp>
        <p:nvSpPr>
          <p:cNvPr id="7" name="Espace réservé du texte 5">
            <a:extLst>
              <a:ext uri="{FF2B5EF4-FFF2-40B4-BE49-F238E27FC236}">
                <a16:creationId xmlns:a16="http://schemas.microsoft.com/office/drawing/2014/main" id="{1C88EF3E-BB97-EA45-BEA2-A4AA4BDE8BF3}"/>
              </a:ext>
            </a:extLst>
          </p:cNvPr>
          <p:cNvSpPr>
            <a:spLocks noGrp="1"/>
          </p:cNvSpPr>
          <p:nvPr>
            <p:ph type="body" sz="quarter" idx="10" hasCustomPrompt="1"/>
          </p:nvPr>
        </p:nvSpPr>
        <p:spPr>
          <a:xfrm>
            <a:off x="1314449" y="503593"/>
            <a:ext cx="9222921" cy="572732"/>
          </a:xfrm>
          <a:prstGeom prst="rect">
            <a:avLst/>
          </a:prstGeom>
          <a:solidFill>
            <a:schemeClr val="accent1">
              <a:lumMod val="40000"/>
              <a:lumOff val="60000"/>
            </a:schemeClr>
          </a:solidFill>
        </p:spPr>
        <p:txBody>
          <a:bodyPr/>
          <a:lstStyle>
            <a:lvl1pPr marL="0" indent="0" algn="ctr">
              <a:buNone/>
              <a:defRPr/>
            </a:lvl1pPr>
          </a:lstStyle>
          <a:p>
            <a:pPr lvl="0"/>
            <a:r>
              <a:rPr lang="fr-FR" dirty="0"/>
              <a:t>Titre de la diapo</a:t>
            </a:r>
          </a:p>
        </p:txBody>
      </p:sp>
      <p:sp>
        <p:nvSpPr>
          <p:cNvPr id="8" name="Espace réservé du texte 5">
            <a:extLst>
              <a:ext uri="{FF2B5EF4-FFF2-40B4-BE49-F238E27FC236}">
                <a16:creationId xmlns:a16="http://schemas.microsoft.com/office/drawing/2014/main" id="{C55849EE-03D4-9CB2-2568-632D352D97F1}"/>
              </a:ext>
            </a:extLst>
          </p:cNvPr>
          <p:cNvSpPr>
            <a:spLocks noGrp="1"/>
          </p:cNvSpPr>
          <p:nvPr>
            <p:ph type="body" sz="quarter" idx="12" hasCustomPrompt="1"/>
          </p:nvPr>
        </p:nvSpPr>
        <p:spPr>
          <a:xfrm>
            <a:off x="1314450" y="10758"/>
            <a:ext cx="9222920" cy="492835"/>
          </a:xfrm>
          <a:prstGeom prst="rect">
            <a:avLst/>
          </a:prstGeom>
          <a:solidFill>
            <a:schemeClr val="accent1">
              <a:lumMod val="75000"/>
            </a:schemeClr>
          </a:solidFill>
        </p:spPr>
        <p:txBody>
          <a:bodyPr/>
          <a:lstStyle>
            <a:lvl1pPr marL="0" indent="0" algn="ctr">
              <a:buNone/>
              <a:defRPr sz="2400" b="1">
                <a:solidFill>
                  <a:schemeClr val="bg1"/>
                </a:solidFill>
              </a:defRPr>
            </a:lvl1pPr>
          </a:lstStyle>
          <a:p>
            <a:pPr lvl="0"/>
            <a:r>
              <a:rPr lang="fr-FR" dirty="0"/>
              <a:t>PNF BTS Maintenance des véhicules 16 mars et 02 avril 2026</a:t>
            </a:r>
          </a:p>
        </p:txBody>
      </p:sp>
      <p:pic>
        <p:nvPicPr>
          <p:cNvPr id="3" name="Image 2">
            <a:extLst>
              <a:ext uri="{FF2B5EF4-FFF2-40B4-BE49-F238E27FC236}">
                <a16:creationId xmlns:a16="http://schemas.microsoft.com/office/drawing/2014/main" id="{9C24B78C-4F39-47E0-B50C-B200E257FF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37370" y="0"/>
            <a:ext cx="1654630" cy="1066800"/>
          </a:xfrm>
          <a:prstGeom prst="rect">
            <a:avLst/>
          </a:prstGeom>
        </p:spPr>
      </p:pic>
    </p:spTree>
    <p:extLst>
      <p:ext uri="{BB962C8B-B14F-4D97-AF65-F5344CB8AC3E}">
        <p14:creationId xmlns:p14="http://schemas.microsoft.com/office/powerpoint/2010/main" val="29132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with photo" userDrawn="1">
  <p:cSld name="Section with photo">
    <p:spTree>
      <p:nvGrpSpPr>
        <p:cNvPr id="1" name="Shape 27"/>
        <p:cNvGrpSpPr/>
        <p:nvPr/>
      </p:nvGrpSpPr>
      <p:grpSpPr>
        <a:xfrm>
          <a:off x="0" y="0"/>
          <a:ext cx="0" cy="0"/>
          <a:chOff x="0" y="0"/>
          <a:chExt cx="0" cy="0"/>
        </a:xfrm>
      </p:grpSpPr>
      <p:pic>
        <p:nvPicPr>
          <p:cNvPr id="6" name="Image 5">
            <a:extLst>
              <a:ext uri="{FF2B5EF4-FFF2-40B4-BE49-F238E27FC236}">
                <a16:creationId xmlns:a16="http://schemas.microsoft.com/office/drawing/2014/main" id="{0ECD9D5B-552F-19CB-654A-6D611AC8FC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26520" cy="1064712"/>
          </a:xfrm>
          <a:prstGeom prst="rect">
            <a:avLst/>
          </a:prstGeom>
        </p:spPr>
      </p:pic>
      <p:sp>
        <p:nvSpPr>
          <p:cNvPr id="7" name="Espace réservé du texte 5">
            <a:extLst>
              <a:ext uri="{FF2B5EF4-FFF2-40B4-BE49-F238E27FC236}">
                <a16:creationId xmlns:a16="http://schemas.microsoft.com/office/drawing/2014/main" id="{D073ECD8-3549-F934-0639-60AF14C5E2E8}"/>
              </a:ext>
            </a:extLst>
          </p:cNvPr>
          <p:cNvSpPr>
            <a:spLocks noGrp="1"/>
          </p:cNvSpPr>
          <p:nvPr>
            <p:ph type="body" sz="quarter" idx="10" hasCustomPrompt="1"/>
          </p:nvPr>
        </p:nvSpPr>
        <p:spPr>
          <a:xfrm>
            <a:off x="1314449" y="503593"/>
            <a:ext cx="9222921" cy="572732"/>
          </a:xfrm>
          <a:prstGeom prst="rect">
            <a:avLst/>
          </a:prstGeom>
          <a:solidFill>
            <a:schemeClr val="accent1">
              <a:lumMod val="40000"/>
              <a:lumOff val="60000"/>
            </a:schemeClr>
          </a:solidFill>
        </p:spPr>
        <p:txBody>
          <a:bodyPr/>
          <a:lstStyle>
            <a:lvl1pPr marL="0" indent="0" algn="ctr">
              <a:buNone/>
              <a:defRPr/>
            </a:lvl1pPr>
          </a:lstStyle>
          <a:p>
            <a:pPr lvl="0"/>
            <a:r>
              <a:rPr lang="fr-FR" dirty="0"/>
              <a:t>Titre de la diapo</a:t>
            </a:r>
          </a:p>
        </p:txBody>
      </p:sp>
      <p:sp>
        <p:nvSpPr>
          <p:cNvPr id="8" name="Espace réservé du texte 5">
            <a:extLst>
              <a:ext uri="{FF2B5EF4-FFF2-40B4-BE49-F238E27FC236}">
                <a16:creationId xmlns:a16="http://schemas.microsoft.com/office/drawing/2014/main" id="{B04CA933-D849-B8BC-504C-3956F0A76D66}"/>
              </a:ext>
            </a:extLst>
          </p:cNvPr>
          <p:cNvSpPr>
            <a:spLocks noGrp="1"/>
          </p:cNvSpPr>
          <p:nvPr>
            <p:ph type="body" sz="quarter" idx="12" hasCustomPrompt="1"/>
          </p:nvPr>
        </p:nvSpPr>
        <p:spPr>
          <a:xfrm>
            <a:off x="1314450" y="10758"/>
            <a:ext cx="9222920" cy="492835"/>
          </a:xfrm>
          <a:prstGeom prst="rect">
            <a:avLst/>
          </a:prstGeom>
          <a:solidFill>
            <a:schemeClr val="accent1">
              <a:lumMod val="75000"/>
            </a:schemeClr>
          </a:solidFill>
        </p:spPr>
        <p:txBody>
          <a:bodyPr/>
          <a:lstStyle>
            <a:lvl1pPr marL="0" indent="0" algn="ctr">
              <a:buNone/>
              <a:defRPr sz="2400" b="1">
                <a:solidFill>
                  <a:schemeClr val="bg1"/>
                </a:solidFill>
              </a:defRPr>
            </a:lvl1pPr>
          </a:lstStyle>
          <a:p>
            <a:pPr lvl="0"/>
            <a:r>
              <a:rPr lang="fr-FR" dirty="0"/>
              <a:t>PNF BTS Maintenance des véhicules 16 mars et 02 avril 2026</a:t>
            </a:r>
          </a:p>
        </p:txBody>
      </p:sp>
      <p:pic>
        <p:nvPicPr>
          <p:cNvPr id="2" name="Image 1">
            <a:extLst>
              <a:ext uri="{FF2B5EF4-FFF2-40B4-BE49-F238E27FC236}">
                <a16:creationId xmlns:a16="http://schemas.microsoft.com/office/drawing/2014/main" id="{431BE2FC-046D-C899-E7AA-1EB5202344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37370" y="0"/>
            <a:ext cx="1654630" cy="1066800"/>
          </a:xfrm>
          <a:prstGeom prst="rect">
            <a:avLst/>
          </a:prstGeom>
        </p:spPr>
      </p:pic>
    </p:spTree>
    <p:extLst>
      <p:ext uri="{BB962C8B-B14F-4D97-AF65-F5344CB8AC3E}">
        <p14:creationId xmlns:p14="http://schemas.microsoft.com/office/powerpoint/2010/main" val="615848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with photo" userDrawn="1">
  <p:cSld name="1_Section with photo">
    <p:spTree>
      <p:nvGrpSpPr>
        <p:cNvPr id="1" name="Shape 27"/>
        <p:cNvGrpSpPr/>
        <p:nvPr/>
      </p:nvGrpSpPr>
      <p:grpSpPr>
        <a:xfrm>
          <a:off x="0" y="0"/>
          <a:ext cx="0" cy="0"/>
          <a:chOff x="0" y="0"/>
          <a:chExt cx="0" cy="0"/>
        </a:xfrm>
      </p:grpSpPr>
      <p:sp>
        <p:nvSpPr>
          <p:cNvPr id="31" name="Google Shape;31;p24"/>
          <p:cNvSpPr txBox="1">
            <a:spLocks noGrp="1"/>
          </p:cNvSpPr>
          <p:nvPr>
            <p:ph type="title"/>
          </p:nvPr>
        </p:nvSpPr>
        <p:spPr>
          <a:xfrm>
            <a:off x="924115" y="2266950"/>
            <a:ext cx="10985502" cy="2324100"/>
          </a:xfrm>
          <a:prstGeom prst="rect">
            <a:avLst/>
          </a:prstGeom>
          <a:noFill/>
          <a:ln>
            <a:noFill/>
          </a:ln>
        </p:spPr>
        <p:txBody>
          <a:bodyPr spcFirstLastPara="1" wrap="square" lIns="50800" tIns="50800" rIns="50800" bIns="50800" anchor="ctr" anchorCtr="0">
            <a:normAutofit/>
          </a:bodyPr>
          <a:lstStyle>
            <a:lvl1pPr marR="0" lvl="0" algn="l" rtl="0">
              <a:lnSpc>
                <a:spcPct val="80000"/>
              </a:lnSpc>
              <a:spcBef>
                <a:spcPts val="0"/>
              </a:spcBef>
              <a:spcAft>
                <a:spcPts val="0"/>
              </a:spcAft>
              <a:buClr>
                <a:srgbClr val="000000"/>
              </a:buClr>
              <a:buSzPts val="11600"/>
              <a:buFont typeface="Helvetica Neue"/>
              <a:buNone/>
              <a:defRPr sz="5800" b="0"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FFFFFF"/>
              </a:buClr>
              <a:buSzPts val="1800"/>
              <a:buFont typeface="Arial"/>
              <a:buNone/>
              <a:defRPr sz="700" b="0" i="0" u="none" strike="noStrike" cap="none">
                <a:solidFill>
                  <a:srgbClr val="000000"/>
                </a:solidFill>
                <a:latin typeface="Arial"/>
                <a:ea typeface="Arial"/>
                <a:cs typeface="Arial"/>
                <a:sym typeface="Arial"/>
              </a:defRPr>
            </a:lvl2pPr>
            <a:lvl3pPr marR="0" lvl="2" algn="l" rtl="0">
              <a:lnSpc>
                <a:spcPct val="80000"/>
              </a:lnSpc>
              <a:spcBef>
                <a:spcPts val="0"/>
              </a:spcBef>
              <a:spcAft>
                <a:spcPts val="0"/>
              </a:spcAft>
              <a:buClr>
                <a:srgbClr val="FFFFFF"/>
              </a:buClr>
              <a:buSzPts val="1800"/>
              <a:buFont typeface="Arial"/>
              <a:buNone/>
              <a:defRPr sz="700" b="0" i="0" u="none" strike="noStrike" cap="none">
                <a:solidFill>
                  <a:srgbClr val="000000"/>
                </a:solidFill>
                <a:latin typeface="Arial"/>
                <a:ea typeface="Arial"/>
                <a:cs typeface="Arial"/>
                <a:sym typeface="Arial"/>
              </a:defRPr>
            </a:lvl3pPr>
            <a:lvl4pPr marR="0" lvl="3" algn="l" rtl="0">
              <a:lnSpc>
                <a:spcPct val="80000"/>
              </a:lnSpc>
              <a:spcBef>
                <a:spcPts val="0"/>
              </a:spcBef>
              <a:spcAft>
                <a:spcPts val="0"/>
              </a:spcAft>
              <a:buClr>
                <a:srgbClr val="FFFFFF"/>
              </a:buClr>
              <a:buSzPts val="1800"/>
              <a:buFont typeface="Arial"/>
              <a:buNone/>
              <a:defRPr sz="700" b="0" i="0" u="none" strike="noStrike" cap="none">
                <a:solidFill>
                  <a:srgbClr val="000000"/>
                </a:solidFill>
                <a:latin typeface="Arial"/>
                <a:ea typeface="Arial"/>
                <a:cs typeface="Arial"/>
                <a:sym typeface="Arial"/>
              </a:defRPr>
            </a:lvl4pPr>
            <a:lvl5pPr marR="0" lvl="4" algn="l" rtl="0">
              <a:lnSpc>
                <a:spcPct val="80000"/>
              </a:lnSpc>
              <a:spcBef>
                <a:spcPts val="0"/>
              </a:spcBef>
              <a:spcAft>
                <a:spcPts val="0"/>
              </a:spcAft>
              <a:buClr>
                <a:srgbClr val="FFFFFF"/>
              </a:buClr>
              <a:buSzPts val="1800"/>
              <a:buFont typeface="Arial"/>
              <a:buNone/>
              <a:defRPr sz="700" b="0" i="0" u="none" strike="noStrike" cap="none">
                <a:solidFill>
                  <a:srgbClr val="000000"/>
                </a:solidFill>
                <a:latin typeface="Arial"/>
                <a:ea typeface="Arial"/>
                <a:cs typeface="Arial"/>
                <a:sym typeface="Arial"/>
              </a:defRPr>
            </a:lvl5pPr>
            <a:lvl6pPr marR="0" lvl="5" algn="l" rtl="0">
              <a:lnSpc>
                <a:spcPct val="80000"/>
              </a:lnSpc>
              <a:spcBef>
                <a:spcPts val="0"/>
              </a:spcBef>
              <a:spcAft>
                <a:spcPts val="0"/>
              </a:spcAft>
              <a:buClr>
                <a:srgbClr val="FFFFFF"/>
              </a:buClr>
              <a:buSzPts val="1800"/>
              <a:buFont typeface="Arial"/>
              <a:buNone/>
              <a:defRPr sz="700" b="0" i="0" u="none" strike="noStrike" cap="none">
                <a:solidFill>
                  <a:srgbClr val="000000"/>
                </a:solidFill>
                <a:latin typeface="Arial"/>
                <a:ea typeface="Arial"/>
                <a:cs typeface="Arial"/>
                <a:sym typeface="Arial"/>
              </a:defRPr>
            </a:lvl6pPr>
            <a:lvl7pPr marR="0" lvl="6" algn="l" rtl="0">
              <a:lnSpc>
                <a:spcPct val="80000"/>
              </a:lnSpc>
              <a:spcBef>
                <a:spcPts val="0"/>
              </a:spcBef>
              <a:spcAft>
                <a:spcPts val="0"/>
              </a:spcAft>
              <a:buClr>
                <a:srgbClr val="FFFFFF"/>
              </a:buClr>
              <a:buSzPts val="1800"/>
              <a:buFont typeface="Arial"/>
              <a:buNone/>
              <a:defRPr sz="700" b="0" i="0" u="none" strike="noStrike" cap="none">
                <a:solidFill>
                  <a:srgbClr val="000000"/>
                </a:solidFill>
                <a:latin typeface="Arial"/>
                <a:ea typeface="Arial"/>
                <a:cs typeface="Arial"/>
                <a:sym typeface="Arial"/>
              </a:defRPr>
            </a:lvl7pPr>
            <a:lvl8pPr marR="0" lvl="7" algn="l" rtl="0">
              <a:lnSpc>
                <a:spcPct val="80000"/>
              </a:lnSpc>
              <a:spcBef>
                <a:spcPts val="0"/>
              </a:spcBef>
              <a:spcAft>
                <a:spcPts val="0"/>
              </a:spcAft>
              <a:buClr>
                <a:srgbClr val="FFFFFF"/>
              </a:buClr>
              <a:buSzPts val="1800"/>
              <a:buFont typeface="Arial"/>
              <a:buNone/>
              <a:defRPr sz="700" b="0" i="0" u="none" strike="noStrike" cap="none">
                <a:solidFill>
                  <a:srgbClr val="000000"/>
                </a:solidFill>
                <a:latin typeface="Arial"/>
                <a:ea typeface="Arial"/>
                <a:cs typeface="Arial"/>
                <a:sym typeface="Arial"/>
              </a:defRPr>
            </a:lvl8pPr>
            <a:lvl9pPr marR="0" lvl="8" algn="l" rtl="0">
              <a:lnSpc>
                <a:spcPct val="80000"/>
              </a:lnSpc>
              <a:spcBef>
                <a:spcPts val="0"/>
              </a:spcBef>
              <a:spcAft>
                <a:spcPts val="0"/>
              </a:spcAft>
              <a:buClr>
                <a:srgbClr val="FFFFFF"/>
              </a:buClr>
              <a:buSzPts val="1800"/>
              <a:buFont typeface="Arial"/>
              <a:buNone/>
              <a:defRPr sz="700" b="0" i="0" u="none" strike="noStrike" cap="none">
                <a:solidFill>
                  <a:srgbClr val="000000"/>
                </a:solidFill>
                <a:latin typeface="Arial"/>
                <a:ea typeface="Arial"/>
                <a:cs typeface="Arial"/>
                <a:sym typeface="Arial"/>
              </a:defRPr>
            </a:lvl9pPr>
          </a:lstStyle>
          <a:p>
            <a:endParaRPr/>
          </a:p>
        </p:txBody>
      </p:sp>
      <p:sp>
        <p:nvSpPr>
          <p:cNvPr id="32" name="Google Shape;32;p24"/>
          <p:cNvSpPr txBox="1">
            <a:spLocks noGrp="1"/>
          </p:cNvSpPr>
          <p:nvPr>
            <p:ph type="sldNum" idx="12"/>
          </p:nvPr>
        </p:nvSpPr>
        <p:spPr>
          <a:xfrm>
            <a:off x="11870613" y="6071210"/>
            <a:ext cx="184253" cy="65659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fr-FR" smtClean="0"/>
              <a:pPr/>
              <a:t>‹N°›</a:t>
            </a:fld>
            <a:endParaRPr lang="fr-FR"/>
          </a:p>
        </p:txBody>
      </p:sp>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26520" cy="1064712"/>
          </a:xfrm>
          <a:prstGeom prst="rect">
            <a:avLst/>
          </a:prstGeom>
        </p:spPr>
      </p:pic>
      <p:sp>
        <p:nvSpPr>
          <p:cNvPr id="2" name="Espace réservé du texte 5">
            <a:extLst>
              <a:ext uri="{FF2B5EF4-FFF2-40B4-BE49-F238E27FC236}">
                <a16:creationId xmlns:a16="http://schemas.microsoft.com/office/drawing/2014/main" id="{07278C3A-0B59-146A-FA0E-79A38C60D201}"/>
              </a:ext>
            </a:extLst>
          </p:cNvPr>
          <p:cNvSpPr>
            <a:spLocks noGrp="1"/>
          </p:cNvSpPr>
          <p:nvPr>
            <p:ph type="body" sz="quarter" idx="10" hasCustomPrompt="1"/>
          </p:nvPr>
        </p:nvSpPr>
        <p:spPr>
          <a:xfrm>
            <a:off x="1314449" y="503593"/>
            <a:ext cx="9222921" cy="572732"/>
          </a:xfrm>
          <a:prstGeom prst="rect">
            <a:avLst/>
          </a:prstGeom>
          <a:solidFill>
            <a:schemeClr val="accent1">
              <a:lumMod val="40000"/>
              <a:lumOff val="60000"/>
            </a:schemeClr>
          </a:solidFill>
        </p:spPr>
        <p:txBody>
          <a:bodyPr/>
          <a:lstStyle>
            <a:lvl1pPr marL="0" indent="0" algn="ctr">
              <a:buNone/>
              <a:defRPr/>
            </a:lvl1pPr>
          </a:lstStyle>
          <a:p>
            <a:pPr lvl="0"/>
            <a:r>
              <a:rPr lang="fr-FR" dirty="0"/>
              <a:t>Titre de la diapo</a:t>
            </a:r>
          </a:p>
        </p:txBody>
      </p:sp>
      <p:sp>
        <p:nvSpPr>
          <p:cNvPr id="3" name="Espace réservé du texte 5">
            <a:extLst>
              <a:ext uri="{FF2B5EF4-FFF2-40B4-BE49-F238E27FC236}">
                <a16:creationId xmlns:a16="http://schemas.microsoft.com/office/drawing/2014/main" id="{15D9B627-0D0B-08DB-B603-6B59AACE7145}"/>
              </a:ext>
            </a:extLst>
          </p:cNvPr>
          <p:cNvSpPr>
            <a:spLocks noGrp="1"/>
          </p:cNvSpPr>
          <p:nvPr>
            <p:ph type="body" sz="quarter" idx="13" hasCustomPrompt="1"/>
          </p:nvPr>
        </p:nvSpPr>
        <p:spPr>
          <a:xfrm>
            <a:off x="1314450" y="10758"/>
            <a:ext cx="9222920" cy="492835"/>
          </a:xfrm>
          <a:prstGeom prst="rect">
            <a:avLst/>
          </a:prstGeom>
          <a:solidFill>
            <a:schemeClr val="accent1">
              <a:lumMod val="75000"/>
            </a:schemeClr>
          </a:solidFill>
        </p:spPr>
        <p:txBody>
          <a:bodyPr/>
          <a:lstStyle>
            <a:lvl1pPr marL="0" indent="0" algn="ctr">
              <a:buNone/>
              <a:defRPr sz="2400" b="1">
                <a:solidFill>
                  <a:schemeClr val="bg1"/>
                </a:solidFill>
              </a:defRPr>
            </a:lvl1pPr>
          </a:lstStyle>
          <a:p>
            <a:pPr lvl="0"/>
            <a:r>
              <a:rPr lang="fr-FR" dirty="0"/>
              <a:t>PNF BTS Maintenance des véhicules 16 mars et 02 avril 2026</a:t>
            </a:r>
          </a:p>
        </p:txBody>
      </p:sp>
      <p:pic>
        <p:nvPicPr>
          <p:cNvPr id="5" name="Image 4">
            <a:extLst>
              <a:ext uri="{FF2B5EF4-FFF2-40B4-BE49-F238E27FC236}">
                <a16:creationId xmlns:a16="http://schemas.microsoft.com/office/drawing/2014/main" id="{762A4FD9-9E67-CED7-3EE4-C3B9424C5D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37370" y="0"/>
            <a:ext cx="1654630" cy="1066800"/>
          </a:xfrm>
          <a:prstGeom prst="rect">
            <a:avLst/>
          </a:prstGeom>
        </p:spPr>
      </p:pic>
    </p:spTree>
    <p:extLst>
      <p:ext uri="{BB962C8B-B14F-4D97-AF65-F5344CB8AC3E}">
        <p14:creationId xmlns:p14="http://schemas.microsoft.com/office/powerpoint/2010/main" val="422501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0ADBB25-30C4-4C9F-BE91-6868B223DD09}"/>
              </a:ext>
            </a:extLst>
          </p:cNvPr>
          <p:cNvSpPr txBox="1"/>
          <p:nvPr userDrawn="1"/>
        </p:nvSpPr>
        <p:spPr>
          <a:xfrm>
            <a:off x="11444654" y="6488668"/>
            <a:ext cx="747346" cy="369332"/>
          </a:xfrm>
          <a:prstGeom prst="rect">
            <a:avLst/>
          </a:prstGeom>
          <a:solidFill>
            <a:schemeClr val="accent1">
              <a:lumMod val="50000"/>
            </a:schemeClr>
          </a:solidFill>
        </p:spPr>
        <p:txBody>
          <a:bodyPr wrap="square" rtlCol="0">
            <a:spAutoFit/>
          </a:bodyPr>
          <a:lstStyle/>
          <a:p>
            <a:fld id="{790C2D54-5533-4671-8275-CE664E6D1A75}" type="slidenum">
              <a:rPr lang="fr-FR" smtClean="0">
                <a:solidFill>
                  <a:schemeClr val="bg1"/>
                </a:solidFill>
              </a:rPr>
              <a:t>‹N°›</a:t>
            </a:fld>
            <a:endParaRPr lang="fr-FR" dirty="0">
              <a:solidFill>
                <a:schemeClr val="bg1"/>
              </a:solidFill>
            </a:endParaRPr>
          </a:p>
        </p:txBody>
      </p:sp>
      <p:pic>
        <p:nvPicPr>
          <p:cNvPr id="2" name="Image 1"/>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 y="0"/>
            <a:ext cx="1226520" cy="887104"/>
          </a:xfrm>
          <a:prstGeom prst="rect">
            <a:avLst/>
          </a:prstGeom>
        </p:spPr>
      </p:pic>
    </p:spTree>
    <p:extLst>
      <p:ext uri="{BB962C8B-B14F-4D97-AF65-F5344CB8AC3E}">
        <p14:creationId xmlns:p14="http://schemas.microsoft.com/office/powerpoint/2010/main" val="413927099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Document_Microsoft_Word.docx"/><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972300" y="3400823"/>
            <a:ext cx="4960620" cy="156966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Pôles d’activités, bloc de compétences et unités de certification : un nouveau format de référentiel</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ZoneTexte 3"/>
          <p:cNvSpPr txBox="1"/>
          <p:nvPr/>
        </p:nvSpPr>
        <p:spPr>
          <a:xfrm>
            <a:off x="6972300" y="1611696"/>
            <a:ext cx="4960620" cy="1323439"/>
          </a:xfrm>
          <a:prstGeom prst="rect">
            <a:avLst/>
          </a:prstGeom>
          <a:noFill/>
          <a:ln w="63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PNF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Rénovation du BTS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Maintenance des véhicules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 mars 2026</a:t>
            </a:r>
          </a:p>
        </p:txBody>
      </p:sp>
      <p:sp>
        <p:nvSpPr>
          <p:cNvPr id="2" name="ZoneTexte 1">
            <a:extLst>
              <a:ext uri="{FF2B5EF4-FFF2-40B4-BE49-F238E27FC236}">
                <a16:creationId xmlns:a16="http://schemas.microsoft.com/office/drawing/2014/main" id="{E3410603-BFFB-074F-47B0-432C03E5FDDD}"/>
              </a:ext>
            </a:extLst>
          </p:cNvPr>
          <p:cNvSpPr txBox="1"/>
          <p:nvPr/>
        </p:nvSpPr>
        <p:spPr>
          <a:xfrm>
            <a:off x="7348998" y="5196213"/>
            <a:ext cx="445193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François Bacon et Thierry </a:t>
            </a:r>
            <a:r>
              <a:rPr kumimoji="0" lang="fr-FR" sz="1400" b="1" i="0" u="none" strike="noStrike" kern="1200" cap="none" spc="0" normalizeH="0" baseline="0" noProof="0" dirty="0" err="1">
                <a:ln>
                  <a:noFill/>
                </a:ln>
                <a:solidFill>
                  <a:prstClr val="black"/>
                </a:solidFill>
                <a:effectLst/>
                <a:uLnTx/>
                <a:uFillTx/>
                <a:latin typeface="Calibri" panose="020F0502020204030204"/>
                <a:ea typeface="+mn-ea"/>
                <a:cs typeface="+mn-cs"/>
              </a:rPr>
              <a:t>Fleuranceau</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IA-IPR, académie de Toulouse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Jean-Paul Krebs</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 IA-IPR, académie de Versailles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227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A733E418-5C9F-6CE9-373F-133F8419865D}"/>
              </a:ext>
            </a:extLst>
          </p:cNvPr>
          <p:cNvPicPr>
            <a:picLocks noChangeAspect="1"/>
          </p:cNvPicPr>
          <p:nvPr/>
        </p:nvPicPr>
        <p:blipFill>
          <a:blip r:embed="rId3"/>
          <a:stretch>
            <a:fillRect/>
          </a:stretch>
        </p:blipFill>
        <p:spPr>
          <a:xfrm>
            <a:off x="370472" y="1076325"/>
            <a:ext cx="5310017" cy="5163110"/>
          </a:xfrm>
          <a:prstGeom prst="rect">
            <a:avLst/>
          </a:prstGeom>
        </p:spPr>
      </p:pic>
      <p:graphicFrame>
        <p:nvGraphicFramePr>
          <p:cNvPr id="3" name="Tableau 2"/>
          <p:cNvGraphicFramePr>
            <a:graphicFrameLocks noGrp="1"/>
          </p:cNvGraphicFramePr>
          <p:nvPr/>
        </p:nvGraphicFramePr>
        <p:xfrm>
          <a:off x="6274529" y="1079593"/>
          <a:ext cx="5536471" cy="1102359"/>
        </p:xfrm>
        <a:graphic>
          <a:graphicData uri="http://schemas.openxmlformats.org/drawingml/2006/table">
            <a:tbl>
              <a:tblPr firstRow="1" firstCol="1" bandRow="1"/>
              <a:tblGrid>
                <a:gridCol w="1588944">
                  <a:extLst>
                    <a:ext uri="{9D8B030D-6E8A-4147-A177-3AD203B41FA5}">
                      <a16:colId xmlns:a16="http://schemas.microsoft.com/office/drawing/2014/main" val="3631661742"/>
                    </a:ext>
                  </a:extLst>
                </a:gridCol>
                <a:gridCol w="180275">
                  <a:extLst>
                    <a:ext uri="{9D8B030D-6E8A-4147-A177-3AD203B41FA5}">
                      <a16:colId xmlns:a16="http://schemas.microsoft.com/office/drawing/2014/main" val="2803574067"/>
                    </a:ext>
                  </a:extLst>
                </a:gridCol>
                <a:gridCol w="3767252">
                  <a:extLst>
                    <a:ext uri="{9D8B030D-6E8A-4147-A177-3AD203B41FA5}">
                      <a16:colId xmlns:a16="http://schemas.microsoft.com/office/drawing/2014/main" val="669915552"/>
                    </a:ext>
                  </a:extLst>
                </a:gridCol>
              </a:tblGrid>
              <a:tr h="345685">
                <a:tc rowSpan="3">
                  <a:txBody>
                    <a:bodyPr/>
                    <a:lstStyle/>
                    <a:p>
                      <a:pPr algn="ctr">
                        <a:lnSpc>
                          <a:spcPct val="115000"/>
                        </a:lnSpc>
                        <a:spcBef>
                          <a:spcPts val="300"/>
                        </a:spcBef>
                        <a:spcAft>
                          <a:spcPts val="0"/>
                        </a:spcAft>
                        <a:tabLst>
                          <a:tab pos="18415" algn="l"/>
                        </a:tabLst>
                      </a:pP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Pôle 1</a:t>
                      </a:r>
                    </a:p>
                    <a:p>
                      <a:pPr algn="ctr">
                        <a:lnSpc>
                          <a:spcPct val="115000"/>
                        </a:lnSpc>
                        <a:spcBef>
                          <a:spcPts val="300"/>
                        </a:spcBef>
                        <a:spcAft>
                          <a:spcPts val="0"/>
                        </a:spcAft>
                        <a:tabLst>
                          <a:tab pos="18415" algn="l"/>
                        </a:tabLst>
                      </a:pP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Diagnostic des systèmes des véhicules</a:t>
                      </a: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a:lnSpc>
                          <a:spcPct val="115000"/>
                        </a:lnSpc>
                        <a:spcBef>
                          <a:spcPts val="300"/>
                        </a:spcBef>
                        <a:spcAft>
                          <a:spcPts val="0"/>
                        </a:spcAft>
                        <a:tabLst>
                          <a:tab pos="180340" algn="l"/>
                        </a:tabLs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367665" indent="-367665">
                        <a:spcBef>
                          <a:spcPts val="300"/>
                        </a:spcBef>
                        <a:spcAft>
                          <a:spcPts val="0"/>
                        </a:spcAft>
                        <a:tabLst>
                          <a:tab pos="367665" algn="l"/>
                        </a:tabLst>
                      </a:pPr>
                      <a:r>
                        <a:rPr lang="fr-FR" sz="1100" b="1" dirty="0">
                          <a:solidFill>
                            <a:srgbClr val="000000"/>
                          </a:solidFill>
                          <a:effectLst/>
                          <a:latin typeface="Arial" panose="020B0604020202020204" pitchFamily="34" charset="0"/>
                          <a:ea typeface="MS Mincho" panose="02020609040205080304" pitchFamily="49" charset="-128"/>
                          <a:cs typeface="Calibri" panose="020F0502020204030204" pitchFamily="34" charset="0"/>
                        </a:rPr>
                        <a:t>A1.1 Réalisation d’un pré-diagnostic</a:t>
                      </a:r>
                      <a:endParaRPr lang="fr-FR" sz="1000" b="1" dirty="0">
                        <a:effectLst/>
                        <a:latin typeface="Times New Roman" panose="02020603050405020304" pitchFamily="18" charset="0"/>
                        <a:ea typeface="MS Mincho" panose="02020609040205080304" pitchFamily="49" charset="-128"/>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855733273"/>
                  </a:ext>
                </a:extLst>
              </a:tr>
              <a:tr h="345685">
                <a:tc vMerge="1">
                  <a:txBody>
                    <a:bodyPr/>
                    <a:lstStyle/>
                    <a:p>
                      <a:endParaRPr lang="fr-FR"/>
                    </a:p>
                  </a:txBody>
                  <a:tcPr/>
                </a:tc>
                <a:tc>
                  <a:txBody>
                    <a:bodyPr/>
                    <a:lstStyle/>
                    <a:p>
                      <a:pPr algn="l">
                        <a:lnSpc>
                          <a:spcPct val="115000"/>
                        </a:lnSpc>
                        <a:spcBef>
                          <a:spcPts val="300"/>
                        </a:spcBef>
                        <a:spcAft>
                          <a:spcPts val="0"/>
                        </a:spcAft>
                        <a:tabLst>
                          <a:tab pos="180340" algn="l"/>
                        </a:tabLs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Bef>
                          <a:spcPts val="300"/>
                        </a:spcBef>
                      </a:pPr>
                      <a:r>
                        <a:rPr lang="fr-FR" sz="1100" b="1" dirty="0">
                          <a:solidFill>
                            <a:srgbClr val="000000"/>
                          </a:solidFill>
                          <a:effectLst/>
                          <a:latin typeface="Arial" panose="020B0604020202020204" pitchFamily="34" charset="0"/>
                          <a:ea typeface="MS Mincho" panose="02020609040205080304" pitchFamily="49" charset="-128"/>
                          <a:cs typeface="Calibri" panose="020F0502020204030204" pitchFamily="34" charset="0"/>
                        </a:rPr>
                        <a:t>A1.2 Recherche de pannes complexes</a:t>
                      </a:r>
                      <a:endParaRPr lang="fr-FR" sz="1000" b="1" dirty="0">
                        <a:effectLst/>
                        <a:latin typeface="Times New Roman" panose="02020603050405020304" pitchFamily="18" charset="0"/>
                        <a:ea typeface="MS Mincho" panose="02020609040205080304" pitchFamily="49" charset="-128"/>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988693463"/>
                  </a:ext>
                </a:extLst>
              </a:tr>
              <a:tr h="410989">
                <a:tc vMerge="1">
                  <a:txBody>
                    <a:bodyPr/>
                    <a:lstStyle/>
                    <a:p>
                      <a:endParaRPr lang="fr-FR"/>
                    </a:p>
                  </a:txBody>
                  <a:tcPr/>
                </a:tc>
                <a:tc>
                  <a:txBody>
                    <a:bodyPr/>
                    <a:lstStyle/>
                    <a:p>
                      <a:pPr algn="l">
                        <a:lnSpc>
                          <a:spcPct val="115000"/>
                        </a:lnSpc>
                        <a:spcBef>
                          <a:spcPts val="300"/>
                        </a:spcBef>
                        <a:spcAft>
                          <a:spcPts val="0"/>
                        </a:spcAft>
                        <a:tabLst>
                          <a:tab pos="180340" algn="l"/>
                        </a:tabLs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Bef>
                          <a:spcPts val="300"/>
                        </a:spcBef>
                      </a:pPr>
                      <a:r>
                        <a:rPr lang="fr-FR" sz="1100" b="1" dirty="0">
                          <a:solidFill>
                            <a:srgbClr val="000000"/>
                          </a:solidFill>
                          <a:effectLst/>
                          <a:latin typeface="Arial" panose="020B0604020202020204" pitchFamily="34" charset="0"/>
                          <a:ea typeface="MS Mincho" panose="02020609040205080304" pitchFamily="49" charset="-128"/>
                          <a:cs typeface="Calibri" panose="020F0502020204030204" pitchFamily="34" charset="0"/>
                        </a:rPr>
                        <a:t>A1.3 Estimation du montant de l’intervention</a:t>
                      </a:r>
                      <a:endParaRPr lang="fr-FR" sz="1000" b="1" dirty="0">
                        <a:effectLst/>
                        <a:latin typeface="Times New Roman" panose="02020603050405020304" pitchFamily="18" charset="0"/>
                        <a:ea typeface="MS Mincho" panose="02020609040205080304" pitchFamily="49" charset="-128"/>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631421688"/>
                  </a:ext>
                </a:extLst>
              </a:tr>
            </a:tbl>
          </a:graphicData>
        </a:graphic>
      </p:graphicFrame>
      <p:graphicFrame>
        <p:nvGraphicFramePr>
          <p:cNvPr id="4" name="Tableau 3"/>
          <p:cNvGraphicFramePr>
            <a:graphicFrameLocks noGrp="1"/>
          </p:cNvGraphicFramePr>
          <p:nvPr/>
        </p:nvGraphicFramePr>
        <p:xfrm>
          <a:off x="6274530" y="2378006"/>
          <a:ext cx="5536471" cy="1361302"/>
        </p:xfrm>
        <a:graphic>
          <a:graphicData uri="http://schemas.openxmlformats.org/drawingml/2006/table">
            <a:tbl>
              <a:tblPr firstRow="1" firstCol="1" bandRow="1"/>
              <a:tblGrid>
                <a:gridCol w="1603811">
                  <a:extLst>
                    <a:ext uri="{9D8B030D-6E8A-4147-A177-3AD203B41FA5}">
                      <a16:colId xmlns:a16="http://schemas.microsoft.com/office/drawing/2014/main" val="1802849007"/>
                    </a:ext>
                  </a:extLst>
                </a:gridCol>
                <a:gridCol w="180275">
                  <a:extLst>
                    <a:ext uri="{9D8B030D-6E8A-4147-A177-3AD203B41FA5}">
                      <a16:colId xmlns:a16="http://schemas.microsoft.com/office/drawing/2014/main" val="2684934498"/>
                    </a:ext>
                  </a:extLst>
                </a:gridCol>
                <a:gridCol w="3752385">
                  <a:extLst>
                    <a:ext uri="{9D8B030D-6E8A-4147-A177-3AD203B41FA5}">
                      <a16:colId xmlns:a16="http://schemas.microsoft.com/office/drawing/2014/main" val="2100305228"/>
                    </a:ext>
                  </a:extLst>
                </a:gridCol>
              </a:tblGrid>
              <a:tr h="625651">
                <a:tc rowSpan="3">
                  <a:txBody>
                    <a:bodyPr/>
                    <a:lstStyle/>
                    <a:p>
                      <a:pPr algn="ctr">
                        <a:lnSpc>
                          <a:spcPct val="115000"/>
                        </a:lnSpc>
                        <a:spcBef>
                          <a:spcPts val="300"/>
                        </a:spcBef>
                        <a:spcAft>
                          <a:spcPts val="0"/>
                        </a:spcAft>
                        <a:tabLst>
                          <a:tab pos="18415" algn="l"/>
                        </a:tabLst>
                      </a:pP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Pôle 2</a:t>
                      </a:r>
                    </a:p>
                    <a:p>
                      <a:pPr algn="ctr">
                        <a:lnSpc>
                          <a:spcPct val="115000"/>
                        </a:lnSpc>
                        <a:spcBef>
                          <a:spcPts val="300"/>
                        </a:spcBef>
                        <a:spcAft>
                          <a:spcPts val="0"/>
                        </a:spcAft>
                        <a:tabLst>
                          <a:tab pos="18415" algn="l"/>
                        </a:tabLst>
                      </a:pP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Relation clientèle et commercialisation des produits et services de l'après-vente des véhicules</a:t>
                      </a: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l">
                        <a:lnSpc>
                          <a:spcPct val="115000"/>
                        </a:lnSpc>
                        <a:spcBef>
                          <a:spcPts val="300"/>
                        </a:spcBef>
                        <a:spcAft>
                          <a:spcPts val="0"/>
                        </a:spcAft>
                        <a:tabLst>
                          <a:tab pos="180340" algn="l"/>
                        </a:tabLs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367665" indent="-367665">
                        <a:spcBef>
                          <a:spcPts val="300"/>
                        </a:spcBef>
                        <a:spcAft>
                          <a:spcPts val="0"/>
                        </a:spcAft>
                        <a:tabLst>
                          <a:tab pos="367665" algn="l"/>
                        </a:tabLst>
                      </a:pPr>
                      <a:r>
                        <a:rPr lang="fr-FR" sz="1100" b="1" dirty="0">
                          <a:solidFill>
                            <a:srgbClr val="000000"/>
                          </a:solidFill>
                          <a:effectLst/>
                          <a:latin typeface="Arial" panose="020B0604020202020204" pitchFamily="34" charset="0"/>
                          <a:ea typeface="MS Mincho" panose="02020609040205080304" pitchFamily="49" charset="-128"/>
                          <a:cs typeface="Calibri" panose="020F0502020204030204" pitchFamily="34" charset="0"/>
                        </a:rPr>
                        <a:t>A2.1 Relation client</a:t>
                      </a:r>
                      <a:endParaRPr lang="fr-FR" sz="1000" b="1" dirty="0">
                        <a:effectLst/>
                        <a:latin typeface="Times New Roman" panose="02020603050405020304" pitchFamily="18" charset="0"/>
                        <a:ea typeface="MS Mincho" panose="02020609040205080304" pitchFamily="49" charset="-128"/>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2838712475"/>
                  </a:ext>
                </a:extLst>
              </a:tr>
              <a:tr h="262986">
                <a:tc vMerge="1">
                  <a:txBody>
                    <a:bodyPr/>
                    <a:lstStyle/>
                    <a:p>
                      <a:endParaRPr lang="fr-FR"/>
                    </a:p>
                  </a:txBody>
                  <a:tcPr/>
                </a:tc>
                <a:tc>
                  <a:txBody>
                    <a:bodyPr/>
                    <a:lstStyle/>
                    <a:p>
                      <a:pPr algn="l">
                        <a:lnSpc>
                          <a:spcPct val="115000"/>
                        </a:lnSpc>
                        <a:spcBef>
                          <a:spcPts val="300"/>
                        </a:spcBef>
                        <a:spcAft>
                          <a:spcPts val="0"/>
                        </a:spcAft>
                        <a:tabLst>
                          <a:tab pos="180340" algn="l"/>
                        </a:tabLs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marL="367665" indent="-367665">
                        <a:spcBef>
                          <a:spcPts val="300"/>
                        </a:spcBef>
                        <a:spcAft>
                          <a:spcPts val="0"/>
                        </a:spcAft>
                        <a:tabLst>
                          <a:tab pos="367665" algn="l"/>
                        </a:tabLst>
                      </a:pPr>
                      <a:r>
                        <a:rPr lang="fr-FR" sz="1100" b="1" dirty="0">
                          <a:solidFill>
                            <a:srgbClr val="000000"/>
                          </a:solidFill>
                          <a:effectLst/>
                          <a:latin typeface="Arial" panose="020B0604020202020204" pitchFamily="34" charset="0"/>
                          <a:ea typeface="MS Mincho" panose="02020609040205080304" pitchFamily="49" charset="-128"/>
                          <a:cs typeface="Calibri" panose="020F0502020204030204" pitchFamily="34" charset="0"/>
                        </a:rPr>
                        <a:t>A2.2 Commercialisation des produits et des services de l’après-vente</a:t>
                      </a:r>
                      <a:endParaRPr lang="fr-FR" sz="1000" b="1" dirty="0">
                        <a:effectLst/>
                        <a:latin typeface="Times New Roman" panose="02020603050405020304" pitchFamily="18" charset="0"/>
                        <a:ea typeface="MS Mincho" panose="02020609040205080304" pitchFamily="49" charset="-128"/>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1062417124"/>
                  </a:ext>
                </a:extLst>
              </a:tr>
              <a:tr h="472665">
                <a:tc vMerge="1">
                  <a:txBody>
                    <a:bodyPr/>
                    <a:lstStyle/>
                    <a:p>
                      <a:endParaRPr lang="fr-FR"/>
                    </a:p>
                  </a:txBody>
                  <a:tcPr/>
                </a:tc>
                <a:tc>
                  <a:txBody>
                    <a:bodyPr/>
                    <a:lstStyle/>
                    <a:p>
                      <a:pPr algn="l">
                        <a:lnSpc>
                          <a:spcPct val="115000"/>
                        </a:lnSpc>
                        <a:spcBef>
                          <a:spcPts val="300"/>
                        </a:spcBef>
                        <a:spcAft>
                          <a:spcPts val="0"/>
                        </a:spcAft>
                        <a:tabLst>
                          <a:tab pos="180340" algn="l"/>
                        </a:tabLst>
                      </a:pP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pPr algn="l">
                        <a:lnSpc>
                          <a:spcPct val="115000"/>
                        </a:lnSpc>
                        <a:spcBef>
                          <a:spcPts val="300"/>
                        </a:spcBef>
                        <a:spcAft>
                          <a:spcPts val="0"/>
                        </a:spcAft>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35649794"/>
                  </a:ext>
                </a:extLst>
              </a:tr>
            </a:tbl>
          </a:graphicData>
        </a:graphic>
      </p:graphicFrame>
      <p:graphicFrame>
        <p:nvGraphicFramePr>
          <p:cNvPr id="5" name="Tableau 4"/>
          <p:cNvGraphicFramePr>
            <a:graphicFrameLocks noGrp="1"/>
          </p:cNvGraphicFramePr>
          <p:nvPr/>
        </p:nvGraphicFramePr>
        <p:xfrm>
          <a:off x="6274530" y="3890667"/>
          <a:ext cx="5536470" cy="1299127"/>
        </p:xfrm>
        <a:graphic>
          <a:graphicData uri="http://schemas.openxmlformats.org/drawingml/2006/table">
            <a:tbl>
              <a:tblPr firstRow="1" firstCol="1" bandRow="1"/>
              <a:tblGrid>
                <a:gridCol w="1585193">
                  <a:extLst>
                    <a:ext uri="{9D8B030D-6E8A-4147-A177-3AD203B41FA5}">
                      <a16:colId xmlns:a16="http://schemas.microsoft.com/office/drawing/2014/main" val="3800584421"/>
                    </a:ext>
                  </a:extLst>
                </a:gridCol>
                <a:gridCol w="194076">
                  <a:extLst>
                    <a:ext uri="{9D8B030D-6E8A-4147-A177-3AD203B41FA5}">
                      <a16:colId xmlns:a16="http://schemas.microsoft.com/office/drawing/2014/main" val="2229341643"/>
                    </a:ext>
                  </a:extLst>
                </a:gridCol>
                <a:gridCol w="3757201">
                  <a:extLst>
                    <a:ext uri="{9D8B030D-6E8A-4147-A177-3AD203B41FA5}">
                      <a16:colId xmlns:a16="http://schemas.microsoft.com/office/drawing/2014/main" val="2690097218"/>
                    </a:ext>
                  </a:extLst>
                </a:gridCol>
              </a:tblGrid>
              <a:tr h="607239">
                <a:tc rowSpan="3">
                  <a:txBody>
                    <a:bodyPr/>
                    <a:lstStyle/>
                    <a:p>
                      <a:pPr algn="ctr">
                        <a:lnSpc>
                          <a:spcPct val="115000"/>
                        </a:lnSpc>
                        <a:spcBef>
                          <a:spcPts val="300"/>
                        </a:spcBef>
                        <a:spcAft>
                          <a:spcPts val="0"/>
                        </a:spcAft>
                        <a:tabLst>
                          <a:tab pos="18415" algn="l"/>
                        </a:tabLst>
                      </a:pPr>
                      <a:r>
                        <a:rPr kumimoji="0" lang="fr-FR" sz="1200" b="1" i="0" u="none" strike="noStrike" kern="0" cap="none" spc="0" normalizeH="0" baseline="0" dirty="0">
                          <a:ln>
                            <a:noFill/>
                          </a:ln>
                          <a:solidFill>
                            <a:srgbClr val="000000"/>
                          </a:solidFill>
                          <a:effectLst/>
                          <a:uLnTx/>
                          <a:uFillTx/>
                          <a:latin typeface="Arial"/>
                          <a:ea typeface="Times New Roman" panose="02020603050405020304" pitchFamily="18" charset="0"/>
                          <a:cs typeface="Calibri" panose="020F0502020204030204" pitchFamily="34" charset="0"/>
                        </a:rPr>
                        <a:t>Pôle 3</a:t>
                      </a:r>
                    </a:p>
                    <a:p>
                      <a:pPr algn="ctr">
                        <a:lnSpc>
                          <a:spcPct val="115000"/>
                        </a:lnSpc>
                        <a:spcBef>
                          <a:spcPts val="300"/>
                        </a:spcBef>
                        <a:spcAft>
                          <a:spcPts val="0"/>
                        </a:spcAft>
                        <a:tabLst>
                          <a:tab pos="18415" algn="l"/>
                        </a:tabLst>
                      </a:pPr>
                      <a:r>
                        <a:rPr kumimoji="0" lang="fr-FR" sz="1200" b="1" i="0" u="none" strike="noStrike" kern="0" cap="none" spc="0" normalizeH="0" baseline="0" dirty="0">
                          <a:ln>
                            <a:noFill/>
                          </a:ln>
                          <a:solidFill>
                            <a:srgbClr val="000000"/>
                          </a:solidFill>
                          <a:effectLst/>
                          <a:uLnTx/>
                          <a:uFillTx/>
                          <a:latin typeface="Arial"/>
                          <a:ea typeface="Times New Roman" panose="02020603050405020304" pitchFamily="18" charset="0"/>
                          <a:cs typeface="Calibri" panose="020F0502020204030204" pitchFamily="34" charset="0"/>
                        </a:rPr>
                        <a:t>Organisation des activités de maintenance des véhicules</a:t>
                      </a: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a:lnSpc>
                          <a:spcPct val="115000"/>
                        </a:lnSpc>
                        <a:spcBef>
                          <a:spcPts val="300"/>
                        </a:spcBef>
                        <a:spcAft>
                          <a:spcPts val="0"/>
                        </a:spcAft>
                        <a:tabLst>
                          <a:tab pos="180340" algn="l"/>
                        </a:tabLst>
                      </a:pP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367665" indent="-367665">
                        <a:spcBef>
                          <a:spcPts val="300"/>
                        </a:spcBef>
                        <a:spcAft>
                          <a:spcPts val="0"/>
                        </a:spcAft>
                        <a:tabLst>
                          <a:tab pos="367665" algn="l"/>
                        </a:tabLst>
                      </a:pPr>
                      <a:r>
                        <a:rPr lang="fr-FR" sz="1100" b="1" dirty="0">
                          <a:solidFill>
                            <a:srgbClr val="000000"/>
                          </a:solidFill>
                          <a:effectLst/>
                          <a:latin typeface="Arial" panose="020B0604020202020204" pitchFamily="34" charset="0"/>
                          <a:ea typeface="MS Mincho" panose="02020609040205080304" pitchFamily="49" charset="-128"/>
                          <a:cs typeface="Calibri" panose="020F0502020204030204" pitchFamily="34" charset="0"/>
                        </a:rPr>
                        <a:t>A3.1 Planification et suivi des interventions</a:t>
                      </a:r>
                      <a:endParaRPr lang="fr-FR" sz="1000" b="1" dirty="0">
                        <a:effectLst/>
                        <a:latin typeface="Times New Roman" panose="02020603050405020304" pitchFamily="18" charset="0"/>
                        <a:ea typeface="MS Mincho" panose="02020609040205080304" pitchFamily="49" charset="-128"/>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6597375"/>
                  </a:ext>
                </a:extLst>
              </a:tr>
              <a:tr h="345944">
                <a:tc vMerge="1">
                  <a:txBody>
                    <a:bodyPr/>
                    <a:lstStyle/>
                    <a:p>
                      <a:endParaRPr lang="fr-FR"/>
                    </a:p>
                  </a:txBody>
                  <a:tcPr/>
                </a:tc>
                <a:tc>
                  <a:txBody>
                    <a:bodyPr/>
                    <a:lstStyle/>
                    <a:p>
                      <a:pPr algn="l">
                        <a:lnSpc>
                          <a:spcPct val="115000"/>
                        </a:lnSpc>
                        <a:spcBef>
                          <a:spcPts val="300"/>
                        </a:spcBef>
                        <a:spcAft>
                          <a:spcPts val="0"/>
                        </a:spcAft>
                        <a:tabLst>
                          <a:tab pos="180340" algn="l"/>
                        </a:tabLst>
                      </a:pP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spcBef>
                          <a:spcPts val="300"/>
                        </a:spcBef>
                        <a:tabLst>
                          <a:tab pos="180340" algn="l"/>
                        </a:tabLst>
                      </a:pPr>
                      <a:r>
                        <a:rPr lang="fr-FR" sz="1100" b="1" dirty="0">
                          <a:solidFill>
                            <a:srgbClr val="000000"/>
                          </a:solidFill>
                          <a:effectLst/>
                          <a:latin typeface="Arial" panose="020B0604020202020204" pitchFamily="34" charset="0"/>
                          <a:ea typeface="MS Mincho" panose="02020609040205080304" pitchFamily="49" charset="-128"/>
                          <a:cs typeface="Calibri" panose="020F0502020204030204" pitchFamily="34" charset="0"/>
                        </a:rPr>
                        <a:t>A3.2 Appui technique aux équipes</a:t>
                      </a:r>
                      <a:endParaRPr lang="fr-FR" sz="1000" b="1" dirty="0">
                        <a:effectLst/>
                        <a:latin typeface="Times New Roman" panose="02020603050405020304" pitchFamily="18" charset="0"/>
                        <a:ea typeface="MS Mincho" panose="02020609040205080304" pitchFamily="49" charset="-128"/>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376705986"/>
                  </a:ext>
                </a:extLst>
              </a:tr>
              <a:tr h="345944">
                <a:tc vMerge="1">
                  <a:txBody>
                    <a:bodyPr/>
                    <a:lstStyle/>
                    <a:p>
                      <a:endParaRPr lang="fr-FR"/>
                    </a:p>
                  </a:txBody>
                  <a:tcPr/>
                </a:tc>
                <a:tc>
                  <a:txBody>
                    <a:bodyPr/>
                    <a:lstStyle/>
                    <a:p>
                      <a:pPr algn="l">
                        <a:lnSpc>
                          <a:spcPct val="115000"/>
                        </a:lnSpc>
                        <a:spcAft>
                          <a:spcPts val="0"/>
                        </a:spcAft>
                      </a:pP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pPr algn="l">
                        <a:lnSpc>
                          <a:spcPct val="115000"/>
                        </a:lnSpc>
                        <a:spcAft>
                          <a:spcPts val="0"/>
                        </a:spcAft>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453851030"/>
                  </a:ext>
                </a:extLst>
              </a:tr>
            </a:tbl>
          </a:graphicData>
        </a:graphic>
      </p:graphicFrame>
      <p:graphicFrame>
        <p:nvGraphicFramePr>
          <p:cNvPr id="6" name="Tableau 5"/>
          <p:cNvGraphicFramePr>
            <a:graphicFrameLocks noGrp="1"/>
          </p:cNvGraphicFramePr>
          <p:nvPr/>
        </p:nvGraphicFramePr>
        <p:xfrm>
          <a:off x="6261429" y="5347759"/>
          <a:ext cx="5549571" cy="1299126"/>
        </p:xfrm>
        <a:graphic>
          <a:graphicData uri="http://schemas.openxmlformats.org/drawingml/2006/table">
            <a:tbl>
              <a:tblPr firstRow="1" firstCol="1" bandRow="1"/>
              <a:tblGrid>
                <a:gridCol w="1599472">
                  <a:extLst>
                    <a:ext uri="{9D8B030D-6E8A-4147-A177-3AD203B41FA5}">
                      <a16:colId xmlns:a16="http://schemas.microsoft.com/office/drawing/2014/main" val="534112677"/>
                    </a:ext>
                  </a:extLst>
                </a:gridCol>
                <a:gridCol w="215900">
                  <a:extLst>
                    <a:ext uri="{9D8B030D-6E8A-4147-A177-3AD203B41FA5}">
                      <a16:colId xmlns:a16="http://schemas.microsoft.com/office/drawing/2014/main" val="2906344753"/>
                    </a:ext>
                  </a:extLst>
                </a:gridCol>
                <a:gridCol w="3734199">
                  <a:extLst>
                    <a:ext uri="{9D8B030D-6E8A-4147-A177-3AD203B41FA5}">
                      <a16:colId xmlns:a16="http://schemas.microsoft.com/office/drawing/2014/main" val="2532561499"/>
                    </a:ext>
                  </a:extLst>
                </a:gridCol>
              </a:tblGrid>
              <a:tr h="649563">
                <a:tc rowSpan="2">
                  <a:txBody>
                    <a:bodyPr/>
                    <a:lstStyle/>
                    <a:p>
                      <a:pPr marL="18415" algn="ctr">
                        <a:lnSpc>
                          <a:spcPct val="115000"/>
                        </a:lnSpc>
                        <a:spcBef>
                          <a:spcPts val="300"/>
                        </a:spcBef>
                        <a:spcAft>
                          <a:spcPts val="0"/>
                        </a:spcAft>
                        <a:tabLst>
                          <a:tab pos="18415" algn="l"/>
                        </a:tabLst>
                      </a:pPr>
                      <a:r>
                        <a:rPr lang="fr-FR"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Pôle 4</a:t>
                      </a:r>
                    </a:p>
                    <a:p>
                      <a:pPr marL="18415" algn="ctr">
                        <a:lnSpc>
                          <a:spcPct val="115000"/>
                        </a:lnSpc>
                        <a:spcBef>
                          <a:spcPts val="300"/>
                        </a:spcBef>
                        <a:spcAft>
                          <a:spcPts val="0"/>
                        </a:spcAft>
                        <a:tabLst>
                          <a:tab pos="18415" algn="l"/>
                        </a:tabLst>
                      </a:pPr>
                      <a:r>
                        <a:rPr lang="fr-FR"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Maintenance corrective des véhicules</a:t>
                      </a: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15000"/>
                        </a:lnSpc>
                        <a:spcBef>
                          <a:spcPts val="300"/>
                        </a:spcBef>
                        <a:spcAft>
                          <a:spcPts val="0"/>
                        </a:spcAft>
                        <a:tabLst>
                          <a:tab pos="180340" algn="l"/>
                        </a:tabLs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367665" indent="-367665">
                        <a:spcBef>
                          <a:spcPts val="300"/>
                        </a:spcBef>
                        <a:spcAft>
                          <a:spcPts val="0"/>
                        </a:spcAft>
                        <a:tabLst>
                          <a:tab pos="367665" algn="l"/>
                        </a:tabLst>
                      </a:pPr>
                      <a:r>
                        <a:rPr lang="fr-FR" sz="1100" b="1" dirty="0">
                          <a:solidFill>
                            <a:srgbClr val="000000"/>
                          </a:solidFill>
                          <a:effectLst/>
                          <a:latin typeface="Arial" panose="020B0604020202020204" pitchFamily="34" charset="0"/>
                          <a:ea typeface="MS Mincho" panose="02020609040205080304" pitchFamily="49" charset="-128"/>
                          <a:cs typeface="Calibri" panose="020F0502020204030204" pitchFamily="34" charset="0"/>
                        </a:rPr>
                        <a:t>A4.1 Préparation de l’intervention</a:t>
                      </a:r>
                      <a:endParaRPr lang="fr-FR" sz="1000" b="1" dirty="0">
                        <a:effectLst/>
                        <a:latin typeface="Times New Roman" panose="02020603050405020304" pitchFamily="18" charset="0"/>
                        <a:ea typeface="MS Mincho" panose="02020609040205080304" pitchFamily="49" charset="-128"/>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5348843"/>
                  </a:ext>
                </a:extLst>
              </a:tr>
              <a:tr h="649563">
                <a:tc vMerge="1">
                  <a:txBody>
                    <a:bodyPr/>
                    <a:lstStyle/>
                    <a:p>
                      <a:endParaRPr lang="fr-FR"/>
                    </a:p>
                  </a:txBody>
                  <a:tcPr/>
                </a:tc>
                <a:tc>
                  <a:txBody>
                    <a:bodyPr/>
                    <a:lstStyle/>
                    <a:p>
                      <a:pPr algn="l">
                        <a:lnSpc>
                          <a:spcPct val="115000"/>
                        </a:lnSpc>
                        <a:spcAft>
                          <a:spcPts val="0"/>
                        </a:spcAf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Bef>
                          <a:spcPts val="300"/>
                        </a:spcBef>
                        <a:tabLst>
                          <a:tab pos="180340" algn="l"/>
                        </a:tabLst>
                      </a:pPr>
                      <a:r>
                        <a:rPr lang="fr-FR" sz="1100" b="1" dirty="0">
                          <a:solidFill>
                            <a:srgbClr val="000000"/>
                          </a:solidFill>
                          <a:effectLst/>
                          <a:latin typeface="Arial" panose="020B0604020202020204" pitchFamily="34" charset="0"/>
                          <a:ea typeface="MS Mincho" panose="02020609040205080304" pitchFamily="49" charset="-128"/>
                          <a:cs typeface="Calibri" panose="020F0502020204030204" pitchFamily="34" charset="0"/>
                        </a:rPr>
                        <a:t>A4.2 Remise en conformité des systèmes	</a:t>
                      </a:r>
                      <a:endParaRPr lang="fr-FR" sz="1000" b="1" dirty="0">
                        <a:effectLst/>
                        <a:latin typeface="Times New Roman" panose="02020603050405020304" pitchFamily="18" charset="0"/>
                        <a:ea typeface="MS Mincho" panose="02020609040205080304" pitchFamily="49" charset="-128"/>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05144557"/>
                  </a:ext>
                </a:extLst>
              </a:tr>
            </a:tbl>
          </a:graphicData>
        </a:graphic>
      </p:graphicFrame>
      <p:sp>
        <p:nvSpPr>
          <p:cNvPr id="8" name="Flèche droite 7"/>
          <p:cNvSpPr/>
          <p:nvPr/>
        </p:nvSpPr>
        <p:spPr>
          <a:xfrm>
            <a:off x="5746112" y="3508918"/>
            <a:ext cx="462795" cy="3817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Connecteur droit 9"/>
          <p:cNvCxnSpPr/>
          <p:nvPr/>
        </p:nvCxnSpPr>
        <p:spPr>
          <a:xfrm>
            <a:off x="847494" y="1858537"/>
            <a:ext cx="4460487" cy="4138785"/>
          </a:xfrm>
          <a:prstGeom prst="line">
            <a:avLst/>
          </a:prstGeom>
          <a:ln w="762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4" name="Connecteur droit 13"/>
          <p:cNvCxnSpPr/>
          <p:nvPr/>
        </p:nvCxnSpPr>
        <p:spPr>
          <a:xfrm flipV="1">
            <a:off x="847493" y="1858622"/>
            <a:ext cx="4460487" cy="4138785"/>
          </a:xfrm>
          <a:prstGeom prst="line">
            <a:avLst/>
          </a:prstGeom>
          <a:ln w="76200">
            <a:solidFill>
              <a:srgbClr val="FF0000"/>
            </a:solidFill>
          </a:ln>
        </p:spPr>
        <p:style>
          <a:lnRef idx="3">
            <a:schemeClr val="accent1"/>
          </a:lnRef>
          <a:fillRef idx="0">
            <a:schemeClr val="accent1"/>
          </a:fillRef>
          <a:effectRef idx="2">
            <a:schemeClr val="accent1"/>
          </a:effectRef>
          <a:fontRef idx="minor">
            <a:schemeClr val="tx1"/>
          </a:fontRef>
        </p:style>
      </p:cxnSp>
      <p:sp>
        <p:nvSpPr>
          <p:cNvPr id="9" name="Espace réservé du texte 8">
            <a:extLst>
              <a:ext uri="{FF2B5EF4-FFF2-40B4-BE49-F238E27FC236}">
                <a16:creationId xmlns:a16="http://schemas.microsoft.com/office/drawing/2014/main" id="{0CA8668C-6ACC-7DA9-89DC-DA5AB34A22BF}"/>
              </a:ext>
            </a:extLst>
          </p:cNvPr>
          <p:cNvSpPr>
            <a:spLocks noGrp="1"/>
          </p:cNvSpPr>
          <p:nvPr>
            <p:ph type="body" sz="quarter" idx="10"/>
          </p:nvPr>
        </p:nvSpPr>
        <p:spPr/>
        <p:txBody>
          <a:bodyPr/>
          <a:lstStyle/>
          <a:p>
            <a:r>
              <a:rPr lang="fr-FR" b="1" dirty="0"/>
              <a:t>Pôles d’activités</a:t>
            </a:r>
          </a:p>
        </p:txBody>
      </p:sp>
      <p:sp>
        <p:nvSpPr>
          <p:cNvPr id="15" name="Espace réservé du texte 14">
            <a:extLst>
              <a:ext uri="{FF2B5EF4-FFF2-40B4-BE49-F238E27FC236}">
                <a16:creationId xmlns:a16="http://schemas.microsoft.com/office/drawing/2014/main" id="{DD2C24CB-F2BD-A0E8-B0E6-B4D4FBB48813}"/>
              </a:ext>
            </a:extLst>
          </p:cNvPr>
          <p:cNvSpPr>
            <a:spLocks noGrp="1"/>
          </p:cNvSpPr>
          <p:nvPr>
            <p:ph type="body" sz="quarter" idx="12"/>
          </p:nvPr>
        </p:nvSpPr>
        <p:spPr/>
        <p:txBody>
          <a:bodyPr/>
          <a:lstStyle/>
          <a:p>
            <a:endParaRPr lang="fr-FR" dirty="0"/>
          </a:p>
        </p:txBody>
      </p:sp>
      <p:sp>
        <p:nvSpPr>
          <p:cNvPr id="2" name="Rectangle 1">
            <a:extLst>
              <a:ext uri="{FF2B5EF4-FFF2-40B4-BE49-F238E27FC236}">
                <a16:creationId xmlns:a16="http://schemas.microsoft.com/office/drawing/2014/main" id="{C7E6BAEB-8FDF-875D-AE2C-04903A6E79AB}"/>
              </a:ext>
            </a:extLst>
          </p:cNvPr>
          <p:cNvSpPr/>
          <p:nvPr/>
        </p:nvSpPr>
        <p:spPr>
          <a:xfrm>
            <a:off x="698090" y="5158658"/>
            <a:ext cx="1268362" cy="1025832"/>
          </a:xfrm>
          <a:prstGeom prst="rect">
            <a:avLst/>
          </a:prstGeom>
          <a:solidFill>
            <a:schemeClr val="accent2">
              <a:lumMod val="60000"/>
              <a:lumOff val="40000"/>
              <a:alpha val="5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2D16FCB-2166-9065-17A0-3A2888A22B33}"/>
              </a:ext>
            </a:extLst>
          </p:cNvPr>
          <p:cNvSpPr/>
          <p:nvPr/>
        </p:nvSpPr>
        <p:spPr>
          <a:xfrm>
            <a:off x="698090" y="1306286"/>
            <a:ext cx="1268362" cy="1752600"/>
          </a:xfrm>
          <a:prstGeom prst="rect">
            <a:avLst/>
          </a:prstGeom>
          <a:solidFill>
            <a:schemeClr val="accent4">
              <a:lumMod val="20000"/>
              <a:lumOff val="80000"/>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A42218F-765B-3A45-A8EE-891A1E4E7CFF}"/>
              </a:ext>
            </a:extLst>
          </p:cNvPr>
          <p:cNvSpPr/>
          <p:nvPr/>
        </p:nvSpPr>
        <p:spPr>
          <a:xfrm>
            <a:off x="698090" y="3058886"/>
            <a:ext cx="1268362" cy="831781"/>
          </a:xfrm>
          <a:prstGeom prst="rect">
            <a:avLst/>
          </a:prstGeom>
          <a:solidFill>
            <a:schemeClr val="accent5">
              <a:lumMod val="40000"/>
              <a:lumOff val="60000"/>
              <a:alpha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1AFD207-0669-DC03-793F-9AF4F6A32BAB}"/>
              </a:ext>
            </a:extLst>
          </p:cNvPr>
          <p:cNvSpPr/>
          <p:nvPr/>
        </p:nvSpPr>
        <p:spPr>
          <a:xfrm>
            <a:off x="698090" y="3890667"/>
            <a:ext cx="1268362" cy="1267991"/>
          </a:xfrm>
          <a:prstGeom prst="rect">
            <a:avLst/>
          </a:prstGeom>
          <a:solidFill>
            <a:schemeClr val="accent1">
              <a:alpha val="5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082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3939A3EA-EFD9-CFC6-A52E-17EE9164C163}"/>
              </a:ext>
            </a:extLst>
          </p:cNvPr>
          <p:cNvGraphicFramePr>
            <a:graphicFrameLocks noGrp="1"/>
          </p:cNvGraphicFramePr>
          <p:nvPr/>
        </p:nvGraphicFramePr>
        <p:xfrm>
          <a:off x="1545561" y="1122883"/>
          <a:ext cx="5946428" cy="5625867"/>
        </p:xfrm>
        <a:graphic>
          <a:graphicData uri="http://schemas.openxmlformats.org/drawingml/2006/table">
            <a:tbl>
              <a:tblPr firstRow="1" firstCol="1" bandRow="1"/>
              <a:tblGrid>
                <a:gridCol w="341514">
                  <a:extLst>
                    <a:ext uri="{9D8B030D-6E8A-4147-A177-3AD203B41FA5}">
                      <a16:colId xmlns:a16="http://schemas.microsoft.com/office/drawing/2014/main" val="2633065232"/>
                    </a:ext>
                  </a:extLst>
                </a:gridCol>
                <a:gridCol w="2802457">
                  <a:extLst>
                    <a:ext uri="{9D8B030D-6E8A-4147-A177-3AD203B41FA5}">
                      <a16:colId xmlns:a16="http://schemas.microsoft.com/office/drawing/2014/main" val="3603534856"/>
                    </a:ext>
                  </a:extLst>
                </a:gridCol>
                <a:gridCol w="2802457">
                  <a:extLst>
                    <a:ext uri="{9D8B030D-6E8A-4147-A177-3AD203B41FA5}">
                      <a16:colId xmlns:a16="http://schemas.microsoft.com/office/drawing/2014/main" val="717582834"/>
                    </a:ext>
                  </a:extLst>
                </a:gridCol>
              </a:tblGrid>
              <a:tr h="210729">
                <a:tc gridSpan="3">
                  <a:txBody>
                    <a:bodyPr/>
                    <a:lstStyle/>
                    <a:p>
                      <a:pPr algn="ctr"/>
                      <a:r>
                        <a:rPr lang="fr-FR" sz="1000" b="1">
                          <a:solidFill>
                            <a:srgbClr val="000000"/>
                          </a:solidFill>
                          <a:effectLst/>
                          <a:latin typeface="Arial" panose="020B0604020202020204" pitchFamily="34" charset="0"/>
                          <a:ea typeface="MS Mincho" panose="02020609040205080304" pitchFamily="49" charset="-128"/>
                          <a:cs typeface="Calibri" panose="020F0502020204030204" pitchFamily="34" charset="0"/>
                        </a:rPr>
                        <a:t>PÔLE 1 : Diagnostic des systèmes des véhicules</a:t>
                      </a:r>
                      <a:endParaRPr lang="fr-FR" sz="800">
                        <a:effectLst/>
                        <a:latin typeface="Times New Roman" panose="02020603050405020304" pitchFamily="18" charset="0"/>
                        <a:ea typeface="MS Mincho" panose="02020609040205080304" pitchFamily="49" charset="-128"/>
                        <a:cs typeface="Calibri" panose="020F0502020204030204" pitchFamily="34" charset="0"/>
                      </a:endParaRPr>
                    </a:p>
                  </a:txBody>
                  <a:tcPr marL="38350" marR="38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8"/>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45808029"/>
                  </a:ext>
                </a:extLst>
              </a:tr>
              <a:tr h="162523">
                <a:tc gridSpan="3">
                  <a:txBody>
                    <a:bodyPr/>
                    <a:lstStyle/>
                    <a:p>
                      <a:r>
                        <a:rPr lang="fr-FR" sz="800" b="1">
                          <a:solidFill>
                            <a:srgbClr val="000000"/>
                          </a:solidFill>
                          <a:effectLst/>
                          <a:latin typeface="Arial" panose="020B0604020202020204" pitchFamily="34" charset="0"/>
                          <a:ea typeface="MS Mincho" panose="02020609040205080304" pitchFamily="49" charset="-128"/>
                          <a:cs typeface="Calibri" panose="020F0502020204030204" pitchFamily="34" charset="0"/>
                        </a:rPr>
                        <a:t>ACTIVITÉ 1.3 Estimation du montant de l’intervention</a:t>
                      </a:r>
                      <a:endParaRPr lang="fr-FR" sz="800">
                        <a:effectLst/>
                        <a:latin typeface="Times New Roman" panose="02020603050405020304" pitchFamily="18" charset="0"/>
                        <a:ea typeface="MS Mincho" panose="02020609040205080304" pitchFamily="49" charset="-128"/>
                        <a:cs typeface="Calibri" panose="020F0502020204030204" pitchFamily="34" charset="0"/>
                      </a:endParaRPr>
                    </a:p>
                  </a:txBody>
                  <a:tcPr marL="38350" marR="38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8"/>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59112073"/>
                  </a:ext>
                </a:extLst>
              </a:tr>
              <a:tr h="440740">
                <a:tc gridSpan="3">
                  <a:txBody>
                    <a:bodyPr/>
                    <a:lstStyle/>
                    <a:p>
                      <a:r>
                        <a:rPr lang="fr-FR" sz="800" i="1">
                          <a:solidFill>
                            <a:srgbClr val="000000"/>
                          </a:solidFill>
                          <a:effectLst/>
                          <a:latin typeface="Arial" panose="020B0604020202020204" pitchFamily="34" charset="0"/>
                          <a:ea typeface="MS Mincho" panose="02020609040205080304" pitchFamily="49" charset="-128"/>
                          <a:cs typeface="Calibri" panose="020F0502020204030204" pitchFamily="34" charset="0"/>
                        </a:rPr>
                        <a:t>Tâches associées</a:t>
                      </a:r>
                      <a:endParaRPr lang="fr-FR" sz="800">
                        <a:effectLst/>
                        <a:latin typeface="Times New Roman" panose="02020603050405020304" pitchFamily="18" charset="0"/>
                        <a:ea typeface="MS Mincho" panose="02020609040205080304" pitchFamily="49" charset="-128"/>
                        <a:cs typeface="Calibri" panose="020F0502020204030204" pitchFamily="34" charset="0"/>
                      </a:endParaRPr>
                    </a:p>
                    <a:p>
                      <a:r>
                        <a:rPr lang="fr-FR" sz="800">
                          <a:solidFill>
                            <a:srgbClr val="000000"/>
                          </a:solidFill>
                          <a:effectLst/>
                          <a:latin typeface="Arial" panose="020B0604020202020204" pitchFamily="34" charset="0"/>
                          <a:ea typeface="MS Mincho" panose="02020609040205080304" pitchFamily="49" charset="-128"/>
                          <a:cs typeface="Calibri" panose="020F0502020204030204" pitchFamily="34" charset="0"/>
                        </a:rPr>
                        <a:t>T.1.3.1 Réalisation de l’estimation des travaux</a:t>
                      </a:r>
                      <a:endParaRPr lang="fr-FR" sz="800">
                        <a:effectLst/>
                        <a:latin typeface="Times New Roman" panose="02020603050405020304" pitchFamily="18" charset="0"/>
                        <a:ea typeface="MS Mincho" panose="02020609040205080304" pitchFamily="49" charset="-128"/>
                        <a:cs typeface="Calibri" panose="020F0502020204030204" pitchFamily="34" charset="0"/>
                      </a:endParaRPr>
                    </a:p>
                    <a:p>
                      <a:r>
                        <a:rPr lang="fr-FR" sz="800">
                          <a:solidFill>
                            <a:srgbClr val="000000"/>
                          </a:solidFill>
                          <a:effectLst/>
                          <a:latin typeface="Arial" panose="020B0604020202020204" pitchFamily="34" charset="0"/>
                          <a:ea typeface="MS Mincho" panose="02020609040205080304" pitchFamily="49" charset="-128"/>
                          <a:cs typeface="Calibri" panose="020F0502020204030204" pitchFamily="34" charset="0"/>
                        </a:rPr>
                        <a:t>T.1.3.2 Contribution à la proposition commerciale</a:t>
                      </a:r>
                      <a:endParaRPr lang="fr-FR" sz="800">
                        <a:effectLst/>
                        <a:latin typeface="Times New Roman" panose="02020603050405020304" pitchFamily="18" charset="0"/>
                        <a:ea typeface="MS Mincho" panose="02020609040205080304" pitchFamily="49" charset="-128"/>
                        <a:cs typeface="Calibri" panose="020F0502020204030204" pitchFamily="34" charset="0"/>
                      </a:endParaRPr>
                    </a:p>
                  </a:txBody>
                  <a:tcPr marL="38350" marR="38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8"/>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56265021"/>
                  </a:ext>
                </a:extLst>
              </a:tr>
              <a:tr h="903518">
                <a:tc rowSpan="3">
                  <a:txBody>
                    <a:bodyPr/>
                    <a:lstStyle/>
                    <a:p>
                      <a:pPr algn="ctr"/>
                      <a:r>
                        <a:rPr lang="fr-FR" sz="900">
                          <a:solidFill>
                            <a:srgbClr val="000000"/>
                          </a:solidFill>
                          <a:effectLst/>
                          <a:latin typeface="Arial" panose="020B0604020202020204" pitchFamily="34" charset="0"/>
                          <a:ea typeface="Calibri" panose="020F0502020204030204" pitchFamily="34" charset="0"/>
                          <a:cs typeface="Calibri" panose="020F0502020204030204" pitchFamily="34" charset="0"/>
                        </a:rPr>
                        <a:t>Conditions d’exercice</a:t>
                      </a:r>
                      <a:endParaRPr lang="fr-FR" sz="800">
                        <a:effectLst/>
                        <a:latin typeface="Times New Roman" panose="02020603050405020304" pitchFamily="18" charset="0"/>
                        <a:ea typeface="MS Mincho" panose="02020609040205080304" pitchFamily="49" charset="-128"/>
                        <a:cs typeface="Calibri" panose="020F0502020204030204" pitchFamily="34" charset="0"/>
                      </a:endParaRPr>
                    </a:p>
                  </a:txBody>
                  <a:tcPr marL="38350" marR="3835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8"/>
                    </a:solidFill>
                  </a:tcPr>
                </a:tc>
                <a:tc>
                  <a:txBody>
                    <a:bodyPr/>
                    <a:lstStyle/>
                    <a:p>
                      <a:r>
                        <a:rPr lang="fr-FR" sz="800" i="1" dirty="0">
                          <a:effectLst/>
                          <a:latin typeface="Arial" panose="020B0604020202020204" pitchFamily="34" charset="0"/>
                          <a:ea typeface="Calibri" panose="020F0502020204030204" pitchFamily="34" charset="0"/>
                          <a:cs typeface="Calibri" panose="020F0502020204030204" pitchFamily="34" charset="0"/>
                        </a:rPr>
                        <a:t>Moyens et ressources</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p>
                      <a:pPr marL="342900" lvl="0" indent="-342900">
                        <a:buFont typeface="Symbol" panose="05050102010706020507" pitchFamily="18" charset="2"/>
                        <a:buChar char=""/>
                      </a:pPr>
                      <a:r>
                        <a:rPr lang="fr-FR" sz="7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Véhicules équipés de motorisation toutes énergies (thermique, électrique et hybride) et de systèmes connectés</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p>
                      <a:pPr marL="342900" lvl="0" indent="-342900">
                        <a:buFont typeface="Symbol" panose="05050102010706020507" pitchFamily="18" charset="2"/>
                        <a:buChar char=""/>
                      </a:pPr>
                      <a:r>
                        <a:rPr lang="fr-FR" sz="7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Aire et poste de travail conformes</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p>
                      <a:pPr marL="342900" lvl="0" indent="-342900">
                        <a:buFont typeface="Symbol" panose="05050102010706020507" pitchFamily="18" charset="2"/>
                        <a:buChar char=""/>
                      </a:pPr>
                      <a:r>
                        <a:rPr lang="fr-FR" sz="7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Équipements de protection collective et individuelle</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p>
                      <a:pPr marL="342900" lvl="0" indent="-342900">
                        <a:buFont typeface="Symbol" panose="05050102010706020507" pitchFamily="18" charset="2"/>
                        <a:buChar char=""/>
                      </a:pPr>
                      <a:r>
                        <a:rPr lang="fr-FR" sz="7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Support de communication (papier ou numérique...) </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txBody>
                  <a:tcPr marL="38350" marR="38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70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lang="fr-FR" sz="800">
                        <a:effectLst/>
                        <a:latin typeface="Times New Roman" panose="02020603050405020304" pitchFamily="18" charset="0"/>
                        <a:ea typeface="MS Mincho" panose="02020609040205080304" pitchFamily="49" charset="-128"/>
                        <a:cs typeface="Calibri" panose="020F0502020204030204" pitchFamily="34" charset="0"/>
                      </a:endParaRPr>
                    </a:p>
                    <a:p>
                      <a:pPr marL="342900" lvl="0" indent="-342900">
                        <a:buFont typeface="Symbol" panose="05050102010706020507" pitchFamily="18" charset="2"/>
                        <a:buChar char=""/>
                      </a:pPr>
                      <a:r>
                        <a:rPr lang="fr-FR" sz="700">
                          <a:solidFill>
                            <a:srgbClr val="000000"/>
                          </a:solidFill>
                          <a:effectLst/>
                          <a:latin typeface="Arial" panose="020B0604020202020204" pitchFamily="34" charset="0"/>
                          <a:ea typeface="Calibri" panose="020F0502020204030204" pitchFamily="34" charset="0"/>
                          <a:cs typeface="Calibri" panose="020F0502020204030204" pitchFamily="34" charset="0"/>
                        </a:rPr>
                        <a:t>Fiches de travail  </a:t>
                      </a:r>
                      <a:endParaRPr lang="fr-FR" sz="800">
                        <a:effectLst/>
                        <a:latin typeface="Times New Roman" panose="02020603050405020304" pitchFamily="18" charset="0"/>
                        <a:ea typeface="MS Mincho" panose="02020609040205080304" pitchFamily="49" charset="-128"/>
                        <a:cs typeface="Calibri" panose="020F0502020204030204" pitchFamily="34" charset="0"/>
                      </a:endParaRPr>
                    </a:p>
                    <a:p>
                      <a:pPr marL="342900" lvl="0" indent="-342900">
                        <a:buFont typeface="Symbol" panose="05050102010706020507" pitchFamily="18" charset="2"/>
                        <a:buChar char=""/>
                      </a:pPr>
                      <a:r>
                        <a:rPr lang="fr-FR" sz="700">
                          <a:solidFill>
                            <a:srgbClr val="000000"/>
                          </a:solidFill>
                          <a:effectLst/>
                          <a:latin typeface="Arial" panose="020B0604020202020204" pitchFamily="34" charset="0"/>
                          <a:ea typeface="Calibri" panose="020F0502020204030204" pitchFamily="34" charset="0"/>
                          <a:cs typeface="Calibri" panose="020F0502020204030204" pitchFamily="34" charset="0"/>
                        </a:rPr>
                        <a:t>Ordre de réparation  </a:t>
                      </a:r>
                      <a:endParaRPr lang="fr-FR" sz="800">
                        <a:effectLst/>
                        <a:latin typeface="Times New Roman" panose="02020603050405020304" pitchFamily="18" charset="0"/>
                        <a:ea typeface="MS Mincho" panose="02020609040205080304" pitchFamily="49" charset="-128"/>
                        <a:cs typeface="Calibri" panose="020F0502020204030204" pitchFamily="34" charset="0"/>
                      </a:endParaRPr>
                    </a:p>
                    <a:p>
                      <a:pPr marL="342900" lvl="0" indent="-342900">
                        <a:buFont typeface="Symbol" panose="05050102010706020507" pitchFamily="18" charset="2"/>
                        <a:buChar char=""/>
                      </a:pPr>
                      <a:r>
                        <a:rPr lang="fr-FR" sz="700">
                          <a:solidFill>
                            <a:srgbClr val="000000"/>
                          </a:solidFill>
                          <a:effectLst/>
                          <a:latin typeface="Arial" panose="020B0604020202020204" pitchFamily="34" charset="0"/>
                          <a:ea typeface="Calibri" panose="020F0502020204030204" pitchFamily="34" charset="0"/>
                          <a:cs typeface="Calibri" panose="020F0502020204030204" pitchFamily="34" charset="0"/>
                        </a:rPr>
                        <a:t>Documentation technique</a:t>
                      </a:r>
                      <a:endParaRPr lang="fr-FR" sz="800">
                        <a:effectLst/>
                        <a:latin typeface="Times New Roman" panose="02020603050405020304" pitchFamily="18" charset="0"/>
                        <a:ea typeface="MS Mincho" panose="02020609040205080304" pitchFamily="49" charset="-128"/>
                        <a:cs typeface="Calibri" panose="020F0502020204030204" pitchFamily="34" charset="0"/>
                      </a:endParaRPr>
                    </a:p>
                  </a:txBody>
                  <a:tcPr marL="38350" marR="38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5181061"/>
                  </a:ext>
                </a:extLst>
              </a:tr>
              <a:tr h="195119">
                <a:tc vMerge="1">
                  <a:txBody>
                    <a:bodyPr/>
                    <a:lstStyle/>
                    <a:p>
                      <a:endParaRPr lang="fr-FR"/>
                    </a:p>
                  </a:txBody>
                  <a:tcPr/>
                </a:tc>
                <a:tc gridSpan="2">
                  <a:txBody>
                    <a:bodyPr/>
                    <a:lstStyle/>
                    <a:p>
                      <a:r>
                        <a:rPr lang="fr-FR" sz="800" i="1">
                          <a:effectLst/>
                          <a:latin typeface="Arial" panose="020B0604020202020204" pitchFamily="34" charset="0"/>
                          <a:ea typeface="Calibri" panose="020F0502020204030204" pitchFamily="34" charset="0"/>
                          <a:cs typeface="Calibri" panose="020F0502020204030204" pitchFamily="34" charset="0"/>
                        </a:rPr>
                        <a:t>Autonomie :</a:t>
                      </a:r>
                      <a:r>
                        <a:rPr lang="fr-FR" sz="800">
                          <a:effectLst/>
                          <a:latin typeface="Arial" panose="020B0604020202020204" pitchFamily="34" charset="0"/>
                          <a:ea typeface="Calibri" panose="020F0502020204030204" pitchFamily="34" charset="0"/>
                          <a:cs typeface="Calibri" panose="020F0502020204030204" pitchFamily="34" charset="0"/>
                        </a:rPr>
                        <a:t> </a:t>
                      </a:r>
                      <a:r>
                        <a:rPr lang="fr-FR" sz="800">
                          <a:solidFill>
                            <a:srgbClr val="000000"/>
                          </a:solidFill>
                          <a:effectLst/>
                          <a:latin typeface="Arial" panose="020B0604020202020204" pitchFamily="34" charset="0"/>
                          <a:ea typeface="MS Mincho" panose="02020609040205080304" pitchFamily="49" charset="-128"/>
                          <a:cs typeface="Calibri" panose="020F0502020204030204" pitchFamily="34" charset="0"/>
                        </a:rPr>
                        <a:t>totale</a:t>
                      </a:r>
                      <a:endParaRPr lang="fr-FR" sz="800">
                        <a:effectLst/>
                        <a:latin typeface="Times New Roman" panose="02020603050405020304" pitchFamily="18" charset="0"/>
                        <a:ea typeface="MS Mincho" panose="02020609040205080304" pitchFamily="49" charset="-128"/>
                        <a:cs typeface="Calibri" panose="020F0502020204030204" pitchFamily="34" charset="0"/>
                      </a:endParaRPr>
                    </a:p>
                  </a:txBody>
                  <a:tcPr marL="38350" marR="38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1945545203"/>
                  </a:ext>
                </a:extLst>
              </a:tr>
              <a:tr h="3713238">
                <a:tc vMerge="1">
                  <a:txBody>
                    <a:bodyPr/>
                    <a:lstStyle/>
                    <a:p>
                      <a:endParaRPr lang="fr-FR"/>
                    </a:p>
                  </a:txBody>
                  <a:tcPr/>
                </a:tc>
                <a:tc gridSpan="2">
                  <a:txBody>
                    <a:bodyPr/>
                    <a:lstStyle/>
                    <a:p>
                      <a:r>
                        <a:rPr lang="fr-FR" sz="800" i="1" dirty="0">
                          <a:effectLst/>
                          <a:latin typeface="Arial" panose="020B0604020202020204" pitchFamily="34" charset="0"/>
                          <a:ea typeface="Calibri" panose="020F0502020204030204" pitchFamily="34" charset="0"/>
                          <a:cs typeface="Calibri" panose="020F0502020204030204" pitchFamily="34" charset="0"/>
                        </a:rPr>
                        <a:t>Résultats attendus</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p>
                      <a:r>
                        <a:rPr lang="fr-FR" sz="800" i="1" dirty="0">
                          <a:effectLst/>
                          <a:latin typeface="Arial" panose="020B0604020202020204" pitchFamily="34" charset="0"/>
                          <a:ea typeface="Calibri" panose="020F0502020204030204" pitchFamily="34" charset="0"/>
                          <a:cs typeface="Calibri" panose="020F0502020204030204" pitchFamily="34" charset="0"/>
                        </a:rPr>
                        <a:t> </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p>
                      <a:r>
                        <a:rPr lang="fr-FR" sz="7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Pour toute l’activité :</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p>
                      <a:pPr marL="105410" indent="-90170">
                        <a:spcBef>
                          <a:spcPts val="200"/>
                        </a:spcBef>
                        <a:spcAft>
                          <a:spcPts val="200"/>
                        </a:spcAft>
                      </a:pPr>
                      <a:r>
                        <a:rPr lang="fr-FR" sz="7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Toutes les données et informations techniques nécessaires à l’intervention sont collectées et en cohérence avec l’intervention à réaliser.</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p>
                      <a:pPr marL="105410" indent="-90170">
                        <a:spcBef>
                          <a:spcPts val="200"/>
                        </a:spcBef>
                        <a:spcAft>
                          <a:spcPts val="200"/>
                        </a:spcAft>
                      </a:pPr>
                      <a:r>
                        <a:rPr lang="fr-FR" sz="7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Les spécificités techniques du véhicule (thermique, électrique, hydrogène...) sont identifiées et prises en compte.</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p>
                      <a:pPr marL="105410" indent="-90170">
                        <a:spcBef>
                          <a:spcPts val="200"/>
                        </a:spcBef>
                        <a:spcAft>
                          <a:spcPts val="200"/>
                        </a:spcAft>
                      </a:pPr>
                      <a:r>
                        <a:rPr lang="fr-FR" sz="7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La mise en place du poste de travail et l’utilisation du matériel sont conformes aux recommandations du constructeur et adaptées à l’intervention.</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p>
                      <a:pPr marL="105410" indent="-90170">
                        <a:spcBef>
                          <a:spcPts val="200"/>
                        </a:spcBef>
                        <a:spcAft>
                          <a:spcPts val="200"/>
                        </a:spcAft>
                      </a:pPr>
                      <a:r>
                        <a:rPr lang="fr-FR" sz="7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Le véhicule est mis en sécurité selon les préconisations du constructeur et la réglementation.</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p>
                      <a:pPr marL="105410" indent="-90170">
                        <a:spcBef>
                          <a:spcPts val="200"/>
                        </a:spcBef>
                        <a:spcAft>
                          <a:spcPts val="200"/>
                        </a:spcAft>
                      </a:pPr>
                      <a:r>
                        <a:rPr lang="fr-FR" sz="7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Les règles visant à garantir la santé, la sécurité au travail et le respect de l’environnement sont appliquées.</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p>
                      <a:pPr marL="105410" indent="-90170">
                        <a:spcBef>
                          <a:spcPts val="200"/>
                        </a:spcBef>
                        <a:spcAft>
                          <a:spcPts val="200"/>
                        </a:spcAft>
                      </a:pPr>
                      <a:r>
                        <a:rPr lang="fr-FR" sz="7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Les équipements de protection individuelle et collective sont présents, conformes et adaptés à l’intervention.</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p>
                      <a:pPr marL="105410" indent="-90170">
                        <a:spcBef>
                          <a:spcPts val="200"/>
                        </a:spcBef>
                        <a:spcAft>
                          <a:spcPts val="200"/>
                        </a:spcAft>
                      </a:pPr>
                      <a:r>
                        <a:rPr lang="fr-FR" sz="7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Les moyens de prévention des risques professionnels sont mis en œuvre dont la prévention des risques liés à l’activité physique.</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p>
                      <a:pPr marL="105410" indent="-90170">
                        <a:spcBef>
                          <a:spcPts val="200"/>
                        </a:spcBef>
                        <a:spcAft>
                          <a:spcPts val="200"/>
                        </a:spcAft>
                      </a:pPr>
                      <a:r>
                        <a:rPr lang="fr-FR" sz="7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Les équipements de protection individuelle sont vérifiés.</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p>
                      <a:pPr marL="105410" indent="-90170">
                        <a:spcBef>
                          <a:spcPts val="200"/>
                        </a:spcBef>
                        <a:spcAft>
                          <a:spcPts val="200"/>
                        </a:spcAft>
                      </a:pPr>
                      <a:r>
                        <a:rPr lang="fr-FR" sz="7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Les procédures qualité de l’entreprise sont respectées.</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p>
                      <a:pPr marL="105410" indent="-90170">
                        <a:spcBef>
                          <a:spcPts val="200"/>
                        </a:spcBef>
                        <a:spcAft>
                          <a:spcPts val="200"/>
                        </a:spcAft>
                      </a:pPr>
                      <a:r>
                        <a:rPr lang="fr-FR" sz="7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Le tri des déchets est conforme à la réglementation.</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p>
                      <a:pPr marL="105410" indent="-90170">
                        <a:spcBef>
                          <a:spcPts val="200"/>
                        </a:spcBef>
                        <a:spcAft>
                          <a:spcPts val="200"/>
                        </a:spcAft>
                      </a:pPr>
                      <a:r>
                        <a:rPr lang="fr-FR" sz="7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L’intégrité́ et la propreté́ du véhicule sont préservées.</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p>
                      <a:pPr marL="22225">
                        <a:spcBef>
                          <a:spcPts val="200"/>
                        </a:spcBef>
                        <a:spcAft>
                          <a:spcPts val="200"/>
                        </a:spcAft>
                      </a:pPr>
                      <a:r>
                        <a:rPr lang="fr-FR" sz="7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p>
                      <a:pPr marL="15240">
                        <a:spcBef>
                          <a:spcPts val="200"/>
                        </a:spcBef>
                        <a:spcAft>
                          <a:spcPts val="200"/>
                        </a:spcAft>
                      </a:pPr>
                      <a:r>
                        <a:rPr lang="fr-FR" sz="7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Pour T.1.3.1 :</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p>
                      <a:pPr marL="105410" indent="-90170">
                        <a:spcBef>
                          <a:spcPts val="200"/>
                        </a:spcBef>
                        <a:spcAft>
                          <a:spcPts val="200"/>
                        </a:spcAft>
                      </a:pPr>
                      <a:r>
                        <a:rPr lang="fr-FR" sz="7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Les pièces nécessaires à la remise en état du véhicule sont identifiées (notamment utilisation de pièces issues de l'économie circulaire).</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p>
                      <a:pPr marL="105410" indent="-90170">
                        <a:spcBef>
                          <a:spcPts val="200"/>
                        </a:spcBef>
                        <a:spcAft>
                          <a:spcPts val="200"/>
                        </a:spcAft>
                      </a:pPr>
                      <a:r>
                        <a:rPr lang="fr-FR" sz="7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L’estimation des travaux est réalisée en tenant compte des obligations de sécurité du véhicule (devoir de conseils).</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p>
                      <a:pPr marL="105410" indent="-90170">
                        <a:spcBef>
                          <a:spcPts val="200"/>
                        </a:spcBef>
                        <a:spcAft>
                          <a:spcPts val="200"/>
                        </a:spcAft>
                      </a:pPr>
                      <a:r>
                        <a:rPr lang="fr-FR" sz="7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Les temps d’intervention nécessaire sont estimés (avec ou sans barème).</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p>
                      <a:pPr marL="105410" indent="-90170">
                        <a:spcBef>
                          <a:spcPts val="200"/>
                        </a:spcBef>
                        <a:spcAft>
                          <a:spcPts val="200"/>
                        </a:spcAft>
                      </a:pPr>
                      <a:r>
                        <a:rPr lang="fr-FR" sz="7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Les solutions correctives sont chiffrées.</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p>
                      <a:pPr marL="22225">
                        <a:spcBef>
                          <a:spcPts val="200"/>
                        </a:spcBef>
                        <a:spcAft>
                          <a:spcPts val="200"/>
                        </a:spcAft>
                      </a:pPr>
                      <a:r>
                        <a:rPr lang="fr-FR" sz="7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p>
                      <a:pPr marL="15240">
                        <a:spcBef>
                          <a:spcPts val="200"/>
                        </a:spcBef>
                        <a:spcAft>
                          <a:spcPts val="200"/>
                        </a:spcAft>
                      </a:pPr>
                      <a:r>
                        <a:rPr lang="fr-FR" sz="7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Pour T.1.3.2 :</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p>
                      <a:pPr marL="105410" indent="-90170">
                        <a:spcBef>
                          <a:spcPts val="200"/>
                        </a:spcBef>
                        <a:spcAft>
                          <a:spcPts val="200"/>
                        </a:spcAft>
                      </a:pPr>
                      <a:r>
                        <a:rPr lang="fr-FR" sz="7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Les solutions correctives à mettre en œuvre sont hiérarchisées en fonction de leur impact financier, de leur empreinte écologique et de leur faisabilité (contrainte technique, contrainte d’approvisionnement, taux de charge de l’atelier, type de pièce, etc.).</a:t>
                      </a:r>
                      <a:endParaRPr lang="fr-FR" sz="800" dirty="0">
                        <a:effectLst/>
                        <a:latin typeface="Times New Roman" panose="02020603050405020304" pitchFamily="18" charset="0"/>
                        <a:ea typeface="MS Mincho" panose="02020609040205080304" pitchFamily="49" charset="-128"/>
                        <a:cs typeface="Calibri" panose="020F0502020204030204" pitchFamily="34" charset="0"/>
                      </a:endParaRPr>
                    </a:p>
                  </a:txBody>
                  <a:tcPr marL="38350" marR="38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3556022126"/>
                  </a:ext>
                </a:extLst>
              </a:tr>
            </a:tbl>
          </a:graphicData>
        </a:graphic>
      </p:graphicFrame>
      <p:grpSp>
        <p:nvGrpSpPr>
          <p:cNvPr id="8" name="Groupe 7"/>
          <p:cNvGrpSpPr/>
          <p:nvPr/>
        </p:nvGrpSpPr>
        <p:grpSpPr>
          <a:xfrm>
            <a:off x="1545563" y="1066837"/>
            <a:ext cx="10416826" cy="523220"/>
            <a:chOff x="1159173" y="386165"/>
            <a:chExt cx="7812620" cy="689851"/>
          </a:xfrm>
        </p:grpSpPr>
        <p:sp>
          <p:nvSpPr>
            <p:cNvPr id="5" name="ZoneTexte 4"/>
            <p:cNvSpPr txBox="1"/>
            <p:nvPr/>
          </p:nvSpPr>
          <p:spPr>
            <a:xfrm>
              <a:off x="5923793" y="386165"/>
              <a:ext cx="3048000" cy="689851"/>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Chacune des activités de chaque pôle est décrite sur une page </a:t>
              </a:r>
            </a:p>
          </p:txBody>
        </p:sp>
        <p:sp>
          <p:nvSpPr>
            <p:cNvPr id="6" name="Flèche gauche 5"/>
            <p:cNvSpPr/>
            <p:nvPr/>
          </p:nvSpPr>
          <p:spPr>
            <a:xfrm>
              <a:off x="5621639" y="537027"/>
              <a:ext cx="304800" cy="261257"/>
            </a:xfrm>
            <a:prstGeom prst="lef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à coins arrondis 6"/>
            <p:cNvSpPr/>
            <p:nvPr/>
          </p:nvSpPr>
          <p:spPr>
            <a:xfrm>
              <a:off x="1159173" y="442404"/>
              <a:ext cx="4462466" cy="468414"/>
            </a:xfrm>
            <a:prstGeom prst="roundRect">
              <a:avLst/>
            </a:prstGeom>
            <a:noFill/>
            <a:ln w="38100">
              <a:solidFill>
                <a:srgbClr val="FF000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e 10"/>
          <p:cNvGrpSpPr/>
          <p:nvPr/>
        </p:nvGrpSpPr>
        <p:grpSpPr>
          <a:xfrm>
            <a:off x="1545563" y="1486622"/>
            <a:ext cx="10416826" cy="438134"/>
            <a:chOff x="1159173" y="442405"/>
            <a:chExt cx="7812620" cy="320796"/>
          </a:xfrm>
        </p:grpSpPr>
        <p:sp>
          <p:nvSpPr>
            <p:cNvPr id="12" name="ZoneTexte 11"/>
            <p:cNvSpPr txBox="1"/>
            <p:nvPr/>
          </p:nvSpPr>
          <p:spPr>
            <a:xfrm>
              <a:off x="5923793" y="494442"/>
              <a:ext cx="3048000" cy="2253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Chaque activité est déclinée en tâches</a:t>
              </a:r>
            </a:p>
          </p:txBody>
        </p:sp>
        <p:sp>
          <p:nvSpPr>
            <p:cNvPr id="13" name="Flèche gauche 12"/>
            <p:cNvSpPr/>
            <p:nvPr/>
          </p:nvSpPr>
          <p:spPr>
            <a:xfrm>
              <a:off x="5621639" y="511167"/>
              <a:ext cx="304800" cy="16064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à coins arrondis 13"/>
            <p:cNvSpPr/>
            <p:nvPr/>
          </p:nvSpPr>
          <p:spPr>
            <a:xfrm>
              <a:off x="1159173" y="442405"/>
              <a:ext cx="4462466" cy="320796"/>
            </a:xfrm>
            <a:prstGeom prst="roundRect">
              <a:avLst/>
            </a:prstGeom>
            <a:noFill/>
            <a:ln w="38100">
              <a:prstDash val="soli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oupe 14"/>
          <p:cNvGrpSpPr/>
          <p:nvPr/>
        </p:nvGrpSpPr>
        <p:grpSpPr>
          <a:xfrm>
            <a:off x="1545561" y="1951395"/>
            <a:ext cx="10423875" cy="885158"/>
            <a:chOff x="1159173" y="329486"/>
            <a:chExt cx="7817906" cy="348391"/>
          </a:xfrm>
        </p:grpSpPr>
        <p:sp>
          <p:nvSpPr>
            <p:cNvPr id="16" name="ZoneTexte 15"/>
            <p:cNvSpPr txBox="1"/>
            <p:nvPr/>
          </p:nvSpPr>
          <p:spPr>
            <a:xfrm>
              <a:off x="5929079" y="420294"/>
              <a:ext cx="3048000" cy="12113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Condition de réalisation pour mener à bien l’activité</a:t>
              </a:r>
            </a:p>
          </p:txBody>
        </p:sp>
        <p:sp>
          <p:nvSpPr>
            <p:cNvPr id="17" name="Flèche gauche 16"/>
            <p:cNvSpPr/>
            <p:nvPr/>
          </p:nvSpPr>
          <p:spPr>
            <a:xfrm>
              <a:off x="5621636" y="427329"/>
              <a:ext cx="304800" cy="107069"/>
            </a:xfrm>
            <a:prstGeom prst="lef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à coins arrondis 19"/>
            <p:cNvSpPr/>
            <p:nvPr/>
          </p:nvSpPr>
          <p:spPr>
            <a:xfrm>
              <a:off x="1159173" y="329486"/>
              <a:ext cx="4462466" cy="348391"/>
            </a:xfrm>
            <a:prstGeom prst="roundRect">
              <a:avLst/>
            </a:prstGeom>
            <a:noFill/>
            <a:ln w="38100">
              <a:solidFill>
                <a:srgbClr val="FFC00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1" name="Groupe 20"/>
          <p:cNvGrpSpPr/>
          <p:nvPr/>
        </p:nvGrpSpPr>
        <p:grpSpPr>
          <a:xfrm>
            <a:off x="1545565" y="2800762"/>
            <a:ext cx="10416824" cy="307777"/>
            <a:chOff x="1159173" y="593832"/>
            <a:chExt cx="7812618" cy="339373"/>
          </a:xfrm>
        </p:grpSpPr>
        <p:sp>
          <p:nvSpPr>
            <p:cNvPr id="22" name="ZoneTexte 21"/>
            <p:cNvSpPr txBox="1"/>
            <p:nvPr/>
          </p:nvSpPr>
          <p:spPr>
            <a:xfrm>
              <a:off x="5923791" y="593832"/>
              <a:ext cx="3048000" cy="33937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Degré d’autonomie attendu</a:t>
              </a:r>
            </a:p>
          </p:txBody>
        </p:sp>
        <p:sp>
          <p:nvSpPr>
            <p:cNvPr id="23" name="Flèche gauche 22"/>
            <p:cNvSpPr/>
            <p:nvPr/>
          </p:nvSpPr>
          <p:spPr>
            <a:xfrm>
              <a:off x="5618992" y="632891"/>
              <a:ext cx="304800" cy="261257"/>
            </a:xfrm>
            <a:prstGeom prst="leftArrow">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à coins arrondis 23"/>
            <p:cNvSpPr/>
            <p:nvPr/>
          </p:nvSpPr>
          <p:spPr>
            <a:xfrm>
              <a:off x="1159173" y="666783"/>
              <a:ext cx="4462466" cy="159957"/>
            </a:xfrm>
            <a:prstGeom prst="roundRect">
              <a:avLst/>
            </a:prstGeom>
            <a:noFill/>
            <a:ln w="38100">
              <a:solidFill>
                <a:srgbClr val="7030A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5" name="Groupe 24"/>
          <p:cNvGrpSpPr/>
          <p:nvPr/>
        </p:nvGrpSpPr>
        <p:grpSpPr>
          <a:xfrm>
            <a:off x="1545564" y="3057554"/>
            <a:ext cx="10416826" cy="3691197"/>
            <a:chOff x="1159173" y="309673"/>
            <a:chExt cx="7812619" cy="655951"/>
          </a:xfrm>
        </p:grpSpPr>
        <p:sp>
          <p:nvSpPr>
            <p:cNvPr id="26" name="ZoneTexte 25"/>
            <p:cNvSpPr txBox="1"/>
            <p:nvPr/>
          </p:nvSpPr>
          <p:spPr>
            <a:xfrm>
              <a:off x="5923792" y="676667"/>
              <a:ext cx="3048000" cy="54694"/>
            </a:xfrm>
            <a:prstGeom prst="rect">
              <a:avLst/>
            </a:prstGeom>
            <a:noFill/>
            <a:ln>
              <a:noFill/>
              <a:prstDash val="solid"/>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Description des résultats attendus</a:t>
              </a:r>
            </a:p>
          </p:txBody>
        </p:sp>
        <p:sp>
          <p:nvSpPr>
            <p:cNvPr id="27" name="Flèche gauche 26"/>
            <p:cNvSpPr/>
            <p:nvPr/>
          </p:nvSpPr>
          <p:spPr>
            <a:xfrm>
              <a:off x="5621639" y="676706"/>
              <a:ext cx="304800" cy="54616"/>
            </a:xfrm>
            <a:prstGeom prst="leftArrow">
              <a:avLst/>
            </a:prstGeom>
            <a:solidFill>
              <a:srgbClr val="FFFF00"/>
            </a:solidFill>
            <a:ln>
              <a:solidFill>
                <a:srgbClr val="FFFF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à coins arrondis 27"/>
            <p:cNvSpPr/>
            <p:nvPr/>
          </p:nvSpPr>
          <p:spPr>
            <a:xfrm>
              <a:off x="1159173" y="309673"/>
              <a:ext cx="4462466" cy="655951"/>
            </a:xfrm>
            <a:prstGeom prst="roundRect">
              <a:avLst/>
            </a:prstGeom>
            <a:noFill/>
            <a:ln w="38100">
              <a:solidFill>
                <a:srgbClr val="FFFF0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Espace réservé du texte 8">
            <a:extLst>
              <a:ext uri="{FF2B5EF4-FFF2-40B4-BE49-F238E27FC236}">
                <a16:creationId xmlns:a16="http://schemas.microsoft.com/office/drawing/2014/main" id="{FEEDD84F-79AD-395D-751F-3F0483596A7B}"/>
              </a:ext>
            </a:extLst>
          </p:cNvPr>
          <p:cNvSpPr>
            <a:spLocks noGrp="1"/>
          </p:cNvSpPr>
          <p:nvPr>
            <p:ph type="body" sz="quarter" idx="10"/>
          </p:nvPr>
        </p:nvSpPr>
        <p:spPr>
          <a:xfrm>
            <a:off x="1314449" y="503593"/>
            <a:ext cx="9222921" cy="572732"/>
          </a:xfrm>
        </p:spPr>
        <p:txBody>
          <a:bodyPr/>
          <a:lstStyle/>
          <a:p>
            <a:r>
              <a:rPr lang="fr-FR" b="1" dirty="0"/>
              <a:t>Exemple de description d’une activité </a:t>
            </a:r>
          </a:p>
          <a:p>
            <a:endParaRPr lang="fr-FR" b="1" dirty="0"/>
          </a:p>
        </p:txBody>
      </p:sp>
      <p:sp>
        <p:nvSpPr>
          <p:cNvPr id="10" name="Espace réservé du texte 3">
            <a:extLst>
              <a:ext uri="{FF2B5EF4-FFF2-40B4-BE49-F238E27FC236}">
                <a16:creationId xmlns:a16="http://schemas.microsoft.com/office/drawing/2014/main" id="{D25AF675-CACF-5552-A3FF-698C76934EC6}"/>
              </a:ext>
            </a:extLst>
          </p:cNvPr>
          <p:cNvSpPr txBox="1">
            <a:spLocks/>
          </p:cNvSpPr>
          <p:nvPr/>
        </p:nvSpPr>
        <p:spPr>
          <a:xfrm>
            <a:off x="1314450" y="0"/>
            <a:ext cx="9222920" cy="523939"/>
          </a:xfrm>
          <a:prstGeom prst="rect">
            <a:avLst/>
          </a:prstGeom>
          <a:solidFill>
            <a:schemeClr val="accent1">
              <a:lumMod val="75000"/>
            </a:schemeClr>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PNF BTS Maintenance des véhicules 16 mars et 02 avril 2026</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746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2138947" y="2733251"/>
            <a:ext cx="8234948" cy="12412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733" b="1" i="0" u="none" strike="noStrike" kern="1200" cap="none" spc="0" normalizeH="0" baseline="0" noProof="0" dirty="0">
                <a:ln>
                  <a:noFill/>
                </a:ln>
                <a:solidFill>
                  <a:prstClr val="black"/>
                </a:solidFill>
                <a:effectLst/>
                <a:uLnTx/>
                <a:uFillTx/>
                <a:latin typeface="Calibri" panose="020F0502020204030204"/>
                <a:ea typeface="+mn-ea"/>
                <a:cs typeface="+mn-cs"/>
              </a:rPr>
              <a:t>RÉFÉRENTIEL DES COMPÉTENCES PROFESSIONNELLES</a:t>
            </a:r>
          </a:p>
        </p:txBody>
      </p:sp>
      <p:sp>
        <p:nvSpPr>
          <p:cNvPr id="5" name="Espace réservé du texte 3">
            <a:extLst>
              <a:ext uri="{FF2B5EF4-FFF2-40B4-BE49-F238E27FC236}">
                <a16:creationId xmlns:a16="http://schemas.microsoft.com/office/drawing/2014/main" id="{A8D867EC-A3B5-FD6F-66BE-98F5744C875D}"/>
              </a:ext>
            </a:extLst>
          </p:cNvPr>
          <p:cNvSpPr txBox="1">
            <a:spLocks/>
          </p:cNvSpPr>
          <p:nvPr/>
        </p:nvSpPr>
        <p:spPr>
          <a:xfrm>
            <a:off x="1314450" y="0"/>
            <a:ext cx="9222920" cy="1104900"/>
          </a:xfrm>
          <a:prstGeom prst="rect">
            <a:avLst/>
          </a:prstGeom>
          <a:solidFill>
            <a:schemeClr val="accent1">
              <a:lumMod val="75000"/>
            </a:schemeClr>
          </a:solidFill>
        </p:spPr>
        <p:txBody>
          <a:bodyPr anchor="ctr" anchorCtr="1"/>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PNF BTS Maintenance des véhicules 16 mars et 02 avril 2026</a:t>
            </a:r>
          </a:p>
        </p:txBody>
      </p:sp>
    </p:spTree>
    <p:extLst>
      <p:ext uri="{BB962C8B-B14F-4D97-AF65-F5344CB8AC3E}">
        <p14:creationId xmlns:p14="http://schemas.microsoft.com/office/powerpoint/2010/main" val="994533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384498" y="2755352"/>
            <a:ext cx="3807502" cy="2134367"/>
          </a:xfrm>
          <a:prstGeom prst="rect">
            <a:avLst/>
          </a:prstGeom>
          <a:noFill/>
        </p:spPr>
        <p:txBody>
          <a:bodyPr wrap="square" lIns="121920" tIns="60960" rIns="121920" bIns="6096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67" b="0" i="0" u="none" strike="noStrike" kern="1200" cap="none" spc="0" normalizeH="0" baseline="0" noProof="0" dirty="0">
                <a:ln>
                  <a:noFill/>
                </a:ln>
                <a:solidFill>
                  <a:prstClr val="black"/>
                </a:solidFill>
                <a:effectLst/>
                <a:uLnTx/>
                <a:uFillTx/>
                <a:latin typeface="Calibri" panose="020F0502020204030204"/>
                <a:ea typeface="+mn-ea"/>
                <a:cs typeface="+mn-cs"/>
              </a:rPr>
              <a:t>11 compétences</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67"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67" b="0" i="0" u="none" strike="noStrike" kern="1200" cap="none" spc="0" normalizeH="0" baseline="0" noProof="0" dirty="0">
                <a:ln>
                  <a:noFill/>
                </a:ln>
                <a:solidFill>
                  <a:prstClr val="black"/>
                </a:solidFill>
                <a:effectLst/>
                <a:uLnTx/>
                <a:uFillTx/>
                <a:latin typeface="Calibri" panose="020F0502020204030204"/>
                <a:ea typeface="+mn-ea"/>
                <a:cs typeface="+mn-cs"/>
              </a:rPr>
              <a:t>De 2 à 4 compétences par pôle</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67"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67" b="0" i="0" u="none" strike="noStrike" kern="1200" cap="none" spc="0" normalizeH="0" baseline="0" noProof="0" dirty="0">
                <a:ln>
                  <a:noFill/>
                </a:ln>
                <a:solidFill>
                  <a:prstClr val="black"/>
                </a:solidFill>
                <a:effectLst/>
                <a:uLnTx/>
                <a:uFillTx/>
                <a:latin typeface="Calibri" panose="020F0502020204030204"/>
                <a:ea typeface="+mn-ea"/>
                <a:cs typeface="+mn-cs"/>
              </a:rPr>
              <a:t>Pour chacun des blocs de compétences, une unité d’évaluation est définie</a:t>
            </a:r>
          </a:p>
        </p:txBody>
      </p:sp>
      <p:sp>
        <p:nvSpPr>
          <p:cNvPr id="3" name="Espace réservé du texte 11">
            <a:extLst>
              <a:ext uri="{FF2B5EF4-FFF2-40B4-BE49-F238E27FC236}">
                <a16:creationId xmlns:a16="http://schemas.microsoft.com/office/drawing/2014/main" id="{6E965F9A-47AF-7125-4C97-140F9BA6F16B}"/>
              </a:ext>
            </a:extLst>
          </p:cNvPr>
          <p:cNvSpPr>
            <a:spLocks noGrp="1"/>
          </p:cNvSpPr>
          <p:nvPr>
            <p:ph type="body" sz="quarter" idx="10"/>
          </p:nvPr>
        </p:nvSpPr>
        <p:spPr>
          <a:xfrm>
            <a:off x="1314449" y="503592"/>
            <a:ext cx="9222921" cy="612513"/>
          </a:xfrm>
        </p:spPr>
        <p:txBody>
          <a:bodyPr/>
          <a:lstStyle/>
          <a:p>
            <a:r>
              <a:rPr lang="fr-FR" sz="2800" b="1" dirty="0"/>
              <a:t>Les blocs de compétences associés aux pôles d’activités</a:t>
            </a:r>
          </a:p>
          <a:p>
            <a:endParaRPr lang="fr-FR" b="1" dirty="0">
              <a:solidFill>
                <a:schemeClr val="accent1">
                  <a:lumMod val="50000"/>
                </a:schemeClr>
              </a:solidFill>
            </a:endParaRPr>
          </a:p>
        </p:txBody>
      </p:sp>
      <p:sp>
        <p:nvSpPr>
          <p:cNvPr id="5" name="Espace réservé du texte 3">
            <a:extLst>
              <a:ext uri="{FF2B5EF4-FFF2-40B4-BE49-F238E27FC236}">
                <a16:creationId xmlns:a16="http://schemas.microsoft.com/office/drawing/2014/main" id="{9BF23A8C-356A-D9FE-F7EC-D2FD22EE510F}"/>
              </a:ext>
            </a:extLst>
          </p:cNvPr>
          <p:cNvSpPr txBox="1">
            <a:spLocks/>
          </p:cNvSpPr>
          <p:nvPr/>
        </p:nvSpPr>
        <p:spPr>
          <a:xfrm>
            <a:off x="1314450" y="0"/>
            <a:ext cx="9222920" cy="523939"/>
          </a:xfrm>
          <a:prstGeom prst="rect">
            <a:avLst/>
          </a:prstGeom>
          <a:solidFill>
            <a:schemeClr val="accent1">
              <a:lumMod val="75000"/>
            </a:schemeClr>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PNF BTS Maintenance des véhicules 16 mars et 02 avril 2026</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Tableau 9">
            <a:extLst>
              <a:ext uri="{FF2B5EF4-FFF2-40B4-BE49-F238E27FC236}">
                <a16:creationId xmlns:a16="http://schemas.microsoft.com/office/drawing/2014/main" id="{8C484D3A-4384-9350-3E7D-886B46AC90AD}"/>
              </a:ext>
            </a:extLst>
          </p:cNvPr>
          <p:cNvGraphicFramePr>
            <a:graphicFrameLocks noGrp="1"/>
          </p:cNvGraphicFramePr>
          <p:nvPr/>
        </p:nvGraphicFramePr>
        <p:xfrm>
          <a:off x="398266" y="1422858"/>
          <a:ext cx="7986230" cy="5422911"/>
        </p:xfrm>
        <a:graphic>
          <a:graphicData uri="http://schemas.openxmlformats.org/drawingml/2006/table">
            <a:tbl>
              <a:tblPr firstRow="1" firstCol="1" bandRow="1"/>
              <a:tblGrid>
                <a:gridCol w="1559263">
                  <a:extLst>
                    <a:ext uri="{9D8B030D-6E8A-4147-A177-3AD203B41FA5}">
                      <a16:colId xmlns:a16="http://schemas.microsoft.com/office/drawing/2014/main" val="888100566"/>
                    </a:ext>
                  </a:extLst>
                </a:gridCol>
                <a:gridCol w="4431866">
                  <a:extLst>
                    <a:ext uri="{9D8B030D-6E8A-4147-A177-3AD203B41FA5}">
                      <a16:colId xmlns:a16="http://schemas.microsoft.com/office/drawing/2014/main" val="49347412"/>
                    </a:ext>
                  </a:extLst>
                </a:gridCol>
                <a:gridCol w="1995101">
                  <a:extLst>
                    <a:ext uri="{9D8B030D-6E8A-4147-A177-3AD203B41FA5}">
                      <a16:colId xmlns:a16="http://schemas.microsoft.com/office/drawing/2014/main" val="220490632"/>
                    </a:ext>
                  </a:extLst>
                </a:gridCol>
              </a:tblGrid>
              <a:tr h="101194">
                <a:tc>
                  <a:txBody>
                    <a:bodyPr/>
                    <a:lstStyle/>
                    <a:p>
                      <a:pPr algn="ctr">
                        <a:spcBef>
                          <a:spcPts val="300"/>
                        </a:spcBef>
                      </a:pPr>
                      <a:r>
                        <a:rPr lang="fr-FR" sz="1200" b="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PÔLES D’ACTIVITÉS</a:t>
                      </a:r>
                      <a:endParaRPr lang="fr-FR" sz="1200">
                        <a:effectLst/>
                        <a:latin typeface="Times New Roman" panose="02020603050405020304" pitchFamily="18" charset="0"/>
                        <a:ea typeface="MS Mincho" panose="02020609040205080304" pitchFamily="49" charset="-128"/>
                        <a:cs typeface="Calibri" panose="020F0502020204030204" pitchFamily="34" charset="0"/>
                      </a:endParaRPr>
                    </a:p>
                  </a:txBody>
                  <a:tcPr marL="6900" marR="6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300"/>
                        </a:spcBef>
                      </a:pPr>
                      <a:r>
                        <a:rPr lang="fr-FR" sz="1200" b="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BLOCS DE COMPÉTENCES</a:t>
                      </a:r>
                      <a:endParaRPr lang="fr-FR" sz="1200">
                        <a:effectLst/>
                        <a:latin typeface="Times New Roman" panose="02020603050405020304" pitchFamily="18" charset="0"/>
                        <a:ea typeface="MS Mincho" panose="02020609040205080304" pitchFamily="49" charset="-128"/>
                        <a:cs typeface="Calibri" panose="020F0502020204030204" pitchFamily="34" charset="0"/>
                      </a:endParaRPr>
                    </a:p>
                  </a:txBody>
                  <a:tcPr marL="6900" marR="6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300"/>
                        </a:spcBef>
                      </a:pPr>
                      <a:r>
                        <a:rPr lang="fr-FR" sz="1200" b="1">
                          <a:solidFill>
                            <a:srgbClr val="000000"/>
                          </a:solidFill>
                          <a:effectLst/>
                          <a:latin typeface="Arial" panose="020B0604020202020204" pitchFamily="34" charset="0"/>
                          <a:ea typeface="Times New Roman" panose="02020603050405020304" pitchFamily="18" charset="0"/>
                          <a:cs typeface="Calibri" panose="020F0502020204030204" pitchFamily="34" charset="0"/>
                        </a:rPr>
                        <a:t>UNITÉS</a:t>
                      </a:r>
                      <a:endParaRPr lang="fr-FR" sz="1200">
                        <a:effectLst/>
                        <a:latin typeface="Times New Roman" panose="02020603050405020304" pitchFamily="18" charset="0"/>
                        <a:ea typeface="MS Mincho" panose="02020609040205080304" pitchFamily="49" charset="-128"/>
                        <a:cs typeface="Calibri" panose="020F0502020204030204" pitchFamily="34" charset="0"/>
                      </a:endParaRPr>
                    </a:p>
                  </a:txBody>
                  <a:tcPr marL="6900" marR="6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22424881"/>
                  </a:ext>
                </a:extLst>
              </a:tr>
              <a:tr h="0">
                <a:tc rowSpan="2">
                  <a:txBody>
                    <a:bodyPr/>
                    <a:lstStyle/>
                    <a:p>
                      <a:pPr algn="ctr">
                        <a:spcBef>
                          <a:spcPts val="300"/>
                        </a:spcBef>
                        <a:tabLst>
                          <a:tab pos="18415" algn="l"/>
                        </a:tabLst>
                      </a:pPr>
                      <a:r>
                        <a:rPr lang="fr-FR" sz="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Pôle 1</a:t>
                      </a:r>
                      <a:endParaRPr lang="fr-FR" sz="1200">
                        <a:effectLst/>
                        <a:latin typeface="Times New Roman" panose="02020603050405020304" pitchFamily="18" charset="0"/>
                        <a:ea typeface="MS Mincho" panose="02020609040205080304" pitchFamily="49" charset="-128"/>
                        <a:cs typeface="Calibri" panose="020F0502020204030204" pitchFamily="34" charset="0"/>
                      </a:endParaRPr>
                    </a:p>
                    <a:p>
                      <a:pPr algn="ctr">
                        <a:spcBef>
                          <a:spcPts val="300"/>
                        </a:spcBef>
                      </a:pPr>
                      <a:r>
                        <a:rPr lang="fr-FR" sz="1200">
                          <a:solidFill>
                            <a:srgbClr val="000000"/>
                          </a:solidFill>
                          <a:effectLst/>
                          <a:latin typeface="Arial" panose="020B0604020202020204" pitchFamily="34" charset="0"/>
                          <a:ea typeface="MS Mincho" panose="02020609040205080304" pitchFamily="49" charset="-128"/>
                          <a:cs typeface="Calibri" panose="020F0502020204030204" pitchFamily="34" charset="0"/>
                        </a:rPr>
                        <a:t>Diagnostic des systèmes des véhicules</a:t>
                      </a:r>
                      <a:endParaRPr lang="fr-FR" sz="1200">
                        <a:effectLst/>
                        <a:latin typeface="Times New Roman" panose="02020603050405020304" pitchFamily="18" charset="0"/>
                        <a:ea typeface="MS Mincho" panose="02020609040205080304" pitchFamily="49" charset="-128"/>
                        <a:cs typeface="Calibri" panose="020F0502020204030204" pitchFamily="34" charset="0"/>
                      </a:endParaRPr>
                    </a:p>
                  </a:txBody>
                  <a:tcPr marL="6900" marR="6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A"/>
                    </a:solidFill>
                  </a:tcPr>
                </a:tc>
                <a:tc>
                  <a:txBody>
                    <a:bodyPr/>
                    <a:lstStyle/>
                    <a:p>
                      <a:pPr algn="ctr">
                        <a:spcBef>
                          <a:spcPts val="300"/>
                        </a:spcBef>
                      </a:pPr>
                      <a:r>
                        <a:rPr lang="fr-FR" sz="1200">
                          <a:solidFill>
                            <a:srgbClr val="000000"/>
                          </a:solidFill>
                          <a:effectLst/>
                          <a:latin typeface="Arial" panose="020B0604020202020204" pitchFamily="34" charset="0"/>
                          <a:ea typeface="Calibri" panose="020F0502020204030204" pitchFamily="34" charset="0"/>
                          <a:cs typeface="Calibri" panose="020F0502020204030204" pitchFamily="34" charset="0"/>
                        </a:rPr>
                        <a:t>Bloc n°1 </a:t>
                      </a:r>
                      <a:r>
                        <a:rPr lang="fr-FR" sz="1200">
                          <a:solidFill>
                            <a:srgbClr val="000000"/>
                          </a:solidFill>
                          <a:effectLst/>
                          <a:latin typeface="Arial" panose="020B0604020202020204" pitchFamily="34" charset="0"/>
                          <a:ea typeface="Arial Narrow" panose="020B0606020202030204" pitchFamily="34" charset="0"/>
                          <a:cs typeface="Calibri" panose="020F0502020204030204" pitchFamily="34" charset="0"/>
                        </a:rPr>
                        <a:t>–</a:t>
                      </a:r>
                      <a:r>
                        <a:rPr lang="fr-FR" sz="1200">
                          <a:solidFill>
                            <a:srgbClr val="000000"/>
                          </a:solidFill>
                          <a:effectLst/>
                          <a:latin typeface="Arial" panose="020B0604020202020204" pitchFamily="34" charset="0"/>
                          <a:ea typeface="Calibri" panose="020F0502020204030204" pitchFamily="34" charset="0"/>
                          <a:cs typeface="Calibri" panose="020F0502020204030204" pitchFamily="34" charset="0"/>
                        </a:rPr>
                        <a:t> Réaliser le diagnostic des systèmes des véhicules</a:t>
                      </a:r>
                      <a:endParaRPr lang="fr-FR" sz="1200">
                        <a:effectLst/>
                        <a:latin typeface="Times New Roman" panose="02020603050405020304" pitchFamily="18" charset="0"/>
                        <a:ea typeface="MS Mincho" panose="02020609040205080304" pitchFamily="49" charset="-128"/>
                        <a:cs typeface="Calibri" panose="020F0502020204030204" pitchFamily="34" charset="0"/>
                      </a:endParaRPr>
                    </a:p>
                  </a:txBody>
                  <a:tcPr marL="6900" marR="6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A"/>
                    </a:solidFill>
                  </a:tcPr>
                </a:tc>
                <a:tc rowSpan="2">
                  <a:txBody>
                    <a:bodyPr/>
                    <a:lstStyle/>
                    <a:p>
                      <a:pPr algn="ctr"/>
                      <a:r>
                        <a:rPr lang="fr-FR" sz="1200">
                          <a:solidFill>
                            <a:srgbClr val="000000"/>
                          </a:solidFill>
                          <a:effectLst/>
                          <a:latin typeface="Arial" panose="020B0604020202020204" pitchFamily="34" charset="0"/>
                          <a:ea typeface="Calibri" panose="020F0502020204030204" pitchFamily="34" charset="0"/>
                          <a:cs typeface="Calibri" panose="020F0502020204030204" pitchFamily="34" charset="0"/>
                        </a:rPr>
                        <a:t>U5</a:t>
                      </a:r>
                      <a:endParaRPr lang="fr-FR" sz="1200">
                        <a:effectLst/>
                        <a:latin typeface="Times New Roman" panose="02020603050405020304" pitchFamily="18" charset="0"/>
                        <a:ea typeface="MS Mincho" panose="02020609040205080304" pitchFamily="49" charset="-128"/>
                        <a:cs typeface="Calibri" panose="020F0502020204030204" pitchFamily="34" charset="0"/>
                      </a:endParaRPr>
                    </a:p>
                    <a:p>
                      <a:pPr algn="ctr"/>
                      <a:r>
                        <a:rPr lang="fr-FR" sz="1200">
                          <a:solidFill>
                            <a:srgbClr val="000000"/>
                          </a:solidFill>
                          <a:effectLst/>
                          <a:latin typeface="Arial" panose="020B0604020202020204" pitchFamily="34" charset="0"/>
                          <a:ea typeface="Calibri" panose="020F0502020204030204" pitchFamily="34" charset="0"/>
                          <a:cs typeface="Calibri" panose="020F0502020204030204" pitchFamily="34" charset="0"/>
                        </a:rPr>
                        <a:t>Réalisation du diagnostic des systèmes des véhicules</a:t>
                      </a:r>
                      <a:endParaRPr lang="fr-FR" sz="1200">
                        <a:effectLst/>
                        <a:latin typeface="Times New Roman" panose="02020603050405020304" pitchFamily="18" charset="0"/>
                        <a:ea typeface="MS Mincho" panose="02020609040205080304" pitchFamily="49" charset="-128"/>
                        <a:cs typeface="Calibri" panose="020F0502020204030204" pitchFamily="34" charset="0"/>
                      </a:endParaRPr>
                    </a:p>
                  </a:txBody>
                  <a:tcPr marL="6900" marR="6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A"/>
                    </a:solidFill>
                  </a:tcPr>
                </a:tc>
                <a:extLst>
                  <a:ext uri="{0D108BD9-81ED-4DB2-BD59-A6C34878D82A}">
                    <a16:rowId xmlns:a16="http://schemas.microsoft.com/office/drawing/2014/main" val="674647765"/>
                  </a:ext>
                </a:extLst>
              </a:tr>
              <a:tr h="792686">
                <a:tc vMerge="1">
                  <a:txBody>
                    <a:bodyPr/>
                    <a:lstStyle/>
                    <a:p>
                      <a:endParaRPr lang="fr-FR"/>
                    </a:p>
                  </a:txBody>
                  <a:tcPr/>
                </a:tc>
                <a:tc>
                  <a:txBody>
                    <a:bodyPr/>
                    <a:lstStyle/>
                    <a:p>
                      <a:pPr marL="342900" lvl="0" indent="-342900" algn="just">
                        <a:buFont typeface="Calibri" panose="020F0502020204030204" pitchFamily="34" charset="0"/>
                        <a:buChar char="-"/>
                      </a:pPr>
                      <a:r>
                        <a:rPr lang="fr-FR"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Constater le dysfonctionnement</a:t>
                      </a:r>
                      <a:endParaRPr lang="fr-FR" sz="1200">
                        <a:effectLst/>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just">
                        <a:buFont typeface="Calibri" panose="020F0502020204030204" pitchFamily="34" charset="0"/>
                        <a:buChar char="-"/>
                      </a:pPr>
                      <a:r>
                        <a:rPr lang="fr-FR"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Hiérarchiser les hypothèses</a:t>
                      </a:r>
                      <a:endParaRPr lang="fr-FR" sz="1200">
                        <a:effectLst/>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just">
                        <a:buFont typeface="Calibri" panose="020F0502020204030204" pitchFamily="34" charset="0"/>
                        <a:buChar char="-"/>
                      </a:pPr>
                      <a:r>
                        <a:rPr lang="fr-FR"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Appliquer un protocole d'essais et mesures</a:t>
                      </a:r>
                      <a:endParaRPr lang="fr-FR" sz="1200">
                        <a:effectLst/>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just">
                        <a:spcBef>
                          <a:spcPts val="300"/>
                        </a:spcBef>
                        <a:spcAft>
                          <a:spcPts val="0"/>
                        </a:spcAft>
                        <a:buFont typeface="Calibri" panose="020F0502020204030204" pitchFamily="34" charset="0"/>
                        <a:buChar char="-"/>
                      </a:pPr>
                      <a:r>
                        <a:rPr lang="fr-FR"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Proposer des solutions correctives adaptées aux contraintes économiques, environnementales et réglementaires</a:t>
                      </a:r>
                      <a:endParaRPr lang="fr-FR"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00" marR="6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A"/>
                    </a:solidFill>
                  </a:tcPr>
                </a:tc>
                <a:tc vMerge="1">
                  <a:txBody>
                    <a:bodyPr/>
                    <a:lstStyle/>
                    <a:p>
                      <a:endParaRPr lang="fr-FR"/>
                    </a:p>
                  </a:txBody>
                  <a:tcPr/>
                </a:tc>
                <a:extLst>
                  <a:ext uri="{0D108BD9-81ED-4DB2-BD59-A6C34878D82A}">
                    <a16:rowId xmlns:a16="http://schemas.microsoft.com/office/drawing/2014/main" val="1757594339"/>
                  </a:ext>
                </a:extLst>
              </a:tr>
              <a:tr h="33731">
                <a:tc rowSpan="2">
                  <a:txBody>
                    <a:bodyPr/>
                    <a:lstStyle/>
                    <a:p>
                      <a:pPr algn="ctr">
                        <a:spcBef>
                          <a:spcPts val="300"/>
                        </a:spcBef>
                        <a:tabLst>
                          <a:tab pos="18415" algn="l"/>
                        </a:tabLst>
                      </a:pPr>
                      <a:r>
                        <a:rPr lang="fr-FR" sz="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Pôle 2</a:t>
                      </a:r>
                      <a:endParaRPr lang="fr-FR" sz="1200">
                        <a:effectLst/>
                        <a:latin typeface="Times New Roman" panose="02020603050405020304" pitchFamily="18" charset="0"/>
                        <a:ea typeface="MS Mincho" panose="02020609040205080304" pitchFamily="49" charset="-128"/>
                        <a:cs typeface="Calibri" panose="020F0502020204030204" pitchFamily="34" charset="0"/>
                      </a:endParaRPr>
                    </a:p>
                    <a:p>
                      <a:pPr algn="ctr"/>
                      <a:r>
                        <a:rPr lang="fr-FR" sz="1200">
                          <a:solidFill>
                            <a:srgbClr val="000000"/>
                          </a:solidFill>
                          <a:effectLst/>
                          <a:latin typeface="Arial" panose="020B0604020202020204" pitchFamily="34" charset="0"/>
                          <a:ea typeface="MS Mincho" panose="02020609040205080304" pitchFamily="49" charset="-128"/>
                          <a:cs typeface="Calibri" panose="020F0502020204030204" pitchFamily="34" charset="0"/>
                        </a:rPr>
                        <a:t>Relation clientèle et commercialisation des produits et services de l'après-vente des véhicules</a:t>
                      </a:r>
                      <a:endParaRPr lang="fr-FR" sz="1200">
                        <a:effectLst/>
                        <a:latin typeface="Times New Roman" panose="02020603050405020304" pitchFamily="18" charset="0"/>
                        <a:ea typeface="MS Mincho" panose="02020609040205080304" pitchFamily="49" charset="-128"/>
                        <a:cs typeface="Calibri" panose="020F0502020204030204" pitchFamily="34" charset="0"/>
                      </a:endParaRPr>
                    </a:p>
                  </a:txBody>
                  <a:tcPr marL="6900" marR="6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r>
                        <a:rPr lang="fr-FR" sz="1200">
                          <a:solidFill>
                            <a:srgbClr val="000000"/>
                          </a:solidFill>
                          <a:effectLst/>
                          <a:latin typeface="Arial" panose="020B0604020202020204" pitchFamily="34" charset="0"/>
                          <a:ea typeface="Calibri" panose="020F0502020204030204" pitchFamily="34" charset="0"/>
                          <a:cs typeface="Calibri" panose="020F0502020204030204" pitchFamily="34" charset="0"/>
                        </a:rPr>
                        <a:t>Bloc n°2 </a:t>
                      </a:r>
                      <a:r>
                        <a:rPr lang="fr-FR" sz="1200">
                          <a:solidFill>
                            <a:srgbClr val="000000"/>
                          </a:solidFill>
                          <a:effectLst/>
                          <a:latin typeface="Arial" panose="020B0604020202020204" pitchFamily="34" charset="0"/>
                          <a:ea typeface="Arial Narrow" panose="020B0606020202030204" pitchFamily="34" charset="0"/>
                          <a:cs typeface="Calibri" panose="020F0502020204030204" pitchFamily="34" charset="0"/>
                        </a:rPr>
                        <a:t>–</a:t>
                      </a:r>
                      <a:r>
                        <a:rPr lang="fr-FR" sz="1200">
                          <a:solidFill>
                            <a:srgbClr val="000000"/>
                          </a:solidFill>
                          <a:effectLst/>
                          <a:latin typeface="Arial" panose="020B0604020202020204" pitchFamily="34" charset="0"/>
                          <a:ea typeface="Calibri" panose="020F0502020204030204" pitchFamily="34" charset="0"/>
                          <a:cs typeface="Calibri" panose="020F0502020204030204" pitchFamily="34" charset="0"/>
                        </a:rPr>
                        <a:t> Assurer la </a:t>
                      </a:r>
                      <a:r>
                        <a:rPr lang="fr-FR" sz="1200">
                          <a:solidFill>
                            <a:srgbClr val="000000"/>
                          </a:solidFill>
                          <a:effectLst/>
                          <a:latin typeface="Arial" panose="020B0604020202020204" pitchFamily="34" charset="0"/>
                          <a:ea typeface="MS Mincho" panose="02020609040205080304" pitchFamily="49" charset="-128"/>
                          <a:cs typeface="Calibri" panose="020F0502020204030204" pitchFamily="34" charset="0"/>
                        </a:rPr>
                        <a:t>relation clientèle et la commercialisation des produits et services de l'après-vente des véhicules</a:t>
                      </a:r>
                      <a:endParaRPr lang="fr-FR" sz="1200">
                        <a:effectLst/>
                        <a:latin typeface="Times New Roman" panose="02020603050405020304" pitchFamily="18" charset="0"/>
                        <a:ea typeface="MS Mincho" panose="02020609040205080304" pitchFamily="49" charset="-128"/>
                        <a:cs typeface="Calibri" panose="020F0502020204030204" pitchFamily="34" charset="0"/>
                      </a:endParaRPr>
                    </a:p>
                  </a:txBody>
                  <a:tcPr marL="6900" marR="6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rowSpan="2">
                  <a:txBody>
                    <a:bodyPr/>
                    <a:lstStyle/>
                    <a:p>
                      <a:pPr algn="ctr"/>
                      <a:r>
                        <a:rPr lang="fr-FR" sz="1200">
                          <a:solidFill>
                            <a:srgbClr val="000000"/>
                          </a:solidFill>
                          <a:effectLst/>
                          <a:latin typeface="Arial" panose="020B0604020202020204" pitchFamily="34" charset="0"/>
                          <a:ea typeface="Calibri" panose="020F0502020204030204" pitchFamily="34" charset="0"/>
                          <a:cs typeface="Calibri" panose="020F0502020204030204" pitchFamily="34" charset="0"/>
                        </a:rPr>
                        <a:t>U6 </a:t>
                      </a:r>
                      <a:endParaRPr lang="fr-FR" sz="1200">
                        <a:effectLst/>
                        <a:latin typeface="Times New Roman" panose="02020603050405020304" pitchFamily="18" charset="0"/>
                        <a:ea typeface="MS Mincho" panose="02020609040205080304" pitchFamily="49" charset="-128"/>
                        <a:cs typeface="Calibri" panose="020F0502020204030204" pitchFamily="34" charset="0"/>
                      </a:endParaRPr>
                    </a:p>
                    <a:p>
                      <a:pPr algn="ctr"/>
                      <a:r>
                        <a:rPr lang="fr-FR" sz="1200">
                          <a:solidFill>
                            <a:srgbClr val="000000"/>
                          </a:solidFill>
                          <a:effectLst/>
                          <a:latin typeface="Arial" panose="020B0604020202020204" pitchFamily="34" charset="0"/>
                          <a:ea typeface="MS Mincho" panose="02020609040205080304" pitchFamily="49" charset="-128"/>
                          <a:cs typeface="Calibri" panose="020F0502020204030204" pitchFamily="34" charset="0"/>
                        </a:rPr>
                        <a:t>Gestion de la relation clientèle et de la commercialisation des produits et services de l'après-vente des véhicules</a:t>
                      </a:r>
                      <a:endParaRPr lang="fr-FR" sz="1200">
                        <a:effectLst/>
                        <a:latin typeface="Times New Roman" panose="02020603050405020304" pitchFamily="18" charset="0"/>
                        <a:ea typeface="MS Mincho" panose="02020609040205080304" pitchFamily="49" charset="-128"/>
                        <a:cs typeface="Calibri" panose="020F0502020204030204" pitchFamily="34" charset="0"/>
                      </a:endParaRPr>
                    </a:p>
                  </a:txBody>
                  <a:tcPr marL="6900" marR="6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1506492369"/>
                  </a:ext>
                </a:extLst>
              </a:tr>
              <a:tr h="1686565">
                <a:tc vMerge="1">
                  <a:txBody>
                    <a:bodyPr/>
                    <a:lstStyle/>
                    <a:p>
                      <a:endParaRPr lang="fr-FR"/>
                    </a:p>
                  </a:txBody>
                  <a:tcPr/>
                </a:tc>
                <a:tc>
                  <a:txBody>
                    <a:bodyPr/>
                    <a:lstStyle/>
                    <a:p>
                      <a:pPr marL="342900" lvl="0" indent="-342900" algn="just">
                        <a:buFont typeface="Calibri" panose="020F0502020204030204" pitchFamily="34" charset="0"/>
                        <a:buChar char="-"/>
                      </a:pPr>
                      <a:r>
                        <a:rPr lang="fr-FR"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Appliquer les principes de la relation client en après-vente</a:t>
                      </a:r>
                      <a:endParaRPr lang="fr-FR" sz="1200">
                        <a:effectLst/>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just">
                        <a:buFont typeface="Calibri" panose="020F0502020204030204" pitchFamily="34" charset="0"/>
                        <a:buChar char="-"/>
                      </a:pPr>
                      <a:r>
                        <a:rPr lang="fr-FR"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Commercialiser des produits et des services de l’après-vente</a:t>
                      </a:r>
                      <a:endParaRPr lang="fr-FR"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00" marR="6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vMerge="1">
                  <a:txBody>
                    <a:bodyPr/>
                    <a:lstStyle/>
                    <a:p>
                      <a:endParaRPr lang="fr-FR"/>
                    </a:p>
                  </a:txBody>
                  <a:tcPr/>
                </a:tc>
                <a:extLst>
                  <a:ext uri="{0D108BD9-81ED-4DB2-BD59-A6C34878D82A}">
                    <a16:rowId xmlns:a16="http://schemas.microsoft.com/office/drawing/2014/main" val="4028560198"/>
                  </a:ext>
                </a:extLst>
              </a:tr>
              <a:tr h="0">
                <a:tc rowSpan="2">
                  <a:txBody>
                    <a:bodyPr/>
                    <a:lstStyle/>
                    <a:p>
                      <a:pPr marL="18415" algn="ctr">
                        <a:tabLst>
                          <a:tab pos="18415" algn="l"/>
                        </a:tabLst>
                      </a:pPr>
                      <a:r>
                        <a:rPr lang="fr-FR" sz="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Pôle 3</a:t>
                      </a:r>
                      <a:endParaRPr lang="fr-FR" sz="1200">
                        <a:effectLst/>
                        <a:latin typeface="Times New Roman" panose="02020603050405020304" pitchFamily="18" charset="0"/>
                        <a:ea typeface="MS Mincho" panose="02020609040205080304" pitchFamily="49" charset="-128"/>
                        <a:cs typeface="Calibri" panose="020F0502020204030204" pitchFamily="34" charset="0"/>
                      </a:endParaRPr>
                    </a:p>
                    <a:p>
                      <a:pPr marL="18415" algn="ctr">
                        <a:tabLst>
                          <a:tab pos="18415" algn="l"/>
                        </a:tabLst>
                      </a:pPr>
                      <a:r>
                        <a:rPr lang="fr-FR" sz="1200">
                          <a:solidFill>
                            <a:srgbClr val="000000"/>
                          </a:solidFill>
                          <a:effectLst/>
                          <a:latin typeface="Arial" panose="020B0604020202020204" pitchFamily="34" charset="0"/>
                          <a:ea typeface="MS Mincho" panose="02020609040205080304" pitchFamily="49" charset="-128"/>
                          <a:cs typeface="Calibri" panose="020F0502020204030204" pitchFamily="34" charset="0"/>
                        </a:rPr>
                        <a:t>Organisation des activités de maintenance des véhicules</a:t>
                      </a:r>
                      <a:endParaRPr lang="fr-FR" sz="1200">
                        <a:effectLst/>
                        <a:latin typeface="Times New Roman" panose="02020603050405020304" pitchFamily="18" charset="0"/>
                        <a:ea typeface="MS Mincho" panose="02020609040205080304" pitchFamily="49" charset="-128"/>
                        <a:cs typeface="Calibri" panose="020F0502020204030204" pitchFamily="34" charset="0"/>
                      </a:endParaRPr>
                    </a:p>
                  </a:txBody>
                  <a:tcPr marL="6900" marR="6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a:txBody>
                    <a:bodyPr/>
                    <a:lstStyle/>
                    <a:p>
                      <a:pPr algn="ctr"/>
                      <a:r>
                        <a:rPr lang="fr-FR" sz="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Bloc n°3 </a:t>
                      </a:r>
                      <a:r>
                        <a:rPr lang="fr-FR" sz="1200">
                          <a:solidFill>
                            <a:srgbClr val="000000"/>
                          </a:solidFill>
                          <a:effectLst/>
                          <a:latin typeface="Arial" panose="020B0604020202020204" pitchFamily="34" charset="0"/>
                          <a:ea typeface="Arial Narrow" panose="020B0606020202030204" pitchFamily="34" charset="0"/>
                          <a:cs typeface="Calibri" panose="020F0502020204030204" pitchFamily="34" charset="0"/>
                        </a:rPr>
                        <a:t>– </a:t>
                      </a:r>
                      <a:r>
                        <a:rPr lang="fr-FR" sz="1200">
                          <a:solidFill>
                            <a:srgbClr val="000000"/>
                          </a:solidFill>
                          <a:effectLst/>
                          <a:latin typeface="Arial" panose="020B0604020202020204" pitchFamily="34" charset="0"/>
                          <a:ea typeface="MS Mincho" panose="02020609040205080304" pitchFamily="49" charset="-128"/>
                          <a:cs typeface="Calibri" panose="020F0502020204030204" pitchFamily="34" charset="0"/>
                        </a:rPr>
                        <a:t>Organiser les activités de maintenance des véhicules</a:t>
                      </a:r>
                      <a:endParaRPr lang="fr-FR" sz="1200">
                        <a:effectLst/>
                        <a:latin typeface="Times New Roman" panose="02020603050405020304" pitchFamily="18" charset="0"/>
                        <a:ea typeface="MS Mincho" panose="02020609040205080304" pitchFamily="49" charset="-128"/>
                        <a:cs typeface="Calibri" panose="020F0502020204030204" pitchFamily="34" charset="0"/>
                      </a:endParaRPr>
                    </a:p>
                  </a:txBody>
                  <a:tcPr marL="6900" marR="6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rowSpan="2">
                  <a:txBody>
                    <a:bodyPr/>
                    <a:lstStyle/>
                    <a:p>
                      <a:pPr algn="ctr"/>
                      <a:r>
                        <a:rPr lang="fr-FR" sz="1200">
                          <a:solidFill>
                            <a:srgbClr val="000000"/>
                          </a:solidFill>
                          <a:effectLst/>
                          <a:latin typeface="Arial" panose="020B0604020202020204" pitchFamily="34" charset="0"/>
                          <a:ea typeface="Calibri" panose="020F0502020204030204" pitchFamily="34" charset="0"/>
                          <a:cs typeface="Calibri" panose="020F0502020204030204" pitchFamily="34" charset="0"/>
                        </a:rPr>
                        <a:t>U7</a:t>
                      </a:r>
                      <a:endParaRPr lang="fr-FR" sz="1200">
                        <a:effectLst/>
                        <a:latin typeface="Times New Roman" panose="02020603050405020304" pitchFamily="18" charset="0"/>
                        <a:ea typeface="MS Mincho" panose="02020609040205080304" pitchFamily="49" charset="-128"/>
                        <a:cs typeface="Calibri" panose="020F0502020204030204" pitchFamily="34" charset="0"/>
                      </a:endParaRPr>
                    </a:p>
                    <a:p>
                      <a:pPr algn="ctr"/>
                      <a:r>
                        <a:rPr lang="fr-FR" sz="1200">
                          <a:solidFill>
                            <a:srgbClr val="000000"/>
                          </a:solidFill>
                          <a:effectLst/>
                          <a:latin typeface="Arial" panose="020B0604020202020204" pitchFamily="34" charset="0"/>
                          <a:ea typeface="MS Mincho" panose="02020609040205080304" pitchFamily="49" charset="-128"/>
                          <a:cs typeface="Calibri" panose="020F0502020204030204" pitchFamily="34" charset="0"/>
                        </a:rPr>
                        <a:t>Organisation des activités de maintenance des véhicules</a:t>
                      </a:r>
                      <a:endParaRPr lang="fr-FR" sz="1200">
                        <a:effectLst/>
                        <a:latin typeface="Times New Roman" panose="02020603050405020304" pitchFamily="18" charset="0"/>
                        <a:ea typeface="MS Mincho" panose="02020609040205080304" pitchFamily="49" charset="-128"/>
                        <a:cs typeface="Calibri" panose="020F0502020204030204" pitchFamily="34" charset="0"/>
                      </a:endParaRPr>
                    </a:p>
                  </a:txBody>
                  <a:tcPr marL="6900" marR="6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extLst>
                  <a:ext uri="{0D108BD9-81ED-4DB2-BD59-A6C34878D82A}">
                    <a16:rowId xmlns:a16="http://schemas.microsoft.com/office/drawing/2014/main" val="3565246897"/>
                  </a:ext>
                </a:extLst>
              </a:tr>
              <a:tr h="843283">
                <a:tc vMerge="1">
                  <a:txBody>
                    <a:bodyPr/>
                    <a:lstStyle/>
                    <a:p>
                      <a:endParaRPr lang="fr-FR"/>
                    </a:p>
                  </a:txBody>
                  <a:tcPr/>
                </a:tc>
                <a:tc>
                  <a:txBody>
                    <a:bodyPr/>
                    <a:lstStyle/>
                    <a:p>
                      <a:pPr marL="342900" lvl="0" indent="-342900" algn="just">
                        <a:buFont typeface="Calibri" panose="020F0502020204030204" pitchFamily="34" charset="0"/>
                        <a:buChar char="-"/>
                      </a:pPr>
                      <a:r>
                        <a:rPr lang="fr-FR"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Assurer la planification et le suivi de l’intervention</a:t>
                      </a:r>
                      <a:endParaRPr lang="fr-FR" sz="1200">
                        <a:effectLst/>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just">
                        <a:buFont typeface="Calibri" panose="020F0502020204030204" pitchFamily="34" charset="0"/>
                        <a:buChar char="-"/>
                      </a:pPr>
                      <a:r>
                        <a:rPr lang="fr-FR"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Suivre les indicateurs de performance de l’après-vente</a:t>
                      </a:r>
                      <a:endParaRPr lang="fr-FR" sz="1200">
                        <a:effectLst/>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just">
                        <a:buFont typeface="Calibri" panose="020F0502020204030204" pitchFamily="34" charset="0"/>
                        <a:buChar char="-"/>
                      </a:pPr>
                      <a:r>
                        <a:rPr lang="fr-FR"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Contribuer au développement professionnel de l’équipe</a:t>
                      </a:r>
                      <a:endParaRPr lang="fr-FR"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00" marR="6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vMerge="1">
                  <a:txBody>
                    <a:bodyPr/>
                    <a:lstStyle/>
                    <a:p>
                      <a:endParaRPr lang="fr-FR"/>
                    </a:p>
                  </a:txBody>
                  <a:tcPr/>
                </a:tc>
                <a:extLst>
                  <a:ext uri="{0D108BD9-81ED-4DB2-BD59-A6C34878D82A}">
                    <a16:rowId xmlns:a16="http://schemas.microsoft.com/office/drawing/2014/main" val="3107895326"/>
                  </a:ext>
                </a:extLst>
              </a:tr>
              <a:tr h="0">
                <a:tc rowSpan="2">
                  <a:txBody>
                    <a:bodyPr/>
                    <a:lstStyle/>
                    <a:p>
                      <a:pPr marL="18415" algn="ctr">
                        <a:tabLst>
                          <a:tab pos="18415" algn="l"/>
                        </a:tabLst>
                      </a:pPr>
                      <a:r>
                        <a:rPr lang="fr-FR" sz="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Pôle 4</a:t>
                      </a:r>
                      <a:endParaRPr lang="fr-FR" sz="1200">
                        <a:effectLst/>
                        <a:latin typeface="Times New Roman" panose="02020603050405020304" pitchFamily="18" charset="0"/>
                        <a:ea typeface="MS Mincho" panose="02020609040205080304" pitchFamily="49" charset="-128"/>
                        <a:cs typeface="Calibri" panose="020F0502020204030204" pitchFamily="34" charset="0"/>
                      </a:endParaRPr>
                    </a:p>
                    <a:p>
                      <a:pPr marL="18415" algn="ctr">
                        <a:tabLst>
                          <a:tab pos="18415" algn="l"/>
                        </a:tabLst>
                      </a:pPr>
                      <a:r>
                        <a:rPr lang="fr-FR" sz="1200">
                          <a:solidFill>
                            <a:srgbClr val="000000"/>
                          </a:solidFill>
                          <a:effectLst/>
                          <a:latin typeface="Arial" panose="020B0604020202020204" pitchFamily="34" charset="0"/>
                          <a:ea typeface="Arial" panose="020B0604020202020204" pitchFamily="34" charset="0"/>
                          <a:cs typeface="Calibri" panose="020F0502020204030204" pitchFamily="34" charset="0"/>
                        </a:rPr>
                        <a:t>Maintenance corrective des véhicules</a:t>
                      </a:r>
                      <a:endParaRPr lang="fr-FR" sz="1200">
                        <a:effectLst/>
                        <a:latin typeface="Times New Roman" panose="02020603050405020304" pitchFamily="18" charset="0"/>
                        <a:ea typeface="MS Mincho" panose="02020609040205080304" pitchFamily="49" charset="-128"/>
                        <a:cs typeface="Calibri" panose="020F0502020204030204" pitchFamily="34" charset="0"/>
                      </a:endParaRPr>
                    </a:p>
                  </a:txBody>
                  <a:tcPr marL="6900" marR="6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F"/>
                    </a:solidFill>
                  </a:tcPr>
                </a:tc>
                <a:tc>
                  <a:txBody>
                    <a:bodyPr/>
                    <a:lstStyle/>
                    <a:p>
                      <a:pPr algn="ctr"/>
                      <a:r>
                        <a:rPr lang="fr-FR" sz="1200">
                          <a:solidFill>
                            <a:srgbClr val="000000"/>
                          </a:solidFill>
                          <a:effectLst/>
                          <a:latin typeface="Arial" panose="020B0604020202020204" pitchFamily="34" charset="0"/>
                          <a:ea typeface="Calibri" panose="020F0502020204030204" pitchFamily="34" charset="0"/>
                          <a:cs typeface="Calibri" panose="020F0502020204030204" pitchFamily="34" charset="0"/>
                        </a:rPr>
                        <a:t>Bloc n° 4 </a:t>
                      </a:r>
                      <a:r>
                        <a:rPr lang="fr-FR" sz="1200">
                          <a:solidFill>
                            <a:srgbClr val="000000"/>
                          </a:solidFill>
                          <a:effectLst/>
                          <a:latin typeface="Arial" panose="020B0604020202020204" pitchFamily="34" charset="0"/>
                          <a:ea typeface="Arial Narrow" panose="020B0606020202030204" pitchFamily="34" charset="0"/>
                          <a:cs typeface="Calibri" panose="020F0502020204030204" pitchFamily="34" charset="0"/>
                        </a:rPr>
                        <a:t>– Réaliser la m</a:t>
                      </a:r>
                      <a:r>
                        <a:rPr lang="fr-FR" sz="1200">
                          <a:solidFill>
                            <a:srgbClr val="000000"/>
                          </a:solidFill>
                          <a:effectLst/>
                          <a:latin typeface="Arial" panose="020B0604020202020204" pitchFamily="34" charset="0"/>
                          <a:ea typeface="Arial" panose="020B0604020202020204" pitchFamily="34" charset="0"/>
                          <a:cs typeface="Calibri" panose="020F0502020204030204" pitchFamily="34" charset="0"/>
                        </a:rPr>
                        <a:t>aintenance corrective des véhicules</a:t>
                      </a:r>
                      <a:endParaRPr lang="fr-FR" sz="1200">
                        <a:effectLst/>
                        <a:latin typeface="Times New Roman" panose="02020603050405020304" pitchFamily="18" charset="0"/>
                        <a:ea typeface="MS Mincho" panose="02020609040205080304" pitchFamily="49" charset="-128"/>
                        <a:cs typeface="Calibri" panose="020F0502020204030204" pitchFamily="34" charset="0"/>
                      </a:endParaRPr>
                    </a:p>
                  </a:txBody>
                  <a:tcPr marL="6900" marR="6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rowSpan="2">
                  <a:txBody>
                    <a:bodyPr/>
                    <a:lstStyle/>
                    <a:p>
                      <a:pPr algn="ctr"/>
                      <a:r>
                        <a:rPr lang="fr-FR" sz="1200">
                          <a:solidFill>
                            <a:srgbClr val="000000"/>
                          </a:solidFill>
                          <a:effectLst/>
                          <a:latin typeface="Arial" panose="020B0604020202020204" pitchFamily="34" charset="0"/>
                          <a:ea typeface="Calibri" panose="020F0502020204030204" pitchFamily="34" charset="0"/>
                          <a:cs typeface="Calibri" panose="020F0502020204030204" pitchFamily="34" charset="0"/>
                        </a:rPr>
                        <a:t>U8 </a:t>
                      </a:r>
                      <a:endParaRPr lang="fr-FR" sz="1200">
                        <a:effectLst/>
                        <a:latin typeface="Times New Roman" panose="02020603050405020304" pitchFamily="18" charset="0"/>
                        <a:ea typeface="MS Mincho" panose="02020609040205080304" pitchFamily="49" charset="-128"/>
                        <a:cs typeface="Calibri" panose="020F0502020204030204" pitchFamily="34" charset="0"/>
                      </a:endParaRPr>
                    </a:p>
                    <a:p>
                      <a:pPr algn="ctr"/>
                      <a:r>
                        <a:rPr lang="fr-FR" sz="1200">
                          <a:solidFill>
                            <a:srgbClr val="000000"/>
                          </a:solidFill>
                          <a:effectLst/>
                          <a:latin typeface="Arial" panose="020B0604020202020204" pitchFamily="34" charset="0"/>
                          <a:ea typeface="Arial Narrow" panose="020B0606020202030204" pitchFamily="34" charset="0"/>
                          <a:cs typeface="Calibri" panose="020F0502020204030204" pitchFamily="34" charset="0"/>
                        </a:rPr>
                        <a:t>Réalisation de la m</a:t>
                      </a:r>
                      <a:r>
                        <a:rPr lang="fr-FR" sz="1200">
                          <a:solidFill>
                            <a:srgbClr val="000000"/>
                          </a:solidFill>
                          <a:effectLst/>
                          <a:latin typeface="Arial" panose="020B0604020202020204" pitchFamily="34" charset="0"/>
                          <a:ea typeface="Arial" panose="020B0604020202020204" pitchFamily="34" charset="0"/>
                          <a:cs typeface="Calibri" panose="020F0502020204030204" pitchFamily="34" charset="0"/>
                        </a:rPr>
                        <a:t>aintenance corrective des véhicules</a:t>
                      </a:r>
                      <a:endParaRPr lang="fr-FR" sz="1200">
                        <a:effectLst/>
                        <a:latin typeface="Times New Roman" panose="02020603050405020304" pitchFamily="18" charset="0"/>
                        <a:ea typeface="MS Mincho" panose="02020609040205080304" pitchFamily="49" charset="-128"/>
                        <a:cs typeface="Calibri" panose="020F0502020204030204" pitchFamily="34" charset="0"/>
                      </a:endParaRPr>
                    </a:p>
                  </a:txBody>
                  <a:tcPr marL="6900" marR="6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83762253"/>
                  </a:ext>
                </a:extLst>
              </a:tr>
              <a:tr h="843283">
                <a:tc vMerge="1">
                  <a:txBody>
                    <a:bodyPr/>
                    <a:lstStyle/>
                    <a:p>
                      <a:endParaRPr lang="fr-FR"/>
                    </a:p>
                  </a:txBody>
                  <a:tcPr/>
                </a:tc>
                <a:tc>
                  <a:txBody>
                    <a:bodyPr/>
                    <a:lstStyle/>
                    <a:p>
                      <a:pPr marL="342900" lvl="0" indent="-342900" algn="just">
                        <a:buFont typeface="Calibri" panose="020F0502020204030204" pitchFamily="34" charset="0"/>
                        <a:buChar char="-"/>
                      </a:pPr>
                      <a:r>
                        <a:rPr lang="fr-FR" sz="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Préparer une intervention corrective</a:t>
                      </a:r>
                      <a:endParaRPr lang="fr-FR" sz="12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just">
                        <a:buFont typeface="Calibri" panose="020F0502020204030204" pitchFamily="34" charset="0"/>
                        <a:buChar char="-"/>
                      </a:pPr>
                      <a:r>
                        <a:rPr lang="fr-FR" sz="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Remettre en conformité les systèmes</a:t>
                      </a:r>
                      <a:endParaRPr lang="fr-FR"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00" marR="6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F"/>
                    </a:solidFill>
                  </a:tcPr>
                </a:tc>
                <a:tc vMerge="1">
                  <a:txBody>
                    <a:bodyPr/>
                    <a:lstStyle/>
                    <a:p>
                      <a:endParaRPr lang="fr-FR"/>
                    </a:p>
                  </a:txBody>
                  <a:tcPr/>
                </a:tc>
                <a:extLst>
                  <a:ext uri="{0D108BD9-81ED-4DB2-BD59-A6C34878D82A}">
                    <a16:rowId xmlns:a16="http://schemas.microsoft.com/office/drawing/2014/main" val="1836110213"/>
                  </a:ext>
                </a:extLst>
              </a:tr>
            </a:tbl>
          </a:graphicData>
        </a:graphic>
      </p:graphicFrame>
    </p:spTree>
    <p:extLst>
      <p:ext uri="{BB962C8B-B14F-4D97-AF65-F5344CB8AC3E}">
        <p14:creationId xmlns:p14="http://schemas.microsoft.com/office/powerpoint/2010/main" val="3815307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1DBF795-C796-DA68-AD27-FDC65BD1FD85}"/>
              </a:ext>
            </a:extLst>
          </p:cNvPr>
          <p:cNvPicPr>
            <a:picLocks noChangeAspect="1"/>
          </p:cNvPicPr>
          <p:nvPr/>
        </p:nvPicPr>
        <p:blipFill>
          <a:blip r:embed="rId2"/>
          <a:stretch>
            <a:fillRect/>
          </a:stretch>
        </p:blipFill>
        <p:spPr>
          <a:xfrm>
            <a:off x="7355540" y="2178298"/>
            <a:ext cx="4612341" cy="2729877"/>
          </a:xfrm>
          <a:prstGeom prst="rect">
            <a:avLst/>
          </a:prstGeom>
        </p:spPr>
      </p:pic>
      <p:graphicFrame>
        <p:nvGraphicFramePr>
          <p:cNvPr id="12" name="Tableau 11">
            <a:extLst>
              <a:ext uri="{FF2B5EF4-FFF2-40B4-BE49-F238E27FC236}">
                <a16:creationId xmlns:a16="http://schemas.microsoft.com/office/drawing/2014/main" id="{9EBACCB2-A444-E9F2-6E80-E331D6F726E1}"/>
              </a:ext>
            </a:extLst>
          </p:cNvPr>
          <p:cNvGraphicFramePr>
            <a:graphicFrameLocks noGrp="1"/>
          </p:cNvGraphicFramePr>
          <p:nvPr/>
        </p:nvGraphicFramePr>
        <p:xfrm>
          <a:off x="450914" y="1142518"/>
          <a:ext cx="6783603" cy="5083469"/>
        </p:xfrm>
        <a:graphic>
          <a:graphicData uri="http://schemas.openxmlformats.org/drawingml/2006/table">
            <a:tbl>
              <a:tblPr firstRow="1" firstCol="1" bandRow="1"/>
              <a:tblGrid>
                <a:gridCol w="6783603">
                  <a:extLst>
                    <a:ext uri="{9D8B030D-6E8A-4147-A177-3AD203B41FA5}">
                      <a16:colId xmlns:a16="http://schemas.microsoft.com/office/drawing/2014/main" val="1564784501"/>
                    </a:ext>
                  </a:extLst>
                </a:gridCol>
              </a:tblGrid>
              <a:tr h="441165">
                <a:tc>
                  <a:txBody>
                    <a:bodyPr/>
                    <a:lstStyle/>
                    <a:p>
                      <a:pPr algn="ctr"/>
                      <a:r>
                        <a:rPr lang="fr-FR" sz="1100" b="1" dirty="0">
                          <a:solidFill>
                            <a:srgbClr val="000000"/>
                          </a:solidFill>
                          <a:effectLst/>
                          <a:latin typeface="Arial" panose="020B0604020202020204" pitchFamily="34" charset="0"/>
                          <a:ea typeface="Calibri" panose="020F0502020204030204" pitchFamily="34" charset="0"/>
                          <a:cs typeface="Calibri" panose="020F0502020204030204" pitchFamily="34" charset="0"/>
                        </a:rPr>
                        <a:t>Bloc n°1 </a:t>
                      </a:r>
                      <a:r>
                        <a:rPr lang="fr-FR" sz="1100" b="1" dirty="0">
                          <a:solidFill>
                            <a:srgbClr val="000000"/>
                          </a:solidFill>
                          <a:effectLst/>
                          <a:latin typeface="Arial" panose="020B0604020202020204" pitchFamily="34" charset="0"/>
                          <a:ea typeface="Arial Narrow" panose="020B0606020202030204" pitchFamily="34" charset="0"/>
                          <a:cs typeface="Calibri" panose="020F0502020204030204" pitchFamily="34" charset="0"/>
                        </a:rPr>
                        <a:t>– </a:t>
                      </a:r>
                      <a:r>
                        <a:rPr lang="fr-FR" sz="1100" b="1" dirty="0">
                          <a:solidFill>
                            <a:srgbClr val="000000"/>
                          </a:solidFill>
                          <a:effectLst/>
                          <a:latin typeface="Arial" panose="020B0604020202020204" pitchFamily="34" charset="0"/>
                          <a:ea typeface="Calibri" panose="020F0502020204030204" pitchFamily="34" charset="0"/>
                          <a:cs typeface="Calibri" panose="020F0502020204030204" pitchFamily="34" charset="0"/>
                        </a:rPr>
                        <a:t>Réaliser le diagnostic des systèmes des véhicules</a:t>
                      </a:r>
                      <a:endParaRPr lang="fr-FR" sz="1100" b="1" dirty="0">
                        <a:effectLst/>
                        <a:latin typeface="Times New Roman" panose="02020603050405020304" pitchFamily="18" charset="0"/>
                        <a:ea typeface="MS Mincho" panose="02020609040205080304" pitchFamily="49" charset="-128"/>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A"/>
                    </a:solidFill>
                  </a:tcPr>
                </a:tc>
                <a:extLst>
                  <a:ext uri="{0D108BD9-81ED-4DB2-BD59-A6C34878D82A}">
                    <a16:rowId xmlns:a16="http://schemas.microsoft.com/office/drawing/2014/main" val="1999910055"/>
                  </a:ext>
                </a:extLst>
              </a:tr>
              <a:tr h="1231968">
                <a:tc>
                  <a:txBody>
                    <a:bodyPr/>
                    <a:lstStyle/>
                    <a:p>
                      <a:pPr marL="130810" algn="just"/>
                      <a:r>
                        <a:rPr lang="fr-FR" sz="11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C1.1 </a:t>
                      </a:r>
                      <a:r>
                        <a:rPr lang="fr-FR" sz="1100" dirty="0">
                          <a:solidFill>
                            <a:srgbClr val="000000"/>
                          </a:solidFill>
                          <a:effectLst/>
                          <a:latin typeface="Arial" panose="020B0604020202020204" pitchFamily="34" charset="0"/>
                          <a:ea typeface="Arial" panose="020B0604020202020204" pitchFamily="34" charset="0"/>
                          <a:cs typeface="Calibri" panose="020F0502020204030204" pitchFamily="34" charset="0"/>
                        </a:rPr>
                        <a:t>Constater le dysfonctionnement</a:t>
                      </a:r>
                      <a:endParaRPr lang="fr-FR" sz="1100" dirty="0">
                        <a:effectLst/>
                        <a:latin typeface="Times New Roman" panose="02020603050405020304" pitchFamily="18" charset="0"/>
                        <a:ea typeface="MS Mincho" panose="02020609040205080304" pitchFamily="49" charset="-128"/>
                        <a:cs typeface="Calibri" panose="020F0502020204030204" pitchFamily="34" charset="0"/>
                      </a:endParaRPr>
                    </a:p>
                    <a:p>
                      <a:pPr marL="130810" algn="just"/>
                      <a:r>
                        <a:rPr lang="fr-FR" sz="11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C1.2 </a:t>
                      </a:r>
                      <a:r>
                        <a:rPr lang="fr-FR" sz="1100" dirty="0">
                          <a:solidFill>
                            <a:srgbClr val="000000"/>
                          </a:solidFill>
                          <a:effectLst/>
                          <a:latin typeface="Arial" panose="020B0604020202020204" pitchFamily="34" charset="0"/>
                          <a:ea typeface="Arial" panose="020B0604020202020204" pitchFamily="34" charset="0"/>
                          <a:cs typeface="Calibri" panose="020F0502020204030204" pitchFamily="34" charset="0"/>
                        </a:rPr>
                        <a:t>Hiérarchiser les hypothèses</a:t>
                      </a:r>
                      <a:endParaRPr lang="fr-FR" sz="1100" dirty="0">
                        <a:effectLst/>
                        <a:latin typeface="Times New Roman" panose="02020603050405020304" pitchFamily="18" charset="0"/>
                        <a:ea typeface="MS Mincho" panose="02020609040205080304" pitchFamily="49" charset="-128"/>
                        <a:cs typeface="Calibri" panose="020F0502020204030204" pitchFamily="34" charset="0"/>
                      </a:endParaRPr>
                    </a:p>
                    <a:p>
                      <a:pPr marL="130810" algn="just"/>
                      <a:r>
                        <a:rPr lang="fr-FR" sz="1100" dirty="0">
                          <a:solidFill>
                            <a:srgbClr val="000000"/>
                          </a:solidFill>
                          <a:effectLst/>
                          <a:latin typeface="Arial" panose="020B0604020202020204" pitchFamily="34" charset="0"/>
                          <a:ea typeface="MS Mincho" panose="02020609040205080304" pitchFamily="49" charset="-128"/>
                          <a:cs typeface="Calibri" panose="020F0502020204030204" pitchFamily="34" charset="0"/>
                        </a:rPr>
                        <a:t>C1.3 Appliquer un protocole d'essais et mesures</a:t>
                      </a:r>
                      <a:endParaRPr lang="fr-FR" sz="1100" dirty="0">
                        <a:effectLst/>
                        <a:latin typeface="Times New Roman" panose="02020603050405020304" pitchFamily="18" charset="0"/>
                        <a:ea typeface="MS Mincho" panose="02020609040205080304" pitchFamily="49" charset="-128"/>
                        <a:cs typeface="Calibri" panose="020F0502020204030204" pitchFamily="34" charset="0"/>
                      </a:endParaRPr>
                    </a:p>
                    <a:p>
                      <a:pPr marL="130810"/>
                      <a:r>
                        <a:rPr lang="fr-FR" sz="1100" dirty="0">
                          <a:solidFill>
                            <a:srgbClr val="000000"/>
                          </a:solidFill>
                          <a:effectLst/>
                          <a:latin typeface="Arial" panose="020B0604020202020204" pitchFamily="34" charset="0"/>
                          <a:ea typeface="MS Mincho" panose="02020609040205080304" pitchFamily="49" charset="-128"/>
                          <a:cs typeface="Calibri" panose="020F0502020204030204" pitchFamily="34" charset="0"/>
                        </a:rPr>
                        <a:t>C1.4 Proposer des solutions correctives adaptées aux contraintes économiques, environnementales et réglementaires</a:t>
                      </a:r>
                      <a:endParaRPr lang="fr-FR" sz="1100" dirty="0">
                        <a:effectLst/>
                        <a:latin typeface="Times New Roman" panose="02020603050405020304" pitchFamily="18" charset="0"/>
                        <a:ea typeface="MS Mincho" panose="02020609040205080304" pitchFamily="49" charset="-128"/>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A"/>
                    </a:solidFill>
                  </a:tcPr>
                </a:tc>
                <a:extLst>
                  <a:ext uri="{0D108BD9-81ED-4DB2-BD59-A6C34878D82A}">
                    <a16:rowId xmlns:a16="http://schemas.microsoft.com/office/drawing/2014/main" val="2837184844"/>
                  </a:ext>
                </a:extLst>
              </a:tr>
              <a:tr h="441165">
                <a:tc>
                  <a:txBody>
                    <a:bodyPr/>
                    <a:lstStyle/>
                    <a:p>
                      <a:pPr algn="ctr"/>
                      <a:r>
                        <a:rPr lang="fr-FR" sz="1100" b="1"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Bloc n° 2</a:t>
                      </a:r>
                      <a:r>
                        <a:rPr lang="fr-FR" sz="1100" b="1" dirty="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r>
                        <a:rPr lang="fr-FR" sz="1100" b="1" dirty="0">
                          <a:solidFill>
                            <a:srgbClr val="000000"/>
                          </a:solidFill>
                          <a:effectLst/>
                          <a:latin typeface="Arial" panose="020B0604020202020204" pitchFamily="34" charset="0"/>
                          <a:ea typeface="Arial Narrow" panose="020B0606020202030204" pitchFamily="34" charset="0"/>
                          <a:cs typeface="Calibri" panose="020F0502020204030204" pitchFamily="34" charset="0"/>
                        </a:rPr>
                        <a:t>–</a:t>
                      </a:r>
                      <a:r>
                        <a:rPr lang="fr-FR" sz="1100" b="1"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fr-FR" sz="1100" b="1" dirty="0">
                          <a:solidFill>
                            <a:srgbClr val="000000"/>
                          </a:solidFill>
                          <a:effectLst/>
                          <a:latin typeface="Arial" panose="020B0604020202020204" pitchFamily="34" charset="0"/>
                          <a:ea typeface="Calibri" panose="020F0502020204030204" pitchFamily="34" charset="0"/>
                          <a:cs typeface="Calibri" panose="020F0502020204030204" pitchFamily="34" charset="0"/>
                        </a:rPr>
                        <a:t>Assurer la </a:t>
                      </a:r>
                      <a:r>
                        <a:rPr lang="fr-FR" sz="1100" b="1" dirty="0">
                          <a:solidFill>
                            <a:srgbClr val="000000"/>
                          </a:solidFill>
                          <a:effectLst/>
                          <a:latin typeface="Arial" panose="020B0604020202020204" pitchFamily="34" charset="0"/>
                          <a:ea typeface="MS Mincho" panose="02020609040205080304" pitchFamily="49" charset="-128"/>
                          <a:cs typeface="Calibri" panose="020F0502020204030204" pitchFamily="34" charset="0"/>
                        </a:rPr>
                        <a:t>relation clientèle et la commercialisation des produits et services de l'après-vente des véhicules</a:t>
                      </a:r>
                      <a:endParaRPr lang="fr-FR" sz="1100" b="1" dirty="0">
                        <a:effectLst/>
                        <a:latin typeface="Times New Roman" panose="02020603050405020304" pitchFamily="18" charset="0"/>
                        <a:ea typeface="MS Mincho" panose="02020609040205080304" pitchFamily="49" charset="-128"/>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410721312"/>
                  </a:ext>
                </a:extLst>
              </a:tr>
              <a:tr h="594018">
                <a:tc>
                  <a:txBody>
                    <a:bodyPr/>
                    <a:lstStyle/>
                    <a:p>
                      <a:pPr marL="130810" algn="just"/>
                      <a:r>
                        <a:rPr lang="fr-FR" sz="1100">
                          <a:solidFill>
                            <a:srgbClr val="000000"/>
                          </a:solidFill>
                          <a:effectLst/>
                          <a:latin typeface="Arial" panose="020B0604020202020204" pitchFamily="34" charset="0"/>
                          <a:ea typeface="Calibri" panose="020F0502020204030204" pitchFamily="34" charset="0"/>
                          <a:cs typeface="Calibri" panose="020F0502020204030204" pitchFamily="34" charset="0"/>
                        </a:rPr>
                        <a:t>C2.1 </a:t>
                      </a:r>
                      <a:r>
                        <a:rPr lang="fr-FR" sz="1100">
                          <a:solidFill>
                            <a:srgbClr val="000000"/>
                          </a:solidFill>
                          <a:effectLst/>
                          <a:latin typeface="Arial" panose="020B0604020202020204" pitchFamily="34" charset="0"/>
                          <a:ea typeface="Arial" panose="020B0604020202020204" pitchFamily="34" charset="0"/>
                          <a:cs typeface="Calibri" panose="020F0502020204030204" pitchFamily="34" charset="0"/>
                        </a:rPr>
                        <a:t>Appliquer les principes de la relation client en après-vente</a:t>
                      </a:r>
                      <a:endParaRPr lang="fr-FR" sz="1100">
                        <a:effectLst/>
                        <a:latin typeface="Times New Roman" panose="02020603050405020304" pitchFamily="18" charset="0"/>
                        <a:ea typeface="MS Mincho" panose="02020609040205080304" pitchFamily="49" charset="-128"/>
                        <a:cs typeface="Calibri" panose="020F0502020204030204" pitchFamily="34" charset="0"/>
                      </a:endParaRPr>
                    </a:p>
                    <a:p>
                      <a:pPr marL="130810" algn="just"/>
                      <a:r>
                        <a:rPr lang="fr-FR" sz="1100">
                          <a:solidFill>
                            <a:srgbClr val="000000"/>
                          </a:solidFill>
                          <a:effectLst/>
                          <a:latin typeface="Arial" panose="020B0604020202020204" pitchFamily="34" charset="0"/>
                          <a:ea typeface="Calibri" panose="020F0502020204030204" pitchFamily="34" charset="0"/>
                          <a:cs typeface="Calibri" panose="020F0502020204030204" pitchFamily="34" charset="0"/>
                        </a:rPr>
                        <a:t>C2.2 </a:t>
                      </a:r>
                      <a:r>
                        <a:rPr lang="fr-FR" sz="1100">
                          <a:solidFill>
                            <a:srgbClr val="000000"/>
                          </a:solidFill>
                          <a:effectLst/>
                          <a:latin typeface="Arial" panose="020B0604020202020204" pitchFamily="34" charset="0"/>
                          <a:ea typeface="Arial" panose="020B0604020202020204" pitchFamily="34" charset="0"/>
                          <a:cs typeface="Calibri" panose="020F0502020204030204" pitchFamily="34" charset="0"/>
                        </a:rPr>
                        <a:t>Commercialiser des produits et des services de l’après-vente</a:t>
                      </a:r>
                      <a:endParaRPr lang="fr-FR" sz="1100">
                        <a:effectLst/>
                        <a:latin typeface="Times New Roman" panose="02020603050405020304" pitchFamily="18" charset="0"/>
                        <a:ea typeface="MS Mincho" panose="02020609040205080304" pitchFamily="49" charset="-128"/>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2206182425"/>
                  </a:ext>
                </a:extLst>
              </a:tr>
              <a:tr h="441165">
                <a:tc>
                  <a:txBody>
                    <a:bodyPr/>
                    <a:lstStyle/>
                    <a:p>
                      <a:pPr algn="ctr"/>
                      <a:r>
                        <a:rPr lang="fr-FR" sz="1100" b="1" dirty="0">
                          <a:solidFill>
                            <a:srgbClr val="000000"/>
                          </a:solidFill>
                          <a:effectLst/>
                          <a:latin typeface="Arial" panose="020B0604020202020204" pitchFamily="34" charset="0"/>
                          <a:ea typeface="Calibri" panose="020F0502020204030204" pitchFamily="34" charset="0"/>
                          <a:cs typeface="Calibri" panose="020F0502020204030204" pitchFamily="34" charset="0"/>
                        </a:rPr>
                        <a:t>Bloc n°3 </a:t>
                      </a:r>
                      <a:r>
                        <a:rPr lang="fr-FR" sz="1100" b="1" dirty="0">
                          <a:solidFill>
                            <a:srgbClr val="000000"/>
                          </a:solidFill>
                          <a:effectLst/>
                          <a:latin typeface="Arial" panose="020B0604020202020204" pitchFamily="34" charset="0"/>
                          <a:ea typeface="Arial Narrow" panose="020B0606020202030204" pitchFamily="34" charset="0"/>
                          <a:cs typeface="Calibri" panose="020F0502020204030204" pitchFamily="34" charset="0"/>
                        </a:rPr>
                        <a:t>–</a:t>
                      </a:r>
                      <a:r>
                        <a:rPr lang="fr-FR" sz="1100" b="1" dirty="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r>
                        <a:rPr lang="fr-FR" sz="1100" b="1" dirty="0">
                          <a:solidFill>
                            <a:srgbClr val="000000"/>
                          </a:solidFill>
                          <a:effectLst/>
                          <a:latin typeface="Arial" panose="020B0604020202020204" pitchFamily="34" charset="0"/>
                          <a:ea typeface="MS Mincho" panose="02020609040205080304" pitchFamily="49" charset="-128"/>
                          <a:cs typeface="Calibri" panose="020F0502020204030204" pitchFamily="34" charset="0"/>
                        </a:rPr>
                        <a:t>Organiser les activités de maintenance des véhicules</a:t>
                      </a:r>
                      <a:endParaRPr lang="fr-FR" sz="1100" b="1" dirty="0">
                        <a:effectLst/>
                        <a:latin typeface="Times New Roman" panose="02020603050405020304" pitchFamily="18" charset="0"/>
                        <a:ea typeface="MS Mincho" panose="02020609040205080304" pitchFamily="49" charset="-128"/>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extLst>
                  <a:ext uri="{0D108BD9-81ED-4DB2-BD59-A6C34878D82A}">
                    <a16:rowId xmlns:a16="http://schemas.microsoft.com/office/drawing/2014/main" val="2097506126"/>
                  </a:ext>
                </a:extLst>
              </a:tr>
              <a:tr h="854872">
                <a:tc>
                  <a:txBody>
                    <a:bodyPr/>
                    <a:lstStyle/>
                    <a:p>
                      <a:pPr marL="130810" algn="just"/>
                      <a:r>
                        <a:rPr lang="fr-FR" sz="1100">
                          <a:solidFill>
                            <a:srgbClr val="000000"/>
                          </a:solidFill>
                          <a:effectLst/>
                          <a:latin typeface="Arial" panose="020B0604020202020204" pitchFamily="34" charset="0"/>
                          <a:ea typeface="Calibri" panose="020F0502020204030204" pitchFamily="34" charset="0"/>
                          <a:cs typeface="Calibri" panose="020F0502020204030204" pitchFamily="34" charset="0"/>
                        </a:rPr>
                        <a:t>C3.1 </a:t>
                      </a:r>
                      <a:r>
                        <a:rPr lang="fr-FR" sz="1100">
                          <a:solidFill>
                            <a:srgbClr val="000000"/>
                          </a:solidFill>
                          <a:effectLst/>
                          <a:latin typeface="Arial" panose="020B0604020202020204" pitchFamily="34" charset="0"/>
                          <a:ea typeface="MS Mincho" panose="02020609040205080304" pitchFamily="49" charset="-128"/>
                          <a:cs typeface="Calibri" panose="020F0502020204030204" pitchFamily="34" charset="0"/>
                        </a:rPr>
                        <a:t>Assurer la planification et le suivi de l’intervention</a:t>
                      </a:r>
                      <a:endParaRPr lang="fr-FR" sz="1100">
                        <a:effectLst/>
                        <a:latin typeface="Times New Roman" panose="02020603050405020304" pitchFamily="18" charset="0"/>
                        <a:ea typeface="MS Mincho" panose="02020609040205080304" pitchFamily="49" charset="-128"/>
                        <a:cs typeface="Calibri" panose="020F0502020204030204" pitchFamily="34" charset="0"/>
                      </a:endParaRPr>
                    </a:p>
                    <a:p>
                      <a:pPr marL="130810" algn="just"/>
                      <a:r>
                        <a:rPr lang="fr-FR" sz="1100">
                          <a:solidFill>
                            <a:srgbClr val="000000"/>
                          </a:solidFill>
                          <a:effectLst/>
                          <a:latin typeface="Arial" panose="020B0604020202020204" pitchFamily="34" charset="0"/>
                          <a:ea typeface="Calibri" panose="020F0502020204030204" pitchFamily="34" charset="0"/>
                          <a:cs typeface="Calibri" panose="020F0502020204030204" pitchFamily="34" charset="0"/>
                        </a:rPr>
                        <a:t>C3.2 </a:t>
                      </a:r>
                      <a:r>
                        <a:rPr lang="fr-FR" sz="1100">
                          <a:solidFill>
                            <a:srgbClr val="000000"/>
                          </a:solidFill>
                          <a:effectLst/>
                          <a:latin typeface="Arial" panose="020B0604020202020204" pitchFamily="34" charset="0"/>
                          <a:ea typeface="MS Mincho" panose="02020609040205080304" pitchFamily="49" charset="-128"/>
                          <a:cs typeface="Calibri" panose="020F0502020204030204" pitchFamily="34" charset="0"/>
                        </a:rPr>
                        <a:t>Suivre les indicateurs de performance de l’après-vente</a:t>
                      </a:r>
                      <a:endParaRPr lang="fr-FR" sz="1100">
                        <a:effectLst/>
                        <a:latin typeface="Times New Roman" panose="02020603050405020304" pitchFamily="18" charset="0"/>
                        <a:ea typeface="MS Mincho" panose="02020609040205080304" pitchFamily="49" charset="-128"/>
                        <a:cs typeface="Calibri" panose="020F0502020204030204" pitchFamily="34" charset="0"/>
                      </a:endParaRPr>
                    </a:p>
                    <a:p>
                      <a:pPr marL="130810" algn="just"/>
                      <a:r>
                        <a:rPr lang="fr-FR" sz="1100">
                          <a:solidFill>
                            <a:srgbClr val="000000"/>
                          </a:solidFill>
                          <a:effectLst/>
                          <a:latin typeface="Arial" panose="020B0604020202020204" pitchFamily="34" charset="0"/>
                          <a:ea typeface="MS Mincho" panose="02020609040205080304" pitchFamily="49" charset="-128"/>
                          <a:cs typeface="Calibri" panose="020F0502020204030204" pitchFamily="34" charset="0"/>
                        </a:rPr>
                        <a:t>C3.3 Contribuer au développement professionnel de l’équipe</a:t>
                      </a:r>
                      <a:endParaRPr lang="fr-FR" sz="1100">
                        <a:effectLst/>
                        <a:latin typeface="Times New Roman" panose="02020603050405020304" pitchFamily="18" charset="0"/>
                        <a:ea typeface="MS Mincho" panose="02020609040205080304" pitchFamily="49" charset="-128"/>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extLst>
                  <a:ext uri="{0D108BD9-81ED-4DB2-BD59-A6C34878D82A}">
                    <a16:rowId xmlns:a16="http://schemas.microsoft.com/office/drawing/2014/main" val="1710375332"/>
                  </a:ext>
                </a:extLst>
              </a:tr>
              <a:tr h="441165">
                <a:tc>
                  <a:txBody>
                    <a:bodyPr/>
                    <a:lstStyle/>
                    <a:p>
                      <a:pPr algn="ctr"/>
                      <a:r>
                        <a:rPr lang="fr-FR" sz="1100" b="1" dirty="0">
                          <a:solidFill>
                            <a:srgbClr val="000000"/>
                          </a:solidFill>
                          <a:effectLst/>
                          <a:latin typeface="Arial" panose="020B0604020202020204" pitchFamily="34" charset="0"/>
                          <a:ea typeface="Calibri" panose="020F0502020204030204" pitchFamily="34" charset="0"/>
                          <a:cs typeface="Calibri" panose="020F0502020204030204" pitchFamily="34" charset="0"/>
                        </a:rPr>
                        <a:t>Bloc n°4 </a:t>
                      </a:r>
                      <a:r>
                        <a:rPr lang="fr-FR" sz="1100" b="1" dirty="0">
                          <a:solidFill>
                            <a:srgbClr val="000000"/>
                          </a:solidFill>
                          <a:effectLst/>
                          <a:latin typeface="Arial" panose="020B0604020202020204" pitchFamily="34" charset="0"/>
                          <a:ea typeface="Arial Narrow" panose="020B0606020202030204" pitchFamily="34" charset="0"/>
                          <a:cs typeface="Calibri" panose="020F0502020204030204" pitchFamily="34" charset="0"/>
                        </a:rPr>
                        <a:t>– Réaliser la m</a:t>
                      </a:r>
                      <a:r>
                        <a:rPr lang="fr-FR" sz="1100" b="1" dirty="0">
                          <a:solidFill>
                            <a:srgbClr val="000000"/>
                          </a:solidFill>
                          <a:effectLst/>
                          <a:latin typeface="Arial" panose="020B0604020202020204" pitchFamily="34" charset="0"/>
                          <a:ea typeface="Arial" panose="020B0604020202020204" pitchFamily="34" charset="0"/>
                          <a:cs typeface="Calibri" panose="020F0502020204030204" pitchFamily="34" charset="0"/>
                        </a:rPr>
                        <a:t>aintenance corrective des véhicules</a:t>
                      </a:r>
                      <a:endParaRPr lang="fr-FR" sz="1100" b="1" dirty="0">
                        <a:effectLst/>
                        <a:latin typeface="Times New Roman" panose="02020603050405020304" pitchFamily="18" charset="0"/>
                        <a:ea typeface="MS Mincho" panose="02020609040205080304" pitchFamily="49" charset="-128"/>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F"/>
                    </a:solidFill>
                  </a:tcPr>
                </a:tc>
                <a:extLst>
                  <a:ext uri="{0D108BD9-81ED-4DB2-BD59-A6C34878D82A}">
                    <a16:rowId xmlns:a16="http://schemas.microsoft.com/office/drawing/2014/main" val="390474556"/>
                  </a:ext>
                </a:extLst>
              </a:tr>
              <a:tr h="637951">
                <a:tc>
                  <a:txBody>
                    <a:bodyPr/>
                    <a:lstStyle/>
                    <a:p>
                      <a:pPr marL="130810" algn="just"/>
                      <a:r>
                        <a:rPr lang="fr-FR" sz="11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C4.1 </a:t>
                      </a:r>
                      <a:r>
                        <a:rPr lang="fr-FR" sz="1100" dirty="0">
                          <a:solidFill>
                            <a:srgbClr val="000000"/>
                          </a:solidFill>
                          <a:effectLst/>
                          <a:latin typeface="Arial" panose="020B0604020202020204" pitchFamily="34" charset="0"/>
                          <a:ea typeface="Arial" panose="020B0604020202020204" pitchFamily="34" charset="0"/>
                          <a:cs typeface="Calibri" panose="020F0502020204030204" pitchFamily="34" charset="0"/>
                        </a:rPr>
                        <a:t>Préparer une intervention corrective</a:t>
                      </a:r>
                      <a:endParaRPr lang="fr-FR" sz="1100" dirty="0">
                        <a:effectLst/>
                        <a:latin typeface="Times New Roman" panose="02020603050405020304" pitchFamily="18" charset="0"/>
                        <a:ea typeface="MS Mincho" panose="02020609040205080304" pitchFamily="49" charset="-128"/>
                        <a:cs typeface="Calibri" panose="020F0502020204030204" pitchFamily="34" charset="0"/>
                      </a:endParaRPr>
                    </a:p>
                    <a:p>
                      <a:pPr marL="130810" algn="just"/>
                      <a:r>
                        <a:rPr lang="fr-FR" sz="11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C4.2 </a:t>
                      </a:r>
                      <a:r>
                        <a:rPr lang="fr-FR" sz="1100" dirty="0">
                          <a:solidFill>
                            <a:srgbClr val="000000"/>
                          </a:solidFill>
                          <a:effectLst/>
                          <a:latin typeface="Arial" panose="020B0604020202020204" pitchFamily="34" charset="0"/>
                          <a:ea typeface="MS Mincho" panose="02020609040205080304" pitchFamily="49" charset="-128"/>
                          <a:cs typeface="Calibri" panose="020F0502020204030204" pitchFamily="34" charset="0"/>
                        </a:rPr>
                        <a:t>Remettre en conformité les systèmes</a:t>
                      </a:r>
                      <a:endParaRPr lang="fr-FR" sz="1100" dirty="0">
                        <a:effectLst/>
                        <a:latin typeface="Times New Roman" panose="02020603050405020304" pitchFamily="18" charset="0"/>
                        <a:ea typeface="MS Mincho" panose="02020609040205080304" pitchFamily="49" charset="-128"/>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F"/>
                    </a:solidFill>
                  </a:tcPr>
                </a:tc>
                <a:extLst>
                  <a:ext uri="{0D108BD9-81ED-4DB2-BD59-A6C34878D82A}">
                    <a16:rowId xmlns:a16="http://schemas.microsoft.com/office/drawing/2014/main" val="3318080098"/>
                  </a:ext>
                </a:extLst>
              </a:tr>
            </a:tbl>
          </a:graphicData>
        </a:graphic>
      </p:graphicFrame>
      <p:sp>
        <p:nvSpPr>
          <p:cNvPr id="13" name="Espace réservé du texte 3">
            <a:extLst>
              <a:ext uri="{FF2B5EF4-FFF2-40B4-BE49-F238E27FC236}">
                <a16:creationId xmlns:a16="http://schemas.microsoft.com/office/drawing/2014/main" id="{6E93DEA6-4B14-B6BA-8424-AB137DAB3661}"/>
              </a:ext>
            </a:extLst>
          </p:cNvPr>
          <p:cNvSpPr txBox="1">
            <a:spLocks/>
          </p:cNvSpPr>
          <p:nvPr/>
        </p:nvSpPr>
        <p:spPr>
          <a:xfrm>
            <a:off x="1314450" y="0"/>
            <a:ext cx="9222920" cy="523939"/>
          </a:xfrm>
          <a:prstGeom prst="rect">
            <a:avLst/>
          </a:prstGeom>
          <a:solidFill>
            <a:schemeClr val="accent1">
              <a:lumMod val="75000"/>
            </a:schemeClr>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PNF BTS Maintenance des véhicules 16 mars et 02 avril 2026</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Espace réservé du texte 11">
            <a:extLst>
              <a:ext uri="{FF2B5EF4-FFF2-40B4-BE49-F238E27FC236}">
                <a16:creationId xmlns:a16="http://schemas.microsoft.com/office/drawing/2014/main" id="{963DEBB4-5B33-A5CD-CAE2-EDC8284514F2}"/>
              </a:ext>
            </a:extLst>
          </p:cNvPr>
          <p:cNvSpPr>
            <a:spLocks noGrp="1"/>
          </p:cNvSpPr>
          <p:nvPr>
            <p:ph type="body" sz="quarter" idx="10"/>
          </p:nvPr>
        </p:nvSpPr>
        <p:spPr>
          <a:xfrm>
            <a:off x="1314449" y="503592"/>
            <a:ext cx="9222921" cy="544797"/>
          </a:xfrm>
        </p:spPr>
        <p:txBody>
          <a:bodyPr/>
          <a:lstStyle/>
          <a:p>
            <a:r>
              <a:rPr lang="fr-FR" b="1" dirty="0">
                <a:solidFill>
                  <a:schemeClr val="accent1">
                    <a:lumMod val="50000"/>
                  </a:schemeClr>
                </a:solidFill>
              </a:rPr>
              <a:t>Croisement des compétences et des activités</a:t>
            </a:r>
          </a:p>
        </p:txBody>
      </p:sp>
    </p:spTree>
    <p:extLst>
      <p:ext uri="{BB962C8B-B14F-4D97-AF65-F5344CB8AC3E}">
        <p14:creationId xmlns:p14="http://schemas.microsoft.com/office/powerpoint/2010/main" val="395267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a:extLst>
              <a:ext uri="{FF2B5EF4-FFF2-40B4-BE49-F238E27FC236}">
                <a16:creationId xmlns:a16="http://schemas.microsoft.com/office/drawing/2014/main" id="{CB8D3F74-7A5E-C2D5-3594-4F4DF88803B8}"/>
              </a:ext>
            </a:extLst>
          </p:cNvPr>
          <p:cNvGraphicFramePr>
            <a:graphicFrameLocks noChangeAspect="1"/>
          </p:cNvGraphicFramePr>
          <p:nvPr/>
        </p:nvGraphicFramePr>
        <p:xfrm>
          <a:off x="1292972" y="1131751"/>
          <a:ext cx="5988162" cy="5845824"/>
        </p:xfrm>
        <a:graphic>
          <a:graphicData uri="http://schemas.openxmlformats.org/presentationml/2006/ole">
            <mc:AlternateContent xmlns:mc="http://schemas.openxmlformats.org/markup-compatibility/2006">
              <mc:Choice xmlns:v="urn:schemas-microsoft-com:vml" Requires="v">
                <p:oleObj name="Document" r:id="rId2" imgW="6190176" imgH="7186629" progId="Word.Document.12">
                  <p:embed/>
                </p:oleObj>
              </mc:Choice>
              <mc:Fallback>
                <p:oleObj name="Document" r:id="rId2" imgW="6190176" imgH="7186629" progId="Word.Document.12">
                  <p:embed/>
                  <p:pic>
                    <p:nvPicPr>
                      <p:cNvPr id="4" name="Objet 3">
                        <a:extLst>
                          <a:ext uri="{FF2B5EF4-FFF2-40B4-BE49-F238E27FC236}">
                            <a16:creationId xmlns:a16="http://schemas.microsoft.com/office/drawing/2014/main" id="{CB8D3F74-7A5E-C2D5-3594-4F4DF88803B8}"/>
                          </a:ext>
                        </a:extLst>
                      </p:cNvPr>
                      <p:cNvPicPr/>
                      <p:nvPr/>
                    </p:nvPicPr>
                    <p:blipFill>
                      <a:blip r:embed="rId3"/>
                      <a:stretch>
                        <a:fillRect/>
                      </a:stretch>
                    </p:blipFill>
                    <p:spPr>
                      <a:xfrm>
                        <a:off x="1292972" y="1131751"/>
                        <a:ext cx="5988162" cy="5845824"/>
                      </a:xfrm>
                      <a:prstGeom prst="rect">
                        <a:avLst/>
                      </a:prstGeom>
                    </p:spPr>
                  </p:pic>
                </p:oleObj>
              </mc:Fallback>
            </mc:AlternateContent>
          </a:graphicData>
        </a:graphic>
      </p:graphicFrame>
      <p:grpSp>
        <p:nvGrpSpPr>
          <p:cNvPr id="6" name="Groupe 5"/>
          <p:cNvGrpSpPr/>
          <p:nvPr/>
        </p:nvGrpSpPr>
        <p:grpSpPr>
          <a:xfrm>
            <a:off x="1203994" y="1131751"/>
            <a:ext cx="10257517" cy="887454"/>
            <a:chOff x="1060530" y="442404"/>
            <a:chExt cx="6786934" cy="665590"/>
          </a:xfrm>
        </p:grpSpPr>
        <p:sp>
          <p:nvSpPr>
            <p:cNvPr id="7" name="ZoneTexte 6"/>
            <p:cNvSpPr txBox="1"/>
            <p:nvPr/>
          </p:nvSpPr>
          <p:spPr>
            <a:xfrm>
              <a:off x="5628505" y="484746"/>
              <a:ext cx="2218959" cy="62324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Chacune des compétences est décrite sur une page, avec la où les activités mobilisant cette compétence </a:t>
              </a:r>
            </a:p>
          </p:txBody>
        </p:sp>
        <p:sp>
          <p:nvSpPr>
            <p:cNvPr id="9" name="Flèche gauche 8"/>
            <p:cNvSpPr/>
            <p:nvPr/>
          </p:nvSpPr>
          <p:spPr>
            <a:xfrm>
              <a:off x="5141211" y="623383"/>
              <a:ext cx="304800" cy="188353"/>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à coins arrondis 9"/>
            <p:cNvSpPr/>
            <p:nvPr/>
          </p:nvSpPr>
          <p:spPr>
            <a:xfrm>
              <a:off x="1060530" y="442404"/>
              <a:ext cx="4041621" cy="576819"/>
            </a:xfrm>
            <a:prstGeom prst="roundRect">
              <a:avLst/>
            </a:prstGeom>
            <a:noFill/>
            <a:ln w="38100">
              <a:solidFill>
                <a:srgbClr val="FF000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e 10"/>
          <p:cNvGrpSpPr/>
          <p:nvPr/>
        </p:nvGrpSpPr>
        <p:grpSpPr>
          <a:xfrm>
            <a:off x="1203995" y="1900843"/>
            <a:ext cx="10548232" cy="1945179"/>
            <a:chOff x="1061524" y="455145"/>
            <a:chExt cx="6945609" cy="510479"/>
          </a:xfrm>
        </p:grpSpPr>
        <p:sp>
          <p:nvSpPr>
            <p:cNvPr id="12" name="ZoneTexte 11"/>
            <p:cNvSpPr txBox="1"/>
            <p:nvPr/>
          </p:nvSpPr>
          <p:spPr>
            <a:xfrm>
              <a:off x="5623912" y="623383"/>
              <a:ext cx="2383221" cy="201903"/>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Les connaissances associées à la compétence sont identifiées, le niveau taxonomique permet d’en définir les limites d’études.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lèche gauche 12"/>
            <p:cNvSpPr/>
            <p:nvPr/>
          </p:nvSpPr>
          <p:spPr>
            <a:xfrm>
              <a:off x="5141211" y="623383"/>
              <a:ext cx="304800" cy="65907"/>
            </a:xfrm>
            <a:prstGeom prst="left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à coins arrondis 13"/>
            <p:cNvSpPr/>
            <p:nvPr/>
          </p:nvSpPr>
          <p:spPr>
            <a:xfrm>
              <a:off x="1061524" y="455145"/>
              <a:ext cx="4040627" cy="510479"/>
            </a:xfrm>
            <a:prstGeom prst="roundRect">
              <a:avLst/>
            </a:prstGeom>
            <a:noFill/>
            <a:ln w="38100">
              <a:solidFill>
                <a:srgbClr val="FFC00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oupe 14"/>
          <p:cNvGrpSpPr/>
          <p:nvPr/>
        </p:nvGrpSpPr>
        <p:grpSpPr>
          <a:xfrm>
            <a:off x="1219200" y="3913061"/>
            <a:ext cx="10533027" cy="2914130"/>
            <a:chOff x="1613812" y="554018"/>
            <a:chExt cx="6828625" cy="415037"/>
          </a:xfrm>
        </p:grpSpPr>
        <p:sp>
          <p:nvSpPr>
            <p:cNvPr id="16" name="ZoneTexte 15"/>
            <p:cNvSpPr txBox="1"/>
            <p:nvPr/>
          </p:nvSpPr>
          <p:spPr>
            <a:xfrm>
              <a:off x="6051126" y="566153"/>
              <a:ext cx="2391311" cy="239420"/>
            </a:xfrm>
            <a:prstGeom prst="rect">
              <a:avLst/>
            </a:prstGeom>
            <a:noFill/>
            <a:ln>
              <a:noFill/>
              <a:prstDash val="solid"/>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Les critères d’évaluation de la compétence permettent d’en valider l’acquisition. </a:t>
              </a:r>
              <a:endParaRPr kumimoji="0" lang="fr-FR"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Flèche gauche 16"/>
            <p:cNvSpPr/>
            <p:nvPr/>
          </p:nvSpPr>
          <p:spPr>
            <a:xfrm>
              <a:off x="5595500" y="656706"/>
              <a:ext cx="304800" cy="58673"/>
            </a:xfrm>
            <a:prstGeom prst="leftArrow">
              <a:avLst/>
            </a:prstGeom>
            <a:solidFill>
              <a:srgbClr val="92D050"/>
            </a:solidFill>
            <a:ln>
              <a:solidFill>
                <a:srgbClr val="00B05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à coins arrondis 17"/>
            <p:cNvSpPr/>
            <p:nvPr/>
          </p:nvSpPr>
          <p:spPr>
            <a:xfrm>
              <a:off x="1613812" y="554018"/>
              <a:ext cx="3942977" cy="415037"/>
            </a:xfrm>
            <a:prstGeom prst="roundRect">
              <a:avLst/>
            </a:prstGeom>
            <a:noFill/>
            <a:ln w="38100">
              <a:solidFill>
                <a:srgbClr val="00B05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 name="Espace réservé du texte 3">
            <a:extLst>
              <a:ext uri="{FF2B5EF4-FFF2-40B4-BE49-F238E27FC236}">
                <a16:creationId xmlns:a16="http://schemas.microsoft.com/office/drawing/2014/main" id="{94A542A1-24D3-8C5B-31B1-39CBA24E88F1}"/>
              </a:ext>
            </a:extLst>
          </p:cNvPr>
          <p:cNvSpPr txBox="1">
            <a:spLocks/>
          </p:cNvSpPr>
          <p:nvPr/>
        </p:nvSpPr>
        <p:spPr>
          <a:xfrm>
            <a:off x="1314450" y="0"/>
            <a:ext cx="9222920" cy="523939"/>
          </a:xfrm>
          <a:prstGeom prst="rect">
            <a:avLst/>
          </a:prstGeom>
          <a:solidFill>
            <a:schemeClr val="accent1">
              <a:lumMod val="75000"/>
            </a:schemeClr>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PNF BTS Maintenance des véhicules 16 mars et 02 avril 2026</a:t>
            </a:r>
          </a:p>
        </p:txBody>
      </p:sp>
      <p:sp>
        <p:nvSpPr>
          <p:cNvPr id="8" name="Espace réservé du texte 11">
            <a:extLst>
              <a:ext uri="{FF2B5EF4-FFF2-40B4-BE49-F238E27FC236}">
                <a16:creationId xmlns:a16="http://schemas.microsoft.com/office/drawing/2014/main" id="{DD2F805C-2E0D-6026-4C25-A00B62C71274}"/>
              </a:ext>
            </a:extLst>
          </p:cNvPr>
          <p:cNvSpPr>
            <a:spLocks noGrp="1"/>
          </p:cNvSpPr>
          <p:nvPr>
            <p:ph type="body" sz="quarter" idx="10"/>
          </p:nvPr>
        </p:nvSpPr>
        <p:spPr>
          <a:xfrm>
            <a:off x="1314449" y="503592"/>
            <a:ext cx="9222921" cy="612513"/>
          </a:xfrm>
        </p:spPr>
        <p:txBody>
          <a:bodyPr/>
          <a:lstStyle/>
          <a:p>
            <a:r>
              <a:rPr lang="fr-FR" b="1" dirty="0"/>
              <a:t>Exemple de description d’une compétence</a:t>
            </a:r>
          </a:p>
          <a:p>
            <a:endParaRPr lang="fr-FR" b="1" dirty="0">
              <a:solidFill>
                <a:schemeClr val="accent1">
                  <a:lumMod val="50000"/>
                </a:schemeClr>
              </a:solidFill>
            </a:endParaRPr>
          </a:p>
        </p:txBody>
      </p:sp>
    </p:spTree>
    <p:extLst>
      <p:ext uri="{BB962C8B-B14F-4D97-AF65-F5344CB8AC3E}">
        <p14:creationId xmlns:p14="http://schemas.microsoft.com/office/powerpoint/2010/main" val="725092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CA6BDA1-1AD3-473B-EB22-FCDBF11700D8}"/>
              </a:ext>
            </a:extLst>
          </p:cNvPr>
          <p:cNvPicPr>
            <a:picLocks noChangeAspect="1"/>
          </p:cNvPicPr>
          <p:nvPr/>
        </p:nvPicPr>
        <p:blipFill>
          <a:blip r:embed="rId2"/>
          <a:stretch>
            <a:fillRect/>
          </a:stretch>
        </p:blipFill>
        <p:spPr>
          <a:xfrm>
            <a:off x="1314448" y="1116105"/>
            <a:ext cx="7353300" cy="5591581"/>
          </a:xfrm>
          <a:prstGeom prst="rect">
            <a:avLst/>
          </a:prstGeom>
        </p:spPr>
      </p:pic>
      <p:sp>
        <p:nvSpPr>
          <p:cNvPr id="7" name="Espace réservé du texte 3">
            <a:extLst>
              <a:ext uri="{FF2B5EF4-FFF2-40B4-BE49-F238E27FC236}">
                <a16:creationId xmlns:a16="http://schemas.microsoft.com/office/drawing/2014/main" id="{1376A436-1500-115E-5A84-969FD816C605}"/>
              </a:ext>
            </a:extLst>
          </p:cNvPr>
          <p:cNvSpPr txBox="1">
            <a:spLocks/>
          </p:cNvSpPr>
          <p:nvPr/>
        </p:nvSpPr>
        <p:spPr>
          <a:xfrm>
            <a:off x="1314450" y="0"/>
            <a:ext cx="9222920" cy="523939"/>
          </a:xfrm>
          <a:prstGeom prst="rect">
            <a:avLst/>
          </a:prstGeom>
          <a:solidFill>
            <a:schemeClr val="accent1">
              <a:lumMod val="75000"/>
            </a:schemeClr>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PNF BTS Maintenance des véhicules 16 mars et 02 avril 2026</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Espace réservé du texte 11">
            <a:extLst>
              <a:ext uri="{FF2B5EF4-FFF2-40B4-BE49-F238E27FC236}">
                <a16:creationId xmlns:a16="http://schemas.microsoft.com/office/drawing/2014/main" id="{3C320F73-567F-FCB8-AB32-A95678467D76}"/>
              </a:ext>
            </a:extLst>
          </p:cNvPr>
          <p:cNvSpPr>
            <a:spLocks noGrp="1"/>
          </p:cNvSpPr>
          <p:nvPr>
            <p:ph type="body" sz="quarter" idx="10"/>
          </p:nvPr>
        </p:nvSpPr>
        <p:spPr>
          <a:xfrm>
            <a:off x="1314449" y="503592"/>
            <a:ext cx="9222921" cy="612513"/>
          </a:xfrm>
        </p:spPr>
        <p:txBody>
          <a:bodyPr/>
          <a:lstStyle/>
          <a:p>
            <a:r>
              <a:rPr lang="fr-FR" sz="2800" b="1" dirty="0"/>
              <a:t>Grille horaire</a:t>
            </a:r>
          </a:p>
          <a:p>
            <a:endParaRPr lang="fr-FR" b="1" dirty="0">
              <a:solidFill>
                <a:schemeClr val="accent1">
                  <a:lumMod val="50000"/>
                </a:schemeClr>
              </a:solidFill>
            </a:endParaRPr>
          </a:p>
        </p:txBody>
      </p:sp>
    </p:spTree>
    <p:extLst>
      <p:ext uri="{BB962C8B-B14F-4D97-AF65-F5344CB8AC3E}">
        <p14:creationId xmlns:p14="http://schemas.microsoft.com/office/powerpoint/2010/main" val="1738198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2138947" y="2733251"/>
            <a:ext cx="8234948" cy="6667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733" b="1" i="0" u="none" strike="noStrike" kern="1200" cap="none" spc="0" normalizeH="0" baseline="0" noProof="0">
                <a:ln>
                  <a:noFill/>
                </a:ln>
                <a:solidFill>
                  <a:prstClr val="black"/>
                </a:solidFill>
                <a:effectLst/>
                <a:uLnTx/>
                <a:uFillTx/>
                <a:latin typeface="Calibri" panose="020F0502020204030204"/>
                <a:ea typeface="+mn-ea"/>
                <a:cs typeface="+mn-cs"/>
              </a:rPr>
              <a:t>RÉFÉRENTIEL </a:t>
            </a:r>
            <a:r>
              <a:rPr kumimoji="0" lang="fr-FR" sz="3733" b="1" i="0" u="none" strike="noStrike" kern="1200" cap="none" spc="0" normalizeH="0" baseline="0" noProof="0" dirty="0">
                <a:ln>
                  <a:noFill/>
                </a:ln>
                <a:solidFill>
                  <a:prstClr val="black"/>
                </a:solidFill>
                <a:effectLst/>
                <a:uLnTx/>
                <a:uFillTx/>
                <a:latin typeface="Calibri" panose="020F0502020204030204"/>
                <a:ea typeface="+mn-ea"/>
                <a:cs typeface="+mn-cs"/>
              </a:rPr>
              <a:t>D’ÉVALUATION</a:t>
            </a:r>
          </a:p>
        </p:txBody>
      </p:sp>
    </p:spTree>
    <p:extLst>
      <p:ext uri="{BB962C8B-B14F-4D97-AF65-F5344CB8AC3E}">
        <p14:creationId xmlns:p14="http://schemas.microsoft.com/office/powerpoint/2010/main" val="4225036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413C4C-178D-BB65-10C5-435CAF2B148A}"/>
              </a:ext>
            </a:extLst>
          </p:cNvPr>
          <p:cNvSpPr txBox="1"/>
          <p:nvPr/>
        </p:nvSpPr>
        <p:spPr>
          <a:xfrm>
            <a:off x="4267200" y="3124201"/>
            <a:ext cx="3657600"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0E0BBC9-EF47-B7C1-63E2-7278CAFFB5CB}"/>
              </a:ext>
            </a:extLst>
          </p:cNvPr>
          <p:cNvSpPr txBox="1"/>
          <p:nvPr/>
        </p:nvSpPr>
        <p:spPr>
          <a:xfrm>
            <a:off x="3588544" y="3350420"/>
            <a:ext cx="3657600"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 name="Tableau 1">
            <a:extLst>
              <a:ext uri="{FF2B5EF4-FFF2-40B4-BE49-F238E27FC236}">
                <a16:creationId xmlns:a16="http://schemas.microsoft.com/office/drawing/2014/main" id="{A5248518-D6CC-0E29-0503-280CE18617DC}"/>
              </a:ext>
            </a:extLst>
          </p:cNvPr>
          <p:cNvGraphicFramePr>
            <a:graphicFrameLocks noGrp="1"/>
          </p:cNvGraphicFramePr>
          <p:nvPr/>
        </p:nvGraphicFramePr>
        <p:xfrm>
          <a:off x="927848" y="1358153"/>
          <a:ext cx="9847504" cy="5438122"/>
        </p:xfrm>
        <a:graphic>
          <a:graphicData uri="http://schemas.openxmlformats.org/drawingml/2006/table">
            <a:tbl>
              <a:tblPr bandRow="1"/>
              <a:tblGrid>
                <a:gridCol w="2071700">
                  <a:extLst>
                    <a:ext uri="{9D8B030D-6E8A-4147-A177-3AD203B41FA5}">
                      <a16:colId xmlns:a16="http://schemas.microsoft.com/office/drawing/2014/main" val="1024457434"/>
                    </a:ext>
                  </a:extLst>
                </a:gridCol>
                <a:gridCol w="479053">
                  <a:extLst>
                    <a:ext uri="{9D8B030D-6E8A-4147-A177-3AD203B41FA5}">
                      <a16:colId xmlns:a16="http://schemas.microsoft.com/office/drawing/2014/main" val="3012037136"/>
                    </a:ext>
                  </a:extLst>
                </a:gridCol>
                <a:gridCol w="357189">
                  <a:extLst>
                    <a:ext uri="{9D8B030D-6E8A-4147-A177-3AD203B41FA5}">
                      <a16:colId xmlns:a16="http://schemas.microsoft.com/office/drawing/2014/main" val="211841341"/>
                    </a:ext>
                  </a:extLst>
                </a:gridCol>
                <a:gridCol w="595876">
                  <a:extLst>
                    <a:ext uri="{9D8B030D-6E8A-4147-A177-3AD203B41FA5}">
                      <a16:colId xmlns:a16="http://schemas.microsoft.com/office/drawing/2014/main" val="127489033"/>
                    </a:ext>
                  </a:extLst>
                </a:gridCol>
                <a:gridCol w="1697701">
                  <a:extLst>
                    <a:ext uri="{9D8B030D-6E8A-4147-A177-3AD203B41FA5}">
                      <a16:colId xmlns:a16="http://schemas.microsoft.com/office/drawing/2014/main" val="1221583134"/>
                    </a:ext>
                  </a:extLst>
                </a:gridCol>
                <a:gridCol w="944661">
                  <a:extLst>
                    <a:ext uri="{9D8B030D-6E8A-4147-A177-3AD203B41FA5}">
                      <a16:colId xmlns:a16="http://schemas.microsoft.com/office/drawing/2014/main" val="2090369183"/>
                    </a:ext>
                  </a:extLst>
                </a:gridCol>
                <a:gridCol w="1697701">
                  <a:extLst>
                    <a:ext uri="{9D8B030D-6E8A-4147-A177-3AD203B41FA5}">
                      <a16:colId xmlns:a16="http://schemas.microsoft.com/office/drawing/2014/main" val="2970978906"/>
                    </a:ext>
                  </a:extLst>
                </a:gridCol>
                <a:gridCol w="922809">
                  <a:extLst>
                    <a:ext uri="{9D8B030D-6E8A-4147-A177-3AD203B41FA5}">
                      <a16:colId xmlns:a16="http://schemas.microsoft.com/office/drawing/2014/main" val="3782492119"/>
                    </a:ext>
                  </a:extLst>
                </a:gridCol>
                <a:gridCol w="1080814">
                  <a:extLst>
                    <a:ext uri="{9D8B030D-6E8A-4147-A177-3AD203B41FA5}">
                      <a16:colId xmlns:a16="http://schemas.microsoft.com/office/drawing/2014/main" val="1041154169"/>
                    </a:ext>
                  </a:extLst>
                </a:gridCol>
              </a:tblGrid>
              <a:tr h="252065">
                <a:tc rowSpan="2" gridSpan="4">
                  <a:txBody>
                    <a:bodyPr/>
                    <a:lstStyle/>
                    <a:p>
                      <a:pPr marL="43815" algn="ctr">
                        <a:lnSpc>
                          <a:spcPct val="107000"/>
                        </a:lnSpc>
                      </a:pPr>
                      <a:r>
                        <a:rPr lang="fr-FR" sz="1100">
                          <a:solidFill>
                            <a:srgbClr val="000000"/>
                          </a:solidFill>
                          <a:effectLst/>
                          <a:latin typeface="Arial" panose="020B0604020202020204" pitchFamily="34" charset="0"/>
                          <a:ea typeface="Arial" panose="020B0604020202020204" pitchFamily="34" charset="0"/>
                        </a:rPr>
                        <a:t> </a:t>
                      </a:r>
                      <a:endParaRPr lang="fr-FR" sz="1100">
                        <a:effectLst/>
                        <a:latin typeface="Times New Roman" panose="02020603050405020304" pitchFamily="18" charset="0"/>
                        <a:ea typeface="MS Mincho" panose="02020609040205080304" pitchFamily="49" charset="-128"/>
                      </a:endParaRPr>
                    </a:p>
                    <a:p>
                      <a:pPr marL="7620" algn="just">
                        <a:lnSpc>
                          <a:spcPct val="107000"/>
                        </a:lnSpc>
                      </a:pPr>
                      <a:r>
                        <a:rPr lang="fr-FR" sz="1100">
                          <a:solidFill>
                            <a:srgbClr val="000000"/>
                          </a:solidFill>
                          <a:effectLst/>
                          <a:latin typeface="Arial" panose="020B0604020202020204" pitchFamily="34" charset="0"/>
                          <a:ea typeface="Arial" panose="020B0604020202020204" pitchFamily="34" charset="0"/>
                        </a:rPr>
                        <a:t> </a:t>
                      </a:r>
                      <a:endParaRPr lang="fr-FR" sz="1100">
                        <a:effectLst/>
                        <a:latin typeface="Times New Roman" panose="02020603050405020304" pitchFamily="18" charset="0"/>
                        <a:ea typeface="MS Mincho" panose="02020609040205080304" pitchFamily="49" charset="-128"/>
                      </a:endParaRPr>
                    </a:p>
                    <a:p>
                      <a:pPr algn="ctr">
                        <a:lnSpc>
                          <a:spcPct val="115000"/>
                        </a:lnSpc>
                      </a:pPr>
                      <a:r>
                        <a:rPr lang="fr-FR" sz="1200" b="1">
                          <a:solidFill>
                            <a:srgbClr val="000000"/>
                          </a:solidFill>
                          <a:effectLst/>
                          <a:latin typeface="Arial" panose="020B0604020202020204" pitchFamily="34" charset="0"/>
                          <a:ea typeface="MS Mincho" panose="02020609040205080304" pitchFamily="49" charset="-128"/>
                        </a:rPr>
                        <a:t>BTS</a:t>
                      </a:r>
                      <a:endParaRPr lang="fr-FR" sz="1100">
                        <a:effectLst/>
                        <a:latin typeface="Times New Roman" panose="02020603050405020304" pitchFamily="18" charset="0"/>
                        <a:ea typeface="MS Mincho" panose="02020609040205080304" pitchFamily="49" charset="-128"/>
                      </a:endParaRPr>
                    </a:p>
                    <a:p>
                      <a:pPr algn="ctr">
                        <a:lnSpc>
                          <a:spcPct val="115000"/>
                        </a:lnSpc>
                      </a:pPr>
                      <a:r>
                        <a:rPr lang="fr-FR" sz="1200" b="1">
                          <a:solidFill>
                            <a:srgbClr val="000000"/>
                          </a:solidFill>
                          <a:effectLst/>
                          <a:latin typeface="Arial" panose="020B0604020202020204" pitchFamily="34" charset="0"/>
                          <a:ea typeface="MS Mincho" panose="02020609040205080304" pitchFamily="49" charset="-128"/>
                        </a:rPr>
                        <a:t> </a:t>
                      </a:r>
                      <a:endParaRPr lang="fr-FR" sz="1100">
                        <a:effectLst/>
                        <a:latin typeface="Times New Roman" panose="02020603050405020304" pitchFamily="18" charset="0"/>
                        <a:ea typeface="MS Mincho" panose="02020609040205080304" pitchFamily="49" charset="-128"/>
                      </a:endParaRPr>
                    </a:p>
                    <a:p>
                      <a:pPr marL="5080" algn="ctr">
                        <a:lnSpc>
                          <a:spcPct val="107000"/>
                        </a:lnSpc>
                      </a:pPr>
                      <a:r>
                        <a:rPr lang="fr-FR" sz="1200" b="1">
                          <a:solidFill>
                            <a:srgbClr val="000000"/>
                          </a:solidFill>
                          <a:effectLst/>
                          <a:latin typeface="Arial" panose="020B0604020202020204" pitchFamily="34" charset="0"/>
                          <a:ea typeface="MS Mincho" panose="02020609040205080304" pitchFamily="49" charset="-128"/>
                        </a:rPr>
                        <a:t>Maintenance des</a:t>
                      </a:r>
                      <a:endParaRPr lang="fr-FR" sz="1100">
                        <a:effectLst/>
                        <a:latin typeface="Times New Roman" panose="02020603050405020304" pitchFamily="18" charset="0"/>
                        <a:ea typeface="MS Mincho" panose="02020609040205080304" pitchFamily="49" charset="-128"/>
                      </a:endParaRPr>
                    </a:p>
                    <a:p>
                      <a:pPr marL="5080" algn="ctr">
                        <a:lnSpc>
                          <a:spcPct val="107000"/>
                        </a:lnSpc>
                      </a:pPr>
                      <a:r>
                        <a:rPr lang="fr-FR" sz="1200" b="1">
                          <a:solidFill>
                            <a:srgbClr val="000000"/>
                          </a:solidFill>
                          <a:effectLst/>
                          <a:latin typeface="Arial" panose="020B0604020202020204" pitchFamily="34" charset="0"/>
                          <a:ea typeface="MS Mincho" panose="02020609040205080304" pitchFamily="49" charset="-128"/>
                        </a:rPr>
                        <a:t>Véhicules</a:t>
                      </a:r>
                      <a:endParaRPr lang="fr-FR" sz="1100">
                        <a:effectLst/>
                        <a:latin typeface="Times New Roman" panose="02020603050405020304" pitchFamily="18" charset="0"/>
                        <a:ea typeface="MS Mincho" panose="02020609040205080304" pitchFamily="49" charset="-128"/>
                      </a:endParaRPr>
                    </a:p>
                    <a:p>
                      <a:pPr marL="5080" algn="ctr">
                        <a:lnSpc>
                          <a:spcPct val="107000"/>
                        </a:lnSpc>
                      </a:pPr>
                      <a:r>
                        <a:rPr lang="fr-FR" sz="1200" b="1">
                          <a:solidFill>
                            <a:srgbClr val="000000"/>
                          </a:solidFill>
                          <a:effectLst/>
                          <a:latin typeface="Arial" panose="020B0604020202020204" pitchFamily="34" charset="0"/>
                          <a:ea typeface="MS Mincho" panose="02020609040205080304" pitchFamily="49" charset="-128"/>
                        </a:rPr>
                        <a:t> </a:t>
                      </a:r>
                      <a:endParaRPr lang="fr-FR" sz="1100">
                        <a:effectLst/>
                        <a:latin typeface="Times New Roman" panose="02020603050405020304" pitchFamily="18" charset="0"/>
                        <a:ea typeface="MS Mincho" panose="02020609040205080304" pitchFamily="49" charset="-128"/>
                      </a:endParaRPr>
                    </a:p>
                    <a:p>
                      <a:pPr algn="ctr">
                        <a:lnSpc>
                          <a:spcPct val="115000"/>
                        </a:lnSpc>
                      </a:pPr>
                      <a:r>
                        <a:rPr lang="fr-FR" sz="1200" b="1">
                          <a:solidFill>
                            <a:srgbClr val="000000"/>
                          </a:solidFill>
                          <a:effectLst/>
                          <a:latin typeface="Arial" panose="020B0604020202020204" pitchFamily="34" charset="0"/>
                          <a:ea typeface="Calibri" panose="020F0502020204030204" pitchFamily="34" charset="0"/>
                        </a:rPr>
                        <a:t>Option :</a:t>
                      </a:r>
                      <a:endParaRPr lang="fr-FR" sz="1100">
                        <a:effectLst/>
                        <a:latin typeface="Times New Roman" panose="02020603050405020304" pitchFamily="18" charset="0"/>
                        <a:ea typeface="MS Mincho" panose="02020609040205080304" pitchFamily="49" charset="-128"/>
                      </a:endParaRPr>
                    </a:p>
                    <a:p>
                      <a:pPr algn="ctr">
                        <a:lnSpc>
                          <a:spcPct val="115000"/>
                        </a:lnSpc>
                      </a:pPr>
                      <a:r>
                        <a:rPr lang="fr-FR" sz="1200" b="1">
                          <a:solidFill>
                            <a:srgbClr val="000000"/>
                          </a:solidFill>
                          <a:effectLst/>
                          <a:latin typeface="Arial" panose="020B0604020202020204" pitchFamily="34" charset="0"/>
                          <a:ea typeface="Calibri" panose="020F0502020204030204" pitchFamily="34" charset="0"/>
                        </a:rPr>
                        <a:t>Véhicules légers</a:t>
                      </a:r>
                      <a:endParaRPr lang="fr-FR" sz="1100">
                        <a:effectLst/>
                        <a:latin typeface="Times New Roman" panose="02020603050405020304" pitchFamily="18" charset="0"/>
                        <a:ea typeface="MS Mincho" panose="02020609040205080304" pitchFamily="49" charset="-128"/>
                      </a:endParaRPr>
                    </a:p>
                    <a:p>
                      <a:pPr algn="ctr">
                        <a:lnSpc>
                          <a:spcPct val="115000"/>
                        </a:lnSpc>
                      </a:pPr>
                      <a:r>
                        <a:rPr lang="fr-FR" sz="1200" b="1">
                          <a:solidFill>
                            <a:srgbClr val="000000"/>
                          </a:solidFill>
                          <a:effectLst/>
                          <a:latin typeface="Arial" panose="020B0604020202020204" pitchFamily="34" charset="0"/>
                          <a:ea typeface="Calibri" panose="020F0502020204030204" pitchFamily="34" charset="0"/>
                        </a:rPr>
                        <a:t>Véhicules de transport routier</a:t>
                      </a:r>
                      <a:endParaRPr lang="fr-FR" sz="1100">
                        <a:effectLst/>
                        <a:latin typeface="Times New Roman" panose="02020603050405020304" pitchFamily="18" charset="0"/>
                        <a:ea typeface="MS Mincho" panose="02020609040205080304" pitchFamily="49" charset="-128"/>
                      </a:endParaRPr>
                    </a:p>
                    <a:p>
                      <a:pPr marL="5080" algn="ctr">
                        <a:lnSpc>
                          <a:spcPct val="107000"/>
                        </a:lnSpc>
                      </a:pPr>
                      <a:r>
                        <a:rPr lang="fr-FR" sz="1200" b="1">
                          <a:solidFill>
                            <a:srgbClr val="000000"/>
                          </a:solidFill>
                          <a:effectLst/>
                          <a:latin typeface="Arial" panose="020B0604020202020204" pitchFamily="34" charset="0"/>
                          <a:ea typeface="Calibri" panose="020F0502020204030204" pitchFamily="34" charset="0"/>
                        </a:rPr>
                        <a:t>Motocycles</a:t>
                      </a:r>
                      <a:endParaRPr lang="fr-FR" sz="1100">
                        <a:effectLst/>
                        <a:latin typeface="Times New Roman" panose="02020603050405020304" pitchFamily="18" charset="0"/>
                        <a:ea typeface="MS Mincho" panose="02020609040205080304" pitchFamily="49" charset="-128"/>
                      </a:endParaRPr>
                    </a:p>
                  </a:txBody>
                  <a:tcPr marL="2926" marR="67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gridSpan="5">
                  <a:txBody>
                    <a:bodyPr/>
                    <a:lstStyle/>
                    <a:p>
                      <a:pPr marL="12700" algn="ctr">
                        <a:lnSpc>
                          <a:spcPct val="107000"/>
                        </a:lnSpc>
                      </a:pPr>
                      <a:r>
                        <a:rPr lang="fr-FR" sz="1100">
                          <a:solidFill>
                            <a:srgbClr val="000000"/>
                          </a:solidFill>
                          <a:effectLst/>
                          <a:latin typeface="Arial" panose="020B0604020202020204" pitchFamily="34" charset="0"/>
                          <a:ea typeface="Arial" panose="020B0604020202020204" pitchFamily="34" charset="0"/>
                        </a:rPr>
                        <a:t>Candidats </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820228002"/>
                  </a:ext>
                </a:extLst>
              </a:tr>
              <a:tr h="2206053">
                <a:tc gridSpan="4"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gridSpan="2">
                  <a:txBody>
                    <a:bodyPr/>
                    <a:lstStyle/>
                    <a:p>
                      <a:pPr algn="ctr">
                        <a:lnSpc>
                          <a:spcPct val="115000"/>
                        </a:lnSpc>
                      </a:pPr>
                      <a:r>
                        <a:rPr lang="fr-FR" sz="1000" dirty="0">
                          <a:solidFill>
                            <a:srgbClr val="000000"/>
                          </a:solidFill>
                          <a:effectLst/>
                          <a:latin typeface="Arial" panose="020B0604020202020204" pitchFamily="34" charset="0"/>
                          <a:ea typeface="Arial" panose="020B0604020202020204" pitchFamily="34" charset="0"/>
                        </a:rPr>
                        <a:t>Scolaires</a:t>
                      </a:r>
                      <a:endParaRPr lang="fr-FR" sz="1100" dirty="0">
                        <a:effectLst/>
                        <a:latin typeface="Times New Roman" panose="02020603050405020304" pitchFamily="18" charset="0"/>
                        <a:ea typeface="MS Mincho" panose="02020609040205080304" pitchFamily="49" charset="-128"/>
                      </a:endParaRPr>
                    </a:p>
                    <a:p>
                      <a:pPr marL="143510" algn="ctr">
                        <a:lnSpc>
                          <a:spcPct val="115000"/>
                        </a:lnSpc>
                      </a:pPr>
                      <a:r>
                        <a:rPr lang="fr-FR" sz="1000" dirty="0">
                          <a:solidFill>
                            <a:srgbClr val="000000"/>
                          </a:solidFill>
                          <a:effectLst/>
                          <a:latin typeface="Arial" panose="020B0604020202020204" pitchFamily="34" charset="0"/>
                          <a:ea typeface="Arial" panose="020B0604020202020204" pitchFamily="34" charset="0"/>
                        </a:rPr>
                        <a:t>(Établissements publics ou privés sous contrat)</a:t>
                      </a:r>
                      <a:endParaRPr lang="fr-FR" sz="1100" dirty="0">
                        <a:effectLst/>
                        <a:latin typeface="Times New Roman" panose="02020603050405020304" pitchFamily="18" charset="0"/>
                        <a:ea typeface="MS Mincho" panose="02020609040205080304" pitchFamily="49" charset="-128"/>
                      </a:endParaRPr>
                    </a:p>
                    <a:p>
                      <a:pPr marL="53340" algn="ctr">
                        <a:lnSpc>
                          <a:spcPct val="115000"/>
                        </a:lnSpc>
                      </a:pPr>
                      <a:r>
                        <a:rPr lang="fr-FR" sz="800" dirty="0">
                          <a:solidFill>
                            <a:srgbClr val="000000"/>
                          </a:solidFill>
                          <a:effectLst/>
                          <a:latin typeface="Arial" panose="020B0604020202020204" pitchFamily="34" charset="0"/>
                          <a:ea typeface="Arial" panose="020B0604020202020204" pitchFamily="34" charset="0"/>
                        </a:rPr>
                        <a:t> </a:t>
                      </a:r>
                      <a:endParaRPr lang="fr-FR" sz="1100" dirty="0">
                        <a:effectLst/>
                        <a:latin typeface="Times New Roman" panose="02020603050405020304" pitchFamily="18" charset="0"/>
                        <a:ea typeface="MS Mincho" panose="02020609040205080304" pitchFamily="49" charset="-128"/>
                      </a:endParaRPr>
                    </a:p>
                    <a:p>
                      <a:pPr algn="ctr">
                        <a:lnSpc>
                          <a:spcPct val="115000"/>
                        </a:lnSpc>
                      </a:pPr>
                      <a:r>
                        <a:rPr lang="fr-FR" sz="1000" dirty="0">
                          <a:solidFill>
                            <a:srgbClr val="000000"/>
                          </a:solidFill>
                          <a:effectLst/>
                          <a:latin typeface="Arial" panose="020B0604020202020204" pitchFamily="34" charset="0"/>
                          <a:ea typeface="Arial" panose="020B0604020202020204" pitchFamily="34" charset="0"/>
                        </a:rPr>
                        <a:t>Apprentis</a:t>
                      </a:r>
                      <a:endParaRPr lang="fr-FR" sz="1100" dirty="0">
                        <a:effectLst/>
                        <a:latin typeface="Times New Roman" panose="02020603050405020304" pitchFamily="18" charset="0"/>
                        <a:ea typeface="MS Mincho" panose="02020609040205080304" pitchFamily="49" charset="-128"/>
                      </a:endParaRPr>
                    </a:p>
                    <a:p>
                      <a:pPr marL="143510" algn="ctr">
                        <a:lnSpc>
                          <a:spcPct val="115000"/>
                        </a:lnSpc>
                      </a:pPr>
                      <a:r>
                        <a:rPr lang="fr-FR" sz="1000" dirty="0">
                          <a:solidFill>
                            <a:srgbClr val="000000"/>
                          </a:solidFill>
                          <a:effectLst/>
                          <a:latin typeface="Arial" panose="020B0604020202020204" pitchFamily="34" charset="0"/>
                          <a:ea typeface="Arial" panose="020B0604020202020204" pitchFamily="34" charset="0"/>
                        </a:rPr>
                        <a:t>(CFA ou sections d'apprentissage, habilités)</a:t>
                      </a:r>
                      <a:endParaRPr lang="fr-FR" sz="1100" dirty="0">
                        <a:effectLst/>
                        <a:latin typeface="Times New Roman" panose="02020603050405020304" pitchFamily="18" charset="0"/>
                        <a:ea typeface="MS Mincho" panose="02020609040205080304" pitchFamily="49" charset="-128"/>
                      </a:endParaRPr>
                    </a:p>
                    <a:p>
                      <a:pPr marL="53340" algn="ctr">
                        <a:lnSpc>
                          <a:spcPct val="115000"/>
                        </a:lnSpc>
                      </a:pPr>
                      <a:r>
                        <a:rPr lang="fr-FR" sz="800" dirty="0">
                          <a:solidFill>
                            <a:srgbClr val="000000"/>
                          </a:solidFill>
                          <a:effectLst/>
                          <a:latin typeface="Arial" panose="020B0604020202020204" pitchFamily="34" charset="0"/>
                          <a:ea typeface="Arial" panose="020B0604020202020204" pitchFamily="34" charset="0"/>
                        </a:rPr>
                        <a:t> </a:t>
                      </a:r>
                      <a:endParaRPr lang="fr-FR" sz="1100" dirty="0">
                        <a:effectLst/>
                        <a:latin typeface="Times New Roman" panose="02020603050405020304" pitchFamily="18" charset="0"/>
                        <a:ea typeface="MS Mincho" panose="02020609040205080304" pitchFamily="49" charset="-128"/>
                      </a:endParaRPr>
                    </a:p>
                    <a:p>
                      <a:pPr algn="ctr">
                        <a:lnSpc>
                          <a:spcPct val="115000"/>
                        </a:lnSpc>
                      </a:pPr>
                      <a:r>
                        <a:rPr lang="fr-FR" sz="1000" dirty="0">
                          <a:solidFill>
                            <a:srgbClr val="000000"/>
                          </a:solidFill>
                          <a:effectLst/>
                          <a:latin typeface="Arial" panose="020B0604020202020204" pitchFamily="34" charset="0"/>
                          <a:ea typeface="Arial" panose="020B0604020202020204" pitchFamily="34" charset="0"/>
                        </a:rPr>
                        <a:t>Formation professionnelle continue</a:t>
                      </a:r>
                      <a:endParaRPr lang="fr-FR" sz="1100" dirty="0">
                        <a:effectLst/>
                        <a:latin typeface="Times New Roman" panose="02020603050405020304" pitchFamily="18" charset="0"/>
                        <a:ea typeface="MS Mincho" panose="02020609040205080304" pitchFamily="49" charset="-128"/>
                      </a:endParaRPr>
                    </a:p>
                    <a:p>
                      <a:pPr marL="143510" algn="ctr">
                        <a:lnSpc>
                          <a:spcPct val="115000"/>
                        </a:lnSpc>
                      </a:pPr>
                      <a:r>
                        <a:rPr lang="fr-FR" sz="1000" dirty="0">
                          <a:solidFill>
                            <a:srgbClr val="000000"/>
                          </a:solidFill>
                          <a:effectLst/>
                          <a:latin typeface="Arial" panose="020B0604020202020204" pitchFamily="34" charset="0"/>
                          <a:ea typeface="Arial" panose="020B0604020202020204" pitchFamily="34" charset="0"/>
                        </a:rPr>
                        <a:t>(Établissements publics habilités)</a:t>
                      </a:r>
                      <a:endParaRPr lang="fr-FR" sz="1100" dirty="0">
                        <a:effectLst/>
                        <a:latin typeface="Times New Roman" panose="02020603050405020304" pitchFamily="18" charset="0"/>
                        <a:ea typeface="MS Mincho" panose="02020609040205080304" pitchFamily="49" charset="-128"/>
                      </a:endParaRPr>
                    </a:p>
                  </a:txBody>
                  <a:tcPr marL="2926" marR="67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tc>
                <a:tc>
                  <a:txBody>
                    <a:bodyPr/>
                    <a:lstStyle/>
                    <a:p>
                      <a:pPr algn="ctr">
                        <a:lnSpc>
                          <a:spcPct val="115000"/>
                        </a:lnSpc>
                      </a:pPr>
                      <a:r>
                        <a:rPr lang="fr-FR" sz="1000">
                          <a:solidFill>
                            <a:srgbClr val="000000"/>
                          </a:solidFill>
                          <a:effectLst/>
                          <a:latin typeface="Arial" panose="020B0604020202020204" pitchFamily="34" charset="0"/>
                          <a:ea typeface="Arial" panose="020B0604020202020204" pitchFamily="34" charset="0"/>
                        </a:rPr>
                        <a:t>Formation </a:t>
                      </a:r>
                      <a:endParaRPr lang="fr-FR" sz="1100">
                        <a:effectLst/>
                        <a:latin typeface="Times New Roman" panose="02020603050405020304" pitchFamily="18" charset="0"/>
                        <a:ea typeface="MS Mincho" panose="02020609040205080304" pitchFamily="49" charset="-128"/>
                      </a:endParaRPr>
                    </a:p>
                    <a:p>
                      <a:pPr algn="ctr">
                        <a:lnSpc>
                          <a:spcPct val="115000"/>
                        </a:lnSpc>
                      </a:pPr>
                      <a:r>
                        <a:rPr lang="fr-FR" sz="1000">
                          <a:solidFill>
                            <a:srgbClr val="000000"/>
                          </a:solidFill>
                          <a:effectLst/>
                          <a:latin typeface="Arial" panose="020B0604020202020204" pitchFamily="34" charset="0"/>
                          <a:ea typeface="Arial" panose="020B0604020202020204" pitchFamily="34" charset="0"/>
                        </a:rPr>
                        <a:t>professionnelle </a:t>
                      </a:r>
                      <a:endParaRPr lang="fr-FR" sz="1100">
                        <a:effectLst/>
                        <a:latin typeface="Times New Roman" panose="02020603050405020304" pitchFamily="18" charset="0"/>
                        <a:ea typeface="MS Mincho" panose="02020609040205080304" pitchFamily="49" charset="-128"/>
                      </a:endParaRPr>
                    </a:p>
                    <a:p>
                      <a:pPr algn="ctr">
                        <a:lnSpc>
                          <a:spcPct val="115000"/>
                        </a:lnSpc>
                      </a:pPr>
                      <a:r>
                        <a:rPr lang="fr-FR" sz="1000">
                          <a:solidFill>
                            <a:srgbClr val="000000"/>
                          </a:solidFill>
                          <a:effectLst/>
                          <a:latin typeface="Arial" panose="020B0604020202020204" pitchFamily="34" charset="0"/>
                          <a:ea typeface="Arial" panose="020B0604020202020204" pitchFamily="34" charset="0"/>
                        </a:rPr>
                        <a:t>continue</a:t>
                      </a:r>
                      <a:endParaRPr lang="fr-FR" sz="1100">
                        <a:effectLst/>
                        <a:latin typeface="Times New Roman" panose="02020603050405020304" pitchFamily="18" charset="0"/>
                        <a:ea typeface="MS Mincho" panose="02020609040205080304" pitchFamily="49" charset="-128"/>
                      </a:endParaRPr>
                    </a:p>
                    <a:p>
                      <a:pPr marL="69215" algn="ctr">
                        <a:lnSpc>
                          <a:spcPct val="115000"/>
                        </a:lnSpc>
                      </a:pPr>
                      <a:r>
                        <a:rPr lang="fr-FR" sz="1000">
                          <a:solidFill>
                            <a:srgbClr val="000000"/>
                          </a:solidFill>
                          <a:effectLst/>
                          <a:latin typeface="Arial" panose="020B0604020202020204" pitchFamily="34" charset="0"/>
                          <a:ea typeface="Arial" panose="020B0604020202020204" pitchFamily="34" charset="0"/>
                        </a:rPr>
                        <a:t>(Établissements publics habilités à pratiquer intégralement le CCF pour ce BTS)</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R="635" algn="ctr">
                        <a:lnSpc>
                          <a:spcPct val="115000"/>
                        </a:lnSpc>
                      </a:pPr>
                      <a:r>
                        <a:rPr lang="fr-FR" sz="1000">
                          <a:solidFill>
                            <a:srgbClr val="000000"/>
                          </a:solidFill>
                          <a:effectLst/>
                          <a:latin typeface="Arial" panose="020B0604020202020204" pitchFamily="34" charset="0"/>
                          <a:ea typeface="Arial" panose="020B0604020202020204" pitchFamily="34" charset="0"/>
                        </a:rPr>
                        <a:t>Scolaires</a:t>
                      </a:r>
                      <a:endParaRPr lang="fr-FR" sz="1100">
                        <a:effectLst/>
                        <a:latin typeface="Times New Roman" panose="02020603050405020304" pitchFamily="18" charset="0"/>
                        <a:ea typeface="MS Mincho" panose="02020609040205080304" pitchFamily="49" charset="-128"/>
                      </a:endParaRPr>
                    </a:p>
                    <a:p>
                      <a:pPr marL="115570" marR="635" algn="ctr">
                        <a:lnSpc>
                          <a:spcPct val="115000"/>
                        </a:lnSpc>
                        <a:spcAft>
                          <a:spcPts val="0"/>
                        </a:spcAft>
                      </a:pPr>
                      <a:r>
                        <a:rPr lang="fr-FR" sz="1000">
                          <a:solidFill>
                            <a:srgbClr val="000000"/>
                          </a:solidFill>
                          <a:effectLst/>
                          <a:latin typeface="Arial" panose="020B0604020202020204" pitchFamily="34" charset="0"/>
                          <a:ea typeface="Arial" panose="020B0604020202020204" pitchFamily="34" charset="0"/>
                        </a:rPr>
                        <a:t>(Établissements privés hors contrat)</a:t>
                      </a:r>
                      <a:endParaRPr lang="fr-FR" sz="1100">
                        <a:effectLst/>
                        <a:latin typeface="Times New Roman" panose="02020603050405020304" pitchFamily="18" charset="0"/>
                        <a:ea typeface="MS Mincho" panose="02020609040205080304" pitchFamily="49" charset="-128"/>
                      </a:endParaRPr>
                    </a:p>
                    <a:p>
                      <a:pPr marL="115570" marR="635" algn="ctr">
                        <a:lnSpc>
                          <a:spcPct val="115000"/>
                        </a:lnSpc>
                        <a:spcAft>
                          <a:spcPts val="0"/>
                        </a:spcAft>
                      </a:pPr>
                      <a:r>
                        <a:rPr lang="fr-FR" sz="800">
                          <a:solidFill>
                            <a:srgbClr val="000000"/>
                          </a:solidFill>
                          <a:effectLst/>
                          <a:latin typeface="Arial" panose="020B0604020202020204" pitchFamily="34" charset="0"/>
                          <a:ea typeface="Arial" panose="020B0604020202020204" pitchFamily="34" charset="0"/>
                        </a:rPr>
                        <a:t> </a:t>
                      </a:r>
                      <a:endParaRPr lang="fr-FR" sz="1100">
                        <a:effectLst/>
                        <a:latin typeface="Times New Roman" panose="02020603050405020304" pitchFamily="18" charset="0"/>
                        <a:ea typeface="MS Mincho" panose="02020609040205080304" pitchFamily="49" charset="-128"/>
                      </a:endParaRPr>
                    </a:p>
                    <a:p>
                      <a:pPr marR="1905" algn="ctr">
                        <a:lnSpc>
                          <a:spcPct val="115000"/>
                        </a:lnSpc>
                      </a:pPr>
                      <a:r>
                        <a:rPr lang="fr-FR" sz="1000">
                          <a:solidFill>
                            <a:srgbClr val="000000"/>
                          </a:solidFill>
                          <a:effectLst/>
                          <a:latin typeface="Arial" panose="020B0604020202020204" pitchFamily="34" charset="0"/>
                          <a:ea typeface="Arial" panose="020B0604020202020204" pitchFamily="34" charset="0"/>
                        </a:rPr>
                        <a:t>Apprentis</a:t>
                      </a:r>
                      <a:endParaRPr lang="fr-FR" sz="1100">
                        <a:effectLst/>
                        <a:latin typeface="Times New Roman" panose="02020603050405020304" pitchFamily="18" charset="0"/>
                        <a:ea typeface="MS Mincho" panose="02020609040205080304" pitchFamily="49" charset="-128"/>
                      </a:endParaRPr>
                    </a:p>
                    <a:p>
                      <a:pPr marL="115570" algn="ctr">
                        <a:lnSpc>
                          <a:spcPct val="115000"/>
                        </a:lnSpc>
                      </a:pPr>
                      <a:r>
                        <a:rPr lang="fr-FR" sz="1000">
                          <a:solidFill>
                            <a:srgbClr val="000000"/>
                          </a:solidFill>
                          <a:effectLst/>
                          <a:latin typeface="Arial" panose="020B0604020202020204" pitchFamily="34" charset="0"/>
                          <a:ea typeface="Arial" panose="020B0604020202020204" pitchFamily="34" charset="0"/>
                        </a:rPr>
                        <a:t>(CFA ou sections </a:t>
                      </a:r>
                      <a:endParaRPr lang="fr-FR" sz="1100">
                        <a:effectLst/>
                        <a:latin typeface="Times New Roman" panose="02020603050405020304" pitchFamily="18" charset="0"/>
                        <a:ea typeface="MS Mincho" panose="02020609040205080304" pitchFamily="49" charset="-128"/>
                      </a:endParaRPr>
                    </a:p>
                    <a:p>
                      <a:pPr marL="115570" algn="ctr">
                        <a:lnSpc>
                          <a:spcPct val="115000"/>
                        </a:lnSpc>
                      </a:pPr>
                      <a:r>
                        <a:rPr lang="fr-FR" sz="1000">
                          <a:solidFill>
                            <a:srgbClr val="000000"/>
                          </a:solidFill>
                          <a:effectLst/>
                          <a:latin typeface="Arial" panose="020B0604020202020204" pitchFamily="34" charset="0"/>
                          <a:ea typeface="Arial" panose="020B0604020202020204" pitchFamily="34" charset="0"/>
                        </a:rPr>
                        <a:t>d'apprentissage, non habilités)</a:t>
                      </a:r>
                      <a:endParaRPr lang="fr-FR" sz="1100">
                        <a:effectLst/>
                        <a:latin typeface="Times New Roman" panose="02020603050405020304" pitchFamily="18" charset="0"/>
                        <a:ea typeface="MS Mincho" panose="02020609040205080304" pitchFamily="49" charset="-128"/>
                      </a:endParaRPr>
                    </a:p>
                    <a:p>
                      <a:pPr algn="ctr">
                        <a:lnSpc>
                          <a:spcPct val="115000"/>
                        </a:lnSpc>
                      </a:pPr>
                      <a:r>
                        <a:rPr lang="fr-FR" sz="800">
                          <a:solidFill>
                            <a:srgbClr val="000000"/>
                          </a:solidFill>
                          <a:effectLst/>
                          <a:latin typeface="Arial" panose="020B0604020202020204" pitchFamily="34" charset="0"/>
                          <a:ea typeface="Arial" panose="020B0604020202020204" pitchFamily="34" charset="0"/>
                        </a:rPr>
                        <a:t> </a:t>
                      </a:r>
                      <a:endParaRPr lang="fr-FR" sz="1100">
                        <a:effectLst/>
                        <a:latin typeface="Times New Roman" panose="02020603050405020304" pitchFamily="18" charset="0"/>
                        <a:ea typeface="MS Mincho" panose="02020609040205080304" pitchFamily="49" charset="-128"/>
                      </a:endParaRPr>
                    </a:p>
                    <a:p>
                      <a:pPr algn="ctr">
                        <a:lnSpc>
                          <a:spcPct val="115000"/>
                        </a:lnSpc>
                      </a:pPr>
                      <a:r>
                        <a:rPr lang="fr-FR" sz="1000">
                          <a:solidFill>
                            <a:srgbClr val="000000"/>
                          </a:solidFill>
                          <a:effectLst/>
                          <a:latin typeface="Arial" panose="020B0604020202020204" pitchFamily="34" charset="0"/>
                          <a:ea typeface="Arial" panose="020B0604020202020204" pitchFamily="34" charset="0"/>
                        </a:rPr>
                        <a:t>Formation professionnelle continue</a:t>
                      </a:r>
                      <a:endParaRPr lang="fr-FR" sz="1100">
                        <a:effectLst/>
                        <a:latin typeface="Times New Roman" panose="02020603050405020304" pitchFamily="18" charset="0"/>
                        <a:ea typeface="MS Mincho" panose="02020609040205080304" pitchFamily="49" charset="-128"/>
                      </a:endParaRPr>
                    </a:p>
                    <a:p>
                      <a:pPr marL="115570" algn="ctr">
                        <a:lnSpc>
                          <a:spcPct val="115000"/>
                        </a:lnSpc>
                      </a:pPr>
                      <a:r>
                        <a:rPr lang="fr-FR" sz="1000">
                          <a:solidFill>
                            <a:srgbClr val="000000"/>
                          </a:solidFill>
                          <a:effectLst/>
                          <a:latin typeface="Arial" panose="020B0604020202020204" pitchFamily="34" charset="0"/>
                          <a:ea typeface="Arial" panose="020B0604020202020204" pitchFamily="34" charset="0"/>
                        </a:rPr>
                        <a:t>(Établissement privé)</a:t>
                      </a:r>
                      <a:endParaRPr lang="fr-FR" sz="1100">
                        <a:effectLst/>
                        <a:latin typeface="Times New Roman" panose="02020603050405020304" pitchFamily="18" charset="0"/>
                        <a:ea typeface="MS Mincho" panose="02020609040205080304" pitchFamily="49" charset="-128"/>
                      </a:endParaRPr>
                    </a:p>
                    <a:p>
                      <a:pPr marL="115570" algn="ctr">
                        <a:lnSpc>
                          <a:spcPct val="115000"/>
                        </a:lnSpc>
                      </a:pPr>
                      <a:r>
                        <a:rPr lang="fr-FR" sz="800">
                          <a:solidFill>
                            <a:srgbClr val="000000"/>
                          </a:solidFill>
                          <a:effectLst/>
                          <a:latin typeface="Arial" panose="020B0604020202020204" pitchFamily="34" charset="0"/>
                          <a:ea typeface="Arial" panose="020B0604020202020204" pitchFamily="34" charset="0"/>
                        </a:rPr>
                        <a:t> </a:t>
                      </a:r>
                      <a:endParaRPr lang="fr-FR" sz="1100">
                        <a:effectLst/>
                        <a:latin typeface="Times New Roman" panose="02020603050405020304" pitchFamily="18" charset="0"/>
                        <a:ea typeface="MS Mincho" panose="02020609040205080304" pitchFamily="49" charset="-128"/>
                      </a:endParaRPr>
                    </a:p>
                    <a:p>
                      <a:pPr algn="ctr">
                        <a:lnSpc>
                          <a:spcPct val="115000"/>
                        </a:lnSpc>
                      </a:pPr>
                      <a:r>
                        <a:rPr lang="fr-FR" sz="1000">
                          <a:solidFill>
                            <a:srgbClr val="000000"/>
                          </a:solidFill>
                          <a:effectLst/>
                          <a:latin typeface="Arial" panose="020B0604020202020204" pitchFamily="34" charset="0"/>
                          <a:ea typeface="Arial" panose="020B0604020202020204" pitchFamily="34" charset="0"/>
                        </a:rPr>
                        <a:t>Au titre de leur expérience professionnelle</a:t>
                      </a:r>
                      <a:endParaRPr lang="fr-FR" sz="1100">
                        <a:effectLst/>
                        <a:latin typeface="Times New Roman" panose="02020603050405020304" pitchFamily="18" charset="0"/>
                        <a:ea typeface="MS Mincho" panose="02020609040205080304" pitchFamily="49" charset="-128"/>
                      </a:endParaRPr>
                    </a:p>
                    <a:p>
                      <a:pPr algn="ctr">
                        <a:lnSpc>
                          <a:spcPct val="115000"/>
                        </a:lnSpc>
                      </a:pPr>
                      <a:r>
                        <a:rPr lang="fr-FR" sz="800">
                          <a:solidFill>
                            <a:srgbClr val="000000"/>
                          </a:solidFill>
                          <a:effectLst/>
                          <a:latin typeface="Arial" panose="020B0604020202020204" pitchFamily="34" charset="0"/>
                          <a:ea typeface="Arial" panose="020B0604020202020204" pitchFamily="34" charset="0"/>
                        </a:rPr>
                        <a:t> </a:t>
                      </a:r>
                      <a:endParaRPr lang="fr-FR" sz="1100">
                        <a:effectLst/>
                        <a:latin typeface="Times New Roman" panose="02020603050405020304" pitchFamily="18" charset="0"/>
                        <a:ea typeface="MS Mincho" panose="02020609040205080304" pitchFamily="49" charset="-128"/>
                      </a:endParaRPr>
                    </a:p>
                    <a:p>
                      <a:pPr marR="635" algn="ctr">
                        <a:lnSpc>
                          <a:spcPct val="115000"/>
                        </a:lnSpc>
                      </a:pPr>
                      <a:r>
                        <a:rPr lang="fr-FR" sz="1000">
                          <a:solidFill>
                            <a:srgbClr val="000000"/>
                          </a:solidFill>
                          <a:effectLst/>
                          <a:latin typeface="Arial" panose="020B0604020202020204" pitchFamily="34" charset="0"/>
                          <a:ea typeface="Arial" panose="020B0604020202020204" pitchFamily="34" charset="0"/>
                        </a:rPr>
                        <a:t>Enseignement à distance</a:t>
                      </a:r>
                      <a:endParaRPr lang="fr-FR" sz="1100">
                        <a:effectLst/>
                        <a:latin typeface="Times New Roman" panose="02020603050405020304" pitchFamily="18" charset="0"/>
                        <a:ea typeface="MS Mincho" panose="02020609040205080304" pitchFamily="49" charset="-128"/>
                      </a:endParaRPr>
                    </a:p>
                  </a:txBody>
                  <a:tcPr marL="2926" marR="67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3821459250"/>
                  </a:ext>
                </a:extLst>
              </a:tr>
              <a:tr h="317058">
                <a:tc>
                  <a:txBody>
                    <a:bodyPr/>
                    <a:lstStyle/>
                    <a:p>
                      <a:pPr marL="19685" algn="ctr">
                        <a:lnSpc>
                          <a:spcPct val="107000"/>
                        </a:lnSpc>
                        <a:spcAft>
                          <a:spcPts val="305"/>
                        </a:spcAft>
                      </a:pPr>
                      <a:r>
                        <a:rPr lang="fr-FR" sz="800">
                          <a:solidFill>
                            <a:srgbClr val="000000"/>
                          </a:solidFill>
                          <a:effectLst/>
                          <a:latin typeface="Arial" panose="020B0604020202020204" pitchFamily="34" charset="0"/>
                          <a:ea typeface="Arial" panose="020B0604020202020204" pitchFamily="34" charset="0"/>
                        </a:rPr>
                        <a:t> </a:t>
                      </a:r>
                      <a:r>
                        <a:rPr lang="fr-FR" sz="1050">
                          <a:solidFill>
                            <a:srgbClr val="000000"/>
                          </a:solidFill>
                          <a:effectLst/>
                          <a:latin typeface="Arial" panose="020B0604020202020204" pitchFamily="34" charset="0"/>
                          <a:ea typeface="Arial" panose="020B0604020202020204" pitchFamily="34" charset="0"/>
                        </a:rPr>
                        <a:t>Nature des épreuves </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0320" algn="ctr">
                        <a:lnSpc>
                          <a:spcPct val="107000"/>
                        </a:lnSpc>
                      </a:pPr>
                      <a:r>
                        <a:rPr lang="fr-FR" sz="900">
                          <a:solidFill>
                            <a:srgbClr val="000000"/>
                          </a:solidFill>
                          <a:effectLst/>
                          <a:latin typeface="Arial" panose="020B0604020202020204" pitchFamily="34" charset="0"/>
                          <a:ea typeface="Arial" panose="020B0604020202020204" pitchFamily="34" charset="0"/>
                        </a:rPr>
                        <a:t>Unités</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1910" algn="just">
                        <a:lnSpc>
                          <a:spcPct val="107000"/>
                        </a:lnSpc>
                        <a:spcAft>
                          <a:spcPts val="0"/>
                        </a:spcAft>
                      </a:pPr>
                      <a:r>
                        <a:rPr lang="fr-FR" sz="900">
                          <a:solidFill>
                            <a:srgbClr val="000000"/>
                          </a:solidFill>
                          <a:effectLst/>
                          <a:latin typeface="Arial" panose="020B0604020202020204" pitchFamily="34" charset="0"/>
                          <a:ea typeface="Arial" panose="020B0604020202020204" pitchFamily="34" charset="0"/>
                        </a:rPr>
                        <a:t>Coef</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tabLst>
                          <a:tab pos="178435" algn="l"/>
                        </a:tabLst>
                      </a:pPr>
                      <a:r>
                        <a:rPr lang="fr-FR" sz="900">
                          <a:solidFill>
                            <a:srgbClr val="000000"/>
                          </a:solidFill>
                          <a:effectLst/>
                          <a:latin typeface="Arial" panose="020B0604020202020204" pitchFamily="34" charset="0"/>
                          <a:ea typeface="Arial" panose="020B0604020202020204" pitchFamily="34" charset="0"/>
                        </a:rPr>
                        <a:t>Crédits       européens</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0955" algn="ctr">
                        <a:lnSpc>
                          <a:spcPct val="107000"/>
                        </a:lnSpc>
                      </a:pPr>
                      <a:r>
                        <a:rPr lang="fr-FR" sz="1050">
                          <a:solidFill>
                            <a:srgbClr val="000000"/>
                          </a:solidFill>
                          <a:effectLst/>
                          <a:latin typeface="Arial" panose="020B0604020202020204" pitchFamily="34" charset="0"/>
                          <a:ea typeface="Arial" panose="020B0604020202020204" pitchFamily="34" charset="0"/>
                        </a:rPr>
                        <a:t>Forme </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635" algn="ctr">
                        <a:lnSpc>
                          <a:spcPct val="107000"/>
                        </a:lnSpc>
                      </a:pPr>
                      <a:r>
                        <a:rPr lang="fr-FR" sz="1050">
                          <a:solidFill>
                            <a:srgbClr val="000000"/>
                          </a:solidFill>
                          <a:effectLst/>
                          <a:latin typeface="Arial" panose="020B0604020202020204" pitchFamily="34" charset="0"/>
                          <a:ea typeface="Arial" panose="020B0604020202020204" pitchFamily="34" charset="0"/>
                        </a:rPr>
                        <a:t>Durée </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525" algn="ctr">
                        <a:lnSpc>
                          <a:spcPct val="107000"/>
                        </a:lnSpc>
                      </a:pPr>
                      <a:r>
                        <a:rPr lang="fr-FR" sz="1050">
                          <a:solidFill>
                            <a:srgbClr val="000000"/>
                          </a:solidFill>
                          <a:effectLst/>
                          <a:latin typeface="Arial" panose="020B0604020202020204" pitchFamily="34" charset="0"/>
                          <a:ea typeface="Arial" panose="020B0604020202020204" pitchFamily="34" charset="0"/>
                        </a:rPr>
                        <a:t>Forme </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9685" algn="ctr">
                        <a:lnSpc>
                          <a:spcPct val="107000"/>
                        </a:lnSpc>
                      </a:pPr>
                      <a:r>
                        <a:rPr lang="fr-FR" sz="1050">
                          <a:solidFill>
                            <a:srgbClr val="000000"/>
                          </a:solidFill>
                          <a:effectLst/>
                          <a:latin typeface="Arial" panose="020B0604020202020204" pitchFamily="34" charset="0"/>
                          <a:ea typeface="Arial" panose="020B0604020202020204" pitchFamily="34" charset="0"/>
                        </a:rPr>
                        <a:t>Forme </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540" algn="ctr">
                        <a:lnSpc>
                          <a:spcPct val="107000"/>
                        </a:lnSpc>
                      </a:pPr>
                      <a:r>
                        <a:rPr lang="fr-FR" sz="1050">
                          <a:solidFill>
                            <a:srgbClr val="000000"/>
                          </a:solidFill>
                          <a:effectLst/>
                          <a:latin typeface="Arial" panose="020B0604020202020204" pitchFamily="34" charset="0"/>
                          <a:ea typeface="Arial" panose="020B0604020202020204" pitchFamily="34" charset="0"/>
                        </a:rPr>
                        <a:t>Durée </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9960239"/>
                  </a:ext>
                </a:extLst>
              </a:tr>
              <a:tr h="439008">
                <a:tc>
                  <a:txBody>
                    <a:bodyPr/>
                    <a:lstStyle/>
                    <a:p>
                      <a:pPr marL="80645" marR="93980" algn="l">
                        <a:lnSpc>
                          <a:spcPct val="107000"/>
                        </a:lnSpc>
                        <a:spcAft>
                          <a:spcPts val="0"/>
                        </a:spcAft>
                      </a:pPr>
                      <a:r>
                        <a:rPr lang="fr-FR" sz="1050">
                          <a:solidFill>
                            <a:srgbClr val="000000"/>
                          </a:solidFill>
                          <a:effectLst/>
                          <a:latin typeface="Arial" panose="020B0604020202020204" pitchFamily="34" charset="0"/>
                          <a:ea typeface="Arial" panose="020B0604020202020204" pitchFamily="34" charset="0"/>
                        </a:rPr>
                        <a:t>Épreuve générale</a:t>
                      </a:r>
                      <a:endParaRPr lang="fr-FR" sz="1100">
                        <a:effectLst/>
                        <a:latin typeface="Times New Roman" panose="02020603050405020304" pitchFamily="18" charset="0"/>
                        <a:ea typeface="MS Mincho" panose="02020609040205080304" pitchFamily="49" charset="-128"/>
                      </a:endParaRPr>
                    </a:p>
                    <a:p>
                      <a:pPr marL="80645" marR="93980" algn="l">
                        <a:lnSpc>
                          <a:spcPct val="107000"/>
                        </a:lnSpc>
                        <a:spcAft>
                          <a:spcPts val="0"/>
                        </a:spcAft>
                      </a:pPr>
                      <a:r>
                        <a:rPr lang="fr-FR" sz="1050">
                          <a:solidFill>
                            <a:srgbClr val="000000"/>
                          </a:solidFill>
                          <a:effectLst/>
                          <a:latin typeface="Arial" panose="020B0604020202020204" pitchFamily="34" charset="0"/>
                          <a:ea typeface="Arial" panose="020B0604020202020204" pitchFamily="34" charset="0"/>
                        </a:rPr>
                        <a:t>E1 – Culture générale et expression </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50">
                          <a:solidFill>
                            <a:srgbClr val="000000"/>
                          </a:solidFill>
                          <a:effectLst/>
                          <a:latin typeface="Arial" panose="020B0604020202020204" pitchFamily="34" charset="0"/>
                          <a:ea typeface="Arial" panose="020B0604020202020204" pitchFamily="34" charset="0"/>
                        </a:rPr>
                        <a:t>U1</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50">
                          <a:solidFill>
                            <a:srgbClr val="000000"/>
                          </a:solidFill>
                          <a:effectLst/>
                          <a:latin typeface="Arial" panose="020B0604020202020204" pitchFamily="34" charset="0"/>
                          <a:ea typeface="Arial" panose="020B0604020202020204" pitchFamily="34" charset="0"/>
                        </a:rPr>
                        <a:t>2</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50">
                          <a:solidFill>
                            <a:srgbClr val="000000"/>
                          </a:solidFill>
                          <a:effectLst/>
                          <a:latin typeface="Arial" panose="020B0604020202020204" pitchFamily="34" charset="0"/>
                          <a:ea typeface="Arial" panose="020B0604020202020204" pitchFamily="34" charset="0"/>
                        </a:rPr>
                        <a:t>8</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255" algn="ctr">
                        <a:lnSpc>
                          <a:spcPct val="107000"/>
                        </a:lnSpc>
                        <a:spcAft>
                          <a:spcPts val="45"/>
                        </a:spcAft>
                      </a:pPr>
                      <a:r>
                        <a:rPr lang="fr-FR" sz="1050">
                          <a:solidFill>
                            <a:srgbClr val="000000"/>
                          </a:solidFill>
                          <a:effectLst/>
                          <a:latin typeface="Arial" panose="020B0604020202020204" pitchFamily="34" charset="0"/>
                          <a:ea typeface="Arial" panose="020B0604020202020204" pitchFamily="34" charset="0"/>
                        </a:rPr>
                        <a:t>Ponctuelle écrite</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635" algn="ctr">
                        <a:lnSpc>
                          <a:spcPct val="107000"/>
                        </a:lnSpc>
                      </a:pPr>
                      <a:r>
                        <a:rPr lang="fr-FR" sz="1050">
                          <a:solidFill>
                            <a:srgbClr val="000000"/>
                          </a:solidFill>
                          <a:effectLst/>
                          <a:latin typeface="Arial" panose="020B0604020202020204" pitchFamily="34" charset="0"/>
                          <a:ea typeface="Arial" panose="020B0604020202020204" pitchFamily="34" charset="0"/>
                        </a:rPr>
                        <a:t>3 h </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160" algn="ctr">
                        <a:lnSpc>
                          <a:spcPct val="107000"/>
                        </a:lnSpc>
                      </a:pPr>
                      <a:r>
                        <a:rPr lang="fr-FR" sz="1050">
                          <a:solidFill>
                            <a:srgbClr val="000000"/>
                          </a:solidFill>
                          <a:effectLst/>
                          <a:latin typeface="Arial" panose="020B0604020202020204" pitchFamily="34" charset="0"/>
                          <a:ea typeface="Arial" panose="020B0604020202020204" pitchFamily="34" charset="0"/>
                        </a:rPr>
                        <a:t>CCF </a:t>
                      </a:r>
                      <a:br>
                        <a:rPr lang="fr-FR" sz="1050">
                          <a:solidFill>
                            <a:srgbClr val="000000"/>
                          </a:solidFill>
                          <a:effectLst/>
                          <a:latin typeface="Arial" panose="020B0604020202020204" pitchFamily="34" charset="0"/>
                          <a:ea typeface="Arial" panose="020B0604020202020204" pitchFamily="34" charset="0"/>
                        </a:rPr>
                      </a:br>
                      <a:r>
                        <a:rPr lang="fr-FR" sz="1050">
                          <a:solidFill>
                            <a:srgbClr val="000000"/>
                          </a:solidFill>
                          <a:effectLst/>
                          <a:latin typeface="Arial" panose="020B0604020202020204" pitchFamily="34" charset="0"/>
                          <a:ea typeface="Arial" panose="020B0604020202020204" pitchFamily="34" charset="0"/>
                        </a:rPr>
                        <a:t>2 situations </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99390" indent="-114935" algn="just">
                        <a:lnSpc>
                          <a:spcPct val="107000"/>
                        </a:lnSpc>
                      </a:pPr>
                      <a:r>
                        <a:rPr lang="fr-FR" sz="1050">
                          <a:solidFill>
                            <a:srgbClr val="000000"/>
                          </a:solidFill>
                          <a:effectLst/>
                          <a:latin typeface="Arial" panose="020B0604020202020204" pitchFamily="34" charset="0"/>
                          <a:ea typeface="Arial" panose="020B0604020202020204" pitchFamily="34" charset="0"/>
                        </a:rPr>
                        <a:t>Ponctuelle écrite </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175" algn="ctr">
                        <a:lnSpc>
                          <a:spcPct val="107000"/>
                        </a:lnSpc>
                      </a:pPr>
                      <a:r>
                        <a:rPr lang="fr-FR" sz="1050">
                          <a:solidFill>
                            <a:srgbClr val="000000"/>
                          </a:solidFill>
                          <a:effectLst/>
                          <a:latin typeface="Arial" panose="020B0604020202020204" pitchFamily="34" charset="0"/>
                          <a:ea typeface="Arial" panose="020B0604020202020204" pitchFamily="34" charset="0"/>
                        </a:rPr>
                        <a:t>3 h </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7668882"/>
                  </a:ext>
                </a:extLst>
              </a:tr>
              <a:tr h="778226">
                <a:tc>
                  <a:txBody>
                    <a:bodyPr/>
                    <a:lstStyle/>
                    <a:p>
                      <a:pPr marL="80645" marR="93980" algn="l">
                        <a:lnSpc>
                          <a:spcPct val="107000"/>
                        </a:lnSpc>
                        <a:spcAft>
                          <a:spcPts val="215"/>
                        </a:spcAft>
                      </a:pPr>
                      <a:r>
                        <a:rPr lang="fr-FR" sz="1050">
                          <a:solidFill>
                            <a:srgbClr val="000000"/>
                          </a:solidFill>
                          <a:effectLst/>
                          <a:latin typeface="Arial" panose="020B0604020202020204" pitchFamily="34" charset="0"/>
                          <a:ea typeface="Arial" panose="020B0604020202020204" pitchFamily="34" charset="0"/>
                        </a:rPr>
                        <a:t>Épreuve générale</a:t>
                      </a:r>
                      <a:endParaRPr lang="fr-FR" sz="1100">
                        <a:effectLst/>
                        <a:latin typeface="Times New Roman" panose="02020603050405020304" pitchFamily="18" charset="0"/>
                        <a:ea typeface="MS Mincho" panose="02020609040205080304" pitchFamily="49" charset="-128"/>
                      </a:endParaRPr>
                    </a:p>
                    <a:p>
                      <a:pPr marL="80645" marR="93980" algn="l">
                        <a:lnSpc>
                          <a:spcPct val="107000"/>
                        </a:lnSpc>
                        <a:spcAft>
                          <a:spcPts val="215"/>
                        </a:spcAft>
                      </a:pPr>
                      <a:r>
                        <a:rPr lang="fr-FR" sz="1050">
                          <a:solidFill>
                            <a:srgbClr val="000000"/>
                          </a:solidFill>
                          <a:effectLst/>
                          <a:latin typeface="Arial" panose="020B0604020202020204" pitchFamily="34" charset="0"/>
                          <a:ea typeface="Arial" panose="020B0604020202020204" pitchFamily="34" charset="0"/>
                        </a:rPr>
                        <a:t>E2 – Langue vivante étrangère 1 : Anglais </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50">
                          <a:solidFill>
                            <a:srgbClr val="000000"/>
                          </a:solidFill>
                          <a:effectLst/>
                          <a:latin typeface="Arial" panose="020B0604020202020204" pitchFamily="34" charset="0"/>
                          <a:ea typeface="Arial" panose="020B0604020202020204" pitchFamily="34" charset="0"/>
                        </a:rPr>
                        <a:t>U2</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50">
                          <a:solidFill>
                            <a:srgbClr val="000000"/>
                          </a:solidFill>
                          <a:effectLst/>
                          <a:latin typeface="Arial" panose="020B0604020202020204" pitchFamily="34" charset="0"/>
                          <a:ea typeface="Arial" panose="020B0604020202020204" pitchFamily="34" charset="0"/>
                        </a:rPr>
                        <a:t>3</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50">
                          <a:solidFill>
                            <a:srgbClr val="000000"/>
                          </a:solidFill>
                          <a:effectLst/>
                          <a:latin typeface="Arial" panose="020B0604020202020204" pitchFamily="34" charset="0"/>
                          <a:ea typeface="Arial" panose="020B0604020202020204" pitchFamily="34" charset="0"/>
                        </a:rPr>
                        <a:t>12</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8255" algn="ctr">
                        <a:lnSpc>
                          <a:spcPct val="107000"/>
                        </a:lnSpc>
                      </a:pPr>
                      <a:r>
                        <a:rPr lang="fr-FR" sz="1050">
                          <a:solidFill>
                            <a:srgbClr val="000000"/>
                          </a:solidFill>
                          <a:effectLst/>
                          <a:latin typeface="Arial" panose="020B0604020202020204" pitchFamily="34" charset="0"/>
                          <a:ea typeface="Arial" panose="020B0604020202020204" pitchFamily="34" charset="0"/>
                        </a:rPr>
                        <a:t>CCF </a:t>
                      </a:r>
                      <a:endParaRPr lang="fr-FR" sz="1100">
                        <a:effectLst/>
                        <a:latin typeface="Times New Roman" panose="02020603050405020304" pitchFamily="18" charset="0"/>
                        <a:ea typeface="MS Mincho" panose="02020609040205080304" pitchFamily="49" charset="-128"/>
                      </a:endParaRPr>
                    </a:p>
                    <a:p>
                      <a:pPr marL="9525" algn="ctr">
                        <a:lnSpc>
                          <a:spcPct val="107000"/>
                        </a:lnSpc>
                      </a:pPr>
                      <a:r>
                        <a:rPr lang="fr-FR" sz="1050">
                          <a:solidFill>
                            <a:srgbClr val="000000"/>
                          </a:solidFill>
                          <a:effectLst/>
                          <a:latin typeface="Arial" panose="020B0604020202020204" pitchFamily="34" charset="0"/>
                          <a:ea typeface="Arial" panose="020B0604020202020204" pitchFamily="34" charset="0"/>
                        </a:rPr>
                        <a:t>2 situations</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tc>
                <a:tc>
                  <a:txBody>
                    <a:bodyPr/>
                    <a:lstStyle/>
                    <a:p>
                      <a:pPr marL="34925" algn="ctr">
                        <a:lnSpc>
                          <a:spcPct val="107000"/>
                        </a:lnSpc>
                      </a:pPr>
                      <a:r>
                        <a:rPr lang="fr-FR" sz="1100">
                          <a:solidFill>
                            <a:srgbClr val="000000"/>
                          </a:solidFill>
                          <a:effectLst/>
                          <a:latin typeface="Arial" panose="020B0604020202020204" pitchFamily="34" charset="0"/>
                          <a:ea typeface="Arial" panose="020B0604020202020204" pitchFamily="34" charset="0"/>
                        </a:rPr>
                        <a:t> </a:t>
                      </a:r>
                      <a:r>
                        <a:rPr lang="fr-FR" sz="1050">
                          <a:solidFill>
                            <a:srgbClr val="000000"/>
                          </a:solidFill>
                          <a:effectLst/>
                          <a:latin typeface="Arial" panose="020B0604020202020204" pitchFamily="34" charset="0"/>
                          <a:ea typeface="Arial" panose="020B0604020202020204" pitchFamily="34" charset="0"/>
                        </a:rPr>
                        <a:t>CCF </a:t>
                      </a:r>
                      <a:br>
                        <a:rPr lang="fr-FR" sz="1050">
                          <a:solidFill>
                            <a:srgbClr val="000000"/>
                          </a:solidFill>
                          <a:effectLst/>
                          <a:latin typeface="Arial" panose="020B0604020202020204" pitchFamily="34" charset="0"/>
                          <a:ea typeface="Arial" panose="020B0604020202020204" pitchFamily="34" charset="0"/>
                        </a:rPr>
                      </a:br>
                      <a:r>
                        <a:rPr lang="fr-FR" sz="1050">
                          <a:solidFill>
                            <a:srgbClr val="000000"/>
                          </a:solidFill>
                          <a:effectLst/>
                          <a:latin typeface="Arial" panose="020B0604020202020204" pitchFamily="34" charset="0"/>
                          <a:ea typeface="Arial" panose="020B0604020202020204" pitchFamily="34" charset="0"/>
                        </a:rPr>
                        <a:t>2 situations </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1455" indent="-127000" algn="just">
                        <a:lnSpc>
                          <a:spcPct val="107000"/>
                        </a:lnSpc>
                      </a:pPr>
                      <a:r>
                        <a:rPr lang="fr-FR" sz="1050">
                          <a:solidFill>
                            <a:srgbClr val="000000"/>
                          </a:solidFill>
                          <a:effectLst/>
                          <a:latin typeface="Arial" panose="020B0604020202020204" pitchFamily="34" charset="0"/>
                          <a:ea typeface="Arial" panose="020B0604020202020204" pitchFamily="34" charset="0"/>
                        </a:rPr>
                        <a:t>Ponctuelle orale </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445" algn="ctr">
                        <a:lnSpc>
                          <a:spcPct val="107000"/>
                        </a:lnSpc>
                        <a:spcAft>
                          <a:spcPts val="35"/>
                        </a:spcAft>
                      </a:pPr>
                      <a:r>
                        <a:rPr lang="fr-FR" sz="1000">
                          <a:solidFill>
                            <a:srgbClr val="000000"/>
                          </a:solidFill>
                          <a:effectLst/>
                          <a:latin typeface="Arial" panose="020B0604020202020204" pitchFamily="34" charset="0"/>
                          <a:ea typeface="Arial" panose="020B0604020202020204" pitchFamily="34" charset="0"/>
                        </a:rPr>
                        <a:t>Compréhension :</a:t>
                      </a:r>
                      <a:endParaRPr lang="fr-FR" sz="1100">
                        <a:effectLst/>
                        <a:latin typeface="Times New Roman" panose="02020603050405020304" pitchFamily="18" charset="0"/>
                        <a:ea typeface="MS Mincho" panose="02020609040205080304" pitchFamily="49" charset="-128"/>
                      </a:endParaRPr>
                    </a:p>
                    <a:p>
                      <a:pPr marL="4445" algn="ctr">
                        <a:lnSpc>
                          <a:spcPct val="107000"/>
                        </a:lnSpc>
                        <a:spcAft>
                          <a:spcPts val="35"/>
                        </a:spcAft>
                      </a:pPr>
                      <a:r>
                        <a:rPr lang="fr-FR" sz="1000">
                          <a:solidFill>
                            <a:srgbClr val="000000"/>
                          </a:solidFill>
                          <a:effectLst/>
                          <a:latin typeface="Arial" panose="020B0604020202020204" pitchFamily="34" charset="0"/>
                          <a:ea typeface="Arial" panose="020B0604020202020204" pitchFamily="34" charset="0"/>
                        </a:rPr>
                        <a:t>30 min</a:t>
                      </a:r>
                      <a:endParaRPr lang="fr-FR" sz="1100">
                        <a:effectLst/>
                        <a:latin typeface="Times New Roman" panose="02020603050405020304" pitchFamily="18" charset="0"/>
                        <a:ea typeface="MS Mincho" panose="02020609040205080304" pitchFamily="49" charset="-128"/>
                      </a:endParaRPr>
                    </a:p>
                    <a:p>
                      <a:pPr marL="4445" algn="ctr">
                        <a:lnSpc>
                          <a:spcPct val="107000"/>
                        </a:lnSpc>
                      </a:pPr>
                      <a:r>
                        <a:rPr lang="fr-FR" sz="1000">
                          <a:solidFill>
                            <a:srgbClr val="000000"/>
                          </a:solidFill>
                          <a:effectLst/>
                          <a:latin typeface="Arial" panose="020B0604020202020204" pitchFamily="34" charset="0"/>
                          <a:ea typeface="Arial" panose="020B0604020202020204" pitchFamily="34" charset="0"/>
                        </a:rPr>
                        <a:t>Expression :</a:t>
                      </a:r>
                      <a:endParaRPr lang="fr-FR" sz="1100">
                        <a:effectLst/>
                        <a:latin typeface="Times New Roman" panose="02020603050405020304" pitchFamily="18" charset="0"/>
                        <a:ea typeface="MS Mincho" panose="02020609040205080304" pitchFamily="49" charset="-128"/>
                      </a:endParaRPr>
                    </a:p>
                    <a:p>
                      <a:pPr marL="4445" algn="ctr">
                        <a:lnSpc>
                          <a:spcPct val="107000"/>
                        </a:lnSpc>
                      </a:pPr>
                      <a:r>
                        <a:rPr lang="fr-FR" sz="1000">
                          <a:solidFill>
                            <a:srgbClr val="000000"/>
                          </a:solidFill>
                          <a:effectLst/>
                          <a:latin typeface="Arial" panose="020B0604020202020204" pitchFamily="34" charset="0"/>
                          <a:ea typeface="Arial" panose="020B0604020202020204" pitchFamily="34" charset="0"/>
                        </a:rPr>
                        <a:t>15 min</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9138486"/>
                  </a:ext>
                </a:extLst>
              </a:tr>
              <a:tr h="458058">
                <a:tc>
                  <a:txBody>
                    <a:bodyPr/>
                    <a:lstStyle/>
                    <a:p>
                      <a:pPr marL="80645" marR="93980" algn="l">
                        <a:lnSpc>
                          <a:spcPct val="107000"/>
                        </a:lnSpc>
                        <a:spcAft>
                          <a:spcPts val="215"/>
                        </a:spcAft>
                      </a:pPr>
                      <a:r>
                        <a:rPr lang="fr-FR" sz="1050">
                          <a:solidFill>
                            <a:srgbClr val="000000"/>
                          </a:solidFill>
                          <a:effectLst/>
                          <a:latin typeface="Arial" panose="020B0604020202020204" pitchFamily="34" charset="0"/>
                          <a:ea typeface="Arial" panose="020B0604020202020204" pitchFamily="34" charset="0"/>
                        </a:rPr>
                        <a:t>Épreuve générale</a:t>
                      </a:r>
                      <a:endParaRPr lang="fr-FR" sz="1100">
                        <a:effectLst/>
                        <a:latin typeface="Times New Roman" panose="02020603050405020304" pitchFamily="18" charset="0"/>
                        <a:ea typeface="MS Mincho" panose="02020609040205080304" pitchFamily="49" charset="-128"/>
                      </a:endParaRPr>
                    </a:p>
                    <a:p>
                      <a:pPr algn="l">
                        <a:lnSpc>
                          <a:spcPct val="107000"/>
                        </a:lnSpc>
                      </a:pPr>
                      <a:r>
                        <a:rPr lang="fr-FR" sz="1050">
                          <a:solidFill>
                            <a:srgbClr val="000000"/>
                          </a:solidFill>
                          <a:effectLst/>
                          <a:latin typeface="Arial" panose="020B0604020202020204" pitchFamily="34" charset="0"/>
                          <a:ea typeface="Arial" panose="020B0604020202020204" pitchFamily="34" charset="0"/>
                        </a:rPr>
                        <a:t>   E3 – Mathématiques</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50">
                          <a:solidFill>
                            <a:srgbClr val="000000"/>
                          </a:solidFill>
                          <a:effectLst/>
                          <a:latin typeface="Arial" panose="020B0604020202020204" pitchFamily="34" charset="0"/>
                          <a:ea typeface="Arial" panose="020B0604020202020204" pitchFamily="34" charset="0"/>
                        </a:rPr>
                        <a:t>U3</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50">
                          <a:solidFill>
                            <a:srgbClr val="000000"/>
                          </a:solidFill>
                          <a:effectLst/>
                          <a:latin typeface="Arial" panose="020B0604020202020204" pitchFamily="34" charset="0"/>
                          <a:ea typeface="Arial" panose="020B0604020202020204" pitchFamily="34" charset="0"/>
                        </a:rPr>
                        <a:t>2</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50">
                          <a:solidFill>
                            <a:srgbClr val="000000"/>
                          </a:solidFill>
                          <a:effectLst/>
                          <a:latin typeface="Arial" panose="020B0604020202020204" pitchFamily="34" charset="0"/>
                          <a:ea typeface="Arial" panose="020B0604020202020204" pitchFamily="34" charset="0"/>
                        </a:rPr>
                        <a:t>8</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8255" algn="ctr">
                        <a:lnSpc>
                          <a:spcPct val="107000"/>
                        </a:lnSpc>
                      </a:pPr>
                      <a:r>
                        <a:rPr lang="fr-FR" sz="1050">
                          <a:solidFill>
                            <a:srgbClr val="000000"/>
                          </a:solidFill>
                          <a:effectLst/>
                          <a:latin typeface="Arial" panose="020B0604020202020204" pitchFamily="34" charset="0"/>
                          <a:ea typeface="Arial" panose="020B0604020202020204" pitchFamily="34" charset="0"/>
                        </a:rPr>
                        <a:t>CCF </a:t>
                      </a:r>
                      <a:endParaRPr lang="fr-FR" sz="1100">
                        <a:effectLst/>
                        <a:latin typeface="Times New Roman" panose="02020603050405020304" pitchFamily="18" charset="0"/>
                        <a:ea typeface="MS Mincho" panose="02020609040205080304" pitchFamily="49" charset="-128"/>
                      </a:endParaRPr>
                    </a:p>
                    <a:p>
                      <a:pPr marL="9525" algn="ctr">
                        <a:lnSpc>
                          <a:spcPct val="107000"/>
                        </a:lnSpc>
                      </a:pPr>
                      <a:r>
                        <a:rPr lang="fr-FR" sz="1050">
                          <a:solidFill>
                            <a:srgbClr val="000000"/>
                          </a:solidFill>
                          <a:effectLst/>
                          <a:latin typeface="Arial" panose="020B0604020202020204" pitchFamily="34" charset="0"/>
                          <a:ea typeface="Arial" panose="020B0604020202020204" pitchFamily="34" charset="0"/>
                        </a:rPr>
                        <a:t>2 situations </a:t>
                      </a:r>
                      <a:r>
                        <a:rPr lang="fr-FR" sz="1100">
                          <a:solidFill>
                            <a:srgbClr val="000000"/>
                          </a:solidFill>
                          <a:effectLst/>
                          <a:latin typeface="Arial" panose="020B0604020202020204" pitchFamily="34" charset="0"/>
                          <a:ea typeface="Arial" panose="020B0604020202020204" pitchFamily="34" charset="0"/>
                        </a:rPr>
                        <a:t> </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tc>
                <a:tc>
                  <a:txBody>
                    <a:bodyPr/>
                    <a:lstStyle/>
                    <a:p>
                      <a:pPr marL="10160" algn="ctr">
                        <a:lnSpc>
                          <a:spcPct val="107000"/>
                        </a:lnSpc>
                      </a:pPr>
                      <a:r>
                        <a:rPr lang="fr-FR" sz="1050">
                          <a:solidFill>
                            <a:srgbClr val="000000"/>
                          </a:solidFill>
                          <a:effectLst/>
                          <a:latin typeface="Arial" panose="020B0604020202020204" pitchFamily="34" charset="0"/>
                          <a:ea typeface="Arial" panose="020B0604020202020204" pitchFamily="34" charset="0"/>
                        </a:rPr>
                        <a:t>CCF </a:t>
                      </a:r>
                      <a:br>
                        <a:rPr lang="fr-FR" sz="1050">
                          <a:solidFill>
                            <a:srgbClr val="000000"/>
                          </a:solidFill>
                          <a:effectLst/>
                          <a:latin typeface="Arial" panose="020B0604020202020204" pitchFamily="34" charset="0"/>
                          <a:ea typeface="Arial" panose="020B0604020202020204" pitchFamily="34" charset="0"/>
                        </a:rPr>
                      </a:br>
                      <a:r>
                        <a:rPr lang="fr-FR" sz="1050">
                          <a:solidFill>
                            <a:srgbClr val="000000"/>
                          </a:solidFill>
                          <a:effectLst/>
                          <a:latin typeface="Arial" panose="020B0604020202020204" pitchFamily="34" charset="0"/>
                          <a:ea typeface="Arial" panose="020B0604020202020204" pitchFamily="34" charset="0"/>
                        </a:rPr>
                        <a:t>2 situations</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99390" indent="-114935" algn="just">
                        <a:lnSpc>
                          <a:spcPct val="107000"/>
                        </a:lnSpc>
                      </a:pPr>
                      <a:r>
                        <a:rPr lang="fr-FR" sz="1050">
                          <a:solidFill>
                            <a:srgbClr val="000000"/>
                          </a:solidFill>
                          <a:effectLst/>
                          <a:latin typeface="Arial" panose="020B0604020202020204" pitchFamily="34" charset="0"/>
                          <a:ea typeface="Arial" panose="020B0604020202020204" pitchFamily="34" charset="0"/>
                        </a:rPr>
                        <a:t>Ponctuelle orale </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pPr>
                      <a:r>
                        <a:rPr lang="fr-FR" sz="900">
                          <a:solidFill>
                            <a:srgbClr val="000000"/>
                          </a:solidFill>
                          <a:effectLst/>
                          <a:latin typeface="Arial" panose="020B0604020202020204" pitchFamily="34" charset="0"/>
                          <a:ea typeface="MS Mincho" panose="02020609040205080304" pitchFamily="49" charset="-128"/>
                        </a:rPr>
                        <a:t>Préparation : 1h</a:t>
                      </a:r>
                      <a:endParaRPr lang="fr-FR" sz="1100">
                        <a:effectLst/>
                        <a:latin typeface="Times New Roman" panose="02020603050405020304" pitchFamily="18" charset="0"/>
                        <a:ea typeface="MS Mincho" panose="02020609040205080304" pitchFamily="49" charset="-128"/>
                      </a:endParaRPr>
                    </a:p>
                    <a:p>
                      <a:pPr algn="ctr">
                        <a:lnSpc>
                          <a:spcPct val="107000"/>
                        </a:lnSpc>
                      </a:pPr>
                      <a:r>
                        <a:rPr lang="fr-FR" sz="900">
                          <a:solidFill>
                            <a:srgbClr val="000000"/>
                          </a:solidFill>
                          <a:effectLst/>
                          <a:latin typeface="Arial" panose="020B0604020202020204" pitchFamily="34" charset="0"/>
                          <a:ea typeface="MS Mincho" panose="02020609040205080304" pitchFamily="49" charset="-128"/>
                        </a:rPr>
                        <a:t>Exposé : 15 min</a:t>
                      </a:r>
                      <a:endParaRPr lang="fr-FR" sz="1100">
                        <a:effectLst/>
                        <a:latin typeface="Times New Roman" panose="02020603050405020304" pitchFamily="18" charset="0"/>
                        <a:ea typeface="MS Mincho" panose="02020609040205080304" pitchFamily="49" charset="-128"/>
                      </a:endParaRPr>
                    </a:p>
                    <a:p>
                      <a:pPr algn="ctr">
                        <a:lnSpc>
                          <a:spcPct val="107000"/>
                        </a:lnSpc>
                      </a:pPr>
                      <a:r>
                        <a:rPr lang="fr-FR" sz="900">
                          <a:solidFill>
                            <a:srgbClr val="000000"/>
                          </a:solidFill>
                          <a:effectLst/>
                          <a:latin typeface="Arial" panose="020B0604020202020204" pitchFamily="34" charset="0"/>
                          <a:ea typeface="MS Mincho" panose="02020609040205080304" pitchFamily="49" charset="-128"/>
                        </a:rPr>
                        <a:t>Entretien : 20 min</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7691573"/>
                  </a:ext>
                </a:extLst>
              </a:tr>
              <a:tr h="368054">
                <a:tc>
                  <a:txBody>
                    <a:bodyPr/>
                    <a:lstStyle/>
                    <a:p>
                      <a:pPr algn="l">
                        <a:lnSpc>
                          <a:spcPct val="107000"/>
                        </a:lnSpc>
                      </a:pPr>
                      <a:r>
                        <a:rPr lang="fr-FR" sz="1050">
                          <a:solidFill>
                            <a:srgbClr val="000000"/>
                          </a:solidFill>
                          <a:effectLst/>
                          <a:latin typeface="Arial" panose="020B0604020202020204" pitchFamily="34" charset="0"/>
                          <a:ea typeface="Arial" panose="020B0604020202020204" pitchFamily="34" charset="0"/>
                        </a:rPr>
                        <a:t>  Épreuve générale</a:t>
                      </a:r>
                      <a:endParaRPr lang="fr-FR" sz="1100">
                        <a:effectLst/>
                        <a:latin typeface="Times New Roman" panose="02020603050405020304" pitchFamily="18" charset="0"/>
                        <a:ea typeface="MS Mincho" panose="02020609040205080304" pitchFamily="49" charset="-128"/>
                      </a:endParaRPr>
                    </a:p>
                    <a:p>
                      <a:pPr algn="l">
                        <a:lnSpc>
                          <a:spcPct val="107000"/>
                        </a:lnSpc>
                      </a:pPr>
                      <a:r>
                        <a:rPr lang="fr-FR" sz="1050">
                          <a:solidFill>
                            <a:srgbClr val="000000"/>
                          </a:solidFill>
                          <a:effectLst/>
                          <a:latin typeface="Arial" panose="020B0604020202020204" pitchFamily="34" charset="0"/>
                          <a:ea typeface="Arial" panose="020B0604020202020204" pitchFamily="34" charset="0"/>
                        </a:rPr>
                        <a:t>  E4 – Physique-chimie</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50">
                          <a:solidFill>
                            <a:srgbClr val="000000"/>
                          </a:solidFill>
                          <a:effectLst/>
                          <a:latin typeface="Arial" panose="020B0604020202020204" pitchFamily="34" charset="0"/>
                          <a:ea typeface="Arial" panose="020B0604020202020204" pitchFamily="34" charset="0"/>
                        </a:rPr>
                        <a:t>U4</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50">
                          <a:solidFill>
                            <a:srgbClr val="000000"/>
                          </a:solidFill>
                          <a:effectLst/>
                          <a:latin typeface="Arial" panose="020B0604020202020204" pitchFamily="34" charset="0"/>
                          <a:ea typeface="Arial" panose="020B0604020202020204" pitchFamily="34" charset="0"/>
                        </a:rPr>
                        <a:t>3</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50">
                          <a:solidFill>
                            <a:srgbClr val="000000"/>
                          </a:solidFill>
                          <a:effectLst/>
                          <a:latin typeface="Arial" panose="020B0604020202020204" pitchFamily="34" charset="0"/>
                          <a:ea typeface="Arial" panose="020B0604020202020204" pitchFamily="34" charset="0"/>
                        </a:rPr>
                        <a:t>12</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24765" algn="ctr">
                        <a:lnSpc>
                          <a:spcPct val="107000"/>
                        </a:lnSpc>
                      </a:pPr>
                      <a:r>
                        <a:rPr lang="fr-FR" sz="1050">
                          <a:solidFill>
                            <a:srgbClr val="000000"/>
                          </a:solidFill>
                          <a:effectLst/>
                          <a:latin typeface="Arial" panose="020B0604020202020204" pitchFamily="34" charset="0"/>
                          <a:ea typeface="Arial" panose="020B0604020202020204" pitchFamily="34" charset="0"/>
                        </a:rPr>
                        <a:t>CCF</a:t>
                      </a:r>
                      <a:endParaRPr lang="fr-FR" sz="1100">
                        <a:effectLst/>
                        <a:latin typeface="Times New Roman" panose="02020603050405020304" pitchFamily="18" charset="0"/>
                        <a:ea typeface="MS Mincho" panose="02020609040205080304" pitchFamily="49" charset="-128"/>
                      </a:endParaRPr>
                    </a:p>
                    <a:p>
                      <a:pPr marL="24765" algn="ctr">
                        <a:lnSpc>
                          <a:spcPct val="107000"/>
                        </a:lnSpc>
                      </a:pPr>
                      <a:r>
                        <a:rPr lang="fr-FR" sz="1050">
                          <a:solidFill>
                            <a:srgbClr val="000000"/>
                          </a:solidFill>
                          <a:effectLst/>
                          <a:latin typeface="Arial" panose="020B0604020202020204" pitchFamily="34" charset="0"/>
                          <a:ea typeface="Arial" panose="020B0604020202020204" pitchFamily="34" charset="0"/>
                        </a:rPr>
                        <a:t>2 situations</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tc>
                <a:tc>
                  <a:txBody>
                    <a:bodyPr/>
                    <a:lstStyle/>
                    <a:p>
                      <a:pPr marL="10160" algn="ctr">
                        <a:lnSpc>
                          <a:spcPct val="107000"/>
                        </a:lnSpc>
                      </a:pPr>
                      <a:r>
                        <a:rPr lang="fr-FR" sz="1050">
                          <a:solidFill>
                            <a:srgbClr val="000000"/>
                          </a:solidFill>
                          <a:effectLst/>
                          <a:latin typeface="Arial" panose="020B0604020202020204" pitchFamily="34" charset="0"/>
                          <a:ea typeface="Arial" panose="020B0604020202020204" pitchFamily="34" charset="0"/>
                        </a:rPr>
                        <a:t>CCF</a:t>
                      </a:r>
                      <a:endParaRPr lang="fr-FR" sz="1100">
                        <a:effectLst/>
                        <a:latin typeface="Times New Roman" panose="02020603050405020304" pitchFamily="18" charset="0"/>
                        <a:ea typeface="MS Mincho" panose="02020609040205080304" pitchFamily="49" charset="-128"/>
                      </a:endParaRPr>
                    </a:p>
                    <a:p>
                      <a:pPr marL="10160" algn="ctr">
                        <a:lnSpc>
                          <a:spcPct val="107000"/>
                        </a:lnSpc>
                      </a:pPr>
                      <a:r>
                        <a:rPr lang="fr-FR" sz="1050">
                          <a:solidFill>
                            <a:srgbClr val="000000"/>
                          </a:solidFill>
                          <a:effectLst/>
                          <a:latin typeface="Arial" panose="020B0604020202020204" pitchFamily="34" charset="0"/>
                          <a:ea typeface="Arial" panose="020B0604020202020204" pitchFamily="34" charset="0"/>
                        </a:rPr>
                        <a:t>2 situations</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pPr>
                      <a:r>
                        <a:rPr lang="fr-FR" sz="1050">
                          <a:solidFill>
                            <a:srgbClr val="000000"/>
                          </a:solidFill>
                          <a:effectLst/>
                          <a:latin typeface="Arial" panose="020B0604020202020204" pitchFamily="34" charset="0"/>
                          <a:ea typeface="Arial" panose="020B0604020202020204" pitchFamily="34" charset="0"/>
                        </a:rPr>
                        <a:t>Ponctuelle pratique</a:t>
                      </a:r>
                      <a:endParaRPr lang="fr-FR" sz="110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175" algn="ctr">
                        <a:lnSpc>
                          <a:spcPct val="107000"/>
                        </a:lnSpc>
                      </a:pPr>
                      <a:r>
                        <a:rPr lang="fr-FR" sz="1050" dirty="0">
                          <a:solidFill>
                            <a:srgbClr val="000000"/>
                          </a:solidFill>
                          <a:effectLst/>
                          <a:latin typeface="Arial" panose="020B0604020202020204" pitchFamily="34" charset="0"/>
                          <a:ea typeface="Arial" panose="020B0604020202020204" pitchFamily="34" charset="0"/>
                        </a:rPr>
                        <a:t>2 h</a:t>
                      </a:r>
                      <a:endParaRPr lang="fr-FR" sz="1100" dirty="0">
                        <a:effectLst/>
                        <a:latin typeface="Times New Roman" panose="02020603050405020304" pitchFamily="18" charset="0"/>
                        <a:ea typeface="MS Mincho" panose="02020609040205080304" pitchFamily="49" charset="-128"/>
                      </a:endParaRPr>
                    </a:p>
                  </a:txBody>
                  <a:tcPr marL="2926" marR="67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4543790"/>
                  </a:ext>
                </a:extLst>
              </a:tr>
            </a:tbl>
          </a:graphicData>
        </a:graphic>
      </p:graphicFrame>
      <p:sp>
        <p:nvSpPr>
          <p:cNvPr id="7" name="Espace réservé du texte 3">
            <a:extLst>
              <a:ext uri="{FF2B5EF4-FFF2-40B4-BE49-F238E27FC236}">
                <a16:creationId xmlns:a16="http://schemas.microsoft.com/office/drawing/2014/main" id="{461D71EB-31F0-DA79-F6CD-18F28E8813EC}"/>
              </a:ext>
            </a:extLst>
          </p:cNvPr>
          <p:cNvSpPr txBox="1">
            <a:spLocks/>
          </p:cNvSpPr>
          <p:nvPr/>
        </p:nvSpPr>
        <p:spPr>
          <a:xfrm>
            <a:off x="1314450" y="0"/>
            <a:ext cx="9222920" cy="523939"/>
          </a:xfrm>
          <a:prstGeom prst="rect">
            <a:avLst/>
          </a:prstGeom>
          <a:solidFill>
            <a:schemeClr val="accent1">
              <a:lumMod val="75000"/>
            </a:schemeClr>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PNF BTS Maintenance des véhicules 16 mars et 02 avril 2026</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Espace réservé du texte 1">
            <a:extLst>
              <a:ext uri="{FF2B5EF4-FFF2-40B4-BE49-F238E27FC236}">
                <a16:creationId xmlns:a16="http://schemas.microsoft.com/office/drawing/2014/main" id="{EE661862-9AA3-31F4-26B4-2E5C079CD5EB}"/>
              </a:ext>
            </a:extLst>
          </p:cNvPr>
          <p:cNvSpPr>
            <a:spLocks noGrp="1"/>
          </p:cNvSpPr>
          <p:nvPr>
            <p:ph type="body" sz="quarter" idx="10"/>
          </p:nvPr>
        </p:nvSpPr>
        <p:spPr>
          <a:xfrm>
            <a:off x="1314449" y="516098"/>
            <a:ext cx="9222919" cy="561120"/>
          </a:xfrm>
        </p:spPr>
        <p:txBody>
          <a:bodyPr/>
          <a:lstStyle/>
          <a:p>
            <a:r>
              <a:rPr lang="fr-FR" b="1" dirty="0"/>
              <a:t>Référentiel d’examen: épreuves enseignement général</a:t>
            </a:r>
          </a:p>
          <a:p>
            <a:endParaRPr lang="fr-FR" dirty="0"/>
          </a:p>
        </p:txBody>
      </p:sp>
    </p:spTree>
    <p:extLst>
      <p:ext uri="{BB962C8B-B14F-4D97-AF65-F5344CB8AC3E}">
        <p14:creationId xmlns:p14="http://schemas.microsoft.com/office/powerpoint/2010/main" val="3382304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413C4C-178D-BB65-10C5-435CAF2B148A}"/>
              </a:ext>
            </a:extLst>
          </p:cNvPr>
          <p:cNvSpPr txBox="1"/>
          <p:nvPr/>
        </p:nvSpPr>
        <p:spPr>
          <a:xfrm>
            <a:off x="4267200" y="3124201"/>
            <a:ext cx="3657600"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0E0BBC9-EF47-B7C1-63E2-7278CAFFB5CB}"/>
              </a:ext>
            </a:extLst>
          </p:cNvPr>
          <p:cNvSpPr txBox="1"/>
          <p:nvPr/>
        </p:nvSpPr>
        <p:spPr>
          <a:xfrm>
            <a:off x="3588544" y="3350420"/>
            <a:ext cx="3657600"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Groupe 8"/>
          <p:cNvGrpSpPr/>
          <p:nvPr/>
        </p:nvGrpSpPr>
        <p:grpSpPr>
          <a:xfrm>
            <a:off x="365760" y="2906628"/>
            <a:ext cx="11774358" cy="1227296"/>
            <a:chOff x="1124377" y="2102128"/>
            <a:chExt cx="7994454" cy="920472"/>
          </a:xfrm>
        </p:grpSpPr>
        <p:sp>
          <p:nvSpPr>
            <p:cNvPr id="3" name="Rectangle à coins arrondis 2"/>
            <p:cNvSpPr/>
            <p:nvPr/>
          </p:nvSpPr>
          <p:spPr>
            <a:xfrm>
              <a:off x="1124377" y="2616200"/>
              <a:ext cx="6464300" cy="406400"/>
            </a:xfrm>
            <a:prstGeom prst="roundRect">
              <a:avLst/>
            </a:prstGeom>
            <a:noFill/>
            <a:ln w="38100" cap="flat" cmpd="sng" algn="ctr">
              <a:solidFill>
                <a:schemeClr val="accent4">
                  <a:lumMod val="20000"/>
                  <a:lumOff val="8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5" name="ZoneTexte 4"/>
            <p:cNvSpPr txBox="1"/>
            <p:nvPr/>
          </p:nvSpPr>
          <p:spPr>
            <a:xfrm>
              <a:off x="7863043" y="2102128"/>
              <a:ext cx="1255788" cy="500233"/>
            </a:xfrm>
            <a:prstGeom prst="rect">
              <a:avLst/>
            </a:prstGeom>
            <a:noFill/>
            <a:ln w="38100">
              <a:solidFill>
                <a:schemeClr val="accent4">
                  <a:lumMod val="20000"/>
                  <a:lumOff val="8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67" b="0" i="0" u="none" strike="noStrike" kern="1200" cap="none" spc="0" normalizeH="0" baseline="0" noProof="0" dirty="0">
                  <a:ln>
                    <a:noFill/>
                  </a:ln>
                  <a:solidFill>
                    <a:prstClr val="black"/>
                  </a:solidFill>
                  <a:effectLst/>
                  <a:uLnTx/>
                  <a:uFillTx/>
                  <a:latin typeface="Calibri" panose="020F0502020204030204"/>
                  <a:ea typeface="+mn-ea"/>
                  <a:cs typeface="+mn-cs"/>
                </a:rPr>
                <a:t>Épreuve associée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67" b="0" i="0" u="none" strike="noStrike" kern="1200" cap="none" spc="0" normalizeH="0" baseline="0" noProof="0" dirty="0">
                  <a:ln>
                    <a:noFill/>
                  </a:ln>
                  <a:solidFill>
                    <a:prstClr val="black"/>
                  </a:solidFill>
                  <a:effectLst/>
                  <a:uLnTx/>
                  <a:uFillTx/>
                  <a:latin typeface="Calibri" panose="020F0502020204030204"/>
                  <a:ea typeface="+mn-ea"/>
                  <a:cs typeface="+mn-cs"/>
                </a:rPr>
                <a:t> au Pôle 1</a:t>
              </a:r>
            </a:p>
          </p:txBody>
        </p:sp>
        <p:cxnSp>
          <p:nvCxnSpPr>
            <p:cNvPr id="7" name="Connecteur droit 6"/>
            <p:cNvCxnSpPr>
              <a:endCxn id="5" idx="1"/>
            </p:cNvCxnSpPr>
            <p:nvPr/>
          </p:nvCxnSpPr>
          <p:spPr>
            <a:xfrm flipV="1">
              <a:off x="7588677" y="2352245"/>
              <a:ext cx="274366" cy="273105"/>
            </a:xfrm>
            <a:prstGeom prst="line">
              <a:avLst/>
            </a:prstGeom>
            <a:ln w="38100">
              <a:solidFill>
                <a:schemeClr val="accent4">
                  <a:lumMod val="20000"/>
                  <a:lumOff val="80000"/>
                </a:schemeClr>
              </a:solidFill>
            </a:ln>
          </p:spPr>
          <p:style>
            <a:lnRef idx="2">
              <a:schemeClr val="accent1"/>
            </a:lnRef>
            <a:fillRef idx="0">
              <a:schemeClr val="accent1"/>
            </a:fillRef>
            <a:effectRef idx="1">
              <a:schemeClr val="accent1"/>
            </a:effectRef>
            <a:fontRef idx="minor">
              <a:schemeClr val="tx1"/>
            </a:fontRef>
          </p:style>
        </p:cxnSp>
      </p:grpSp>
      <p:grpSp>
        <p:nvGrpSpPr>
          <p:cNvPr id="10" name="Groupe 9"/>
          <p:cNvGrpSpPr/>
          <p:nvPr/>
        </p:nvGrpSpPr>
        <p:grpSpPr>
          <a:xfrm>
            <a:off x="365760" y="3641475"/>
            <a:ext cx="11774358" cy="1227296"/>
            <a:chOff x="1124377" y="2102128"/>
            <a:chExt cx="7994454" cy="920472"/>
          </a:xfrm>
        </p:grpSpPr>
        <p:sp>
          <p:nvSpPr>
            <p:cNvPr id="11" name="Rectangle à coins arrondis 10"/>
            <p:cNvSpPr/>
            <p:nvPr/>
          </p:nvSpPr>
          <p:spPr>
            <a:xfrm>
              <a:off x="1124377" y="2497476"/>
              <a:ext cx="6464300" cy="525124"/>
            </a:xfrm>
            <a:prstGeom prst="roundRect">
              <a:avLst/>
            </a:prstGeom>
            <a:noFill/>
            <a:ln w="38100" cap="flat" cmpd="sng" algn="ctr">
              <a:solidFill>
                <a:schemeClr val="accent2">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2" name="ZoneTexte 11"/>
            <p:cNvSpPr txBox="1"/>
            <p:nvPr/>
          </p:nvSpPr>
          <p:spPr>
            <a:xfrm>
              <a:off x="7863043" y="2102128"/>
              <a:ext cx="1255788" cy="500233"/>
            </a:xfrm>
            <a:prstGeom prst="rect">
              <a:avLst/>
            </a:prstGeom>
            <a:noFill/>
            <a:ln w="38100">
              <a:solidFill>
                <a:schemeClr val="accent2">
                  <a:lumMod val="60000"/>
                  <a:lumOff val="4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67" b="0" i="0" u="none" strike="noStrike" kern="1200" cap="none" spc="0" normalizeH="0" baseline="0" noProof="0" dirty="0">
                  <a:ln>
                    <a:noFill/>
                  </a:ln>
                  <a:solidFill>
                    <a:prstClr val="black"/>
                  </a:solidFill>
                  <a:effectLst/>
                  <a:uLnTx/>
                  <a:uFillTx/>
                  <a:latin typeface="Calibri" panose="020F0502020204030204"/>
                  <a:ea typeface="+mn-ea"/>
                  <a:cs typeface="+mn-cs"/>
                </a:rPr>
                <a:t>Épreuve associée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67" b="0" i="0" u="none" strike="noStrike" kern="1200" cap="none" spc="0" normalizeH="0" baseline="0" noProof="0" dirty="0">
                  <a:ln>
                    <a:noFill/>
                  </a:ln>
                  <a:solidFill>
                    <a:prstClr val="black"/>
                  </a:solidFill>
                  <a:effectLst/>
                  <a:uLnTx/>
                  <a:uFillTx/>
                  <a:latin typeface="Calibri" panose="020F0502020204030204"/>
                  <a:ea typeface="+mn-ea"/>
                  <a:cs typeface="+mn-cs"/>
                </a:rPr>
                <a:t> au Pôle 2</a:t>
              </a:r>
            </a:p>
          </p:txBody>
        </p:sp>
        <p:cxnSp>
          <p:nvCxnSpPr>
            <p:cNvPr id="13" name="Connecteur droit 12"/>
            <p:cNvCxnSpPr>
              <a:endCxn id="12" idx="1"/>
            </p:cNvCxnSpPr>
            <p:nvPr/>
          </p:nvCxnSpPr>
          <p:spPr>
            <a:xfrm flipV="1">
              <a:off x="7588677" y="2352245"/>
              <a:ext cx="274366" cy="273105"/>
            </a:xfrm>
            <a:prstGeom prst="line">
              <a:avLst/>
            </a:prstGeom>
            <a:ln w="38100">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nvGrpSpPr>
          <p:cNvPr id="14" name="Groupe 13"/>
          <p:cNvGrpSpPr/>
          <p:nvPr/>
        </p:nvGrpSpPr>
        <p:grpSpPr>
          <a:xfrm>
            <a:off x="365760" y="4308452"/>
            <a:ext cx="11774358" cy="1105736"/>
            <a:chOff x="1124377" y="2102128"/>
            <a:chExt cx="7994454" cy="829302"/>
          </a:xfrm>
        </p:grpSpPr>
        <p:sp>
          <p:nvSpPr>
            <p:cNvPr id="15" name="Rectangle à coins arrondis 14"/>
            <p:cNvSpPr/>
            <p:nvPr/>
          </p:nvSpPr>
          <p:spPr>
            <a:xfrm>
              <a:off x="1124377" y="2548379"/>
              <a:ext cx="6464300" cy="383051"/>
            </a:xfrm>
            <a:prstGeom prst="roundRect">
              <a:avLst/>
            </a:prstGeom>
            <a:noFill/>
            <a:ln w="38100" cap="flat" cmpd="sng" algn="ctr">
              <a:solidFill>
                <a:schemeClr val="accent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6" name="ZoneTexte 15"/>
            <p:cNvSpPr txBox="1"/>
            <p:nvPr/>
          </p:nvSpPr>
          <p:spPr>
            <a:xfrm>
              <a:off x="7863043" y="2102128"/>
              <a:ext cx="1255788" cy="500233"/>
            </a:xfrm>
            <a:prstGeom prst="rect">
              <a:avLst/>
            </a:prstGeom>
            <a:noFill/>
            <a:ln w="38100">
              <a:solidFill>
                <a:schemeClr val="accent1">
                  <a:lumMod val="7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67" b="0" i="0" u="none" strike="noStrike" kern="1200" cap="none" spc="0" normalizeH="0" baseline="0" noProof="0" dirty="0">
                  <a:ln>
                    <a:noFill/>
                  </a:ln>
                  <a:solidFill>
                    <a:prstClr val="black"/>
                  </a:solidFill>
                  <a:effectLst/>
                  <a:uLnTx/>
                  <a:uFillTx/>
                  <a:latin typeface="Calibri" panose="020F0502020204030204"/>
                  <a:ea typeface="+mn-ea"/>
                  <a:cs typeface="+mn-cs"/>
                </a:rPr>
                <a:t>Épreuve associée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67" b="0" i="0" u="none" strike="noStrike" kern="1200" cap="none" spc="0" normalizeH="0" baseline="0" noProof="0" dirty="0">
                  <a:ln>
                    <a:noFill/>
                  </a:ln>
                  <a:solidFill>
                    <a:prstClr val="black"/>
                  </a:solidFill>
                  <a:effectLst/>
                  <a:uLnTx/>
                  <a:uFillTx/>
                  <a:latin typeface="Calibri" panose="020F0502020204030204"/>
                  <a:ea typeface="+mn-ea"/>
                  <a:cs typeface="+mn-cs"/>
                </a:rPr>
                <a:t> au Pôle 3</a:t>
              </a:r>
            </a:p>
          </p:txBody>
        </p:sp>
        <p:cxnSp>
          <p:nvCxnSpPr>
            <p:cNvPr id="17" name="Connecteur droit 16"/>
            <p:cNvCxnSpPr>
              <a:endCxn id="16" idx="1"/>
            </p:cNvCxnSpPr>
            <p:nvPr/>
          </p:nvCxnSpPr>
          <p:spPr>
            <a:xfrm flipV="1">
              <a:off x="7588677" y="2352245"/>
              <a:ext cx="274366" cy="273105"/>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8" name="Groupe 17"/>
          <p:cNvGrpSpPr/>
          <p:nvPr/>
        </p:nvGrpSpPr>
        <p:grpSpPr>
          <a:xfrm>
            <a:off x="365761" y="4885000"/>
            <a:ext cx="11682915" cy="1012665"/>
            <a:chOff x="1186464" y="2102128"/>
            <a:chExt cx="7932367" cy="759499"/>
          </a:xfrm>
        </p:grpSpPr>
        <p:sp>
          <p:nvSpPr>
            <p:cNvPr id="19" name="Rectangle à coins arrondis 18"/>
            <p:cNvSpPr/>
            <p:nvPr/>
          </p:nvSpPr>
          <p:spPr>
            <a:xfrm>
              <a:off x="1186464" y="2497476"/>
              <a:ext cx="6402213" cy="364151"/>
            </a:xfrm>
            <a:prstGeom prst="roundRect">
              <a:avLst/>
            </a:prstGeom>
            <a:noFill/>
            <a:ln w="38100" cap="flat" cmpd="sng" algn="ctr">
              <a:solidFill>
                <a:schemeClr val="accent1">
                  <a:lumMod val="20000"/>
                  <a:lumOff val="8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0" name="ZoneTexte 19"/>
            <p:cNvSpPr txBox="1"/>
            <p:nvPr/>
          </p:nvSpPr>
          <p:spPr>
            <a:xfrm>
              <a:off x="7863043" y="2102128"/>
              <a:ext cx="1255788" cy="500233"/>
            </a:xfrm>
            <a:prstGeom prst="rect">
              <a:avLst/>
            </a:prstGeom>
            <a:noFill/>
            <a:ln w="38100">
              <a:solidFill>
                <a:schemeClr val="accent1">
                  <a:lumMod val="20000"/>
                  <a:lumOff val="8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67" b="0" i="0" u="none" strike="noStrike" kern="1200" cap="none" spc="0" normalizeH="0" baseline="0" noProof="0" dirty="0">
                  <a:ln>
                    <a:noFill/>
                  </a:ln>
                  <a:solidFill>
                    <a:prstClr val="black"/>
                  </a:solidFill>
                  <a:effectLst/>
                  <a:uLnTx/>
                  <a:uFillTx/>
                  <a:latin typeface="Calibri" panose="020F0502020204030204"/>
                  <a:ea typeface="+mn-ea"/>
                  <a:cs typeface="+mn-cs"/>
                </a:rPr>
                <a:t>Épreuve associée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67" b="0" i="0" u="none" strike="noStrike" kern="1200" cap="none" spc="0" normalizeH="0" baseline="0" noProof="0" dirty="0">
                  <a:ln>
                    <a:noFill/>
                  </a:ln>
                  <a:solidFill>
                    <a:prstClr val="black"/>
                  </a:solidFill>
                  <a:effectLst/>
                  <a:uLnTx/>
                  <a:uFillTx/>
                  <a:latin typeface="Calibri" panose="020F0502020204030204"/>
                  <a:ea typeface="+mn-ea"/>
                  <a:cs typeface="+mn-cs"/>
                </a:rPr>
                <a:t> au Pôle 4</a:t>
              </a:r>
            </a:p>
          </p:txBody>
        </p:sp>
        <p:cxnSp>
          <p:nvCxnSpPr>
            <p:cNvPr id="21" name="Connecteur droit 20"/>
            <p:cNvCxnSpPr>
              <a:endCxn id="20" idx="1"/>
            </p:cNvCxnSpPr>
            <p:nvPr/>
          </p:nvCxnSpPr>
          <p:spPr>
            <a:xfrm flipV="1">
              <a:off x="7588677" y="2352245"/>
              <a:ext cx="274366" cy="273105"/>
            </a:xfrm>
            <a:prstGeom prst="line">
              <a:avLst/>
            </a:prstGeom>
            <a:ln w="38100">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grpSp>
      <p:sp>
        <p:nvSpPr>
          <p:cNvPr id="6" name="Espace réservé du texte 1">
            <a:extLst>
              <a:ext uri="{FF2B5EF4-FFF2-40B4-BE49-F238E27FC236}">
                <a16:creationId xmlns:a16="http://schemas.microsoft.com/office/drawing/2014/main" id="{331ACB5F-3976-B530-BC6F-8994CF8DFC62}"/>
              </a:ext>
            </a:extLst>
          </p:cNvPr>
          <p:cNvSpPr>
            <a:spLocks noGrp="1"/>
          </p:cNvSpPr>
          <p:nvPr>
            <p:ph type="body" sz="quarter" idx="10"/>
          </p:nvPr>
        </p:nvSpPr>
        <p:spPr>
          <a:xfrm>
            <a:off x="1328517" y="516467"/>
            <a:ext cx="9222919" cy="561120"/>
          </a:xfrm>
        </p:spPr>
        <p:txBody>
          <a:bodyPr/>
          <a:lstStyle/>
          <a:p>
            <a:r>
              <a:rPr lang="fr-FR" b="1" dirty="0"/>
              <a:t>Référentiel d’examen : épreuves professionnelles</a:t>
            </a:r>
          </a:p>
          <a:p>
            <a:endParaRPr lang="fr-FR" dirty="0"/>
          </a:p>
        </p:txBody>
      </p:sp>
      <p:sp>
        <p:nvSpPr>
          <p:cNvPr id="24" name="Espace réservé du texte 3">
            <a:extLst>
              <a:ext uri="{FF2B5EF4-FFF2-40B4-BE49-F238E27FC236}">
                <a16:creationId xmlns:a16="http://schemas.microsoft.com/office/drawing/2014/main" id="{3085F332-F751-04B7-66E4-818B6B62B47D}"/>
              </a:ext>
            </a:extLst>
          </p:cNvPr>
          <p:cNvSpPr txBox="1">
            <a:spLocks/>
          </p:cNvSpPr>
          <p:nvPr/>
        </p:nvSpPr>
        <p:spPr>
          <a:xfrm>
            <a:off x="1328517" y="0"/>
            <a:ext cx="9222920" cy="523939"/>
          </a:xfrm>
          <a:prstGeom prst="rect">
            <a:avLst/>
          </a:prstGeom>
          <a:solidFill>
            <a:schemeClr val="accent1">
              <a:lumMod val="75000"/>
            </a:schemeClr>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PNF BTS Maintenance des véhicules 16 mars et 02 avril 2026</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5" name="Tableau 24">
            <a:extLst>
              <a:ext uri="{FF2B5EF4-FFF2-40B4-BE49-F238E27FC236}">
                <a16:creationId xmlns:a16="http://schemas.microsoft.com/office/drawing/2014/main" id="{E969F7C7-47C5-CD02-E36E-744C46291FFC}"/>
              </a:ext>
            </a:extLst>
          </p:cNvPr>
          <p:cNvGraphicFramePr>
            <a:graphicFrameLocks noGrp="1"/>
          </p:cNvGraphicFramePr>
          <p:nvPr/>
        </p:nvGraphicFramePr>
        <p:xfrm>
          <a:off x="599456" y="1326657"/>
          <a:ext cx="9351909" cy="5483375"/>
        </p:xfrm>
        <a:graphic>
          <a:graphicData uri="http://schemas.openxmlformats.org/drawingml/2006/table">
            <a:tbl>
              <a:tblPr bandRow="1"/>
              <a:tblGrid>
                <a:gridCol w="2156652">
                  <a:extLst>
                    <a:ext uri="{9D8B030D-6E8A-4147-A177-3AD203B41FA5}">
                      <a16:colId xmlns:a16="http://schemas.microsoft.com/office/drawing/2014/main" val="2825437343"/>
                    </a:ext>
                  </a:extLst>
                </a:gridCol>
                <a:gridCol w="498698">
                  <a:extLst>
                    <a:ext uri="{9D8B030D-6E8A-4147-A177-3AD203B41FA5}">
                      <a16:colId xmlns:a16="http://schemas.microsoft.com/office/drawing/2014/main" val="606774092"/>
                    </a:ext>
                  </a:extLst>
                </a:gridCol>
                <a:gridCol w="371837">
                  <a:extLst>
                    <a:ext uri="{9D8B030D-6E8A-4147-A177-3AD203B41FA5}">
                      <a16:colId xmlns:a16="http://schemas.microsoft.com/office/drawing/2014/main" val="152506085"/>
                    </a:ext>
                  </a:extLst>
                </a:gridCol>
                <a:gridCol w="620311">
                  <a:extLst>
                    <a:ext uri="{9D8B030D-6E8A-4147-A177-3AD203B41FA5}">
                      <a16:colId xmlns:a16="http://schemas.microsoft.com/office/drawing/2014/main" val="795090245"/>
                    </a:ext>
                  </a:extLst>
                </a:gridCol>
                <a:gridCol w="867911">
                  <a:extLst>
                    <a:ext uri="{9D8B030D-6E8A-4147-A177-3AD203B41FA5}">
                      <a16:colId xmlns:a16="http://schemas.microsoft.com/office/drawing/2014/main" val="1683267519"/>
                    </a:ext>
                  </a:extLst>
                </a:gridCol>
                <a:gridCol w="983399">
                  <a:extLst>
                    <a:ext uri="{9D8B030D-6E8A-4147-A177-3AD203B41FA5}">
                      <a16:colId xmlns:a16="http://schemas.microsoft.com/office/drawing/2014/main" val="2382659021"/>
                    </a:ext>
                  </a:extLst>
                </a:gridCol>
                <a:gridCol w="861786">
                  <a:extLst>
                    <a:ext uri="{9D8B030D-6E8A-4147-A177-3AD203B41FA5}">
                      <a16:colId xmlns:a16="http://schemas.microsoft.com/office/drawing/2014/main" val="1871496883"/>
                    </a:ext>
                  </a:extLst>
                </a:gridCol>
                <a:gridCol w="905532">
                  <a:extLst>
                    <a:ext uri="{9D8B030D-6E8A-4147-A177-3AD203B41FA5}">
                      <a16:colId xmlns:a16="http://schemas.microsoft.com/office/drawing/2014/main" val="4036640879"/>
                    </a:ext>
                  </a:extLst>
                </a:gridCol>
                <a:gridCol w="960650">
                  <a:extLst>
                    <a:ext uri="{9D8B030D-6E8A-4147-A177-3AD203B41FA5}">
                      <a16:colId xmlns:a16="http://schemas.microsoft.com/office/drawing/2014/main" val="1528468914"/>
                    </a:ext>
                  </a:extLst>
                </a:gridCol>
                <a:gridCol w="1125133">
                  <a:extLst>
                    <a:ext uri="{9D8B030D-6E8A-4147-A177-3AD203B41FA5}">
                      <a16:colId xmlns:a16="http://schemas.microsoft.com/office/drawing/2014/main" val="1406637770"/>
                    </a:ext>
                  </a:extLst>
                </a:gridCol>
              </a:tblGrid>
              <a:tr h="214289">
                <a:tc rowSpan="2" gridSpan="4">
                  <a:txBody>
                    <a:bodyPr/>
                    <a:lstStyle/>
                    <a:p>
                      <a:pPr marL="43815" algn="ctr">
                        <a:lnSpc>
                          <a:spcPct val="107000"/>
                        </a:lnSpc>
                      </a:pPr>
                      <a:r>
                        <a:rPr lang="fr-FR" sz="1000">
                          <a:solidFill>
                            <a:srgbClr val="000000"/>
                          </a:solidFill>
                          <a:effectLst/>
                          <a:latin typeface="Arial" panose="020B0604020202020204" pitchFamily="34" charset="0"/>
                          <a:ea typeface="Arial" panose="020B0604020202020204" pitchFamily="34" charset="0"/>
                        </a:rPr>
                        <a:t> </a:t>
                      </a:r>
                      <a:endParaRPr lang="fr-FR" sz="1000">
                        <a:effectLst/>
                        <a:latin typeface="Times New Roman" panose="02020603050405020304" pitchFamily="18" charset="0"/>
                        <a:ea typeface="MS Mincho" panose="02020609040205080304" pitchFamily="49" charset="-128"/>
                      </a:endParaRPr>
                    </a:p>
                    <a:p>
                      <a:pPr marL="7620" algn="just">
                        <a:lnSpc>
                          <a:spcPct val="107000"/>
                        </a:lnSpc>
                      </a:pPr>
                      <a:r>
                        <a:rPr lang="fr-FR" sz="1000">
                          <a:solidFill>
                            <a:srgbClr val="000000"/>
                          </a:solidFill>
                          <a:effectLst/>
                          <a:latin typeface="Arial" panose="020B0604020202020204" pitchFamily="34" charset="0"/>
                          <a:ea typeface="Arial" panose="020B0604020202020204" pitchFamily="34" charset="0"/>
                        </a:rPr>
                        <a:t> </a:t>
                      </a:r>
                      <a:endParaRPr lang="fr-FR" sz="1000">
                        <a:effectLst/>
                        <a:latin typeface="Times New Roman" panose="02020603050405020304" pitchFamily="18" charset="0"/>
                        <a:ea typeface="MS Mincho" panose="02020609040205080304" pitchFamily="49" charset="-128"/>
                      </a:endParaRPr>
                    </a:p>
                    <a:p>
                      <a:pPr algn="ctr">
                        <a:lnSpc>
                          <a:spcPct val="115000"/>
                        </a:lnSpc>
                      </a:pPr>
                      <a:r>
                        <a:rPr lang="fr-FR" sz="1050" b="1">
                          <a:solidFill>
                            <a:srgbClr val="000000"/>
                          </a:solidFill>
                          <a:effectLst/>
                          <a:latin typeface="Arial" panose="020B0604020202020204" pitchFamily="34" charset="0"/>
                          <a:ea typeface="MS Mincho" panose="02020609040205080304" pitchFamily="49" charset="-128"/>
                        </a:rPr>
                        <a:t>BTS</a:t>
                      </a:r>
                      <a:endParaRPr lang="fr-FR" sz="1000">
                        <a:effectLst/>
                        <a:latin typeface="Times New Roman" panose="02020603050405020304" pitchFamily="18" charset="0"/>
                        <a:ea typeface="MS Mincho" panose="02020609040205080304" pitchFamily="49" charset="-128"/>
                      </a:endParaRPr>
                    </a:p>
                    <a:p>
                      <a:pPr algn="ctr">
                        <a:lnSpc>
                          <a:spcPct val="115000"/>
                        </a:lnSpc>
                      </a:pPr>
                      <a:r>
                        <a:rPr lang="fr-FR" sz="1050" b="1">
                          <a:solidFill>
                            <a:srgbClr val="000000"/>
                          </a:solidFill>
                          <a:effectLst/>
                          <a:latin typeface="Arial" panose="020B0604020202020204" pitchFamily="34" charset="0"/>
                          <a:ea typeface="MS Mincho" panose="02020609040205080304" pitchFamily="49" charset="-128"/>
                        </a:rPr>
                        <a:t> </a:t>
                      </a:r>
                      <a:endParaRPr lang="fr-FR" sz="1000">
                        <a:effectLst/>
                        <a:latin typeface="Times New Roman" panose="02020603050405020304" pitchFamily="18" charset="0"/>
                        <a:ea typeface="MS Mincho" panose="02020609040205080304" pitchFamily="49" charset="-128"/>
                      </a:endParaRPr>
                    </a:p>
                    <a:p>
                      <a:pPr marL="5080" algn="ctr">
                        <a:lnSpc>
                          <a:spcPct val="107000"/>
                        </a:lnSpc>
                      </a:pPr>
                      <a:r>
                        <a:rPr lang="fr-FR" sz="1050" b="1">
                          <a:solidFill>
                            <a:srgbClr val="000000"/>
                          </a:solidFill>
                          <a:effectLst/>
                          <a:latin typeface="Arial" panose="020B0604020202020204" pitchFamily="34" charset="0"/>
                          <a:ea typeface="MS Mincho" panose="02020609040205080304" pitchFamily="49" charset="-128"/>
                        </a:rPr>
                        <a:t>Maintenance des</a:t>
                      </a:r>
                      <a:endParaRPr lang="fr-FR" sz="1000">
                        <a:effectLst/>
                        <a:latin typeface="Times New Roman" panose="02020603050405020304" pitchFamily="18" charset="0"/>
                        <a:ea typeface="MS Mincho" panose="02020609040205080304" pitchFamily="49" charset="-128"/>
                      </a:endParaRPr>
                    </a:p>
                    <a:p>
                      <a:pPr marL="5080" algn="ctr">
                        <a:lnSpc>
                          <a:spcPct val="107000"/>
                        </a:lnSpc>
                      </a:pPr>
                      <a:r>
                        <a:rPr lang="fr-FR" sz="1050" b="1">
                          <a:solidFill>
                            <a:srgbClr val="000000"/>
                          </a:solidFill>
                          <a:effectLst/>
                          <a:latin typeface="Arial" panose="020B0604020202020204" pitchFamily="34" charset="0"/>
                          <a:ea typeface="MS Mincho" panose="02020609040205080304" pitchFamily="49" charset="-128"/>
                        </a:rPr>
                        <a:t>Véhicules</a:t>
                      </a:r>
                      <a:endParaRPr lang="fr-FR" sz="1000">
                        <a:effectLst/>
                        <a:latin typeface="Times New Roman" panose="02020603050405020304" pitchFamily="18" charset="0"/>
                        <a:ea typeface="MS Mincho" panose="02020609040205080304" pitchFamily="49" charset="-128"/>
                      </a:endParaRPr>
                    </a:p>
                    <a:p>
                      <a:pPr marL="5080" algn="ctr">
                        <a:lnSpc>
                          <a:spcPct val="107000"/>
                        </a:lnSpc>
                      </a:pPr>
                      <a:r>
                        <a:rPr lang="fr-FR" sz="1050" b="1">
                          <a:solidFill>
                            <a:srgbClr val="000000"/>
                          </a:solidFill>
                          <a:effectLst/>
                          <a:latin typeface="Arial" panose="020B0604020202020204" pitchFamily="34" charset="0"/>
                          <a:ea typeface="MS Mincho" panose="02020609040205080304" pitchFamily="49" charset="-128"/>
                        </a:rPr>
                        <a:t> </a:t>
                      </a:r>
                      <a:endParaRPr lang="fr-FR" sz="1000">
                        <a:effectLst/>
                        <a:latin typeface="Times New Roman" panose="02020603050405020304" pitchFamily="18" charset="0"/>
                        <a:ea typeface="MS Mincho" panose="02020609040205080304" pitchFamily="49" charset="-128"/>
                      </a:endParaRPr>
                    </a:p>
                    <a:p>
                      <a:pPr algn="ctr">
                        <a:lnSpc>
                          <a:spcPct val="115000"/>
                        </a:lnSpc>
                      </a:pPr>
                      <a:r>
                        <a:rPr lang="fr-FR" sz="1050" b="1">
                          <a:solidFill>
                            <a:srgbClr val="000000"/>
                          </a:solidFill>
                          <a:effectLst/>
                          <a:latin typeface="Arial" panose="020B0604020202020204" pitchFamily="34" charset="0"/>
                          <a:ea typeface="Calibri" panose="020F0502020204030204" pitchFamily="34" charset="0"/>
                        </a:rPr>
                        <a:t>Option :</a:t>
                      </a:r>
                      <a:endParaRPr lang="fr-FR" sz="1000">
                        <a:effectLst/>
                        <a:latin typeface="Times New Roman" panose="02020603050405020304" pitchFamily="18" charset="0"/>
                        <a:ea typeface="MS Mincho" panose="02020609040205080304" pitchFamily="49" charset="-128"/>
                      </a:endParaRPr>
                    </a:p>
                    <a:p>
                      <a:pPr algn="ctr">
                        <a:lnSpc>
                          <a:spcPct val="115000"/>
                        </a:lnSpc>
                      </a:pPr>
                      <a:r>
                        <a:rPr lang="fr-FR" sz="1050" b="1">
                          <a:solidFill>
                            <a:srgbClr val="000000"/>
                          </a:solidFill>
                          <a:effectLst/>
                          <a:latin typeface="Arial" panose="020B0604020202020204" pitchFamily="34" charset="0"/>
                          <a:ea typeface="Calibri" panose="020F0502020204030204" pitchFamily="34" charset="0"/>
                        </a:rPr>
                        <a:t>Véhicules légers</a:t>
                      </a:r>
                      <a:endParaRPr lang="fr-FR" sz="1000">
                        <a:effectLst/>
                        <a:latin typeface="Times New Roman" panose="02020603050405020304" pitchFamily="18" charset="0"/>
                        <a:ea typeface="MS Mincho" panose="02020609040205080304" pitchFamily="49" charset="-128"/>
                      </a:endParaRPr>
                    </a:p>
                    <a:p>
                      <a:pPr algn="ctr">
                        <a:lnSpc>
                          <a:spcPct val="115000"/>
                        </a:lnSpc>
                      </a:pPr>
                      <a:r>
                        <a:rPr lang="fr-FR" sz="1050" b="1">
                          <a:solidFill>
                            <a:srgbClr val="000000"/>
                          </a:solidFill>
                          <a:effectLst/>
                          <a:latin typeface="Arial" panose="020B0604020202020204" pitchFamily="34" charset="0"/>
                          <a:ea typeface="Calibri" panose="020F0502020204030204" pitchFamily="34" charset="0"/>
                        </a:rPr>
                        <a:t>Véhicules de transport routier</a:t>
                      </a:r>
                      <a:endParaRPr lang="fr-FR" sz="1000">
                        <a:effectLst/>
                        <a:latin typeface="Times New Roman" panose="02020603050405020304" pitchFamily="18" charset="0"/>
                        <a:ea typeface="MS Mincho" panose="02020609040205080304" pitchFamily="49" charset="-128"/>
                      </a:endParaRPr>
                    </a:p>
                    <a:p>
                      <a:pPr marL="5080" algn="ctr">
                        <a:lnSpc>
                          <a:spcPct val="107000"/>
                        </a:lnSpc>
                      </a:pPr>
                      <a:r>
                        <a:rPr lang="fr-FR" sz="1050" b="1">
                          <a:solidFill>
                            <a:srgbClr val="000000"/>
                          </a:solidFill>
                          <a:effectLst/>
                          <a:latin typeface="Arial" panose="020B0604020202020204" pitchFamily="34" charset="0"/>
                          <a:ea typeface="Calibri" panose="020F0502020204030204" pitchFamily="34" charset="0"/>
                        </a:rPr>
                        <a:t>Motocycles</a:t>
                      </a:r>
                      <a:endParaRPr lang="fr-FR" sz="1000">
                        <a:effectLst/>
                        <a:latin typeface="Times New Roman" panose="02020603050405020304" pitchFamily="18" charset="0"/>
                        <a:ea typeface="MS Mincho" panose="02020609040205080304" pitchFamily="49" charset="-128"/>
                      </a:endParaRPr>
                    </a:p>
                  </a:txBody>
                  <a:tcPr marL="2330" marR="53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gridSpan="6">
                  <a:txBody>
                    <a:bodyPr/>
                    <a:lstStyle/>
                    <a:p>
                      <a:pPr marL="12700" algn="ctr">
                        <a:lnSpc>
                          <a:spcPct val="107000"/>
                        </a:lnSpc>
                      </a:pPr>
                      <a:r>
                        <a:rPr lang="fr-FR" sz="1000">
                          <a:solidFill>
                            <a:srgbClr val="000000"/>
                          </a:solidFill>
                          <a:effectLst/>
                          <a:latin typeface="Arial" panose="020B0604020202020204" pitchFamily="34" charset="0"/>
                          <a:ea typeface="Arial" panose="020B0604020202020204" pitchFamily="34" charset="0"/>
                        </a:rPr>
                        <a:t>Candidats </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253803642"/>
                  </a:ext>
                </a:extLst>
              </a:tr>
              <a:tr h="1875443">
                <a:tc gridSpan="4"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gridSpan="2">
                  <a:txBody>
                    <a:bodyPr/>
                    <a:lstStyle/>
                    <a:p>
                      <a:pPr algn="ctr">
                        <a:lnSpc>
                          <a:spcPct val="115000"/>
                        </a:lnSpc>
                      </a:pPr>
                      <a:r>
                        <a:rPr lang="fr-FR" sz="900">
                          <a:solidFill>
                            <a:srgbClr val="000000"/>
                          </a:solidFill>
                          <a:effectLst/>
                          <a:latin typeface="Arial" panose="020B0604020202020204" pitchFamily="34" charset="0"/>
                          <a:ea typeface="Arial" panose="020B0604020202020204" pitchFamily="34" charset="0"/>
                        </a:rPr>
                        <a:t>Scolaires</a:t>
                      </a:r>
                      <a:endParaRPr lang="fr-FR" sz="1000">
                        <a:effectLst/>
                        <a:latin typeface="Times New Roman" panose="02020603050405020304" pitchFamily="18" charset="0"/>
                        <a:ea typeface="MS Mincho" panose="02020609040205080304" pitchFamily="49" charset="-128"/>
                      </a:endParaRPr>
                    </a:p>
                    <a:p>
                      <a:pPr marL="143510" algn="ctr">
                        <a:lnSpc>
                          <a:spcPct val="115000"/>
                        </a:lnSpc>
                      </a:pPr>
                      <a:r>
                        <a:rPr lang="fr-FR" sz="900">
                          <a:solidFill>
                            <a:srgbClr val="000000"/>
                          </a:solidFill>
                          <a:effectLst/>
                          <a:latin typeface="Arial" panose="020B0604020202020204" pitchFamily="34" charset="0"/>
                          <a:ea typeface="Arial" panose="020B0604020202020204" pitchFamily="34" charset="0"/>
                        </a:rPr>
                        <a:t>(Établissements publics ou privés sous contrat)</a:t>
                      </a:r>
                      <a:endParaRPr lang="fr-FR" sz="1000">
                        <a:effectLst/>
                        <a:latin typeface="Times New Roman" panose="02020603050405020304" pitchFamily="18" charset="0"/>
                        <a:ea typeface="MS Mincho" panose="02020609040205080304" pitchFamily="49" charset="-128"/>
                      </a:endParaRPr>
                    </a:p>
                    <a:p>
                      <a:pPr marL="53340" algn="ctr">
                        <a:lnSpc>
                          <a:spcPct val="115000"/>
                        </a:lnSpc>
                      </a:pPr>
                      <a:r>
                        <a:rPr lang="fr-FR" sz="700">
                          <a:solidFill>
                            <a:srgbClr val="000000"/>
                          </a:solidFill>
                          <a:effectLst/>
                          <a:latin typeface="Arial" panose="020B0604020202020204" pitchFamily="34" charset="0"/>
                          <a:ea typeface="Arial" panose="020B0604020202020204" pitchFamily="34" charset="0"/>
                        </a:rPr>
                        <a:t> </a:t>
                      </a:r>
                      <a:endParaRPr lang="fr-FR" sz="1000">
                        <a:effectLst/>
                        <a:latin typeface="Times New Roman" panose="02020603050405020304" pitchFamily="18" charset="0"/>
                        <a:ea typeface="MS Mincho" panose="02020609040205080304" pitchFamily="49" charset="-128"/>
                      </a:endParaRPr>
                    </a:p>
                    <a:p>
                      <a:pPr algn="ctr">
                        <a:lnSpc>
                          <a:spcPct val="115000"/>
                        </a:lnSpc>
                      </a:pPr>
                      <a:r>
                        <a:rPr lang="fr-FR" sz="900">
                          <a:solidFill>
                            <a:srgbClr val="000000"/>
                          </a:solidFill>
                          <a:effectLst/>
                          <a:latin typeface="Arial" panose="020B0604020202020204" pitchFamily="34" charset="0"/>
                          <a:ea typeface="Arial" panose="020B0604020202020204" pitchFamily="34" charset="0"/>
                        </a:rPr>
                        <a:t>Apprentis</a:t>
                      </a:r>
                      <a:endParaRPr lang="fr-FR" sz="1000">
                        <a:effectLst/>
                        <a:latin typeface="Times New Roman" panose="02020603050405020304" pitchFamily="18" charset="0"/>
                        <a:ea typeface="MS Mincho" panose="02020609040205080304" pitchFamily="49" charset="-128"/>
                      </a:endParaRPr>
                    </a:p>
                    <a:p>
                      <a:pPr marL="143510" algn="ctr">
                        <a:lnSpc>
                          <a:spcPct val="115000"/>
                        </a:lnSpc>
                      </a:pPr>
                      <a:r>
                        <a:rPr lang="fr-FR" sz="900">
                          <a:solidFill>
                            <a:srgbClr val="000000"/>
                          </a:solidFill>
                          <a:effectLst/>
                          <a:latin typeface="Arial" panose="020B0604020202020204" pitchFamily="34" charset="0"/>
                          <a:ea typeface="Arial" panose="020B0604020202020204" pitchFamily="34" charset="0"/>
                        </a:rPr>
                        <a:t>(CFA ou sections d'apprentissage, habilités)</a:t>
                      </a:r>
                      <a:endParaRPr lang="fr-FR" sz="1000">
                        <a:effectLst/>
                        <a:latin typeface="Times New Roman" panose="02020603050405020304" pitchFamily="18" charset="0"/>
                        <a:ea typeface="MS Mincho" panose="02020609040205080304" pitchFamily="49" charset="-128"/>
                      </a:endParaRPr>
                    </a:p>
                    <a:p>
                      <a:pPr marL="53340" algn="ctr">
                        <a:lnSpc>
                          <a:spcPct val="115000"/>
                        </a:lnSpc>
                      </a:pPr>
                      <a:r>
                        <a:rPr lang="fr-FR" sz="700">
                          <a:solidFill>
                            <a:srgbClr val="000000"/>
                          </a:solidFill>
                          <a:effectLst/>
                          <a:latin typeface="Arial" panose="020B0604020202020204" pitchFamily="34" charset="0"/>
                          <a:ea typeface="Arial" panose="020B0604020202020204" pitchFamily="34" charset="0"/>
                        </a:rPr>
                        <a:t> </a:t>
                      </a:r>
                      <a:endParaRPr lang="fr-FR" sz="1000">
                        <a:effectLst/>
                        <a:latin typeface="Times New Roman" panose="02020603050405020304" pitchFamily="18" charset="0"/>
                        <a:ea typeface="MS Mincho" panose="02020609040205080304" pitchFamily="49" charset="-128"/>
                      </a:endParaRPr>
                    </a:p>
                    <a:p>
                      <a:pPr algn="ctr">
                        <a:lnSpc>
                          <a:spcPct val="115000"/>
                        </a:lnSpc>
                      </a:pPr>
                      <a:r>
                        <a:rPr lang="fr-FR" sz="900">
                          <a:solidFill>
                            <a:srgbClr val="000000"/>
                          </a:solidFill>
                          <a:effectLst/>
                          <a:latin typeface="Arial" panose="020B0604020202020204" pitchFamily="34" charset="0"/>
                          <a:ea typeface="Arial" panose="020B0604020202020204" pitchFamily="34" charset="0"/>
                        </a:rPr>
                        <a:t>Formation professionnelle continue</a:t>
                      </a:r>
                      <a:endParaRPr lang="fr-FR" sz="1000">
                        <a:effectLst/>
                        <a:latin typeface="Times New Roman" panose="02020603050405020304" pitchFamily="18" charset="0"/>
                        <a:ea typeface="MS Mincho" panose="02020609040205080304" pitchFamily="49" charset="-128"/>
                      </a:endParaRPr>
                    </a:p>
                    <a:p>
                      <a:pPr marL="143510" algn="ctr">
                        <a:lnSpc>
                          <a:spcPct val="115000"/>
                        </a:lnSpc>
                      </a:pPr>
                      <a:r>
                        <a:rPr lang="fr-FR" sz="900">
                          <a:solidFill>
                            <a:srgbClr val="000000"/>
                          </a:solidFill>
                          <a:effectLst/>
                          <a:latin typeface="Arial" panose="020B0604020202020204" pitchFamily="34" charset="0"/>
                          <a:ea typeface="Arial" panose="020B0604020202020204" pitchFamily="34" charset="0"/>
                        </a:rPr>
                        <a:t>(Établissements publics habilités)</a:t>
                      </a:r>
                      <a:endParaRPr lang="fr-FR" sz="1000">
                        <a:effectLst/>
                        <a:latin typeface="Times New Roman" panose="02020603050405020304" pitchFamily="18" charset="0"/>
                        <a:ea typeface="MS Mincho" panose="02020609040205080304" pitchFamily="49" charset="-128"/>
                      </a:endParaRPr>
                    </a:p>
                  </a:txBody>
                  <a:tcPr marL="2330" marR="53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tc>
                <a:tc gridSpan="2">
                  <a:txBody>
                    <a:bodyPr/>
                    <a:lstStyle/>
                    <a:p>
                      <a:pPr algn="ctr">
                        <a:lnSpc>
                          <a:spcPct val="115000"/>
                        </a:lnSpc>
                      </a:pPr>
                      <a:r>
                        <a:rPr lang="fr-FR" sz="900">
                          <a:solidFill>
                            <a:srgbClr val="000000"/>
                          </a:solidFill>
                          <a:effectLst/>
                          <a:latin typeface="Arial" panose="020B0604020202020204" pitchFamily="34" charset="0"/>
                          <a:ea typeface="Arial" panose="020B0604020202020204" pitchFamily="34" charset="0"/>
                        </a:rPr>
                        <a:t>Formation </a:t>
                      </a:r>
                      <a:endParaRPr lang="fr-FR" sz="1000">
                        <a:effectLst/>
                        <a:latin typeface="Times New Roman" panose="02020603050405020304" pitchFamily="18" charset="0"/>
                        <a:ea typeface="MS Mincho" panose="02020609040205080304" pitchFamily="49" charset="-128"/>
                      </a:endParaRPr>
                    </a:p>
                    <a:p>
                      <a:pPr algn="ctr">
                        <a:lnSpc>
                          <a:spcPct val="115000"/>
                        </a:lnSpc>
                      </a:pPr>
                      <a:r>
                        <a:rPr lang="fr-FR" sz="900">
                          <a:solidFill>
                            <a:srgbClr val="000000"/>
                          </a:solidFill>
                          <a:effectLst/>
                          <a:latin typeface="Arial" panose="020B0604020202020204" pitchFamily="34" charset="0"/>
                          <a:ea typeface="Arial" panose="020B0604020202020204" pitchFamily="34" charset="0"/>
                        </a:rPr>
                        <a:t>professionnelle </a:t>
                      </a:r>
                      <a:endParaRPr lang="fr-FR" sz="1000">
                        <a:effectLst/>
                        <a:latin typeface="Times New Roman" panose="02020603050405020304" pitchFamily="18" charset="0"/>
                        <a:ea typeface="MS Mincho" panose="02020609040205080304" pitchFamily="49" charset="-128"/>
                      </a:endParaRPr>
                    </a:p>
                    <a:p>
                      <a:pPr algn="ctr">
                        <a:lnSpc>
                          <a:spcPct val="115000"/>
                        </a:lnSpc>
                      </a:pPr>
                      <a:r>
                        <a:rPr lang="fr-FR" sz="900">
                          <a:solidFill>
                            <a:srgbClr val="000000"/>
                          </a:solidFill>
                          <a:effectLst/>
                          <a:latin typeface="Arial" panose="020B0604020202020204" pitchFamily="34" charset="0"/>
                          <a:ea typeface="Arial" panose="020B0604020202020204" pitchFamily="34" charset="0"/>
                        </a:rPr>
                        <a:t>continue</a:t>
                      </a:r>
                      <a:endParaRPr lang="fr-FR" sz="1000">
                        <a:effectLst/>
                        <a:latin typeface="Times New Roman" panose="02020603050405020304" pitchFamily="18" charset="0"/>
                        <a:ea typeface="MS Mincho" panose="02020609040205080304" pitchFamily="49" charset="-128"/>
                      </a:endParaRPr>
                    </a:p>
                    <a:p>
                      <a:pPr marL="69215" algn="ctr">
                        <a:lnSpc>
                          <a:spcPct val="115000"/>
                        </a:lnSpc>
                      </a:pPr>
                      <a:r>
                        <a:rPr lang="fr-FR" sz="900">
                          <a:solidFill>
                            <a:srgbClr val="000000"/>
                          </a:solidFill>
                          <a:effectLst/>
                          <a:latin typeface="Arial" panose="020B0604020202020204" pitchFamily="34" charset="0"/>
                          <a:ea typeface="Arial" panose="020B0604020202020204" pitchFamily="34" charset="0"/>
                        </a:rPr>
                        <a:t>(Établissements publics habilités à pratiquer intégralement le CCF pour ce BTS)</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tc>
                <a:tc gridSpan="2">
                  <a:txBody>
                    <a:bodyPr/>
                    <a:lstStyle/>
                    <a:p>
                      <a:pPr marR="635" algn="ctr">
                        <a:lnSpc>
                          <a:spcPct val="115000"/>
                        </a:lnSpc>
                      </a:pPr>
                      <a:r>
                        <a:rPr lang="fr-FR" sz="900">
                          <a:solidFill>
                            <a:srgbClr val="000000"/>
                          </a:solidFill>
                          <a:effectLst/>
                          <a:latin typeface="Arial" panose="020B0604020202020204" pitchFamily="34" charset="0"/>
                          <a:ea typeface="Arial" panose="020B0604020202020204" pitchFamily="34" charset="0"/>
                        </a:rPr>
                        <a:t>Scolaires</a:t>
                      </a:r>
                      <a:endParaRPr lang="fr-FR" sz="1000">
                        <a:effectLst/>
                        <a:latin typeface="Times New Roman" panose="02020603050405020304" pitchFamily="18" charset="0"/>
                        <a:ea typeface="MS Mincho" panose="02020609040205080304" pitchFamily="49" charset="-128"/>
                      </a:endParaRPr>
                    </a:p>
                    <a:p>
                      <a:pPr marL="115570" marR="635" algn="ctr">
                        <a:lnSpc>
                          <a:spcPct val="115000"/>
                        </a:lnSpc>
                        <a:spcAft>
                          <a:spcPts val="0"/>
                        </a:spcAft>
                      </a:pPr>
                      <a:r>
                        <a:rPr lang="fr-FR" sz="900">
                          <a:solidFill>
                            <a:srgbClr val="000000"/>
                          </a:solidFill>
                          <a:effectLst/>
                          <a:latin typeface="Arial" panose="020B0604020202020204" pitchFamily="34" charset="0"/>
                          <a:ea typeface="Arial" panose="020B0604020202020204" pitchFamily="34" charset="0"/>
                        </a:rPr>
                        <a:t>(Établissements privés hors contrat)</a:t>
                      </a:r>
                      <a:endParaRPr lang="fr-FR" sz="1000">
                        <a:effectLst/>
                        <a:latin typeface="Times New Roman" panose="02020603050405020304" pitchFamily="18" charset="0"/>
                        <a:ea typeface="MS Mincho" panose="02020609040205080304" pitchFamily="49" charset="-128"/>
                      </a:endParaRPr>
                    </a:p>
                    <a:p>
                      <a:pPr marL="115570" marR="635" algn="ctr">
                        <a:lnSpc>
                          <a:spcPct val="115000"/>
                        </a:lnSpc>
                        <a:spcAft>
                          <a:spcPts val="0"/>
                        </a:spcAft>
                      </a:pPr>
                      <a:r>
                        <a:rPr lang="fr-FR" sz="700">
                          <a:solidFill>
                            <a:srgbClr val="000000"/>
                          </a:solidFill>
                          <a:effectLst/>
                          <a:latin typeface="Arial" panose="020B0604020202020204" pitchFamily="34" charset="0"/>
                          <a:ea typeface="Arial" panose="020B0604020202020204" pitchFamily="34" charset="0"/>
                        </a:rPr>
                        <a:t> </a:t>
                      </a:r>
                      <a:endParaRPr lang="fr-FR" sz="1000">
                        <a:effectLst/>
                        <a:latin typeface="Times New Roman" panose="02020603050405020304" pitchFamily="18" charset="0"/>
                        <a:ea typeface="MS Mincho" panose="02020609040205080304" pitchFamily="49" charset="-128"/>
                      </a:endParaRPr>
                    </a:p>
                    <a:p>
                      <a:pPr marR="1905" algn="ctr">
                        <a:lnSpc>
                          <a:spcPct val="115000"/>
                        </a:lnSpc>
                      </a:pPr>
                      <a:r>
                        <a:rPr lang="fr-FR" sz="900">
                          <a:solidFill>
                            <a:srgbClr val="000000"/>
                          </a:solidFill>
                          <a:effectLst/>
                          <a:latin typeface="Arial" panose="020B0604020202020204" pitchFamily="34" charset="0"/>
                          <a:ea typeface="Arial" panose="020B0604020202020204" pitchFamily="34" charset="0"/>
                        </a:rPr>
                        <a:t>Apprentis</a:t>
                      </a:r>
                      <a:endParaRPr lang="fr-FR" sz="1000">
                        <a:effectLst/>
                        <a:latin typeface="Times New Roman" panose="02020603050405020304" pitchFamily="18" charset="0"/>
                        <a:ea typeface="MS Mincho" panose="02020609040205080304" pitchFamily="49" charset="-128"/>
                      </a:endParaRPr>
                    </a:p>
                    <a:p>
                      <a:pPr marL="115570" algn="ctr">
                        <a:lnSpc>
                          <a:spcPct val="115000"/>
                        </a:lnSpc>
                      </a:pPr>
                      <a:r>
                        <a:rPr lang="fr-FR" sz="900">
                          <a:solidFill>
                            <a:srgbClr val="000000"/>
                          </a:solidFill>
                          <a:effectLst/>
                          <a:latin typeface="Arial" panose="020B0604020202020204" pitchFamily="34" charset="0"/>
                          <a:ea typeface="Arial" panose="020B0604020202020204" pitchFamily="34" charset="0"/>
                        </a:rPr>
                        <a:t>(CFA ou sections </a:t>
                      </a:r>
                      <a:endParaRPr lang="fr-FR" sz="1000">
                        <a:effectLst/>
                        <a:latin typeface="Times New Roman" panose="02020603050405020304" pitchFamily="18" charset="0"/>
                        <a:ea typeface="MS Mincho" panose="02020609040205080304" pitchFamily="49" charset="-128"/>
                      </a:endParaRPr>
                    </a:p>
                    <a:p>
                      <a:pPr marL="115570" algn="ctr">
                        <a:lnSpc>
                          <a:spcPct val="115000"/>
                        </a:lnSpc>
                      </a:pPr>
                      <a:r>
                        <a:rPr lang="fr-FR" sz="900">
                          <a:solidFill>
                            <a:srgbClr val="000000"/>
                          </a:solidFill>
                          <a:effectLst/>
                          <a:latin typeface="Arial" panose="020B0604020202020204" pitchFamily="34" charset="0"/>
                          <a:ea typeface="Arial" panose="020B0604020202020204" pitchFamily="34" charset="0"/>
                        </a:rPr>
                        <a:t>d'apprentissage, non habilités)</a:t>
                      </a:r>
                      <a:endParaRPr lang="fr-FR" sz="1000">
                        <a:effectLst/>
                        <a:latin typeface="Times New Roman" panose="02020603050405020304" pitchFamily="18" charset="0"/>
                        <a:ea typeface="MS Mincho" panose="02020609040205080304" pitchFamily="49" charset="-128"/>
                      </a:endParaRPr>
                    </a:p>
                    <a:p>
                      <a:pPr algn="ctr">
                        <a:lnSpc>
                          <a:spcPct val="115000"/>
                        </a:lnSpc>
                      </a:pPr>
                      <a:r>
                        <a:rPr lang="fr-FR" sz="700">
                          <a:solidFill>
                            <a:srgbClr val="000000"/>
                          </a:solidFill>
                          <a:effectLst/>
                          <a:latin typeface="Arial" panose="020B0604020202020204" pitchFamily="34" charset="0"/>
                          <a:ea typeface="Arial" panose="020B0604020202020204" pitchFamily="34" charset="0"/>
                        </a:rPr>
                        <a:t> </a:t>
                      </a:r>
                      <a:endParaRPr lang="fr-FR" sz="1000">
                        <a:effectLst/>
                        <a:latin typeface="Times New Roman" panose="02020603050405020304" pitchFamily="18" charset="0"/>
                        <a:ea typeface="MS Mincho" panose="02020609040205080304" pitchFamily="49" charset="-128"/>
                      </a:endParaRPr>
                    </a:p>
                    <a:p>
                      <a:pPr algn="ctr">
                        <a:lnSpc>
                          <a:spcPct val="115000"/>
                        </a:lnSpc>
                      </a:pPr>
                      <a:r>
                        <a:rPr lang="fr-FR" sz="900">
                          <a:solidFill>
                            <a:srgbClr val="000000"/>
                          </a:solidFill>
                          <a:effectLst/>
                          <a:latin typeface="Arial" panose="020B0604020202020204" pitchFamily="34" charset="0"/>
                          <a:ea typeface="Arial" panose="020B0604020202020204" pitchFamily="34" charset="0"/>
                        </a:rPr>
                        <a:t>Formation professionnelle continue</a:t>
                      </a:r>
                      <a:endParaRPr lang="fr-FR" sz="1000">
                        <a:effectLst/>
                        <a:latin typeface="Times New Roman" panose="02020603050405020304" pitchFamily="18" charset="0"/>
                        <a:ea typeface="MS Mincho" panose="02020609040205080304" pitchFamily="49" charset="-128"/>
                      </a:endParaRPr>
                    </a:p>
                    <a:p>
                      <a:pPr marL="115570" algn="ctr">
                        <a:lnSpc>
                          <a:spcPct val="115000"/>
                        </a:lnSpc>
                      </a:pPr>
                      <a:r>
                        <a:rPr lang="fr-FR" sz="900">
                          <a:solidFill>
                            <a:srgbClr val="000000"/>
                          </a:solidFill>
                          <a:effectLst/>
                          <a:latin typeface="Arial" panose="020B0604020202020204" pitchFamily="34" charset="0"/>
                          <a:ea typeface="Arial" panose="020B0604020202020204" pitchFamily="34" charset="0"/>
                        </a:rPr>
                        <a:t>(Établissement privé)</a:t>
                      </a:r>
                      <a:endParaRPr lang="fr-FR" sz="1000">
                        <a:effectLst/>
                        <a:latin typeface="Times New Roman" panose="02020603050405020304" pitchFamily="18" charset="0"/>
                        <a:ea typeface="MS Mincho" panose="02020609040205080304" pitchFamily="49" charset="-128"/>
                      </a:endParaRPr>
                    </a:p>
                    <a:p>
                      <a:pPr marL="115570" algn="ctr">
                        <a:lnSpc>
                          <a:spcPct val="115000"/>
                        </a:lnSpc>
                      </a:pPr>
                      <a:r>
                        <a:rPr lang="fr-FR" sz="700">
                          <a:solidFill>
                            <a:srgbClr val="000000"/>
                          </a:solidFill>
                          <a:effectLst/>
                          <a:latin typeface="Arial" panose="020B0604020202020204" pitchFamily="34" charset="0"/>
                          <a:ea typeface="Arial" panose="020B0604020202020204" pitchFamily="34" charset="0"/>
                        </a:rPr>
                        <a:t> </a:t>
                      </a:r>
                      <a:endParaRPr lang="fr-FR" sz="1000">
                        <a:effectLst/>
                        <a:latin typeface="Times New Roman" panose="02020603050405020304" pitchFamily="18" charset="0"/>
                        <a:ea typeface="MS Mincho" panose="02020609040205080304" pitchFamily="49" charset="-128"/>
                      </a:endParaRPr>
                    </a:p>
                    <a:p>
                      <a:pPr algn="ctr">
                        <a:lnSpc>
                          <a:spcPct val="115000"/>
                        </a:lnSpc>
                      </a:pPr>
                      <a:r>
                        <a:rPr lang="fr-FR" sz="900">
                          <a:solidFill>
                            <a:srgbClr val="000000"/>
                          </a:solidFill>
                          <a:effectLst/>
                          <a:latin typeface="Arial" panose="020B0604020202020204" pitchFamily="34" charset="0"/>
                          <a:ea typeface="Arial" panose="020B0604020202020204" pitchFamily="34" charset="0"/>
                        </a:rPr>
                        <a:t>Au titre de leur expérience professionnelle</a:t>
                      </a:r>
                      <a:endParaRPr lang="fr-FR" sz="1000">
                        <a:effectLst/>
                        <a:latin typeface="Times New Roman" panose="02020603050405020304" pitchFamily="18" charset="0"/>
                        <a:ea typeface="MS Mincho" panose="02020609040205080304" pitchFamily="49" charset="-128"/>
                      </a:endParaRPr>
                    </a:p>
                    <a:p>
                      <a:pPr algn="ctr">
                        <a:lnSpc>
                          <a:spcPct val="115000"/>
                        </a:lnSpc>
                      </a:pPr>
                      <a:r>
                        <a:rPr lang="fr-FR" sz="700">
                          <a:solidFill>
                            <a:srgbClr val="000000"/>
                          </a:solidFill>
                          <a:effectLst/>
                          <a:latin typeface="Arial" panose="020B0604020202020204" pitchFamily="34" charset="0"/>
                          <a:ea typeface="Arial" panose="020B0604020202020204" pitchFamily="34" charset="0"/>
                        </a:rPr>
                        <a:t> </a:t>
                      </a:r>
                      <a:endParaRPr lang="fr-FR" sz="1000">
                        <a:effectLst/>
                        <a:latin typeface="Times New Roman" panose="02020603050405020304" pitchFamily="18" charset="0"/>
                        <a:ea typeface="MS Mincho" panose="02020609040205080304" pitchFamily="49" charset="-128"/>
                      </a:endParaRPr>
                    </a:p>
                    <a:p>
                      <a:pPr marR="635" algn="ctr">
                        <a:lnSpc>
                          <a:spcPct val="115000"/>
                        </a:lnSpc>
                      </a:pPr>
                      <a:r>
                        <a:rPr lang="fr-FR" sz="900">
                          <a:solidFill>
                            <a:srgbClr val="000000"/>
                          </a:solidFill>
                          <a:effectLst/>
                          <a:latin typeface="Arial" panose="020B0604020202020204" pitchFamily="34" charset="0"/>
                          <a:ea typeface="Arial" panose="020B0604020202020204" pitchFamily="34" charset="0"/>
                        </a:rPr>
                        <a:t>Enseignement à distance</a:t>
                      </a:r>
                      <a:endParaRPr lang="fr-FR" sz="1000">
                        <a:effectLst/>
                        <a:latin typeface="Times New Roman" panose="02020603050405020304" pitchFamily="18" charset="0"/>
                        <a:ea typeface="MS Mincho" panose="02020609040205080304" pitchFamily="49" charset="-128"/>
                      </a:endParaRPr>
                    </a:p>
                  </a:txBody>
                  <a:tcPr marL="2330" marR="53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3747602930"/>
                  </a:ext>
                </a:extLst>
              </a:tr>
              <a:tr h="500522">
                <a:tc>
                  <a:txBody>
                    <a:bodyPr/>
                    <a:lstStyle/>
                    <a:p>
                      <a:pPr algn="l">
                        <a:lnSpc>
                          <a:spcPct val="107000"/>
                        </a:lnSpc>
                      </a:pPr>
                      <a:r>
                        <a:rPr lang="fr-FR" sz="1000">
                          <a:solidFill>
                            <a:srgbClr val="000000"/>
                          </a:solidFill>
                          <a:effectLst/>
                          <a:latin typeface="Arial" panose="020B0604020202020204" pitchFamily="34" charset="0"/>
                          <a:ea typeface="Arial" panose="020B0604020202020204" pitchFamily="34" charset="0"/>
                        </a:rPr>
                        <a:t>  Épreuve professionnelle</a:t>
                      </a:r>
                      <a:endParaRPr lang="fr-FR" sz="1000">
                        <a:effectLst/>
                        <a:latin typeface="Times New Roman" panose="02020603050405020304" pitchFamily="18" charset="0"/>
                        <a:ea typeface="MS Mincho" panose="02020609040205080304" pitchFamily="49" charset="-128"/>
                      </a:endParaRPr>
                    </a:p>
                    <a:p>
                      <a:pPr marL="109855" algn="l">
                        <a:lnSpc>
                          <a:spcPct val="107000"/>
                        </a:lnSpc>
                      </a:pPr>
                      <a:r>
                        <a:rPr lang="fr-FR" sz="1000">
                          <a:solidFill>
                            <a:srgbClr val="000000"/>
                          </a:solidFill>
                          <a:effectLst/>
                          <a:latin typeface="Arial" panose="020B0604020202020204" pitchFamily="34" charset="0"/>
                          <a:ea typeface="Times New Roman" panose="02020603050405020304" pitchFamily="18" charset="0"/>
                        </a:rPr>
                        <a:t>E5 – </a:t>
                      </a:r>
                      <a:r>
                        <a:rPr lang="fr-FR" sz="1000">
                          <a:solidFill>
                            <a:srgbClr val="000000"/>
                          </a:solidFill>
                          <a:effectLst/>
                          <a:latin typeface="Arial" panose="020B0604020202020204" pitchFamily="34" charset="0"/>
                          <a:ea typeface="Calibri" panose="020F0502020204030204" pitchFamily="34" charset="0"/>
                        </a:rPr>
                        <a:t>Réalisation du diagnostic des systèmes des véhicules</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00">
                          <a:solidFill>
                            <a:srgbClr val="000000"/>
                          </a:solidFill>
                          <a:effectLst/>
                          <a:latin typeface="Arial" panose="020B0604020202020204" pitchFamily="34" charset="0"/>
                          <a:ea typeface="Arial" panose="020B0604020202020204" pitchFamily="34" charset="0"/>
                        </a:rPr>
                        <a:t>U5</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00">
                          <a:solidFill>
                            <a:srgbClr val="000000"/>
                          </a:solidFill>
                          <a:effectLst/>
                          <a:latin typeface="Arial" panose="020B0604020202020204" pitchFamily="34" charset="0"/>
                          <a:ea typeface="Arial" panose="020B0604020202020204" pitchFamily="34" charset="0"/>
                        </a:rPr>
                        <a:t>8</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00">
                          <a:solidFill>
                            <a:srgbClr val="000000"/>
                          </a:solidFill>
                          <a:effectLst/>
                          <a:latin typeface="Arial" panose="020B0604020202020204" pitchFamily="34" charset="0"/>
                          <a:ea typeface="Arial" panose="020B0604020202020204" pitchFamily="34" charset="0"/>
                        </a:rPr>
                        <a:t>32</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255" algn="ctr">
                        <a:lnSpc>
                          <a:spcPct val="107000"/>
                        </a:lnSpc>
                        <a:spcAft>
                          <a:spcPts val="45"/>
                        </a:spcAft>
                      </a:pPr>
                      <a:r>
                        <a:rPr lang="fr-FR" sz="1000">
                          <a:solidFill>
                            <a:srgbClr val="000000"/>
                          </a:solidFill>
                          <a:effectLst/>
                          <a:latin typeface="Arial" panose="020B0604020202020204" pitchFamily="34" charset="0"/>
                          <a:ea typeface="Arial" panose="020B0604020202020204" pitchFamily="34" charset="0"/>
                        </a:rPr>
                        <a:t>Ponctuelle orale</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4765" algn="ctr">
                        <a:lnSpc>
                          <a:spcPct val="107000"/>
                        </a:lnSpc>
                      </a:pPr>
                      <a:r>
                        <a:rPr lang="fr-F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 min de présentation + 30 min d’entretien</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10160" algn="ctr">
                        <a:lnSpc>
                          <a:spcPct val="107000"/>
                        </a:lnSpc>
                      </a:pPr>
                      <a:r>
                        <a:rPr lang="fr-FR" sz="1000">
                          <a:solidFill>
                            <a:srgbClr val="000000"/>
                          </a:solidFill>
                          <a:effectLst/>
                          <a:latin typeface="Arial" panose="020B0604020202020204" pitchFamily="34" charset="0"/>
                          <a:ea typeface="Arial" panose="020B0604020202020204" pitchFamily="34" charset="0"/>
                        </a:rPr>
                        <a:t>CCF</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tc>
                <a:tc>
                  <a:txBody>
                    <a:bodyPr/>
                    <a:lstStyle/>
                    <a:p>
                      <a:pPr marL="199390" indent="-114935" algn="just">
                        <a:lnSpc>
                          <a:spcPct val="107000"/>
                        </a:lnSpc>
                      </a:pPr>
                      <a:r>
                        <a:rPr lang="fr-FR" sz="1000">
                          <a:solidFill>
                            <a:srgbClr val="000000"/>
                          </a:solidFill>
                          <a:effectLst/>
                          <a:latin typeface="Arial" panose="020B0604020202020204" pitchFamily="34" charset="0"/>
                          <a:ea typeface="Arial" panose="020B0604020202020204" pitchFamily="34" charset="0"/>
                        </a:rPr>
                        <a:t>Ponctuelle orale</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175" algn="ctr">
                        <a:lnSpc>
                          <a:spcPct val="107000"/>
                        </a:lnSpc>
                      </a:pPr>
                      <a:r>
                        <a:rPr lang="fr-FR"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 min de présentation + 30 min d’entretien</a:t>
                      </a:r>
                      <a:endParaRPr lang="fr-FR" sz="1000" dirty="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1305052"/>
                  </a:ext>
                </a:extLst>
              </a:tr>
              <a:tr h="755135">
                <a:tc>
                  <a:txBody>
                    <a:bodyPr/>
                    <a:lstStyle/>
                    <a:p>
                      <a:pPr algn="l">
                        <a:lnSpc>
                          <a:spcPct val="107000"/>
                        </a:lnSpc>
                      </a:pPr>
                      <a:r>
                        <a:rPr lang="fr-FR" sz="1000">
                          <a:solidFill>
                            <a:srgbClr val="000000"/>
                          </a:solidFill>
                          <a:effectLst/>
                          <a:latin typeface="Arial" panose="020B0604020202020204" pitchFamily="34" charset="0"/>
                          <a:ea typeface="Arial" panose="020B0604020202020204" pitchFamily="34" charset="0"/>
                        </a:rPr>
                        <a:t>    Épreuve professionnelle</a:t>
                      </a:r>
                      <a:endParaRPr lang="fr-FR" sz="1000">
                        <a:effectLst/>
                        <a:latin typeface="Times New Roman" panose="02020603050405020304" pitchFamily="18" charset="0"/>
                        <a:ea typeface="MS Mincho" panose="02020609040205080304" pitchFamily="49" charset="-128"/>
                      </a:endParaRPr>
                    </a:p>
                    <a:p>
                      <a:pPr marL="80645" algn="l">
                        <a:lnSpc>
                          <a:spcPct val="107000"/>
                        </a:lnSpc>
                      </a:pPr>
                      <a:r>
                        <a:rPr lang="fr-FR" sz="1000">
                          <a:solidFill>
                            <a:srgbClr val="000000"/>
                          </a:solidFill>
                          <a:effectLst/>
                          <a:latin typeface="Arial" panose="020B0604020202020204" pitchFamily="34" charset="0"/>
                          <a:ea typeface="Arial" panose="020B0604020202020204" pitchFamily="34" charset="0"/>
                        </a:rPr>
                        <a:t>E6 – Gestion de </a:t>
                      </a:r>
                      <a:r>
                        <a:rPr lang="fr-FR" sz="1000">
                          <a:solidFill>
                            <a:srgbClr val="000000"/>
                          </a:solidFill>
                          <a:effectLst/>
                          <a:latin typeface="Arial" panose="020B0604020202020204" pitchFamily="34" charset="0"/>
                          <a:ea typeface="Calibri" panose="020F0502020204030204" pitchFamily="34" charset="0"/>
                        </a:rPr>
                        <a:t> la </a:t>
                      </a:r>
                      <a:r>
                        <a:rPr lang="fr-FR" sz="1000">
                          <a:solidFill>
                            <a:srgbClr val="000000"/>
                          </a:solidFill>
                          <a:effectLst/>
                          <a:latin typeface="Arial" panose="020B0604020202020204" pitchFamily="34" charset="0"/>
                          <a:ea typeface="MS Mincho" panose="02020609040205080304" pitchFamily="49" charset="-128"/>
                        </a:rPr>
                        <a:t>relation clientèle et de la commercialisation des produits et services de l'après-vente des véhicules</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00">
                          <a:solidFill>
                            <a:srgbClr val="000000"/>
                          </a:solidFill>
                          <a:effectLst/>
                          <a:latin typeface="Arial" panose="020B0604020202020204" pitchFamily="34" charset="0"/>
                          <a:ea typeface="Arial" panose="020B0604020202020204" pitchFamily="34" charset="0"/>
                        </a:rPr>
                        <a:t>U6</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00">
                          <a:solidFill>
                            <a:srgbClr val="000000"/>
                          </a:solidFill>
                          <a:effectLst/>
                          <a:latin typeface="Arial" panose="020B0604020202020204" pitchFamily="34" charset="0"/>
                          <a:ea typeface="Arial" panose="020B0604020202020204" pitchFamily="34" charset="0"/>
                        </a:rPr>
                        <a:t>4</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00">
                          <a:solidFill>
                            <a:srgbClr val="000000"/>
                          </a:solidFill>
                          <a:effectLst/>
                          <a:latin typeface="Arial" panose="020B0604020202020204" pitchFamily="34" charset="0"/>
                          <a:ea typeface="Arial" panose="020B0604020202020204" pitchFamily="34" charset="0"/>
                        </a:rPr>
                        <a:t>16</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255" algn="ctr">
                        <a:lnSpc>
                          <a:spcPct val="107000"/>
                        </a:lnSpc>
                        <a:spcAft>
                          <a:spcPts val="45"/>
                        </a:spcAft>
                      </a:pPr>
                      <a:r>
                        <a:rPr lang="fr-FR" sz="1000">
                          <a:solidFill>
                            <a:srgbClr val="000000"/>
                          </a:solidFill>
                          <a:effectLst/>
                          <a:latin typeface="Arial" panose="020B0604020202020204" pitchFamily="34" charset="0"/>
                          <a:ea typeface="Arial" panose="020B0604020202020204" pitchFamily="34" charset="0"/>
                        </a:rPr>
                        <a:t>Ponctuelle orale</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5240" algn="ctr">
                        <a:lnSpc>
                          <a:spcPct val="107000"/>
                        </a:lnSpc>
                      </a:pPr>
                      <a:r>
                        <a:rPr lang="fr-F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 min de présentation + 20 min d’entretien</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10160" algn="ctr">
                        <a:lnSpc>
                          <a:spcPct val="107000"/>
                        </a:lnSpc>
                      </a:pPr>
                      <a:r>
                        <a:rPr lang="fr-FR" sz="1000" dirty="0">
                          <a:solidFill>
                            <a:srgbClr val="000000"/>
                          </a:solidFill>
                          <a:effectLst/>
                          <a:latin typeface="Arial" panose="020B0604020202020204" pitchFamily="34" charset="0"/>
                          <a:ea typeface="Arial" panose="020B0604020202020204" pitchFamily="34" charset="0"/>
                        </a:rPr>
                        <a:t>CCF</a:t>
                      </a:r>
                      <a:endParaRPr lang="fr-FR" sz="1000" dirty="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tc>
                <a:tc>
                  <a:txBody>
                    <a:bodyPr/>
                    <a:lstStyle/>
                    <a:p>
                      <a:pPr marL="20955" algn="ctr">
                        <a:lnSpc>
                          <a:spcPct val="107000"/>
                        </a:lnSpc>
                      </a:pPr>
                      <a:r>
                        <a:rPr lang="fr-FR" sz="1000">
                          <a:solidFill>
                            <a:srgbClr val="000000"/>
                          </a:solidFill>
                          <a:effectLst/>
                          <a:latin typeface="Arial" panose="020B0604020202020204" pitchFamily="34" charset="0"/>
                          <a:ea typeface="Arial" panose="020B0604020202020204" pitchFamily="34" charset="0"/>
                        </a:rPr>
                        <a:t>Ponctuelle orale</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9525" algn="ctr">
                        <a:lnSpc>
                          <a:spcPct val="107000"/>
                        </a:lnSpc>
                      </a:pPr>
                      <a:r>
                        <a:rPr lang="fr-FR"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 min de présentation + 20 min d’entretien</a:t>
                      </a:r>
                      <a:endParaRPr lang="fr-FR" sz="1000" dirty="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1257587"/>
                  </a:ext>
                </a:extLst>
              </a:tr>
              <a:tr h="500522">
                <a:tc>
                  <a:txBody>
                    <a:bodyPr/>
                    <a:lstStyle/>
                    <a:p>
                      <a:pPr marL="80645" algn="l">
                        <a:lnSpc>
                          <a:spcPct val="107000"/>
                        </a:lnSpc>
                      </a:pPr>
                      <a:r>
                        <a:rPr lang="fr-FR" sz="1000">
                          <a:solidFill>
                            <a:srgbClr val="000000"/>
                          </a:solidFill>
                          <a:effectLst/>
                          <a:latin typeface="Arial" panose="020B0604020202020204" pitchFamily="34" charset="0"/>
                          <a:ea typeface="Arial" panose="020B0604020202020204" pitchFamily="34" charset="0"/>
                        </a:rPr>
                        <a:t>Épreuve professionnelle</a:t>
                      </a:r>
                      <a:endParaRPr lang="fr-FR" sz="1000">
                        <a:effectLst/>
                        <a:latin typeface="Times New Roman" panose="02020603050405020304" pitchFamily="18" charset="0"/>
                        <a:ea typeface="MS Mincho" panose="02020609040205080304" pitchFamily="49" charset="-128"/>
                      </a:endParaRPr>
                    </a:p>
                    <a:p>
                      <a:pPr marL="80645" algn="l">
                        <a:lnSpc>
                          <a:spcPct val="107000"/>
                        </a:lnSpc>
                      </a:pPr>
                      <a:r>
                        <a:rPr lang="fr-FR" sz="1000">
                          <a:solidFill>
                            <a:srgbClr val="000000"/>
                          </a:solidFill>
                          <a:effectLst/>
                          <a:latin typeface="Arial" panose="020B0604020202020204" pitchFamily="34" charset="0"/>
                          <a:ea typeface="Arial" panose="020B0604020202020204" pitchFamily="34" charset="0"/>
                        </a:rPr>
                        <a:t>E7 – </a:t>
                      </a:r>
                      <a:r>
                        <a:rPr lang="fr-FR" sz="1000">
                          <a:solidFill>
                            <a:srgbClr val="000000"/>
                          </a:solidFill>
                          <a:effectLst/>
                          <a:latin typeface="Arial" panose="020B0604020202020204" pitchFamily="34" charset="0"/>
                          <a:ea typeface="MS Mincho" panose="02020609040205080304" pitchFamily="49" charset="-128"/>
                        </a:rPr>
                        <a:t>Organisation des activités de maintenance des véhicules</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0"/>
                        </a:spcAft>
                      </a:pPr>
                      <a:r>
                        <a:rPr lang="fr-FR" sz="1000">
                          <a:solidFill>
                            <a:srgbClr val="000000"/>
                          </a:solidFill>
                          <a:effectLst/>
                          <a:latin typeface="Arial" panose="020B0604020202020204" pitchFamily="34" charset="0"/>
                          <a:ea typeface="Arial" panose="020B0604020202020204" pitchFamily="34" charset="0"/>
                        </a:rPr>
                        <a:t>U7</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00">
                          <a:solidFill>
                            <a:srgbClr val="000000"/>
                          </a:solidFill>
                          <a:effectLst/>
                          <a:latin typeface="Arial" panose="020B0604020202020204" pitchFamily="34" charset="0"/>
                          <a:ea typeface="Arial" panose="020B0604020202020204" pitchFamily="34" charset="0"/>
                        </a:rPr>
                        <a:t>4</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00">
                          <a:solidFill>
                            <a:srgbClr val="000000"/>
                          </a:solidFill>
                          <a:effectLst/>
                          <a:latin typeface="Arial" panose="020B0604020202020204" pitchFamily="34" charset="0"/>
                          <a:ea typeface="Arial" panose="020B0604020202020204" pitchFamily="34" charset="0"/>
                        </a:rPr>
                        <a:t>16</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15240" algn="ctr">
                        <a:lnSpc>
                          <a:spcPct val="107000"/>
                        </a:lnSpc>
                      </a:pPr>
                      <a:r>
                        <a:rPr lang="fr-FR" sz="1000">
                          <a:solidFill>
                            <a:srgbClr val="000000"/>
                          </a:solidFill>
                          <a:effectLst/>
                          <a:latin typeface="Arial" panose="020B0604020202020204" pitchFamily="34" charset="0"/>
                          <a:ea typeface="Arial" panose="020B0604020202020204" pitchFamily="34" charset="0"/>
                        </a:rPr>
                        <a:t>CCF</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tc>
                <a:tc gridSpan="2">
                  <a:txBody>
                    <a:bodyPr/>
                    <a:lstStyle/>
                    <a:p>
                      <a:pPr marL="8255" algn="ctr">
                        <a:lnSpc>
                          <a:spcPct val="107000"/>
                        </a:lnSpc>
                        <a:spcAft>
                          <a:spcPts val="45"/>
                        </a:spcAft>
                      </a:pPr>
                      <a:r>
                        <a:rPr lang="fr-FR" sz="1000" dirty="0">
                          <a:solidFill>
                            <a:srgbClr val="000000"/>
                          </a:solidFill>
                          <a:effectLst/>
                          <a:latin typeface="Arial" panose="020B0604020202020204" pitchFamily="34" charset="0"/>
                          <a:ea typeface="Arial" panose="020B0604020202020204" pitchFamily="34" charset="0"/>
                        </a:rPr>
                        <a:t>CCF</a:t>
                      </a:r>
                      <a:endParaRPr lang="fr-FR" sz="1000" dirty="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tc>
                <a:tc>
                  <a:txBody>
                    <a:bodyPr/>
                    <a:lstStyle/>
                    <a:p>
                      <a:pPr marL="8255" algn="ctr">
                        <a:lnSpc>
                          <a:spcPct val="107000"/>
                        </a:lnSpc>
                        <a:spcAft>
                          <a:spcPts val="45"/>
                        </a:spcAft>
                      </a:pPr>
                      <a:r>
                        <a:rPr lang="fr-FR" sz="1000">
                          <a:solidFill>
                            <a:srgbClr val="000000"/>
                          </a:solidFill>
                          <a:effectLst/>
                          <a:latin typeface="Arial" panose="020B0604020202020204" pitchFamily="34" charset="0"/>
                          <a:ea typeface="Arial" panose="020B0604020202020204" pitchFamily="34" charset="0"/>
                        </a:rPr>
                        <a:t>Ponctuelle orale</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pPr>
                      <a:r>
                        <a:rPr lang="fr-FR" sz="900">
                          <a:solidFill>
                            <a:srgbClr val="000000"/>
                          </a:solidFill>
                          <a:effectLst/>
                          <a:latin typeface="Arial" panose="020B0604020202020204" pitchFamily="34" charset="0"/>
                          <a:ea typeface="Arial" panose="020B0604020202020204" pitchFamily="34" charset="0"/>
                        </a:rPr>
                        <a:t> </a:t>
                      </a:r>
                      <a:r>
                        <a:rPr lang="fr-FR" sz="800">
                          <a:solidFill>
                            <a:srgbClr val="000000"/>
                          </a:solidFill>
                          <a:effectLst/>
                          <a:latin typeface="Arial" panose="020B0604020202020204" pitchFamily="34" charset="0"/>
                          <a:ea typeface="MS Mincho" panose="02020609040205080304" pitchFamily="49" charset="-128"/>
                        </a:rPr>
                        <a:t>Préparation : 30min</a:t>
                      </a:r>
                      <a:endParaRPr lang="fr-FR" sz="1000">
                        <a:effectLst/>
                        <a:latin typeface="Times New Roman" panose="02020603050405020304" pitchFamily="18" charset="0"/>
                        <a:ea typeface="MS Mincho" panose="02020609040205080304" pitchFamily="49" charset="-128"/>
                      </a:endParaRPr>
                    </a:p>
                    <a:p>
                      <a:pPr algn="ctr">
                        <a:lnSpc>
                          <a:spcPct val="107000"/>
                        </a:lnSpc>
                      </a:pPr>
                      <a:r>
                        <a:rPr lang="fr-FR" sz="800">
                          <a:solidFill>
                            <a:srgbClr val="000000"/>
                          </a:solidFill>
                          <a:effectLst/>
                          <a:latin typeface="Arial" panose="020B0604020202020204" pitchFamily="34" charset="0"/>
                          <a:ea typeface="MS Mincho" panose="02020609040205080304" pitchFamily="49" charset="-128"/>
                        </a:rPr>
                        <a:t>Exposé : 10 min</a:t>
                      </a:r>
                      <a:endParaRPr lang="fr-FR" sz="1000">
                        <a:effectLst/>
                        <a:latin typeface="Times New Roman" panose="02020603050405020304" pitchFamily="18" charset="0"/>
                        <a:ea typeface="MS Mincho" panose="02020609040205080304" pitchFamily="49" charset="-128"/>
                      </a:endParaRPr>
                    </a:p>
                    <a:p>
                      <a:pPr marL="8255" algn="ctr">
                        <a:lnSpc>
                          <a:spcPct val="107000"/>
                        </a:lnSpc>
                        <a:spcAft>
                          <a:spcPts val="45"/>
                        </a:spcAft>
                      </a:pPr>
                      <a:r>
                        <a:rPr lang="fr-FR" sz="800">
                          <a:solidFill>
                            <a:srgbClr val="000000"/>
                          </a:solidFill>
                          <a:effectLst/>
                          <a:latin typeface="Arial" panose="020B0604020202020204" pitchFamily="34" charset="0"/>
                          <a:ea typeface="MS Mincho" panose="02020609040205080304" pitchFamily="49" charset="-128"/>
                        </a:rPr>
                        <a:t>Entretien : 20 min</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597825"/>
                  </a:ext>
                </a:extLst>
              </a:tr>
              <a:tr h="500522">
                <a:tc>
                  <a:txBody>
                    <a:bodyPr/>
                    <a:lstStyle/>
                    <a:p>
                      <a:pPr marL="80645" algn="l">
                        <a:lnSpc>
                          <a:spcPct val="107000"/>
                        </a:lnSpc>
                      </a:pPr>
                      <a:r>
                        <a:rPr lang="fr-FR" sz="1000" dirty="0">
                          <a:solidFill>
                            <a:srgbClr val="000000"/>
                          </a:solidFill>
                          <a:effectLst/>
                          <a:latin typeface="Arial" panose="020B0604020202020204" pitchFamily="34" charset="0"/>
                          <a:ea typeface="Arial" panose="020B0604020202020204" pitchFamily="34" charset="0"/>
                        </a:rPr>
                        <a:t>Épreuve professionnelle</a:t>
                      </a:r>
                      <a:endParaRPr lang="fr-FR" sz="1000" dirty="0">
                        <a:effectLst/>
                        <a:latin typeface="Times New Roman" panose="02020603050405020304" pitchFamily="18" charset="0"/>
                        <a:ea typeface="MS Mincho" panose="02020609040205080304" pitchFamily="49" charset="-128"/>
                      </a:endParaRPr>
                    </a:p>
                    <a:p>
                      <a:pPr marL="80645" algn="just">
                        <a:lnSpc>
                          <a:spcPct val="107000"/>
                        </a:lnSpc>
                      </a:pPr>
                      <a:r>
                        <a:rPr lang="fr-FR" sz="1000" dirty="0">
                          <a:solidFill>
                            <a:srgbClr val="000000"/>
                          </a:solidFill>
                          <a:effectLst/>
                          <a:latin typeface="Arial" panose="020B0604020202020204" pitchFamily="34" charset="0"/>
                          <a:ea typeface="Arial" panose="020B0604020202020204" pitchFamily="34" charset="0"/>
                        </a:rPr>
                        <a:t>E8 – </a:t>
                      </a:r>
                      <a:r>
                        <a:rPr lang="fr-FR" sz="1000" dirty="0">
                          <a:solidFill>
                            <a:srgbClr val="000000"/>
                          </a:solidFill>
                          <a:effectLst/>
                          <a:latin typeface="Arial" panose="020B0604020202020204" pitchFamily="34" charset="0"/>
                          <a:ea typeface="Arial Narrow" panose="020B0606020202030204" pitchFamily="34" charset="0"/>
                        </a:rPr>
                        <a:t>Réalisation de la m</a:t>
                      </a:r>
                      <a:r>
                        <a:rPr lang="fr-FR" sz="1000" dirty="0">
                          <a:solidFill>
                            <a:srgbClr val="000000"/>
                          </a:solidFill>
                          <a:effectLst/>
                          <a:latin typeface="Arial" panose="020B0604020202020204" pitchFamily="34" charset="0"/>
                          <a:ea typeface="Arial" panose="020B0604020202020204" pitchFamily="34" charset="0"/>
                        </a:rPr>
                        <a:t>aintenance corrective des véhicules</a:t>
                      </a:r>
                      <a:endParaRPr lang="fr-FR" sz="1000" dirty="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00">
                          <a:solidFill>
                            <a:srgbClr val="000000"/>
                          </a:solidFill>
                          <a:effectLst/>
                          <a:latin typeface="Arial" panose="020B0604020202020204" pitchFamily="34" charset="0"/>
                          <a:ea typeface="Arial" panose="020B0604020202020204" pitchFamily="34" charset="0"/>
                        </a:rPr>
                        <a:t>U8</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00">
                          <a:solidFill>
                            <a:srgbClr val="000000"/>
                          </a:solidFill>
                          <a:effectLst/>
                          <a:latin typeface="Arial" panose="020B0604020202020204" pitchFamily="34" charset="0"/>
                          <a:ea typeface="Arial" panose="020B0604020202020204" pitchFamily="34" charset="0"/>
                        </a:rPr>
                        <a:t>4</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00">
                          <a:solidFill>
                            <a:srgbClr val="000000"/>
                          </a:solidFill>
                          <a:effectLst/>
                          <a:latin typeface="Arial" panose="020B0604020202020204" pitchFamily="34" charset="0"/>
                          <a:ea typeface="Arial" panose="020B0604020202020204" pitchFamily="34" charset="0"/>
                        </a:rPr>
                        <a:t>16</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15240" algn="ctr">
                        <a:lnSpc>
                          <a:spcPct val="107000"/>
                        </a:lnSpc>
                      </a:pPr>
                      <a:r>
                        <a:rPr lang="fr-FR" sz="1000">
                          <a:solidFill>
                            <a:srgbClr val="000000"/>
                          </a:solidFill>
                          <a:effectLst/>
                          <a:latin typeface="Arial" panose="020B0604020202020204" pitchFamily="34" charset="0"/>
                          <a:ea typeface="Arial" panose="020B0604020202020204" pitchFamily="34" charset="0"/>
                        </a:rPr>
                        <a:t>CCF</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tc>
                <a:tc gridSpan="2">
                  <a:txBody>
                    <a:bodyPr/>
                    <a:lstStyle/>
                    <a:p>
                      <a:pPr marL="8255" algn="ctr">
                        <a:lnSpc>
                          <a:spcPct val="107000"/>
                        </a:lnSpc>
                        <a:spcAft>
                          <a:spcPts val="45"/>
                        </a:spcAft>
                      </a:pPr>
                      <a:r>
                        <a:rPr lang="fr-FR" sz="1000">
                          <a:solidFill>
                            <a:srgbClr val="000000"/>
                          </a:solidFill>
                          <a:effectLst/>
                          <a:latin typeface="Arial" panose="020B0604020202020204" pitchFamily="34" charset="0"/>
                          <a:ea typeface="Arial" panose="020B0604020202020204" pitchFamily="34" charset="0"/>
                        </a:rPr>
                        <a:t>CCF</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tc>
                <a:tc>
                  <a:txBody>
                    <a:bodyPr/>
                    <a:lstStyle/>
                    <a:p>
                      <a:pPr marL="8255" algn="ctr">
                        <a:lnSpc>
                          <a:spcPct val="107000"/>
                        </a:lnSpc>
                        <a:spcAft>
                          <a:spcPts val="45"/>
                        </a:spcAft>
                      </a:pPr>
                      <a:r>
                        <a:rPr lang="fr-FR" sz="1000">
                          <a:solidFill>
                            <a:srgbClr val="000000"/>
                          </a:solidFill>
                          <a:effectLst/>
                          <a:latin typeface="Arial" panose="020B0604020202020204" pitchFamily="34" charset="0"/>
                          <a:ea typeface="Arial" panose="020B0604020202020204" pitchFamily="34" charset="0"/>
                        </a:rPr>
                        <a:t>Ponctuelle pratique</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255" algn="ctr">
                        <a:lnSpc>
                          <a:spcPct val="107000"/>
                        </a:lnSpc>
                        <a:spcAft>
                          <a:spcPts val="45"/>
                        </a:spcAft>
                      </a:pPr>
                      <a:r>
                        <a:rPr lang="fr-FR" sz="1000" dirty="0">
                          <a:solidFill>
                            <a:srgbClr val="000000"/>
                          </a:solidFill>
                          <a:effectLst/>
                          <a:latin typeface="Arial" panose="020B0604020202020204" pitchFamily="34" charset="0"/>
                          <a:ea typeface="Arial" panose="020B0604020202020204" pitchFamily="34" charset="0"/>
                        </a:rPr>
                        <a:t>4h</a:t>
                      </a:r>
                      <a:endParaRPr lang="fr-FR" sz="1000" dirty="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6526894"/>
                  </a:ext>
                </a:extLst>
              </a:tr>
              <a:tr h="424722">
                <a:tc>
                  <a:txBody>
                    <a:bodyPr/>
                    <a:lstStyle/>
                    <a:p>
                      <a:pPr marL="80645" marR="93980" algn="l">
                        <a:lnSpc>
                          <a:spcPct val="107000"/>
                        </a:lnSpc>
                        <a:spcAft>
                          <a:spcPts val="0"/>
                        </a:spcAft>
                      </a:pPr>
                      <a:r>
                        <a:rPr lang="fr-FR" sz="1000">
                          <a:solidFill>
                            <a:srgbClr val="000000"/>
                          </a:solidFill>
                          <a:effectLst/>
                          <a:latin typeface="Arial" panose="020B0604020202020204" pitchFamily="34" charset="0"/>
                          <a:ea typeface="Arial" panose="020B0604020202020204" pitchFamily="34" charset="0"/>
                        </a:rPr>
                        <a:t>Épreuve facultative</a:t>
                      </a:r>
                      <a:endParaRPr lang="fr-FR" sz="1000">
                        <a:effectLst/>
                        <a:latin typeface="Times New Roman" panose="02020603050405020304" pitchFamily="18" charset="0"/>
                        <a:ea typeface="MS Mincho" panose="02020609040205080304" pitchFamily="49" charset="-128"/>
                      </a:endParaRPr>
                    </a:p>
                    <a:p>
                      <a:pPr marL="80645" marR="93980" algn="l">
                        <a:lnSpc>
                          <a:spcPct val="107000"/>
                        </a:lnSpc>
                        <a:spcAft>
                          <a:spcPts val="0"/>
                        </a:spcAft>
                      </a:pPr>
                      <a:r>
                        <a:rPr lang="fr-FR" sz="1000">
                          <a:solidFill>
                            <a:srgbClr val="000000"/>
                          </a:solidFill>
                          <a:effectLst/>
                          <a:latin typeface="Arial" panose="020B0604020202020204" pitchFamily="34" charset="0"/>
                          <a:ea typeface="Arial" panose="020B0604020202020204" pitchFamily="34" charset="0"/>
                        </a:rPr>
                        <a:t>EF1 – Langue vivante facultative </a:t>
                      </a:r>
                      <a:r>
                        <a:rPr lang="fr-FR" sz="1000" baseline="30000">
                          <a:solidFill>
                            <a:srgbClr val="000000"/>
                          </a:solidFill>
                          <a:effectLst/>
                          <a:latin typeface="Arial" panose="020B0604020202020204" pitchFamily="34" charset="0"/>
                          <a:ea typeface="Arial" panose="020B0604020202020204" pitchFamily="34" charset="0"/>
                        </a:rPr>
                        <a:t>(1)</a:t>
                      </a:r>
                      <a:r>
                        <a:rPr lang="fr-FR" sz="1000">
                          <a:solidFill>
                            <a:srgbClr val="000000"/>
                          </a:solidFill>
                          <a:effectLst/>
                          <a:latin typeface="Arial" panose="020B0604020202020204" pitchFamily="34" charset="0"/>
                          <a:ea typeface="Arial" panose="020B0604020202020204" pitchFamily="34" charset="0"/>
                        </a:rPr>
                        <a:t> </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00">
                          <a:solidFill>
                            <a:srgbClr val="000000"/>
                          </a:solidFill>
                          <a:effectLst/>
                          <a:latin typeface="Arial" panose="020B0604020202020204" pitchFamily="34" charset="0"/>
                          <a:ea typeface="Arial" panose="020B0604020202020204" pitchFamily="34" charset="0"/>
                        </a:rPr>
                        <a:t>UF1</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00" baseline="30000">
                          <a:solidFill>
                            <a:srgbClr val="000000"/>
                          </a:solidFill>
                          <a:effectLst/>
                          <a:latin typeface="Arial" panose="020B0604020202020204" pitchFamily="34" charset="0"/>
                          <a:ea typeface="Arial" panose="020B0604020202020204" pitchFamily="34" charset="0"/>
                        </a:rPr>
                        <a:t>(2)</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00">
                          <a:solidFill>
                            <a:srgbClr val="000000"/>
                          </a:solidFill>
                          <a:effectLst/>
                          <a:latin typeface="Arial" panose="020B0604020202020204" pitchFamily="34" charset="0"/>
                          <a:ea typeface="Arial" panose="020B0604020202020204" pitchFamily="34" charset="0"/>
                        </a:rPr>
                        <a:t> </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970" algn="ctr">
                        <a:lnSpc>
                          <a:spcPct val="107000"/>
                        </a:lnSpc>
                      </a:pPr>
                      <a:r>
                        <a:rPr lang="fr-FR" sz="1000">
                          <a:solidFill>
                            <a:srgbClr val="000000"/>
                          </a:solidFill>
                          <a:effectLst/>
                          <a:latin typeface="Arial" panose="020B0604020202020204" pitchFamily="34" charset="0"/>
                          <a:ea typeface="Arial" panose="020B0604020202020204" pitchFamily="34" charset="0"/>
                        </a:rPr>
                        <a:t>Ponctuelle orale</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pPr>
                      <a:r>
                        <a:rPr lang="fr-FR" sz="900">
                          <a:solidFill>
                            <a:srgbClr val="000000"/>
                          </a:solidFill>
                          <a:effectLst/>
                          <a:latin typeface="Arial" panose="020B0604020202020204" pitchFamily="34" charset="0"/>
                          <a:ea typeface="Arial" panose="020B0604020202020204" pitchFamily="34" charset="0"/>
                        </a:rPr>
                        <a:t>15 min de préparation + 15 min</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1915" indent="-81915" algn="ctr">
                        <a:lnSpc>
                          <a:spcPct val="107000"/>
                        </a:lnSpc>
                        <a:spcAft>
                          <a:spcPts val="0"/>
                        </a:spcAft>
                      </a:pPr>
                      <a:r>
                        <a:rPr lang="fr-FR" sz="1000">
                          <a:solidFill>
                            <a:srgbClr val="000000"/>
                          </a:solidFill>
                          <a:effectLst/>
                          <a:latin typeface="Arial" panose="020B0604020202020204" pitchFamily="34" charset="0"/>
                          <a:ea typeface="Arial" panose="020B0604020202020204" pitchFamily="34" charset="0"/>
                        </a:rPr>
                        <a:t>Ponctuelle orale</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pPr>
                      <a:r>
                        <a:rPr lang="fr-FR" sz="900">
                          <a:solidFill>
                            <a:srgbClr val="000000"/>
                          </a:solidFill>
                          <a:effectLst/>
                          <a:latin typeface="Arial" panose="020B0604020202020204" pitchFamily="34" charset="0"/>
                          <a:ea typeface="Arial" panose="020B0604020202020204" pitchFamily="34" charset="0"/>
                        </a:rPr>
                        <a:t>15 min de préparation + 15 min</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pPr>
                      <a:r>
                        <a:rPr lang="fr-FR" sz="1000">
                          <a:solidFill>
                            <a:srgbClr val="000000"/>
                          </a:solidFill>
                          <a:effectLst/>
                          <a:latin typeface="Arial" panose="020B0604020202020204" pitchFamily="34" charset="0"/>
                          <a:ea typeface="Arial" panose="020B0604020202020204" pitchFamily="34" charset="0"/>
                        </a:rPr>
                        <a:t>Ponctuelle orale</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0800" indent="-50800" algn="ctr">
                        <a:lnSpc>
                          <a:spcPct val="107000"/>
                        </a:lnSpc>
                      </a:pPr>
                      <a:r>
                        <a:rPr lang="fr-FR" sz="900">
                          <a:solidFill>
                            <a:srgbClr val="000000"/>
                          </a:solidFill>
                          <a:effectLst/>
                          <a:latin typeface="Arial" panose="020B0604020202020204" pitchFamily="34" charset="0"/>
                          <a:ea typeface="Arial" panose="020B0604020202020204" pitchFamily="34" charset="0"/>
                        </a:rPr>
                        <a:t>15 min de préparation + 15 min</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7540586"/>
                  </a:ext>
                </a:extLst>
              </a:tr>
              <a:tr h="373216">
                <a:tc>
                  <a:txBody>
                    <a:bodyPr/>
                    <a:lstStyle/>
                    <a:p>
                      <a:pPr marL="80645" marR="93980" algn="l">
                        <a:lnSpc>
                          <a:spcPct val="107000"/>
                        </a:lnSpc>
                        <a:spcAft>
                          <a:spcPts val="0"/>
                        </a:spcAft>
                      </a:pPr>
                      <a:r>
                        <a:rPr lang="fr-FR" sz="1000">
                          <a:solidFill>
                            <a:srgbClr val="000000"/>
                          </a:solidFill>
                          <a:effectLst/>
                          <a:latin typeface="Arial" panose="020B0604020202020204" pitchFamily="34" charset="0"/>
                          <a:ea typeface="Arial" panose="020B0604020202020204" pitchFamily="34" charset="0"/>
                        </a:rPr>
                        <a:t>Épreuve facultative</a:t>
                      </a:r>
                      <a:endParaRPr lang="fr-FR" sz="1000">
                        <a:effectLst/>
                        <a:latin typeface="Times New Roman" panose="02020603050405020304" pitchFamily="18" charset="0"/>
                        <a:ea typeface="MS Mincho" panose="02020609040205080304" pitchFamily="49" charset="-128"/>
                      </a:endParaRPr>
                    </a:p>
                    <a:p>
                      <a:pPr marL="80645" marR="93980" algn="l">
                        <a:lnSpc>
                          <a:spcPct val="107000"/>
                        </a:lnSpc>
                        <a:spcAft>
                          <a:spcPts val="0"/>
                        </a:spcAft>
                      </a:pPr>
                      <a:r>
                        <a:rPr lang="fr-FR" sz="1000">
                          <a:solidFill>
                            <a:srgbClr val="000000"/>
                          </a:solidFill>
                          <a:effectLst/>
                          <a:latin typeface="Arial" panose="020B0604020202020204" pitchFamily="34" charset="0"/>
                          <a:ea typeface="Arial" panose="020B0604020202020204" pitchFamily="34" charset="0"/>
                        </a:rPr>
                        <a:t>EF2 – Engagement étudiant </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00">
                          <a:solidFill>
                            <a:srgbClr val="000000"/>
                          </a:solidFill>
                          <a:effectLst/>
                          <a:latin typeface="Arial" panose="020B0604020202020204" pitchFamily="34" charset="0"/>
                          <a:ea typeface="Arial" panose="020B0604020202020204" pitchFamily="34" charset="0"/>
                        </a:rPr>
                        <a:t>UF2</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FR" sz="1000" baseline="30000">
                          <a:solidFill>
                            <a:srgbClr val="000000"/>
                          </a:solidFill>
                          <a:effectLst/>
                          <a:latin typeface="Arial" panose="020B0604020202020204" pitchFamily="34" charset="0"/>
                          <a:ea typeface="Arial" panose="020B0604020202020204" pitchFamily="34" charset="0"/>
                        </a:rPr>
                        <a:t>(2)</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pPr>
                      <a:r>
                        <a:rPr lang="fr-FR" sz="1000">
                          <a:solidFill>
                            <a:srgbClr val="000000"/>
                          </a:solidFill>
                          <a:effectLst/>
                          <a:latin typeface="Arial" panose="020B0604020202020204" pitchFamily="34" charset="0"/>
                          <a:ea typeface="Arial" panose="020B0604020202020204" pitchFamily="34" charset="0"/>
                        </a:rPr>
                        <a:t> </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970" algn="ctr">
                        <a:lnSpc>
                          <a:spcPct val="107000"/>
                        </a:lnSpc>
                      </a:pPr>
                      <a:r>
                        <a:rPr lang="fr-FR" sz="1000">
                          <a:solidFill>
                            <a:srgbClr val="000000"/>
                          </a:solidFill>
                          <a:effectLst/>
                          <a:latin typeface="Arial" panose="020B0604020202020204" pitchFamily="34" charset="0"/>
                          <a:ea typeface="Arial" panose="020B0604020202020204" pitchFamily="34" charset="0"/>
                        </a:rPr>
                        <a:t>Ponctuelle orale</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0800" indent="-52705" algn="ctr">
                        <a:lnSpc>
                          <a:spcPct val="107000"/>
                        </a:lnSpc>
                      </a:pPr>
                      <a:r>
                        <a:rPr lang="fr-FR" sz="900">
                          <a:solidFill>
                            <a:srgbClr val="000000"/>
                          </a:solidFill>
                          <a:effectLst/>
                          <a:latin typeface="Arial" panose="020B0604020202020204" pitchFamily="34" charset="0"/>
                          <a:ea typeface="Arial" panose="020B0604020202020204" pitchFamily="34" charset="0"/>
                        </a:rPr>
                        <a:t>20 min</a:t>
                      </a:r>
                      <a:endParaRPr lang="fr-FR" sz="1000">
                        <a:effectLst/>
                        <a:latin typeface="Times New Roman" panose="02020603050405020304" pitchFamily="18" charset="0"/>
                        <a:ea typeface="MS Mincho" panose="02020609040205080304" pitchFamily="49" charset="-128"/>
                      </a:endParaRPr>
                    </a:p>
                    <a:p>
                      <a:pPr marL="50800" indent="-52705" algn="ctr">
                        <a:lnSpc>
                          <a:spcPct val="107000"/>
                        </a:lnSpc>
                      </a:pPr>
                      <a:r>
                        <a:rPr lang="fr-FR" sz="900">
                          <a:solidFill>
                            <a:srgbClr val="000000"/>
                          </a:solidFill>
                          <a:effectLst/>
                          <a:latin typeface="Arial" panose="020B0604020202020204" pitchFamily="34" charset="0"/>
                          <a:ea typeface="Arial" panose="020B0604020202020204" pitchFamily="34" charset="0"/>
                        </a:rPr>
                        <a:t>(10 min + </a:t>
                      </a:r>
                      <a:endParaRPr lang="fr-FR" sz="1000">
                        <a:effectLst/>
                        <a:latin typeface="Times New Roman" panose="02020603050405020304" pitchFamily="18" charset="0"/>
                        <a:ea typeface="MS Mincho" panose="02020609040205080304" pitchFamily="49" charset="-128"/>
                      </a:endParaRPr>
                    </a:p>
                    <a:p>
                      <a:pPr marL="23495" indent="86995" algn="ctr">
                        <a:lnSpc>
                          <a:spcPct val="99000"/>
                        </a:lnSpc>
                      </a:pPr>
                      <a:r>
                        <a:rPr lang="fr-FR" sz="900">
                          <a:solidFill>
                            <a:srgbClr val="000000"/>
                          </a:solidFill>
                          <a:effectLst/>
                          <a:latin typeface="Arial" panose="020B0604020202020204" pitchFamily="34" charset="0"/>
                          <a:ea typeface="Arial" panose="020B0604020202020204" pitchFamily="34" charset="0"/>
                        </a:rPr>
                        <a:t>10 min)</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13970" algn="ctr">
                        <a:lnSpc>
                          <a:spcPct val="107000"/>
                        </a:lnSpc>
                      </a:pPr>
                      <a:r>
                        <a:rPr lang="fr-FR" sz="1000">
                          <a:solidFill>
                            <a:srgbClr val="000000"/>
                          </a:solidFill>
                          <a:effectLst/>
                          <a:latin typeface="Arial" panose="020B0604020202020204" pitchFamily="34" charset="0"/>
                          <a:ea typeface="Arial" panose="020B0604020202020204" pitchFamily="34" charset="0"/>
                        </a:rPr>
                        <a:t>CCF</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tc>
                <a:tc>
                  <a:txBody>
                    <a:bodyPr/>
                    <a:lstStyle/>
                    <a:p>
                      <a:pPr algn="ctr">
                        <a:lnSpc>
                          <a:spcPct val="107000"/>
                        </a:lnSpc>
                      </a:pPr>
                      <a:r>
                        <a:rPr lang="fr-FR" sz="1000">
                          <a:solidFill>
                            <a:srgbClr val="000000"/>
                          </a:solidFill>
                          <a:effectLst/>
                          <a:latin typeface="Arial" panose="020B0604020202020204" pitchFamily="34" charset="0"/>
                          <a:ea typeface="Arial" panose="020B0604020202020204" pitchFamily="34" charset="0"/>
                        </a:rPr>
                        <a:t>Ponctuelle orale</a:t>
                      </a:r>
                      <a:endParaRPr lang="fr-FR" sz="100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0800" indent="-52705" algn="ctr">
                        <a:lnSpc>
                          <a:spcPct val="107000"/>
                        </a:lnSpc>
                      </a:pPr>
                      <a:r>
                        <a:rPr lang="fr-FR" sz="900" dirty="0">
                          <a:solidFill>
                            <a:srgbClr val="000000"/>
                          </a:solidFill>
                          <a:effectLst/>
                          <a:latin typeface="Arial" panose="020B0604020202020204" pitchFamily="34" charset="0"/>
                          <a:ea typeface="Arial" panose="020B0604020202020204" pitchFamily="34" charset="0"/>
                        </a:rPr>
                        <a:t>20 min</a:t>
                      </a:r>
                      <a:endParaRPr lang="fr-FR" sz="1000" dirty="0">
                        <a:effectLst/>
                        <a:latin typeface="Times New Roman" panose="02020603050405020304" pitchFamily="18" charset="0"/>
                        <a:ea typeface="MS Mincho" panose="02020609040205080304" pitchFamily="49" charset="-128"/>
                      </a:endParaRPr>
                    </a:p>
                    <a:p>
                      <a:pPr marL="50800" indent="-52705" algn="ctr">
                        <a:lnSpc>
                          <a:spcPct val="107000"/>
                        </a:lnSpc>
                      </a:pPr>
                      <a:r>
                        <a:rPr lang="fr-FR" sz="900" dirty="0">
                          <a:solidFill>
                            <a:srgbClr val="000000"/>
                          </a:solidFill>
                          <a:effectLst/>
                          <a:latin typeface="Arial" panose="020B0604020202020204" pitchFamily="34" charset="0"/>
                          <a:ea typeface="Arial" panose="020B0604020202020204" pitchFamily="34" charset="0"/>
                        </a:rPr>
                        <a:t>(10 min + </a:t>
                      </a:r>
                      <a:endParaRPr lang="fr-FR" sz="1000" dirty="0">
                        <a:effectLst/>
                        <a:latin typeface="Times New Roman" panose="02020603050405020304" pitchFamily="18" charset="0"/>
                        <a:ea typeface="MS Mincho" panose="02020609040205080304" pitchFamily="49" charset="-128"/>
                      </a:endParaRPr>
                    </a:p>
                    <a:p>
                      <a:pPr marL="50800" indent="-52705" algn="ctr">
                        <a:lnSpc>
                          <a:spcPct val="107000"/>
                        </a:lnSpc>
                      </a:pPr>
                      <a:r>
                        <a:rPr lang="fr-FR" sz="900" dirty="0">
                          <a:solidFill>
                            <a:srgbClr val="000000"/>
                          </a:solidFill>
                          <a:effectLst/>
                          <a:latin typeface="Arial" panose="020B0604020202020204" pitchFamily="34" charset="0"/>
                          <a:ea typeface="Arial" panose="020B0604020202020204" pitchFamily="34" charset="0"/>
                        </a:rPr>
                        <a:t>10 min)</a:t>
                      </a:r>
                      <a:endParaRPr lang="fr-FR" sz="1000" dirty="0">
                        <a:effectLst/>
                        <a:latin typeface="Times New Roman" panose="02020603050405020304" pitchFamily="18" charset="0"/>
                        <a:ea typeface="MS Mincho" panose="02020609040205080304" pitchFamily="49" charset="-128"/>
                      </a:endParaRPr>
                    </a:p>
                  </a:txBody>
                  <a:tcPr marL="2330" marR="53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8873156"/>
                  </a:ext>
                </a:extLst>
              </a:tr>
            </a:tbl>
          </a:graphicData>
        </a:graphic>
      </p:graphicFrame>
    </p:spTree>
    <p:extLst>
      <p:ext uri="{BB962C8B-B14F-4D97-AF65-F5344CB8AC3E}">
        <p14:creationId xmlns:p14="http://schemas.microsoft.com/office/powerpoint/2010/main" val="172055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b="1" dirty="0"/>
              <a:t>Sommaire</a:t>
            </a:r>
            <a:r>
              <a:rPr lang="fr-FR" dirty="0"/>
              <a:t> </a:t>
            </a:r>
            <a:r>
              <a:rPr lang="fr-FR" b="1" dirty="0"/>
              <a:t>de la présentation</a:t>
            </a:r>
          </a:p>
        </p:txBody>
      </p:sp>
      <p:sp>
        <p:nvSpPr>
          <p:cNvPr id="4" name="Espace réservé du texte 3"/>
          <p:cNvSpPr>
            <a:spLocks noGrp="1"/>
          </p:cNvSpPr>
          <p:nvPr>
            <p:ph type="body" sz="quarter" idx="12"/>
          </p:nvPr>
        </p:nvSpPr>
        <p:spPr/>
        <p:txBody>
          <a:bodyPr/>
          <a:lstStyle/>
          <a:p>
            <a:pPr lvl="0"/>
            <a:r>
              <a:rPr lang="fr-FR" dirty="0"/>
              <a:t>PNF BTS Maintenance des véhicules 16 mars et 02 avril 2026</a:t>
            </a:r>
          </a:p>
          <a:p>
            <a:endParaRPr lang="fr-FR" dirty="0"/>
          </a:p>
        </p:txBody>
      </p:sp>
      <p:graphicFrame>
        <p:nvGraphicFramePr>
          <p:cNvPr id="5" name="Espace réservé du contenu 3">
            <a:extLst>
              <a:ext uri="{FF2B5EF4-FFF2-40B4-BE49-F238E27FC236}">
                <a16:creationId xmlns:a16="http://schemas.microsoft.com/office/drawing/2014/main" id="{0FC2DB17-A3E8-4BD5-B3F9-C14BAA73CFDC}"/>
              </a:ext>
            </a:extLst>
          </p:cNvPr>
          <p:cNvGraphicFramePr>
            <a:graphicFrameLocks noGrp="1"/>
          </p:cNvGraphicFramePr>
          <p:nvPr>
            <p:ph sz="quarter" idx="11"/>
          </p:nvPr>
        </p:nvGraphicFramePr>
        <p:xfrm>
          <a:off x="0" y="1076325"/>
          <a:ext cx="12192000" cy="5781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9985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0645621-1FCB-0CD8-5C4F-81756FC2D7DD}"/>
              </a:ext>
            </a:extLst>
          </p:cNvPr>
          <p:cNvPicPr>
            <a:picLocks noChangeAspect="1"/>
          </p:cNvPicPr>
          <p:nvPr/>
        </p:nvPicPr>
        <p:blipFill>
          <a:blip r:embed="rId2"/>
          <a:stretch>
            <a:fillRect/>
          </a:stretch>
        </p:blipFill>
        <p:spPr>
          <a:xfrm>
            <a:off x="336693" y="1391972"/>
            <a:ext cx="3854308" cy="3505200"/>
          </a:xfrm>
          <a:prstGeom prst="rect">
            <a:avLst/>
          </a:prstGeom>
        </p:spPr>
      </p:pic>
      <p:sp>
        <p:nvSpPr>
          <p:cNvPr id="2" name="ZoneTexte 1"/>
          <p:cNvSpPr txBox="1"/>
          <p:nvPr/>
        </p:nvSpPr>
        <p:spPr>
          <a:xfrm>
            <a:off x="1129991" y="1769327"/>
            <a:ext cx="1019964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6" name="Groupe 15"/>
          <p:cNvGrpSpPr/>
          <p:nvPr/>
        </p:nvGrpSpPr>
        <p:grpSpPr>
          <a:xfrm>
            <a:off x="958682" y="1307670"/>
            <a:ext cx="10998705" cy="3589502"/>
            <a:chOff x="920603" y="977456"/>
            <a:chExt cx="8249029" cy="2692126"/>
          </a:xfrm>
        </p:grpSpPr>
        <p:sp>
          <p:nvSpPr>
            <p:cNvPr id="7" name="Rectangle à coins arrondis 6"/>
            <p:cNvSpPr/>
            <p:nvPr/>
          </p:nvSpPr>
          <p:spPr>
            <a:xfrm>
              <a:off x="920603" y="1049545"/>
              <a:ext cx="866900" cy="2620037"/>
            </a:xfrm>
            <a:prstGeom prst="roundRect">
              <a:avLst/>
            </a:prstGeom>
            <a:noFill/>
            <a:ln w="57150" cap="flat" cmpd="sng" algn="ctr">
              <a:solidFill>
                <a:schemeClr val="accent4">
                  <a:lumMod val="20000"/>
                  <a:lumOff val="8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15" name="Rectangle 14"/>
            <p:cNvSpPr/>
            <p:nvPr/>
          </p:nvSpPr>
          <p:spPr>
            <a:xfrm>
              <a:off x="3473324" y="977456"/>
              <a:ext cx="5696308" cy="3154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133" b="1" i="0" u="none" strike="noStrike" kern="1200" cap="none" spc="0" normalizeH="0" baseline="0" noProof="0" dirty="0">
                  <a:ln>
                    <a:noFill/>
                  </a:ln>
                  <a:solidFill>
                    <a:prstClr val="black"/>
                  </a:solidFill>
                  <a:effectLst/>
                  <a:uLnTx/>
                  <a:uFillTx/>
                  <a:latin typeface="Calibri" panose="020F0502020204030204"/>
                  <a:ea typeface="+mn-ea"/>
                  <a:cs typeface="+mn-cs"/>
                </a:rPr>
                <a:t>Pôle 1 – U5 : Réaliser le diagnostic des systèmes des véhicules</a:t>
              </a:r>
              <a:endParaRPr kumimoji="0" lang="fr-FR" sz="213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8" name="Rectangle 17"/>
          <p:cNvSpPr/>
          <p:nvPr/>
        </p:nvSpPr>
        <p:spPr>
          <a:xfrm>
            <a:off x="5588000" y="4095459"/>
            <a:ext cx="6096000" cy="42056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13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Tableau 7">
            <a:extLst>
              <a:ext uri="{FF2B5EF4-FFF2-40B4-BE49-F238E27FC236}">
                <a16:creationId xmlns:a16="http://schemas.microsoft.com/office/drawing/2014/main" id="{8763BCDE-F4C1-AD1D-CEB8-7ABB84769A09}"/>
              </a:ext>
            </a:extLst>
          </p:cNvPr>
          <p:cNvGraphicFramePr>
            <a:graphicFrameLocks noGrp="1"/>
          </p:cNvGraphicFramePr>
          <p:nvPr/>
        </p:nvGraphicFramePr>
        <p:xfrm>
          <a:off x="4362310" y="2020603"/>
          <a:ext cx="7595077" cy="1490038"/>
        </p:xfrm>
        <a:graphic>
          <a:graphicData uri="http://schemas.openxmlformats.org/drawingml/2006/table">
            <a:tbl>
              <a:tblPr firstRow="1" firstCol="1" bandRow="1"/>
              <a:tblGrid>
                <a:gridCol w="7595077">
                  <a:extLst>
                    <a:ext uri="{9D8B030D-6E8A-4147-A177-3AD203B41FA5}">
                      <a16:colId xmlns:a16="http://schemas.microsoft.com/office/drawing/2014/main" val="3397731320"/>
                    </a:ext>
                  </a:extLst>
                </a:gridCol>
              </a:tblGrid>
              <a:tr h="392888">
                <a:tc>
                  <a:txBody>
                    <a:bodyPr/>
                    <a:lstStyle/>
                    <a:p>
                      <a:pPr algn="ctr"/>
                      <a:r>
                        <a:rPr lang="fr-FR" sz="1200">
                          <a:solidFill>
                            <a:srgbClr val="000000"/>
                          </a:solidFill>
                          <a:effectLst/>
                          <a:latin typeface="Arial" panose="020B0604020202020204" pitchFamily="34" charset="0"/>
                          <a:ea typeface="Calibri" panose="020F0502020204030204" pitchFamily="34" charset="0"/>
                          <a:cs typeface="Calibri" panose="020F0502020204030204" pitchFamily="34" charset="0"/>
                        </a:rPr>
                        <a:t>Bloc n°1 </a:t>
                      </a:r>
                      <a:r>
                        <a:rPr lang="fr-FR" sz="1200">
                          <a:solidFill>
                            <a:srgbClr val="000000"/>
                          </a:solidFill>
                          <a:effectLst/>
                          <a:latin typeface="Arial" panose="020B0604020202020204" pitchFamily="34" charset="0"/>
                          <a:ea typeface="Arial Narrow" panose="020B0606020202030204" pitchFamily="34" charset="0"/>
                          <a:cs typeface="Calibri" panose="020F0502020204030204" pitchFamily="34" charset="0"/>
                        </a:rPr>
                        <a:t>– </a:t>
                      </a:r>
                      <a:r>
                        <a:rPr lang="fr-FR" sz="1200">
                          <a:solidFill>
                            <a:srgbClr val="000000"/>
                          </a:solidFill>
                          <a:effectLst/>
                          <a:latin typeface="Arial" panose="020B0604020202020204" pitchFamily="34" charset="0"/>
                          <a:ea typeface="Calibri" panose="020F0502020204030204" pitchFamily="34" charset="0"/>
                          <a:cs typeface="Calibri" panose="020F0502020204030204" pitchFamily="34" charset="0"/>
                        </a:rPr>
                        <a:t>Réaliser le diagnostic des systèmes des véhicules</a:t>
                      </a:r>
                      <a:endParaRPr lang="fr-FR" sz="1200">
                        <a:effectLst/>
                        <a:latin typeface="Times New Roman" panose="02020603050405020304" pitchFamily="18" charset="0"/>
                        <a:ea typeface="MS Mincho" panose="02020609040205080304" pitchFamily="49" charset="-128"/>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A"/>
                    </a:solidFill>
                  </a:tcPr>
                </a:tc>
                <a:extLst>
                  <a:ext uri="{0D108BD9-81ED-4DB2-BD59-A6C34878D82A}">
                    <a16:rowId xmlns:a16="http://schemas.microsoft.com/office/drawing/2014/main" val="3319453249"/>
                  </a:ext>
                </a:extLst>
              </a:tr>
              <a:tr h="1097150">
                <a:tc>
                  <a:txBody>
                    <a:bodyPr/>
                    <a:lstStyle/>
                    <a:p>
                      <a:pPr marL="130810" algn="just"/>
                      <a:r>
                        <a:rPr lang="fr-FR" sz="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C1.1 </a:t>
                      </a:r>
                      <a:r>
                        <a:rPr lang="fr-FR" sz="1200" dirty="0">
                          <a:solidFill>
                            <a:srgbClr val="000000"/>
                          </a:solidFill>
                          <a:effectLst/>
                          <a:latin typeface="Arial" panose="020B0604020202020204" pitchFamily="34" charset="0"/>
                          <a:ea typeface="Arial" panose="020B0604020202020204" pitchFamily="34" charset="0"/>
                          <a:cs typeface="Calibri" panose="020F0502020204030204" pitchFamily="34" charset="0"/>
                        </a:rPr>
                        <a:t>Constater le dysfonctionnement</a:t>
                      </a:r>
                      <a:endParaRPr lang="fr-FR" sz="1200" dirty="0">
                        <a:effectLst/>
                        <a:latin typeface="Times New Roman" panose="02020603050405020304" pitchFamily="18" charset="0"/>
                        <a:ea typeface="MS Mincho" panose="02020609040205080304" pitchFamily="49" charset="-128"/>
                        <a:cs typeface="Calibri" panose="020F0502020204030204" pitchFamily="34" charset="0"/>
                      </a:endParaRPr>
                    </a:p>
                    <a:p>
                      <a:pPr marL="130810" algn="just"/>
                      <a:r>
                        <a:rPr lang="fr-FR" sz="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C1.2 </a:t>
                      </a:r>
                      <a:r>
                        <a:rPr lang="fr-FR" sz="1200" dirty="0">
                          <a:solidFill>
                            <a:srgbClr val="000000"/>
                          </a:solidFill>
                          <a:effectLst/>
                          <a:latin typeface="Arial" panose="020B0604020202020204" pitchFamily="34" charset="0"/>
                          <a:ea typeface="Arial" panose="020B0604020202020204" pitchFamily="34" charset="0"/>
                          <a:cs typeface="Calibri" panose="020F0502020204030204" pitchFamily="34" charset="0"/>
                        </a:rPr>
                        <a:t>Hiérarchiser les hypothèses</a:t>
                      </a:r>
                      <a:endParaRPr lang="fr-FR" sz="1200" dirty="0">
                        <a:effectLst/>
                        <a:latin typeface="Times New Roman" panose="02020603050405020304" pitchFamily="18" charset="0"/>
                        <a:ea typeface="MS Mincho" panose="02020609040205080304" pitchFamily="49" charset="-128"/>
                        <a:cs typeface="Calibri" panose="020F0502020204030204" pitchFamily="34" charset="0"/>
                      </a:endParaRPr>
                    </a:p>
                    <a:p>
                      <a:pPr marL="130810" algn="just"/>
                      <a:r>
                        <a:rPr lang="fr-FR" sz="1200" dirty="0">
                          <a:solidFill>
                            <a:srgbClr val="000000"/>
                          </a:solidFill>
                          <a:effectLst/>
                          <a:latin typeface="Arial" panose="020B0604020202020204" pitchFamily="34" charset="0"/>
                          <a:ea typeface="MS Mincho" panose="02020609040205080304" pitchFamily="49" charset="-128"/>
                          <a:cs typeface="Calibri" panose="020F0502020204030204" pitchFamily="34" charset="0"/>
                        </a:rPr>
                        <a:t>C1.3 Appliquer un protocole d'essais et mesures</a:t>
                      </a:r>
                      <a:endParaRPr lang="fr-FR" sz="1200" dirty="0">
                        <a:effectLst/>
                        <a:latin typeface="Times New Roman" panose="02020603050405020304" pitchFamily="18" charset="0"/>
                        <a:ea typeface="MS Mincho" panose="02020609040205080304" pitchFamily="49" charset="-128"/>
                        <a:cs typeface="Calibri" panose="020F0502020204030204" pitchFamily="34" charset="0"/>
                      </a:endParaRPr>
                    </a:p>
                    <a:p>
                      <a:pPr marL="130810"/>
                      <a:r>
                        <a:rPr lang="fr-FR" sz="1200" dirty="0">
                          <a:solidFill>
                            <a:srgbClr val="000000"/>
                          </a:solidFill>
                          <a:effectLst/>
                          <a:latin typeface="Arial" panose="020B0604020202020204" pitchFamily="34" charset="0"/>
                          <a:ea typeface="MS Mincho" panose="02020609040205080304" pitchFamily="49" charset="-128"/>
                          <a:cs typeface="Calibri" panose="020F0502020204030204" pitchFamily="34" charset="0"/>
                        </a:rPr>
                        <a:t>C1.4 Proposer des solutions correctives adaptées aux contraintes économiques, environnementales et réglementaires</a:t>
                      </a:r>
                      <a:endParaRPr lang="fr-FR" sz="1200" dirty="0">
                        <a:effectLst/>
                        <a:latin typeface="Times New Roman" panose="02020603050405020304" pitchFamily="18" charset="0"/>
                        <a:ea typeface="MS Mincho" panose="02020609040205080304" pitchFamily="49" charset="-128"/>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A"/>
                    </a:solidFill>
                  </a:tcPr>
                </a:tc>
                <a:extLst>
                  <a:ext uri="{0D108BD9-81ED-4DB2-BD59-A6C34878D82A}">
                    <a16:rowId xmlns:a16="http://schemas.microsoft.com/office/drawing/2014/main" val="3914388919"/>
                  </a:ext>
                </a:extLst>
              </a:tr>
            </a:tbl>
          </a:graphicData>
        </a:graphic>
      </p:graphicFrame>
      <p:sp>
        <p:nvSpPr>
          <p:cNvPr id="9" name="ZoneTexte 8">
            <a:extLst>
              <a:ext uri="{FF2B5EF4-FFF2-40B4-BE49-F238E27FC236}">
                <a16:creationId xmlns:a16="http://schemas.microsoft.com/office/drawing/2014/main" id="{11C7AB6C-B058-CD91-C906-6AEA34DCC847}"/>
              </a:ext>
            </a:extLst>
          </p:cNvPr>
          <p:cNvSpPr txBox="1"/>
          <p:nvPr/>
        </p:nvSpPr>
        <p:spPr>
          <a:xfrm>
            <a:off x="4203463" y="3510641"/>
            <a:ext cx="7595076" cy="35394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s’appuie sur un projet de 60 heures, encadré par l’équipe pédagogique du domaine professionnel, mené en 2</a:t>
            </a:r>
            <a:r>
              <a:rPr kumimoji="0" lang="fr-FR" sz="1600" b="0" i="0" u="none" strike="noStrike" kern="1200" cap="none" spc="0" normalizeH="0" baseline="30000" noProof="0" dirty="0">
                <a:ln>
                  <a:noFill/>
                </a:ln>
                <a:solidFill>
                  <a:prstClr val="black"/>
                </a:solidFill>
                <a:effectLst/>
                <a:uLnTx/>
                <a:uFillTx/>
                <a:latin typeface="Calibri" panose="020F0502020204030204"/>
                <a:ea typeface="+mn-ea"/>
                <a:cs typeface="+mn-cs"/>
              </a:rPr>
              <a:t>ème</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année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cette épreuve s’appuie sur une étude de cas, portant sur un dysfonctionnement d’un véhicule équipé de motorisations toutes énergies (thermique, électrique et hybride) et/ou de systèmes connectés.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le projet est mené en entreprise et/ou en centre de formation ;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conduit de façon individuelle ou en groupe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les dossiers de projet </a:t>
            </a: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conçus et présentés par l’équipe pédagogique </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sont proposés à la commission de validation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l’évaluation s’appuie sur un dossier technique réalisé par le candidat intégrant une partie commune aux membres de l’équipe et une partie personnelle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la note finale est constituée d’une note d’équipe pédagogique sur la base du travail mené, et d’une note d’évaluation ponctuelle orale.</a:t>
            </a:r>
          </a:p>
          <a:p>
            <a:pPr marL="0" marR="0" lvl="0" indent="1227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Espace réservé du texte 3">
            <a:extLst>
              <a:ext uri="{FF2B5EF4-FFF2-40B4-BE49-F238E27FC236}">
                <a16:creationId xmlns:a16="http://schemas.microsoft.com/office/drawing/2014/main" id="{8BAAF3F8-C440-CAF9-22B9-F66493DA10E0}"/>
              </a:ext>
            </a:extLst>
          </p:cNvPr>
          <p:cNvSpPr txBox="1">
            <a:spLocks/>
          </p:cNvSpPr>
          <p:nvPr/>
        </p:nvSpPr>
        <p:spPr>
          <a:xfrm>
            <a:off x="1328517" y="0"/>
            <a:ext cx="9222920" cy="523939"/>
          </a:xfrm>
          <a:prstGeom prst="rect">
            <a:avLst/>
          </a:prstGeom>
          <a:solidFill>
            <a:schemeClr val="accent1">
              <a:lumMod val="75000"/>
            </a:schemeClr>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PNF BTS Maintenance des véhicules 16 mars et 02 avril 2026</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Espace réservé du texte 1">
            <a:extLst>
              <a:ext uri="{FF2B5EF4-FFF2-40B4-BE49-F238E27FC236}">
                <a16:creationId xmlns:a16="http://schemas.microsoft.com/office/drawing/2014/main" id="{4F9FD8D6-3B60-CD0D-6B83-B228AEF80EBC}"/>
              </a:ext>
            </a:extLst>
          </p:cNvPr>
          <p:cNvSpPr>
            <a:spLocks noGrp="1"/>
          </p:cNvSpPr>
          <p:nvPr>
            <p:ph type="body" sz="quarter" idx="10"/>
          </p:nvPr>
        </p:nvSpPr>
        <p:spPr>
          <a:xfrm>
            <a:off x="1328517" y="516467"/>
            <a:ext cx="9222919" cy="561120"/>
          </a:xfrm>
        </p:spPr>
        <p:txBody>
          <a:bodyPr/>
          <a:lstStyle/>
          <a:p>
            <a:r>
              <a:rPr lang="fr-FR" b="1" dirty="0"/>
              <a:t>Épreuve E5</a:t>
            </a:r>
            <a:endParaRPr lang="fr-FR" dirty="0"/>
          </a:p>
        </p:txBody>
      </p:sp>
      <p:sp>
        <p:nvSpPr>
          <p:cNvPr id="12" name="Espace réservé du texte 11">
            <a:extLst>
              <a:ext uri="{FF2B5EF4-FFF2-40B4-BE49-F238E27FC236}">
                <a16:creationId xmlns:a16="http://schemas.microsoft.com/office/drawing/2014/main" id="{CB2B5C6C-6DCE-6C73-02FE-2EE274B37DFA}"/>
              </a:ext>
            </a:extLst>
          </p:cNvPr>
          <p:cNvSpPr>
            <a:spLocks noGrp="1"/>
          </p:cNvSpPr>
          <p:nvPr>
            <p:ph type="body" sz="quarter" idx="12"/>
          </p:nvPr>
        </p:nvSpPr>
        <p:spPr>
          <a:xfrm>
            <a:off x="1314450" y="10758"/>
            <a:ext cx="9222920" cy="492835"/>
          </a:xfrm>
        </p:spPr>
        <p:txBody>
          <a:bodyPr/>
          <a:lstStyle/>
          <a:p>
            <a:endParaRPr lang="fr-FR" dirty="0"/>
          </a:p>
        </p:txBody>
      </p:sp>
    </p:spTree>
    <p:extLst>
      <p:ext uri="{BB962C8B-B14F-4D97-AF65-F5344CB8AC3E}">
        <p14:creationId xmlns:p14="http://schemas.microsoft.com/office/powerpoint/2010/main" val="2665861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0F65C8-012A-0F5F-5056-675C7EADC30D}"/>
              </a:ext>
            </a:extLst>
          </p:cNvPr>
          <p:cNvSpPr>
            <a:spLocks noGrp="1"/>
          </p:cNvSpPr>
          <p:nvPr>
            <p:ph type="body" sz="quarter" idx="10"/>
          </p:nvPr>
        </p:nvSpPr>
        <p:spPr/>
        <p:txBody>
          <a:bodyPr/>
          <a:lstStyle/>
          <a:p>
            <a:r>
              <a:rPr lang="fr-FR" dirty="0"/>
              <a:t>Epreuve E5</a:t>
            </a:r>
          </a:p>
        </p:txBody>
      </p:sp>
      <p:sp>
        <p:nvSpPr>
          <p:cNvPr id="7" name="ZoneTexte 6">
            <a:extLst>
              <a:ext uri="{FF2B5EF4-FFF2-40B4-BE49-F238E27FC236}">
                <a16:creationId xmlns:a16="http://schemas.microsoft.com/office/drawing/2014/main" id="{99D64028-339D-4C10-EA02-5BB2CE3E64C4}"/>
              </a:ext>
            </a:extLst>
          </p:cNvPr>
          <p:cNvSpPr txBox="1"/>
          <p:nvPr/>
        </p:nvSpPr>
        <p:spPr>
          <a:xfrm>
            <a:off x="4160340" y="1232144"/>
            <a:ext cx="7136116"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Le diagnostic des systèmes des véhicules comme cœur de métier avec la mobilisation de l’ensemble des enseignants de Physique-Chimie et STI afin d’assurer une formation scientifique et technique.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Image 11">
            <a:extLst>
              <a:ext uri="{FF2B5EF4-FFF2-40B4-BE49-F238E27FC236}">
                <a16:creationId xmlns:a16="http://schemas.microsoft.com/office/drawing/2014/main" id="{3EB53DE6-FEAC-4A67-A860-7E3A84470C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4448" y="512912"/>
            <a:ext cx="2659080" cy="1484138"/>
          </a:xfrm>
          <a:prstGeom prst="rect">
            <a:avLst/>
          </a:prstGeom>
        </p:spPr>
      </p:pic>
      <p:pic>
        <p:nvPicPr>
          <p:cNvPr id="14" name="Image 13">
            <a:extLst>
              <a:ext uri="{FF2B5EF4-FFF2-40B4-BE49-F238E27FC236}">
                <a16:creationId xmlns:a16="http://schemas.microsoft.com/office/drawing/2014/main" id="{AEA79A7F-48C9-2A8A-18D4-B5BA818D02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0129" y="2623400"/>
            <a:ext cx="6083096" cy="3318052"/>
          </a:xfrm>
          <a:prstGeom prst="rect">
            <a:avLst/>
          </a:prstGeom>
        </p:spPr>
      </p:pic>
      <p:sp>
        <p:nvSpPr>
          <p:cNvPr id="16" name="ZoneTexte 15">
            <a:extLst>
              <a:ext uri="{FF2B5EF4-FFF2-40B4-BE49-F238E27FC236}">
                <a16:creationId xmlns:a16="http://schemas.microsoft.com/office/drawing/2014/main" id="{A04B7787-AE09-D385-0C68-1E3540639326}"/>
              </a:ext>
            </a:extLst>
          </p:cNvPr>
          <p:cNvSpPr txBox="1"/>
          <p:nvPr/>
        </p:nvSpPr>
        <p:spPr>
          <a:xfrm rot="10800000" flipV="1">
            <a:off x="6430037" y="2202878"/>
            <a:ext cx="5398167" cy="424731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Un projet de 60h comme modalité de formation </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à la croisée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des études de cas menées dans l’ancienne épreuve </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E62</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 mesures et analyse » </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augmentées</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des analyses fonctionnelle, structurelle et comportementale du système à l’étude  de l’ancienne épreuve </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E4</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Un dossier est ainsi établit par l’étudiant en mobilisant les compétences développées au cours du cycle des deux années de formation. Le </a:t>
            </a: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co</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-enseignement STI et Physique-Chimie contribue à accentuer la démarche scientifique et technique appliquée.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Le projet est l’objet de l’aboutissement de la formation au diagnostic complexe.</a:t>
            </a:r>
          </a:p>
        </p:txBody>
      </p:sp>
      <p:sp>
        <p:nvSpPr>
          <p:cNvPr id="4" name="Espace réservé du texte 3">
            <a:extLst>
              <a:ext uri="{FF2B5EF4-FFF2-40B4-BE49-F238E27FC236}">
                <a16:creationId xmlns:a16="http://schemas.microsoft.com/office/drawing/2014/main" id="{0AEAEA88-E40E-6496-AF4F-74CA44562D7D}"/>
              </a:ext>
            </a:extLst>
          </p:cNvPr>
          <p:cNvSpPr txBox="1">
            <a:spLocks/>
          </p:cNvSpPr>
          <p:nvPr/>
        </p:nvSpPr>
        <p:spPr>
          <a:xfrm>
            <a:off x="1328517" y="0"/>
            <a:ext cx="9222920" cy="523939"/>
          </a:xfrm>
          <a:prstGeom prst="rect">
            <a:avLst/>
          </a:prstGeom>
          <a:solidFill>
            <a:schemeClr val="accent1">
              <a:lumMod val="75000"/>
            </a:schemeClr>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PNF BTS Maintenance des véhicules 16 mars et 02 avril 2026</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343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E6E05-CEA2-C7B9-F16C-DF97E8E247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44035" y="1569160"/>
            <a:ext cx="8309245" cy="4532315"/>
          </a:xfrm>
          <a:prstGeom prst="rect">
            <a:avLst/>
          </a:prstGeom>
        </p:spPr>
      </p:pic>
      <p:sp>
        <p:nvSpPr>
          <p:cNvPr id="6" name="ZoneTexte 5">
            <a:extLst>
              <a:ext uri="{FF2B5EF4-FFF2-40B4-BE49-F238E27FC236}">
                <a16:creationId xmlns:a16="http://schemas.microsoft.com/office/drawing/2014/main" id="{19361377-09F3-6ABD-6965-A6F3A2BE4D1E}"/>
              </a:ext>
            </a:extLst>
          </p:cNvPr>
          <p:cNvSpPr txBox="1"/>
          <p:nvPr/>
        </p:nvSpPr>
        <p:spPr>
          <a:xfrm rot="10800000" flipV="1">
            <a:off x="95511" y="3235152"/>
            <a:ext cx="3254478"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L’épreuve certificative (E5) mobilise pleinement les compétences scientifiques et techniques.</a:t>
            </a:r>
          </a:p>
        </p:txBody>
      </p:sp>
      <p:sp>
        <p:nvSpPr>
          <p:cNvPr id="8" name="Espace réservé du texte 3">
            <a:extLst>
              <a:ext uri="{FF2B5EF4-FFF2-40B4-BE49-F238E27FC236}">
                <a16:creationId xmlns:a16="http://schemas.microsoft.com/office/drawing/2014/main" id="{38B44DED-E0A7-4D71-001A-2FD50FE4C809}"/>
              </a:ext>
            </a:extLst>
          </p:cNvPr>
          <p:cNvSpPr txBox="1">
            <a:spLocks/>
          </p:cNvSpPr>
          <p:nvPr/>
        </p:nvSpPr>
        <p:spPr>
          <a:xfrm>
            <a:off x="1328517" y="0"/>
            <a:ext cx="9222920" cy="523939"/>
          </a:xfrm>
          <a:prstGeom prst="rect">
            <a:avLst/>
          </a:prstGeom>
          <a:solidFill>
            <a:schemeClr val="accent1">
              <a:lumMod val="75000"/>
            </a:schemeClr>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PNF BTS Maintenance des véhicules 16 mars et 02 avril 2026</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Espace réservé du texte 1">
            <a:extLst>
              <a:ext uri="{FF2B5EF4-FFF2-40B4-BE49-F238E27FC236}">
                <a16:creationId xmlns:a16="http://schemas.microsoft.com/office/drawing/2014/main" id="{960B21EA-54B2-AAE1-1A09-93BFC16F853C}"/>
              </a:ext>
            </a:extLst>
          </p:cNvPr>
          <p:cNvSpPr>
            <a:spLocks noGrp="1"/>
          </p:cNvSpPr>
          <p:nvPr>
            <p:ph type="body" sz="quarter" idx="10"/>
          </p:nvPr>
        </p:nvSpPr>
        <p:spPr>
          <a:xfrm>
            <a:off x="1328517" y="516467"/>
            <a:ext cx="9222919" cy="561120"/>
          </a:xfrm>
        </p:spPr>
        <p:txBody>
          <a:bodyPr/>
          <a:lstStyle/>
          <a:p>
            <a:r>
              <a:rPr lang="fr-FR" b="1" dirty="0"/>
              <a:t>Épreuve E5</a:t>
            </a:r>
            <a:endParaRPr lang="fr-FR" dirty="0"/>
          </a:p>
        </p:txBody>
      </p:sp>
    </p:spTree>
    <p:extLst>
      <p:ext uri="{BB962C8B-B14F-4D97-AF65-F5344CB8AC3E}">
        <p14:creationId xmlns:p14="http://schemas.microsoft.com/office/powerpoint/2010/main" val="3546556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6143634-9A95-DB00-77FA-308E99BC62C8}"/>
              </a:ext>
            </a:extLst>
          </p:cNvPr>
          <p:cNvPicPr>
            <a:picLocks noChangeAspect="1"/>
          </p:cNvPicPr>
          <p:nvPr/>
        </p:nvPicPr>
        <p:blipFill>
          <a:blip r:embed="rId3"/>
          <a:stretch>
            <a:fillRect/>
          </a:stretch>
        </p:blipFill>
        <p:spPr>
          <a:xfrm>
            <a:off x="336692" y="1391972"/>
            <a:ext cx="5073507" cy="4094428"/>
          </a:xfrm>
          <a:prstGeom prst="rect">
            <a:avLst/>
          </a:prstGeom>
        </p:spPr>
      </p:pic>
      <p:grpSp>
        <p:nvGrpSpPr>
          <p:cNvPr id="9" name="Groupe 8"/>
          <p:cNvGrpSpPr/>
          <p:nvPr/>
        </p:nvGrpSpPr>
        <p:grpSpPr>
          <a:xfrm>
            <a:off x="2717801" y="1391973"/>
            <a:ext cx="9245820" cy="4074055"/>
            <a:chOff x="2038350" y="1043979"/>
            <a:chExt cx="6934365" cy="3055541"/>
          </a:xfrm>
        </p:grpSpPr>
        <p:sp>
          <p:nvSpPr>
            <p:cNvPr id="3" name="Rectangle 2"/>
            <p:cNvSpPr/>
            <p:nvPr/>
          </p:nvSpPr>
          <p:spPr>
            <a:xfrm>
              <a:off x="4325420" y="1253447"/>
              <a:ext cx="4647295" cy="807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133" b="1" i="0" u="none" strike="noStrike" kern="1200" cap="none" spc="0" normalizeH="0" baseline="0" noProof="0" dirty="0">
                  <a:ln>
                    <a:noFill/>
                  </a:ln>
                  <a:solidFill>
                    <a:prstClr val="black"/>
                  </a:solidFill>
                  <a:effectLst/>
                  <a:uLnTx/>
                  <a:uFillTx/>
                  <a:latin typeface="Calibri" panose="020F0502020204030204"/>
                  <a:ea typeface="+mn-ea"/>
                  <a:cs typeface="+mn-cs"/>
                </a:rPr>
                <a:t>Pôle 2 - Épreuve E6 : Assurer la relation clientèle et la commercialisation des produits et services de l'après-vente des véhicules</a:t>
              </a:r>
            </a:p>
          </p:txBody>
        </p:sp>
        <p:sp>
          <p:nvSpPr>
            <p:cNvPr id="6" name="Rectangle à coins arrondis 5"/>
            <p:cNvSpPr/>
            <p:nvPr/>
          </p:nvSpPr>
          <p:spPr>
            <a:xfrm>
              <a:off x="2038350" y="1043979"/>
              <a:ext cx="552450" cy="3055541"/>
            </a:xfrm>
            <a:prstGeom prst="roundRect">
              <a:avLst/>
            </a:prstGeom>
            <a:noFill/>
            <a:ln w="57150" cap="flat" cmpd="sng" algn="ctr">
              <a:solidFill>
                <a:schemeClr val="accent2">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70AD47"/>
                </a:solidFill>
                <a:effectLst/>
                <a:uLnTx/>
                <a:uFillTx/>
                <a:latin typeface="Calibri" panose="020F0502020204030204"/>
                <a:ea typeface="+mn-ea"/>
                <a:cs typeface="+mn-cs"/>
              </a:endParaRPr>
            </a:p>
          </p:txBody>
        </p:sp>
      </p:grpSp>
      <p:sp>
        <p:nvSpPr>
          <p:cNvPr id="8" name="ZoneTexte 7"/>
          <p:cNvSpPr txBox="1"/>
          <p:nvPr/>
        </p:nvSpPr>
        <p:spPr>
          <a:xfrm>
            <a:off x="5842392" y="3799783"/>
            <a:ext cx="6301483" cy="310854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s’appuie sur deux situations professionnelles rencontrées en entreprise en période de stage ou dans l’entreprise du contrat d’apprentissage;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Le dossier de 20 pages maximum comprend: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une présentation du contexte professionnel sur cinq pages maximum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deux fiches descriptives de situation de relation clients vécues en entreprise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rPr>
              <a:t>une analyse approfondie des deux situations;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rPr>
              <a:t>une conclusion. </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Oral de 30 min (10 min de présentation+20 min d’entretien avec le jury)</a:t>
            </a:r>
          </a:p>
        </p:txBody>
      </p:sp>
      <p:graphicFrame>
        <p:nvGraphicFramePr>
          <p:cNvPr id="12" name="Tableau 11">
            <a:extLst>
              <a:ext uri="{FF2B5EF4-FFF2-40B4-BE49-F238E27FC236}">
                <a16:creationId xmlns:a16="http://schemas.microsoft.com/office/drawing/2014/main" id="{62CE98A7-BC60-92C8-7351-454B5C4FEEB4}"/>
              </a:ext>
            </a:extLst>
          </p:cNvPr>
          <p:cNvGraphicFramePr>
            <a:graphicFrameLocks noGrp="1"/>
          </p:cNvGraphicFramePr>
          <p:nvPr/>
        </p:nvGraphicFramePr>
        <p:xfrm>
          <a:off x="5842392" y="2815220"/>
          <a:ext cx="6196393" cy="984563"/>
        </p:xfrm>
        <a:graphic>
          <a:graphicData uri="http://schemas.openxmlformats.org/drawingml/2006/table">
            <a:tbl>
              <a:tblPr firstRow="1" firstCol="1" bandRow="1"/>
              <a:tblGrid>
                <a:gridCol w="6196393">
                  <a:extLst>
                    <a:ext uri="{9D8B030D-6E8A-4147-A177-3AD203B41FA5}">
                      <a16:colId xmlns:a16="http://schemas.microsoft.com/office/drawing/2014/main" val="1818946562"/>
                    </a:ext>
                  </a:extLst>
                </a:gridCol>
              </a:tblGrid>
              <a:tr h="419593">
                <a:tc>
                  <a:txBody>
                    <a:bodyPr/>
                    <a:lstStyle/>
                    <a:p>
                      <a:pPr algn="ctr"/>
                      <a:r>
                        <a:rPr lang="fr-FR" sz="1200" dirty="0">
                          <a:solidFill>
                            <a:srgbClr val="000000"/>
                          </a:solidFill>
                          <a:effectLst/>
                          <a:latin typeface="Arial" panose="020B0604020202020204" pitchFamily="34" charset="0"/>
                          <a:ea typeface="+mn-ea"/>
                          <a:cs typeface="Calibri" panose="020F0502020204030204" pitchFamily="34" charset="0"/>
                        </a:rPr>
                        <a:t>Bloc n° 2</a:t>
                      </a:r>
                      <a:r>
                        <a:rPr lang="fr-FR" sz="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r>
                        <a:rPr lang="fr-FR" sz="1200" dirty="0">
                          <a:solidFill>
                            <a:srgbClr val="000000"/>
                          </a:solidFill>
                          <a:effectLst/>
                          <a:latin typeface="Arial" panose="020B0604020202020204" pitchFamily="34" charset="0"/>
                          <a:ea typeface="+mn-ea"/>
                          <a:cs typeface="Calibri" panose="020F0502020204030204" pitchFamily="34" charset="0"/>
                        </a:rPr>
                        <a:t>– </a:t>
                      </a:r>
                      <a:r>
                        <a:rPr lang="fr-FR" sz="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Assurer la </a:t>
                      </a:r>
                      <a:r>
                        <a:rPr lang="fr-FR" sz="1200" dirty="0">
                          <a:solidFill>
                            <a:srgbClr val="000000"/>
                          </a:solidFill>
                          <a:effectLst/>
                          <a:latin typeface="Arial" panose="020B0604020202020204" pitchFamily="34" charset="0"/>
                          <a:ea typeface="MS Mincho" panose="02020609040205080304" pitchFamily="49" charset="-128"/>
                          <a:cs typeface="Calibri" panose="020F0502020204030204" pitchFamily="34" charset="0"/>
                        </a:rPr>
                        <a:t>relation clientèle et la commercialisation des produits et services de l'après-vente des véhicules</a:t>
                      </a:r>
                      <a:endParaRPr lang="fr-FR" sz="1200" dirty="0">
                        <a:effectLst/>
                        <a:latin typeface="Times New Roman" panose="02020603050405020304" pitchFamily="18" charset="0"/>
                        <a:ea typeface="MS Mincho" panose="02020609040205080304" pitchFamily="49" charset="-128"/>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2449675223"/>
                  </a:ext>
                </a:extLst>
              </a:tr>
              <a:tr h="564970">
                <a:tc>
                  <a:txBody>
                    <a:bodyPr/>
                    <a:lstStyle/>
                    <a:p>
                      <a:pPr marL="130810" algn="just"/>
                      <a:r>
                        <a:rPr lang="fr-FR" sz="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C2.1 </a:t>
                      </a:r>
                      <a:r>
                        <a:rPr lang="fr-FR" sz="1200" dirty="0">
                          <a:solidFill>
                            <a:srgbClr val="000000"/>
                          </a:solidFill>
                          <a:effectLst/>
                          <a:latin typeface="Arial" panose="020B0604020202020204" pitchFamily="34" charset="0"/>
                          <a:ea typeface="+mn-ea"/>
                          <a:cs typeface="Calibri" panose="020F0502020204030204" pitchFamily="34" charset="0"/>
                        </a:rPr>
                        <a:t>Appliquer les principes de la relation client en après-vente</a:t>
                      </a:r>
                      <a:endParaRPr lang="fr-FR" sz="1200" dirty="0">
                        <a:effectLst/>
                        <a:latin typeface="Times New Roman" panose="02020603050405020304" pitchFamily="18" charset="0"/>
                        <a:ea typeface="MS Mincho" panose="02020609040205080304" pitchFamily="49" charset="-128"/>
                        <a:cs typeface="Calibri" panose="020F0502020204030204" pitchFamily="34" charset="0"/>
                      </a:endParaRPr>
                    </a:p>
                    <a:p>
                      <a:pPr marL="130810" algn="just"/>
                      <a:r>
                        <a:rPr lang="fr-FR" sz="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C2.2 </a:t>
                      </a:r>
                      <a:r>
                        <a:rPr lang="fr-FR" sz="1200" dirty="0">
                          <a:solidFill>
                            <a:srgbClr val="000000"/>
                          </a:solidFill>
                          <a:effectLst/>
                          <a:latin typeface="Arial" panose="020B0604020202020204" pitchFamily="34" charset="0"/>
                          <a:ea typeface="+mn-ea"/>
                          <a:cs typeface="Calibri" panose="020F0502020204030204" pitchFamily="34" charset="0"/>
                        </a:rPr>
                        <a:t>Commercialiser des produits et des services de l’après-vente</a:t>
                      </a:r>
                      <a:endParaRPr lang="fr-FR" sz="1200" dirty="0">
                        <a:effectLst/>
                        <a:latin typeface="Times New Roman" panose="02020603050405020304" pitchFamily="18" charset="0"/>
                        <a:ea typeface="MS Mincho" panose="02020609040205080304" pitchFamily="49" charset="-128"/>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1657630699"/>
                  </a:ext>
                </a:extLst>
              </a:tr>
            </a:tbl>
          </a:graphicData>
        </a:graphic>
      </p:graphicFrame>
      <p:sp>
        <p:nvSpPr>
          <p:cNvPr id="13" name="Espace réservé du texte 3">
            <a:extLst>
              <a:ext uri="{FF2B5EF4-FFF2-40B4-BE49-F238E27FC236}">
                <a16:creationId xmlns:a16="http://schemas.microsoft.com/office/drawing/2014/main" id="{9589A544-01D8-508A-C22F-27C03030378D}"/>
              </a:ext>
            </a:extLst>
          </p:cNvPr>
          <p:cNvSpPr txBox="1">
            <a:spLocks/>
          </p:cNvSpPr>
          <p:nvPr/>
        </p:nvSpPr>
        <p:spPr>
          <a:xfrm>
            <a:off x="1328517" y="0"/>
            <a:ext cx="9222920" cy="523939"/>
          </a:xfrm>
          <a:prstGeom prst="rect">
            <a:avLst/>
          </a:prstGeom>
          <a:solidFill>
            <a:schemeClr val="accent1">
              <a:lumMod val="75000"/>
            </a:schemeClr>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PNF BTS Maintenance des véhicules 16 mars et 02 avril 2026</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Espace réservé du texte 1">
            <a:extLst>
              <a:ext uri="{FF2B5EF4-FFF2-40B4-BE49-F238E27FC236}">
                <a16:creationId xmlns:a16="http://schemas.microsoft.com/office/drawing/2014/main" id="{D06FC83A-6F43-A2F2-53FC-CFE59C5D1939}"/>
              </a:ext>
            </a:extLst>
          </p:cNvPr>
          <p:cNvSpPr>
            <a:spLocks noGrp="1"/>
          </p:cNvSpPr>
          <p:nvPr>
            <p:ph type="body" sz="quarter" idx="10"/>
          </p:nvPr>
        </p:nvSpPr>
        <p:spPr>
          <a:xfrm>
            <a:off x="1328517" y="516467"/>
            <a:ext cx="9222919" cy="561120"/>
          </a:xfrm>
        </p:spPr>
        <p:txBody>
          <a:bodyPr/>
          <a:lstStyle/>
          <a:p>
            <a:r>
              <a:rPr lang="fr-FR" b="1" dirty="0"/>
              <a:t>Épreuve E6</a:t>
            </a:r>
            <a:endParaRPr lang="fr-FR" dirty="0"/>
          </a:p>
        </p:txBody>
      </p:sp>
    </p:spTree>
    <p:extLst>
      <p:ext uri="{BB962C8B-B14F-4D97-AF65-F5344CB8AC3E}">
        <p14:creationId xmlns:p14="http://schemas.microsoft.com/office/powerpoint/2010/main" val="628044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41C18AE-970E-53EC-DF76-4FD37F5AD29A}"/>
              </a:ext>
            </a:extLst>
          </p:cNvPr>
          <p:cNvPicPr>
            <a:picLocks noChangeAspect="1"/>
          </p:cNvPicPr>
          <p:nvPr/>
        </p:nvPicPr>
        <p:blipFill>
          <a:blip r:embed="rId2"/>
          <a:stretch>
            <a:fillRect/>
          </a:stretch>
        </p:blipFill>
        <p:spPr>
          <a:xfrm>
            <a:off x="336692" y="1391972"/>
            <a:ext cx="5149707" cy="3967428"/>
          </a:xfrm>
          <a:prstGeom prst="rect">
            <a:avLst/>
          </a:prstGeom>
        </p:spPr>
      </p:pic>
      <p:sp>
        <p:nvSpPr>
          <p:cNvPr id="2" name="ZoneTexte 1"/>
          <p:cNvSpPr txBox="1"/>
          <p:nvPr/>
        </p:nvSpPr>
        <p:spPr>
          <a:xfrm>
            <a:off x="1129991" y="1769327"/>
            <a:ext cx="1019964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6" name="Groupe 15"/>
          <p:cNvGrpSpPr/>
          <p:nvPr/>
        </p:nvGrpSpPr>
        <p:grpSpPr>
          <a:xfrm>
            <a:off x="3505200" y="1371601"/>
            <a:ext cx="8686801" cy="3987800"/>
            <a:chOff x="2628899" y="1028701"/>
            <a:chExt cx="6515101" cy="2990850"/>
          </a:xfrm>
        </p:grpSpPr>
        <p:sp>
          <p:nvSpPr>
            <p:cNvPr id="7" name="Rectangle à coins arrondis 6"/>
            <p:cNvSpPr/>
            <p:nvPr/>
          </p:nvSpPr>
          <p:spPr>
            <a:xfrm>
              <a:off x="2628899" y="1028701"/>
              <a:ext cx="790574" cy="2990850"/>
            </a:xfrm>
            <a:prstGeom prst="roundRect">
              <a:avLst/>
            </a:prstGeom>
            <a:noFill/>
            <a:ln w="57150" cap="flat" cmpd="sng" algn="ctr">
              <a:solidFill>
                <a:schemeClr val="accent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
          <p:nvSpPr>
            <p:cNvPr id="15" name="Rectangle 14"/>
            <p:cNvSpPr/>
            <p:nvPr/>
          </p:nvSpPr>
          <p:spPr>
            <a:xfrm>
              <a:off x="4191000" y="1121788"/>
              <a:ext cx="4953000" cy="5615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133" b="1" i="0" u="none" strike="noStrike" kern="1200" cap="none" spc="0" normalizeH="0" baseline="0" noProof="0" dirty="0">
                  <a:ln>
                    <a:noFill/>
                  </a:ln>
                  <a:solidFill>
                    <a:prstClr val="black"/>
                  </a:solidFill>
                  <a:effectLst/>
                  <a:uLnTx/>
                  <a:uFillTx/>
                  <a:latin typeface="Calibri" panose="020F0502020204030204"/>
                  <a:ea typeface="+mn-ea"/>
                  <a:cs typeface="+mn-cs"/>
                </a:rPr>
                <a:t>Pôle 3 – U7 : organiser les activités de maintenance des véhicules</a:t>
              </a:r>
              <a:endParaRPr kumimoji="0" lang="fr-FR" sz="213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0" name="Groupe 19"/>
          <p:cNvGrpSpPr/>
          <p:nvPr/>
        </p:nvGrpSpPr>
        <p:grpSpPr>
          <a:xfrm>
            <a:off x="4610100" y="1371600"/>
            <a:ext cx="7035803" cy="3967428"/>
            <a:chOff x="3457574" y="1028700"/>
            <a:chExt cx="5276852" cy="2975571"/>
          </a:xfrm>
        </p:grpSpPr>
        <p:sp>
          <p:nvSpPr>
            <p:cNvPr id="17" name="Rectangle à coins arrondis 16"/>
            <p:cNvSpPr/>
            <p:nvPr/>
          </p:nvSpPr>
          <p:spPr>
            <a:xfrm>
              <a:off x="3457574" y="1028700"/>
              <a:ext cx="586910" cy="2975571"/>
            </a:xfrm>
            <a:prstGeom prst="roundRect">
              <a:avLst/>
            </a:prstGeom>
            <a:noFill/>
            <a:ln w="57150" cap="flat" cmpd="sng" algn="ctr">
              <a:solidFill>
                <a:schemeClr val="accent5">
                  <a:lumMod val="20000"/>
                  <a:lumOff val="8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18" name="Rectangle 17"/>
            <p:cNvSpPr/>
            <p:nvPr/>
          </p:nvSpPr>
          <p:spPr>
            <a:xfrm>
              <a:off x="4162426" y="2817178"/>
              <a:ext cx="4572000" cy="59242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133" b="1" i="0" u="none" strike="noStrike" kern="1200" cap="none" spc="0" normalizeH="0" baseline="0" noProof="0" dirty="0">
                  <a:ln>
                    <a:noFill/>
                  </a:ln>
                  <a:solidFill>
                    <a:prstClr val="black"/>
                  </a:solidFill>
                  <a:effectLst/>
                  <a:uLnTx/>
                  <a:uFillTx/>
                  <a:latin typeface="Calibri" panose="020F0502020204030204"/>
                  <a:ea typeface="+mn-ea"/>
                  <a:cs typeface="+mn-cs"/>
                </a:rPr>
                <a:t>Pôle 4 </a:t>
              </a: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2133" b="1" i="0" u="none" strike="noStrike" kern="1200" cap="none" spc="0" normalizeH="0" baseline="0" noProof="0" dirty="0">
                  <a:ln>
                    <a:noFill/>
                  </a:ln>
                  <a:solidFill>
                    <a:prstClr val="black"/>
                  </a:solidFill>
                  <a:effectLst/>
                  <a:uLnTx/>
                  <a:uFillTx/>
                  <a:latin typeface="Calibri" panose="020F0502020204030204"/>
                  <a:ea typeface="+mn-ea"/>
                  <a:cs typeface="+mn-cs"/>
                </a:rPr>
                <a:t>U8 : Réaliser la maintenance corrective des véhicules</a:t>
              </a:r>
              <a:endParaRPr kumimoji="0" lang="fr-FR" sz="213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aphicFrame>
        <p:nvGraphicFramePr>
          <p:cNvPr id="9" name="Tableau 8">
            <a:extLst>
              <a:ext uri="{FF2B5EF4-FFF2-40B4-BE49-F238E27FC236}">
                <a16:creationId xmlns:a16="http://schemas.microsoft.com/office/drawing/2014/main" id="{F09E7B04-7F36-D0AD-9C08-E9D1C4DFA5DA}"/>
              </a:ext>
            </a:extLst>
          </p:cNvPr>
          <p:cNvGraphicFramePr>
            <a:graphicFrameLocks noGrp="1"/>
          </p:cNvGraphicFramePr>
          <p:nvPr/>
        </p:nvGraphicFramePr>
        <p:xfrm>
          <a:off x="5588001" y="2312961"/>
          <a:ext cx="6426200" cy="1197679"/>
        </p:xfrm>
        <a:graphic>
          <a:graphicData uri="http://schemas.openxmlformats.org/drawingml/2006/table">
            <a:tbl>
              <a:tblPr firstRow="1" firstCol="1" bandRow="1"/>
              <a:tblGrid>
                <a:gridCol w="6426200">
                  <a:extLst>
                    <a:ext uri="{9D8B030D-6E8A-4147-A177-3AD203B41FA5}">
                      <a16:colId xmlns:a16="http://schemas.microsoft.com/office/drawing/2014/main" val="4262614320"/>
                    </a:ext>
                  </a:extLst>
                </a:gridCol>
              </a:tblGrid>
              <a:tr h="407685">
                <a:tc>
                  <a:txBody>
                    <a:bodyPr/>
                    <a:lstStyle/>
                    <a:p>
                      <a:pPr algn="ctr"/>
                      <a:r>
                        <a:rPr lang="fr-FR" sz="1200">
                          <a:solidFill>
                            <a:srgbClr val="000000"/>
                          </a:solidFill>
                          <a:effectLst/>
                          <a:latin typeface="Arial" panose="020B0604020202020204" pitchFamily="34" charset="0"/>
                          <a:ea typeface="Calibri" panose="020F0502020204030204" pitchFamily="34" charset="0"/>
                          <a:cs typeface="Calibri" panose="020F0502020204030204" pitchFamily="34" charset="0"/>
                        </a:rPr>
                        <a:t>Bloc n°3 </a:t>
                      </a:r>
                      <a:r>
                        <a:rPr lang="fr-FR" sz="1200">
                          <a:solidFill>
                            <a:srgbClr val="000000"/>
                          </a:solidFill>
                          <a:effectLst/>
                          <a:latin typeface="Arial" panose="020B0604020202020204" pitchFamily="34" charset="0"/>
                          <a:ea typeface="Arial Narrow" panose="020B0606020202030204" pitchFamily="34" charset="0"/>
                          <a:cs typeface="Calibri" panose="020F0502020204030204" pitchFamily="34" charset="0"/>
                        </a:rPr>
                        <a:t>–</a:t>
                      </a:r>
                      <a:r>
                        <a:rPr lang="fr-FR" sz="120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r>
                        <a:rPr lang="fr-FR" sz="1200">
                          <a:solidFill>
                            <a:srgbClr val="000000"/>
                          </a:solidFill>
                          <a:effectLst/>
                          <a:latin typeface="Arial" panose="020B0604020202020204" pitchFamily="34" charset="0"/>
                          <a:ea typeface="MS Mincho" panose="02020609040205080304" pitchFamily="49" charset="-128"/>
                          <a:cs typeface="Calibri" panose="020F0502020204030204" pitchFamily="34" charset="0"/>
                        </a:rPr>
                        <a:t>Organiser les activités de maintenance des véhicules</a:t>
                      </a:r>
                      <a:endParaRPr lang="fr-FR" sz="1200">
                        <a:effectLst/>
                        <a:latin typeface="Times New Roman" panose="02020603050405020304" pitchFamily="18" charset="0"/>
                        <a:ea typeface="MS Mincho" panose="02020609040205080304" pitchFamily="49" charset="-128"/>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extLst>
                  <a:ext uri="{0D108BD9-81ED-4DB2-BD59-A6C34878D82A}">
                    <a16:rowId xmlns:a16="http://schemas.microsoft.com/office/drawing/2014/main" val="2973350659"/>
                  </a:ext>
                </a:extLst>
              </a:tr>
              <a:tr h="789994">
                <a:tc>
                  <a:txBody>
                    <a:bodyPr/>
                    <a:lstStyle/>
                    <a:p>
                      <a:pPr marL="130810" algn="just"/>
                      <a:r>
                        <a:rPr lang="fr-FR" sz="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C3.1 </a:t>
                      </a:r>
                      <a:r>
                        <a:rPr lang="fr-FR" sz="1200" dirty="0">
                          <a:solidFill>
                            <a:srgbClr val="000000"/>
                          </a:solidFill>
                          <a:effectLst/>
                          <a:latin typeface="Arial" panose="020B0604020202020204" pitchFamily="34" charset="0"/>
                          <a:ea typeface="MS Mincho" panose="02020609040205080304" pitchFamily="49" charset="-128"/>
                          <a:cs typeface="Calibri" panose="020F0502020204030204" pitchFamily="34" charset="0"/>
                        </a:rPr>
                        <a:t>Assurer la planification et le suivi de l’intervention</a:t>
                      </a:r>
                      <a:endParaRPr lang="fr-FR" sz="1200" dirty="0">
                        <a:effectLst/>
                        <a:latin typeface="Times New Roman" panose="02020603050405020304" pitchFamily="18" charset="0"/>
                        <a:ea typeface="MS Mincho" panose="02020609040205080304" pitchFamily="49" charset="-128"/>
                        <a:cs typeface="Calibri" panose="020F0502020204030204" pitchFamily="34" charset="0"/>
                      </a:endParaRPr>
                    </a:p>
                    <a:p>
                      <a:pPr marL="130810" algn="just"/>
                      <a:r>
                        <a:rPr lang="fr-FR" sz="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C3.2 </a:t>
                      </a:r>
                      <a:r>
                        <a:rPr lang="fr-FR" sz="1200" dirty="0">
                          <a:solidFill>
                            <a:srgbClr val="000000"/>
                          </a:solidFill>
                          <a:effectLst/>
                          <a:latin typeface="Arial" panose="020B0604020202020204" pitchFamily="34" charset="0"/>
                          <a:ea typeface="MS Mincho" panose="02020609040205080304" pitchFamily="49" charset="-128"/>
                          <a:cs typeface="Calibri" panose="020F0502020204030204" pitchFamily="34" charset="0"/>
                        </a:rPr>
                        <a:t>Suivre les indicateurs de performance de l’après-vente</a:t>
                      </a:r>
                      <a:endParaRPr lang="fr-FR" sz="1200" dirty="0">
                        <a:effectLst/>
                        <a:latin typeface="Times New Roman" panose="02020603050405020304" pitchFamily="18" charset="0"/>
                        <a:ea typeface="MS Mincho" panose="02020609040205080304" pitchFamily="49" charset="-128"/>
                        <a:cs typeface="Calibri" panose="020F0502020204030204" pitchFamily="34" charset="0"/>
                      </a:endParaRPr>
                    </a:p>
                    <a:p>
                      <a:pPr marL="130810" algn="just"/>
                      <a:r>
                        <a:rPr lang="fr-FR" sz="1200" dirty="0">
                          <a:solidFill>
                            <a:srgbClr val="000000"/>
                          </a:solidFill>
                          <a:effectLst/>
                          <a:latin typeface="Arial" panose="020B0604020202020204" pitchFamily="34" charset="0"/>
                          <a:ea typeface="MS Mincho" panose="02020609040205080304" pitchFamily="49" charset="-128"/>
                          <a:cs typeface="Calibri" panose="020F0502020204030204" pitchFamily="34" charset="0"/>
                        </a:rPr>
                        <a:t>C3.3 Contribuer au développement professionnel de l’équipe</a:t>
                      </a:r>
                      <a:endParaRPr lang="fr-FR" sz="1200" dirty="0">
                        <a:effectLst/>
                        <a:latin typeface="Times New Roman" panose="02020603050405020304" pitchFamily="18" charset="0"/>
                        <a:ea typeface="MS Mincho" panose="02020609040205080304" pitchFamily="49" charset="-128"/>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extLst>
                  <a:ext uri="{0D108BD9-81ED-4DB2-BD59-A6C34878D82A}">
                    <a16:rowId xmlns:a16="http://schemas.microsoft.com/office/drawing/2014/main" val="1455561594"/>
                  </a:ext>
                </a:extLst>
              </a:tr>
            </a:tbl>
          </a:graphicData>
        </a:graphic>
      </p:graphicFrame>
      <p:graphicFrame>
        <p:nvGraphicFramePr>
          <p:cNvPr id="10" name="Tableau 9">
            <a:extLst>
              <a:ext uri="{FF2B5EF4-FFF2-40B4-BE49-F238E27FC236}">
                <a16:creationId xmlns:a16="http://schemas.microsoft.com/office/drawing/2014/main" id="{FFED0120-BB05-2163-14A8-01981EC118FB}"/>
              </a:ext>
            </a:extLst>
          </p:cNvPr>
          <p:cNvGraphicFramePr>
            <a:graphicFrameLocks noGrp="1"/>
          </p:cNvGraphicFramePr>
          <p:nvPr/>
        </p:nvGraphicFramePr>
        <p:xfrm>
          <a:off x="5588001" y="4646092"/>
          <a:ext cx="6426200" cy="748665"/>
        </p:xfrm>
        <a:graphic>
          <a:graphicData uri="http://schemas.openxmlformats.org/drawingml/2006/table">
            <a:tbl>
              <a:tblPr firstRow="1" firstCol="1" bandRow="1"/>
              <a:tblGrid>
                <a:gridCol w="6426200">
                  <a:extLst>
                    <a:ext uri="{9D8B030D-6E8A-4147-A177-3AD203B41FA5}">
                      <a16:colId xmlns:a16="http://schemas.microsoft.com/office/drawing/2014/main" val="2177071147"/>
                    </a:ext>
                  </a:extLst>
                </a:gridCol>
              </a:tblGrid>
              <a:tr h="306070">
                <a:tc>
                  <a:txBody>
                    <a:bodyPr/>
                    <a:lstStyle/>
                    <a:p>
                      <a:pPr algn="ctr"/>
                      <a:r>
                        <a:rPr lang="fr-FR" sz="1200">
                          <a:solidFill>
                            <a:srgbClr val="000000"/>
                          </a:solidFill>
                          <a:effectLst/>
                          <a:latin typeface="Arial" panose="020B0604020202020204" pitchFamily="34" charset="0"/>
                          <a:ea typeface="Calibri" panose="020F0502020204030204" pitchFamily="34" charset="0"/>
                          <a:cs typeface="Calibri" panose="020F0502020204030204" pitchFamily="34" charset="0"/>
                        </a:rPr>
                        <a:t>Bloc n°4 </a:t>
                      </a:r>
                      <a:r>
                        <a:rPr lang="fr-FR" sz="1200">
                          <a:solidFill>
                            <a:srgbClr val="000000"/>
                          </a:solidFill>
                          <a:effectLst/>
                          <a:latin typeface="Arial" panose="020B0604020202020204" pitchFamily="34" charset="0"/>
                          <a:ea typeface="Arial Narrow" panose="020B0606020202030204" pitchFamily="34" charset="0"/>
                          <a:cs typeface="Calibri" panose="020F0502020204030204" pitchFamily="34" charset="0"/>
                        </a:rPr>
                        <a:t>– Réaliser la m</a:t>
                      </a:r>
                      <a:r>
                        <a:rPr lang="fr-FR" sz="1200">
                          <a:solidFill>
                            <a:srgbClr val="000000"/>
                          </a:solidFill>
                          <a:effectLst/>
                          <a:latin typeface="Arial" panose="020B0604020202020204" pitchFamily="34" charset="0"/>
                          <a:ea typeface="Arial" panose="020B0604020202020204" pitchFamily="34" charset="0"/>
                          <a:cs typeface="Calibri" panose="020F0502020204030204" pitchFamily="34" charset="0"/>
                        </a:rPr>
                        <a:t>aintenance corrective des véhicules</a:t>
                      </a:r>
                      <a:endParaRPr lang="fr-FR" sz="1200">
                        <a:effectLst/>
                        <a:latin typeface="Times New Roman" panose="02020603050405020304" pitchFamily="18" charset="0"/>
                        <a:ea typeface="MS Mincho" panose="02020609040205080304" pitchFamily="49" charset="-128"/>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F"/>
                    </a:solidFill>
                  </a:tcPr>
                </a:tc>
                <a:extLst>
                  <a:ext uri="{0D108BD9-81ED-4DB2-BD59-A6C34878D82A}">
                    <a16:rowId xmlns:a16="http://schemas.microsoft.com/office/drawing/2014/main" val="3308503218"/>
                  </a:ext>
                </a:extLst>
              </a:tr>
              <a:tr h="442595">
                <a:tc>
                  <a:txBody>
                    <a:bodyPr/>
                    <a:lstStyle/>
                    <a:p>
                      <a:pPr marL="130810" algn="just"/>
                      <a:r>
                        <a:rPr lang="fr-FR" sz="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C4.1 </a:t>
                      </a:r>
                      <a:r>
                        <a:rPr lang="fr-FR" sz="1200" dirty="0">
                          <a:solidFill>
                            <a:srgbClr val="000000"/>
                          </a:solidFill>
                          <a:effectLst/>
                          <a:latin typeface="Arial" panose="020B0604020202020204" pitchFamily="34" charset="0"/>
                          <a:ea typeface="Arial" panose="020B0604020202020204" pitchFamily="34" charset="0"/>
                          <a:cs typeface="Calibri" panose="020F0502020204030204" pitchFamily="34" charset="0"/>
                        </a:rPr>
                        <a:t>Préparer une intervention corrective</a:t>
                      </a:r>
                      <a:endParaRPr lang="fr-FR" sz="1200" dirty="0">
                        <a:effectLst/>
                        <a:latin typeface="Times New Roman" panose="02020603050405020304" pitchFamily="18" charset="0"/>
                        <a:ea typeface="MS Mincho" panose="02020609040205080304" pitchFamily="49" charset="-128"/>
                        <a:cs typeface="Calibri" panose="020F0502020204030204" pitchFamily="34" charset="0"/>
                      </a:endParaRPr>
                    </a:p>
                    <a:p>
                      <a:pPr marL="130810" algn="just"/>
                      <a:r>
                        <a:rPr lang="fr-FR" sz="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C4.2 </a:t>
                      </a:r>
                      <a:r>
                        <a:rPr lang="fr-FR" sz="1200" dirty="0">
                          <a:solidFill>
                            <a:srgbClr val="000000"/>
                          </a:solidFill>
                          <a:effectLst/>
                          <a:latin typeface="Arial" panose="020B0604020202020204" pitchFamily="34" charset="0"/>
                          <a:ea typeface="MS Mincho" panose="02020609040205080304" pitchFamily="49" charset="-128"/>
                          <a:cs typeface="Calibri" panose="020F0502020204030204" pitchFamily="34" charset="0"/>
                        </a:rPr>
                        <a:t>Remettre en conformité les systèmes</a:t>
                      </a:r>
                      <a:endParaRPr lang="fr-FR" sz="1200" dirty="0">
                        <a:effectLst/>
                        <a:latin typeface="Times New Roman" panose="02020603050405020304" pitchFamily="18" charset="0"/>
                        <a:ea typeface="MS Mincho" panose="02020609040205080304" pitchFamily="49" charset="-128"/>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F"/>
                    </a:solidFill>
                  </a:tcPr>
                </a:tc>
                <a:extLst>
                  <a:ext uri="{0D108BD9-81ED-4DB2-BD59-A6C34878D82A}">
                    <a16:rowId xmlns:a16="http://schemas.microsoft.com/office/drawing/2014/main" val="1242645156"/>
                  </a:ext>
                </a:extLst>
              </a:tr>
            </a:tbl>
          </a:graphicData>
        </a:graphic>
      </p:graphicFrame>
      <p:sp>
        <p:nvSpPr>
          <p:cNvPr id="21" name="Espace réservé du texte 20">
            <a:extLst>
              <a:ext uri="{FF2B5EF4-FFF2-40B4-BE49-F238E27FC236}">
                <a16:creationId xmlns:a16="http://schemas.microsoft.com/office/drawing/2014/main" id="{A978D8D5-FA89-670B-4BDD-9E548A606E33}"/>
              </a:ext>
            </a:extLst>
          </p:cNvPr>
          <p:cNvSpPr>
            <a:spLocks noGrp="1"/>
          </p:cNvSpPr>
          <p:nvPr>
            <p:ph type="body" sz="quarter" idx="10"/>
          </p:nvPr>
        </p:nvSpPr>
        <p:spPr/>
        <p:txBody>
          <a:bodyPr/>
          <a:lstStyle/>
          <a:p>
            <a:r>
              <a:rPr lang="fr-FR" sz="2800" b="1" dirty="0"/>
              <a:t>Épreuves U7 et U8 en CCF - de nouvelles modalités </a:t>
            </a:r>
            <a:endParaRPr lang="fr-FR" sz="2800" dirty="0"/>
          </a:p>
          <a:p>
            <a:endParaRPr lang="fr-FR" dirty="0"/>
          </a:p>
        </p:txBody>
      </p:sp>
      <p:sp>
        <p:nvSpPr>
          <p:cNvPr id="4" name="Espace réservé du texte 3">
            <a:extLst>
              <a:ext uri="{FF2B5EF4-FFF2-40B4-BE49-F238E27FC236}">
                <a16:creationId xmlns:a16="http://schemas.microsoft.com/office/drawing/2014/main" id="{EBF99883-B400-5D7F-832B-0D0FB3D61C51}"/>
              </a:ext>
            </a:extLst>
          </p:cNvPr>
          <p:cNvSpPr txBox="1">
            <a:spLocks/>
          </p:cNvSpPr>
          <p:nvPr/>
        </p:nvSpPr>
        <p:spPr>
          <a:xfrm>
            <a:off x="1328517" y="0"/>
            <a:ext cx="9222920" cy="523939"/>
          </a:xfrm>
          <a:prstGeom prst="rect">
            <a:avLst/>
          </a:prstGeom>
          <a:solidFill>
            <a:schemeClr val="accent1">
              <a:lumMod val="75000"/>
            </a:schemeClr>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PNF BTS Maintenance des véhicules 16 mars et 02 avril 2026</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957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4"/>
          <p:cNvSpPr txBox="1"/>
          <p:nvPr/>
        </p:nvSpPr>
        <p:spPr>
          <a:xfrm>
            <a:off x="182073" y="1166265"/>
            <a:ext cx="11383051" cy="3632515"/>
          </a:xfrm>
          <a:prstGeom prst="rect">
            <a:avLst/>
          </a:prstGeom>
          <a:noFill/>
          <a:ln>
            <a:noFill/>
          </a:ln>
        </p:spPr>
        <p:txBody>
          <a:bodyPr spcFirstLastPara="1" wrap="square" lIns="45712" tIns="22851" rIns="45712" bIns="22851" anchor="t" anchorCtr="0">
            <a:spAutoFit/>
          </a:bodyPr>
          <a:lstStyle/>
          <a:p>
            <a:pPr marL="0" marR="0" lvl="0" indent="0" algn="just" defTabSz="914400" rtl="0" eaLnBrk="1" fontAlgn="auto" latinLnBrk="0" hangingPunct="1">
              <a:lnSpc>
                <a:spcPct val="100000"/>
              </a:lnSpc>
              <a:spcBef>
                <a:spcPts val="0"/>
              </a:spcBef>
              <a:spcAft>
                <a:spcPts val="0"/>
              </a:spcAft>
              <a:buClr>
                <a:srgbClr val="151515"/>
              </a:buClr>
              <a:buSzPts val="4000"/>
              <a:buFontTx/>
              <a:buNone/>
              <a:tabLst/>
              <a:defRPr/>
            </a:pPr>
            <a:r>
              <a:rPr kumimoji="0" lang="fr-FR" sz="2000" b="0" i="0" u="none" strike="noStrike" kern="1200" cap="none" spc="0" normalizeH="0" baseline="0" noProof="0" dirty="0">
                <a:ln>
                  <a:noFill/>
                </a:ln>
                <a:solidFill>
                  <a:srgbClr val="151515"/>
                </a:solidFill>
                <a:effectLst/>
                <a:uLnTx/>
                <a:uFillTx/>
                <a:latin typeface="Arial"/>
                <a:ea typeface="Arial"/>
                <a:cs typeface="Arial"/>
                <a:sym typeface="Arial"/>
              </a:rPr>
              <a:t>Le Contrôle en Cours de Formation en BTS Maintenance des véhicules consiste à évaluer les compétences acquises par les apprenants </a:t>
            </a:r>
            <a:r>
              <a:rPr kumimoji="0" lang="fr-FR" sz="2000" b="1" i="0" u="none" strike="noStrike" kern="1200" cap="none" spc="0" normalizeH="0" baseline="0" noProof="0" dirty="0">
                <a:ln>
                  <a:noFill/>
                </a:ln>
                <a:solidFill>
                  <a:srgbClr val="0070C0"/>
                </a:solidFill>
                <a:effectLst/>
                <a:uLnTx/>
                <a:uFillTx/>
                <a:latin typeface="Arial"/>
                <a:ea typeface="Arial"/>
                <a:cs typeface="Arial"/>
                <a:sym typeface="Arial"/>
              </a:rPr>
              <a:t>tout au long de la période d’apprentissage de 1</a:t>
            </a:r>
            <a:r>
              <a:rPr kumimoji="0" lang="fr-FR" sz="2000" b="1" i="0" u="none" strike="noStrike" kern="1200" cap="none" spc="0" normalizeH="0" baseline="30000" noProof="0" dirty="0">
                <a:ln>
                  <a:noFill/>
                </a:ln>
                <a:solidFill>
                  <a:srgbClr val="0070C0"/>
                </a:solidFill>
                <a:effectLst/>
                <a:uLnTx/>
                <a:uFillTx/>
                <a:latin typeface="Arial"/>
                <a:ea typeface="Arial"/>
                <a:cs typeface="Arial"/>
                <a:sym typeface="Arial"/>
              </a:rPr>
              <a:t>ère</a:t>
            </a:r>
            <a:r>
              <a:rPr kumimoji="0" lang="fr-FR" sz="2000" b="1" i="0" u="none" strike="noStrike" kern="1200" cap="none" spc="0" normalizeH="0" baseline="0" noProof="0" dirty="0">
                <a:ln>
                  <a:noFill/>
                </a:ln>
                <a:solidFill>
                  <a:srgbClr val="0070C0"/>
                </a:solidFill>
                <a:effectLst/>
                <a:uLnTx/>
                <a:uFillTx/>
                <a:latin typeface="Arial"/>
                <a:ea typeface="Arial"/>
                <a:cs typeface="Arial"/>
                <a:sym typeface="Arial"/>
              </a:rPr>
              <a:t> et 2</a:t>
            </a:r>
            <a:r>
              <a:rPr kumimoji="0" lang="fr-FR" sz="2000" b="1" i="0" u="none" strike="noStrike" kern="1200" cap="none" spc="0" normalizeH="0" baseline="30000" noProof="0" dirty="0">
                <a:ln>
                  <a:noFill/>
                </a:ln>
                <a:solidFill>
                  <a:srgbClr val="0070C0"/>
                </a:solidFill>
                <a:effectLst/>
                <a:uLnTx/>
                <a:uFillTx/>
                <a:latin typeface="Arial"/>
                <a:ea typeface="Arial"/>
                <a:cs typeface="Arial"/>
                <a:sym typeface="Arial"/>
              </a:rPr>
              <a:t>ème</a:t>
            </a:r>
            <a:r>
              <a:rPr kumimoji="0" lang="fr-FR" sz="2000" b="1" i="0" u="none" strike="noStrike" kern="1200" cap="none" spc="0" normalizeH="0" baseline="0" noProof="0" dirty="0">
                <a:ln>
                  <a:noFill/>
                </a:ln>
                <a:solidFill>
                  <a:srgbClr val="0070C0"/>
                </a:solidFill>
                <a:effectLst/>
                <a:uLnTx/>
                <a:uFillTx/>
                <a:latin typeface="Arial"/>
                <a:ea typeface="Arial"/>
                <a:cs typeface="Arial"/>
                <a:sym typeface="Arial"/>
              </a:rPr>
              <a:t> année.</a:t>
            </a:r>
            <a:endParaRPr kumimoji="0" sz="7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151515"/>
              </a:buClr>
              <a:buSzPts val="4000"/>
              <a:buFontTx/>
              <a:buNone/>
              <a:tabLst/>
              <a:defRPr/>
            </a:pPr>
            <a:endParaRPr kumimoji="0" sz="451" b="1" i="0" u="none" strike="noStrike" kern="1200" cap="none" spc="0" normalizeH="0" baseline="0" noProof="0" dirty="0">
              <a:ln>
                <a:noFill/>
              </a:ln>
              <a:solidFill>
                <a:srgbClr val="0070C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151515"/>
              </a:buClr>
              <a:buSzPts val="4000"/>
              <a:buFontTx/>
              <a:buNone/>
              <a:tabLst/>
              <a:defRPr/>
            </a:pPr>
            <a:endParaRPr kumimoji="0" sz="451" b="1" i="0" u="none" strike="noStrike" kern="1200" cap="none" spc="0" normalizeH="0" baseline="0" noProof="0" dirty="0">
              <a:ln>
                <a:noFill/>
              </a:ln>
              <a:solidFill>
                <a:srgbClr val="0070C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151515"/>
              </a:buClr>
              <a:buSzPts val="4000"/>
              <a:buFontTx/>
              <a:buNone/>
              <a:tabLst/>
              <a:defRPr/>
            </a:pPr>
            <a:endParaRPr kumimoji="0" sz="451" b="1" i="0" u="none" strike="noStrike" kern="1200" cap="none" spc="0" normalizeH="0" baseline="0" noProof="0" dirty="0">
              <a:ln>
                <a:noFill/>
              </a:ln>
              <a:solidFill>
                <a:srgbClr val="0070C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151515"/>
              </a:buClr>
              <a:buSzPts val="4000"/>
              <a:buFontTx/>
              <a:buNone/>
              <a:tabLst/>
              <a:defRPr/>
            </a:pPr>
            <a:endParaRPr kumimoji="0" sz="451" b="1" i="0" u="none" strike="noStrike" kern="1200" cap="none" spc="0" normalizeH="0" baseline="0" noProof="0" dirty="0">
              <a:ln>
                <a:noFill/>
              </a:ln>
              <a:solidFill>
                <a:srgbClr val="0070C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151515"/>
              </a:buClr>
              <a:buSzPts val="4000"/>
              <a:buFontTx/>
              <a:buNone/>
              <a:tabLst/>
              <a:defRPr/>
            </a:pPr>
            <a:r>
              <a:rPr kumimoji="0" lang="fr-FR" sz="2000" b="1" i="0" u="none" strike="noStrike" kern="1200" cap="none" spc="0" normalizeH="0" baseline="0" noProof="0" dirty="0">
                <a:ln>
                  <a:noFill/>
                </a:ln>
                <a:solidFill>
                  <a:srgbClr val="0070C0"/>
                </a:solidFill>
                <a:effectLst/>
                <a:uLnTx/>
                <a:uFillTx/>
                <a:latin typeface="Arial"/>
                <a:ea typeface="Arial"/>
                <a:cs typeface="Arial"/>
                <a:sym typeface="Arial"/>
              </a:rPr>
              <a:t>Les situations sont multiples, diversifiées* </a:t>
            </a:r>
            <a:r>
              <a:rPr kumimoji="0" lang="fr-FR" sz="2000" b="0" i="0" u="none" strike="noStrike" kern="1200" cap="none" spc="0" normalizeH="0" baseline="0" noProof="0" dirty="0">
                <a:ln>
                  <a:noFill/>
                </a:ln>
                <a:solidFill>
                  <a:srgbClr val="151515"/>
                </a:solidFill>
                <a:effectLst/>
                <a:uLnTx/>
                <a:uFillTx/>
                <a:latin typeface="Arial"/>
                <a:ea typeface="Arial"/>
                <a:cs typeface="Arial"/>
                <a:sym typeface="Arial"/>
              </a:rPr>
              <a:t>et réparties </a:t>
            </a:r>
            <a:r>
              <a:rPr kumimoji="0" lang="fr-FR" sz="2000" b="1" i="0" u="none" strike="noStrike" kern="1200" cap="none" spc="0" normalizeH="0" baseline="0" noProof="0" dirty="0">
                <a:ln>
                  <a:noFill/>
                </a:ln>
                <a:solidFill>
                  <a:srgbClr val="0070C0"/>
                </a:solidFill>
                <a:effectLst/>
                <a:uLnTx/>
                <a:uFillTx/>
                <a:latin typeface="Arial"/>
                <a:ea typeface="Arial"/>
                <a:cs typeface="Arial"/>
                <a:sym typeface="Arial"/>
              </a:rPr>
              <a:t>tout au long du cycle.</a:t>
            </a:r>
            <a:r>
              <a:rPr kumimoji="0" lang="fr-FR" sz="2000" b="0" i="0" u="none" strike="noStrike" kern="1200" cap="none" spc="0" normalizeH="0" baseline="0" noProof="0" dirty="0">
                <a:ln>
                  <a:noFill/>
                </a:ln>
                <a:solidFill>
                  <a:srgbClr val="151515"/>
                </a:solidFill>
                <a:effectLst/>
                <a:uLnTx/>
                <a:uFillTx/>
                <a:latin typeface="Arial"/>
                <a:ea typeface="Arial"/>
                <a:cs typeface="Arial"/>
                <a:sym typeface="Arial"/>
              </a:rPr>
              <a:t> </a:t>
            </a:r>
            <a:endParaRPr kumimoji="0" sz="7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5E5E5E"/>
              </a:buClr>
              <a:buSzPts val="1100"/>
              <a:buFontTx/>
              <a:buNone/>
              <a:tabLst/>
              <a:defRPr/>
            </a:pPr>
            <a:endParaRPr kumimoji="0" sz="551" b="0" i="0" u="none" strike="noStrike" kern="1200" cap="none" spc="0" normalizeH="0" baseline="0" noProof="0" dirty="0">
              <a:ln>
                <a:noFill/>
              </a:ln>
              <a:solidFill>
                <a:srgbClr val="151515"/>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5E5E5E"/>
              </a:buClr>
              <a:buSzPts val="1100"/>
              <a:buFontTx/>
              <a:buNone/>
              <a:tabLst/>
              <a:defRPr/>
            </a:pPr>
            <a:endParaRPr kumimoji="0" sz="551" b="0" i="0" u="none" strike="noStrike" kern="1200" cap="none" spc="0" normalizeH="0" baseline="0" noProof="0" dirty="0">
              <a:ln>
                <a:noFill/>
              </a:ln>
              <a:solidFill>
                <a:srgbClr val="151515"/>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151515"/>
              </a:buClr>
              <a:buSzPts val="3200"/>
              <a:buFontTx/>
              <a:buNone/>
              <a:tabLst/>
              <a:defRPr/>
            </a:pPr>
            <a:r>
              <a:rPr kumimoji="0" lang="fr-FR" sz="1800" b="1" i="1" u="none" strike="noStrike" kern="1200" cap="none" spc="0" normalizeH="0" baseline="0" noProof="0" dirty="0">
                <a:ln>
                  <a:noFill/>
                </a:ln>
                <a:solidFill>
                  <a:srgbClr val="151515"/>
                </a:solidFill>
                <a:effectLst/>
                <a:uLnTx/>
                <a:uFillTx/>
                <a:latin typeface="Arial"/>
                <a:ea typeface="Arial"/>
                <a:cs typeface="Arial"/>
                <a:sym typeface="Arial"/>
              </a:rPr>
              <a:t>Il revêt des formes variées </a:t>
            </a:r>
            <a:r>
              <a:rPr kumimoji="0" lang="fr-FR" sz="1800" b="1" i="0" u="none" strike="noStrike" kern="1200" cap="none" spc="0" normalizeH="0" baseline="0" noProof="0" dirty="0">
                <a:ln>
                  <a:noFill/>
                </a:ln>
                <a:solidFill>
                  <a:srgbClr val="151515"/>
                </a:solidFill>
                <a:effectLst/>
                <a:uLnTx/>
                <a:uFillTx/>
                <a:latin typeface="Arial"/>
                <a:ea typeface="Arial"/>
                <a:cs typeface="Arial"/>
                <a:sym typeface="Arial"/>
              </a:rPr>
              <a:t>: </a:t>
            </a:r>
            <a:r>
              <a:rPr kumimoji="0" lang="fr-FR" sz="1800" b="1" i="1" u="none" strike="noStrike" kern="1200" cap="none" spc="0" normalizeH="0" baseline="0" noProof="0" dirty="0">
                <a:ln>
                  <a:noFill/>
                </a:ln>
                <a:solidFill>
                  <a:srgbClr val="151515"/>
                </a:solidFill>
                <a:effectLst/>
                <a:uLnTx/>
                <a:uFillTx/>
                <a:latin typeface="Arial"/>
                <a:ea typeface="Arial"/>
                <a:cs typeface="Arial"/>
                <a:sym typeface="Arial"/>
              </a:rPr>
              <a:t>activités écrites, orales, rendus de travaux, de projets et des périodes de mise en situation ou d’observation en milieu professionnel, de travaux pratiques en centres, TD, …</a:t>
            </a:r>
            <a:endParaRPr kumimoji="0" sz="800" b="1"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5E5E5E"/>
              </a:buClr>
              <a:buSzPts val="2800"/>
              <a:buFontTx/>
              <a:buNone/>
              <a:tabLst/>
              <a:defRPr/>
            </a:pPr>
            <a:endParaRPr kumimoji="0" sz="1400" b="0" i="1" u="none" strike="noStrike" kern="1200" cap="none" spc="0" normalizeH="0" baseline="0" noProof="0" dirty="0">
              <a:ln>
                <a:noFill/>
              </a:ln>
              <a:solidFill>
                <a:srgbClr val="151515"/>
              </a:solidFill>
              <a:effectLst/>
              <a:highlight>
                <a:srgbClr val="FFC000"/>
              </a:highligh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5E5E5E"/>
              </a:buClr>
              <a:buSzPts val="2800"/>
              <a:buFontTx/>
              <a:buNone/>
              <a:tabLst/>
              <a:defRPr/>
            </a:pPr>
            <a:endParaRPr kumimoji="0" sz="1400" b="0" i="1" u="none" strike="noStrike" kern="1200" cap="none" spc="0" normalizeH="0" baseline="0" noProof="0" dirty="0">
              <a:ln>
                <a:noFill/>
              </a:ln>
              <a:solidFill>
                <a:srgbClr val="151515"/>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151515"/>
              </a:buClr>
              <a:buSzPts val="4000"/>
              <a:buFontTx/>
              <a:buNone/>
              <a:tabLst/>
              <a:defRPr/>
            </a:pPr>
            <a:r>
              <a:rPr kumimoji="0" lang="fr-FR" sz="2000" b="0" i="0" u="none" strike="noStrike" kern="1200" cap="none" spc="0" normalizeH="0" baseline="0" noProof="0" dirty="0">
                <a:ln>
                  <a:noFill/>
                </a:ln>
                <a:solidFill>
                  <a:srgbClr val="151515"/>
                </a:solidFill>
                <a:effectLst/>
                <a:uLnTx/>
                <a:uFillTx/>
                <a:latin typeface="Arial"/>
                <a:ea typeface="Arial"/>
                <a:cs typeface="Arial"/>
                <a:sym typeface="Arial"/>
              </a:rPr>
              <a:t>C’est une  modalité d’évaluation qui permet une </a:t>
            </a:r>
            <a:r>
              <a:rPr kumimoji="0" lang="fr-FR" sz="2000" b="1" i="0" u="none" strike="noStrike" kern="1200" cap="none" spc="0" normalizeH="0" baseline="0" noProof="0" dirty="0">
                <a:ln>
                  <a:noFill/>
                </a:ln>
                <a:solidFill>
                  <a:srgbClr val="0070C0"/>
                </a:solidFill>
                <a:effectLst/>
                <a:uLnTx/>
                <a:uFillTx/>
                <a:latin typeface="Arial"/>
                <a:ea typeface="Arial"/>
                <a:cs typeface="Arial"/>
                <a:sym typeface="Arial"/>
              </a:rPr>
              <a:t>progressivité dans l’acquisition des contenus pédagogiques </a:t>
            </a:r>
            <a:r>
              <a:rPr kumimoji="0" lang="fr-FR" sz="2000" b="0" i="0" u="none" strike="noStrike" kern="1200" cap="none" spc="0" normalizeH="0" baseline="0" noProof="0" dirty="0">
                <a:ln>
                  <a:noFill/>
                </a:ln>
                <a:solidFill>
                  <a:srgbClr val="151515"/>
                </a:solidFill>
                <a:effectLst/>
                <a:uLnTx/>
                <a:uFillTx/>
                <a:latin typeface="Arial"/>
                <a:ea typeface="Arial"/>
                <a:cs typeface="Arial"/>
                <a:sym typeface="Arial"/>
              </a:rPr>
              <a:t>pour l’élève ou l’étudiant et qui a pour objectif de </a:t>
            </a:r>
            <a:r>
              <a:rPr kumimoji="0" lang="fr-FR" sz="2000" b="1" i="0" u="none" strike="noStrike" kern="1200" cap="none" spc="0" normalizeH="0" baseline="0" noProof="0" dirty="0">
                <a:ln>
                  <a:noFill/>
                </a:ln>
                <a:solidFill>
                  <a:srgbClr val="0070C0"/>
                </a:solidFill>
                <a:effectLst/>
                <a:uLnTx/>
                <a:uFillTx/>
                <a:latin typeface="Arial"/>
                <a:ea typeface="Arial"/>
                <a:cs typeface="Arial"/>
                <a:sym typeface="Arial"/>
              </a:rPr>
              <a:t>redonner une dimension formative à l’évaluation.  </a:t>
            </a:r>
            <a:endParaRPr kumimoji="0" sz="700" b="0" i="0" u="none" strike="noStrike" kern="1200" cap="none" spc="0" normalizeH="0" baseline="0" noProof="0" dirty="0">
              <a:ln>
                <a:noFill/>
              </a:ln>
              <a:solidFill>
                <a:srgbClr val="000000"/>
              </a:solidFill>
              <a:effectLst/>
              <a:uLnTx/>
              <a:uFillTx/>
              <a:latin typeface="Arial"/>
              <a:ea typeface="Arial"/>
              <a:cs typeface="Arial"/>
              <a:sym typeface="Arial"/>
            </a:endParaRPr>
          </a:p>
        </p:txBody>
      </p:sp>
      <p:pic>
        <p:nvPicPr>
          <p:cNvPr id="62" name="Google Shape;62;p4" descr="progress Icon 365981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10354" y="3425894"/>
            <a:ext cx="4132385" cy="4132385"/>
          </a:xfrm>
          <a:prstGeom prst="rect">
            <a:avLst/>
          </a:prstGeom>
          <a:noFill/>
          <a:ln>
            <a:noFill/>
          </a:ln>
        </p:spPr>
      </p:pic>
      <p:sp>
        <p:nvSpPr>
          <p:cNvPr id="63" name="Google Shape;63;p4"/>
          <p:cNvSpPr txBox="1">
            <a:spLocks noGrp="1"/>
          </p:cNvSpPr>
          <p:nvPr>
            <p:ph type="sldNum" idx="4294967295"/>
          </p:nvPr>
        </p:nvSpPr>
        <p:spPr>
          <a:xfrm>
            <a:off x="11565124" y="6399506"/>
            <a:ext cx="489742" cy="328295"/>
          </a:xfrm>
          <a:prstGeom prst="rect">
            <a:avLst/>
          </a:prstGeom>
          <a:noFill/>
          <a:ln>
            <a:noFill/>
          </a:ln>
        </p:spPr>
        <p:txBody>
          <a:bodyPr spcFirstLastPara="1" wrap="square" lIns="25400" tIns="25400" rIns="25400" bIns="2540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5007419D-2F07-1601-2A6E-9E9878AF01C3}"/>
              </a:ext>
            </a:extLst>
          </p:cNvPr>
          <p:cNvSpPr/>
          <p:nvPr/>
        </p:nvSpPr>
        <p:spPr>
          <a:xfrm>
            <a:off x="1447800" y="0"/>
            <a:ext cx="9080500" cy="571500"/>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PNF BTS Maintenance des véhicules 16 mars et 02 avril 2026</a:t>
            </a:r>
          </a:p>
        </p:txBody>
      </p:sp>
      <p:sp>
        <p:nvSpPr>
          <p:cNvPr id="3" name="Rectangle 2">
            <a:extLst>
              <a:ext uri="{FF2B5EF4-FFF2-40B4-BE49-F238E27FC236}">
                <a16:creationId xmlns:a16="http://schemas.microsoft.com/office/drawing/2014/main" id="{CCCFD805-3AB0-7F7B-7DA7-EAF0B4661E55}"/>
              </a:ext>
            </a:extLst>
          </p:cNvPr>
          <p:cNvSpPr/>
          <p:nvPr/>
        </p:nvSpPr>
        <p:spPr>
          <a:xfrm>
            <a:off x="1447800" y="571500"/>
            <a:ext cx="9118600" cy="50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4472C4">
                    <a:lumMod val="50000"/>
                  </a:srgbClr>
                </a:solidFill>
                <a:effectLst/>
                <a:uLnTx/>
                <a:uFillTx/>
                <a:latin typeface="Helvetica Neue"/>
                <a:ea typeface="Helvetica Neue"/>
                <a:cs typeface="Helvetica Neue"/>
                <a:sym typeface="Helvetica Neue"/>
              </a:rPr>
              <a:t>Le principe du CCF : valoriser le travail régulier des élèves</a:t>
            </a:r>
            <a:endParaRPr kumimoji="0" lang="fr-FR" sz="1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890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2"/>
          <p:cNvSpPr/>
          <p:nvPr/>
        </p:nvSpPr>
        <p:spPr>
          <a:xfrm>
            <a:off x="255635" y="1719994"/>
            <a:ext cx="11619085" cy="959585"/>
          </a:xfrm>
          <a:prstGeom prst="roundRect">
            <a:avLst>
              <a:gd name="adj" fmla="val 10000"/>
            </a:avLst>
          </a:prstGeom>
          <a:solidFill>
            <a:schemeClr val="lt1"/>
          </a:solidFill>
          <a:ln w="38100" cap="flat" cmpd="sng">
            <a:solidFill>
              <a:srgbClr val="0079BF"/>
            </a:solidFill>
            <a:prstDash val="solid"/>
            <a:round/>
            <a:headEnd type="none" w="sm" len="sm"/>
            <a:tailEnd type="none" w="sm" len="sm"/>
          </a:ln>
        </p:spPr>
        <p:txBody>
          <a:bodyPr spcFirstLastPara="1" wrap="square" lIns="45712" tIns="22851" rIns="45712" bIns="22851" anchor="t"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3200"/>
              <a:buFontTx/>
              <a:buNone/>
              <a:tabLst/>
              <a:defRPr/>
            </a:pPr>
            <a:endParaRPr kumimoji="0" sz="1600" b="1" i="0" u="none" strike="noStrike" kern="1200" cap="none" spc="0" normalizeH="0" baseline="0" noProof="0">
              <a:ln>
                <a:noFill/>
              </a:ln>
              <a:solidFill>
                <a:srgbClr val="5E5E5E"/>
              </a:solidFill>
              <a:effectLst/>
              <a:uLnTx/>
              <a:uFillTx/>
              <a:latin typeface="Helvetica Neue"/>
              <a:ea typeface="Helvetica Neue"/>
              <a:cs typeface="Helvetica Neue"/>
              <a:sym typeface="Helvetica Neue"/>
            </a:endParaRPr>
          </a:p>
        </p:txBody>
      </p:sp>
      <p:sp>
        <p:nvSpPr>
          <p:cNvPr id="70" name="Google Shape;70;p12"/>
          <p:cNvSpPr txBox="1"/>
          <p:nvPr/>
        </p:nvSpPr>
        <p:spPr>
          <a:xfrm>
            <a:off x="316473" y="3798854"/>
            <a:ext cx="11501097" cy="2839221"/>
          </a:xfrm>
          <a:prstGeom prst="rect">
            <a:avLst/>
          </a:prstGeom>
          <a:noFill/>
          <a:ln>
            <a:noFill/>
          </a:ln>
        </p:spPr>
        <p:txBody>
          <a:bodyPr spcFirstLastPara="1" wrap="square" lIns="45712" tIns="22851" rIns="45712" bIns="22851" anchor="t" anchorCtr="0">
            <a:spAutoFit/>
          </a:bodyPr>
          <a:lstStyle/>
          <a:p>
            <a:pPr marL="0" marR="0" lvl="0" indent="0" algn="l" defTabSz="914400" rtl="0" eaLnBrk="1" fontAlgn="auto" latinLnBrk="0" hangingPunct="1">
              <a:lnSpc>
                <a:spcPct val="100000"/>
              </a:lnSpc>
              <a:spcBef>
                <a:spcPts val="0"/>
              </a:spcBef>
              <a:spcAft>
                <a:spcPts val="0"/>
              </a:spcAft>
              <a:buClr>
                <a:srgbClr val="5E5E5E"/>
              </a:buClr>
              <a:buSzPts val="3200"/>
              <a:buFontTx/>
              <a:buNone/>
              <a:tabLst/>
              <a:defRPr/>
            </a:pPr>
            <a:endParaRPr kumimoji="0" sz="1600" b="1" i="0" u="none" strike="noStrike" kern="1200" cap="none" spc="0" normalizeH="0" baseline="0" noProof="0" dirty="0">
              <a:ln>
                <a:noFill/>
              </a:ln>
              <a:solidFill>
                <a:srgbClr val="5E5E5E"/>
              </a:solidFill>
              <a:effectLst/>
              <a:uLnTx/>
              <a:uFillTx/>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900"/>
              </a:spcBef>
              <a:spcAft>
                <a:spcPts val="0"/>
              </a:spcAft>
              <a:buClr>
                <a:srgbClr val="5E5E5E"/>
              </a:buClr>
              <a:buSzPts val="3200"/>
              <a:buFontTx/>
              <a:buNone/>
              <a:tabLst/>
              <a:defRPr/>
            </a:pPr>
            <a:endParaRPr kumimoji="0" sz="1600" b="1" i="0" u="none" strike="noStrike" kern="1200" cap="none" spc="0" normalizeH="0" baseline="0" noProof="0" dirty="0">
              <a:ln>
                <a:noFill/>
              </a:ln>
              <a:solidFill>
                <a:srgbClr val="5E5E5E"/>
              </a:solidFill>
              <a:effectLst/>
              <a:uLnTx/>
              <a:uFillTx/>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900"/>
              </a:spcBef>
              <a:spcAft>
                <a:spcPts val="0"/>
              </a:spcAft>
              <a:buClr>
                <a:srgbClr val="5E5E5E"/>
              </a:buClr>
              <a:buSzPts val="3200"/>
              <a:buFontTx/>
              <a:buNone/>
              <a:tabLst/>
              <a:defRPr/>
            </a:pPr>
            <a:endParaRPr kumimoji="0" sz="1600" b="1" i="0" u="none" strike="noStrike" kern="1200" cap="none" spc="0" normalizeH="0" baseline="0" noProof="0" dirty="0">
              <a:ln>
                <a:noFill/>
              </a:ln>
              <a:solidFill>
                <a:srgbClr val="5E5E5E"/>
              </a:solidFill>
              <a:effectLst/>
              <a:uLnTx/>
              <a:uFillTx/>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900"/>
              </a:spcBef>
              <a:spcAft>
                <a:spcPts val="0"/>
              </a:spcAft>
              <a:buClr>
                <a:srgbClr val="5E5E5E"/>
              </a:buClr>
              <a:buSzPts val="3200"/>
              <a:buFontTx/>
              <a:buNone/>
              <a:tabLst/>
              <a:defRPr/>
            </a:pPr>
            <a:endParaRPr kumimoji="0" sz="1600" b="1" i="0" u="none" strike="noStrike" kern="1200" cap="none" spc="0" normalizeH="0" baseline="0" noProof="0" dirty="0">
              <a:ln>
                <a:noFill/>
              </a:ln>
              <a:solidFill>
                <a:srgbClr val="5E5E5E"/>
              </a:solidFill>
              <a:effectLst/>
              <a:uLnTx/>
              <a:uFillTx/>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900"/>
              </a:spcBef>
              <a:spcAft>
                <a:spcPts val="0"/>
              </a:spcAft>
              <a:buClr>
                <a:srgbClr val="5E5E5E"/>
              </a:buClr>
              <a:buSzPts val="3200"/>
              <a:buFontTx/>
              <a:buNone/>
              <a:tabLst/>
              <a:defRPr/>
            </a:pPr>
            <a:endParaRPr kumimoji="0" sz="1600" b="1" i="0" u="none" strike="noStrike" kern="1200" cap="none" spc="0" normalizeH="0" baseline="0" noProof="0" dirty="0">
              <a:ln>
                <a:noFill/>
              </a:ln>
              <a:solidFill>
                <a:srgbClr val="5E5E5E"/>
              </a:solidFill>
              <a:effectLst/>
              <a:uLnTx/>
              <a:uFillTx/>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900"/>
              </a:spcBef>
              <a:spcAft>
                <a:spcPts val="0"/>
              </a:spcAft>
              <a:buClr>
                <a:srgbClr val="5E5E5E"/>
              </a:buClr>
              <a:buSzPts val="3200"/>
              <a:buFontTx/>
              <a:buNone/>
              <a:tabLst/>
              <a:defRPr/>
            </a:pPr>
            <a:r>
              <a:rPr kumimoji="0" lang="fr-FR" sz="1600" b="0" i="0" u="none" strike="noStrike" kern="1200" cap="none" spc="0" normalizeH="0" baseline="0" noProof="0" dirty="0">
                <a:ln>
                  <a:noFill/>
                </a:ln>
                <a:solidFill>
                  <a:srgbClr val="5E5E5E"/>
                </a:solidFill>
                <a:effectLst/>
                <a:uLnTx/>
                <a:uFillTx/>
                <a:latin typeface="Helvetica Neue"/>
                <a:ea typeface="Helvetica Neue"/>
                <a:cs typeface="Helvetica Neue"/>
                <a:sym typeface="Helvetica Neue"/>
              </a:rPr>
              <a:t>À l’issue du positionnement, l’équipe pédagogique de l’établissement de formation constitue, pour chaque candidat, un dossier comprenant : </a:t>
            </a:r>
            <a:endParaRPr kumimoji="0" sz="7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E5E5E"/>
              </a:buClr>
              <a:buSzPts val="3200"/>
              <a:buFontTx/>
              <a:buNone/>
              <a:tabLst/>
              <a:defRPr/>
            </a:pPr>
            <a:r>
              <a:rPr kumimoji="0" lang="fr-FR" sz="1600" b="0" i="0" u="none" strike="noStrike" kern="1200" cap="none" spc="0" normalizeH="0" baseline="0" noProof="0" dirty="0">
                <a:ln>
                  <a:noFill/>
                </a:ln>
                <a:solidFill>
                  <a:srgbClr val="5E5E5E"/>
                </a:solidFill>
                <a:effectLst/>
                <a:uLnTx/>
                <a:uFillTx/>
                <a:latin typeface="Helvetica Neue"/>
                <a:ea typeface="Helvetica Neue"/>
                <a:cs typeface="Helvetica Neue"/>
                <a:sym typeface="Helvetica Neue"/>
              </a:rPr>
              <a:t>− un suivi des compétences avec les points intermédiaires ; </a:t>
            </a:r>
            <a:endParaRPr kumimoji="0" sz="7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E5E5E"/>
              </a:buClr>
              <a:buSzPts val="3200"/>
              <a:buFontTx/>
              <a:buNone/>
              <a:tabLst/>
              <a:defRPr/>
            </a:pPr>
            <a:r>
              <a:rPr kumimoji="0" lang="fr-FR" sz="1600" b="0" i="0" u="none" strike="noStrike" kern="1200" cap="none" spc="0" normalizeH="0" baseline="0" noProof="0" dirty="0">
                <a:ln>
                  <a:noFill/>
                </a:ln>
                <a:solidFill>
                  <a:srgbClr val="5E5E5E"/>
                </a:solidFill>
                <a:effectLst/>
                <a:uLnTx/>
                <a:uFillTx/>
                <a:latin typeface="Helvetica Neue"/>
                <a:ea typeface="Helvetica Neue"/>
                <a:cs typeface="Helvetica Neue"/>
                <a:sym typeface="Helvetica Neue"/>
              </a:rPr>
              <a:t>− la grille nationale d’évaluation renseignée ayant conduit à la proposition de note. </a:t>
            </a:r>
            <a:endParaRPr kumimoji="0" sz="7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71" name="Google Shape;71;p12"/>
          <p:cNvSpPr/>
          <p:nvPr/>
        </p:nvSpPr>
        <p:spPr>
          <a:xfrm>
            <a:off x="2603908" y="1966684"/>
            <a:ext cx="6806383" cy="575277"/>
          </a:xfrm>
          <a:prstGeom prst="roundRect">
            <a:avLst>
              <a:gd name="adj" fmla="val 10000"/>
            </a:avLst>
          </a:prstGeom>
          <a:solidFill>
            <a:srgbClr val="CADFFF"/>
          </a:solidFill>
          <a:ln>
            <a:noFill/>
          </a:ln>
        </p:spPr>
        <p:txBody>
          <a:bodyPr spcFirstLastPara="1" wrap="square" lIns="45712" tIns="22851" rIns="45712" bIns="22851" anchor="t" anchorCtr="0">
            <a:noAutofit/>
          </a:bodyPr>
          <a:lstStyle/>
          <a:p>
            <a:pPr marL="0" marR="0" lvl="4" indent="0" algn="ctr" defTabSz="914400" rtl="0" eaLnBrk="1" fontAlgn="auto" latinLnBrk="0" hangingPunct="1">
              <a:lnSpc>
                <a:spcPct val="100000"/>
              </a:lnSpc>
              <a:spcBef>
                <a:spcPts val="0"/>
              </a:spcBef>
              <a:spcAft>
                <a:spcPts val="0"/>
              </a:spcAft>
              <a:buClr>
                <a:srgbClr val="5E5E5E"/>
              </a:buClr>
              <a:buSzPts val="3200"/>
              <a:buFontTx/>
              <a:buNone/>
              <a:tabLst/>
              <a:defRPr/>
            </a:pPr>
            <a:r>
              <a:rPr kumimoji="0" lang="fr-FR" sz="1600" b="0" i="0" u="none" strike="noStrike" kern="1200" cap="none" spc="0" normalizeH="0" baseline="0" noProof="0" dirty="0">
                <a:ln>
                  <a:noFill/>
                </a:ln>
                <a:solidFill>
                  <a:srgbClr val="5E5E5E"/>
                </a:solidFill>
                <a:effectLst/>
                <a:uLnTx/>
                <a:uFillTx/>
                <a:latin typeface="Helvetica Neue"/>
                <a:ea typeface="Helvetica Neue"/>
                <a:cs typeface="Helvetica Neue"/>
                <a:sym typeface="Helvetica Neue"/>
              </a:rPr>
              <a:t>Contrôle de l’assimilation des compétences tout au long du cursus</a:t>
            </a:r>
            <a:endParaRPr kumimoji="0" sz="7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77" name="Google Shape;77;p12"/>
          <p:cNvSpPr/>
          <p:nvPr/>
        </p:nvSpPr>
        <p:spPr>
          <a:xfrm>
            <a:off x="255635" y="3028983"/>
            <a:ext cx="11619085" cy="2362168"/>
          </a:xfrm>
          <a:prstGeom prst="roundRect">
            <a:avLst>
              <a:gd name="adj" fmla="val 10000"/>
            </a:avLst>
          </a:prstGeom>
          <a:solidFill>
            <a:schemeClr val="lt1"/>
          </a:solidFill>
          <a:ln w="38100" cap="flat" cmpd="sng">
            <a:solidFill>
              <a:srgbClr val="0079BF"/>
            </a:solidFill>
            <a:prstDash val="solid"/>
            <a:round/>
            <a:headEnd type="none" w="sm" len="sm"/>
            <a:tailEnd type="none" w="sm" len="sm"/>
          </a:ln>
        </p:spPr>
        <p:txBody>
          <a:bodyPr spcFirstLastPara="1" wrap="square" lIns="45712" tIns="22851" rIns="45712" bIns="22851" anchor="t"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3200"/>
              <a:buFontTx/>
              <a:buNone/>
              <a:tabLst/>
              <a:defRPr/>
            </a:pPr>
            <a:endParaRPr kumimoji="0" sz="1600" b="1" i="0" u="none" strike="noStrike" kern="1200" cap="none" spc="0" normalizeH="0" baseline="0" noProof="0">
              <a:ln>
                <a:noFill/>
              </a:ln>
              <a:solidFill>
                <a:srgbClr val="5E5E5E"/>
              </a:solidFill>
              <a:effectLst/>
              <a:uLnTx/>
              <a:uFillTx/>
              <a:latin typeface="Helvetica Neue"/>
              <a:ea typeface="Helvetica Neue"/>
              <a:cs typeface="Helvetica Neue"/>
              <a:sym typeface="Helvetica Neue"/>
            </a:endParaRPr>
          </a:p>
        </p:txBody>
      </p:sp>
      <p:sp>
        <p:nvSpPr>
          <p:cNvPr id="78" name="Google Shape;78;p12"/>
          <p:cNvSpPr txBox="1"/>
          <p:nvPr/>
        </p:nvSpPr>
        <p:spPr>
          <a:xfrm>
            <a:off x="587964" y="2905451"/>
            <a:ext cx="6696000" cy="297517"/>
          </a:xfrm>
          <a:prstGeom prst="rect">
            <a:avLst/>
          </a:prstGeom>
          <a:solidFill>
            <a:schemeClr val="lt1"/>
          </a:solidFill>
          <a:ln>
            <a:noFill/>
          </a:ln>
        </p:spPr>
        <p:txBody>
          <a:bodyPr spcFirstLastPara="1" wrap="square" lIns="25400" tIns="25400" rIns="25400" bIns="25400" anchor="ctr" anchorCtr="0">
            <a:spAutoFit/>
          </a:bodyPr>
          <a:lstStyle/>
          <a:p>
            <a:pPr marL="0" marR="0" lvl="0" indent="0" algn="ctr" defTabSz="914400" rtl="0" eaLnBrk="1" fontAlgn="auto" latinLnBrk="0" hangingPunct="1">
              <a:lnSpc>
                <a:spcPct val="100000"/>
              </a:lnSpc>
              <a:spcBef>
                <a:spcPts val="0"/>
              </a:spcBef>
              <a:spcAft>
                <a:spcPts val="0"/>
              </a:spcAft>
              <a:buClr>
                <a:srgbClr val="5E5E5E"/>
              </a:buClr>
              <a:buSzPts val="3200"/>
              <a:buFontTx/>
              <a:buNone/>
              <a:tabLst/>
              <a:defRPr/>
            </a:pPr>
            <a:r>
              <a:rPr kumimoji="0" lang="fr-FR" sz="1600" b="1" i="0" u="none" strike="noStrike" kern="1200" cap="none" spc="0" normalizeH="0" baseline="0" noProof="0" dirty="0">
                <a:ln>
                  <a:noFill/>
                </a:ln>
                <a:solidFill>
                  <a:srgbClr val="5E5E5E"/>
                </a:solidFill>
                <a:effectLst/>
                <a:uLnTx/>
                <a:uFillTx/>
                <a:latin typeface="Helvetica Neue"/>
                <a:ea typeface="Helvetica Neue"/>
                <a:cs typeface="Helvetica Neue"/>
                <a:sym typeface="Helvetica Neue"/>
              </a:rPr>
              <a:t>Nouvelles modalités d’évaluation sur l’épreuve professionnelle :</a:t>
            </a:r>
            <a:endParaRPr kumimoji="0" sz="7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79" name="Google Shape;79;p12"/>
          <p:cNvSpPr/>
          <p:nvPr/>
        </p:nvSpPr>
        <p:spPr>
          <a:xfrm>
            <a:off x="373622" y="3395725"/>
            <a:ext cx="5062351" cy="1900200"/>
          </a:xfrm>
          <a:prstGeom prst="roundRect">
            <a:avLst>
              <a:gd name="adj" fmla="val 10000"/>
            </a:avLst>
          </a:prstGeom>
          <a:solidFill>
            <a:srgbClr val="CBE0FF"/>
          </a:solidFill>
          <a:ln>
            <a:noFill/>
          </a:ln>
        </p:spPr>
        <p:txBody>
          <a:bodyPr spcFirstLastPara="1" wrap="square" lIns="45712" tIns="22851" rIns="45712" bIns="22851" anchor="t" anchorCtr="0">
            <a:noAutofit/>
          </a:bodyPr>
          <a:lstStyle/>
          <a:p>
            <a:pPr marL="0" marR="0" lvl="0" indent="0" algn="l" defTabSz="914400" rtl="0" eaLnBrk="1" fontAlgn="auto" latinLnBrk="0" hangingPunct="1">
              <a:lnSpc>
                <a:spcPct val="100000"/>
              </a:lnSpc>
              <a:spcBef>
                <a:spcPts val="0"/>
              </a:spcBef>
              <a:spcAft>
                <a:spcPts val="0"/>
              </a:spcAft>
              <a:buClr>
                <a:srgbClr val="5E5E5E"/>
              </a:buClr>
              <a:buSzPts val="3200"/>
              <a:buFontTx/>
              <a:buNone/>
              <a:tabLst/>
              <a:defRPr/>
            </a:pPr>
            <a:r>
              <a:rPr kumimoji="0" lang="fr-FR" sz="1600" b="1" i="0" u="none" strike="noStrike" kern="1200" cap="none" spc="0" normalizeH="0" baseline="0" noProof="0" dirty="0">
                <a:ln>
                  <a:noFill/>
                </a:ln>
                <a:solidFill>
                  <a:srgbClr val="5E5E5E"/>
                </a:solidFill>
                <a:effectLst/>
                <a:uLnTx/>
                <a:uFillTx/>
                <a:latin typeface="Helvetica Neue"/>
                <a:ea typeface="Helvetica Neue"/>
                <a:cs typeface="Helvetica Neue"/>
                <a:sym typeface="Helvetica Neue"/>
              </a:rPr>
              <a:t>Une évaluation </a:t>
            </a:r>
            <a:endParaRPr kumimoji="0" sz="700" b="0" i="0" u="none" strike="noStrike" kern="1200" cap="none" spc="0" normalizeH="0" baseline="0" noProof="0" dirty="0">
              <a:ln>
                <a:noFill/>
              </a:ln>
              <a:solidFill>
                <a:srgbClr val="000000"/>
              </a:solidFill>
              <a:effectLst/>
              <a:uLnTx/>
              <a:uFillTx/>
              <a:latin typeface="Arial"/>
              <a:ea typeface="Arial"/>
              <a:cs typeface="Arial"/>
              <a:sym typeface="Arial"/>
            </a:endParaRPr>
          </a:p>
          <a:p>
            <a:pPr marL="531005" marR="0" lvl="4" indent="-221450" algn="l" defTabSz="914400" rtl="0" eaLnBrk="1" fontAlgn="auto" latinLnBrk="0" hangingPunct="1">
              <a:lnSpc>
                <a:spcPct val="100000"/>
              </a:lnSpc>
              <a:spcBef>
                <a:spcPts val="900"/>
              </a:spcBef>
              <a:spcAft>
                <a:spcPts val="0"/>
              </a:spcAft>
              <a:buClr>
                <a:srgbClr val="5E5E5E"/>
              </a:buClr>
              <a:buSzPts val="3200"/>
              <a:buFont typeface="Arial"/>
              <a:buChar char="•"/>
              <a:tabLst/>
              <a:defRPr/>
            </a:pPr>
            <a:r>
              <a:rPr kumimoji="0" lang="fr-FR" sz="1600" b="0" i="0" u="none" strike="noStrike" kern="1200" cap="none" spc="0" normalizeH="0" baseline="0" noProof="0" dirty="0">
                <a:ln>
                  <a:noFill/>
                </a:ln>
                <a:solidFill>
                  <a:srgbClr val="5E5E5E"/>
                </a:solidFill>
                <a:effectLst/>
                <a:uLnTx/>
                <a:uFillTx/>
                <a:latin typeface="Helvetica Neue"/>
                <a:ea typeface="Helvetica Neue"/>
                <a:cs typeface="Helvetica Neue"/>
                <a:sym typeface="Helvetica Neue"/>
              </a:rPr>
              <a:t>à partir de plusieurs activités</a:t>
            </a:r>
            <a:endParaRPr kumimoji="0" sz="700" b="0" i="0" u="none" strike="noStrike" kern="1200" cap="none" spc="0" normalizeH="0" baseline="0" noProof="0" dirty="0">
              <a:ln>
                <a:noFill/>
              </a:ln>
              <a:solidFill>
                <a:srgbClr val="000000"/>
              </a:solidFill>
              <a:effectLst/>
              <a:uLnTx/>
              <a:uFillTx/>
              <a:latin typeface="Arial"/>
              <a:ea typeface="Arial"/>
              <a:cs typeface="Arial"/>
              <a:sym typeface="Arial"/>
            </a:endParaRPr>
          </a:p>
          <a:p>
            <a:pPr marL="531005" marR="0" lvl="4" indent="-221450" algn="l" defTabSz="914400" rtl="0" eaLnBrk="1" fontAlgn="auto" latinLnBrk="0" hangingPunct="1">
              <a:lnSpc>
                <a:spcPct val="100000"/>
              </a:lnSpc>
              <a:spcBef>
                <a:spcPts val="600"/>
              </a:spcBef>
              <a:spcAft>
                <a:spcPts val="0"/>
              </a:spcAft>
              <a:buClr>
                <a:srgbClr val="5E5E5E"/>
              </a:buClr>
              <a:buSzPts val="3200"/>
              <a:buFont typeface="Arial"/>
              <a:buChar char="•"/>
              <a:tabLst/>
              <a:defRPr/>
            </a:pPr>
            <a:r>
              <a:rPr kumimoji="0" lang="fr-FR" sz="1600" b="0" i="0" u="none" strike="noStrike" kern="1200" cap="none" spc="0" normalizeH="0" baseline="0" noProof="0" dirty="0">
                <a:ln>
                  <a:noFill/>
                </a:ln>
                <a:solidFill>
                  <a:srgbClr val="5E5E5E"/>
                </a:solidFill>
                <a:effectLst/>
                <a:uLnTx/>
                <a:uFillTx/>
                <a:latin typeface="Helvetica Neue"/>
                <a:ea typeface="Helvetica Neue"/>
                <a:cs typeface="Helvetica Neue"/>
                <a:sym typeface="Helvetica Neue"/>
              </a:rPr>
              <a:t>graduelle, pour tenir compte de la montée en autonomie dans l’acquisition des compétences</a:t>
            </a:r>
            <a:endParaRPr kumimoji="0" sz="700" b="0" i="0" u="none" strike="noStrike" kern="1200" cap="none" spc="0" normalizeH="0" baseline="0" noProof="0" dirty="0">
              <a:ln>
                <a:noFill/>
              </a:ln>
              <a:solidFill>
                <a:srgbClr val="000000"/>
              </a:solidFill>
              <a:effectLst/>
              <a:uLnTx/>
              <a:uFillTx/>
              <a:latin typeface="Arial"/>
              <a:ea typeface="Arial"/>
              <a:cs typeface="Arial"/>
              <a:sym typeface="Arial"/>
            </a:endParaRPr>
          </a:p>
          <a:p>
            <a:pPr marL="531005" marR="0" lvl="4" indent="-221450" algn="l" defTabSz="914400" rtl="0" eaLnBrk="1" fontAlgn="auto" latinLnBrk="0" hangingPunct="1">
              <a:lnSpc>
                <a:spcPct val="100000"/>
              </a:lnSpc>
              <a:spcBef>
                <a:spcPts val="600"/>
              </a:spcBef>
              <a:spcAft>
                <a:spcPts val="0"/>
              </a:spcAft>
              <a:buClr>
                <a:srgbClr val="5E5E5E"/>
              </a:buClr>
              <a:buSzPts val="3200"/>
              <a:buFont typeface="Arial"/>
              <a:buChar char="•"/>
              <a:tabLst/>
              <a:defRPr/>
            </a:pPr>
            <a:r>
              <a:rPr kumimoji="0" lang="fr-FR" sz="1600" b="0" i="0" u="none" strike="noStrike" kern="1200" cap="none" spc="0" normalizeH="0" baseline="0" noProof="0" dirty="0">
                <a:ln>
                  <a:noFill/>
                </a:ln>
                <a:solidFill>
                  <a:srgbClr val="5E5E5E"/>
                </a:solidFill>
                <a:effectLst/>
                <a:uLnTx/>
                <a:uFillTx/>
                <a:latin typeface="Helvetica Neue"/>
                <a:ea typeface="Helvetica Neue"/>
                <a:cs typeface="Helvetica Neue"/>
                <a:sym typeface="Helvetica Neue"/>
              </a:rPr>
              <a:t>par l’équipe pédagogique du domaine professionnel</a:t>
            </a:r>
            <a:endParaRPr kumimoji="0" sz="7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80" name="Google Shape;80;p12"/>
          <p:cNvSpPr/>
          <p:nvPr/>
        </p:nvSpPr>
        <p:spPr>
          <a:xfrm>
            <a:off x="5518023" y="4067517"/>
            <a:ext cx="1150351" cy="591006"/>
          </a:xfrm>
          <a:prstGeom prst="rightArrow">
            <a:avLst>
              <a:gd name="adj1" fmla="val 50000"/>
              <a:gd name="adj2" fmla="val 50000"/>
            </a:avLst>
          </a:prstGeom>
          <a:solidFill>
            <a:srgbClr val="000000"/>
          </a:solidFill>
          <a:ln>
            <a:noFill/>
          </a:ln>
        </p:spPr>
        <p:txBody>
          <a:bodyPr spcFirstLastPara="1" wrap="square" lIns="25400" tIns="25400" rIns="25400" bIns="25400" anchor="ctr" anchorCtr="0">
            <a:spAutoFit/>
          </a:bodyPr>
          <a:lstStyle/>
          <a:p>
            <a:pPr marL="0" marR="0" lvl="0" indent="0" algn="ctr" defTabSz="914400" rtl="0" eaLnBrk="1" fontAlgn="auto" latinLnBrk="0" hangingPunct="1">
              <a:lnSpc>
                <a:spcPct val="100000"/>
              </a:lnSpc>
              <a:spcBef>
                <a:spcPts val="0"/>
              </a:spcBef>
              <a:spcAft>
                <a:spcPts val="0"/>
              </a:spcAft>
              <a:buClr>
                <a:srgbClr val="5E5E5E"/>
              </a:buClr>
              <a:buSzPts val="3200"/>
              <a:buFontTx/>
              <a:buNone/>
              <a:tabLst/>
              <a:defRPr/>
            </a:pPr>
            <a:endParaRPr kumimoji="0" sz="1600" b="0" i="0" u="none" strike="noStrike" kern="120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81" name="Google Shape;81;p12"/>
          <p:cNvSpPr/>
          <p:nvPr/>
        </p:nvSpPr>
        <p:spPr>
          <a:xfrm>
            <a:off x="6732637" y="3395726"/>
            <a:ext cx="5062289" cy="1900175"/>
          </a:xfrm>
          <a:prstGeom prst="roundRect">
            <a:avLst>
              <a:gd name="adj" fmla="val 10000"/>
            </a:avLst>
          </a:prstGeom>
          <a:solidFill>
            <a:srgbClr val="CADFFF"/>
          </a:solidFill>
          <a:ln>
            <a:noFill/>
          </a:ln>
        </p:spPr>
        <p:txBody>
          <a:bodyPr spcFirstLastPara="1" wrap="square" lIns="45712" tIns="22851" rIns="45712" bIns="22851" anchor="ctr" anchorCtr="0">
            <a:noAutofit/>
          </a:bodyPr>
          <a:lstStyle/>
          <a:p>
            <a:pPr marL="0" marR="0" lvl="0" indent="0" algn="l" defTabSz="914400" rtl="0" eaLnBrk="1" fontAlgn="auto" latinLnBrk="0" hangingPunct="1">
              <a:lnSpc>
                <a:spcPct val="100000"/>
              </a:lnSpc>
              <a:spcBef>
                <a:spcPts val="0"/>
              </a:spcBef>
              <a:spcAft>
                <a:spcPts val="0"/>
              </a:spcAft>
              <a:buClr>
                <a:srgbClr val="5E5E5E"/>
              </a:buClr>
              <a:buSzPts val="3200"/>
              <a:buFontTx/>
              <a:buNone/>
              <a:tabLst/>
              <a:defRPr/>
            </a:pPr>
            <a:r>
              <a:rPr kumimoji="0" lang="fr-FR" sz="1600" b="1" i="0" u="none" strike="noStrike" kern="1200" cap="none" spc="0" normalizeH="0" baseline="0" noProof="0">
                <a:ln>
                  <a:noFill/>
                </a:ln>
                <a:solidFill>
                  <a:srgbClr val="5E5E5E"/>
                </a:solidFill>
                <a:effectLst/>
                <a:uLnTx/>
                <a:uFillTx/>
                <a:latin typeface="Helvetica Neue"/>
                <a:ea typeface="Helvetica Neue"/>
                <a:cs typeface="Helvetica Neue"/>
                <a:sym typeface="Helvetica Neue"/>
              </a:rPr>
              <a:t>suivi et bilan des compétences</a:t>
            </a:r>
            <a:endParaRPr kumimoji="0" sz="700" b="0" i="0" u="none" strike="noStrike" kern="1200" cap="none" spc="0" normalizeH="0" baseline="0" noProof="0">
              <a:ln>
                <a:noFill/>
              </a:ln>
              <a:solidFill>
                <a:srgbClr val="000000"/>
              </a:solidFill>
              <a:effectLst/>
              <a:uLnTx/>
              <a:uFillTx/>
              <a:latin typeface="Arial"/>
              <a:ea typeface="Arial"/>
              <a:cs typeface="Arial"/>
              <a:sym typeface="Arial"/>
            </a:endParaRPr>
          </a:p>
          <a:p>
            <a:pPr marL="531005" marR="0" lvl="4" indent="-221450" algn="l" defTabSz="914400" rtl="0" eaLnBrk="1" fontAlgn="auto" latinLnBrk="0" hangingPunct="1">
              <a:lnSpc>
                <a:spcPct val="100000"/>
              </a:lnSpc>
              <a:spcBef>
                <a:spcPts val="900"/>
              </a:spcBef>
              <a:spcAft>
                <a:spcPts val="0"/>
              </a:spcAft>
              <a:buClr>
                <a:srgbClr val="5E5E5E"/>
              </a:buClr>
              <a:buSzPts val="3200"/>
              <a:buFont typeface="Arial"/>
              <a:buChar char="•"/>
              <a:tabLst/>
              <a:defRPr/>
            </a:pPr>
            <a:r>
              <a:rPr kumimoji="0" lang="fr-FR" sz="1600" b="0" i="0" u="none" strike="noStrike" kern="1200" cap="none" spc="0" normalizeH="0" baseline="0" noProof="0">
                <a:ln>
                  <a:noFill/>
                </a:ln>
                <a:solidFill>
                  <a:srgbClr val="5E5E5E"/>
                </a:solidFill>
                <a:effectLst/>
                <a:uLnTx/>
                <a:uFillTx/>
                <a:latin typeface="Helvetica Neue"/>
                <a:ea typeface="Helvetica Neue"/>
                <a:cs typeface="Helvetica Neue"/>
                <a:sym typeface="Helvetica Neue"/>
              </a:rPr>
              <a:t>points intermédiaires semestriels portés à la connaissance des étudiants</a:t>
            </a:r>
            <a:endParaRPr kumimoji="0" sz="700" b="0" i="0" u="none" strike="noStrike" kern="1200" cap="none" spc="0" normalizeH="0" baseline="0" noProof="0">
              <a:ln>
                <a:noFill/>
              </a:ln>
              <a:solidFill>
                <a:srgbClr val="000000"/>
              </a:solidFill>
              <a:effectLst/>
              <a:uLnTx/>
              <a:uFillTx/>
              <a:latin typeface="Arial"/>
              <a:ea typeface="Arial"/>
              <a:cs typeface="Arial"/>
              <a:sym typeface="Arial"/>
            </a:endParaRPr>
          </a:p>
          <a:p>
            <a:pPr marL="531005" marR="0" lvl="4" indent="-221450" algn="l" defTabSz="914400" rtl="0" eaLnBrk="1" fontAlgn="auto" latinLnBrk="0" hangingPunct="1">
              <a:lnSpc>
                <a:spcPct val="100000"/>
              </a:lnSpc>
              <a:spcBef>
                <a:spcPts val="600"/>
              </a:spcBef>
              <a:spcAft>
                <a:spcPts val="0"/>
              </a:spcAft>
              <a:buClr>
                <a:srgbClr val="5E5E5E"/>
              </a:buClr>
              <a:buSzPts val="3200"/>
              <a:buFont typeface="Arial"/>
              <a:buChar char="•"/>
              <a:tabLst/>
              <a:defRPr/>
            </a:pPr>
            <a:r>
              <a:rPr kumimoji="0" lang="fr-FR" sz="1600" b="0" i="0" u="none" strike="noStrike" kern="1200" cap="none" spc="0" normalizeH="0" baseline="0" noProof="0">
                <a:ln>
                  <a:noFill/>
                </a:ln>
                <a:solidFill>
                  <a:srgbClr val="5E5E5E"/>
                </a:solidFill>
                <a:effectLst/>
                <a:uLnTx/>
                <a:uFillTx/>
                <a:latin typeface="Helvetica Neue"/>
                <a:ea typeface="Helvetica Neue"/>
                <a:cs typeface="Helvetica Neue"/>
                <a:sym typeface="Helvetica Neue"/>
              </a:rPr>
              <a:t>positionnement final au cours du dernier trimestre de la formation</a:t>
            </a:r>
            <a:endParaRPr kumimoji="0" sz="7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82" name="Google Shape;82;p12"/>
          <p:cNvSpPr txBox="1"/>
          <p:nvPr/>
        </p:nvSpPr>
        <p:spPr>
          <a:xfrm>
            <a:off x="559107" y="1531550"/>
            <a:ext cx="6416851" cy="297517"/>
          </a:xfrm>
          <a:prstGeom prst="rect">
            <a:avLst/>
          </a:prstGeom>
          <a:solidFill>
            <a:schemeClr val="lt1"/>
          </a:solidFill>
          <a:ln>
            <a:noFill/>
          </a:ln>
        </p:spPr>
        <p:txBody>
          <a:bodyPr spcFirstLastPara="1" wrap="square" lIns="25400" tIns="25400" rIns="25400" bIns="25400" anchor="ctr" anchorCtr="0">
            <a:spAutoFit/>
          </a:bodyPr>
          <a:lstStyle/>
          <a:p>
            <a:pPr marL="0" marR="0" lvl="0" indent="0" algn="ctr" defTabSz="914400" rtl="0" eaLnBrk="1" fontAlgn="auto" latinLnBrk="0" hangingPunct="1">
              <a:lnSpc>
                <a:spcPct val="100000"/>
              </a:lnSpc>
              <a:spcBef>
                <a:spcPts val="0"/>
              </a:spcBef>
              <a:spcAft>
                <a:spcPts val="0"/>
              </a:spcAft>
              <a:buClr>
                <a:srgbClr val="5E5E5E"/>
              </a:buClr>
              <a:buSzPts val="3200"/>
              <a:buFontTx/>
              <a:buNone/>
              <a:tabLst/>
              <a:defRPr/>
            </a:pPr>
            <a:r>
              <a:rPr kumimoji="0" lang="fr-FR" sz="1600" b="1" i="0" u="none" strike="noStrike" kern="1200" cap="none" spc="0" normalizeH="0" baseline="0" noProof="0" dirty="0">
                <a:ln>
                  <a:noFill/>
                </a:ln>
                <a:solidFill>
                  <a:srgbClr val="5E5E5E"/>
                </a:solidFill>
                <a:effectLst/>
                <a:uLnTx/>
                <a:uFillTx/>
                <a:latin typeface="Helvetica Neue"/>
                <a:ea typeface="Helvetica Neue"/>
                <a:cs typeface="Helvetica Neue"/>
                <a:sym typeface="Helvetica Neue"/>
              </a:rPr>
              <a:t>Un changement de paradigme sur l’épreuve professionnelle :</a:t>
            </a:r>
            <a:endParaRPr kumimoji="0" sz="7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84" name="Google Shape;84;p12"/>
          <p:cNvSpPr txBox="1">
            <a:spLocks noGrp="1"/>
          </p:cNvSpPr>
          <p:nvPr>
            <p:ph type="sldNum" idx="4294967295"/>
          </p:nvPr>
        </p:nvSpPr>
        <p:spPr>
          <a:xfrm>
            <a:off x="11627318" y="6399506"/>
            <a:ext cx="427548" cy="328295"/>
          </a:xfrm>
          <a:prstGeom prst="rect">
            <a:avLst/>
          </a:prstGeom>
          <a:noFill/>
          <a:ln>
            <a:noFill/>
          </a:ln>
        </p:spPr>
        <p:txBody>
          <a:bodyPr spcFirstLastPara="1" wrap="square" lIns="25400" tIns="25400" rIns="25400" bIns="2540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9246D29F-C4E3-A964-3B89-2559AB5B7F2E}"/>
              </a:ext>
            </a:extLst>
          </p:cNvPr>
          <p:cNvSpPr/>
          <p:nvPr/>
        </p:nvSpPr>
        <p:spPr>
          <a:xfrm>
            <a:off x="1447800" y="0"/>
            <a:ext cx="9080500" cy="571500"/>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PNF BTS Maintenance des véhicules 16 mars et 02 avril 2026</a:t>
            </a:r>
          </a:p>
        </p:txBody>
      </p:sp>
      <p:sp>
        <p:nvSpPr>
          <p:cNvPr id="3" name="Rectangle 2">
            <a:extLst>
              <a:ext uri="{FF2B5EF4-FFF2-40B4-BE49-F238E27FC236}">
                <a16:creationId xmlns:a16="http://schemas.microsoft.com/office/drawing/2014/main" id="{8753EA80-E20B-58C9-ABDA-D6C6C947F9AC}"/>
              </a:ext>
            </a:extLst>
          </p:cNvPr>
          <p:cNvSpPr/>
          <p:nvPr/>
        </p:nvSpPr>
        <p:spPr>
          <a:xfrm>
            <a:off x="1447800" y="571500"/>
            <a:ext cx="9118600" cy="50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4472C4">
                    <a:lumMod val="50000"/>
                  </a:srgbClr>
                </a:solidFill>
                <a:effectLst/>
                <a:uLnTx/>
                <a:uFillTx/>
                <a:latin typeface="Helvetica Neue"/>
                <a:ea typeface="Helvetica Neue"/>
                <a:cs typeface="Helvetica Neue"/>
                <a:sym typeface="Helvetica Neue"/>
              </a:rPr>
              <a:t>Le principe du CCF : valoriser le travail régulier des élèves</a:t>
            </a:r>
            <a:endParaRPr kumimoji="0" lang="fr-FR" sz="1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971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3e40742372_7_0"/>
          <p:cNvSpPr/>
          <p:nvPr/>
        </p:nvSpPr>
        <p:spPr>
          <a:xfrm>
            <a:off x="930729" y="2272581"/>
            <a:ext cx="10742280" cy="3056819"/>
          </a:xfrm>
          <a:prstGeom prst="roundRect">
            <a:avLst>
              <a:gd name="adj" fmla="val 7322"/>
            </a:avLst>
          </a:prstGeom>
          <a:solidFill>
            <a:schemeClr val="accent1">
              <a:alpha val="12549"/>
            </a:schemeClr>
          </a:solidFill>
          <a:ln w="25400" cap="flat" cmpd="sng">
            <a:solidFill>
              <a:srgbClr val="0076BA"/>
            </a:solidFill>
            <a:prstDash val="solid"/>
            <a:round/>
            <a:headEnd type="none" w="sm" len="sm"/>
            <a:tailEnd type="none" w="sm" len="sm"/>
          </a:ln>
        </p:spPr>
        <p:txBody>
          <a:bodyPr spcFirstLastPara="1" wrap="square" lIns="45713" tIns="22850" rIns="45713"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sz="7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214" name="Google Shape;214;g23e40742372_7_0"/>
          <p:cNvSpPr/>
          <p:nvPr/>
        </p:nvSpPr>
        <p:spPr>
          <a:xfrm>
            <a:off x="930729" y="5437415"/>
            <a:ext cx="10742280" cy="1314197"/>
          </a:xfrm>
          <a:prstGeom prst="roundRect">
            <a:avLst>
              <a:gd name="adj" fmla="val 16667"/>
            </a:avLst>
          </a:prstGeom>
          <a:solidFill>
            <a:schemeClr val="accent1">
              <a:alpha val="12549"/>
            </a:schemeClr>
          </a:solidFill>
          <a:ln w="25400" cap="flat" cmpd="sng">
            <a:solidFill>
              <a:srgbClr val="0076BA"/>
            </a:solidFill>
            <a:prstDash val="solid"/>
            <a:round/>
            <a:headEnd type="none" w="sm" len="sm"/>
            <a:tailEnd type="none" w="sm" len="sm"/>
          </a:ln>
        </p:spPr>
        <p:txBody>
          <a:bodyPr spcFirstLastPara="1" wrap="square" lIns="45713" tIns="22850" rIns="45713"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sz="7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221" name="Google Shape;221;g23e40742372_7_0"/>
          <p:cNvSpPr txBox="1"/>
          <p:nvPr/>
        </p:nvSpPr>
        <p:spPr>
          <a:xfrm>
            <a:off x="7871354" y="2630248"/>
            <a:ext cx="2981653" cy="415478"/>
          </a:xfrm>
          <a:prstGeom prst="rect">
            <a:avLst/>
          </a:prstGeom>
          <a:noFill/>
          <a:ln>
            <a:noFill/>
          </a:ln>
        </p:spPr>
        <p:txBody>
          <a:bodyPr spcFirstLastPara="1" wrap="square" lIns="45713" tIns="22850" rIns="45713"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Tx/>
              <a:buNone/>
              <a:tabLst/>
              <a:defRPr/>
            </a:pPr>
            <a:r>
              <a:rPr kumimoji="0" lang="fr-FR" sz="1200" b="1" i="0" u="none" strike="noStrike" kern="1200" cap="none" spc="0" normalizeH="0" baseline="0" noProof="0" dirty="0">
                <a:ln>
                  <a:noFill/>
                </a:ln>
                <a:solidFill>
                  <a:srgbClr val="000000"/>
                </a:solidFill>
                <a:effectLst/>
                <a:uLnTx/>
                <a:uFillTx/>
                <a:latin typeface="Arial"/>
                <a:ea typeface="Arial"/>
                <a:cs typeface="Arial"/>
                <a:sym typeface="Arial"/>
              </a:rPr>
              <a:t>Positionnement partiel de l’apprenant au semestre 1</a:t>
            </a:r>
            <a:endParaRPr kumimoji="0" sz="7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223" name="Google Shape;223;g23e40742372_7_0"/>
          <p:cNvSpPr txBox="1"/>
          <p:nvPr/>
        </p:nvSpPr>
        <p:spPr>
          <a:xfrm>
            <a:off x="8181585" y="3642266"/>
            <a:ext cx="2981652" cy="415478"/>
          </a:xfrm>
          <a:prstGeom prst="rect">
            <a:avLst/>
          </a:prstGeom>
          <a:noFill/>
          <a:ln>
            <a:noFill/>
          </a:ln>
        </p:spPr>
        <p:txBody>
          <a:bodyPr spcFirstLastPara="1" wrap="square" lIns="45713" tIns="22850" rIns="45713"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Tx/>
              <a:buNone/>
              <a:tabLst/>
              <a:defRPr/>
            </a:pPr>
            <a:r>
              <a:rPr kumimoji="0" lang="fr-FR" sz="1200" b="1" i="0" u="none" strike="noStrike" kern="1200" cap="none" spc="0" normalizeH="0" baseline="0" noProof="0" dirty="0">
                <a:ln>
                  <a:noFill/>
                </a:ln>
                <a:solidFill>
                  <a:srgbClr val="000000"/>
                </a:solidFill>
                <a:effectLst/>
                <a:uLnTx/>
                <a:uFillTx/>
                <a:latin typeface="Arial"/>
                <a:ea typeface="Arial"/>
                <a:cs typeface="Arial"/>
                <a:sym typeface="Arial"/>
              </a:rPr>
              <a:t>Positionnement partiel de l’apprenant au semestre 2</a:t>
            </a:r>
            <a:endParaRPr kumimoji="0" sz="7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225" name="Google Shape;225;g23e40742372_7_0"/>
          <p:cNvSpPr txBox="1"/>
          <p:nvPr/>
        </p:nvSpPr>
        <p:spPr>
          <a:xfrm>
            <a:off x="7189850" y="6490001"/>
            <a:ext cx="2942871" cy="261590"/>
          </a:xfrm>
          <a:prstGeom prst="rect">
            <a:avLst/>
          </a:prstGeom>
          <a:noFill/>
          <a:ln>
            <a:noFill/>
          </a:ln>
        </p:spPr>
        <p:txBody>
          <a:bodyPr spcFirstLastPara="1" wrap="square" lIns="45713" tIns="22850" rIns="45713"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Tx/>
              <a:buNone/>
              <a:tabLst/>
              <a:defRPr/>
            </a:pPr>
            <a:r>
              <a:rPr kumimoji="0" lang="fr-FR" sz="1400" b="1" i="0" u="none" strike="noStrike" kern="1200" cap="none" spc="0" normalizeH="0" baseline="0" noProof="0">
                <a:ln>
                  <a:noFill/>
                </a:ln>
                <a:solidFill>
                  <a:srgbClr val="FF0000"/>
                </a:solidFill>
                <a:effectLst/>
                <a:uLnTx/>
                <a:uFillTx/>
                <a:latin typeface="Arial"/>
                <a:ea typeface="Arial"/>
                <a:cs typeface="Arial"/>
                <a:sym typeface="Arial"/>
              </a:rPr>
              <a:t>POSITIONNEMENT TERMINAL</a:t>
            </a:r>
            <a:endParaRPr kumimoji="0" sz="7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27" name="Google Shape;227;g23e40742372_7_0"/>
          <p:cNvSpPr txBox="1"/>
          <p:nvPr/>
        </p:nvSpPr>
        <p:spPr>
          <a:xfrm>
            <a:off x="8641895" y="4573290"/>
            <a:ext cx="2981652" cy="415478"/>
          </a:xfrm>
          <a:prstGeom prst="rect">
            <a:avLst/>
          </a:prstGeom>
          <a:noFill/>
          <a:ln>
            <a:noFill/>
          </a:ln>
        </p:spPr>
        <p:txBody>
          <a:bodyPr spcFirstLastPara="1" wrap="square" lIns="45713" tIns="22850" rIns="45713"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Tx/>
              <a:buNone/>
              <a:tabLst/>
              <a:defRPr/>
            </a:pPr>
            <a:r>
              <a:rPr kumimoji="0" lang="fr-FR" sz="1200" b="1" i="0" u="none" strike="noStrike" kern="1200" cap="none" spc="0" normalizeH="0" baseline="0" noProof="0" dirty="0">
                <a:ln>
                  <a:noFill/>
                </a:ln>
                <a:solidFill>
                  <a:srgbClr val="000000"/>
                </a:solidFill>
                <a:effectLst/>
                <a:uLnTx/>
                <a:uFillTx/>
                <a:latin typeface="Arial"/>
                <a:ea typeface="Arial"/>
                <a:cs typeface="Arial"/>
                <a:sym typeface="Arial"/>
              </a:rPr>
              <a:t>Positionnement partiel de l’apprenant au semestre 3</a:t>
            </a:r>
            <a:endParaRPr kumimoji="0" sz="7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228" name="Google Shape;228;g23e40742372_7_0"/>
          <p:cNvSpPr txBox="1"/>
          <p:nvPr/>
        </p:nvSpPr>
        <p:spPr>
          <a:xfrm rot="-5400000">
            <a:off x="-1740664" y="4253915"/>
            <a:ext cx="4775855" cy="415478"/>
          </a:xfrm>
          <a:prstGeom prst="rect">
            <a:avLst/>
          </a:prstGeom>
          <a:noFill/>
          <a:ln>
            <a:noFill/>
          </a:ln>
        </p:spPr>
        <p:txBody>
          <a:bodyPr spcFirstLastPara="1" wrap="square" lIns="45713" tIns="22850" rIns="45713"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4800"/>
              <a:buFontTx/>
              <a:buNone/>
              <a:tabLst/>
              <a:defRPr/>
            </a:pPr>
            <a:r>
              <a:rPr kumimoji="0" lang="fr-FR" sz="2400" b="1" i="0" u="none" strike="noStrike" kern="1200" cap="none" spc="0" normalizeH="0" baseline="0" noProof="0">
                <a:ln>
                  <a:noFill/>
                </a:ln>
                <a:solidFill>
                  <a:srgbClr val="000000"/>
                </a:solidFill>
                <a:effectLst/>
                <a:uLnTx/>
                <a:uFillTx/>
                <a:latin typeface="Arial"/>
                <a:ea typeface="Arial"/>
                <a:cs typeface="Arial"/>
                <a:sym typeface="Arial"/>
              </a:rPr>
              <a:t>Progression de l’apprenant</a:t>
            </a:r>
            <a:endParaRPr kumimoji="0" sz="7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29" name="Google Shape;229;g23e40742372_7_0"/>
          <p:cNvSpPr txBox="1"/>
          <p:nvPr/>
        </p:nvSpPr>
        <p:spPr>
          <a:xfrm>
            <a:off x="1091129" y="5795567"/>
            <a:ext cx="6098721" cy="384701"/>
          </a:xfrm>
          <a:prstGeom prst="rect">
            <a:avLst/>
          </a:prstGeom>
          <a:noFill/>
          <a:ln>
            <a:noFill/>
          </a:ln>
        </p:spPr>
        <p:txBody>
          <a:bodyPr spcFirstLastPara="1" wrap="square" lIns="45713" tIns="22850" rIns="45713"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400"/>
              <a:buFontTx/>
              <a:buNone/>
              <a:tabLst/>
              <a:defRPr/>
            </a:pPr>
            <a:r>
              <a:rPr kumimoji="0" lang="fr-FR" sz="2200" b="1" i="0" u="none" strike="noStrike" kern="1200" cap="none" spc="0" normalizeH="0" baseline="0" noProof="0">
                <a:ln>
                  <a:noFill/>
                </a:ln>
                <a:solidFill>
                  <a:srgbClr val="0070C0"/>
                </a:solidFill>
                <a:effectLst/>
                <a:uLnTx/>
                <a:uFillTx/>
                <a:latin typeface="Arial"/>
                <a:ea typeface="Arial"/>
                <a:cs typeface="Arial"/>
                <a:sym typeface="Arial"/>
              </a:rPr>
              <a:t>La commission de certification </a:t>
            </a:r>
            <a:endParaRPr kumimoji="0" sz="22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31" name="Google Shape;231;g23e40742372_7_0"/>
          <p:cNvSpPr txBox="1">
            <a:spLocks noGrp="1"/>
          </p:cNvSpPr>
          <p:nvPr>
            <p:ph type="sldNum" idx="12"/>
          </p:nvPr>
        </p:nvSpPr>
        <p:spPr>
          <a:xfrm>
            <a:off x="11870613" y="6399505"/>
            <a:ext cx="184253" cy="328295"/>
          </a:xfrm>
          <a:prstGeom prst="rect">
            <a:avLst/>
          </a:prstGeom>
          <a:noFill/>
          <a:ln>
            <a:noFill/>
          </a:ln>
        </p:spPr>
        <p:txBody>
          <a:bodyPr spcFirstLastPara="1" wrap="square" lIns="25400" tIns="25400" rIns="25400" bIns="25400" anchor="b"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Helvetica Neue"/>
              <a:buNone/>
              <a:tabLst/>
              <a:defRPr/>
            </a:pPr>
            <a:fld id="{00000000-1234-1234-1234-123412341234}" type="slidenum">
              <a:rPr kumimoji="0" lang="fr-FR" sz="900" b="0" i="0" u="none" strike="noStrike" kern="1200" cap="none" spc="0" normalizeH="0" baseline="0" noProof="0">
                <a:ln>
                  <a:noFill/>
                </a:ln>
                <a:solidFill>
                  <a:srgbClr val="000000"/>
                </a:solidFill>
                <a:effectLst/>
                <a:uLnTx/>
                <a:uFillTx/>
                <a:latin typeface="Helvetica Neue"/>
                <a:ea typeface="Helvetica Neue"/>
                <a:cs typeface="Helvetica Neue"/>
                <a:sym typeface="Helvetica Neue"/>
              </a:rPr>
              <a:pPr marL="0" marR="0" lvl="0" indent="0" algn="ctr" defTabSz="914400" rtl="0" eaLnBrk="1" fontAlgn="auto" latinLnBrk="0" hangingPunct="1">
                <a:lnSpc>
                  <a:spcPct val="100000"/>
                </a:lnSpc>
                <a:spcBef>
                  <a:spcPts val="0"/>
                </a:spcBef>
                <a:spcAft>
                  <a:spcPts val="0"/>
                </a:spcAft>
                <a:buClr>
                  <a:srgbClr val="000000"/>
                </a:buClr>
                <a:buSzPts val="1800"/>
                <a:buFont typeface="Helvetica Neue"/>
                <a:buNone/>
                <a:tabLst/>
                <a:defRPr/>
              </a:pPr>
              <a:t>27</a:t>
            </a:fld>
            <a:endParaRPr kumimoji="0" sz="900" b="0" i="0" u="none" strike="noStrike" kern="120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3" name="Flèche vers le bas 2"/>
          <p:cNvSpPr/>
          <p:nvPr/>
        </p:nvSpPr>
        <p:spPr>
          <a:xfrm>
            <a:off x="11215464" y="859096"/>
            <a:ext cx="136477" cy="23507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ZoneTexte 3"/>
          <p:cNvSpPr txBox="1"/>
          <p:nvPr/>
        </p:nvSpPr>
        <p:spPr>
          <a:xfrm>
            <a:off x="10304557" y="561785"/>
            <a:ext cx="1821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Fin de cycle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BTS</a:t>
            </a:r>
          </a:p>
        </p:txBody>
      </p:sp>
      <p:sp>
        <p:nvSpPr>
          <p:cNvPr id="6" name="Espace réservé du numéro de diapositive 5">
            <a:extLst>
              <a:ext uri="{FF2B5EF4-FFF2-40B4-BE49-F238E27FC236}">
                <a16:creationId xmlns:a16="http://schemas.microsoft.com/office/drawing/2014/main" id="{FA0031BD-0666-A3B0-16A9-D1A6931914A2}"/>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Helvetica Neue"/>
              <a:buNone/>
              <a:tabLst/>
              <a:defRPr/>
            </a:pPr>
            <a:endParaRPr kumimoji="0" lang="fr-FR" sz="900" b="0" i="0" u="none" strike="noStrike" kern="120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9" name="Rectangle 8">
            <a:extLst>
              <a:ext uri="{FF2B5EF4-FFF2-40B4-BE49-F238E27FC236}">
                <a16:creationId xmlns:a16="http://schemas.microsoft.com/office/drawing/2014/main" id="{33A17D3D-684E-AA74-20F8-1B7674D97BDA}"/>
              </a:ext>
            </a:extLst>
          </p:cNvPr>
          <p:cNvSpPr/>
          <p:nvPr/>
        </p:nvSpPr>
        <p:spPr>
          <a:xfrm>
            <a:off x="1447800" y="0"/>
            <a:ext cx="9080500" cy="571500"/>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PNF BTS Maintenance des véhicules 16 mars et 02 avril 2026</a:t>
            </a:r>
          </a:p>
        </p:txBody>
      </p:sp>
      <p:sp>
        <p:nvSpPr>
          <p:cNvPr id="11" name="Rectangle 10">
            <a:extLst>
              <a:ext uri="{FF2B5EF4-FFF2-40B4-BE49-F238E27FC236}">
                <a16:creationId xmlns:a16="http://schemas.microsoft.com/office/drawing/2014/main" id="{7B7E19B7-FFF4-B9FB-5D64-875F4B8DB895}"/>
              </a:ext>
            </a:extLst>
          </p:cNvPr>
          <p:cNvSpPr/>
          <p:nvPr/>
        </p:nvSpPr>
        <p:spPr>
          <a:xfrm>
            <a:off x="1447800" y="571500"/>
            <a:ext cx="9118600" cy="50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Évolution du niveau de maîtrise des compétences vis-à-vis du niveau de maîtrise attendue en fin de cycle</a:t>
            </a:r>
          </a:p>
        </p:txBody>
      </p:sp>
      <p:pic>
        <p:nvPicPr>
          <p:cNvPr id="5" name="Image 4">
            <a:extLst>
              <a:ext uri="{FF2B5EF4-FFF2-40B4-BE49-F238E27FC236}">
                <a16:creationId xmlns:a16="http://schemas.microsoft.com/office/drawing/2014/main" id="{AFA6E7B6-856A-43F6-29E0-2437F6004490}"/>
              </a:ext>
            </a:extLst>
          </p:cNvPr>
          <p:cNvPicPr>
            <a:picLocks noChangeAspect="1"/>
          </p:cNvPicPr>
          <p:nvPr/>
        </p:nvPicPr>
        <p:blipFill>
          <a:blip r:embed="rId3"/>
          <a:stretch>
            <a:fillRect/>
          </a:stretch>
        </p:blipFill>
        <p:spPr>
          <a:xfrm>
            <a:off x="2072898" y="1146019"/>
            <a:ext cx="8160153" cy="1035092"/>
          </a:xfrm>
          <a:prstGeom prst="rect">
            <a:avLst/>
          </a:prstGeom>
        </p:spPr>
      </p:pic>
      <p:pic>
        <p:nvPicPr>
          <p:cNvPr id="13" name="Image 12">
            <a:extLst>
              <a:ext uri="{FF2B5EF4-FFF2-40B4-BE49-F238E27FC236}">
                <a16:creationId xmlns:a16="http://schemas.microsoft.com/office/drawing/2014/main" id="{234428CD-6F5B-E38A-C291-9E9280E2C77E}"/>
              </a:ext>
            </a:extLst>
          </p:cNvPr>
          <p:cNvPicPr>
            <a:picLocks noChangeAspect="1"/>
          </p:cNvPicPr>
          <p:nvPr/>
        </p:nvPicPr>
        <p:blipFill>
          <a:blip r:embed="rId4"/>
          <a:stretch>
            <a:fillRect/>
          </a:stretch>
        </p:blipFill>
        <p:spPr>
          <a:xfrm>
            <a:off x="5525111" y="5504314"/>
            <a:ext cx="5826830" cy="1018168"/>
          </a:xfrm>
          <a:prstGeom prst="rect">
            <a:avLst/>
          </a:prstGeom>
        </p:spPr>
      </p:pic>
      <p:pic>
        <p:nvPicPr>
          <p:cNvPr id="14" name="Image 13">
            <a:extLst>
              <a:ext uri="{FF2B5EF4-FFF2-40B4-BE49-F238E27FC236}">
                <a16:creationId xmlns:a16="http://schemas.microsoft.com/office/drawing/2014/main" id="{796926AD-6C49-DE9E-F815-51042DDCE14D}"/>
              </a:ext>
            </a:extLst>
          </p:cNvPr>
          <p:cNvPicPr>
            <a:picLocks noChangeAspect="1"/>
          </p:cNvPicPr>
          <p:nvPr/>
        </p:nvPicPr>
        <p:blipFill>
          <a:blip r:embed="rId5"/>
          <a:stretch>
            <a:fillRect/>
          </a:stretch>
        </p:blipFill>
        <p:spPr>
          <a:xfrm>
            <a:off x="1886551" y="4362798"/>
            <a:ext cx="6564275" cy="888028"/>
          </a:xfrm>
          <a:prstGeom prst="rect">
            <a:avLst/>
          </a:prstGeom>
        </p:spPr>
      </p:pic>
      <p:pic>
        <p:nvPicPr>
          <p:cNvPr id="15" name="Image 14">
            <a:extLst>
              <a:ext uri="{FF2B5EF4-FFF2-40B4-BE49-F238E27FC236}">
                <a16:creationId xmlns:a16="http://schemas.microsoft.com/office/drawing/2014/main" id="{5E2B7204-20EA-68CD-F73B-67EDA113589E}"/>
              </a:ext>
            </a:extLst>
          </p:cNvPr>
          <p:cNvPicPr>
            <a:picLocks noChangeAspect="1"/>
          </p:cNvPicPr>
          <p:nvPr/>
        </p:nvPicPr>
        <p:blipFill>
          <a:blip r:embed="rId6"/>
          <a:stretch>
            <a:fillRect/>
          </a:stretch>
        </p:blipFill>
        <p:spPr>
          <a:xfrm>
            <a:off x="1571711" y="3413165"/>
            <a:ext cx="6564275" cy="871059"/>
          </a:xfrm>
          <a:prstGeom prst="rect">
            <a:avLst/>
          </a:prstGeom>
        </p:spPr>
      </p:pic>
      <p:pic>
        <p:nvPicPr>
          <p:cNvPr id="16" name="Image 15">
            <a:extLst>
              <a:ext uri="{FF2B5EF4-FFF2-40B4-BE49-F238E27FC236}">
                <a16:creationId xmlns:a16="http://schemas.microsoft.com/office/drawing/2014/main" id="{A9F048C6-6785-1642-8873-90B0734D5E4F}"/>
              </a:ext>
            </a:extLst>
          </p:cNvPr>
          <p:cNvPicPr>
            <a:picLocks noChangeAspect="1"/>
          </p:cNvPicPr>
          <p:nvPr/>
        </p:nvPicPr>
        <p:blipFill>
          <a:blip r:embed="rId7"/>
          <a:stretch>
            <a:fillRect/>
          </a:stretch>
        </p:blipFill>
        <p:spPr>
          <a:xfrm>
            <a:off x="1231353" y="2433667"/>
            <a:ext cx="6564275" cy="888028"/>
          </a:xfrm>
          <a:prstGeom prst="rect">
            <a:avLst/>
          </a:prstGeom>
        </p:spPr>
      </p:pic>
    </p:spTree>
    <p:extLst>
      <p:ext uri="{BB962C8B-B14F-4D97-AF65-F5344CB8AC3E}">
        <p14:creationId xmlns:p14="http://schemas.microsoft.com/office/powerpoint/2010/main" val="473599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7" name="Google Shape;237;p18"/>
          <p:cNvPicPr preferRelativeResize="0"/>
          <p:nvPr/>
        </p:nvPicPr>
        <p:blipFill rotWithShape="1">
          <a:blip r:embed="rId3">
            <a:alphaModFix/>
          </a:blip>
          <a:srcRect/>
          <a:stretch/>
        </p:blipFill>
        <p:spPr>
          <a:xfrm>
            <a:off x="866859" y="1168265"/>
            <a:ext cx="4356591" cy="3941816"/>
          </a:xfrm>
          <a:prstGeom prst="rect">
            <a:avLst/>
          </a:prstGeom>
          <a:noFill/>
          <a:ln>
            <a:noFill/>
          </a:ln>
        </p:spPr>
      </p:pic>
      <p:pic>
        <p:nvPicPr>
          <p:cNvPr id="238" name="Google Shape;238;p18" descr="skills Icon 567351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133438" y="283636"/>
            <a:ext cx="559801" cy="559801"/>
          </a:xfrm>
          <a:prstGeom prst="rect">
            <a:avLst/>
          </a:prstGeom>
          <a:noFill/>
          <a:ln>
            <a:noFill/>
          </a:ln>
        </p:spPr>
      </p:pic>
      <p:cxnSp>
        <p:nvCxnSpPr>
          <p:cNvPr id="239" name="Google Shape;239;p18"/>
          <p:cNvCxnSpPr/>
          <p:nvPr/>
        </p:nvCxnSpPr>
        <p:spPr>
          <a:xfrm>
            <a:off x="5223449" y="2073819"/>
            <a:ext cx="1" cy="3876071"/>
          </a:xfrm>
          <a:prstGeom prst="straightConnector1">
            <a:avLst/>
          </a:prstGeom>
          <a:noFill/>
          <a:ln w="9525" cap="flat" cmpd="sng">
            <a:solidFill>
              <a:srgbClr val="0079BF"/>
            </a:solidFill>
            <a:prstDash val="solid"/>
            <a:round/>
            <a:headEnd type="none" w="sm" len="sm"/>
            <a:tailEnd type="none" w="sm" len="sm"/>
          </a:ln>
        </p:spPr>
      </p:cxnSp>
      <p:grpSp>
        <p:nvGrpSpPr>
          <p:cNvPr id="240" name="Google Shape;240;p18"/>
          <p:cNvGrpSpPr/>
          <p:nvPr/>
        </p:nvGrpSpPr>
        <p:grpSpPr>
          <a:xfrm>
            <a:off x="6263640" y="1359340"/>
            <a:ext cx="5429599" cy="3750741"/>
            <a:chOff x="12477135" y="3431260"/>
            <a:chExt cx="11267768" cy="7783720"/>
          </a:xfrm>
        </p:grpSpPr>
        <p:sp>
          <p:nvSpPr>
            <p:cNvPr id="241" name="Google Shape;241;p18"/>
            <p:cNvSpPr/>
            <p:nvPr/>
          </p:nvSpPr>
          <p:spPr>
            <a:xfrm>
              <a:off x="12698431" y="6382776"/>
              <a:ext cx="3096698" cy="1858019"/>
            </a:xfrm>
            <a:custGeom>
              <a:avLst/>
              <a:gdLst/>
              <a:ahLst/>
              <a:cxnLst/>
              <a:rect l="l" t="t" r="r" b="b"/>
              <a:pathLst>
                <a:path w="3096698" h="1858019" extrusionOk="0">
                  <a:moveTo>
                    <a:pt x="0" y="0"/>
                  </a:moveTo>
                  <a:lnTo>
                    <a:pt x="3096698" y="0"/>
                  </a:lnTo>
                  <a:lnTo>
                    <a:pt x="3096698" y="1858019"/>
                  </a:lnTo>
                  <a:lnTo>
                    <a:pt x="0" y="1858019"/>
                  </a:lnTo>
                  <a:lnTo>
                    <a:pt x="0" y="0"/>
                  </a:lnTo>
                  <a:close/>
                </a:path>
              </a:pathLst>
            </a:custGeom>
            <a:solidFill>
              <a:srgbClr val="57C3FF"/>
            </a:solidFill>
            <a:ln w="25400" cap="flat" cmpd="sng">
              <a:solidFill>
                <a:schemeClr val="lt1"/>
              </a:solidFill>
              <a:prstDash val="solid"/>
              <a:round/>
              <a:headEnd type="none" w="sm" len="sm"/>
              <a:tailEnd type="none" w="sm" len="sm"/>
            </a:ln>
          </p:spPr>
          <p:txBody>
            <a:bodyPr spcFirstLastPara="1" wrap="square" lIns="45713" tIns="45713" rIns="45713" bIns="45713" anchor="ctr" anchorCtr="0">
              <a:noAutofit/>
            </a:bodyPr>
            <a:lstStyle/>
            <a:p>
              <a:pPr marL="13081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C3.2 Suivre les indicateurs de performance de l’après-vente </a:t>
              </a:r>
              <a:endParaRPr kumimoji="0" lang="fr-FR" sz="10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Calibri" panose="020F0502020204030204" pitchFamily="34" charset="0"/>
              </a:endParaRPr>
            </a:p>
          </p:txBody>
        </p:sp>
        <p:sp>
          <p:nvSpPr>
            <p:cNvPr id="242" name="Google Shape;242;p18"/>
            <p:cNvSpPr/>
            <p:nvPr/>
          </p:nvSpPr>
          <p:spPr>
            <a:xfrm>
              <a:off x="12698431" y="8707112"/>
              <a:ext cx="3096698" cy="1858019"/>
            </a:xfrm>
            <a:custGeom>
              <a:avLst/>
              <a:gdLst/>
              <a:ahLst/>
              <a:cxnLst/>
              <a:rect l="l" t="t" r="r" b="b"/>
              <a:pathLst>
                <a:path w="3096698" h="1858019" extrusionOk="0">
                  <a:moveTo>
                    <a:pt x="0" y="0"/>
                  </a:moveTo>
                  <a:lnTo>
                    <a:pt x="3096698" y="0"/>
                  </a:lnTo>
                  <a:lnTo>
                    <a:pt x="3096698" y="1858019"/>
                  </a:lnTo>
                  <a:lnTo>
                    <a:pt x="0" y="1858019"/>
                  </a:lnTo>
                  <a:lnTo>
                    <a:pt x="0" y="0"/>
                  </a:lnTo>
                  <a:close/>
                </a:path>
              </a:pathLst>
            </a:custGeom>
            <a:solidFill>
              <a:srgbClr val="57C3FF"/>
            </a:solidFill>
            <a:ln w="25400" cap="flat" cmpd="sng">
              <a:solidFill>
                <a:schemeClr val="lt1"/>
              </a:solidFill>
              <a:prstDash val="solid"/>
              <a:round/>
              <a:headEnd type="none" w="sm" len="sm"/>
              <a:tailEnd type="none" w="sm" len="sm"/>
            </a:ln>
          </p:spPr>
          <p:txBody>
            <a:bodyPr spcFirstLastPara="1" wrap="square" lIns="45713" tIns="45713" rIns="45713" bIns="45713" anchor="ctr" anchorCtr="0">
              <a:noAutofit/>
            </a:bodyPr>
            <a:lstStyle/>
            <a:p>
              <a:pPr marL="13081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C3.3 Contribuer au développement professionnel de l’équipe</a:t>
              </a:r>
              <a:endParaRPr kumimoji="0" lang="fr-FR" sz="10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Calibri" panose="020F0502020204030204" pitchFamily="34" charset="0"/>
              </a:endParaRPr>
            </a:p>
          </p:txBody>
        </p:sp>
        <p:pic>
          <p:nvPicPr>
            <p:cNvPr id="244" name="Google Shape;244;p1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5932811" y="4058860"/>
              <a:ext cx="7453667" cy="1857600"/>
            </a:xfrm>
            <a:prstGeom prst="rect">
              <a:avLst/>
            </a:prstGeom>
            <a:noFill/>
            <a:ln>
              <a:noFill/>
            </a:ln>
          </p:spPr>
        </p:pic>
        <p:sp>
          <p:nvSpPr>
            <p:cNvPr id="245" name="Google Shape;245;p18"/>
            <p:cNvSpPr/>
            <p:nvPr/>
          </p:nvSpPr>
          <p:spPr>
            <a:xfrm>
              <a:off x="12699129" y="4058859"/>
              <a:ext cx="3096000" cy="1857600"/>
            </a:xfrm>
            <a:custGeom>
              <a:avLst/>
              <a:gdLst/>
              <a:ahLst/>
              <a:cxnLst/>
              <a:rect l="l" t="t" r="r" b="b"/>
              <a:pathLst>
                <a:path w="3059940" h="1835964" extrusionOk="0">
                  <a:moveTo>
                    <a:pt x="0" y="0"/>
                  </a:moveTo>
                  <a:lnTo>
                    <a:pt x="3059940" y="0"/>
                  </a:lnTo>
                  <a:lnTo>
                    <a:pt x="3059940" y="1835964"/>
                  </a:lnTo>
                  <a:lnTo>
                    <a:pt x="0" y="1835964"/>
                  </a:lnTo>
                  <a:lnTo>
                    <a:pt x="0" y="0"/>
                  </a:lnTo>
                  <a:close/>
                </a:path>
              </a:pathLst>
            </a:custGeom>
            <a:solidFill>
              <a:srgbClr val="57C3FF"/>
            </a:solidFill>
            <a:ln w="25400" cap="flat" cmpd="sng">
              <a:solidFill>
                <a:schemeClr val="lt1"/>
              </a:solidFill>
              <a:prstDash val="solid"/>
              <a:round/>
              <a:headEnd type="none" w="sm" len="sm"/>
              <a:tailEnd type="none" w="sm" len="sm"/>
            </a:ln>
          </p:spPr>
          <p:txBody>
            <a:bodyPr spcFirstLastPara="1" wrap="square" lIns="45713" tIns="45713" rIns="45713" bIns="45713" anchor="ctr" anchorCtr="0">
              <a:noAutofit/>
            </a:bodyPr>
            <a:lstStyle/>
            <a:p>
              <a:pPr marL="13081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C3.1 Assurer la planification et le suivi de l’intervention</a:t>
              </a:r>
              <a:endParaRPr kumimoji="0" lang="fr-FR" sz="10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Calibri" panose="020F0502020204030204" pitchFamily="34" charset="0"/>
              </a:endParaRPr>
            </a:p>
          </p:txBody>
        </p:sp>
        <p:pic>
          <p:nvPicPr>
            <p:cNvPr id="246" name="Google Shape;246;p1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5932811" y="6383195"/>
              <a:ext cx="7453667" cy="1857600"/>
            </a:xfrm>
            <a:prstGeom prst="rect">
              <a:avLst/>
            </a:prstGeom>
            <a:noFill/>
            <a:ln>
              <a:noFill/>
            </a:ln>
          </p:spPr>
        </p:pic>
        <p:pic>
          <p:nvPicPr>
            <p:cNvPr id="247" name="Google Shape;247;p1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5932811" y="8707531"/>
              <a:ext cx="7453667" cy="1857600"/>
            </a:xfrm>
            <a:prstGeom prst="rect">
              <a:avLst/>
            </a:prstGeom>
            <a:noFill/>
            <a:ln>
              <a:noFill/>
            </a:ln>
          </p:spPr>
        </p:pic>
        <p:sp>
          <p:nvSpPr>
            <p:cNvPr id="249" name="Google Shape;249;p18"/>
            <p:cNvSpPr txBox="1"/>
            <p:nvPr/>
          </p:nvSpPr>
          <p:spPr>
            <a:xfrm>
              <a:off x="12698431" y="3490620"/>
              <a:ext cx="3285378" cy="542864"/>
            </a:xfrm>
            <a:prstGeom prst="rect">
              <a:avLst/>
            </a:prstGeom>
            <a:noFill/>
            <a:ln>
              <a:noFill/>
            </a:ln>
          </p:spPr>
          <p:txBody>
            <a:bodyPr spcFirstLastPara="1" wrap="square" lIns="45713" tIns="22850" rIns="45713"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Tx/>
                <a:buNone/>
                <a:tabLst/>
                <a:defRPr/>
              </a:pPr>
              <a:r>
                <a:rPr kumimoji="0" lang="fr-FR" sz="1400" b="0" i="0" u="none" strike="noStrike" kern="1200" cap="none" spc="0" normalizeH="0" baseline="0" noProof="0">
                  <a:ln>
                    <a:noFill/>
                  </a:ln>
                  <a:solidFill>
                    <a:srgbClr val="000000"/>
                  </a:solidFill>
                  <a:effectLst/>
                  <a:uLnTx/>
                  <a:uFillTx/>
                  <a:latin typeface="Arial"/>
                  <a:ea typeface="Arial"/>
                  <a:cs typeface="Arial"/>
                  <a:sym typeface="Arial"/>
                </a:rPr>
                <a:t>Bilan intermédiaire</a:t>
              </a:r>
              <a:endParaRPr kumimoji="0" sz="7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50" name="Google Shape;250;p18"/>
            <p:cNvSpPr/>
            <p:nvPr/>
          </p:nvSpPr>
          <p:spPr>
            <a:xfrm>
              <a:off x="12477135" y="3431260"/>
              <a:ext cx="11267768" cy="7783720"/>
            </a:xfrm>
            <a:prstGeom prst="roundRect">
              <a:avLst>
                <a:gd name="adj" fmla="val 3030"/>
              </a:avLst>
            </a:prstGeom>
            <a:noFill/>
            <a:ln w="25400" cap="flat" cmpd="sng">
              <a:solidFill>
                <a:srgbClr val="0076BA"/>
              </a:solidFill>
              <a:prstDash val="solid"/>
              <a:round/>
              <a:headEnd type="none" w="sm" len="sm"/>
              <a:tailEnd type="none" w="sm" len="sm"/>
            </a:ln>
          </p:spPr>
          <p:txBody>
            <a:bodyPr spcFirstLastPara="1" wrap="square" lIns="45713" tIns="22850" rIns="45713"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sz="7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251" name="Google Shape;251;p18"/>
            <p:cNvSpPr/>
            <p:nvPr/>
          </p:nvSpPr>
          <p:spPr>
            <a:xfrm>
              <a:off x="19569066" y="4333432"/>
              <a:ext cx="1986523" cy="1656490"/>
            </a:xfrm>
            <a:prstGeom prst="rect">
              <a:avLst/>
            </a:prstGeom>
            <a:noFill/>
            <a:ln w="190500" cap="flat" cmpd="sng">
              <a:solidFill>
                <a:srgbClr val="00B0F0"/>
              </a:solidFill>
              <a:prstDash val="solid"/>
              <a:round/>
              <a:headEnd type="none" w="sm" len="sm"/>
              <a:tailEnd type="none" w="sm" len="sm"/>
            </a:ln>
          </p:spPr>
          <p:txBody>
            <a:bodyPr spcFirstLastPara="1" wrap="square" lIns="45713" tIns="22850" rIns="45713"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sz="7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252" name="Google Shape;252;p18"/>
            <p:cNvSpPr/>
            <p:nvPr/>
          </p:nvSpPr>
          <p:spPr>
            <a:xfrm>
              <a:off x="17825364" y="6655158"/>
              <a:ext cx="1878227" cy="1641021"/>
            </a:xfrm>
            <a:prstGeom prst="rect">
              <a:avLst/>
            </a:prstGeom>
            <a:noFill/>
            <a:ln w="190500" cap="flat" cmpd="sng">
              <a:solidFill>
                <a:srgbClr val="00B0F0"/>
              </a:solidFill>
              <a:prstDash val="solid"/>
              <a:round/>
              <a:headEnd type="none" w="sm" len="sm"/>
              <a:tailEnd type="none" w="sm" len="sm"/>
            </a:ln>
          </p:spPr>
          <p:txBody>
            <a:bodyPr spcFirstLastPara="1" wrap="square" lIns="45713" tIns="22850" rIns="45713"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sz="7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253" name="Google Shape;253;p18"/>
            <p:cNvSpPr/>
            <p:nvPr/>
          </p:nvSpPr>
          <p:spPr>
            <a:xfrm>
              <a:off x="21474083" y="8967453"/>
              <a:ext cx="1878227" cy="1641021"/>
            </a:xfrm>
            <a:prstGeom prst="rect">
              <a:avLst/>
            </a:prstGeom>
            <a:noFill/>
            <a:ln w="190500" cap="flat" cmpd="sng">
              <a:solidFill>
                <a:srgbClr val="00B0F0"/>
              </a:solidFill>
              <a:prstDash val="solid"/>
              <a:round/>
              <a:headEnd type="none" w="sm" len="sm"/>
              <a:tailEnd type="none" w="sm" len="sm"/>
            </a:ln>
          </p:spPr>
          <p:txBody>
            <a:bodyPr spcFirstLastPara="1" wrap="square" lIns="45713" tIns="22850" rIns="45713"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sz="700" b="0" i="0" u="none" strike="noStrike" kern="1200" cap="none" spc="0" normalizeH="0" baseline="0" noProof="0">
                <a:ln>
                  <a:noFill/>
                </a:ln>
                <a:solidFill>
                  <a:prstClr val="white"/>
                </a:solidFill>
                <a:effectLst/>
                <a:uLnTx/>
                <a:uFillTx/>
                <a:latin typeface="Arial"/>
                <a:ea typeface="Arial"/>
                <a:cs typeface="Arial"/>
                <a:sym typeface="Arial"/>
              </a:endParaRPr>
            </a:p>
          </p:txBody>
        </p:sp>
      </p:grpSp>
      <p:sp>
        <p:nvSpPr>
          <p:cNvPr id="254" name="Google Shape;254;p18"/>
          <p:cNvSpPr txBox="1"/>
          <p:nvPr/>
        </p:nvSpPr>
        <p:spPr>
          <a:xfrm>
            <a:off x="587578" y="5730000"/>
            <a:ext cx="11113055" cy="917795"/>
          </a:xfrm>
          <a:prstGeom prst="rect">
            <a:avLst/>
          </a:prstGeom>
          <a:noFill/>
          <a:ln>
            <a:noFill/>
          </a:ln>
        </p:spPr>
        <p:txBody>
          <a:bodyPr spcFirstLastPara="1" wrap="square" lIns="45713" tIns="22850" rIns="45713" bIns="22850" anchor="t" anchorCtr="0">
            <a:spAutoFit/>
          </a:bodyPr>
          <a:lstStyle/>
          <a:p>
            <a:pPr marL="69850" marR="0" lvl="0" indent="0" algn="l" defTabSz="914400" rtl="0" eaLnBrk="1" fontAlgn="auto" latinLnBrk="0" hangingPunct="1">
              <a:lnSpc>
                <a:spcPct val="117999"/>
              </a:lnSpc>
              <a:spcBef>
                <a:spcPts val="0"/>
              </a:spcBef>
              <a:spcAft>
                <a:spcPts val="0"/>
              </a:spcAft>
              <a:buClr>
                <a:srgbClr val="000000"/>
              </a:buClr>
              <a:buSzPts val="4800"/>
              <a:buFontTx/>
              <a:buNone/>
              <a:tabLst/>
              <a:defRPr/>
            </a:pPr>
            <a:r>
              <a:rPr kumimoji="0" lang="fr-FR" sz="2400" b="0" i="0" u="none" strike="noStrike" kern="1200" cap="none" spc="0" normalizeH="0" baseline="0" noProof="0" dirty="0">
                <a:ln>
                  <a:noFill/>
                </a:ln>
                <a:solidFill>
                  <a:srgbClr val="000000"/>
                </a:solidFill>
                <a:effectLst/>
                <a:uLnTx/>
                <a:uFillTx/>
                <a:latin typeface="Arial"/>
                <a:ea typeface="Arial"/>
                <a:cs typeface="Arial"/>
                <a:sym typeface="Arial"/>
              </a:rPr>
              <a:t>L’ensemble des bilans intermédiaires montre la progression de l’apprenant.</a:t>
            </a:r>
            <a:endParaRPr kumimoji="0" sz="700" b="0" i="0" u="none" strike="noStrike" kern="1200" cap="none" spc="0" normalizeH="0" baseline="0" noProof="0" dirty="0">
              <a:ln>
                <a:noFill/>
              </a:ln>
              <a:solidFill>
                <a:srgbClr val="000000"/>
              </a:solidFill>
              <a:effectLst/>
              <a:uLnTx/>
              <a:uFillTx/>
              <a:latin typeface="Arial"/>
              <a:ea typeface="Arial"/>
              <a:cs typeface="Arial"/>
              <a:sym typeface="Arial"/>
            </a:endParaRPr>
          </a:p>
          <a:p>
            <a:pPr marL="69850" marR="0" lvl="0" indent="0" algn="l" defTabSz="914400" rtl="0" eaLnBrk="1" fontAlgn="auto" latinLnBrk="0" hangingPunct="1">
              <a:lnSpc>
                <a:spcPct val="117999"/>
              </a:lnSpc>
              <a:spcBef>
                <a:spcPts val="0"/>
              </a:spcBef>
              <a:spcAft>
                <a:spcPts val="0"/>
              </a:spcAft>
              <a:buClr>
                <a:srgbClr val="000000"/>
              </a:buClr>
              <a:buSzPts val="4800"/>
              <a:buFontTx/>
              <a:buNone/>
              <a:tabLst/>
              <a:defRPr/>
            </a:pPr>
            <a:r>
              <a:rPr kumimoji="0" lang="fr-FR" sz="2400" b="0" i="0" u="none" strike="noStrike" kern="1200" cap="none" spc="0" normalizeH="0" baseline="0" noProof="0" dirty="0">
                <a:ln>
                  <a:noFill/>
                </a:ln>
                <a:solidFill>
                  <a:srgbClr val="000000"/>
                </a:solidFill>
                <a:effectLst/>
                <a:uLnTx/>
                <a:uFillTx/>
                <a:latin typeface="Arial"/>
                <a:ea typeface="Arial"/>
                <a:cs typeface="Arial"/>
                <a:sym typeface="Arial"/>
              </a:rPr>
              <a:t>Attention, les attendus au semestre 1 et au semestre 4 ne sont pas les mêmes.</a:t>
            </a:r>
            <a:endParaRPr kumimoji="0" sz="7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255" name="Google Shape;255;p18"/>
          <p:cNvSpPr/>
          <p:nvPr/>
        </p:nvSpPr>
        <p:spPr>
          <a:xfrm>
            <a:off x="5535386" y="1362556"/>
            <a:ext cx="392975" cy="3747525"/>
          </a:xfrm>
          <a:prstGeom prst="leftBrace">
            <a:avLst>
              <a:gd name="adj1" fmla="val 32364"/>
              <a:gd name="adj2" fmla="val 90843"/>
            </a:avLst>
          </a:prstGeom>
          <a:noFill/>
          <a:ln w="9525" cap="flat" cmpd="sng">
            <a:solidFill>
              <a:srgbClr val="009FFF"/>
            </a:solidFill>
            <a:prstDash val="solid"/>
            <a:round/>
            <a:headEnd type="none" w="sm" len="sm"/>
            <a:tailEnd type="none" w="sm" len="sm"/>
          </a:ln>
        </p:spPr>
        <p:txBody>
          <a:bodyPr spcFirstLastPara="1" wrap="square" lIns="45713" tIns="22850" rIns="45713"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sz="7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57" name="Google Shape;257;p18"/>
          <p:cNvSpPr txBox="1">
            <a:spLocks noGrp="1"/>
          </p:cNvSpPr>
          <p:nvPr>
            <p:ph type="sldNum" idx="12"/>
          </p:nvPr>
        </p:nvSpPr>
        <p:spPr>
          <a:xfrm>
            <a:off x="11870613" y="6399505"/>
            <a:ext cx="184253" cy="328295"/>
          </a:xfrm>
          <a:prstGeom prst="rect">
            <a:avLst/>
          </a:prstGeom>
          <a:noFill/>
          <a:ln>
            <a:noFill/>
          </a:ln>
        </p:spPr>
        <p:txBody>
          <a:bodyPr spcFirstLastPara="1" wrap="square" lIns="25400" tIns="25400" rIns="25400" bIns="25400" anchor="b"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Helvetica Neue"/>
              <a:buNone/>
              <a:tabLst/>
              <a:defRPr/>
            </a:pPr>
            <a:fld id="{00000000-1234-1234-1234-123412341234}" type="slidenum">
              <a:rPr kumimoji="0" lang="fr-FR" sz="900" b="0" i="0" u="none" strike="noStrike" kern="1200" cap="none" spc="0" normalizeH="0" baseline="0" noProof="0">
                <a:ln>
                  <a:noFill/>
                </a:ln>
                <a:solidFill>
                  <a:srgbClr val="000000"/>
                </a:solidFill>
                <a:effectLst/>
                <a:uLnTx/>
                <a:uFillTx/>
                <a:latin typeface="Helvetica Neue"/>
                <a:ea typeface="Helvetica Neue"/>
                <a:cs typeface="Helvetica Neue"/>
                <a:sym typeface="Helvetica Neue"/>
              </a:rPr>
              <a:pPr marL="0" marR="0" lvl="0" indent="0" algn="ctr" defTabSz="914400" rtl="0" eaLnBrk="1" fontAlgn="auto" latinLnBrk="0" hangingPunct="1">
                <a:lnSpc>
                  <a:spcPct val="100000"/>
                </a:lnSpc>
                <a:spcBef>
                  <a:spcPts val="0"/>
                </a:spcBef>
                <a:spcAft>
                  <a:spcPts val="0"/>
                </a:spcAft>
                <a:buClr>
                  <a:srgbClr val="000000"/>
                </a:buClr>
                <a:buSzPts val="1800"/>
                <a:buFont typeface="Helvetica Neue"/>
                <a:buNone/>
                <a:tabLst/>
                <a:defRPr/>
              </a:pPr>
              <a:t>28</a:t>
            </a:fld>
            <a:endParaRPr kumimoji="0" sz="900" b="0" i="0" u="none" strike="noStrike" kern="1200" cap="none" spc="0" normalizeH="0" baseline="0" noProof="0">
              <a:ln>
                <a:noFill/>
              </a:ln>
              <a:solidFill>
                <a:srgbClr val="000000"/>
              </a:solidFill>
              <a:effectLst/>
              <a:uLnTx/>
              <a:uFillTx/>
              <a:latin typeface="Helvetica Neue"/>
              <a:ea typeface="Helvetica Neue"/>
              <a:cs typeface="Helvetica Neue"/>
              <a:sym typeface="Helvetica Neue"/>
            </a:endParaRPr>
          </a:p>
        </p:txBody>
      </p:sp>
      <p:pic>
        <p:nvPicPr>
          <p:cNvPr id="21" name="Image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1175157" cy="1064713"/>
          </a:xfrm>
          <a:prstGeom prst="rect">
            <a:avLst/>
          </a:prstGeom>
        </p:spPr>
      </p:pic>
      <p:sp>
        <p:nvSpPr>
          <p:cNvPr id="3" name="Espace réservé du numéro de diapositive 2">
            <a:extLst>
              <a:ext uri="{FF2B5EF4-FFF2-40B4-BE49-F238E27FC236}">
                <a16:creationId xmlns:a16="http://schemas.microsoft.com/office/drawing/2014/main" id="{AE09D5CB-4C98-8E0D-6C2A-ED0684451A6E}"/>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Helvetica Neue"/>
              <a:buNone/>
              <a:tabLst/>
              <a:defRPr/>
            </a:pPr>
            <a:endParaRPr kumimoji="0" lang="fr-FR" sz="900" b="0" i="0" u="none" strike="noStrike" kern="120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4" name="Rectangle 3">
            <a:extLst>
              <a:ext uri="{FF2B5EF4-FFF2-40B4-BE49-F238E27FC236}">
                <a16:creationId xmlns:a16="http://schemas.microsoft.com/office/drawing/2014/main" id="{01459184-B9C3-ED1D-4F0E-26E8A108662A}"/>
              </a:ext>
            </a:extLst>
          </p:cNvPr>
          <p:cNvSpPr/>
          <p:nvPr/>
        </p:nvSpPr>
        <p:spPr>
          <a:xfrm>
            <a:off x="1447800" y="0"/>
            <a:ext cx="9080500" cy="571500"/>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PNF BTS Maintenance des véhicules 16 mars et 02 avril 2026</a:t>
            </a:r>
          </a:p>
        </p:txBody>
      </p:sp>
      <p:sp>
        <p:nvSpPr>
          <p:cNvPr id="5" name="Rectangle 4">
            <a:extLst>
              <a:ext uri="{FF2B5EF4-FFF2-40B4-BE49-F238E27FC236}">
                <a16:creationId xmlns:a16="http://schemas.microsoft.com/office/drawing/2014/main" id="{E3D9CA37-FD86-E49D-7EB8-1BE7B6A00ACD}"/>
              </a:ext>
            </a:extLst>
          </p:cNvPr>
          <p:cNvSpPr/>
          <p:nvPr/>
        </p:nvSpPr>
        <p:spPr>
          <a:xfrm>
            <a:off x="1447800" y="571500"/>
            <a:ext cx="9118600" cy="50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algn="l" defTabSz="914400" rtl="0" eaLnBrk="1" fontAlgn="auto" latinLnBrk="0" hangingPunct="1">
              <a:lnSpc>
                <a:spcPct val="150000"/>
              </a:lnSpc>
              <a:spcBef>
                <a:spcPts val="0"/>
              </a:spcBef>
              <a:spcAft>
                <a:spcPts val="0"/>
              </a:spcAft>
              <a:buClr>
                <a:srgbClr val="000000"/>
              </a:buClr>
              <a:buSzPts val="4000"/>
              <a:buFontTx/>
              <a:buNone/>
              <a:tabLst/>
              <a:defRPr/>
            </a:pPr>
            <a:r>
              <a:rPr kumimoji="0" lang="fr-FR" sz="1800" b="1" i="0" u="none" strike="noStrike" kern="1200" cap="none" spc="0" normalizeH="0" baseline="0" noProof="0" dirty="0">
                <a:ln>
                  <a:noFill/>
                </a:ln>
                <a:solidFill>
                  <a:srgbClr val="4472C4">
                    <a:lumMod val="50000"/>
                  </a:srgbClr>
                </a:solidFill>
                <a:effectLst/>
                <a:uLnTx/>
                <a:uFillTx/>
                <a:latin typeface="Helvetica Neue"/>
                <a:ea typeface="Helvetica Neue"/>
                <a:cs typeface="Helvetica Neue"/>
                <a:sym typeface="Helvetica Neue"/>
              </a:rPr>
              <a:t>Exemple de </a:t>
            </a:r>
            <a:r>
              <a:rPr kumimoji="0" lang="fr-FR" sz="1800" b="1" i="0" u="none" strike="noStrike" kern="1200" cap="none" spc="0" normalizeH="0" baseline="0" noProof="0" dirty="0">
                <a:ln>
                  <a:noFill/>
                </a:ln>
                <a:solidFill>
                  <a:srgbClr val="4472C4">
                    <a:lumMod val="50000"/>
                  </a:srgbClr>
                </a:solidFill>
                <a:effectLst/>
                <a:uLnTx/>
                <a:uFillTx/>
                <a:latin typeface="Arial"/>
                <a:ea typeface="Arial"/>
                <a:cs typeface="Arial"/>
                <a:sym typeface="Arial"/>
              </a:rPr>
              <a:t>livret de suivi d’acquisition des compétences </a:t>
            </a:r>
            <a:endParaRPr kumimoji="0" lang="fr-FR" sz="1800" b="0" i="0" u="none" strike="noStrike" kern="1200" cap="none" spc="0" normalizeH="0" baseline="0" noProof="0" dirty="0">
              <a:ln>
                <a:noFill/>
              </a:ln>
              <a:solidFill>
                <a:srgbClr val="4472C4">
                  <a:lumMod val="50000"/>
                </a:srgbClr>
              </a:solidFill>
              <a:effectLst/>
              <a:uLnTx/>
              <a:uFillTx/>
              <a:latin typeface="Arial"/>
              <a:ea typeface="Arial"/>
              <a:cs typeface="Arial"/>
              <a:sym typeface="Arial"/>
            </a:endParaRPr>
          </a:p>
        </p:txBody>
      </p:sp>
    </p:spTree>
    <p:extLst>
      <p:ext uri="{BB962C8B-B14F-4D97-AF65-F5344CB8AC3E}">
        <p14:creationId xmlns:p14="http://schemas.microsoft.com/office/powerpoint/2010/main" val="1890246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2047507" y="2811628"/>
            <a:ext cx="8234948" cy="6667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733" b="1" i="0" u="none" strike="noStrike" kern="1200" cap="none" spc="0" normalizeH="0" baseline="0" noProof="0" dirty="0">
                <a:ln>
                  <a:noFill/>
                </a:ln>
                <a:solidFill>
                  <a:prstClr val="black"/>
                </a:solidFill>
                <a:effectLst/>
                <a:uLnTx/>
                <a:uFillTx/>
                <a:latin typeface="Calibri" panose="020F0502020204030204"/>
                <a:ea typeface="+mn-ea"/>
                <a:cs typeface="+mn-cs"/>
              </a:rPr>
              <a:t>STAGES EN MILIEU PROFESSIONNEL</a:t>
            </a:r>
          </a:p>
        </p:txBody>
      </p:sp>
      <p:sp>
        <p:nvSpPr>
          <p:cNvPr id="7" name="Rectangle 6">
            <a:extLst>
              <a:ext uri="{FF2B5EF4-FFF2-40B4-BE49-F238E27FC236}">
                <a16:creationId xmlns:a16="http://schemas.microsoft.com/office/drawing/2014/main" id="{600181A9-5C3B-89A7-D5F4-B4145A2B943F}"/>
              </a:ext>
            </a:extLst>
          </p:cNvPr>
          <p:cNvSpPr/>
          <p:nvPr/>
        </p:nvSpPr>
        <p:spPr>
          <a:xfrm>
            <a:off x="1447800" y="0"/>
            <a:ext cx="9080500" cy="1079500"/>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PNF BTS Maintenance des véhicules 16 mars et 02 avril 2026</a:t>
            </a:r>
          </a:p>
        </p:txBody>
      </p:sp>
    </p:spTree>
    <p:extLst>
      <p:ext uri="{BB962C8B-B14F-4D97-AF65-F5344CB8AC3E}">
        <p14:creationId xmlns:p14="http://schemas.microsoft.com/office/powerpoint/2010/main" val="2309197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2138947" y="2733251"/>
            <a:ext cx="8234948" cy="6667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733" b="1" i="0" u="none" strike="noStrike" kern="1200" cap="none" spc="0" normalizeH="0" baseline="0" noProof="0" dirty="0">
                <a:ln>
                  <a:noFill/>
                </a:ln>
                <a:solidFill>
                  <a:prstClr val="black"/>
                </a:solidFill>
                <a:effectLst/>
                <a:uLnTx/>
                <a:uFillTx/>
                <a:latin typeface="Calibri" panose="020F0502020204030204"/>
                <a:ea typeface="+mn-ea"/>
                <a:cs typeface="+mn-cs"/>
              </a:rPr>
              <a:t>CONTEXTE DE LA RÉNOVATION</a:t>
            </a:r>
          </a:p>
        </p:txBody>
      </p:sp>
      <p:sp>
        <p:nvSpPr>
          <p:cNvPr id="5" name="Espace réservé du texte 3">
            <a:extLst>
              <a:ext uri="{FF2B5EF4-FFF2-40B4-BE49-F238E27FC236}">
                <a16:creationId xmlns:a16="http://schemas.microsoft.com/office/drawing/2014/main" id="{338987AB-0FA2-514B-E945-2388FAE9985F}"/>
              </a:ext>
            </a:extLst>
          </p:cNvPr>
          <p:cNvSpPr txBox="1">
            <a:spLocks/>
          </p:cNvSpPr>
          <p:nvPr/>
        </p:nvSpPr>
        <p:spPr>
          <a:xfrm>
            <a:off x="1314450" y="10758"/>
            <a:ext cx="9222920" cy="1094142"/>
          </a:xfrm>
          <a:prstGeom prst="rect">
            <a:avLst/>
          </a:prstGeom>
          <a:solidFill>
            <a:schemeClr val="accent1">
              <a:lumMod val="75000"/>
            </a:schemeClr>
          </a:solidFill>
        </p:spPr>
        <p:txBody>
          <a:bodyPr numCol="1" anchor="ctr" anchorCtr="1"/>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PNF BTS Maintenance des véhicules 16 mars et 02 avril 2026</a:t>
            </a:r>
          </a:p>
        </p:txBody>
      </p:sp>
    </p:spTree>
    <p:extLst>
      <p:ext uri="{BB962C8B-B14F-4D97-AF65-F5344CB8AC3E}">
        <p14:creationId xmlns:p14="http://schemas.microsoft.com/office/powerpoint/2010/main" val="2919101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2600" b="1" dirty="0">
                <a:solidFill>
                  <a:schemeClr val="accent1">
                    <a:lumMod val="50000"/>
                  </a:schemeClr>
                </a:solidFill>
              </a:rPr>
              <a:t>Le stage de découverte en entreprise (non obligatoire)</a:t>
            </a:r>
          </a:p>
          <a:p>
            <a:endParaRPr lang="fr-FR" sz="2600" b="1" dirty="0"/>
          </a:p>
        </p:txBody>
      </p:sp>
      <p:sp>
        <p:nvSpPr>
          <p:cNvPr id="3" name="Espace réservé du contenu 2"/>
          <p:cNvSpPr>
            <a:spLocks noGrp="1"/>
          </p:cNvSpPr>
          <p:nvPr>
            <p:ph sz="quarter" idx="11"/>
          </p:nvPr>
        </p:nvSpPr>
        <p:spPr/>
        <p:txBody>
          <a:bodyPr/>
          <a:lstStyle/>
          <a:p>
            <a:pPr lvl="1" algn="just">
              <a:lnSpc>
                <a:spcPct val="80000"/>
              </a:lnSpc>
              <a:spcBef>
                <a:spcPct val="0"/>
              </a:spcBef>
            </a:pPr>
            <a:r>
              <a:rPr lang="fr-FR" sz="2800" dirty="0"/>
              <a:t>situé lors du 1</a:t>
            </a:r>
            <a:r>
              <a:rPr lang="fr-FR" sz="2800" baseline="30000" dirty="0"/>
              <a:t>er</a:t>
            </a:r>
            <a:r>
              <a:rPr lang="fr-FR" sz="2800" dirty="0"/>
              <a:t> semestre de la première année ;</a:t>
            </a:r>
          </a:p>
          <a:p>
            <a:pPr lvl="1" algn="just">
              <a:lnSpc>
                <a:spcPct val="80000"/>
              </a:lnSpc>
              <a:spcBef>
                <a:spcPct val="0"/>
              </a:spcBef>
            </a:pPr>
            <a:endParaRPr lang="fr-FR" sz="2800" dirty="0"/>
          </a:p>
          <a:p>
            <a:pPr lvl="1" algn="just">
              <a:lnSpc>
                <a:spcPct val="80000"/>
              </a:lnSpc>
              <a:spcBef>
                <a:spcPct val="0"/>
              </a:spcBef>
            </a:pPr>
            <a:r>
              <a:rPr lang="fr-FR" sz="2800" dirty="0"/>
              <a:t>d’une durée de deux semaines ;</a:t>
            </a:r>
          </a:p>
          <a:p>
            <a:pPr lvl="1" algn="just">
              <a:lnSpc>
                <a:spcPct val="80000"/>
              </a:lnSpc>
              <a:spcBef>
                <a:spcPct val="0"/>
              </a:spcBef>
            </a:pPr>
            <a:endParaRPr lang="fr-FR" sz="2800" dirty="0"/>
          </a:p>
          <a:p>
            <a:pPr lvl="1" algn="just">
              <a:lnSpc>
                <a:spcPct val="80000"/>
              </a:lnSpc>
              <a:spcBef>
                <a:spcPct val="0"/>
              </a:spcBef>
            </a:pPr>
            <a:r>
              <a:rPr lang="fr-FR" sz="2800" dirty="0"/>
              <a:t>Objectif : proposer aux étudiants une découverte des activités des entreprises de maintenance de véhicules;</a:t>
            </a:r>
          </a:p>
          <a:p>
            <a:pPr lvl="1" algn="just">
              <a:lnSpc>
                <a:spcPct val="80000"/>
              </a:lnSpc>
              <a:spcBef>
                <a:spcPct val="0"/>
              </a:spcBef>
            </a:pPr>
            <a:endParaRPr lang="fr-FR" sz="2800" dirty="0"/>
          </a:p>
          <a:p>
            <a:pPr lvl="1" algn="just">
              <a:lnSpc>
                <a:spcPct val="80000"/>
              </a:lnSpc>
              <a:spcBef>
                <a:spcPct val="0"/>
              </a:spcBef>
            </a:pPr>
            <a:r>
              <a:rPr lang="fr-FR" sz="2800" dirty="0"/>
              <a:t>s’inscrit dans un projet pédagogique défini par l’établissement, incluant également la nature des activités menées aves les étudiants n’effectuant pas le stage ;</a:t>
            </a:r>
          </a:p>
          <a:p>
            <a:pPr lvl="1" algn="just">
              <a:lnSpc>
                <a:spcPct val="80000"/>
              </a:lnSpc>
              <a:spcBef>
                <a:spcPct val="0"/>
              </a:spcBef>
            </a:pPr>
            <a:endParaRPr lang="fr-FR" sz="2800" dirty="0"/>
          </a:p>
          <a:p>
            <a:pPr lvl="1" algn="just">
              <a:lnSpc>
                <a:spcPct val="80000"/>
              </a:lnSpc>
              <a:spcBef>
                <a:spcPct val="0"/>
              </a:spcBef>
            </a:pPr>
            <a:r>
              <a:rPr lang="fr-FR" sz="2800" dirty="0"/>
              <a:t>fait l’objet d’un rapport, synthèse du contexte d’entreprise appréhendé et des activités menées durant le stage.</a:t>
            </a:r>
          </a:p>
          <a:p>
            <a:pPr marL="990600" lvl="1" indent="-533400" algn="just">
              <a:lnSpc>
                <a:spcPct val="80000"/>
              </a:lnSpc>
              <a:spcBef>
                <a:spcPct val="0"/>
              </a:spcBef>
              <a:buFont typeface="Arial" charset="0"/>
              <a:buChar char="•"/>
            </a:pPr>
            <a:endParaRPr lang="fr-FR" b="1" dirty="0">
              <a:solidFill>
                <a:srgbClr val="663300"/>
              </a:solidFill>
            </a:endParaRPr>
          </a:p>
          <a:p>
            <a:pPr lvl="1"/>
            <a:endParaRPr lang="fr-FR" dirty="0"/>
          </a:p>
        </p:txBody>
      </p:sp>
      <p:sp>
        <p:nvSpPr>
          <p:cNvPr id="4" name="Espace réservé du texte 3"/>
          <p:cNvSpPr>
            <a:spLocks noGrp="1"/>
          </p:cNvSpPr>
          <p:nvPr>
            <p:ph type="body" sz="quarter" idx="12"/>
          </p:nvPr>
        </p:nvSpPr>
        <p:spPr/>
        <p:txBody>
          <a:bodyPr/>
          <a:lstStyle/>
          <a:p>
            <a:endParaRPr lang="fr-FR" dirty="0"/>
          </a:p>
        </p:txBody>
      </p:sp>
    </p:spTree>
    <p:extLst>
      <p:ext uri="{BB962C8B-B14F-4D97-AF65-F5344CB8AC3E}">
        <p14:creationId xmlns:p14="http://schemas.microsoft.com/office/powerpoint/2010/main" val="4179804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2600" b="1" dirty="0">
                <a:solidFill>
                  <a:schemeClr val="accent1">
                    <a:lumMod val="50000"/>
                  </a:schemeClr>
                </a:solidFill>
              </a:rPr>
              <a:t>Le stage métier obligatoire</a:t>
            </a:r>
          </a:p>
          <a:p>
            <a:endParaRPr lang="fr-FR" sz="2600" b="1" dirty="0"/>
          </a:p>
        </p:txBody>
      </p:sp>
      <p:sp>
        <p:nvSpPr>
          <p:cNvPr id="3" name="Espace réservé du contenu 2"/>
          <p:cNvSpPr>
            <a:spLocks noGrp="1"/>
          </p:cNvSpPr>
          <p:nvPr>
            <p:ph sz="quarter" idx="11"/>
          </p:nvPr>
        </p:nvSpPr>
        <p:spPr/>
        <p:txBody>
          <a:bodyPr/>
          <a:lstStyle/>
          <a:p>
            <a:pPr lvl="1" algn="just">
              <a:lnSpc>
                <a:spcPct val="80000"/>
              </a:lnSpc>
              <a:spcBef>
                <a:spcPct val="0"/>
              </a:spcBef>
            </a:pPr>
            <a:r>
              <a:rPr lang="fr-FR" sz="2200" dirty="0"/>
              <a:t>Durée 6 à 8 semaines;</a:t>
            </a:r>
          </a:p>
          <a:p>
            <a:pPr lvl="1" algn="just">
              <a:lnSpc>
                <a:spcPct val="80000"/>
              </a:lnSpc>
              <a:spcBef>
                <a:spcPct val="0"/>
              </a:spcBef>
            </a:pPr>
            <a:endParaRPr lang="fr-FR" sz="2200" dirty="0"/>
          </a:p>
          <a:p>
            <a:pPr lvl="1" algn="just">
              <a:lnSpc>
                <a:spcPct val="80000"/>
              </a:lnSpc>
              <a:spcBef>
                <a:spcPct val="0"/>
              </a:spcBef>
            </a:pPr>
            <a:r>
              <a:rPr lang="fr-FR" sz="2200" dirty="0"/>
              <a:t>le positionnement temporel et le découpage sont laissés à l’initiative de chaque établissement ;</a:t>
            </a:r>
          </a:p>
          <a:p>
            <a:pPr lvl="1" algn="just">
              <a:lnSpc>
                <a:spcPct val="80000"/>
              </a:lnSpc>
              <a:spcBef>
                <a:spcPct val="0"/>
              </a:spcBef>
            </a:pPr>
            <a:endParaRPr lang="fr-FR" sz="2200" dirty="0"/>
          </a:p>
          <a:p>
            <a:pPr lvl="1" algn="just">
              <a:lnSpc>
                <a:spcPct val="80000"/>
              </a:lnSpc>
              <a:spcBef>
                <a:spcPct val="0"/>
              </a:spcBef>
            </a:pPr>
            <a:r>
              <a:rPr lang="fr-FR" sz="2200" dirty="0"/>
              <a:t>peut se dérouler dans une ou plusieurs entreprises ;</a:t>
            </a:r>
          </a:p>
          <a:p>
            <a:pPr lvl="1" algn="just">
              <a:lnSpc>
                <a:spcPct val="80000"/>
              </a:lnSpc>
              <a:spcBef>
                <a:spcPct val="0"/>
              </a:spcBef>
            </a:pPr>
            <a:endParaRPr lang="fr-FR" sz="2200" dirty="0"/>
          </a:p>
          <a:p>
            <a:pPr lvl="1" algn="just">
              <a:lnSpc>
                <a:spcPct val="80000"/>
              </a:lnSpc>
              <a:spcBef>
                <a:spcPct val="0"/>
              </a:spcBef>
            </a:pPr>
            <a:r>
              <a:rPr lang="fr-FR" sz="2200" dirty="0"/>
              <a:t>Objectifs: prendre la mesure des réalités techniques, économiques et sociales de l’entreprise, de mettre en </a:t>
            </a:r>
            <a:r>
              <a:rPr lang="fr-FR" sz="2200" dirty="0" err="1"/>
              <a:t>oeuvre</a:t>
            </a:r>
            <a:r>
              <a:rPr lang="fr-FR" sz="2200" dirty="0"/>
              <a:t>, d’approfondir, de construire et de développer des compétences dans un contexte professionnel réel. Les objectifs visés et les activités à conduire sont conjointement définis par un enseignant de sciences et techniques industrielles et le tuteur en entreprise. </a:t>
            </a:r>
          </a:p>
          <a:p>
            <a:pPr lvl="1" algn="just">
              <a:lnSpc>
                <a:spcPct val="80000"/>
              </a:lnSpc>
              <a:spcBef>
                <a:spcPct val="0"/>
              </a:spcBef>
            </a:pPr>
            <a:endParaRPr lang="fr-FR" sz="2200" dirty="0"/>
          </a:p>
          <a:p>
            <a:pPr lvl="1" algn="just">
              <a:lnSpc>
                <a:spcPct val="80000"/>
              </a:lnSpc>
              <a:spcBef>
                <a:spcPct val="0"/>
              </a:spcBef>
            </a:pPr>
            <a:r>
              <a:rPr lang="fr-FR" sz="2200" dirty="0"/>
              <a:t>Fait l’objet d’un rapport (30 pages max), synthèse du contexte d’entreprise appréhendé et des activités menées durant le stage. </a:t>
            </a:r>
          </a:p>
          <a:p>
            <a:pPr lvl="1" algn="just">
              <a:lnSpc>
                <a:spcPct val="80000"/>
              </a:lnSpc>
              <a:spcBef>
                <a:spcPct val="0"/>
              </a:spcBef>
            </a:pPr>
            <a:endParaRPr lang="fr-FR" sz="2200" dirty="0"/>
          </a:p>
          <a:p>
            <a:pPr lvl="1" algn="just">
              <a:lnSpc>
                <a:spcPct val="80000"/>
              </a:lnSpc>
              <a:spcBef>
                <a:spcPct val="0"/>
              </a:spcBef>
            </a:pPr>
            <a:r>
              <a:rPr lang="fr-FR" sz="2200" dirty="0"/>
              <a:t>À Annexer au rapport, 3 documents en langue anglaise, d’une page chacun, qui illustrent le thème du stage ou de l’activité professionnelle: un document technique et deux extraits de la presse écrite ou de sites d’information scientifique ou généraliste. Ces trois documents sont supports d’évaluation de l’épreuve E2 « Langue vivante étrangère 1 : Anglais »</a:t>
            </a:r>
          </a:p>
          <a:p>
            <a:pPr marL="457200" lvl="1" indent="0" algn="just">
              <a:lnSpc>
                <a:spcPct val="80000"/>
              </a:lnSpc>
              <a:spcBef>
                <a:spcPct val="0"/>
              </a:spcBef>
              <a:buNone/>
            </a:pPr>
            <a:endParaRPr lang="fr-FR" sz="2200" b="1" dirty="0">
              <a:solidFill>
                <a:srgbClr val="663300"/>
              </a:solidFill>
            </a:endParaRPr>
          </a:p>
          <a:p>
            <a:pPr lvl="1"/>
            <a:endParaRPr lang="fr-FR" sz="2200" dirty="0"/>
          </a:p>
        </p:txBody>
      </p:sp>
      <p:sp>
        <p:nvSpPr>
          <p:cNvPr id="5" name="Espace réservé du texte 3">
            <a:extLst>
              <a:ext uri="{FF2B5EF4-FFF2-40B4-BE49-F238E27FC236}">
                <a16:creationId xmlns:a16="http://schemas.microsoft.com/office/drawing/2014/main" id="{DC72A202-6BC6-13AC-5A65-8A17B67C47D5}"/>
              </a:ext>
            </a:extLst>
          </p:cNvPr>
          <p:cNvSpPr txBox="1">
            <a:spLocks/>
          </p:cNvSpPr>
          <p:nvPr/>
        </p:nvSpPr>
        <p:spPr>
          <a:xfrm>
            <a:off x="1328517" y="0"/>
            <a:ext cx="9222920" cy="523939"/>
          </a:xfrm>
          <a:prstGeom prst="rect">
            <a:avLst/>
          </a:prstGeom>
          <a:solidFill>
            <a:schemeClr val="accent1">
              <a:lumMod val="75000"/>
            </a:schemeClr>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PNF BTS Maintenance des véhicules 16 mars et 02 avril 2026</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89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75094" y="1825845"/>
            <a:ext cx="11041811" cy="3970318"/>
          </a:xfrm>
          <a:prstGeom prst="rect">
            <a:avLst/>
          </a:prstGeom>
          <a:noFill/>
        </p:spPr>
        <p:txBody>
          <a:bodyPr wrap="square" rtlCol="0">
            <a:spAutoFit/>
          </a:bodyPr>
          <a:lstStyle/>
          <a:p>
            <a:pPr marL="380990" marR="0" lvl="0" indent="-38099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une organisation par blocs de compétences qui implique une approche systémique des enseignements au regard des activités proposées ;</a:t>
            </a:r>
          </a:p>
          <a:p>
            <a:pPr marL="380990" marR="0" lvl="0" indent="-38099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un stage de 6 à 8 semaines à organiser selon le choix des centres en une ou plusieurs périodes ;</a:t>
            </a:r>
          </a:p>
          <a:p>
            <a:pPr marL="380990" marR="0" lvl="0" indent="-38099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des </a:t>
            </a:r>
            <a:r>
              <a:rPr kumimoji="0" lang="fr-FR" sz="2800" b="0" i="0" u="none" strike="noStrike" kern="1200" cap="none" spc="0" normalizeH="0" baseline="0" noProof="0" dirty="0" err="1">
                <a:ln>
                  <a:noFill/>
                </a:ln>
                <a:solidFill>
                  <a:prstClr val="black"/>
                </a:solidFill>
                <a:effectLst/>
                <a:uLnTx/>
                <a:uFillTx/>
                <a:latin typeface="Calibri" panose="020F0502020204030204"/>
                <a:ea typeface="+mn-ea"/>
                <a:cs typeface="+mn-cs"/>
              </a:rPr>
              <a:t>co</a:t>
            </a: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-enseignements STI/Physique-Chimie et STI/Anglais destinés à favoriser une meilleure relation entre les situations professionnelles et la mobilisation des acquis des enseignements généraux ;</a:t>
            </a:r>
          </a:p>
          <a:p>
            <a:pPr marL="380990" marR="0" lvl="0" indent="-38099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de l’accompagnement personnalisé en première année pour être en réponse à des besoins spécifiques des étudiants. </a:t>
            </a:r>
          </a:p>
        </p:txBody>
      </p:sp>
      <p:sp>
        <p:nvSpPr>
          <p:cNvPr id="5" name="Rectangle 4">
            <a:extLst>
              <a:ext uri="{FF2B5EF4-FFF2-40B4-BE49-F238E27FC236}">
                <a16:creationId xmlns:a16="http://schemas.microsoft.com/office/drawing/2014/main" id="{B45DF4E3-B1C9-3A2E-5356-5F748A292090}"/>
              </a:ext>
            </a:extLst>
          </p:cNvPr>
          <p:cNvSpPr/>
          <p:nvPr/>
        </p:nvSpPr>
        <p:spPr>
          <a:xfrm>
            <a:off x="1447800" y="0"/>
            <a:ext cx="9080500" cy="571500"/>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PNF BTS Maintenance des véhicules 16 mars et 02 avril 2026</a:t>
            </a:r>
          </a:p>
        </p:txBody>
      </p:sp>
      <p:sp>
        <p:nvSpPr>
          <p:cNvPr id="6" name="Espace réservé du texte 1">
            <a:extLst>
              <a:ext uri="{FF2B5EF4-FFF2-40B4-BE49-F238E27FC236}">
                <a16:creationId xmlns:a16="http://schemas.microsoft.com/office/drawing/2014/main" id="{C5AB1141-87B3-69AA-8915-D0B1DBD6B5AA}"/>
              </a:ext>
            </a:extLst>
          </p:cNvPr>
          <p:cNvSpPr>
            <a:spLocks noGrp="1"/>
          </p:cNvSpPr>
          <p:nvPr>
            <p:ph type="body" sz="quarter" idx="10"/>
          </p:nvPr>
        </p:nvSpPr>
        <p:spPr>
          <a:xfrm>
            <a:off x="1447800" y="503593"/>
            <a:ext cx="9089570" cy="572732"/>
          </a:xfrm>
        </p:spPr>
        <p:txBody>
          <a:bodyPr/>
          <a:lstStyle/>
          <a:p>
            <a:r>
              <a:rPr lang="fr-FR" sz="2400" b="1" dirty="0">
                <a:solidFill>
                  <a:schemeClr val="accent1">
                    <a:lumMod val="50000"/>
                  </a:schemeClr>
                </a:solidFill>
              </a:rPr>
              <a:t>Les points saillants d’évolution du référentiel</a:t>
            </a:r>
          </a:p>
        </p:txBody>
      </p:sp>
    </p:spTree>
    <p:extLst>
      <p:ext uri="{BB962C8B-B14F-4D97-AF65-F5344CB8AC3E}">
        <p14:creationId xmlns:p14="http://schemas.microsoft.com/office/powerpoint/2010/main" val="3477234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F95A3-1657-8584-538F-64E2B91ED807}"/>
            </a:ext>
          </a:extLst>
        </p:cNvPr>
        <p:cNvGrpSpPr/>
        <p:nvPr/>
      </p:nvGrpSpPr>
      <p:grpSpPr>
        <a:xfrm>
          <a:off x="0" y="0"/>
          <a:ext cx="0" cy="0"/>
          <a:chOff x="0" y="0"/>
          <a:chExt cx="0" cy="0"/>
        </a:xfrm>
      </p:grpSpPr>
    </p:spTree>
    <p:extLst>
      <p:ext uri="{BB962C8B-B14F-4D97-AF65-F5344CB8AC3E}">
        <p14:creationId xmlns:p14="http://schemas.microsoft.com/office/powerpoint/2010/main" val="3181157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B38FB-F07A-21F2-5966-3388D3E3FFFA}"/>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5DF2EFF6-10B7-5911-BBA5-1FEB9FA2AC63}"/>
              </a:ext>
            </a:extLst>
          </p:cNvPr>
          <p:cNvSpPr txBox="1"/>
          <p:nvPr/>
        </p:nvSpPr>
        <p:spPr>
          <a:xfrm>
            <a:off x="7008876" y="2965008"/>
            <a:ext cx="4960620" cy="1323439"/>
          </a:xfrm>
          <a:prstGeom prst="rect">
            <a:avLst/>
          </a:prstGeom>
          <a:noFill/>
          <a:ln w="6350">
            <a:solidFill>
              <a:schemeClr val="tx1"/>
            </a:solidFill>
          </a:ln>
        </p:spPr>
        <p:txBody>
          <a:bodyPr wrap="square" rtlCol="0">
            <a:spAutoFit/>
          </a:bodyPr>
          <a:lstStyle/>
          <a:p>
            <a:pPr algn="ctr"/>
            <a:r>
              <a:rPr lang="fr-FR" sz="2000" b="1" dirty="0">
                <a:latin typeface="Arial" panose="020B0604020202020204" pitchFamily="34" charset="0"/>
                <a:cs typeface="Arial" panose="020B0604020202020204" pitchFamily="34" charset="0"/>
              </a:rPr>
              <a:t>PNF </a:t>
            </a:r>
          </a:p>
          <a:p>
            <a:pPr algn="ctr"/>
            <a:r>
              <a:rPr lang="fr-FR" sz="2000" b="1" dirty="0">
                <a:latin typeface="Arial" panose="020B0604020202020204" pitchFamily="34" charset="0"/>
                <a:cs typeface="Arial" panose="020B0604020202020204" pitchFamily="34" charset="0"/>
              </a:rPr>
              <a:t>Rénovation du BTS </a:t>
            </a:r>
          </a:p>
          <a:p>
            <a:pPr algn="ctr"/>
            <a:r>
              <a:rPr lang="fr-FR" sz="2000" b="1" dirty="0">
                <a:latin typeface="Arial" panose="020B0604020202020204" pitchFamily="34" charset="0"/>
                <a:cs typeface="Arial" panose="020B0604020202020204" pitchFamily="34" charset="0"/>
              </a:rPr>
              <a:t>Maintenance des véhicules  </a:t>
            </a:r>
          </a:p>
          <a:p>
            <a:pPr algn="ctr"/>
            <a:r>
              <a:rPr lang="fr-FR" sz="2000" b="1" dirty="0">
                <a:latin typeface="Arial" panose="020B0604020202020204" pitchFamily="34" charset="0"/>
                <a:cs typeface="Arial" panose="020B0604020202020204" pitchFamily="34" charset="0"/>
              </a:rPr>
              <a:t>16 mars 2026</a:t>
            </a:r>
          </a:p>
        </p:txBody>
      </p:sp>
    </p:spTree>
    <p:extLst>
      <p:ext uri="{BB962C8B-B14F-4D97-AF65-F5344CB8AC3E}">
        <p14:creationId xmlns:p14="http://schemas.microsoft.com/office/powerpoint/2010/main" val="2294975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69ED9C-22E2-A9A3-EDDC-9A8F78204345}"/>
              </a:ext>
            </a:extLst>
          </p:cNvPr>
          <p:cNvSpPr txBox="1"/>
          <p:nvPr/>
        </p:nvSpPr>
        <p:spPr>
          <a:xfrm>
            <a:off x="305295" y="1583155"/>
            <a:ext cx="11397343" cy="4524315"/>
          </a:xfrm>
          <a:prstGeom prst="rect">
            <a:avLst/>
          </a:prstGeom>
          <a:noFill/>
        </p:spPr>
        <p:txBody>
          <a:bodyPr wrap="square" rtlCol="0">
            <a:spAutoFit/>
          </a:bodyPr>
          <a:lstStyle/>
          <a:p>
            <a:pPr marL="609585" marR="0" lvl="0" indent="-60958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Note d’opportunité adoptée en CPC en juillet 2024</a:t>
            </a:r>
          </a:p>
          <a:p>
            <a:pPr marL="609585" marR="0" lvl="0" indent="-60958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09585" marR="0" lvl="0" indent="-60958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Enjeux de la rénovation du BTS</a:t>
            </a:r>
          </a:p>
          <a:p>
            <a:pPr marL="1219170" marR="0" lvl="1" indent="-6095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Restructurer le référentiel de 2015 par blocs de compétences</a:t>
            </a:r>
          </a:p>
          <a:p>
            <a:pPr marL="1219170" marR="0" lvl="1" indent="-6095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Intégrer les évolutions techniques en particulier sur la motorisation (thermique, hybride, électrique), les évolutions règlementaires et environnementales de la de la maintenance de véhicules</a:t>
            </a:r>
          </a:p>
          <a:p>
            <a:pPr marL="1219170" marR="0" lvl="1" indent="-6095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09585" marR="0" lvl="0" indent="-60958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Conserver la maitrise de l’approche technique du véhicule, en particulier dans la phase du diagnostic complexe, tout en  affirmant le rôle du technicien supérieur comme conseiller clientèle du service après-vente.</a:t>
            </a:r>
          </a:p>
          <a:p>
            <a:pPr marL="609585" marR="0" lvl="0" indent="-60958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S’inscrire dans une logique de filière avec le CAP et le Bac pro</a:t>
            </a:r>
          </a:p>
        </p:txBody>
      </p:sp>
      <p:sp>
        <p:nvSpPr>
          <p:cNvPr id="10" name="Espace réservé du texte 3">
            <a:extLst>
              <a:ext uri="{FF2B5EF4-FFF2-40B4-BE49-F238E27FC236}">
                <a16:creationId xmlns:a16="http://schemas.microsoft.com/office/drawing/2014/main" id="{6C2DD8A7-219B-22D4-6C37-634BB5BBD10C}"/>
              </a:ext>
            </a:extLst>
          </p:cNvPr>
          <p:cNvSpPr>
            <a:spLocks noGrp="1"/>
          </p:cNvSpPr>
          <p:nvPr>
            <p:ph type="body" sz="quarter" idx="12"/>
          </p:nvPr>
        </p:nvSpPr>
        <p:spPr>
          <a:xfrm>
            <a:off x="1314450" y="0"/>
            <a:ext cx="9222920" cy="523939"/>
          </a:xfrm>
        </p:spPr>
        <p:txBody>
          <a:bodyPr/>
          <a:lstStyle/>
          <a:p>
            <a:pPr lvl="0"/>
            <a:r>
              <a:rPr lang="fr-FR" dirty="0"/>
              <a:t>PNF BTS Maintenance des véhicules 16 mars et 02 avril 2026</a:t>
            </a:r>
          </a:p>
          <a:p>
            <a:endParaRPr lang="fr-FR" dirty="0"/>
          </a:p>
        </p:txBody>
      </p:sp>
      <p:sp>
        <p:nvSpPr>
          <p:cNvPr id="12" name="Espace réservé du texte 11">
            <a:extLst>
              <a:ext uri="{FF2B5EF4-FFF2-40B4-BE49-F238E27FC236}">
                <a16:creationId xmlns:a16="http://schemas.microsoft.com/office/drawing/2014/main" id="{8BE7FEB0-DFAD-B8CD-9072-DA3002696995}"/>
              </a:ext>
            </a:extLst>
          </p:cNvPr>
          <p:cNvSpPr>
            <a:spLocks noGrp="1"/>
          </p:cNvSpPr>
          <p:nvPr>
            <p:ph type="body" sz="quarter" idx="10"/>
          </p:nvPr>
        </p:nvSpPr>
        <p:spPr>
          <a:xfrm>
            <a:off x="1314449" y="503592"/>
            <a:ext cx="9222921" cy="612513"/>
          </a:xfrm>
        </p:spPr>
        <p:txBody>
          <a:bodyPr/>
          <a:lstStyle/>
          <a:p>
            <a:r>
              <a:rPr lang="fr-FR" b="1" dirty="0">
                <a:solidFill>
                  <a:schemeClr val="accent1">
                    <a:lumMod val="50000"/>
                  </a:schemeClr>
                </a:solidFill>
              </a:rPr>
              <a:t>Cadre de travail</a:t>
            </a:r>
          </a:p>
        </p:txBody>
      </p:sp>
    </p:spTree>
    <p:extLst>
      <p:ext uri="{BB962C8B-B14F-4D97-AF65-F5344CB8AC3E}">
        <p14:creationId xmlns:p14="http://schemas.microsoft.com/office/powerpoint/2010/main" val="3050315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nvGraphicFramePr>
        <p:xfrm>
          <a:off x="955218" y="1116105"/>
          <a:ext cx="1116530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Espace réservé du texte 3">
            <a:extLst>
              <a:ext uri="{FF2B5EF4-FFF2-40B4-BE49-F238E27FC236}">
                <a16:creationId xmlns:a16="http://schemas.microsoft.com/office/drawing/2014/main" id="{835DEBE5-DAB0-19A4-C0BB-5783EFFD5D3F}"/>
              </a:ext>
            </a:extLst>
          </p:cNvPr>
          <p:cNvSpPr txBox="1">
            <a:spLocks/>
          </p:cNvSpPr>
          <p:nvPr/>
        </p:nvSpPr>
        <p:spPr>
          <a:xfrm>
            <a:off x="1314450" y="0"/>
            <a:ext cx="9222920" cy="523939"/>
          </a:xfrm>
          <a:prstGeom prst="rect">
            <a:avLst/>
          </a:prstGeom>
          <a:solidFill>
            <a:schemeClr val="accent1">
              <a:lumMod val="75000"/>
            </a:schemeClr>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a:ln>
                  <a:noFill/>
                </a:ln>
                <a:solidFill>
                  <a:prstClr val="white"/>
                </a:solidFill>
                <a:effectLst/>
                <a:uLnTx/>
                <a:uFillTx/>
                <a:latin typeface="Calibri" panose="020F0502020204030204"/>
                <a:ea typeface="+mn-ea"/>
                <a:cs typeface="+mn-cs"/>
              </a:rPr>
              <a:t>PNF BTS Maintenance des véhicules 16 mars et 02 avril 2026</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Espace réservé du texte 11">
            <a:extLst>
              <a:ext uri="{FF2B5EF4-FFF2-40B4-BE49-F238E27FC236}">
                <a16:creationId xmlns:a16="http://schemas.microsoft.com/office/drawing/2014/main" id="{6A8FA2A6-2C90-383A-871D-F6B118A89773}"/>
              </a:ext>
            </a:extLst>
          </p:cNvPr>
          <p:cNvSpPr>
            <a:spLocks noGrp="1"/>
          </p:cNvSpPr>
          <p:nvPr>
            <p:ph type="body" sz="quarter" idx="10"/>
          </p:nvPr>
        </p:nvSpPr>
        <p:spPr>
          <a:xfrm>
            <a:off x="1314449" y="503592"/>
            <a:ext cx="9222921" cy="612513"/>
          </a:xfrm>
        </p:spPr>
        <p:txBody>
          <a:bodyPr/>
          <a:lstStyle/>
          <a:p>
            <a:r>
              <a:rPr lang="fr-FR" b="1" dirty="0">
                <a:solidFill>
                  <a:schemeClr val="accent1">
                    <a:lumMod val="50000"/>
                  </a:schemeClr>
                </a:solidFill>
              </a:rPr>
              <a:t>Méthode de travail</a:t>
            </a:r>
          </a:p>
        </p:txBody>
      </p:sp>
      <p:sp>
        <p:nvSpPr>
          <p:cNvPr id="6" name="Rectangle à coins arrondis 5"/>
          <p:cNvSpPr/>
          <p:nvPr/>
        </p:nvSpPr>
        <p:spPr>
          <a:xfrm>
            <a:off x="10164067" y="1372968"/>
            <a:ext cx="1749716" cy="1165667"/>
          </a:xfrm>
          <a:prstGeom prst="roundRect">
            <a:avLst/>
          </a:prstGeom>
          <a:solidFill>
            <a:schemeClr val="accent1">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67" b="0" i="0" u="none" strike="noStrike" kern="1200" cap="none" spc="0" normalizeH="0" baseline="0" noProof="0" dirty="0">
                <a:ln>
                  <a:noFill/>
                </a:ln>
                <a:solidFill>
                  <a:prstClr val="white"/>
                </a:solidFill>
                <a:effectLst/>
                <a:uLnTx/>
                <a:uFillTx/>
                <a:latin typeface="Calibri" panose="020F0502020204030204"/>
                <a:ea typeface="+mn-ea"/>
                <a:cs typeface="+mn-cs"/>
              </a:rPr>
              <a:t>Présentation du RAP en CPC en novembre 2024</a:t>
            </a:r>
          </a:p>
        </p:txBody>
      </p:sp>
      <p:sp>
        <p:nvSpPr>
          <p:cNvPr id="5" name="Flèche droite 4"/>
          <p:cNvSpPr/>
          <p:nvPr/>
        </p:nvSpPr>
        <p:spPr>
          <a:xfrm>
            <a:off x="8838811" y="1661877"/>
            <a:ext cx="1048085" cy="684464"/>
          </a:xfrm>
          <a:prstGeom prst="rightArrow">
            <a:avLst/>
          </a:prstGeom>
          <a:solidFill>
            <a:schemeClr val="accent1">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lèche droite 4">
            <a:extLst>
              <a:ext uri="{FF2B5EF4-FFF2-40B4-BE49-F238E27FC236}">
                <a16:creationId xmlns:a16="http://schemas.microsoft.com/office/drawing/2014/main" id="{1C370A5A-DE7F-1668-C08E-1EC3ACF301C8}"/>
              </a:ext>
            </a:extLst>
          </p:cNvPr>
          <p:cNvSpPr/>
          <p:nvPr/>
        </p:nvSpPr>
        <p:spPr>
          <a:xfrm>
            <a:off x="8838810" y="3756092"/>
            <a:ext cx="1048085" cy="684464"/>
          </a:xfrm>
          <a:prstGeom prst="rightArrow">
            <a:avLst/>
          </a:prstGeom>
          <a:solidFill>
            <a:schemeClr val="accent1">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à coins arrondis 5">
            <a:extLst>
              <a:ext uri="{FF2B5EF4-FFF2-40B4-BE49-F238E27FC236}">
                <a16:creationId xmlns:a16="http://schemas.microsoft.com/office/drawing/2014/main" id="{BBBC06AC-36A9-C1F7-C62E-5203EF5A7565}"/>
              </a:ext>
            </a:extLst>
          </p:cNvPr>
          <p:cNvSpPr/>
          <p:nvPr/>
        </p:nvSpPr>
        <p:spPr>
          <a:xfrm>
            <a:off x="10185837" y="3151148"/>
            <a:ext cx="1749716" cy="1385555"/>
          </a:xfrm>
          <a:prstGeom prst="roundRect">
            <a:avLst/>
          </a:prstGeom>
          <a:solidFill>
            <a:schemeClr val="accent1">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67" b="0" i="0" u="none" strike="noStrike" kern="1200" cap="none" spc="0" normalizeH="0" baseline="0" noProof="0" dirty="0">
                <a:ln>
                  <a:noFill/>
                </a:ln>
                <a:solidFill>
                  <a:prstClr val="white"/>
                </a:solidFill>
                <a:effectLst/>
                <a:uLnTx/>
                <a:uFillTx/>
                <a:latin typeface="Calibri" panose="020F0502020204030204"/>
                <a:ea typeface="+mn-ea"/>
                <a:cs typeface="+mn-cs"/>
              </a:rPr>
              <a:t>Présentation du référentiel  en CPC en novembre  2025</a:t>
            </a:r>
          </a:p>
        </p:txBody>
      </p:sp>
      <p:sp>
        <p:nvSpPr>
          <p:cNvPr id="14" name="Flèche : bas 13">
            <a:extLst>
              <a:ext uri="{FF2B5EF4-FFF2-40B4-BE49-F238E27FC236}">
                <a16:creationId xmlns:a16="http://schemas.microsoft.com/office/drawing/2014/main" id="{91B66B18-EC0B-9120-FB9E-047D48541B91}"/>
              </a:ext>
            </a:extLst>
          </p:cNvPr>
          <p:cNvSpPr/>
          <p:nvPr/>
        </p:nvSpPr>
        <p:spPr>
          <a:xfrm>
            <a:off x="10877551" y="4647896"/>
            <a:ext cx="417978" cy="632011"/>
          </a:xfrm>
          <a:prstGeom prst="downArrow">
            <a:avLst/>
          </a:prstGeom>
          <a:solidFill>
            <a:schemeClr val="accent5">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 coins arrondis 14">
            <a:extLst>
              <a:ext uri="{FF2B5EF4-FFF2-40B4-BE49-F238E27FC236}">
                <a16:creationId xmlns:a16="http://schemas.microsoft.com/office/drawing/2014/main" id="{076D1C9F-DB38-0D2D-A1B2-C7665D253F6A}"/>
              </a:ext>
            </a:extLst>
          </p:cNvPr>
          <p:cNvSpPr/>
          <p:nvPr/>
        </p:nvSpPr>
        <p:spPr>
          <a:xfrm>
            <a:off x="10211682" y="5391100"/>
            <a:ext cx="1749716" cy="1096608"/>
          </a:xfrm>
          <a:prstGeom prst="roundRect">
            <a:avLst/>
          </a:prstGeom>
          <a:solidFill>
            <a:schemeClr val="accent5">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67" b="0" i="0" u="none" strike="noStrike" kern="1200" cap="none" spc="0" normalizeH="0" baseline="0" noProof="0" dirty="0">
                <a:ln>
                  <a:noFill/>
                </a:ln>
                <a:solidFill>
                  <a:prstClr val="white"/>
                </a:solidFill>
                <a:effectLst/>
                <a:uLnTx/>
                <a:uFillTx/>
                <a:latin typeface="Calibri" panose="020F0502020204030204"/>
                <a:ea typeface="+mn-ea"/>
                <a:cs typeface="+mn-cs"/>
              </a:rPr>
              <a:t>Arrêté du 10/12/25 et parution au JO du 31/12/25</a:t>
            </a:r>
          </a:p>
        </p:txBody>
      </p:sp>
    </p:spTree>
    <p:extLst>
      <p:ext uri="{BB962C8B-B14F-4D97-AF65-F5344CB8AC3E}">
        <p14:creationId xmlns:p14="http://schemas.microsoft.com/office/powerpoint/2010/main" val="293511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3">
            <a:extLst>
              <a:ext uri="{FF2B5EF4-FFF2-40B4-BE49-F238E27FC236}">
                <a16:creationId xmlns:a16="http://schemas.microsoft.com/office/drawing/2014/main" id="{95E6033B-0A94-9D73-C338-92FA45ECF89B}"/>
              </a:ext>
            </a:extLst>
          </p:cNvPr>
          <p:cNvSpPr txBox="1">
            <a:spLocks/>
          </p:cNvSpPr>
          <p:nvPr/>
        </p:nvSpPr>
        <p:spPr>
          <a:xfrm>
            <a:off x="1314450" y="0"/>
            <a:ext cx="9222920" cy="523939"/>
          </a:xfrm>
          <a:prstGeom prst="rect">
            <a:avLst/>
          </a:prstGeom>
          <a:solidFill>
            <a:schemeClr val="accent1">
              <a:lumMod val="75000"/>
            </a:schemeClr>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PNF BTS Maintenance des véhicules 16 mars et 02 avril 2026</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Espace réservé du texte 11">
            <a:extLst>
              <a:ext uri="{FF2B5EF4-FFF2-40B4-BE49-F238E27FC236}">
                <a16:creationId xmlns:a16="http://schemas.microsoft.com/office/drawing/2014/main" id="{5EAC7754-93EE-5DB8-3ED6-EEE2729328BE}"/>
              </a:ext>
            </a:extLst>
          </p:cNvPr>
          <p:cNvSpPr>
            <a:spLocks noGrp="1"/>
          </p:cNvSpPr>
          <p:nvPr>
            <p:ph type="body" sz="quarter" idx="10"/>
          </p:nvPr>
        </p:nvSpPr>
        <p:spPr>
          <a:xfrm>
            <a:off x="1314449" y="503592"/>
            <a:ext cx="9222921" cy="612513"/>
          </a:xfrm>
        </p:spPr>
        <p:txBody>
          <a:bodyPr/>
          <a:lstStyle/>
          <a:p>
            <a:r>
              <a:rPr lang="fr-FR" b="1" dirty="0">
                <a:solidFill>
                  <a:schemeClr val="accent1">
                    <a:lumMod val="50000"/>
                  </a:schemeClr>
                </a:solidFill>
              </a:rPr>
              <a:t>Groupe de travail</a:t>
            </a:r>
          </a:p>
        </p:txBody>
      </p:sp>
      <p:sp>
        <p:nvSpPr>
          <p:cNvPr id="4" name="Rectangle : coins arrondis 5">
            <a:extLst>
              <a:ext uri="{FF2B5EF4-FFF2-40B4-BE49-F238E27FC236}">
                <a16:creationId xmlns:a16="http://schemas.microsoft.com/office/drawing/2014/main" id="{7CE0D5A4-77E5-4659-D759-725F06FA7317}"/>
              </a:ext>
            </a:extLst>
          </p:cNvPr>
          <p:cNvSpPr/>
          <p:nvPr/>
        </p:nvSpPr>
        <p:spPr>
          <a:xfrm>
            <a:off x="487364" y="1557032"/>
            <a:ext cx="5464892" cy="5210352"/>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428060BF-BE98-4E3D-9162-010C39DD0DE3}"/>
              </a:ext>
            </a:extLst>
          </p:cNvPr>
          <p:cNvSpPr txBox="1"/>
          <p:nvPr/>
        </p:nvSpPr>
        <p:spPr>
          <a:xfrm>
            <a:off x="2119721" y="1067762"/>
            <a:ext cx="22001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70C0"/>
                </a:solidFill>
                <a:effectLst/>
                <a:uLnTx/>
                <a:uFillTx/>
                <a:latin typeface="Calibri" panose="020F0502020204030204"/>
                <a:ea typeface="+mn-ea"/>
                <a:cs typeface="+mn-cs"/>
              </a:rPr>
              <a:t>Professionnels</a:t>
            </a:r>
          </a:p>
        </p:txBody>
      </p:sp>
      <p:graphicFrame>
        <p:nvGraphicFramePr>
          <p:cNvPr id="9" name="Tableau 8">
            <a:extLst>
              <a:ext uri="{FF2B5EF4-FFF2-40B4-BE49-F238E27FC236}">
                <a16:creationId xmlns:a16="http://schemas.microsoft.com/office/drawing/2014/main" id="{718818BF-BDC3-1782-6AD3-0F90A5E3F80A}"/>
              </a:ext>
            </a:extLst>
          </p:cNvPr>
          <p:cNvGraphicFramePr>
            <a:graphicFrameLocks noGrp="1"/>
          </p:cNvGraphicFramePr>
          <p:nvPr/>
        </p:nvGraphicFramePr>
        <p:xfrm>
          <a:off x="966548" y="1734639"/>
          <a:ext cx="4506522" cy="4983113"/>
        </p:xfrm>
        <a:graphic>
          <a:graphicData uri="http://schemas.openxmlformats.org/drawingml/2006/table">
            <a:tbl>
              <a:tblPr/>
              <a:tblGrid>
                <a:gridCol w="2253261">
                  <a:extLst>
                    <a:ext uri="{9D8B030D-6E8A-4147-A177-3AD203B41FA5}">
                      <a16:colId xmlns:a16="http://schemas.microsoft.com/office/drawing/2014/main" val="3465319373"/>
                    </a:ext>
                  </a:extLst>
                </a:gridCol>
                <a:gridCol w="2253261">
                  <a:extLst>
                    <a:ext uri="{9D8B030D-6E8A-4147-A177-3AD203B41FA5}">
                      <a16:colId xmlns:a16="http://schemas.microsoft.com/office/drawing/2014/main" val="3343130731"/>
                    </a:ext>
                  </a:extLst>
                </a:gridCol>
              </a:tblGrid>
              <a:tr h="457175">
                <a:tc>
                  <a:txBody>
                    <a:bodyPr/>
                    <a:lstStyle/>
                    <a:p>
                      <a:r>
                        <a:rPr lang="fr-FR" sz="1300" dirty="0"/>
                        <a:t>INRS</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300" dirty="0"/>
                        <a:t>INRS</a:t>
                      </a:r>
                    </a:p>
                  </a:txBody>
                  <a:tcPr marL="45147" marR="45147" marT="22573" marB="22573" anchor="ctr">
                    <a:lnL>
                      <a:noFill/>
                    </a:lnL>
                    <a:lnR>
                      <a:noFill/>
                    </a:lnR>
                    <a:lnT>
                      <a:noFill/>
                    </a:lnT>
                    <a:lnB>
                      <a:noFill/>
                    </a:lnB>
                    <a:noFill/>
                  </a:tcPr>
                </a:tc>
                <a:tc>
                  <a:txBody>
                    <a:bodyPr/>
                    <a:lstStyle/>
                    <a:p>
                      <a:r>
                        <a:rPr lang="fr-FR" sz="1300" dirty="0"/>
                        <a:t>MACAIRE Olivier</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300" dirty="0"/>
                        <a:t>HACHET Julien</a:t>
                      </a:r>
                    </a:p>
                  </a:txBody>
                  <a:tcPr marL="45147" marR="45147" marT="22573" marB="22573" anchor="ctr">
                    <a:lnL>
                      <a:noFill/>
                    </a:lnL>
                    <a:lnR>
                      <a:noFill/>
                    </a:lnR>
                    <a:lnT>
                      <a:noFill/>
                    </a:lnT>
                    <a:lnB>
                      <a:noFill/>
                    </a:lnB>
                    <a:noFill/>
                  </a:tcPr>
                </a:tc>
                <a:extLst>
                  <a:ext uri="{0D108BD9-81ED-4DB2-BD59-A6C34878D82A}">
                    <a16:rowId xmlns:a16="http://schemas.microsoft.com/office/drawing/2014/main" val="1259966052"/>
                  </a:ext>
                </a:extLst>
              </a:tr>
              <a:tr h="251441">
                <a:tc>
                  <a:txBody>
                    <a:bodyPr/>
                    <a:lstStyle/>
                    <a:p>
                      <a:r>
                        <a:rPr lang="fr-FR" sz="1300" dirty="0"/>
                        <a:t>ANFA</a:t>
                      </a:r>
                    </a:p>
                  </a:txBody>
                  <a:tcPr marL="45147" marR="45147" marT="22573" marB="22573" anchor="ctr">
                    <a:lnL>
                      <a:noFill/>
                    </a:lnL>
                    <a:lnR>
                      <a:noFill/>
                    </a:lnR>
                    <a:lnT>
                      <a:noFill/>
                    </a:lnT>
                    <a:lnB>
                      <a:noFill/>
                    </a:lnB>
                    <a:noFill/>
                  </a:tcPr>
                </a:tc>
                <a:tc>
                  <a:txBody>
                    <a:bodyPr/>
                    <a:lstStyle/>
                    <a:p>
                      <a:r>
                        <a:rPr lang="fr-FR" sz="1300" dirty="0"/>
                        <a:t>AHMADI </a:t>
                      </a:r>
                      <a:r>
                        <a:rPr lang="fr-FR" sz="1300" dirty="0" err="1"/>
                        <a:t>Niluphar</a:t>
                      </a:r>
                      <a:endParaRPr lang="fr-FR" sz="1300" dirty="0"/>
                    </a:p>
                  </a:txBody>
                  <a:tcPr marL="45147" marR="45147" marT="22573" marB="22573" anchor="ctr">
                    <a:lnL>
                      <a:noFill/>
                    </a:lnL>
                    <a:lnR>
                      <a:noFill/>
                    </a:lnR>
                    <a:lnT>
                      <a:noFill/>
                    </a:lnT>
                    <a:lnB>
                      <a:noFill/>
                    </a:lnB>
                    <a:noFill/>
                  </a:tcPr>
                </a:tc>
                <a:extLst>
                  <a:ext uri="{0D108BD9-81ED-4DB2-BD59-A6C34878D82A}">
                    <a16:rowId xmlns:a16="http://schemas.microsoft.com/office/drawing/2014/main" val="273579178"/>
                  </a:ext>
                </a:extLst>
              </a:tr>
              <a:tr h="251441">
                <a:tc>
                  <a:txBody>
                    <a:bodyPr/>
                    <a:lstStyle/>
                    <a:p>
                      <a:r>
                        <a:rPr lang="fr-FR" sz="1300"/>
                        <a:t>ANFA</a:t>
                      </a:r>
                    </a:p>
                  </a:txBody>
                  <a:tcPr marL="45147" marR="45147" marT="22573" marB="22573" anchor="ctr">
                    <a:lnL>
                      <a:noFill/>
                    </a:lnL>
                    <a:lnR>
                      <a:noFill/>
                    </a:lnR>
                    <a:lnT>
                      <a:noFill/>
                    </a:lnT>
                    <a:lnB>
                      <a:noFill/>
                    </a:lnB>
                    <a:noFill/>
                  </a:tcPr>
                </a:tc>
                <a:tc>
                  <a:txBody>
                    <a:bodyPr/>
                    <a:lstStyle/>
                    <a:p>
                      <a:r>
                        <a:rPr lang="fr-FR" sz="1300" dirty="0"/>
                        <a:t>FERNIER Angélique</a:t>
                      </a:r>
                    </a:p>
                  </a:txBody>
                  <a:tcPr marL="45147" marR="45147" marT="22573" marB="22573" anchor="ctr">
                    <a:lnL>
                      <a:noFill/>
                    </a:lnL>
                    <a:lnR>
                      <a:noFill/>
                    </a:lnR>
                    <a:lnT>
                      <a:noFill/>
                    </a:lnT>
                    <a:lnB>
                      <a:noFill/>
                    </a:lnB>
                    <a:noFill/>
                  </a:tcPr>
                </a:tc>
                <a:extLst>
                  <a:ext uri="{0D108BD9-81ED-4DB2-BD59-A6C34878D82A}">
                    <a16:rowId xmlns:a16="http://schemas.microsoft.com/office/drawing/2014/main" val="2340902407"/>
                  </a:ext>
                </a:extLst>
              </a:tr>
              <a:tr h="251441">
                <a:tc>
                  <a:txBody>
                    <a:bodyPr/>
                    <a:lstStyle/>
                    <a:p>
                      <a:r>
                        <a:rPr lang="fr-FR" sz="1300"/>
                        <a:t>ANFA</a:t>
                      </a:r>
                    </a:p>
                  </a:txBody>
                  <a:tcPr marL="45147" marR="45147" marT="22573" marB="22573" anchor="ctr">
                    <a:lnL>
                      <a:noFill/>
                    </a:lnL>
                    <a:lnR>
                      <a:noFill/>
                    </a:lnR>
                    <a:lnT>
                      <a:noFill/>
                    </a:lnT>
                    <a:lnB>
                      <a:noFill/>
                    </a:lnB>
                    <a:noFill/>
                  </a:tcPr>
                </a:tc>
                <a:tc>
                  <a:txBody>
                    <a:bodyPr/>
                    <a:lstStyle/>
                    <a:p>
                      <a:r>
                        <a:rPr lang="fr-FR" sz="1300" dirty="0"/>
                        <a:t>GALLOIS Corinne</a:t>
                      </a:r>
                    </a:p>
                  </a:txBody>
                  <a:tcPr marL="45147" marR="45147" marT="22573" marB="22573" anchor="ctr">
                    <a:lnL>
                      <a:noFill/>
                    </a:lnL>
                    <a:lnR>
                      <a:noFill/>
                    </a:lnR>
                    <a:lnT>
                      <a:noFill/>
                    </a:lnT>
                    <a:lnB>
                      <a:noFill/>
                    </a:lnB>
                    <a:noFill/>
                  </a:tcPr>
                </a:tc>
                <a:extLst>
                  <a:ext uri="{0D108BD9-81ED-4DB2-BD59-A6C34878D82A}">
                    <a16:rowId xmlns:a16="http://schemas.microsoft.com/office/drawing/2014/main" val="3930590125"/>
                  </a:ext>
                </a:extLst>
              </a:tr>
              <a:tr h="251441">
                <a:tc>
                  <a:txBody>
                    <a:bodyPr/>
                    <a:lstStyle/>
                    <a:p>
                      <a:r>
                        <a:rPr lang="fr-FR" sz="1300"/>
                        <a:t>ANFA</a:t>
                      </a:r>
                    </a:p>
                  </a:txBody>
                  <a:tcPr marL="45147" marR="45147" marT="22573" marB="22573" anchor="ctr">
                    <a:lnL>
                      <a:noFill/>
                    </a:lnL>
                    <a:lnR>
                      <a:noFill/>
                    </a:lnR>
                    <a:lnT>
                      <a:noFill/>
                    </a:lnT>
                    <a:lnB>
                      <a:noFill/>
                    </a:lnB>
                    <a:noFill/>
                  </a:tcPr>
                </a:tc>
                <a:tc>
                  <a:txBody>
                    <a:bodyPr/>
                    <a:lstStyle/>
                    <a:p>
                      <a:r>
                        <a:rPr lang="fr-FR" sz="1300" dirty="0"/>
                        <a:t>GOMBAULT Jocelyn</a:t>
                      </a:r>
                    </a:p>
                  </a:txBody>
                  <a:tcPr marL="45147" marR="45147" marT="22573" marB="22573" anchor="ctr">
                    <a:lnL>
                      <a:noFill/>
                    </a:lnL>
                    <a:lnR>
                      <a:noFill/>
                    </a:lnR>
                    <a:lnT>
                      <a:noFill/>
                    </a:lnT>
                    <a:lnB>
                      <a:noFill/>
                    </a:lnB>
                    <a:noFill/>
                  </a:tcPr>
                </a:tc>
                <a:extLst>
                  <a:ext uri="{0D108BD9-81ED-4DB2-BD59-A6C34878D82A}">
                    <a16:rowId xmlns:a16="http://schemas.microsoft.com/office/drawing/2014/main" val="3414534784"/>
                  </a:ext>
                </a:extLst>
              </a:tr>
              <a:tr h="251441">
                <a:tc>
                  <a:txBody>
                    <a:bodyPr/>
                    <a:lstStyle/>
                    <a:p>
                      <a:r>
                        <a:rPr lang="fr-FR" sz="1300"/>
                        <a:t>ANFA</a:t>
                      </a:r>
                    </a:p>
                  </a:txBody>
                  <a:tcPr marL="45147" marR="45147" marT="22573" marB="22573" anchor="ctr">
                    <a:lnL>
                      <a:noFill/>
                    </a:lnL>
                    <a:lnR>
                      <a:noFill/>
                    </a:lnR>
                    <a:lnT>
                      <a:noFill/>
                    </a:lnT>
                    <a:lnB>
                      <a:noFill/>
                    </a:lnB>
                    <a:noFill/>
                  </a:tcPr>
                </a:tc>
                <a:tc>
                  <a:txBody>
                    <a:bodyPr/>
                    <a:lstStyle/>
                    <a:p>
                      <a:r>
                        <a:rPr lang="fr-FR" sz="1300" dirty="0"/>
                        <a:t>TRAD Khadija</a:t>
                      </a:r>
                    </a:p>
                  </a:txBody>
                  <a:tcPr marL="45147" marR="45147" marT="22573" marB="22573" anchor="ctr">
                    <a:lnL>
                      <a:noFill/>
                    </a:lnL>
                    <a:lnR>
                      <a:noFill/>
                    </a:lnR>
                    <a:lnT>
                      <a:noFill/>
                    </a:lnT>
                    <a:lnB>
                      <a:noFill/>
                    </a:lnB>
                    <a:noFill/>
                  </a:tcPr>
                </a:tc>
                <a:extLst>
                  <a:ext uri="{0D108BD9-81ED-4DB2-BD59-A6C34878D82A}">
                    <a16:rowId xmlns:a16="http://schemas.microsoft.com/office/drawing/2014/main" val="608582444"/>
                  </a:ext>
                </a:extLst>
              </a:tr>
              <a:tr h="251441">
                <a:tc>
                  <a:txBody>
                    <a:bodyPr/>
                    <a:lstStyle/>
                    <a:p>
                      <a:r>
                        <a:rPr lang="fr-FR" sz="1300"/>
                        <a:t>ANFA</a:t>
                      </a:r>
                    </a:p>
                  </a:txBody>
                  <a:tcPr marL="45147" marR="45147" marT="22573" marB="22573" anchor="ctr">
                    <a:lnL>
                      <a:noFill/>
                    </a:lnL>
                    <a:lnR>
                      <a:noFill/>
                    </a:lnR>
                    <a:lnT>
                      <a:noFill/>
                    </a:lnT>
                    <a:lnB>
                      <a:noFill/>
                    </a:lnB>
                    <a:noFill/>
                  </a:tcPr>
                </a:tc>
                <a:tc>
                  <a:txBody>
                    <a:bodyPr/>
                    <a:lstStyle/>
                    <a:p>
                      <a:r>
                        <a:rPr lang="fr-FR" sz="1300" dirty="0"/>
                        <a:t>VIDAL Marion</a:t>
                      </a:r>
                    </a:p>
                  </a:txBody>
                  <a:tcPr marL="45147" marR="45147" marT="22573" marB="22573" anchor="ctr">
                    <a:lnL>
                      <a:noFill/>
                    </a:lnL>
                    <a:lnR>
                      <a:noFill/>
                    </a:lnR>
                    <a:lnT>
                      <a:noFill/>
                    </a:lnT>
                    <a:lnB>
                      <a:noFill/>
                    </a:lnB>
                    <a:noFill/>
                  </a:tcPr>
                </a:tc>
                <a:extLst>
                  <a:ext uri="{0D108BD9-81ED-4DB2-BD59-A6C34878D82A}">
                    <a16:rowId xmlns:a16="http://schemas.microsoft.com/office/drawing/2014/main" val="2843998011"/>
                  </a:ext>
                </a:extLst>
              </a:tr>
              <a:tr h="251441">
                <a:tc>
                  <a:txBody>
                    <a:bodyPr/>
                    <a:lstStyle/>
                    <a:p>
                      <a:r>
                        <a:rPr lang="fr-FR" sz="1300" dirty="0"/>
                        <a:t>FGMM-CFDT/</a:t>
                      </a:r>
                      <a:r>
                        <a:rPr lang="fr-FR" sz="1300" dirty="0" err="1"/>
                        <a:t>Stellantis</a:t>
                      </a:r>
                      <a:endParaRPr lang="fr-FR" sz="1300" dirty="0"/>
                    </a:p>
                  </a:txBody>
                  <a:tcPr marL="45147" marR="45147" marT="22573" marB="22573" anchor="ctr">
                    <a:lnL>
                      <a:noFill/>
                    </a:lnL>
                    <a:lnR>
                      <a:noFill/>
                    </a:lnR>
                    <a:lnT>
                      <a:noFill/>
                    </a:lnT>
                    <a:lnB>
                      <a:noFill/>
                    </a:lnB>
                    <a:noFill/>
                  </a:tcPr>
                </a:tc>
                <a:tc>
                  <a:txBody>
                    <a:bodyPr/>
                    <a:lstStyle/>
                    <a:p>
                      <a:r>
                        <a:rPr lang="fr-FR" sz="1300" dirty="0"/>
                        <a:t>DECELLAS Nicolas</a:t>
                      </a:r>
                    </a:p>
                  </a:txBody>
                  <a:tcPr marL="45147" marR="45147" marT="22573" marB="22573" anchor="ctr">
                    <a:lnL>
                      <a:noFill/>
                    </a:lnL>
                    <a:lnR>
                      <a:noFill/>
                    </a:lnR>
                    <a:lnT>
                      <a:noFill/>
                    </a:lnT>
                    <a:lnB>
                      <a:noFill/>
                    </a:lnB>
                    <a:noFill/>
                  </a:tcPr>
                </a:tc>
                <a:extLst>
                  <a:ext uri="{0D108BD9-81ED-4DB2-BD59-A6C34878D82A}">
                    <a16:rowId xmlns:a16="http://schemas.microsoft.com/office/drawing/2014/main" val="2410746723"/>
                  </a:ext>
                </a:extLst>
              </a:tr>
              <a:tr h="251441">
                <a:tc>
                  <a:txBody>
                    <a:bodyPr/>
                    <a:lstStyle/>
                    <a:p>
                      <a:r>
                        <a:rPr lang="fr-FR" sz="1300"/>
                        <a:t>FNA</a:t>
                      </a:r>
                    </a:p>
                  </a:txBody>
                  <a:tcPr marL="45147" marR="45147" marT="22573" marB="22573" anchor="ctr">
                    <a:lnL>
                      <a:noFill/>
                    </a:lnL>
                    <a:lnR>
                      <a:noFill/>
                    </a:lnR>
                    <a:lnT>
                      <a:noFill/>
                    </a:lnT>
                    <a:lnB>
                      <a:noFill/>
                    </a:lnB>
                    <a:noFill/>
                  </a:tcPr>
                </a:tc>
                <a:tc>
                  <a:txBody>
                    <a:bodyPr/>
                    <a:lstStyle/>
                    <a:p>
                      <a:r>
                        <a:rPr lang="fr-FR" sz="1300" dirty="0"/>
                        <a:t>LETELLIER Jean-Pierre</a:t>
                      </a:r>
                    </a:p>
                  </a:txBody>
                  <a:tcPr marL="45147" marR="45147" marT="22573" marB="22573" anchor="ctr">
                    <a:lnL>
                      <a:noFill/>
                    </a:lnL>
                    <a:lnR>
                      <a:noFill/>
                    </a:lnR>
                    <a:lnT>
                      <a:noFill/>
                    </a:lnT>
                    <a:lnB>
                      <a:noFill/>
                    </a:lnB>
                    <a:noFill/>
                  </a:tcPr>
                </a:tc>
                <a:extLst>
                  <a:ext uri="{0D108BD9-81ED-4DB2-BD59-A6C34878D82A}">
                    <a16:rowId xmlns:a16="http://schemas.microsoft.com/office/drawing/2014/main" val="3481632707"/>
                  </a:ext>
                </a:extLst>
              </a:tr>
              <a:tr h="251441">
                <a:tc>
                  <a:txBody>
                    <a:bodyPr/>
                    <a:lstStyle/>
                    <a:p>
                      <a:r>
                        <a:rPr lang="fr-FR" sz="1300"/>
                        <a:t>FO/Stellantis</a:t>
                      </a:r>
                    </a:p>
                  </a:txBody>
                  <a:tcPr marL="45147" marR="45147" marT="22573" marB="22573" anchor="ctr">
                    <a:lnL>
                      <a:noFill/>
                    </a:lnL>
                    <a:lnR>
                      <a:noFill/>
                    </a:lnR>
                    <a:lnT>
                      <a:noFill/>
                    </a:lnT>
                    <a:lnB>
                      <a:noFill/>
                    </a:lnB>
                    <a:noFill/>
                  </a:tcPr>
                </a:tc>
                <a:tc>
                  <a:txBody>
                    <a:bodyPr/>
                    <a:lstStyle/>
                    <a:p>
                      <a:r>
                        <a:rPr lang="fr-FR" sz="1300" dirty="0"/>
                        <a:t>DEBARD Jérôme </a:t>
                      </a:r>
                    </a:p>
                  </a:txBody>
                  <a:tcPr marL="45147" marR="45147" marT="22573" marB="22573" anchor="ctr">
                    <a:lnL>
                      <a:noFill/>
                    </a:lnL>
                    <a:lnR>
                      <a:noFill/>
                    </a:lnR>
                    <a:lnT>
                      <a:noFill/>
                    </a:lnT>
                    <a:lnB>
                      <a:noFill/>
                    </a:lnB>
                    <a:noFill/>
                  </a:tcPr>
                </a:tc>
                <a:extLst>
                  <a:ext uri="{0D108BD9-81ED-4DB2-BD59-A6C34878D82A}">
                    <a16:rowId xmlns:a16="http://schemas.microsoft.com/office/drawing/2014/main" val="3386627499"/>
                  </a:ext>
                </a:extLst>
              </a:tr>
              <a:tr h="251441">
                <a:tc>
                  <a:txBody>
                    <a:bodyPr/>
                    <a:lstStyle/>
                    <a:p>
                      <a:r>
                        <a:rPr lang="fr-FR" sz="1300"/>
                        <a:t>Groupe Emil Frey</a:t>
                      </a:r>
                    </a:p>
                  </a:txBody>
                  <a:tcPr marL="45147" marR="45147" marT="22573" marB="22573" anchor="ctr">
                    <a:lnL>
                      <a:noFill/>
                    </a:lnL>
                    <a:lnR>
                      <a:noFill/>
                    </a:lnR>
                    <a:lnT>
                      <a:noFill/>
                    </a:lnT>
                    <a:lnB>
                      <a:noFill/>
                    </a:lnB>
                    <a:noFill/>
                  </a:tcPr>
                </a:tc>
                <a:tc>
                  <a:txBody>
                    <a:bodyPr/>
                    <a:lstStyle/>
                    <a:p>
                      <a:r>
                        <a:rPr lang="fr-FR" sz="1300" dirty="0"/>
                        <a:t>FOUQUET Stéphanie</a:t>
                      </a:r>
                    </a:p>
                  </a:txBody>
                  <a:tcPr marL="45147" marR="45147" marT="22573" marB="22573" anchor="ctr">
                    <a:lnL>
                      <a:noFill/>
                    </a:lnL>
                    <a:lnR>
                      <a:noFill/>
                    </a:lnR>
                    <a:lnT>
                      <a:noFill/>
                    </a:lnT>
                    <a:lnB>
                      <a:noFill/>
                    </a:lnB>
                    <a:noFill/>
                  </a:tcPr>
                </a:tc>
                <a:extLst>
                  <a:ext uri="{0D108BD9-81ED-4DB2-BD59-A6C34878D82A}">
                    <a16:rowId xmlns:a16="http://schemas.microsoft.com/office/drawing/2014/main" val="2909611206"/>
                  </a:ext>
                </a:extLst>
              </a:tr>
              <a:tr h="251441">
                <a:tc>
                  <a:txBody>
                    <a:bodyPr/>
                    <a:lstStyle/>
                    <a:p>
                      <a:r>
                        <a:rPr lang="fr-FR" sz="1300"/>
                        <a:t>Groupe FAURIE</a:t>
                      </a:r>
                    </a:p>
                  </a:txBody>
                  <a:tcPr marL="45147" marR="45147" marT="22573" marB="22573" anchor="ctr">
                    <a:lnL>
                      <a:noFill/>
                    </a:lnL>
                    <a:lnR>
                      <a:noFill/>
                    </a:lnR>
                    <a:lnT>
                      <a:noFill/>
                    </a:lnT>
                    <a:lnB>
                      <a:noFill/>
                    </a:lnB>
                    <a:noFill/>
                  </a:tcPr>
                </a:tc>
                <a:tc>
                  <a:txBody>
                    <a:bodyPr/>
                    <a:lstStyle/>
                    <a:p>
                      <a:r>
                        <a:rPr lang="fr-FR" sz="1300"/>
                        <a:t>FAURIE Clara</a:t>
                      </a:r>
                    </a:p>
                  </a:txBody>
                  <a:tcPr marL="45147" marR="45147" marT="22573" marB="22573" anchor="ctr">
                    <a:lnL>
                      <a:noFill/>
                    </a:lnL>
                    <a:lnR>
                      <a:noFill/>
                    </a:lnR>
                    <a:lnT>
                      <a:noFill/>
                    </a:lnT>
                    <a:lnB>
                      <a:noFill/>
                    </a:lnB>
                    <a:noFill/>
                  </a:tcPr>
                </a:tc>
                <a:extLst>
                  <a:ext uri="{0D108BD9-81ED-4DB2-BD59-A6C34878D82A}">
                    <a16:rowId xmlns:a16="http://schemas.microsoft.com/office/drawing/2014/main" val="4141451794"/>
                  </a:ext>
                </a:extLst>
              </a:tr>
              <a:tr h="251441">
                <a:tc>
                  <a:txBody>
                    <a:bodyPr/>
                    <a:lstStyle/>
                    <a:p>
                      <a:r>
                        <a:rPr lang="fr-FR" sz="1300"/>
                        <a:t>MOBILIANS</a:t>
                      </a:r>
                    </a:p>
                  </a:txBody>
                  <a:tcPr marL="45147" marR="45147" marT="22573" marB="22573" anchor="ctr">
                    <a:lnL>
                      <a:noFill/>
                    </a:lnL>
                    <a:lnR>
                      <a:noFill/>
                    </a:lnR>
                    <a:lnT>
                      <a:noFill/>
                    </a:lnT>
                    <a:lnB>
                      <a:noFill/>
                    </a:lnB>
                    <a:noFill/>
                  </a:tcPr>
                </a:tc>
                <a:tc>
                  <a:txBody>
                    <a:bodyPr/>
                    <a:lstStyle/>
                    <a:p>
                      <a:r>
                        <a:rPr lang="fr-FR" sz="1300"/>
                        <a:t>ANNELOT Nadine</a:t>
                      </a:r>
                    </a:p>
                  </a:txBody>
                  <a:tcPr marL="45147" marR="45147" marT="22573" marB="22573" anchor="ctr">
                    <a:lnL>
                      <a:noFill/>
                    </a:lnL>
                    <a:lnR>
                      <a:noFill/>
                    </a:lnR>
                    <a:lnT>
                      <a:noFill/>
                    </a:lnT>
                    <a:lnB>
                      <a:noFill/>
                    </a:lnB>
                    <a:noFill/>
                  </a:tcPr>
                </a:tc>
                <a:extLst>
                  <a:ext uri="{0D108BD9-81ED-4DB2-BD59-A6C34878D82A}">
                    <a16:rowId xmlns:a16="http://schemas.microsoft.com/office/drawing/2014/main" val="1232782189"/>
                  </a:ext>
                </a:extLst>
              </a:tr>
              <a:tr h="251441">
                <a:tc>
                  <a:txBody>
                    <a:bodyPr/>
                    <a:lstStyle/>
                    <a:p>
                      <a:r>
                        <a:rPr lang="fr-FR" sz="1300"/>
                        <a:t>MOBILIANS</a:t>
                      </a:r>
                    </a:p>
                  </a:txBody>
                  <a:tcPr marL="45147" marR="45147" marT="22573" marB="22573" anchor="ctr">
                    <a:lnL>
                      <a:noFill/>
                    </a:lnL>
                    <a:lnR>
                      <a:noFill/>
                    </a:lnR>
                    <a:lnT>
                      <a:noFill/>
                    </a:lnT>
                    <a:lnB>
                      <a:noFill/>
                    </a:lnB>
                    <a:noFill/>
                  </a:tcPr>
                </a:tc>
                <a:tc>
                  <a:txBody>
                    <a:bodyPr/>
                    <a:lstStyle/>
                    <a:p>
                      <a:r>
                        <a:rPr lang="fr-FR" sz="1300"/>
                        <a:t>LENORMANT Nicolas</a:t>
                      </a:r>
                    </a:p>
                  </a:txBody>
                  <a:tcPr marL="45147" marR="45147" marT="22573" marB="22573" anchor="ctr">
                    <a:lnL>
                      <a:noFill/>
                    </a:lnL>
                    <a:lnR>
                      <a:noFill/>
                    </a:lnR>
                    <a:lnT>
                      <a:noFill/>
                    </a:lnT>
                    <a:lnB>
                      <a:noFill/>
                    </a:lnB>
                    <a:noFill/>
                  </a:tcPr>
                </a:tc>
                <a:extLst>
                  <a:ext uri="{0D108BD9-81ED-4DB2-BD59-A6C34878D82A}">
                    <a16:rowId xmlns:a16="http://schemas.microsoft.com/office/drawing/2014/main" val="3078925795"/>
                  </a:ext>
                </a:extLst>
              </a:tr>
              <a:tr h="251441">
                <a:tc>
                  <a:txBody>
                    <a:bodyPr/>
                    <a:lstStyle/>
                    <a:p>
                      <a:r>
                        <a:rPr lang="fr-FR" sz="1300"/>
                        <a:t>Renault</a:t>
                      </a:r>
                    </a:p>
                  </a:txBody>
                  <a:tcPr marL="45147" marR="45147" marT="22573" marB="22573" anchor="ctr">
                    <a:lnL>
                      <a:noFill/>
                    </a:lnL>
                    <a:lnR>
                      <a:noFill/>
                    </a:lnR>
                    <a:lnT>
                      <a:noFill/>
                    </a:lnT>
                    <a:lnB>
                      <a:noFill/>
                    </a:lnB>
                    <a:noFill/>
                  </a:tcPr>
                </a:tc>
                <a:tc>
                  <a:txBody>
                    <a:bodyPr/>
                    <a:lstStyle/>
                    <a:p>
                      <a:r>
                        <a:rPr lang="fr-FR" sz="1300"/>
                        <a:t>COEURET Frédéric</a:t>
                      </a:r>
                    </a:p>
                  </a:txBody>
                  <a:tcPr marL="45147" marR="45147" marT="22573" marB="22573" anchor="ctr">
                    <a:lnL>
                      <a:noFill/>
                    </a:lnL>
                    <a:lnR>
                      <a:noFill/>
                    </a:lnR>
                    <a:lnT>
                      <a:noFill/>
                    </a:lnT>
                    <a:lnB>
                      <a:noFill/>
                    </a:lnB>
                    <a:noFill/>
                  </a:tcPr>
                </a:tc>
                <a:extLst>
                  <a:ext uri="{0D108BD9-81ED-4DB2-BD59-A6C34878D82A}">
                    <a16:rowId xmlns:a16="http://schemas.microsoft.com/office/drawing/2014/main" val="2430034615"/>
                  </a:ext>
                </a:extLst>
              </a:tr>
              <a:tr h="251441">
                <a:tc>
                  <a:txBody>
                    <a:bodyPr/>
                    <a:lstStyle/>
                    <a:p>
                      <a:r>
                        <a:rPr lang="fr-FR" sz="1300" dirty="0">
                          <a:solidFill>
                            <a:schemeClr val="tx1"/>
                          </a:solidFill>
                        </a:rPr>
                        <a:t>Renault</a:t>
                      </a:r>
                    </a:p>
                  </a:txBody>
                  <a:tcPr marL="45147" marR="45147" marT="22573" marB="22573" anchor="ctr">
                    <a:lnL>
                      <a:noFill/>
                    </a:lnL>
                    <a:lnR>
                      <a:noFill/>
                    </a:lnR>
                    <a:lnT>
                      <a:noFill/>
                    </a:lnT>
                    <a:lnB>
                      <a:noFill/>
                    </a:lnB>
                    <a:noFill/>
                  </a:tcPr>
                </a:tc>
                <a:tc>
                  <a:txBody>
                    <a:bodyPr/>
                    <a:lstStyle/>
                    <a:p>
                      <a:r>
                        <a:rPr lang="fr-FR" sz="1300" dirty="0">
                          <a:solidFill>
                            <a:schemeClr val="tx1"/>
                          </a:solidFill>
                        </a:rPr>
                        <a:t>HAMAYON Jean-Pierre</a:t>
                      </a:r>
                    </a:p>
                  </a:txBody>
                  <a:tcPr marL="45147" marR="45147" marT="22573" marB="22573" anchor="ctr">
                    <a:lnL>
                      <a:noFill/>
                    </a:lnL>
                    <a:lnR>
                      <a:noFill/>
                    </a:lnR>
                    <a:lnT>
                      <a:noFill/>
                    </a:lnT>
                    <a:lnB>
                      <a:noFill/>
                    </a:lnB>
                    <a:noFill/>
                  </a:tcPr>
                </a:tc>
                <a:extLst>
                  <a:ext uri="{0D108BD9-81ED-4DB2-BD59-A6C34878D82A}">
                    <a16:rowId xmlns:a16="http://schemas.microsoft.com/office/drawing/2014/main" val="86500808"/>
                  </a:ext>
                </a:extLst>
              </a:tr>
              <a:tr h="251441">
                <a:tc>
                  <a:txBody>
                    <a:bodyPr/>
                    <a:lstStyle/>
                    <a:p>
                      <a:r>
                        <a:rPr lang="fr-FR" sz="1300"/>
                        <a:t>RENAULT Trucks</a:t>
                      </a:r>
                    </a:p>
                  </a:txBody>
                  <a:tcPr marL="45147" marR="45147" marT="22573" marB="22573" anchor="ctr">
                    <a:lnL>
                      <a:noFill/>
                    </a:lnL>
                    <a:lnR>
                      <a:noFill/>
                    </a:lnR>
                    <a:lnT>
                      <a:noFill/>
                    </a:lnT>
                    <a:lnB>
                      <a:noFill/>
                    </a:lnB>
                    <a:noFill/>
                  </a:tcPr>
                </a:tc>
                <a:tc>
                  <a:txBody>
                    <a:bodyPr/>
                    <a:lstStyle/>
                    <a:p>
                      <a:r>
                        <a:rPr lang="fr-FR" sz="1300"/>
                        <a:t>JAVEY Laurent</a:t>
                      </a:r>
                    </a:p>
                  </a:txBody>
                  <a:tcPr marL="45147" marR="45147" marT="22573" marB="22573" anchor="ctr">
                    <a:lnL>
                      <a:noFill/>
                    </a:lnL>
                    <a:lnR>
                      <a:noFill/>
                    </a:lnR>
                    <a:lnT>
                      <a:noFill/>
                    </a:lnT>
                    <a:lnB>
                      <a:noFill/>
                    </a:lnB>
                    <a:noFill/>
                  </a:tcPr>
                </a:tc>
                <a:extLst>
                  <a:ext uri="{0D108BD9-81ED-4DB2-BD59-A6C34878D82A}">
                    <a16:rowId xmlns:a16="http://schemas.microsoft.com/office/drawing/2014/main" val="805530934"/>
                  </a:ext>
                </a:extLst>
              </a:tr>
              <a:tr h="251441">
                <a:tc>
                  <a:txBody>
                    <a:bodyPr/>
                    <a:lstStyle/>
                    <a:p>
                      <a:r>
                        <a:rPr lang="fr-FR" sz="1300"/>
                        <a:t>Stellantis</a:t>
                      </a:r>
                    </a:p>
                  </a:txBody>
                  <a:tcPr marL="45147" marR="45147" marT="22573" marB="22573" anchor="ctr">
                    <a:lnL>
                      <a:noFill/>
                    </a:lnL>
                    <a:lnR>
                      <a:noFill/>
                    </a:lnR>
                    <a:lnT>
                      <a:noFill/>
                    </a:lnT>
                    <a:lnB>
                      <a:noFill/>
                    </a:lnB>
                    <a:noFill/>
                  </a:tcPr>
                </a:tc>
                <a:tc>
                  <a:txBody>
                    <a:bodyPr/>
                    <a:lstStyle/>
                    <a:p>
                      <a:r>
                        <a:rPr lang="fr-FR" sz="1300"/>
                        <a:t>CLEMENT Arnaud</a:t>
                      </a:r>
                    </a:p>
                  </a:txBody>
                  <a:tcPr marL="45147" marR="45147" marT="22573" marB="22573" anchor="ctr">
                    <a:lnL>
                      <a:noFill/>
                    </a:lnL>
                    <a:lnR>
                      <a:noFill/>
                    </a:lnR>
                    <a:lnT>
                      <a:noFill/>
                    </a:lnT>
                    <a:lnB>
                      <a:noFill/>
                    </a:lnB>
                    <a:noFill/>
                  </a:tcPr>
                </a:tc>
                <a:extLst>
                  <a:ext uri="{0D108BD9-81ED-4DB2-BD59-A6C34878D82A}">
                    <a16:rowId xmlns:a16="http://schemas.microsoft.com/office/drawing/2014/main" val="3380572622"/>
                  </a:ext>
                </a:extLst>
              </a:tr>
              <a:tr h="251441">
                <a:tc>
                  <a:txBody>
                    <a:bodyPr/>
                    <a:lstStyle/>
                    <a:p>
                      <a:r>
                        <a:rPr lang="fr-FR" sz="1300" dirty="0"/>
                        <a:t>Norauto</a:t>
                      </a:r>
                    </a:p>
                  </a:txBody>
                  <a:tcPr marL="45147" marR="45147" marT="22573" marB="22573" anchor="ctr">
                    <a:lnL>
                      <a:noFill/>
                    </a:lnL>
                    <a:lnR>
                      <a:noFill/>
                    </a:lnR>
                    <a:lnT>
                      <a:noFill/>
                    </a:lnT>
                    <a:lnB>
                      <a:noFill/>
                    </a:lnB>
                    <a:noFill/>
                  </a:tcPr>
                </a:tc>
                <a:tc>
                  <a:txBody>
                    <a:bodyPr/>
                    <a:lstStyle/>
                    <a:p>
                      <a:r>
                        <a:rPr lang="fr-FR" sz="1300" dirty="0"/>
                        <a:t>GODFRIN Emmanuelle</a:t>
                      </a:r>
                    </a:p>
                  </a:txBody>
                  <a:tcPr marL="45147" marR="45147" marT="22573" marB="22573" anchor="ctr">
                    <a:lnL>
                      <a:noFill/>
                    </a:lnL>
                    <a:lnR>
                      <a:noFill/>
                    </a:lnR>
                    <a:lnT>
                      <a:noFill/>
                    </a:lnT>
                    <a:lnB>
                      <a:noFill/>
                    </a:lnB>
                    <a:noFill/>
                  </a:tcPr>
                </a:tc>
                <a:extLst>
                  <a:ext uri="{0D108BD9-81ED-4DB2-BD59-A6C34878D82A}">
                    <a16:rowId xmlns:a16="http://schemas.microsoft.com/office/drawing/2014/main" val="3091200533"/>
                  </a:ext>
                </a:extLst>
              </a:tr>
            </a:tbl>
          </a:graphicData>
        </a:graphic>
      </p:graphicFrame>
      <p:sp>
        <p:nvSpPr>
          <p:cNvPr id="10" name="Rectangle : coins arrondis 6">
            <a:extLst>
              <a:ext uri="{FF2B5EF4-FFF2-40B4-BE49-F238E27FC236}">
                <a16:creationId xmlns:a16="http://schemas.microsoft.com/office/drawing/2014/main" id="{0A2E98D2-66E4-3C5E-BCEC-70B0AA5875E2}"/>
              </a:ext>
            </a:extLst>
          </p:cNvPr>
          <p:cNvSpPr/>
          <p:nvPr/>
        </p:nvSpPr>
        <p:spPr>
          <a:xfrm>
            <a:off x="6404280" y="1481084"/>
            <a:ext cx="5464892" cy="5286300"/>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ZoneTexte 10">
            <a:extLst>
              <a:ext uri="{FF2B5EF4-FFF2-40B4-BE49-F238E27FC236}">
                <a16:creationId xmlns:a16="http://schemas.microsoft.com/office/drawing/2014/main" id="{8EEF0349-6E13-E685-EFDD-24EBA053AF04}"/>
              </a:ext>
            </a:extLst>
          </p:cNvPr>
          <p:cNvSpPr txBox="1"/>
          <p:nvPr/>
        </p:nvSpPr>
        <p:spPr>
          <a:xfrm>
            <a:off x="7614515" y="1027530"/>
            <a:ext cx="27800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70C0"/>
                </a:solidFill>
                <a:effectLst/>
                <a:uLnTx/>
                <a:uFillTx/>
                <a:latin typeface="Calibri" panose="020F0502020204030204"/>
                <a:ea typeface="+mn-ea"/>
                <a:cs typeface="+mn-cs"/>
              </a:rPr>
              <a:t>Éducation nationale</a:t>
            </a:r>
          </a:p>
        </p:txBody>
      </p:sp>
      <p:graphicFrame>
        <p:nvGraphicFramePr>
          <p:cNvPr id="17" name="Tableau 16">
            <a:extLst>
              <a:ext uri="{FF2B5EF4-FFF2-40B4-BE49-F238E27FC236}">
                <a16:creationId xmlns:a16="http://schemas.microsoft.com/office/drawing/2014/main" id="{B5B0CC34-7329-EEA1-B160-8F4D7B0F1F51}"/>
              </a:ext>
            </a:extLst>
          </p:cNvPr>
          <p:cNvGraphicFramePr>
            <a:graphicFrameLocks noGrp="1"/>
          </p:cNvGraphicFramePr>
          <p:nvPr/>
        </p:nvGraphicFramePr>
        <p:xfrm>
          <a:off x="6521858" y="2584186"/>
          <a:ext cx="5182777" cy="2907030"/>
        </p:xfrm>
        <a:graphic>
          <a:graphicData uri="http://schemas.openxmlformats.org/drawingml/2006/table">
            <a:tbl>
              <a:tblPr/>
              <a:tblGrid>
                <a:gridCol w="941674">
                  <a:extLst>
                    <a:ext uri="{9D8B030D-6E8A-4147-A177-3AD203B41FA5}">
                      <a16:colId xmlns:a16="http://schemas.microsoft.com/office/drawing/2014/main" val="1743131235"/>
                    </a:ext>
                  </a:extLst>
                </a:gridCol>
                <a:gridCol w="2043862">
                  <a:extLst>
                    <a:ext uri="{9D8B030D-6E8A-4147-A177-3AD203B41FA5}">
                      <a16:colId xmlns:a16="http://schemas.microsoft.com/office/drawing/2014/main" val="423750778"/>
                    </a:ext>
                  </a:extLst>
                </a:gridCol>
                <a:gridCol w="2197241">
                  <a:extLst>
                    <a:ext uri="{9D8B030D-6E8A-4147-A177-3AD203B41FA5}">
                      <a16:colId xmlns:a16="http://schemas.microsoft.com/office/drawing/2014/main" val="2983786251"/>
                    </a:ext>
                  </a:extLst>
                </a:gridCol>
              </a:tblGrid>
              <a:tr h="200025">
                <a:tc rowSpan="7">
                  <a:txBody>
                    <a:bodyPr/>
                    <a:lstStyle/>
                    <a:p>
                      <a:pPr algn="ctr" fontAlgn="ctr"/>
                      <a:r>
                        <a:rPr lang="fr-FR" sz="1300" b="0" i="0" u="none" strike="noStrike">
                          <a:solidFill>
                            <a:srgbClr val="000000"/>
                          </a:solidFill>
                          <a:effectLst/>
                          <a:latin typeface="Calibri" panose="020F0502020204030204" pitchFamily="34" charset="0"/>
                        </a:rPr>
                        <a:t>GT enseignants</a:t>
                      </a:r>
                    </a:p>
                  </a:txBody>
                  <a:tcPr marL="9525" marR="9525" marT="9525" marB="0" vert="vert27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1300" b="0" i="0" u="none" strike="noStrike" dirty="0">
                          <a:solidFill>
                            <a:srgbClr val="000000"/>
                          </a:solidFill>
                          <a:effectLst/>
                          <a:latin typeface="Calibri" panose="020F0502020204030204" pitchFamily="34" charset="0"/>
                        </a:rPr>
                        <a:t>Karl BAZIN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fr-FR" sz="1300" b="0" i="0" u="none" strike="noStrike">
                          <a:solidFill>
                            <a:srgbClr val="000000"/>
                          </a:solidFill>
                          <a:effectLst/>
                          <a:latin typeface="Calibri" panose="020F0502020204030204" pitchFamily="34" charset="0"/>
                        </a:rPr>
                        <a:t>Lycée J.Verne Mondeville</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943315800"/>
                  </a:ext>
                </a:extLst>
              </a:tr>
              <a:tr h="200025">
                <a:tc vMerge="1">
                  <a:txBody>
                    <a:bodyPr/>
                    <a:lstStyle/>
                    <a:p>
                      <a:endParaRPr lang="fr-FR"/>
                    </a:p>
                  </a:txBody>
                  <a:tcPr/>
                </a:tc>
                <a:tc>
                  <a:txBody>
                    <a:bodyPr/>
                    <a:lstStyle/>
                    <a:p>
                      <a:pPr algn="l" fontAlgn="b"/>
                      <a:r>
                        <a:rPr lang="fr-FR" sz="1300" b="0" i="0" u="none" strike="noStrike">
                          <a:solidFill>
                            <a:srgbClr val="000000"/>
                          </a:solidFill>
                          <a:effectLst/>
                          <a:latin typeface="Calibri" panose="020F0502020204030204" pitchFamily="34" charset="0"/>
                        </a:rPr>
                        <a:t>Arnaud François</a:t>
                      </a:r>
                    </a:p>
                  </a:txBody>
                  <a:tcPr marL="9525" marR="9525" marT="9525" marB="0" anchor="b">
                    <a:lnL>
                      <a:noFill/>
                    </a:lnL>
                    <a:lnR>
                      <a:noFill/>
                    </a:lnR>
                    <a:lnT>
                      <a:noFill/>
                    </a:lnT>
                    <a:lnB>
                      <a:noFill/>
                    </a:lnB>
                    <a:noFill/>
                  </a:tcPr>
                </a:tc>
                <a:tc>
                  <a:txBody>
                    <a:bodyPr/>
                    <a:lstStyle/>
                    <a:p>
                      <a:pPr algn="l" fontAlgn="b"/>
                      <a:r>
                        <a:rPr lang="fr-FR" sz="1300" b="0" i="0" u="none" strike="noStrike">
                          <a:solidFill>
                            <a:srgbClr val="000000"/>
                          </a:solidFill>
                          <a:effectLst/>
                          <a:latin typeface="Calibri" panose="020F0502020204030204" pitchFamily="34" charset="0"/>
                        </a:rPr>
                        <a:t>Lycée J.Verne Mondeville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47429299"/>
                  </a:ext>
                </a:extLst>
              </a:tr>
              <a:tr h="200025">
                <a:tc vMerge="1">
                  <a:txBody>
                    <a:bodyPr/>
                    <a:lstStyle/>
                    <a:p>
                      <a:endParaRPr lang="fr-FR"/>
                    </a:p>
                  </a:txBody>
                  <a:tcPr/>
                </a:tc>
                <a:tc>
                  <a:txBody>
                    <a:bodyPr/>
                    <a:lstStyle/>
                    <a:p>
                      <a:pPr algn="l" fontAlgn="b"/>
                      <a:r>
                        <a:rPr lang="fr-FR" sz="1300" b="0" i="0" u="none" strike="noStrike">
                          <a:solidFill>
                            <a:srgbClr val="000000"/>
                          </a:solidFill>
                          <a:effectLst/>
                          <a:latin typeface="Calibri" panose="020F0502020204030204" pitchFamily="34" charset="0"/>
                        </a:rPr>
                        <a:t>Pascal GLEYZES</a:t>
                      </a:r>
                    </a:p>
                  </a:txBody>
                  <a:tcPr marL="9525" marR="9525" marT="9525" marB="0" anchor="b">
                    <a:lnL>
                      <a:noFill/>
                    </a:lnL>
                    <a:lnR>
                      <a:noFill/>
                    </a:lnR>
                    <a:lnT>
                      <a:noFill/>
                    </a:lnT>
                    <a:lnB>
                      <a:noFill/>
                    </a:lnB>
                    <a:noFill/>
                  </a:tcPr>
                </a:tc>
                <a:tc>
                  <a:txBody>
                    <a:bodyPr/>
                    <a:lstStyle/>
                    <a:p>
                      <a:pPr algn="l" fontAlgn="b"/>
                      <a:r>
                        <a:rPr lang="fr-FR" sz="1300" b="0" i="0" u="none" strike="noStrike">
                          <a:solidFill>
                            <a:srgbClr val="000000"/>
                          </a:solidFill>
                          <a:effectLst/>
                          <a:latin typeface="Calibri" panose="020F0502020204030204" pitchFamily="34" charset="0"/>
                        </a:rPr>
                        <a:t>Lycée Gallieni Toulouse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31128597"/>
                  </a:ext>
                </a:extLst>
              </a:tr>
              <a:tr h="200025">
                <a:tc vMerge="1">
                  <a:txBody>
                    <a:bodyPr/>
                    <a:lstStyle/>
                    <a:p>
                      <a:endParaRPr lang="fr-FR"/>
                    </a:p>
                  </a:txBody>
                  <a:tcPr/>
                </a:tc>
                <a:tc>
                  <a:txBody>
                    <a:bodyPr/>
                    <a:lstStyle/>
                    <a:p>
                      <a:pPr algn="l" fontAlgn="b"/>
                      <a:r>
                        <a:rPr lang="fr-FR" sz="1300" b="0" i="0" u="none" strike="noStrike">
                          <a:solidFill>
                            <a:srgbClr val="000000"/>
                          </a:solidFill>
                          <a:effectLst/>
                          <a:latin typeface="Calibri" panose="020F0502020204030204" pitchFamily="34" charset="0"/>
                        </a:rPr>
                        <a:t>David MARIETTE</a:t>
                      </a:r>
                    </a:p>
                  </a:txBody>
                  <a:tcPr marL="9525" marR="9525" marT="9525" marB="0" anchor="b">
                    <a:lnL>
                      <a:noFill/>
                    </a:lnL>
                    <a:lnR>
                      <a:noFill/>
                    </a:lnR>
                    <a:lnT>
                      <a:noFill/>
                    </a:lnT>
                    <a:lnB>
                      <a:noFill/>
                    </a:lnB>
                    <a:noFill/>
                  </a:tcPr>
                </a:tc>
                <a:tc>
                  <a:txBody>
                    <a:bodyPr/>
                    <a:lstStyle/>
                    <a:p>
                      <a:pPr algn="l" fontAlgn="b"/>
                      <a:r>
                        <a:rPr lang="fr-FR" sz="1300" b="0" i="0" u="none" strike="noStrike">
                          <a:solidFill>
                            <a:srgbClr val="000000"/>
                          </a:solidFill>
                          <a:effectLst/>
                          <a:latin typeface="Calibri" panose="020F0502020204030204" pitchFamily="34" charset="0"/>
                        </a:rPr>
                        <a:t>Lycée J.Verne Mondeville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73053589"/>
                  </a:ext>
                </a:extLst>
              </a:tr>
              <a:tr h="200025">
                <a:tc vMerge="1">
                  <a:txBody>
                    <a:bodyPr/>
                    <a:lstStyle/>
                    <a:p>
                      <a:endParaRPr lang="fr-FR"/>
                    </a:p>
                  </a:txBody>
                  <a:tcPr/>
                </a:tc>
                <a:tc>
                  <a:txBody>
                    <a:bodyPr/>
                    <a:lstStyle/>
                    <a:p>
                      <a:pPr algn="l" fontAlgn="b"/>
                      <a:r>
                        <a:rPr lang="fr-FR" sz="1300" b="0" i="0" u="none" strike="noStrike">
                          <a:solidFill>
                            <a:srgbClr val="000000"/>
                          </a:solidFill>
                          <a:effectLst/>
                          <a:latin typeface="Calibri" panose="020F0502020204030204" pitchFamily="34" charset="0"/>
                        </a:rPr>
                        <a:t>Etienne MURATET</a:t>
                      </a:r>
                    </a:p>
                  </a:txBody>
                  <a:tcPr marL="9525" marR="9525" marT="9525" marB="0" anchor="b">
                    <a:lnL>
                      <a:noFill/>
                    </a:lnL>
                    <a:lnR>
                      <a:noFill/>
                    </a:lnR>
                    <a:lnT>
                      <a:noFill/>
                    </a:lnT>
                    <a:lnB>
                      <a:noFill/>
                    </a:lnB>
                    <a:noFill/>
                  </a:tcPr>
                </a:tc>
                <a:tc>
                  <a:txBody>
                    <a:bodyPr/>
                    <a:lstStyle/>
                    <a:p>
                      <a:pPr algn="l" fontAlgn="b"/>
                      <a:r>
                        <a:rPr lang="fr-FR" sz="1300" b="0" i="0" u="none" strike="noStrike">
                          <a:solidFill>
                            <a:srgbClr val="000000"/>
                          </a:solidFill>
                          <a:effectLst/>
                          <a:latin typeface="Calibri" panose="020F0502020204030204" pitchFamily="34" charset="0"/>
                        </a:rPr>
                        <a:t>Lycée Roland Garros Toulouse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70068927"/>
                  </a:ext>
                </a:extLst>
              </a:tr>
              <a:tr h="200025">
                <a:tc vMerge="1">
                  <a:txBody>
                    <a:bodyPr/>
                    <a:lstStyle/>
                    <a:p>
                      <a:endParaRPr lang="fr-FR"/>
                    </a:p>
                  </a:txBody>
                  <a:tcPr/>
                </a:tc>
                <a:tc>
                  <a:txBody>
                    <a:bodyPr/>
                    <a:lstStyle/>
                    <a:p>
                      <a:pPr algn="l" fontAlgn="b"/>
                      <a:r>
                        <a:rPr lang="fr-FR" sz="1300" b="0" i="0" u="none" strike="noStrike">
                          <a:solidFill>
                            <a:srgbClr val="000000"/>
                          </a:solidFill>
                          <a:effectLst/>
                          <a:latin typeface="Calibri" panose="020F0502020204030204" pitchFamily="34" charset="0"/>
                        </a:rPr>
                        <a:t>Claude PERRON</a:t>
                      </a:r>
                    </a:p>
                  </a:txBody>
                  <a:tcPr marL="9525" marR="9525" marT="9525" marB="0" anchor="b">
                    <a:lnL>
                      <a:noFill/>
                    </a:lnL>
                    <a:lnR>
                      <a:noFill/>
                    </a:lnR>
                    <a:lnT>
                      <a:noFill/>
                    </a:lnT>
                    <a:lnB>
                      <a:noFill/>
                    </a:lnB>
                    <a:noFill/>
                  </a:tcPr>
                </a:tc>
                <a:tc>
                  <a:txBody>
                    <a:bodyPr/>
                    <a:lstStyle/>
                    <a:p>
                      <a:pPr algn="l" fontAlgn="b"/>
                      <a:r>
                        <a:rPr lang="fr-FR" sz="1300" b="0" i="0" u="none" strike="noStrike">
                          <a:solidFill>
                            <a:srgbClr val="000000"/>
                          </a:solidFill>
                          <a:effectLst/>
                          <a:latin typeface="Calibri" panose="020F0502020204030204" pitchFamily="34" charset="0"/>
                        </a:rPr>
                        <a:t>Lycée F.Bienvenue Loudéac</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28670317"/>
                  </a:ext>
                </a:extLst>
              </a:tr>
              <a:tr h="200025">
                <a:tc vMerge="1">
                  <a:txBody>
                    <a:bodyPr/>
                    <a:lstStyle/>
                    <a:p>
                      <a:endParaRPr lang="fr-FR"/>
                    </a:p>
                  </a:txBody>
                  <a:tcPr/>
                </a:tc>
                <a:tc>
                  <a:txBody>
                    <a:bodyPr/>
                    <a:lstStyle/>
                    <a:p>
                      <a:pPr algn="l" fontAlgn="b"/>
                      <a:r>
                        <a:rPr lang="fr-FR" sz="1300" b="0" i="0" u="none" strike="noStrike">
                          <a:solidFill>
                            <a:srgbClr val="000000"/>
                          </a:solidFill>
                          <a:effectLst/>
                          <a:latin typeface="Calibri" panose="020F0502020204030204" pitchFamily="34" charset="0"/>
                        </a:rPr>
                        <a:t>Mehdi ZARIOUHI</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fr-FR" sz="1300" b="0" i="0" u="none" strike="noStrike">
                          <a:solidFill>
                            <a:srgbClr val="000000"/>
                          </a:solidFill>
                          <a:effectLst/>
                          <a:latin typeface="Calibri" panose="020F0502020204030204" pitchFamily="34" charset="0"/>
                        </a:rPr>
                        <a:t>Lycée Gallieni Toulouse</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640645"/>
                  </a:ext>
                </a:extLst>
              </a:tr>
              <a:tr h="76200">
                <a:tc>
                  <a:txBody>
                    <a:bodyPr/>
                    <a:lstStyle/>
                    <a:p>
                      <a:pPr algn="l" fontAlgn="b"/>
                      <a:endParaRPr lang="fr-FR" sz="13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FR" sz="13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FR" sz="13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1848155"/>
                  </a:ext>
                </a:extLst>
              </a:tr>
              <a:tr h="200025">
                <a:tc rowSpan="6">
                  <a:txBody>
                    <a:bodyPr/>
                    <a:lstStyle/>
                    <a:p>
                      <a:pPr algn="ctr" fontAlgn="ctr"/>
                      <a:r>
                        <a:rPr lang="fr-FR" sz="1300" b="0" i="0" u="none" strike="noStrike">
                          <a:solidFill>
                            <a:srgbClr val="000000"/>
                          </a:solidFill>
                          <a:effectLst/>
                          <a:latin typeface="Calibri" panose="020F0502020204030204" pitchFamily="34" charset="0"/>
                        </a:rPr>
                        <a:t>GT Pilotage et suivi</a:t>
                      </a:r>
                    </a:p>
                  </a:txBody>
                  <a:tcPr marL="9525" marR="9525" marT="9525" marB="0" vert="vert27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1300" b="0" i="0" u="none" strike="noStrike">
                          <a:solidFill>
                            <a:srgbClr val="000000"/>
                          </a:solidFill>
                          <a:effectLst/>
                          <a:latin typeface="Calibri" panose="020F0502020204030204" pitchFamily="34" charset="0"/>
                        </a:rPr>
                        <a:t>Mme Pascale COSTA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fr-FR" sz="1300" b="0" i="0" u="none" strike="noStrike">
                          <a:solidFill>
                            <a:srgbClr val="000000"/>
                          </a:solidFill>
                          <a:effectLst/>
                          <a:latin typeface="Calibri" panose="020F0502020204030204" pitchFamily="34" charset="0"/>
                        </a:rPr>
                        <a:t>IGÉSR</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98913404"/>
                  </a:ext>
                </a:extLst>
              </a:tr>
              <a:tr h="200025">
                <a:tc vMerge="1">
                  <a:txBody>
                    <a:bodyPr/>
                    <a:lstStyle/>
                    <a:p>
                      <a:endParaRPr lang="fr-FR"/>
                    </a:p>
                  </a:txBody>
                  <a:tcPr/>
                </a:tc>
                <a:tc>
                  <a:txBody>
                    <a:bodyPr/>
                    <a:lstStyle/>
                    <a:p>
                      <a:pPr algn="l" fontAlgn="b"/>
                      <a:r>
                        <a:rPr lang="fr-FR" sz="1300" b="0" i="0" u="none" strike="noStrike">
                          <a:solidFill>
                            <a:srgbClr val="000000"/>
                          </a:solidFill>
                          <a:effectLst/>
                          <a:latin typeface="Calibri" panose="020F0502020204030204" pitchFamily="34" charset="0"/>
                        </a:rPr>
                        <a:t>M. Jean-Paul KREBS</a:t>
                      </a:r>
                    </a:p>
                  </a:txBody>
                  <a:tcPr marL="9525" marR="9525" marT="9525" marB="0" anchor="b">
                    <a:lnL>
                      <a:noFill/>
                    </a:lnL>
                    <a:lnR>
                      <a:noFill/>
                    </a:lnR>
                    <a:lnT>
                      <a:noFill/>
                    </a:lnT>
                    <a:lnB>
                      <a:noFill/>
                    </a:lnB>
                    <a:noFill/>
                  </a:tcPr>
                </a:tc>
                <a:tc>
                  <a:txBody>
                    <a:bodyPr/>
                    <a:lstStyle/>
                    <a:p>
                      <a:pPr algn="l" fontAlgn="b"/>
                      <a:r>
                        <a:rPr lang="fr-FR" sz="1300" b="0" i="0" u="none" strike="noStrike">
                          <a:solidFill>
                            <a:srgbClr val="000000"/>
                          </a:solidFill>
                          <a:effectLst/>
                          <a:latin typeface="Calibri" panose="020F0502020204030204" pitchFamily="34" charset="0"/>
                        </a:rPr>
                        <a:t>IA-IPR Académie de Versailles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4858832"/>
                  </a:ext>
                </a:extLst>
              </a:tr>
              <a:tr h="200025">
                <a:tc vMerge="1">
                  <a:txBody>
                    <a:bodyPr/>
                    <a:lstStyle/>
                    <a:p>
                      <a:endParaRPr lang="fr-FR"/>
                    </a:p>
                  </a:txBody>
                  <a:tcPr/>
                </a:tc>
                <a:tc>
                  <a:txBody>
                    <a:bodyPr/>
                    <a:lstStyle/>
                    <a:p>
                      <a:pPr algn="l" fontAlgn="b"/>
                      <a:r>
                        <a:rPr lang="fr-FR" sz="1300" b="0" i="0" u="none" strike="noStrike">
                          <a:solidFill>
                            <a:srgbClr val="000000"/>
                          </a:solidFill>
                          <a:effectLst/>
                          <a:latin typeface="Calibri" panose="020F0502020204030204" pitchFamily="34" charset="0"/>
                        </a:rPr>
                        <a:t>M. François BACON</a:t>
                      </a:r>
                    </a:p>
                  </a:txBody>
                  <a:tcPr marL="9525" marR="9525" marT="9525" marB="0" anchor="b">
                    <a:lnL>
                      <a:noFill/>
                    </a:lnL>
                    <a:lnR>
                      <a:noFill/>
                    </a:lnR>
                    <a:lnT>
                      <a:noFill/>
                    </a:lnT>
                    <a:lnB>
                      <a:noFill/>
                    </a:lnB>
                    <a:noFill/>
                  </a:tcPr>
                </a:tc>
                <a:tc>
                  <a:txBody>
                    <a:bodyPr/>
                    <a:lstStyle/>
                    <a:p>
                      <a:pPr algn="l" fontAlgn="b"/>
                      <a:r>
                        <a:rPr lang="fr-FR" sz="1300" b="0" i="0" u="none" strike="noStrike">
                          <a:solidFill>
                            <a:srgbClr val="000000"/>
                          </a:solidFill>
                          <a:effectLst/>
                          <a:latin typeface="Calibri" panose="020F0502020204030204" pitchFamily="34" charset="0"/>
                        </a:rPr>
                        <a:t>IA-IPR Académie de Toulouse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2970801"/>
                  </a:ext>
                </a:extLst>
              </a:tr>
              <a:tr h="200025">
                <a:tc vMerge="1">
                  <a:txBody>
                    <a:bodyPr/>
                    <a:lstStyle/>
                    <a:p>
                      <a:endParaRPr lang="fr-FR"/>
                    </a:p>
                  </a:txBody>
                  <a:tcPr/>
                </a:tc>
                <a:tc>
                  <a:txBody>
                    <a:bodyPr/>
                    <a:lstStyle/>
                    <a:p>
                      <a:pPr algn="l" fontAlgn="b"/>
                      <a:r>
                        <a:rPr lang="fr-FR" sz="1300" b="0" i="0" u="none" strike="noStrike">
                          <a:solidFill>
                            <a:srgbClr val="000000"/>
                          </a:solidFill>
                          <a:effectLst/>
                          <a:latin typeface="Calibri" panose="020F0502020204030204" pitchFamily="34" charset="0"/>
                        </a:rPr>
                        <a:t>M.Thierry FLEURANCEAU</a:t>
                      </a:r>
                    </a:p>
                  </a:txBody>
                  <a:tcPr marL="9525" marR="9525" marT="9525" marB="0" anchor="b">
                    <a:lnL>
                      <a:noFill/>
                    </a:lnL>
                    <a:lnR>
                      <a:noFill/>
                    </a:lnR>
                    <a:lnT>
                      <a:noFill/>
                    </a:lnT>
                    <a:lnB>
                      <a:noFill/>
                    </a:lnB>
                    <a:noFill/>
                  </a:tcPr>
                </a:tc>
                <a:tc>
                  <a:txBody>
                    <a:bodyPr/>
                    <a:lstStyle/>
                    <a:p>
                      <a:pPr algn="l" fontAlgn="b"/>
                      <a:r>
                        <a:rPr lang="fr-FR" sz="1300" b="0" i="0" u="none" strike="noStrike">
                          <a:solidFill>
                            <a:srgbClr val="000000"/>
                          </a:solidFill>
                          <a:effectLst/>
                          <a:latin typeface="Calibri" panose="020F0502020204030204" pitchFamily="34" charset="0"/>
                        </a:rPr>
                        <a:t>IA-IPR Académie de Toulouse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78331080"/>
                  </a:ext>
                </a:extLst>
              </a:tr>
              <a:tr h="200025">
                <a:tc vMerge="1">
                  <a:txBody>
                    <a:bodyPr/>
                    <a:lstStyle/>
                    <a:p>
                      <a:endParaRPr lang="fr-FR"/>
                    </a:p>
                  </a:txBody>
                  <a:tcPr/>
                </a:tc>
                <a:tc>
                  <a:txBody>
                    <a:bodyPr/>
                    <a:lstStyle/>
                    <a:p>
                      <a:pPr algn="l" fontAlgn="b"/>
                      <a:r>
                        <a:rPr lang="fr-FR" sz="1300" b="0" i="0" u="none" strike="noStrike">
                          <a:solidFill>
                            <a:srgbClr val="000000"/>
                          </a:solidFill>
                          <a:effectLst/>
                          <a:latin typeface="Calibri" panose="020F0502020204030204" pitchFamily="34" charset="0"/>
                        </a:rPr>
                        <a:t>Mme Sabine PIOT</a:t>
                      </a:r>
                    </a:p>
                  </a:txBody>
                  <a:tcPr marL="9525" marR="9525" marT="9525" marB="0" anchor="b">
                    <a:lnL>
                      <a:noFill/>
                    </a:lnL>
                    <a:lnR>
                      <a:noFill/>
                    </a:lnR>
                    <a:lnT>
                      <a:noFill/>
                    </a:lnT>
                    <a:lnB>
                      <a:noFill/>
                    </a:lnB>
                    <a:noFill/>
                  </a:tcPr>
                </a:tc>
                <a:tc>
                  <a:txBody>
                    <a:bodyPr/>
                    <a:lstStyle/>
                    <a:p>
                      <a:pPr algn="l" fontAlgn="b"/>
                      <a:r>
                        <a:rPr lang="fr-FR" sz="1300" b="0" i="0" u="none" strike="noStrike">
                          <a:solidFill>
                            <a:srgbClr val="000000"/>
                          </a:solidFill>
                          <a:effectLst/>
                          <a:latin typeface="Calibri" panose="020F0502020204030204" pitchFamily="34" charset="0"/>
                        </a:rPr>
                        <a:t>DGESCO</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85372205"/>
                  </a:ext>
                </a:extLst>
              </a:tr>
              <a:tr h="200025">
                <a:tc vMerge="1">
                  <a:txBody>
                    <a:bodyPr/>
                    <a:lstStyle/>
                    <a:p>
                      <a:endParaRPr lang="fr-FR"/>
                    </a:p>
                  </a:txBody>
                  <a:tcPr/>
                </a:tc>
                <a:tc>
                  <a:txBody>
                    <a:bodyPr/>
                    <a:lstStyle/>
                    <a:p>
                      <a:pPr algn="l" fontAlgn="b"/>
                      <a:r>
                        <a:rPr lang="fr-FR" sz="1300" b="0" i="0" u="none" strike="noStrike">
                          <a:solidFill>
                            <a:srgbClr val="000000"/>
                          </a:solidFill>
                          <a:effectLst/>
                          <a:latin typeface="Calibri" panose="020F0502020204030204" pitchFamily="34" charset="0"/>
                        </a:rPr>
                        <a:t>Mme Eléonore SUSANA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fr-FR" sz="1300" b="0" i="0" u="none" strike="noStrike" dirty="0">
                          <a:solidFill>
                            <a:srgbClr val="000000"/>
                          </a:solidFill>
                          <a:effectLst/>
                          <a:latin typeface="Calibri" panose="020F0502020204030204" pitchFamily="34" charset="0"/>
                        </a:rPr>
                        <a:t>DGESIP</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3348318"/>
                  </a:ext>
                </a:extLst>
              </a:tr>
            </a:tbl>
          </a:graphicData>
        </a:graphic>
      </p:graphicFrame>
    </p:spTree>
    <p:extLst>
      <p:ext uri="{BB962C8B-B14F-4D97-AF65-F5344CB8AC3E}">
        <p14:creationId xmlns:p14="http://schemas.microsoft.com/office/powerpoint/2010/main" val="2545861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3">
            <a:extLst>
              <a:ext uri="{FF2B5EF4-FFF2-40B4-BE49-F238E27FC236}">
                <a16:creationId xmlns:a16="http://schemas.microsoft.com/office/drawing/2014/main" id="{95E6033B-0A94-9D73-C338-92FA45ECF89B}"/>
              </a:ext>
            </a:extLst>
          </p:cNvPr>
          <p:cNvSpPr txBox="1">
            <a:spLocks/>
          </p:cNvSpPr>
          <p:nvPr/>
        </p:nvSpPr>
        <p:spPr>
          <a:xfrm>
            <a:off x="1314450" y="0"/>
            <a:ext cx="9222920" cy="523939"/>
          </a:xfrm>
          <a:prstGeom prst="rect">
            <a:avLst/>
          </a:prstGeom>
          <a:solidFill>
            <a:schemeClr val="accent1">
              <a:lumMod val="75000"/>
            </a:schemeClr>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PNF BTS Maintenance des véhicules 16 mars et 02 avril 2026</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Espace réservé du texte 11">
            <a:extLst>
              <a:ext uri="{FF2B5EF4-FFF2-40B4-BE49-F238E27FC236}">
                <a16:creationId xmlns:a16="http://schemas.microsoft.com/office/drawing/2014/main" id="{5EAC7754-93EE-5DB8-3ED6-EEE2729328BE}"/>
              </a:ext>
            </a:extLst>
          </p:cNvPr>
          <p:cNvSpPr>
            <a:spLocks noGrp="1"/>
          </p:cNvSpPr>
          <p:nvPr>
            <p:ph type="body" sz="quarter" idx="10"/>
          </p:nvPr>
        </p:nvSpPr>
        <p:spPr>
          <a:xfrm>
            <a:off x="1314449" y="503592"/>
            <a:ext cx="9222921" cy="612513"/>
          </a:xfrm>
        </p:spPr>
        <p:txBody>
          <a:bodyPr/>
          <a:lstStyle/>
          <a:p>
            <a:r>
              <a:rPr lang="fr-FR" b="1" dirty="0">
                <a:solidFill>
                  <a:schemeClr val="accent1">
                    <a:lumMod val="50000"/>
                  </a:schemeClr>
                </a:solidFill>
              </a:rPr>
              <a:t>Évolution du nom des diplômes</a:t>
            </a:r>
          </a:p>
        </p:txBody>
      </p:sp>
      <p:sp>
        <p:nvSpPr>
          <p:cNvPr id="5" name="Rectangle : coins arrondis 4">
            <a:extLst>
              <a:ext uri="{FF2B5EF4-FFF2-40B4-BE49-F238E27FC236}">
                <a16:creationId xmlns:a16="http://schemas.microsoft.com/office/drawing/2014/main" id="{45F376B3-C885-2B0D-6332-F94746056A7A}"/>
              </a:ext>
            </a:extLst>
          </p:cNvPr>
          <p:cNvSpPr/>
          <p:nvPr/>
        </p:nvSpPr>
        <p:spPr>
          <a:xfrm>
            <a:off x="6704497" y="3078997"/>
            <a:ext cx="5225436" cy="3671913"/>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6" name="Rectangle : coins arrondis 5">
            <a:extLst>
              <a:ext uri="{FF2B5EF4-FFF2-40B4-BE49-F238E27FC236}">
                <a16:creationId xmlns:a16="http://schemas.microsoft.com/office/drawing/2014/main" id="{49A7CC67-7AB5-069B-26D1-6DFB73994519}"/>
              </a:ext>
            </a:extLst>
          </p:cNvPr>
          <p:cNvSpPr/>
          <p:nvPr/>
        </p:nvSpPr>
        <p:spPr>
          <a:xfrm>
            <a:off x="366777" y="3078997"/>
            <a:ext cx="5021943" cy="3671913"/>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7" name="Rectangle : coins arrondis 1">
            <a:extLst>
              <a:ext uri="{FF2B5EF4-FFF2-40B4-BE49-F238E27FC236}">
                <a16:creationId xmlns:a16="http://schemas.microsoft.com/office/drawing/2014/main" id="{C7FDAADD-CF73-5969-ECF9-688528807405}"/>
              </a:ext>
            </a:extLst>
          </p:cNvPr>
          <p:cNvSpPr/>
          <p:nvPr/>
        </p:nvSpPr>
        <p:spPr>
          <a:xfrm>
            <a:off x="366777" y="1182035"/>
            <a:ext cx="11563156" cy="179834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CAP MAINTENANCE DES VÉHICULES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Baccalauréat Professionnel MAINTENANCE DES VÉHICULES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BTS MAINTENANCE DES VÉHICULES</a:t>
            </a:r>
          </a:p>
        </p:txBody>
      </p:sp>
      <p:sp>
        <p:nvSpPr>
          <p:cNvPr id="12" name="Rectangle 11">
            <a:extLst>
              <a:ext uri="{FF2B5EF4-FFF2-40B4-BE49-F238E27FC236}">
                <a16:creationId xmlns:a16="http://schemas.microsoft.com/office/drawing/2014/main" id="{0A50F5EB-389F-0D21-08B4-E25BC7DF841E}"/>
              </a:ext>
            </a:extLst>
          </p:cNvPr>
          <p:cNvSpPr/>
          <p:nvPr/>
        </p:nvSpPr>
        <p:spPr>
          <a:xfrm>
            <a:off x="778549" y="3498280"/>
            <a:ext cx="6096000" cy="214449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667"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Options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667"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667"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véhicules particuliers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667"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véhicules de transport routier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667"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motocycles</a:t>
            </a:r>
          </a:p>
        </p:txBody>
      </p:sp>
      <p:sp>
        <p:nvSpPr>
          <p:cNvPr id="13" name="Rectangle 12">
            <a:extLst>
              <a:ext uri="{FF2B5EF4-FFF2-40B4-BE49-F238E27FC236}">
                <a16:creationId xmlns:a16="http://schemas.microsoft.com/office/drawing/2014/main" id="{33469160-FA44-8F15-C5B6-75E08D61408C}"/>
              </a:ext>
            </a:extLst>
          </p:cNvPr>
          <p:cNvSpPr/>
          <p:nvPr/>
        </p:nvSpPr>
        <p:spPr>
          <a:xfrm>
            <a:off x="6874549" y="3461841"/>
            <a:ext cx="6096000" cy="214449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667" b="1" i="0" u="none" strike="noStrike" kern="1200" cap="none" spc="0" normalizeH="0" baseline="0" noProof="0" dirty="0">
                <a:ln>
                  <a:noFill/>
                </a:ln>
                <a:solidFill>
                  <a:prstClr val="black"/>
                </a:solidFill>
                <a:effectLst/>
                <a:uLnTx/>
                <a:uFillTx/>
                <a:latin typeface="Calibri" panose="020F0502020204030204"/>
                <a:ea typeface="+mn-ea"/>
                <a:cs typeface="+mn-cs"/>
              </a:rPr>
              <a:t>Options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667"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6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2667" b="1" i="0" u="none" strike="noStrike" kern="1200" cap="none" spc="0" normalizeH="0" baseline="0" noProof="0" dirty="0">
                <a:ln>
                  <a:noFill/>
                </a:ln>
                <a:solidFill>
                  <a:srgbClr val="FF0000"/>
                </a:solidFill>
                <a:effectLst/>
                <a:uLnTx/>
                <a:uFillTx/>
                <a:latin typeface="Calibri" panose="020F0502020204030204"/>
                <a:ea typeface="+mn-ea"/>
                <a:cs typeface="+mn-cs"/>
              </a:rPr>
              <a:t>véhicules légers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667" b="1" i="0" u="none" strike="noStrike" kern="1200" cap="none" spc="0" normalizeH="0" baseline="0" noProof="0" dirty="0">
                <a:ln>
                  <a:noFill/>
                </a:ln>
                <a:solidFill>
                  <a:prstClr val="black"/>
                </a:solidFill>
                <a:effectLst/>
                <a:uLnTx/>
                <a:uFillTx/>
                <a:latin typeface="Calibri" panose="020F0502020204030204"/>
                <a:ea typeface="+mn-ea"/>
                <a:cs typeface="+mn-cs"/>
              </a:rPr>
              <a:t>- véhicules de transport routier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667" b="1" i="0" u="none" strike="noStrike" kern="1200" cap="none" spc="0" normalizeH="0" baseline="0" noProof="0" dirty="0">
                <a:ln>
                  <a:noFill/>
                </a:ln>
                <a:solidFill>
                  <a:prstClr val="black"/>
                </a:solidFill>
                <a:effectLst/>
                <a:uLnTx/>
                <a:uFillTx/>
                <a:latin typeface="Calibri" panose="020F0502020204030204"/>
                <a:ea typeface="+mn-ea"/>
                <a:cs typeface="+mn-cs"/>
              </a:rPr>
              <a:t>- motocycles</a:t>
            </a:r>
          </a:p>
        </p:txBody>
      </p:sp>
      <p:sp>
        <p:nvSpPr>
          <p:cNvPr id="14" name="ZoneTexte 13">
            <a:extLst>
              <a:ext uri="{FF2B5EF4-FFF2-40B4-BE49-F238E27FC236}">
                <a16:creationId xmlns:a16="http://schemas.microsoft.com/office/drawing/2014/main" id="{876A7E96-B53A-0C96-6378-7114673C7679}"/>
              </a:ext>
            </a:extLst>
          </p:cNvPr>
          <p:cNvSpPr txBox="1"/>
          <p:nvPr/>
        </p:nvSpPr>
        <p:spPr>
          <a:xfrm>
            <a:off x="1473950" y="3133698"/>
            <a:ext cx="2500393" cy="379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67" b="0" i="0" u="none" strike="noStrike" kern="1200" cap="none" spc="0" normalizeH="0" baseline="0" noProof="0" dirty="0">
                <a:ln>
                  <a:noFill/>
                </a:ln>
                <a:solidFill>
                  <a:prstClr val="black"/>
                </a:solidFill>
                <a:effectLst/>
                <a:uLnTx/>
                <a:uFillTx/>
                <a:latin typeface="Calibri" panose="020F0502020204030204"/>
                <a:ea typeface="+mn-ea"/>
                <a:cs typeface="+mn-cs"/>
              </a:rPr>
              <a:t>RÉFÉRENTIELS 2014</a:t>
            </a:r>
          </a:p>
        </p:txBody>
      </p:sp>
      <p:sp>
        <p:nvSpPr>
          <p:cNvPr id="15" name="ZoneTexte 14">
            <a:extLst>
              <a:ext uri="{FF2B5EF4-FFF2-40B4-BE49-F238E27FC236}">
                <a16:creationId xmlns:a16="http://schemas.microsoft.com/office/drawing/2014/main" id="{6832C7A0-36E1-37AA-D7CA-5A02AC04C692}"/>
              </a:ext>
            </a:extLst>
          </p:cNvPr>
          <p:cNvSpPr txBox="1"/>
          <p:nvPr/>
        </p:nvSpPr>
        <p:spPr>
          <a:xfrm>
            <a:off x="8067018" y="3094244"/>
            <a:ext cx="2500393" cy="379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67" b="1" i="0" u="none" strike="noStrike" kern="1200" cap="none" spc="0" normalizeH="0" baseline="0" noProof="0" dirty="0">
                <a:ln>
                  <a:noFill/>
                </a:ln>
                <a:solidFill>
                  <a:prstClr val="black"/>
                </a:solidFill>
                <a:effectLst/>
                <a:uLnTx/>
                <a:uFillTx/>
                <a:latin typeface="Calibri" panose="020F0502020204030204"/>
                <a:ea typeface="+mn-ea"/>
                <a:cs typeface="+mn-cs"/>
              </a:rPr>
              <a:t>RÉFÉRENTIELS 2025</a:t>
            </a:r>
          </a:p>
        </p:txBody>
      </p:sp>
      <p:sp>
        <p:nvSpPr>
          <p:cNvPr id="16" name="Flèche vers la droite 6">
            <a:extLst>
              <a:ext uri="{FF2B5EF4-FFF2-40B4-BE49-F238E27FC236}">
                <a16:creationId xmlns:a16="http://schemas.microsoft.com/office/drawing/2014/main" id="{BC021C47-9204-6EF6-3FC8-23FD4BA38386}"/>
              </a:ext>
            </a:extLst>
          </p:cNvPr>
          <p:cNvSpPr/>
          <p:nvPr/>
        </p:nvSpPr>
        <p:spPr>
          <a:xfrm>
            <a:off x="5800492" y="4534090"/>
            <a:ext cx="576941" cy="468085"/>
          </a:xfrm>
          <a:prstGeom prst="rightArrow">
            <a:avLst/>
          </a:prstGeom>
          <a:solidFill>
            <a:srgbClr val="3D7CC9"/>
          </a:solidFill>
          <a:ln>
            <a:solidFill>
              <a:srgbClr val="1A86D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35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2138947" y="2733251"/>
            <a:ext cx="8234948" cy="12412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733" b="1" i="0" u="none" strike="noStrike" kern="1200" cap="none" spc="0" normalizeH="0" baseline="0" noProof="0" dirty="0">
                <a:ln>
                  <a:noFill/>
                </a:ln>
                <a:solidFill>
                  <a:prstClr val="black"/>
                </a:solidFill>
                <a:effectLst/>
                <a:uLnTx/>
                <a:uFillTx/>
                <a:latin typeface="Calibri" panose="020F0502020204030204"/>
                <a:ea typeface="+mn-ea"/>
                <a:cs typeface="+mn-cs"/>
              </a:rPr>
              <a:t>RÉFÉRENTIEL DES ACTIVITÉS PROFESSIONNELLES</a:t>
            </a:r>
          </a:p>
        </p:txBody>
      </p:sp>
      <p:sp>
        <p:nvSpPr>
          <p:cNvPr id="5" name="Espace réservé du texte 3">
            <a:extLst>
              <a:ext uri="{FF2B5EF4-FFF2-40B4-BE49-F238E27FC236}">
                <a16:creationId xmlns:a16="http://schemas.microsoft.com/office/drawing/2014/main" id="{B04F04D0-9F33-73F4-F81C-1C20B0FBF62B}"/>
              </a:ext>
            </a:extLst>
          </p:cNvPr>
          <p:cNvSpPr txBox="1">
            <a:spLocks/>
          </p:cNvSpPr>
          <p:nvPr/>
        </p:nvSpPr>
        <p:spPr>
          <a:xfrm>
            <a:off x="1314450" y="0"/>
            <a:ext cx="9222920" cy="1092200"/>
          </a:xfrm>
          <a:prstGeom prst="rect">
            <a:avLst/>
          </a:prstGeom>
          <a:solidFill>
            <a:schemeClr val="accent1">
              <a:lumMod val="75000"/>
            </a:schemeClr>
          </a:solidFill>
        </p:spPr>
        <p:txBody>
          <a:bodyPr anchor="ctr" anchorCtr="1"/>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PNF BTS Maintenance des véhicules 16 mars et 02 avril 2026</a:t>
            </a:r>
          </a:p>
        </p:txBody>
      </p:sp>
    </p:spTree>
    <p:extLst>
      <p:ext uri="{BB962C8B-B14F-4D97-AF65-F5344CB8AC3E}">
        <p14:creationId xmlns:p14="http://schemas.microsoft.com/office/powerpoint/2010/main" val="2400324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1">
            <a:extLst>
              <a:ext uri="{FF2B5EF4-FFF2-40B4-BE49-F238E27FC236}">
                <a16:creationId xmlns:a16="http://schemas.microsoft.com/office/drawing/2014/main" id="{68C01443-AADF-01DB-9749-B95C90911F8D}"/>
              </a:ext>
            </a:extLst>
          </p:cNvPr>
          <p:cNvSpPr>
            <a:spLocks noGrp="1"/>
          </p:cNvSpPr>
          <p:nvPr>
            <p:ph type="body" sz="quarter" idx="10"/>
          </p:nvPr>
        </p:nvSpPr>
        <p:spPr>
          <a:xfrm>
            <a:off x="1325173" y="514789"/>
            <a:ext cx="9222921" cy="543901"/>
          </a:xfrm>
        </p:spPr>
        <p:txBody>
          <a:bodyPr/>
          <a:lstStyle/>
          <a:p>
            <a:r>
              <a:rPr lang="fr-FR" b="1" dirty="0">
                <a:solidFill>
                  <a:schemeClr val="accent1">
                    <a:lumMod val="50000"/>
                  </a:schemeClr>
                </a:solidFill>
              </a:rPr>
              <a:t>Pôles d’activités Bac Pro/BTS</a:t>
            </a:r>
          </a:p>
          <a:p>
            <a:endParaRPr lang="fr-FR" b="1" dirty="0">
              <a:solidFill>
                <a:schemeClr val="accent1">
                  <a:lumMod val="50000"/>
                </a:schemeClr>
              </a:solidFill>
            </a:endParaRPr>
          </a:p>
        </p:txBody>
      </p:sp>
      <p:sp>
        <p:nvSpPr>
          <p:cNvPr id="9" name="Espace réservé du texte 3">
            <a:extLst>
              <a:ext uri="{FF2B5EF4-FFF2-40B4-BE49-F238E27FC236}">
                <a16:creationId xmlns:a16="http://schemas.microsoft.com/office/drawing/2014/main" id="{B6253256-9678-0568-873C-D591D7771D5D}"/>
              </a:ext>
            </a:extLst>
          </p:cNvPr>
          <p:cNvSpPr txBox="1">
            <a:spLocks/>
          </p:cNvSpPr>
          <p:nvPr/>
        </p:nvSpPr>
        <p:spPr>
          <a:xfrm>
            <a:off x="1314450" y="0"/>
            <a:ext cx="9222920" cy="523939"/>
          </a:xfrm>
          <a:prstGeom prst="rect">
            <a:avLst/>
          </a:prstGeom>
          <a:solidFill>
            <a:schemeClr val="accent1">
              <a:lumMod val="75000"/>
            </a:schemeClr>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PNF BTS Maintenance des véhicules 16 mars et 02 avril 2026</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3" name="Groupe 12">
            <a:extLst>
              <a:ext uri="{FF2B5EF4-FFF2-40B4-BE49-F238E27FC236}">
                <a16:creationId xmlns:a16="http://schemas.microsoft.com/office/drawing/2014/main" id="{11F3E9AD-C9F0-78DC-AED7-899C56F8A05A}"/>
              </a:ext>
            </a:extLst>
          </p:cNvPr>
          <p:cNvGrpSpPr/>
          <p:nvPr/>
        </p:nvGrpSpPr>
        <p:grpSpPr>
          <a:xfrm>
            <a:off x="6239435" y="1431439"/>
            <a:ext cx="5674658" cy="5026171"/>
            <a:chOff x="735700" y="858389"/>
            <a:chExt cx="7765100" cy="3720406"/>
          </a:xfrm>
        </p:grpSpPr>
        <p:grpSp>
          <p:nvGrpSpPr>
            <p:cNvPr id="15" name="Groupe 14">
              <a:extLst>
                <a:ext uri="{FF2B5EF4-FFF2-40B4-BE49-F238E27FC236}">
                  <a16:creationId xmlns:a16="http://schemas.microsoft.com/office/drawing/2014/main" id="{778E408D-A578-E32E-9264-FCDA164F00E1}"/>
                </a:ext>
              </a:extLst>
            </p:cNvPr>
            <p:cNvGrpSpPr/>
            <p:nvPr/>
          </p:nvGrpSpPr>
          <p:grpSpPr>
            <a:xfrm>
              <a:off x="766072" y="1262495"/>
              <a:ext cx="2312670" cy="910215"/>
              <a:chOff x="5442459" y="1138518"/>
              <a:chExt cx="1720341" cy="1141474"/>
            </a:xfrm>
          </p:grpSpPr>
          <p:sp>
            <p:nvSpPr>
              <p:cNvPr id="47" name="Organigramme : Alternative 46">
                <a:extLst>
                  <a:ext uri="{FF2B5EF4-FFF2-40B4-BE49-F238E27FC236}">
                    <a16:creationId xmlns:a16="http://schemas.microsoft.com/office/drawing/2014/main" id="{FF115A3E-A139-1DFE-726B-9BEAF32F2506}"/>
                  </a:ext>
                </a:extLst>
              </p:cNvPr>
              <p:cNvSpPr/>
              <p:nvPr/>
            </p:nvSpPr>
            <p:spPr>
              <a:xfrm>
                <a:off x="5442459" y="1138518"/>
                <a:ext cx="1720341" cy="1141474"/>
              </a:xfrm>
              <a:prstGeom prst="flowChartAlternateProcess">
                <a:avLst/>
              </a:prstGeom>
              <a:solidFill>
                <a:srgbClr val="FFE598"/>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a:ln>
                    <a:noFill/>
                  </a:ln>
                  <a:solidFill>
                    <a:srgbClr val="FFFFFF"/>
                  </a:solidFill>
                  <a:effectLst/>
                  <a:uLnTx/>
                  <a:uFillTx/>
                  <a:latin typeface="Arial"/>
                  <a:ea typeface="+mn-ea"/>
                  <a:cs typeface="+mn-cs"/>
                </a:endParaRPr>
              </a:p>
            </p:txBody>
          </p:sp>
          <p:sp>
            <p:nvSpPr>
              <p:cNvPr id="48" name="ZoneTexte 47">
                <a:extLst>
                  <a:ext uri="{FF2B5EF4-FFF2-40B4-BE49-F238E27FC236}">
                    <a16:creationId xmlns:a16="http://schemas.microsoft.com/office/drawing/2014/main" id="{9849CE1C-11E7-64CA-D928-A65590A31A73}"/>
                  </a:ext>
                </a:extLst>
              </p:cNvPr>
              <p:cNvSpPr txBox="1"/>
              <p:nvPr/>
            </p:nvSpPr>
            <p:spPr>
              <a:xfrm>
                <a:off x="5516307" y="1423345"/>
                <a:ext cx="1616121" cy="5571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000000"/>
                    </a:solidFill>
                    <a:effectLst/>
                    <a:uLnTx/>
                    <a:uFillTx/>
                    <a:latin typeface="Arial"/>
                    <a:ea typeface="+mn-ea"/>
                    <a:cs typeface="+mn-cs"/>
                  </a:rPr>
                  <a:t>A1.1 </a:t>
                </a:r>
                <a:r>
                  <a:rPr kumimoji="0" lang="fr-FR" sz="1100" b="1" i="0" u="none" strike="noStrike" kern="0" cap="none" spc="0" normalizeH="0" baseline="0" noProof="0" dirty="0">
                    <a:ln>
                      <a:noFill/>
                    </a:ln>
                    <a:solidFill>
                      <a:srgbClr val="000000"/>
                    </a:solidFill>
                    <a:effectLst/>
                    <a:uLnTx/>
                    <a:uFillTx/>
                    <a:latin typeface="Arial"/>
                    <a:ea typeface="Times New Roman" panose="02020603050405020304" pitchFamily="18" charset="0"/>
                    <a:cs typeface="+mn-cs"/>
                  </a:rPr>
                  <a:t>Réalisation d’un pré-diagnostic</a:t>
                </a:r>
                <a:r>
                  <a:rPr kumimoji="0" lang="fr-FR" sz="1100" b="0" i="0" u="none" strike="noStrike" kern="0" cap="none" spc="0" normalizeH="0" baseline="0" noProof="0" dirty="0">
                    <a:ln>
                      <a:noFill/>
                    </a:ln>
                    <a:solidFill>
                      <a:srgbClr val="000000"/>
                    </a:solidFill>
                    <a:effectLst/>
                    <a:uLnTx/>
                    <a:uFillTx/>
                    <a:latin typeface="Arial"/>
                    <a:ea typeface="+mn-ea"/>
                    <a:cs typeface="+mn-cs"/>
                  </a:rPr>
                  <a:t> </a:t>
                </a:r>
                <a:endParaRPr kumimoji="0" lang="fr-FR" sz="1100" b="1"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srgbClr val="000000"/>
                  </a:solidFill>
                  <a:effectLst/>
                  <a:uLnTx/>
                  <a:uFillTx/>
                  <a:latin typeface="Arial"/>
                  <a:ea typeface="+mn-ea"/>
                  <a:cs typeface="+mn-cs"/>
                </a:endParaRPr>
              </a:p>
            </p:txBody>
          </p:sp>
        </p:grpSp>
        <p:grpSp>
          <p:nvGrpSpPr>
            <p:cNvPr id="16" name="Groupe 15">
              <a:extLst>
                <a:ext uri="{FF2B5EF4-FFF2-40B4-BE49-F238E27FC236}">
                  <a16:creationId xmlns:a16="http://schemas.microsoft.com/office/drawing/2014/main" id="{726CF794-221D-DF8C-8FBB-0DCCC6559218}"/>
                </a:ext>
              </a:extLst>
            </p:cNvPr>
            <p:cNvGrpSpPr/>
            <p:nvPr/>
          </p:nvGrpSpPr>
          <p:grpSpPr>
            <a:xfrm>
              <a:off x="3151219" y="1263412"/>
              <a:ext cx="2410351" cy="905117"/>
              <a:chOff x="5437365" y="1101030"/>
              <a:chExt cx="1720341" cy="1141473"/>
            </a:xfrm>
          </p:grpSpPr>
          <p:sp>
            <p:nvSpPr>
              <p:cNvPr id="45" name="Organigramme : Alternative 44">
                <a:extLst>
                  <a:ext uri="{FF2B5EF4-FFF2-40B4-BE49-F238E27FC236}">
                    <a16:creationId xmlns:a16="http://schemas.microsoft.com/office/drawing/2014/main" id="{CEB16758-4314-6EC8-DD57-72CC498FB286}"/>
                  </a:ext>
                </a:extLst>
              </p:cNvPr>
              <p:cNvSpPr/>
              <p:nvPr/>
            </p:nvSpPr>
            <p:spPr>
              <a:xfrm>
                <a:off x="5437365" y="1101030"/>
                <a:ext cx="1720341" cy="1141473"/>
              </a:xfrm>
              <a:prstGeom prst="flowChartAlternateProcess">
                <a:avLst/>
              </a:prstGeom>
              <a:solidFill>
                <a:srgbClr val="FFE598"/>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a:ln>
                    <a:noFill/>
                  </a:ln>
                  <a:solidFill>
                    <a:srgbClr val="FFFFFF"/>
                  </a:solidFill>
                  <a:effectLst/>
                  <a:uLnTx/>
                  <a:uFillTx/>
                  <a:latin typeface="Arial"/>
                  <a:ea typeface="+mn-ea"/>
                  <a:cs typeface="+mn-cs"/>
                </a:endParaRPr>
              </a:p>
            </p:txBody>
          </p:sp>
          <p:sp>
            <p:nvSpPr>
              <p:cNvPr id="46" name="ZoneTexte 45">
                <a:extLst>
                  <a:ext uri="{FF2B5EF4-FFF2-40B4-BE49-F238E27FC236}">
                    <a16:creationId xmlns:a16="http://schemas.microsoft.com/office/drawing/2014/main" id="{F22BDEFF-D4BD-3D69-8F7A-329C0E29FBA7}"/>
                  </a:ext>
                </a:extLst>
              </p:cNvPr>
              <p:cNvSpPr txBox="1"/>
              <p:nvPr/>
            </p:nvSpPr>
            <p:spPr>
              <a:xfrm>
                <a:off x="5466158" y="1401071"/>
                <a:ext cx="1616121" cy="5602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000000"/>
                    </a:solidFill>
                    <a:effectLst/>
                    <a:uLnTx/>
                    <a:uFillTx/>
                    <a:latin typeface="Arial"/>
                    <a:ea typeface="+mn-ea"/>
                    <a:cs typeface="+mn-cs"/>
                  </a:rPr>
                  <a:t>A1.2 </a:t>
                </a:r>
                <a:r>
                  <a:rPr kumimoji="0" lang="fr-FR" sz="1100" b="1" i="0" u="none" strike="noStrike" kern="0" cap="none" spc="0" normalizeH="0" baseline="0" noProof="0" dirty="0">
                    <a:ln>
                      <a:noFill/>
                    </a:ln>
                    <a:solidFill>
                      <a:srgbClr val="000000"/>
                    </a:solidFill>
                    <a:effectLst/>
                    <a:uLnTx/>
                    <a:uFillTx/>
                    <a:latin typeface="Arial"/>
                    <a:ea typeface="Times New Roman" panose="02020603050405020304" pitchFamily="18" charset="0"/>
                    <a:cs typeface="+mn-cs"/>
                  </a:rPr>
                  <a:t>Recherche de pannes complexes</a:t>
                </a:r>
                <a:r>
                  <a:rPr kumimoji="0" lang="fr-FR" sz="1100" b="0" i="0" u="none" strike="noStrike" kern="0" cap="none" spc="0" normalizeH="0" baseline="0" noProof="0" dirty="0">
                    <a:ln>
                      <a:noFill/>
                    </a:ln>
                    <a:solidFill>
                      <a:srgbClr val="000000"/>
                    </a:solidFill>
                    <a:effectLst/>
                    <a:uLnTx/>
                    <a:uFillTx/>
                    <a:latin typeface="Arial"/>
                    <a:ea typeface="+mn-ea"/>
                    <a:cs typeface="+mn-cs"/>
                  </a:rPr>
                  <a:t> </a:t>
                </a:r>
                <a:endParaRPr kumimoji="0" lang="fr-FR" sz="1100" b="1"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srgbClr val="000000"/>
                  </a:solidFill>
                  <a:effectLst/>
                  <a:uLnTx/>
                  <a:uFillTx/>
                  <a:latin typeface="Arial"/>
                  <a:ea typeface="+mn-ea"/>
                  <a:cs typeface="+mn-cs"/>
                </a:endParaRPr>
              </a:p>
            </p:txBody>
          </p:sp>
        </p:grpSp>
        <p:grpSp>
          <p:nvGrpSpPr>
            <p:cNvPr id="17" name="Groupe 16">
              <a:extLst>
                <a:ext uri="{FF2B5EF4-FFF2-40B4-BE49-F238E27FC236}">
                  <a16:creationId xmlns:a16="http://schemas.microsoft.com/office/drawing/2014/main" id="{C4E6A295-2842-33FA-ED39-159707D90E39}"/>
                </a:ext>
              </a:extLst>
            </p:cNvPr>
            <p:cNvGrpSpPr/>
            <p:nvPr/>
          </p:nvGrpSpPr>
          <p:grpSpPr>
            <a:xfrm>
              <a:off x="5675244" y="1266805"/>
              <a:ext cx="2812847" cy="901594"/>
              <a:chOff x="5442459" y="1138518"/>
              <a:chExt cx="1720341" cy="1141473"/>
            </a:xfrm>
            <a:solidFill>
              <a:srgbClr val="FFE598"/>
            </a:solidFill>
          </p:grpSpPr>
          <p:sp>
            <p:nvSpPr>
              <p:cNvPr id="43" name="Organigramme : Alternative 42">
                <a:extLst>
                  <a:ext uri="{FF2B5EF4-FFF2-40B4-BE49-F238E27FC236}">
                    <a16:creationId xmlns:a16="http://schemas.microsoft.com/office/drawing/2014/main" id="{EA4E9EB7-D6F3-1725-02F8-70C6DBE18C49}"/>
                  </a:ext>
                </a:extLst>
              </p:cNvPr>
              <p:cNvSpPr/>
              <p:nvPr/>
            </p:nvSpPr>
            <p:spPr>
              <a:xfrm>
                <a:off x="5442459" y="1138518"/>
                <a:ext cx="1720341" cy="1141473"/>
              </a:xfrm>
              <a:prstGeom prst="flowChartAlternateProcess">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a:ln>
                    <a:noFill/>
                  </a:ln>
                  <a:solidFill>
                    <a:srgbClr val="FFFFFF"/>
                  </a:solidFill>
                  <a:effectLst/>
                  <a:uLnTx/>
                  <a:uFillTx/>
                  <a:latin typeface="Arial"/>
                  <a:ea typeface="+mn-ea"/>
                  <a:cs typeface="+mn-cs"/>
                </a:endParaRPr>
              </a:p>
            </p:txBody>
          </p:sp>
          <p:sp>
            <p:nvSpPr>
              <p:cNvPr id="44" name="ZoneTexte 43">
                <a:extLst>
                  <a:ext uri="{FF2B5EF4-FFF2-40B4-BE49-F238E27FC236}">
                    <a16:creationId xmlns:a16="http://schemas.microsoft.com/office/drawing/2014/main" id="{7AB0A6DC-849D-8DF3-3305-FAC152B81CAA}"/>
                  </a:ext>
                </a:extLst>
              </p:cNvPr>
              <p:cNvSpPr txBox="1"/>
              <p:nvPr/>
            </p:nvSpPr>
            <p:spPr>
              <a:xfrm>
                <a:off x="5522496" y="1452139"/>
                <a:ext cx="1512212" cy="562442"/>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000000"/>
                    </a:solidFill>
                    <a:effectLst/>
                    <a:uLnTx/>
                    <a:uFillTx/>
                    <a:latin typeface="Arial"/>
                    <a:ea typeface="+mn-ea"/>
                    <a:cs typeface="+mn-cs"/>
                  </a:rPr>
                  <a:t>A1.3 Estimation du montant de l’intervention </a:t>
                </a:r>
              </a:p>
            </p:txBody>
          </p:sp>
        </p:grpSp>
        <p:grpSp>
          <p:nvGrpSpPr>
            <p:cNvPr id="18" name="Groupe 17">
              <a:extLst>
                <a:ext uri="{FF2B5EF4-FFF2-40B4-BE49-F238E27FC236}">
                  <a16:creationId xmlns:a16="http://schemas.microsoft.com/office/drawing/2014/main" id="{BD40EC86-B547-A995-AFF2-EA5C69410025}"/>
                </a:ext>
              </a:extLst>
            </p:cNvPr>
            <p:cNvGrpSpPr/>
            <p:nvPr/>
          </p:nvGrpSpPr>
          <p:grpSpPr>
            <a:xfrm>
              <a:off x="778783" y="858389"/>
              <a:ext cx="7722017" cy="336796"/>
              <a:chOff x="5488323" y="1676453"/>
              <a:chExt cx="1689451" cy="1141469"/>
            </a:xfrm>
            <a:solidFill>
              <a:srgbClr val="FFE598"/>
            </a:solidFill>
          </p:grpSpPr>
          <p:sp>
            <p:nvSpPr>
              <p:cNvPr id="41" name="Organigramme : Alternative 40">
                <a:extLst>
                  <a:ext uri="{FF2B5EF4-FFF2-40B4-BE49-F238E27FC236}">
                    <a16:creationId xmlns:a16="http://schemas.microsoft.com/office/drawing/2014/main" id="{99242E9A-9DB0-B502-4F9C-C31EC3BA79D4}"/>
                  </a:ext>
                </a:extLst>
              </p:cNvPr>
              <p:cNvSpPr/>
              <p:nvPr/>
            </p:nvSpPr>
            <p:spPr>
              <a:xfrm>
                <a:off x="5488323" y="1676453"/>
                <a:ext cx="1689451" cy="1141469"/>
              </a:xfrm>
              <a:prstGeom prst="flowChartAlternateProcess">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srgbClr val="FFFFFF"/>
                  </a:solidFill>
                  <a:effectLst/>
                  <a:uLnTx/>
                  <a:uFillTx/>
                  <a:latin typeface="Arial"/>
                  <a:ea typeface="+mn-ea"/>
                  <a:cs typeface="+mn-cs"/>
                </a:endParaRPr>
              </a:p>
            </p:txBody>
          </p:sp>
          <p:sp>
            <p:nvSpPr>
              <p:cNvPr id="42" name="ZoneTexte 41">
                <a:extLst>
                  <a:ext uri="{FF2B5EF4-FFF2-40B4-BE49-F238E27FC236}">
                    <a16:creationId xmlns:a16="http://schemas.microsoft.com/office/drawing/2014/main" id="{0EFEC54B-99E1-FECA-6281-725829405098}"/>
                  </a:ext>
                </a:extLst>
              </p:cNvPr>
              <p:cNvSpPr txBox="1"/>
              <p:nvPr/>
            </p:nvSpPr>
            <p:spPr>
              <a:xfrm>
                <a:off x="5509861" y="1768871"/>
                <a:ext cx="1661535" cy="813142"/>
              </a:xfrm>
              <a:prstGeom prst="rect">
                <a:avLst/>
              </a:prstGeom>
              <a:grpFill/>
            </p:spPr>
            <p:txBody>
              <a:bodyPr wrap="square" rtlCol="0">
                <a:spAutoFit/>
              </a:bodyPr>
              <a:lstStyle/>
              <a:p>
                <a:pPr marL="0" marR="0" lvl="0" indent="0" algn="ctr" defTabSz="914400" rtl="0" eaLnBrk="1" fontAlgn="auto" latinLnBrk="0" hangingPunct="1">
                  <a:lnSpc>
                    <a:spcPct val="115000"/>
                  </a:lnSpc>
                  <a:spcBef>
                    <a:spcPts val="300"/>
                  </a:spcBef>
                  <a:spcAft>
                    <a:spcPts val="0"/>
                  </a:spcAft>
                  <a:buClrTx/>
                  <a:buSzTx/>
                  <a:buFontTx/>
                  <a:buNone/>
                  <a:tabLst>
                    <a:tab pos="18415" algn="l"/>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Pôle 1 : Diagnostic des systèmes des véhicules</a:t>
                </a: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grpSp>
        <p:grpSp>
          <p:nvGrpSpPr>
            <p:cNvPr id="19" name="Groupe 18">
              <a:extLst>
                <a:ext uri="{FF2B5EF4-FFF2-40B4-BE49-F238E27FC236}">
                  <a16:creationId xmlns:a16="http://schemas.microsoft.com/office/drawing/2014/main" id="{B541A120-4274-D2E1-A549-BEC7A76961D1}"/>
                </a:ext>
              </a:extLst>
            </p:cNvPr>
            <p:cNvGrpSpPr/>
            <p:nvPr/>
          </p:nvGrpSpPr>
          <p:grpSpPr>
            <a:xfrm>
              <a:off x="735700" y="2684473"/>
              <a:ext cx="3740286" cy="606238"/>
              <a:chOff x="5442459" y="1313015"/>
              <a:chExt cx="1728440" cy="825785"/>
            </a:xfrm>
          </p:grpSpPr>
          <p:sp>
            <p:nvSpPr>
              <p:cNvPr id="39" name="Organigramme : Alternative 38">
                <a:extLst>
                  <a:ext uri="{FF2B5EF4-FFF2-40B4-BE49-F238E27FC236}">
                    <a16:creationId xmlns:a16="http://schemas.microsoft.com/office/drawing/2014/main" id="{10E9B62E-AF45-6EC0-DCC7-E8F4DFB51857}"/>
                  </a:ext>
                </a:extLst>
              </p:cNvPr>
              <p:cNvSpPr/>
              <p:nvPr/>
            </p:nvSpPr>
            <p:spPr>
              <a:xfrm>
                <a:off x="5442459" y="1313015"/>
                <a:ext cx="1728440" cy="825785"/>
              </a:xfrm>
              <a:prstGeom prst="flowChartAlternateProcess">
                <a:avLst/>
              </a:prstGeom>
              <a:solidFill>
                <a:srgbClr val="F4B083"/>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a:ln>
                    <a:noFill/>
                  </a:ln>
                  <a:solidFill>
                    <a:srgbClr val="FFFFFF"/>
                  </a:solidFill>
                  <a:effectLst/>
                  <a:uLnTx/>
                  <a:uFillTx/>
                  <a:latin typeface="Arial"/>
                  <a:ea typeface="+mn-ea"/>
                  <a:cs typeface="+mn-cs"/>
                </a:endParaRPr>
              </a:p>
            </p:txBody>
          </p:sp>
          <p:sp>
            <p:nvSpPr>
              <p:cNvPr id="40" name="ZoneTexte 39">
                <a:extLst>
                  <a:ext uri="{FF2B5EF4-FFF2-40B4-BE49-F238E27FC236}">
                    <a16:creationId xmlns:a16="http://schemas.microsoft.com/office/drawing/2014/main" id="{AC2BAD54-67F0-1E95-1FDF-0AC861C83B3C}"/>
                  </a:ext>
                </a:extLst>
              </p:cNvPr>
              <p:cNvSpPr txBox="1"/>
              <p:nvPr/>
            </p:nvSpPr>
            <p:spPr>
              <a:xfrm>
                <a:off x="5472297" y="1531697"/>
                <a:ext cx="1698602" cy="272696"/>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300"/>
                  </a:spcBef>
                  <a:spcAft>
                    <a:spcPts val="0"/>
                  </a:spcAft>
                  <a:buClrTx/>
                  <a:buSzTx/>
                  <a:buFontTx/>
                  <a:buNone/>
                  <a:tabLst/>
                  <a:defRPr/>
                </a:pPr>
                <a:r>
                  <a:rPr kumimoji="0" lang="fr-FR" sz="1100" b="1" i="0" u="none" strike="noStrike" kern="0" cap="none" spc="0" normalizeH="0" baseline="0" noProof="0" dirty="0">
                    <a:ln>
                      <a:noFill/>
                    </a:ln>
                    <a:solidFill>
                      <a:srgbClr val="000000"/>
                    </a:solidFill>
                    <a:effectLst/>
                    <a:uLnTx/>
                    <a:uFillTx/>
                    <a:latin typeface="Arial"/>
                    <a:ea typeface="+mn-ea"/>
                    <a:cs typeface="+mn-cs"/>
                  </a:rPr>
                  <a:t>A2.1 Relation Client</a:t>
                </a:r>
              </a:p>
            </p:txBody>
          </p:sp>
        </p:grpSp>
        <p:grpSp>
          <p:nvGrpSpPr>
            <p:cNvPr id="20" name="Groupe 19">
              <a:extLst>
                <a:ext uri="{FF2B5EF4-FFF2-40B4-BE49-F238E27FC236}">
                  <a16:creationId xmlns:a16="http://schemas.microsoft.com/office/drawing/2014/main" id="{3D08BB8B-E020-1DC3-681A-4346971F3BA0}"/>
                </a:ext>
              </a:extLst>
            </p:cNvPr>
            <p:cNvGrpSpPr/>
            <p:nvPr/>
          </p:nvGrpSpPr>
          <p:grpSpPr>
            <a:xfrm>
              <a:off x="4611093" y="2680395"/>
              <a:ext cx="3860553" cy="610317"/>
              <a:chOff x="5370867" y="1306814"/>
              <a:chExt cx="1791933" cy="831339"/>
            </a:xfrm>
          </p:grpSpPr>
          <p:sp>
            <p:nvSpPr>
              <p:cNvPr id="37" name="Organigramme : Alternative 36">
                <a:extLst>
                  <a:ext uri="{FF2B5EF4-FFF2-40B4-BE49-F238E27FC236}">
                    <a16:creationId xmlns:a16="http://schemas.microsoft.com/office/drawing/2014/main" id="{922F03EF-BA6C-C641-1704-3C2F4FAA31ED}"/>
                  </a:ext>
                </a:extLst>
              </p:cNvPr>
              <p:cNvSpPr/>
              <p:nvPr/>
            </p:nvSpPr>
            <p:spPr>
              <a:xfrm>
                <a:off x="5370867" y="1306814"/>
                <a:ext cx="1791933" cy="831339"/>
              </a:xfrm>
              <a:prstGeom prst="flowChartAlternateProcess">
                <a:avLst/>
              </a:prstGeom>
              <a:solidFill>
                <a:srgbClr val="F4B083"/>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a:ln>
                    <a:noFill/>
                  </a:ln>
                  <a:solidFill>
                    <a:srgbClr val="FFFFFF"/>
                  </a:solidFill>
                  <a:effectLst/>
                  <a:uLnTx/>
                  <a:uFillTx/>
                  <a:latin typeface="Arial"/>
                  <a:ea typeface="+mn-ea"/>
                  <a:cs typeface="+mn-cs"/>
                </a:endParaRPr>
              </a:p>
            </p:txBody>
          </p:sp>
          <p:sp>
            <p:nvSpPr>
              <p:cNvPr id="38" name="ZoneTexte 37">
                <a:extLst>
                  <a:ext uri="{FF2B5EF4-FFF2-40B4-BE49-F238E27FC236}">
                    <a16:creationId xmlns:a16="http://schemas.microsoft.com/office/drawing/2014/main" id="{2922D4EB-981F-C0B7-5E14-DE92E5BBA532}"/>
                  </a:ext>
                </a:extLst>
              </p:cNvPr>
              <p:cNvSpPr txBox="1"/>
              <p:nvPr/>
            </p:nvSpPr>
            <p:spPr>
              <a:xfrm>
                <a:off x="5414096" y="1372809"/>
                <a:ext cx="1591889" cy="665251"/>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300"/>
                  </a:spcBef>
                  <a:spcAft>
                    <a:spcPts val="0"/>
                  </a:spcAft>
                  <a:buClrTx/>
                  <a:buSzTx/>
                  <a:buFontTx/>
                  <a:buNone/>
                  <a:tabLst/>
                  <a:defRPr/>
                </a:pPr>
                <a:r>
                  <a:rPr kumimoji="0" lang="fr-FR" sz="1100" b="1" i="0" u="none" strike="noStrike" kern="0" cap="none" spc="0" normalizeH="0" baseline="0" noProof="0" dirty="0">
                    <a:ln>
                      <a:noFill/>
                    </a:ln>
                    <a:solidFill>
                      <a:srgbClr val="000000"/>
                    </a:solidFill>
                    <a:effectLst/>
                    <a:uLnTx/>
                    <a:uFillTx/>
                    <a:latin typeface="Arial"/>
                    <a:ea typeface="+mn-ea"/>
                    <a:cs typeface="+mn-cs"/>
                  </a:rPr>
                  <a:t>A2.2 Commercialisation des produits et des services de l’après-vente</a:t>
                </a:r>
              </a:p>
            </p:txBody>
          </p:sp>
        </p:grpSp>
        <p:sp>
          <p:nvSpPr>
            <p:cNvPr id="21" name="Organigramme : Alternative 20">
              <a:extLst>
                <a:ext uri="{FF2B5EF4-FFF2-40B4-BE49-F238E27FC236}">
                  <a16:creationId xmlns:a16="http://schemas.microsoft.com/office/drawing/2014/main" id="{1DC427AA-59C7-8C11-4F55-4F7821785019}"/>
                </a:ext>
              </a:extLst>
            </p:cNvPr>
            <p:cNvSpPr/>
            <p:nvPr/>
          </p:nvSpPr>
          <p:spPr>
            <a:xfrm>
              <a:off x="749631" y="2224509"/>
              <a:ext cx="7722017" cy="403337"/>
            </a:xfrm>
            <a:prstGeom prst="flowChartAlternateProcess">
              <a:avLst/>
            </a:prstGeom>
            <a:solidFill>
              <a:srgbClr val="F4B083"/>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srgbClr val="FFFFFF"/>
                </a:solidFill>
                <a:effectLst/>
                <a:uLnTx/>
                <a:uFillTx/>
                <a:latin typeface="Arial"/>
                <a:ea typeface="+mn-ea"/>
                <a:cs typeface="+mn-cs"/>
              </a:endParaRPr>
            </a:p>
          </p:txBody>
        </p:sp>
        <p:sp>
          <p:nvSpPr>
            <p:cNvPr id="22" name="ZoneTexte 21">
              <a:extLst>
                <a:ext uri="{FF2B5EF4-FFF2-40B4-BE49-F238E27FC236}">
                  <a16:creationId xmlns:a16="http://schemas.microsoft.com/office/drawing/2014/main" id="{B0F1521D-15A8-866E-A315-201253456C86}"/>
                </a:ext>
              </a:extLst>
            </p:cNvPr>
            <p:cNvSpPr txBox="1"/>
            <p:nvPr/>
          </p:nvSpPr>
          <p:spPr>
            <a:xfrm>
              <a:off x="1325998" y="2220903"/>
              <a:ext cx="6569282" cy="419518"/>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300"/>
                </a:spcBef>
                <a:spcAft>
                  <a:spcPts val="0"/>
                </a:spcAft>
                <a:buClrTx/>
                <a:buSzTx/>
                <a:buFontTx/>
                <a:buNone/>
                <a:tabLst>
                  <a:tab pos="18415" algn="l"/>
                </a:tabLst>
                <a:defRPr/>
              </a:pPr>
              <a:r>
                <a:rPr kumimoji="0" lang="fr-FR" sz="1400" b="1" i="0" u="none" strike="noStrike" kern="0" cap="none" spc="0" normalizeH="0" baseline="0" noProof="0" dirty="0">
                  <a:ln>
                    <a:noFill/>
                  </a:ln>
                  <a:solidFill>
                    <a:srgbClr val="000000"/>
                  </a:solidFill>
                  <a:effectLst/>
                  <a:uLnTx/>
                  <a:uFillTx/>
                  <a:latin typeface="Arial"/>
                  <a:ea typeface="+mn-ea"/>
                  <a:cs typeface="+mn-cs"/>
                </a:rPr>
                <a:t>Pôle 2 : Relation clientèle et commercialisation des produits et services de l'après-vente des véhicules</a:t>
              </a:r>
            </a:p>
          </p:txBody>
        </p:sp>
        <p:sp>
          <p:nvSpPr>
            <p:cNvPr id="23" name="Organigramme : Alternative 22">
              <a:extLst>
                <a:ext uri="{FF2B5EF4-FFF2-40B4-BE49-F238E27FC236}">
                  <a16:creationId xmlns:a16="http://schemas.microsoft.com/office/drawing/2014/main" id="{906DAF64-7B85-CC01-AF31-2F5F906C4CD0}"/>
                </a:ext>
              </a:extLst>
            </p:cNvPr>
            <p:cNvSpPr/>
            <p:nvPr/>
          </p:nvSpPr>
          <p:spPr>
            <a:xfrm>
              <a:off x="735701" y="3346887"/>
              <a:ext cx="3740285" cy="384193"/>
            </a:xfrm>
            <a:prstGeom prst="flowChartAlternateProcess">
              <a:avLst/>
            </a:prstGeom>
            <a:solidFill>
              <a:srgbClr val="8496B1"/>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15000"/>
                </a:lnSpc>
                <a:spcBef>
                  <a:spcPts val="300"/>
                </a:spcBef>
                <a:spcAft>
                  <a:spcPts val="0"/>
                </a:spcAft>
                <a:buClrTx/>
                <a:buSzTx/>
                <a:buFontTx/>
                <a:buNone/>
                <a:tabLst>
                  <a:tab pos="18415" algn="l"/>
                </a:tabLst>
                <a:defRPr/>
              </a:pPr>
              <a:r>
                <a:rPr kumimoji="0" lang="fr-FR" sz="1200" b="1" i="0" u="none" strike="noStrike" kern="0" cap="none" spc="0" normalizeH="0" baseline="0" noProof="0" dirty="0">
                  <a:ln>
                    <a:noFill/>
                  </a:ln>
                  <a:solidFill>
                    <a:srgbClr val="000000"/>
                  </a:solidFill>
                  <a:effectLst/>
                  <a:uLnTx/>
                  <a:uFillTx/>
                  <a:latin typeface="Arial"/>
                  <a:ea typeface="Times New Roman" panose="02020603050405020304" pitchFamily="18" charset="0"/>
                  <a:cs typeface="Calibri" panose="020F0502020204030204" pitchFamily="34" charset="0"/>
                </a:rPr>
                <a:t>Pôle 3 : Organisation des activités de maintenance des véhicules </a:t>
              </a:r>
              <a:endParaRPr kumimoji="0" lang="fr-FR" sz="1200" b="0" i="0" u="none" strike="noStrike" kern="0" cap="none" spc="0" normalizeH="0" baseline="0" noProof="0" dirty="0">
                <a:ln>
                  <a:noFill/>
                </a:ln>
                <a:solidFill>
                  <a:srgbClr val="FFFFFF"/>
                </a:solidFill>
                <a:effectLst/>
                <a:uLnTx/>
                <a:uFillTx/>
                <a:latin typeface="Arial"/>
                <a:ea typeface="Times New Roman" panose="02020603050405020304" pitchFamily="18" charset="0"/>
                <a:cs typeface="Times New Roman" panose="02020603050405020304" pitchFamily="18" charset="0"/>
              </a:endParaRPr>
            </a:p>
          </p:txBody>
        </p:sp>
        <p:grpSp>
          <p:nvGrpSpPr>
            <p:cNvPr id="24" name="Groupe 23">
              <a:extLst>
                <a:ext uri="{FF2B5EF4-FFF2-40B4-BE49-F238E27FC236}">
                  <a16:creationId xmlns:a16="http://schemas.microsoft.com/office/drawing/2014/main" id="{7B7F13A9-79D0-498F-28D7-A54013103315}"/>
                </a:ext>
              </a:extLst>
            </p:cNvPr>
            <p:cNvGrpSpPr/>
            <p:nvPr/>
          </p:nvGrpSpPr>
          <p:grpSpPr>
            <a:xfrm>
              <a:off x="735701" y="3787707"/>
              <a:ext cx="1903651" cy="753888"/>
              <a:chOff x="5442458" y="1138518"/>
              <a:chExt cx="1799081" cy="1026906"/>
            </a:xfrm>
            <a:solidFill>
              <a:srgbClr val="C5E0B3"/>
            </a:solidFill>
          </p:grpSpPr>
          <p:sp>
            <p:nvSpPr>
              <p:cNvPr id="35" name="Organigramme : Alternative 34">
                <a:extLst>
                  <a:ext uri="{FF2B5EF4-FFF2-40B4-BE49-F238E27FC236}">
                    <a16:creationId xmlns:a16="http://schemas.microsoft.com/office/drawing/2014/main" id="{36B1A81B-A6C9-8089-FC88-04BB7BB6F536}"/>
                  </a:ext>
                </a:extLst>
              </p:cNvPr>
              <p:cNvSpPr/>
              <p:nvPr/>
            </p:nvSpPr>
            <p:spPr>
              <a:xfrm>
                <a:off x="5442458" y="1138518"/>
                <a:ext cx="1799081" cy="1026906"/>
              </a:xfrm>
              <a:prstGeom prst="flowChartAlternateProcess">
                <a:avLst/>
              </a:prstGeom>
              <a:solidFill>
                <a:srgbClr val="8496B1"/>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srgbClr val="FFFFFF"/>
                  </a:solidFill>
                  <a:effectLst/>
                  <a:uLnTx/>
                  <a:uFillTx/>
                  <a:latin typeface="Arial"/>
                  <a:ea typeface="+mn-ea"/>
                  <a:cs typeface="+mn-cs"/>
                </a:endParaRPr>
              </a:p>
            </p:txBody>
          </p:sp>
          <p:sp>
            <p:nvSpPr>
              <p:cNvPr id="36" name="ZoneTexte 35">
                <a:extLst>
                  <a:ext uri="{FF2B5EF4-FFF2-40B4-BE49-F238E27FC236}">
                    <a16:creationId xmlns:a16="http://schemas.microsoft.com/office/drawing/2014/main" id="{2A79B9FF-B29E-6C6E-1A74-72BC35B559D1}"/>
                  </a:ext>
                </a:extLst>
              </p:cNvPr>
              <p:cNvSpPr txBox="1"/>
              <p:nvPr/>
            </p:nvSpPr>
            <p:spPr>
              <a:xfrm>
                <a:off x="5530599" y="1342094"/>
                <a:ext cx="1647150" cy="670425"/>
              </a:xfrm>
              <a:prstGeom prst="rect">
                <a:avLst/>
              </a:prstGeom>
              <a:solidFill>
                <a:srgbClr val="8496B1"/>
              </a:solidFill>
            </p:spPr>
            <p:txBody>
              <a:bodyPr wrap="square" rtlCol="0">
                <a:spAutoFit/>
              </a:bodyPr>
              <a:lstStyle/>
              <a:p>
                <a:pPr marL="0" marR="0" lvl="0" indent="0" algn="ctr" defTabSz="914400" rtl="0" eaLnBrk="1" fontAlgn="auto" latinLnBrk="0" hangingPunct="1">
                  <a:lnSpc>
                    <a:spcPct val="115000"/>
                  </a:lnSpc>
                  <a:spcBef>
                    <a:spcPts val="300"/>
                  </a:spcBef>
                  <a:spcAft>
                    <a:spcPts val="0"/>
                  </a:spcAft>
                  <a:buClrTx/>
                  <a:buSzTx/>
                  <a:buFontTx/>
                  <a:buNone/>
                  <a:tabLst/>
                  <a:defRPr/>
                </a:pPr>
                <a:r>
                  <a:rPr kumimoji="0" lang="fr-FR" sz="11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A3.1 Planification et suivi des interventions</a:t>
                </a:r>
              </a:p>
            </p:txBody>
          </p:sp>
        </p:grpSp>
        <p:grpSp>
          <p:nvGrpSpPr>
            <p:cNvPr id="25" name="Groupe 24">
              <a:extLst>
                <a:ext uri="{FF2B5EF4-FFF2-40B4-BE49-F238E27FC236}">
                  <a16:creationId xmlns:a16="http://schemas.microsoft.com/office/drawing/2014/main" id="{B4F33CCF-58D7-F0CB-BB60-04DE44A696BF}"/>
                </a:ext>
              </a:extLst>
            </p:cNvPr>
            <p:cNvGrpSpPr/>
            <p:nvPr/>
          </p:nvGrpSpPr>
          <p:grpSpPr>
            <a:xfrm>
              <a:off x="2697562" y="3788329"/>
              <a:ext cx="1794530" cy="753889"/>
              <a:chOff x="5498630" y="1138518"/>
              <a:chExt cx="1695955" cy="1026908"/>
            </a:xfrm>
            <a:solidFill>
              <a:srgbClr val="C5E0B3"/>
            </a:solidFill>
          </p:grpSpPr>
          <p:sp>
            <p:nvSpPr>
              <p:cNvPr id="33" name="Organigramme : Alternative 32">
                <a:extLst>
                  <a:ext uri="{FF2B5EF4-FFF2-40B4-BE49-F238E27FC236}">
                    <a16:creationId xmlns:a16="http://schemas.microsoft.com/office/drawing/2014/main" id="{622A3E09-781E-04D3-1FF3-5F978F0B55E5}"/>
                  </a:ext>
                </a:extLst>
              </p:cNvPr>
              <p:cNvSpPr/>
              <p:nvPr/>
            </p:nvSpPr>
            <p:spPr>
              <a:xfrm>
                <a:off x="5498630" y="1138518"/>
                <a:ext cx="1677655" cy="1026908"/>
              </a:xfrm>
              <a:prstGeom prst="flowChartAlternateProcess">
                <a:avLst/>
              </a:prstGeom>
              <a:solidFill>
                <a:srgbClr val="8496B1"/>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srgbClr val="FFFFFF"/>
                  </a:solidFill>
                  <a:effectLst/>
                  <a:uLnTx/>
                  <a:uFillTx/>
                  <a:latin typeface="Arial"/>
                  <a:ea typeface="+mn-ea"/>
                  <a:cs typeface="+mn-cs"/>
                </a:endParaRPr>
              </a:p>
            </p:txBody>
          </p:sp>
          <p:sp>
            <p:nvSpPr>
              <p:cNvPr id="34" name="ZoneTexte 33">
                <a:extLst>
                  <a:ext uri="{FF2B5EF4-FFF2-40B4-BE49-F238E27FC236}">
                    <a16:creationId xmlns:a16="http://schemas.microsoft.com/office/drawing/2014/main" id="{8BFBC729-3708-8C1C-0DA0-EDF865D36D51}"/>
                  </a:ext>
                </a:extLst>
              </p:cNvPr>
              <p:cNvSpPr txBox="1"/>
              <p:nvPr/>
            </p:nvSpPr>
            <p:spPr>
              <a:xfrm>
                <a:off x="5537795" y="1376628"/>
                <a:ext cx="1656790" cy="665253"/>
              </a:xfrm>
              <a:prstGeom prst="rect">
                <a:avLst/>
              </a:prstGeom>
              <a:solidFill>
                <a:srgbClr val="8496B1"/>
              </a:solidFill>
            </p:spPr>
            <p:txBody>
              <a:bodyPr wrap="square" rtlCol="0">
                <a:spAutoFit/>
              </a:bodyPr>
              <a:lstStyle/>
              <a:p>
                <a:pPr marL="0" marR="0" lvl="0" indent="0" algn="ctr" defTabSz="914400" rtl="0" eaLnBrk="1" fontAlgn="auto" latinLnBrk="0" hangingPunct="1">
                  <a:lnSpc>
                    <a:spcPct val="115000"/>
                  </a:lnSpc>
                  <a:spcBef>
                    <a:spcPts val="300"/>
                  </a:spcBef>
                  <a:spcAft>
                    <a:spcPts val="0"/>
                  </a:spcAft>
                  <a:buClrTx/>
                  <a:buSzTx/>
                  <a:buFontTx/>
                  <a:buNone/>
                  <a:tabLst/>
                  <a:defRPr/>
                </a:pPr>
                <a:r>
                  <a:rPr kumimoji="0" lang="fr-FR" sz="11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A3.2 </a:t>
                </a:r>
                <a:r>
                  <a:rPr kumimoji="0" lang="fr-FR" sz="1100" b="1" i="0" u="none" strike="noStrike" kern="0" cap="none" spc="0" normalizeH="0" baseline="0" noProof="0" dirty="0">
                    <a:ln>
                      <a:noFill/>
                    </a:ln>
                    <a:solidFill>
                      <a:srgbClr val="000000"/>
                    </a:solidFill>
                    <a:effectLst/>
                    <a:uLnTx/>
                    <a:uFillTx/>
                    <a:latin typeface="Arial"/>
                    <a:ea typeface="Times New Roman" panose="02020603050405020304" pitchFamily="18" charset="0"/>
                    <a:cs typeface="+mn-cs"/>
                  </a:rPr>
                  <a:t>Appui technique des équipes</a:t>
                </a:r>
                <a:endParaRPr kumimoji="0" lang="fr-FR" sz="1100" b="1" i="0" u="none" strike="noStrike" kern="0" cap="none" spc="0" normalizeH="0" baseline="0" noProof="0" dirty="0">
                  <a:ln>
                    <a:noFill/>
                  </a:ln>
                  <a:solidFill>
                    <a:srgbClr val="000000"/>
                  </a:solidFill>
                  <a:effectLst/>
                  <a:uLnTx/>
                  <a:uFillTx/>
                  <a:latin typeface="Arial"/>
                  <a:ea typeface="Times New Roman" panose="02020603050405020304" pitchFamily="18" charset="0"/>
                  <a:cs typeface="Calibri" panose="020F0502020204030204" pitchFamily="34" charset="0"/>
                </a:endParaRPr>
              </a:p>
            </p:txBody>
          </p:sp>
        </p:grpSp>
        <p:sp>
          <p:nvSpPr>
            <p:cNvPr id="26" name="Organigramme : Alternative 25">
              <a:extLst>
                <a:ext uri="{FF2B5EF4-FFF2-40B4-BE49-F238E27FC236}">
                  <a16:creationId xmlns:a16="http://schemas.microsoft.com/office/drawing/2014/main" id="{6450F78E-96E1-B390-9DBD-78BE171AE48C}"/>
                </a:ext>
              </a:extLst>
            </p:cNvPr>
            <p:cNvSpPr/>
            <p:nvPr/>
          </p:nvSpPr>
          <p:spPr>
            <a:xfrm>
              <a:off x="4627540" y="3339161"/>
              <a:ext cx="3860553" cy="387912"/>
            </a:xfrm>
            <a:prstGeom prst="flowChartAlternateProcess">
              <a:avLst/>
            </a:prstGeom>
            <a:solidFill>
              <a:srgbClr val="BDD6EE"/>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15000"/>
                </a:lnSpc>
                <a:spcBef>
                  <a:spcPts val="300"/>
                </a:spcBef>
                <a:spcAft>
                  <a:spcPts val="0"/>
                </a:spcAft>
                <a:buClrTx/>
                <a:buSzTx/>
                <a:buFontTx/>
                <a:buNone/>
                <a:tabLst>
                  <a:tab pos="18415" algn="l"/>
                </a:tabLst>
                <a:defRPr/>
              </a:pPr>
              <a:r>
                <a:rPr kumimoji="0" lang="fr-FR" sz="1200" b="1" i="0" u="none" strike="noStrike" kern="0" cap="none" spc="0" normalizeH="0" baseline="0" noProof="0" dirty="0">
                  <a:ln>
                    <a:noFill/>
                  </a:ln>
                  <a:solidFill>
                    <a:srgbClr val="000000"/>
                  </a:solidFill>
                  <a:effectLst/>
                  <a:uLnTx/>
                  <a:uFillTx/>
                  <a:latin typeface="Arial"/>
                  <a:ea typeface="Times New Roman" panose="02020603050405020304" pitchFamily="18" charset="0"/>
                  <a:cs typeface="Calibri" panose="020F0502020204030204" pitchFamily="34" charset="0"/>
                </a:rPr>
                <a:t>Pôle 4 : Maintenance corrective des véhicules</a:t>
              </a:r>
              <a:endParaRPr kumimoji="0" lang="fr-FR" sz="1200" b="0" i="0" u="none" strike="noStrike" kern="0" cap="none" spc="0" normalizeH="0" baseline="0" noProof="0" dirty="0">
                <a:ln>
                  <a:noFill/>
                </a:ln>
                <a:solidFill>
                  <a:srgbClr val="FFFFFF"/>
                </a:solidFill>
                <a:effectLst/>
                <a:uLnTx/>
                <a:uFillTx/>
                <a:latin typeface="Arial"/>
                <a:ea typeface="Times New Roman" panose="02020603050405020304" pitchFamily="18" charset="0"/>
                <a:cs typeface="Times New Roman" panose="02020603050405020304" pitchFamily="18" charset="0"/>
              </a:endParaRPr>
            </a:p>
          </p:txBody>
        </p:sp>
        <p:grpSp>
          <p:nvGrpSpPr>
            <p:cNvPr id="27" name="Groupe 26">
              <a:extLst>
                <a:ext uri="{FF2B5EF4-FFF2-40B4-BE49-F238E27FC236}">
                  <a16:creationId xmlns:a16="http://schemas.microsoft.com/office/drawing/2014/main" id="{E3211F32-47D4-0948-059B-786A3EF196D3}"/>
                </a:ext>
              </a:extLst>
            </p:cNvPr>
            <p:cNvGrpSpPr/>
            <p:nvPr/>
          </p:nvGrpSpPr>
          <p:grpSpPr>
            <a:xfrm>
              <a:off x="4591745" y="3788330"/>
              <a:ext cx="1985365" cy="753888"/>
              <a:chOff x="5276041" y="1138519"/>
              <a:chExt cx="1903324" cy="1026907"/>
            </a:xfrm>
            <a:solidFill>
              <a:srgbClr val="BDD6EE"/>
            </a:solidFill>
          </p:grpSpPr>
          <p:sp>
            <p:nvSpPr>
              <p:cNvPr id="31" name="Organigramme : Alternative 30">
                <a:extLst>
                  <a:ext uri="{FF2B5EF4-FFF2-40B4-BE49-F238E27FC236}">
                    <a16:creationId xmlns:a16="http://schemas.microsoft.com/office/drawing/2014/main" id="{F77FA726-80B8-E2CC-4C76-FC35AEA6A412}"/>
                  </a:ext>
                </a:extLst>
              </p:cNvPr>
              <p:cNvSpPr/>
              <p:nvPr/>
            </p:nvSpPr>
            <p:spPr>
              <a:xfrm>
                <a:off x="5276041" y="1138519"/>
                <a:ext cx="1903324" cy="1026907"/>
              </a:xfrm>
              <a:prstGeom prst="flowChartAlternateProcess">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a:ln>
                    <a:noFill/>
                  </a:ln>
                  <a:solidFill>
                    <a:srgbClr val="FFFFFF"/>
                  </a:solidFill>
                  <a:effectLst/>
                  <a:uLnTx/>
                  <a:uFillTx/>
                  <a:latin typeface="Arial"/>
                  <a:ea typeface="+mn-ea"/>
                  <a:cs typeface="+mn-cs"/>
                </a:endParaRPr>
              </a:p>
            </p:txBody>
          </p:sp>
          <p:sp>
            <p:nvSpPr>
              <p:cNvPr id="32" name="ZoneTexte 31">
                <a:extLst>
                  <a:ext uri="{FF2B5EF4-FFF2-40B4-BE49-F238E27FC236}">
                    <a16:creationId xmlns:a16="http://schemas.microsoft.com/office/drawing/2014/main" id="{2DC2997B-6C53-3035-A62A-6BBA3AF27323}"/>
                  </a:ext>
                </a:extLst>
              </p:cNvPr>
              <p:cNvSpPr txBox="1"/>
              <p:nvPr/>
            </p:nvSpPr>
            <p:spPr>
              <a:xfrm>
                <a:off x="5383875" y="1383372"/>
                <a:ext cx="1721038" cy="468974"/>
              </a:xfrm>
              <a:prstGeom prst="rect">
                <a:avLst/>
              </a:prstGeom>
              <a:grpFill/>
            </p:spPr>
            <p:txBody>
              <a:bodyPr wrap="square" rtlCol="0">
                <a:spAutoFit/>
              </a:bodyPr>
              <a:lstStyle/>
              <a:p>
                <a:pPr marL="0" marR="0" lvl="0" indent="0" algn="ctr" defTabSz="914400" rtl="0" eaLnBrk="1" fontAlgn="auto" latinLnBrk="0" hangingPunct="1">
                  <a:lnSpc>
                    <a:spcPct val="115000"/>
                  </a:lnSpc>
                  <a:spcBef>
                    <a:spcPts val="300"/>
                  </a:spcBef>
                  <a:spcAft>
                    <a:spcPts val="0"/>
                  </a:spcAft>
                  <a:buClrTx/>
                  <a:buSzTx/>
                  <a:buFontTx/>
                  <a:buNone/>
                  <a:tabLst/>
                  <a:defRPr/>
                </a:pPr>
                <a:r>
                  <a:rPr kumimoji="0" lang="fr-FR" sz="11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A4.1 </a:t>
                </a:r>
                <a:r>
                  <a:rPr kumimoji="0" lang="fr-FR" sz="1100" b="1" i="0" u="none" strike="noStrike" kern="0" cap="none" spc="0" normalizeH="0" baseline="0" noProof="0" dirty="0">
                    <a:ln>
                      <a:noFill/>
                    </a:ln>
                    <a:solidFill>
                      <a:srgbClr val="000000"/>
                    </a:solidFill>
                    <a:effectLst/>
                    <a:uLnTx/>
                    <a:uFillTx/>
                    <a:latin typeface="Arial"/>
                    <a:ea typeface="Times New Roman" panose="02020603050405020304" pitchFamily="18" charset="0"/>
                    <a:cs typeface="+mn-cs"/>
                  </a:rPr>
                  <a:t>Préparation de l’intervention</a:t>
                </a:r>
                <a:r>
                  <a:rPr kumimoji="0" lang="fr-FR" sz="1100" b="0" i="0" u="none" strike="noStrike" kern="0" cap="none" spc="0" normalizeH="0" baseline="0" noProof="0" dirty="0">
                    <a:ln>
                      <a:noFill/>
                    </a:ln>
                    <a:solidFill>
                      <a:srgbClr val="000000"/>
                    </a:solidFill>
                    <a:effectLst/>
                    <a:uLnTx/>
                    <a:uFillTx/>
                    <a:latin typeface="Arial"/>
                    <a:ea typeface="+mn-ea"/>
                    <a:cs typeface="+mn-cs"/>
                  </a:rPr>
                  <a:t> </a:t>
                </a:r>
                <a:endParaRPr kumimoji="0" lang="fr-FR" sz="1100" b="1" i="0" u="none" strike="noStrike" kern="0" cap="none" spc="0" normalizeH="0" baseline="0" noProof="0" dirty="0">
                  <a:ln>
                    <a:noFill/>
                  </a:ln>
                  <a:solidFill>
                    <a:srgbClr val="000000"/>
                  </a:solidFill>
                  <a:effectLst/>
                  <a:uLnTx/>
                  <a:uFillTx/>
                  <a:latin typeface="Arial"/>
                  <a:ea typeface="Times New Roman" panose="02020603050405020304" pitchFamily="18" charset="0"/>
                  <a:cs typeface="Calibri" panose="020F0502020204030204" pitchFamily="34" charset="0"/>
                </a:endParaRPr>
              </a:p>
            </p:txBody>
          </p:sp>
        </p:grpSp>
        <p:grpSp>
          <p:nvGrpSpPr>
            <p:cNvPr id="28" name="Groupe 27">
              <a:extLst>
                <a:ext uri="{FF2B5EF4-FFF2-40B4-BE49-F238E27FC236}">
                  <a16:creationId xmlns:a16="http://schemas.microsoft.com/office/drawing/2014/main" id="{DD515D47-052A-3951-EE7E-5F70E23DA06C}"/>
                </a:ext>
              </a:extLst>
            </p:cNvPr>
            <p:cNvGrpSpPr/>
            <p:nvPr/>
          </p:nvGrpSpPr>
          <p:grpSpPr>
            <a:xfrm>
              <a:off x="6635319" y="3790238"/>
              <a:ext cx="1852775" cy="788557"/>
              <a:chOff x="5411800" y="1138519"/>
              <a:chExt cx="1751000" cy="1074131"/>
            </a:xfrm>
            <a:solidFill>
              <a:srgbClr val="BDD6EE"/>
            </a:solidFill>
          </p:grpSpPr>
          <p:sp>
            <p:nvSpPr>
              <p:cNvPr id="29" name="Organigramme : Alternative 28">
                <a:extLst>
                  <a:ext uri="{FF2B5EF4-FFF2-40B4-BE49-F238E27FC236}">
                    <a16:creationId xmlns:a16="http://schemas.microsoft.com/office/drawing/2014/main" id="{3161CB57-79F2-1879-96A3-64F6F94E86C4}"/>
                  </a:ext>
                </a:extLst>
              </p:cNvPr>
              <p:cNvSpPr/>
              <p:nvPr/>
            </p:nvSpPr>
            <p:spPr>
              <a:xfrm>
                <a:off x="5411800" y="1138519"/>
                <a:ext cx="1751000" cy="1074131"/>
              </a:xfrm>
              <a:prstGeom prst="flowChartAlternateProcess">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srgbClr val="FFFFFF"/>
                  </a:solidFill>
                  <a:effectLst/>
                  <a:uLnTx/>
                  <a:uFillTx/>
                  <a:latin typeface="Arial"/>
                  <a:ea typeface="+mn-ea"/>
                  <a:cs typeface="+mn-cs"/>
                </a:endParaRPr>
              </a:p>
            </p:txBody>
          </p:sp>
          <p:sp>
            <p:nvSpPr>
              <p:cNvPr id="30" name="ZoneTexte 29">
                <a:extLst>
                  <a:ext uri="{FF2B5EF4-FFF2-40B4-BE49-F238E27FC236}">
                    <a16:creationId xmlns:a16="http://schemas.microsoft.com/office/drawing/2014/main" id="{3C686E67-F981-10F3-EFA0-AB2605463876}"/>
                  </a:ext>
                </a:extLst>
              </p:cNvPr>
              <p:cNvSpPr txBox="1"/>
              <p:nvPr/>
            </p:nvSpPr>
            <p:spPr>
              <a:xfrm>
                <a:off x="5530602" y="1243572"/>
                <a:ext cx="1513395" cy="665253"/>
              </a:xfrm>
              <a:prstGeom prst="rect">
                <a:avLst/>
              </a:prstGeom>
              <a:grpFill/>
            </p:spPr>
            <p:txBody>
              <a:bodyPr wrap="square" rtlCol="0">
                <a:spAutoFit/>
              </a:bodyPr>
              <a:lstStyle/>
              <a:p>
                <a:pPr marL="0" marR="0" lvl="0" indent="0" algn="ctr" defTabSz="914400" rtl="0" eaLnBrk="1" fontAlgn="auto" latinLnBrk="0" hangingPunct="1">
                  <a:lnSpc>
                    <a:spcPct val="115000"/>
                  </a:lnSpc>
                  <a:spcBef>
                    <a:spcPts val="300"/>
                  </a:spcBef>
                  <a:spcAft>
                    <a:spcPts val="0"/>
                  </a:spcAft>
                  <a:buClrTx/>
                  <a:buSzTx/>
                  <a:buFontTx/>
                  <a:buNone/>
                  <a:tabLst/>
                  <a:defRPr/>
                </a:pPr>
                <a:r>
                  <a:rPr kumimoji="0" lang="fr-FR" sz="11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A4.2 </a:t>
                </a:r>
                <a:r>
                  <a:rPr kumimoji="0" lang="fr-FR" sz="1100" b="1" i="0" u="none" strike="noStrike" kern="0" cap="none" spc="0" normalizeH="0" baseline="0" noProof="0" dirty="0">
                    <a:ln>
                      <a:noFill/>
                    </a:ln>
                    <a:solidFill>
                      <a:srgbClr val="000000"/>
                    </a:solidFill>
                    <a:effectLst/>
                    <a:uLnTx/>
                    <a:uFillTx/>
                    <a:latin typeface="Arial"/>
                    <a:ea typeface="Times New Roman" panose="02020603050405020304" pitchFamily="18" charset="0"/>
                    <a:cs typeface="+mn-cs"/>
                  </a:rPr>
                  <a:t>Remise en conformité des systèmes</a:t>
                </a:r>
                <a:endParaRPr kumimoji="0" lang="fr-FR" sz="1100" b="1" i="0" u="none" strike="noStrike" kern="0" cap="none" spc="0" normalizeH="0" baseline="0" noProof="0" dirty="0">
                  <a:ln>
                    <a:noFill/>
                  </a:ln>
                  <a:solidFill>
                    <a:srgbClr val="000000"/>
                  </a:solidFill>
                  <a:effectLst/>
                  <a:uLnTx/>
                  <a:uFillTx/>
                  <a:latin typeface="Arial"/>
                  <a:ea typeface="Times New Roman" panose="02020603050405020304" pitchFamily="18" charset="0"/>
                  <a:cs typeface="Calibri" panose="020F0502020204030204" pitchFamily="34" charset="0"/>
                </a:endParaRPr>
              </a:p>
            </p:txBody>
          </p:sp>
        </p:grpSp>
      </p:grpSp>
      <p:sp>
        <p:nvSpPr>
          <p:cNvPr id="50" name="ZoneTexte 49">
            <a:extLst>
              <a:ext uri="{FF2B5EF4-FFF2-40B4-BE49-F238E27FC236}">
                <a16:creationId xmlns:a16="http://schemas.microsoft.com/office/drawing/2014/main" id="{59D39D13-3A89-DAAA-9AE6-49D74041FE1C}"/>
              </a:ext>
            </a:extLst>
          </p:cNvPr>
          <p:cNvSpPr txBox="1"/>
          <p:nvPr/>
        </p:nvSpPr>
        <p:spPr>
          <a:xfrm>
            <a:off x="5793237" y="1070677"/>
            <a:ext cx="6528313" cy="400110"/>
          </a:xfrm>
          <a:prstGeom prst="rect">
            <a:avLst/>
          </a:prstGeom>
          <a:noFill/>
          <a:ln w="9525" cap="flat" cmpd="sng" algn="ctr">
            <a:no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83086"/>
              </a:buClr>
              <a:buSzTx/>
              <a:buFontTx/>
              <a:buNone/>
              <a:tabLst/>
              <a:defRPr/>
            </a:pPr>
            <a:r>
              <a:rPr kumimoji="0" lang="fr-FR" sz="2000" b="0" i="0" u="none" strike="noStrike" kern="0" cap="none" spc="0" normalizeH="0" baseline="0" noProof="0" dirty="0">
                <a:ln>
                  <a:noFill/>
                </a:ln>
                <a:solidFill>
                  <a:prstClr val="black"/>
                </a:solidFill>
                <a:effectLst/>
                <a:uLnTx/>
                <a:uFillTx/>
                <a:latin typeface="Calibri"/>
                <a:ea typeface="+mn-ea"/>
                <a:cs typeface="+mn-cs"/>
              </a:rPr>
              <a:t>BTS</a:t>
            </a:r>
          </a:p>
        </p:txBody>
      </p:sp>
      <p:grpSp>
        <p:nvGrpSpPr>
          <p:cNvPr id="51" name="Groupe 50">
            <a:extLst>
              <a:ext uri="{FF2B5EF4-FFF2-40B4-BE49-F238E27FC236}">
                <a16:creationId xmlns:a16="http://schemas.microsoft.com/office/drawing/2014/main" id="{9586F82D-0215-C05C-A0FF-909A6496EDEB}"/>
              </a:ext>
            </a:extLst>
          </p:cNvPr>
          <p:cNvGrpSpPr/>
          <p:nvPr/>
        </p:nvGrpSpPr>
        <p:grpSpPr>
          <a:xfrm>
            <a:off x="601571" y="1431439"/>
            <a:ext cx="5491173" cy="4992384"/>
            <a:chOff x="601571" y="1188697"/>
            <a:chExt cx="11152005" cy="5140237"/>
          </a:xfrm>
        </p:grpSpPr>
        <p:grpSp>
          <p:nvGrpSpPr>
            <p:cNvPr id="52" name="Groupe 51">
              <a:extLst>
                <a:ext uri="{FF2B5EF4-FFF2-40B4-BE49-F238E27FC236}">
                  <a16:creationId xmlns:a16="http://schemas.microsoft.com/office/drawing/2014/main" id="{8A29C292-F2AB-FDFA-C7C4-A1748B449843}"/>
                </a:ext>
              </a:extLst>
            </p:cNvPr>
            <p:cNvGrpSpPr/>
            <p:nvPr/>
          </p:nvGrpSpPr>
          <p:grpSpPr>
            <a:xfrm>
              <a:off x="601571" y="5395715"/>
              <a:ext cx="5372156" cy="933219"/>
              <a:chOff x="5442459" y="1138518"/>
              <a:chExt cx="1720341" cy="1141474"/>
            </a:xfrm>
          </p:grpSpPr>
          <p:sp>
            <p:nvSpPr>
              <p:cNvPr id="79" name="Organigramme : Alternative 78">
                <a:extLst>
                  <a:ext uri="{FF2B5EF4-FFF2-40B4-BE49-F238E27FC236}">
                    <a16:creationId xmlns:a16="http://schemas.microsoft.com/office/drawing/2014/main" id="{D7D31744-DDF1-C89C-A75A-39050AC51942}"/>
                  </a:ext>
                </a:extLst>
              </p:cNvPr>
              <p:cNvSpPr/>
              <p:nvPr/>
            </p:nvSpPr>
            <p:spPr>
              <a:xfrm>
                <a:off x="5442459" y="1138518"/>
                <a:ext cx="1720341" cy="1141474"/>
              </a:xfrm>
              <a:prstGeom prst="flowChartAlternateProcess">
                <a:avLst/>
              </a:prstGeom>
              <a:solidFill>
                <a:srgbClr val="FFE598"/>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a:ln>
                    <a:noFill/>
                  </a:ln>
                  <a:solidFill>
                    <a:prstClr val="white"/>
                  </a:solidFill>
                  <a:effectLst/>
                  <a:uLnTx/>
                  <a:uFillTx/>
                  <a:latin typeface="Calibri"/>
                  <a:ea typeface="+mn-ea"/>
                  <a:cs typeface="+mn-cs"/>
                </a:endParaRPr>
              </a:p>
            </p:txBody>
          </p:sp>
          <p:sp>
            <p:nvSpPr>
              <p:cNvPr id="80" name="ZoneTexte 79">
                <a:extLst>
                  <a:ext uri="{FF2B5EF4-FFF2-40B4-BE49-F238E27FC236}">
                    <a16:creationId xmlns:a16="http://schemas.microsoft.com/office/drawing/2014/main" id="{CB0448E2-8FD8-FA09-4CF6-D16EDCA5FE0A}"/>
                  </a:ext>
                </a:extLst>
              </p:cNvPr>
              <p:cNvSpPr txBox="1"/>
              <p:nvPr/>
            </p:nvSpPr>
            <p:spPr>
              <a:xfrm>
                <a:off x="5512853" y="1512689"/>
                <a:ext cx="1616121" cy="3488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panose="020F0502020204030204"/>
                    <a:ea typeface="+mn-ea"/>
                    <a:cs typeface="+mn-cs"/>
                  </a:rPr>
                  <a:t>A3.1 Réalisation d’un pré-diagnostic </a:t>
                </a:r>
              </a:p>
            </p:txBody>
          </p:sp>
        </p:grpSp>
        <p:grpSp>
          <p:nvGrpSpPr>
            <p:cNvPr id="53" name="Groupe 52">
              <a:extLst>
                <a:ext uri="{FF2B5EF4-FFF2-40B4-BE49-F238E27FC236}">
                  <a16:creationId xmlns:a16="http://schemas.microsoft.com/office/drawing/2014/main" id="{D05D765D-37F3-4B38-89BC-667F7158FB2B}"/>
                </a:ext>
              </a:extLst>
            </p:cNvPr>
            <p:cNvGrpSpPr/>
            <p:nvPr/>
          </p:nvGrpSpPr>
          <p:grpSpPr>
            <a:xfrm>
              <a:off x="6159261" y="5385047"/>
              <a:ext cx="5568180" cy="943887"/>
              <a:chOff x="5442459" y="1138518"/>
              <a:chExt cx="1720341" cy="1141473"/>
            </a:xfrm>
          </p:grpSpPr>
          <p:sp>
            <p:nvSpPr>
              <p:cNvPr id="77" name="Organigramme : Alternative 76">
                <a:extLst>
                  <a:ext uri="{FF2B5EF4-FFF2-40B4-BE49-F238E27FC236}">
                    <a16:creationId xmlns:a16="http://schemas.microsoft.com/office/drawing/2014/main" id="{D18154F1-6094-25E6-C084-106D75BAEF8B}"/>
                  </a:ext>
                </a:extLst>
              </p:cNvPr>
              <p:cNvSpPr/>
              <p:nvPr/>
            </p:nvSpPr>
            <p:spPr>
              <a:xfrm>
                <a:off x="5442459" y="1138518"/>
                <a:ext cx="1720341" cy="1141473"/>
              </a:xfrm>
              <a:prstGeom prst="flowChartAlternateProcess">
                <a:avLst/>
              </a:prstGeom>
              <a:solidFill>
                <a:srgbClr val="FFE598"/>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mn-cs"/>
                </a:endParaRPr>
              </a:p>
            </p:txBody>
          </p:sp>
          <p:sp>
            <p:nvSpPr>
              <p:cNvPr id="78" name="ZoneTexte 77">
                <a:extLst>
                  <a:ext uri="{FF2B5EF4-FFF2-40B4-BE49-F238E27FC236}">
                    <a16:creationId xmlns:a16="http://schemas.microsoft.com/office/drawing/2014/main" id="{F3E3D926-146C-B4B9-62E2-1308DC281ED2}"/>
                  </a:ext>
                </a:extLst>
              </p:cNvPr>
              <p:cNvSpPr txBox="1"/>
              <p:nvPr/>
            </p:nvSpPr>
            <p:spPr>
              <a:xfrm>
                <a:off x="5456800" y="1524884"/>
                <a:ext cx="1616121" cy="3449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panose="020F0502020204030204"/>
                    <a:ea typeface="+mn-ea"/>
                    <a:cs typeface="+mn-cs"/>
                  </a:rPr>
                  <a:t>A3.2 Recherche de pannes</a:t>
                </a:r>
              </a:p>
            </p:txBody>
          </p:sp>
        </p:grpSp>
        <p:grpSp>
          <p:nvGrpSpPr>
            <p:cNvPr id="54" name="Groupe 53">
              <a:extLst>
                <a:ext uri="{FF2B5EF4-FFF2-40B4-BE49-F238E27FC236}">
                  <a16:creationId xmlns:a16="http://schemas.microsoft.com/office/drawing/2014/main" id="{9613705E-0F4B-5857-355A-EFBA9D98353C}"/>
                </a:ext>
              </a:extLst>
            </p:cNvPr>
            <p:cNvGrpSpPr/>
            <p:nvPr/>
          </p:nvGrpSpPr>
          <p:grpSpPr>
            <a:xfrm>
              <a:off x="669911" y="4832980"/>
              <a:ext cx="11074932" cy="449061"/>
              <a:chOff x="5488323" y="1676453"/>
              <a:chExt cx="1689451" cy="1141469"/>
            </a:xfrm>
            <a:solidFill>
              <a:srgbClr val="FFE598"/>
            </a:solidFill>
          </p:grpSpPr>
          <p:sp>
            <p:nvSpPr>
              <p:cNvPr id="75" name="Organigramme : Alternative 74">
                <a:extLst>
                  <a:ext uri="{FF2B5EF4-FFF2-40B4-BE49-F238E27FC236}">
                    <a16:creationId xmlns:a16="http://schemas.microsoft.com/office/drawing/2014/main" id="{03271B7F-7846-F2F5-6BD5-3CFF8B873BBB}"/>
                  </a:ext>
                </a:extLst>
              </p:cNvPr>
              <p:cNvSpPr/>
              <p:nvPr/>
            </p:nvSpPr>
            <p:spPr>
              <a:xfrm>
                <a:off x="5488323" y="1676453"/>
                <a:ext cx="1689451" cy="1141469"/>
              </a:xfrm>
              <a:prstGeom prst="flowChartAlternateProcess">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76" name="ZoneTexte 75">
                <a:extLst>
                  <a:ext uri="{FF2B5EF4-FFF2-40B4-BE49-F238E27FC236}">
                    <a16:creationId xmlns:a16="http://schemas.microsoft.com/office/drawing/2014/main" id="{9DBC4470-C61E-3C63-5436-0F6410760D2D}"/>
                  </a:ext>
                </a:extLst>
              </p:cNvPr>
              <p:cNvSpPr txBox="1"/>
              <p:nvPr/>
            </p:nvSpPr>
            <p:spPr>
              <a:xfrm>
                <a:off x="5509861" y="1768868"/>
                <a:ext cx="1661535" cy="764896"/>
              </a:xfrm>
              <a:prstGeom prst="rect">
                <a:avLst/>
              </a:prstGeom>
              <a:grpFill/>
            </p:spPr>
            <p:txBody>
              <a:bodyPr wrap="square" rtlCol="0">
                <a:spAutoFit/>
              </a:bodyPr>
              <a:lstStyle/>
              <a:p>
                <a:pPr marL="0" marR="0" lvl="0" indent="0" algn="ctr" defTabSz="914400" rtl="0" eaLnBrk="1" fontAlgn="auto" latinLnBrk="0" hangingPunct="1">
                  <a:lnSpc>
                    <a:spcPct val="115000"/>
                  </a:lnSpc>
                  <a:spcBef>
                    <a:spcPts val="400"/>
                  </a:spcBef>
                  <a:spcAft>
                    <a:spcPts val="0"/>
                  </a:spcAft>
                  <a:buClrTx/>
                  <a:buSzTx/>
                  <a:buFontTx/>
                  <a:buNone/>
                  <a:tabLst>
                    <a:tab pos="24553" algn="l"/>
                  </a:tabLst>
                  <a:defRPr/>
                </a:pPr>
                <a:r>
                  <a:rPr kumimoji="0" lang="fr-FR" sz="12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Pôle 3 </a:t>
                </a:r>
                <a:r>
                  <a:rPr kumimoji="0" lang="fr-FR" sz="12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Diagnostic des systèmes des véhicules</a:t>
                </a:r>
                <a:r>
                  <a:rPr kumimoji="0" lang="fr-FR" sz="1200" b="0" i="0" u="none" strike="noStrike" kern="0" cap="none" spc="0" normalizeH="0" baseline="0" noProof="0" dirty="0">
                    <a:ln>
                      <a:noFill/>
                    </a:ln>
                    <a:solidFill>
                      <a:prstClr val="black"/>
                    </a:solidFill>
                    <a:effectLst/>
                    <a:uLnTx/>
                    <a:uFillTx/>
                    <a:latin typeface="Calibri" panose="020F0502020204030204"/>
                    <a:ea typeface="+mn-ea"/>
                    <a:cs typeface="+mn-cs"/>
                  </a:rPr>
                  <a:t> </a:t>
                </a:r>
              </a:p>
            </p:txBody>
          </p:sp>
        </p:grpSp>
        <p:sp>
          <p:nvSpPr>
            <p:cNvPr id="55" name="Organigramme : Alternative 54">
              <a:extLst>
                <a:ext uri="{FF2B5EF4-FFF2-40B4-BE49-F238E27FC236}">
                  <a16:creationId xmlns:a16="http://schemas.microsoft.com/office/drawing/2014/main" id="{6DC71D73-7066-9395-7F07-DC07F9E82E39}"/>
                </a:ext>
              </a:extLst>
            </p:cNvPr>
            <p:cNvSpPr/>
            <p:nvPr/>
          </p:nvSpPr>
          <p:spPr>
            <a:xfrm>
              <a:off x="608885" y="1188697"/>
              <a:ext cx="11074932" cy="395296"/>
            </a:xfrm>
            <a:prstGeom prst="flowChartAlternateProcess">
              <a:avLst/>
            </a:prstGeom>
            <a:solidFill>
              <a:srgbClr val="C5E0B3"/>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15000"/>
                </a:lnSpc>
                <a:spcBef>
                  <a:spcPts val="400"/>
                </a:spcBef>
                <a:spcAft>
                  <a:spcPts val="0"/>
                </a:spcAft>
                <a:buClrTx/>
                <a:buSzTx/>
                <a:buFontTx/>
                <a:buNone/>
                <a:tabLst>
                  <a:tab pos="24553" algn="l"/>
                </a:tabLst>
                <a:defRPr/>
              </a:pPr>
              <a:r>
                <a:rPr kumimoji="0" lang="fr-FR" sz="1400" b="1" i="0" u="none" strike="noStrike" kern="0" cap="none" spc="0" normalizeH="0" baseline="0" noProof="0" dirty="0">
                  <a:ln>
                    <a:noFill/>
                  </a:ln>
                  <a:solidFill>
                    <a:srgbClr val="000000"/>
                  </a:solidFill>
                  <a:effectLst/>
                  <a:uLnTx/>
                  <a:uFillTx/>
                  <a:latin typeface="Calibri"/>
                  <a:ea typeface="Times New Roman" panose="02020603050405020304" pitchFamily="18" charset="0"/>
                  <a:cs typeface="Calibri" panose="020F0502020204030204" pitchFamily="34" charset="0"/>
                </a:rPr>
                <a:t>Pôle 1 Entretien périodique des véhicules </a:t>
              </a:r>
              <a:endParaRPr kumimoji="0" lang="fr-FR" sz="1400" b="0" i="0" u="none" strike="noStrike" kern="0" cap="none" spc="0" normalizeH="0" baseline="0" noProof="0" dirty="0">
                <a:ln>
                  <a:noFill/>
                </a:ln>
                <a:solidFill>
                  <a:prstClr val="white"/>
                </a:solidFill>
                <a:effectLst/>
                <a:uLnTx/>
                <a:uFillTx/>
                <a:latin typeface="Calibri"/>
                <a:ea typeface="Times New Roman" panose="02020603050405020304" pitchFamily="18" charset="0"/>
                <a:cs typeface="Times New Roman" panose="02020603050405020304" pitchFamily="18" charset="0"/>
              </a:endParaRPr>
            </a:p>
          </p:txBody>
        </p:sp>
        <p:grpSp>
          <p:nvGrpSpPr>
            <p:cNvPr id="56" name="Groupe 55">
              <a:extLst>
                <a:ext uri="{FF2B5EF4-FFF2-40B4-BE49-F238E27FC236}">
                  <a16:creationId xmlns:a16="http://schemas.microsoft.com/office/drawing/2014/main" id="{D049FEAB-0924-23B4-753F-AAFF8941531E}"/>
                </a:ext>
              </a:extLst>
            </p:cNvPr>
            <p:cNvGrpSpPr/>
            <p:nvPr/>
          </p:nvGrpSpPr>
          <p:grpSpPr>
            <a:xfrm>
              <a:off x="659509" y="1675384"/>
              <a:ext cx="2203243" cy="1470597"/>
              <a:chOff x="5780388" y="1138518"/>
              <a:chExt cx="1382412" cy="1502378"/>
            </a:xfrm>
            <a:solidFill>
              <a:srgbClr val="C5E0B3"/>
            </a:solidFill>
          </p:grpSpPr>
          <p:sp>
            <p:nvSpPr>
              <p:cNvPr id="73" name="Organigramme : Alternative 72">
                <a:extLst>
                  <a:ext uri="{FF2B5EF4-FFF2-40B4-BE49-F238E27FC236}">
                    <a16:creationId xmlns:a16="http://schemas.microsoft.com/office/drawing/2014/main" id="{F9B295AC-8BDE-CA58-739C-BC879AD47460}"/>
                  </a:ext>
                </a:extLst>
              </p:cNvPr>
              <p:cNvSpPr/>
              <p:nvPr/>
            </p:nvSpPr>
            <p:spPr>
              <a:xfrm>
                <a:off x="5780388" y="1138518"/>
                <a:ext cx="1382412" cy="1502378"/>
              </a:xfrm>
              <a:prstGeom prst="flowChartAlternateProcess">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mn-cs"/>
                </a:endParaRPr>
              </a:p>
            </p:txBody>
          </p:sp>
          <p:sp>
            <p:nvSpPr>
              <p:cNvPr id="74" name="ZoneTexte 73">
                <a:extLst>
                  <a:ext uri="{FF2B5EF4-FFF2-40B4-BE49-F238E27FC236}">
                    <a16:creationId xmlns:a16="http://schemas.microsoft.com/office/drawing/2014/main" id="{44A7215D-2997-D264-BED0-A74826A149D8}"/>
                  </a:ext>
                </a:extLst>
              </p:cNvPr>
              <p:cNvSpPr txBox="1"/>
              <p:nvPr/>
            </p:nvSpPr>
            <p:spPr>
              <a:xfrm>
                <a:off x="5780388" y="1254908"/>
                <a:ext cx="1363016" cy="977560"/>
              </a:xfrm>
              <a:prstGeom prst="rect">
                <a:avLst/>
              </a:prstGeom>
              <a:grpFill/>
            </p:spPr>
            <p:txBody>
              <a:bodyPr wrap="square" rtlCol="0">
                <a:spAutoFit/>
              </a:bodyPr>
              <a:lstStyle/>
              <a:p>
                <a:pPr marL="0" marR="0" lvl="0" indent="0" algn="ctr" defTabSz="914400" rtl="0" eaLnBrk="1" fontAlgn="auto" latinLnBrk="0" hangingPunct="1">
                  <a:lnSpc>
                    <a:spcPct val="115000"/>
                  </a:lnSpc>
                  <a:spcBef>
                    <a:spcPts val="400"/>
                  </a:spcBef>
                  <a:spcAft>
                    <a:spcPts val="0"/>
                  </a:spcAft>
                  <a:buClrTx/>
                  <a:buSzTx/>
                  <a:buFontTx/>
                  <a:buNone/>
                  <a:tabLst/>
                  <a:defRPr/>
                </a:pPr>
                <a:r>
                  <a:rPr kumimoji="0" lang="fr-FR" sz="12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A1.1 </a:t>
                </a:r>
                <a:r>
                  <a:rPr kumimoji="0" lang="fr-FR" sz="12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Organisation de l’intervention</a:t>
                </a:r>
                <a:r>
                  <a:rPr kumimoji="0" lang="fr-FR" sz="1200" b="0" i="0" u="none" strike="noStrike" kern="0" cap="none" spc="0" normalizeH="0" baseline="0" noProof="0" dirty="0">
                    <a:ln>
                      <a:noFill/>
                    </a:ln>
                    <a:solidFill>
                      <a:prstClr val="black"/>
                    </a:solidFill>
                    <a:effectLst/>
                    <a:uLnTx/>
                    <a:uFillTx/>
                    <a:latin typeface="Calibri" panose="020F0502020204030204"/>
                    <a:ea typeface="+mn-ea"/>
                    <a:cs typeface="+mn-cs"/>
                  </a:rPr>
                  <a:t> </a:t>
                </a:r>
                <a:endParaRPr kumimoji="0" lang="fr-FR" sz="12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endParaRPr>
              </a:p>
            </p:txBody>
          </p:sp>
        </p:grpSp>
        <p:grpSp>
          <p:nvGrpSpPr>
            <p:cNvPr id="57" name="Groupe 56">
              <a:extLst>
                <a:ext uri="{FF2B5EF4-FFF2-40B4-BE49-F238E27FC236}">
                  <a16:creationId xmlns:a16="http://schemas.microsoft.com/office/drawing/2014/main" id="{6AE66752-4D1F-D4BA-6343-3CFB5842C76B}"/>
                </a:ext>
              </a:extLst>
            </p:cNvPr>
            <p:cNvGrpSpPr/>
            <p:nvPr/>
          </p:nvGrpSpPr>
          <p:grpSpPr>
            <a:xfrm>
              <a:off x="2959512" y="1678362"/>
              <a:ext cx="1975960" cy="1470599"/>
              <a:chOff x="5442459" y="1138518"/>
              <a:chExt cx="1720341" cy="1502378"/>
            </a:xfrm>
            <a:solidFill>
              <a:srgbClr val="C5E0B3"/>
            </a:solidFill>
          </p:grpSpPr>
          <p:sp>
            <p:nvSpPr>
              <p:cNvPr id="71" name="Organigramme : Alternative 70">
                <a:extLst>
                  <a:ext uri="{FF2B5EF4-FFF2-40B4-BE49-F238E27FC236}">
                    <a16:creationId xmlns:a16="http://schemas.microsoft.com/office/drawing/2014/main" id="{0160F6DE-F2B0-C131-D7E5-12A0A297B8E6}"/>
                  </a:ext>
                </a:extLst>
              </p:cNvPr>
              <p:cNvSpPr/>
              <p:nvPr/>
            </p:nvSpPr>
            <p:spPr>
              <a:xfrm>
                <a:off x="5442459" y="1138518"/>
                <a:ext cx="1720341" cy="1502378"/>
              </a:xfrm>
              <a:prstGeom prst="flowChartAlternateProcess">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mn-cs"/>
                </a:endParaRPr>
              </a:p>
            </p:txBody>
          </p:sp>
          <p:sp>
            <p:nvSpPr>
              <p:cNvPr id="72" name="ZoneTexte 71">
                <a:extLst>
                  <a:ext uri="{FF2B5EF4-FFF2-40B4-BE49-F238E27FC236}">
                    <a16:creationId xmlns:a16="http://schemas.microsoft.com/office/drawing/2014/main" id="{7BDBF23D-024E-41C4-8261-3045E68790E1}"/>
                  </a:ext>
                </a:extLst>
              </p:cNvPr>
              <p:cNvSpPr txBox="1"/>
              <p:nvPr/>
            </p:nvSpPr>
            <p:spPr>
              <a:xfrm>
                <a:off x="5520453" y="1168719"/>
                <a:ext cx="1543766" cy="1453860"/>
              </a:xfrm>
              <a:prstGeom prst="rect">
                <a:avLst/>
              </a:prstGeom>
              <a:grpFill/>
            </p:spPr>
            <p:txBody>
              <a:bodyPr wrap="square" rtlCol="0">
                <a:spAutoFit/>
              </a:bodyPr>
              <a:lstStyle/>
              <a:p>
                <a:pPr marL="0" marR="0" lvl="0" indent="0" algn="ctr" defTabSz="914400" rtl="0" eaLnBrk="1" fontAlgn="auto" latinLnBrk="0" hangingPunct="1">
                  <a:lnSpc>
                    <a:spcPct val="115000"/>
                  </a:lnSpc>
                  <a:spcBef>
                    <a:spcPts val="400"/>
                  </a:spcBef>
                  <a:spcAft>
                    <a:spcPts val="0"/>
                  </a:spcAft>
                  <a:buClrTx/>
                  <a:buSzTx/>
                  <a:buFontTx/>
                  <a:buNone/>
                  <a:tabLst/>
                  <a:defRPr/>
                </a:pPr>
                <a:r>
                  <a:rPr kumimoji="0" lang="fr-FR" sz="105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A1.2 </a:t>
                </a:r>
                <a:r>
                  <a:rPr kumimoji="0" lang="fr-FR" sz="105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Réalisation des contrôles définis par la procédure </a:t>
                </a:r>
                <a:endParaRPr kumimoji="0" lang="fr-FR" sz="105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endParaRPr>
              </a:p>
            </p:txBody>
          </p:sp>
        </p:grpSp>
        <p:sp>
          <p:nvSpPr>
            <p:cNvPr id="58" name="Organigramme : Alternative 57">
              <a:extLst>
                <a:ext uri="{FF2B5EF4-FFF2-40B4-BE49-F238E27FC236}">
                  <a16:creationId xmlns:a16="http://schemas.microsoft.com/office/drawing/2014/main" id="{5EB23919-3C1F-44DE-9DB8-C0D57F7475F3}"/>
                </a:ext>
              </a:extLst>
            </p:cNvPr>
            <p:cNvSpPr/>
            <p:nvPr/>
          </p:nvSpPr>
          <p:spPr>
            <a:xfrm>
              <a:off x="659510" y="3288647"/>
              <a:ext cx="11092335" cy="357428"/>
            </a:xfrm>
            <a:prstGeom prst="flowChartAlternateProcess">
              <a:avLst/>
            </a:prstGeom>
            <a:solidFill>
              <a:srgbClr val="BDD6EE"/>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15000"/>
                </a:lnSpc>
                <a:spcBef>
                  <a:spcPts val="400"/>
                </a:spcBef>
                <a:spcAft>
                  <a:spcPts val="0"/>
                </a:spcAft>
                <a:buClrTx/>
                <a:buSzTx/>
                <a:buFontTx/>
                <a:buNone/>
                <a:tabLst>
                  <a:tab pos="24553" algn="l"/>
                </a:tabLst>
                <a:defRPr/>
              </a:pPr>
              <a:r>
                <a:rPr kumimoji="0" lang="fr-FR" sz="1400" b="1" i="0" u="none" strike="noStrike" kern="0" cap="none" spc="0" normalizeH="0" baseline="0" noProof="0" dirty="0">
                  <a:ln>
                    <a:noFill/>
                  </a:ln>
                  <a:solidFill>
                    <a:srgbClr val="000000"/>
                  </a:solidFill>
                  <a:effectLst/>
                  <a:uLnTx/>
                  <a:uFillTx/>
                  <a:latin typeface="Calibri"/>
                  <a:ea typeface="Times New Roman" panose="02020603050405020304" pitchFamily="18" charset="0"/>
                  <a:cs typeface="Calibri" panose="020F0502020204030204" pitchFamily="34" charset="0"/>
                </a:rPr>
                <a:t>Pôle 2 Maintenance corrective des véhicules</a:t>
              </a:r>
              <a:endParaRPr kumimoji="0" lang="fr-FR" sz="1400" b="0" i="0" u="none" strike="noStrike" kern="0" cap="none" spc="0" normalizeH="0" baseline="0" noProof="0" dirty="0">
                <a:ln>
                  <a:noFill/>
                </a:ln>
                <a:solidFill>
                  <a:prstClr val="white"/>
                </a:solidFill>
                <a:effectLst/>
                <a:uLnTx/>
                <a:uFillTx/>
                <a:latin typeface="Calibri"/>
                <a:ea typeface="Times New Roman" panose="02020603050405020304" pitchFamily="18" charset="0"/>
                <a:cs typeface="Times New Roman" panose="02020603050405020304" pitchFamily="18" charset="0"/>
              </a:endParaRPr>
            </a:p>
          </p:txBody>
        </p:sp>
        <p:grpSp>
          <p:nvGrpSpPr>
            <p:cNvPr id="59" name="Groupe 58">
              <a:extLst>
                <a:ext uri="{FF2B5EF4-FFF2-40B4-BE49-F238E27FC236}">
                  <a16:creationId xmlns:a16="http://schemas.microsoft.com/office/drawing/2014/main" id="{5C576B81-FA20-D11C-D94B-0F6F19F6D149}"/>
                </a:ext>
              </a:extLst>
            </p:cNvPr>
            <p:cNvGrpSpPr/>
            <p:nvPr/>
          </p:nvGrpSpPr>
          <p:grpSpPr>
            <a:xfrm>
              <a:off x="673774" y="3744372"/>
              <a:ext cx="5443492" cy="955763"/>
              <a:chOff x="5442459" y="1152056"/>
              <a:chExt cx="1720341" cy="1502378"/>
            </a:xfrm>
            <a:solidFill>
              <a:srgbClr val="BDD6EE"/>
            </a:solidFill>
          </p:grpSpPr>
          <p:sp>
            <p:nvSpPr>
              <p:cNvPr id="69" name="Organigramme : Alternative 68">
                <a:extLst>
                  <a:ext uri="{FF2B5EF4-FFF2-40B4-BE49-F238E27FC236}">
                    <a16:creationId xmlns:a16="http://schemas.microsoft.com/office/drawing/2014/main" id="{CC4A6B68-E3FA-178A-9907-BAB120D3A35E}"/>
                  </a:ext>
                </a:extLst>
              </p:cNvPr>
              <p:cNvSpPr/>
              <p:nvPr/>
            </p:nvSpPr>
            <p:spPr>
              <a:xfrm>
                <a:off x="5442459" y="1152056"/>
                <a:ext cx="1720341" cy="1502378"/>
              </a:xfrm>
              <a:prstGeom prst="flowChartAlternateProcess">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mn-cs"/>
                </a:endParaRPr>
              </a:p>
            </p:txBody>
          </p:sp>
          <p:sp>
            <p:nvSpPr>
              <p:cNvPr id="70" name="ZoneTexte 69">
                <a:extLst>
                  <a:ext uri="{FF2B5EF4-FFF2-40B4-BE49-F238E27FC236}">
                    <a16:creationId xmlns:a16="http://schemas.microsoft.com/office/drawing/2014/main" id="{C6B7183F-D599-1CD6-82B5-964030EC31F1}"/>
                  </a:ext>
                </a:extLst>
              </p:cNvPr>
              <p:cNvSpPr txBox="1"/>
              <p:nvPr/>
            </p:nvSpPr>
            <p:spPr>
              <a:xfrm>
                <a:off x="5545931" y="1580638"/>
                <a:ext cx="1513395" cy="473012"/>
              </a:xfrm>
              <a:prstGeom prst="rect">
                <a:avLst/>
              </a:prstGeom>
              <a:grpFill/>
            </p:spPr>
            <p:txBody>
              <a:bodyPr wrap="square" rtlCol="0">
                <a:spAutoFit/>
              </a:bodyPr>
              <a:lstStyle/>
              <a:p>
                <a:pPr marL="0" marR="0" lvl="0" indent="0" algn="ctr" defTabSz="914400" rtl="0" eaLnBrk="1" fontAlgn="auto" latinLnBrk="0" hangingPunct="1">
                  <a:lnSpc>
                    <a:spcPct val="115000"/>
                  </a:lnSpc>
                  <a:spcBef>
                    <a:spcPts val="400"/>
                  </a:spcBef>
                  <a:spcAft>
                    <a:spcPts val="0"/>
                  </a:spcAft>
                  <a:buClrTx/>
                  <a:buSzTx/>
                  <a:buFontTx/>
                  <a:buNone/>
                  <a:tabLst/>
                  <a:defRPr/>
                </a:pPr>
                <a:r>
                  <a:rPr kumimoji="0" lang="fr-FR" sz="12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A2.1 </a:t>
                </a:r>
                <a:r>
                  <a:rPr kumimoji="0" lang="fr-FR" sz="1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Préparation de l’intervention</a:t>
                </a:r>
                <a:r>
                  <a:rPr kumimoji="0" lang="fr-FR" sz="1200" b="0" i="0" u="none" strike="noStrike" kern="0" cap="none" spc="0" normalizeH="0" baseline="0" noProof="0" dirty="0">
                    <a:ln>
                      <a:noFill/>
                    </a:ln>
                    <a:solidFill>
                      <a:prstClr val="black"/>
                    </a:solidFill>
                    <a:effectLst/>
                    <a:uLnTx/>
                    <a:uFillTx/>
                    <a:latin typeface="Calibri" panose="020F0502020204030204"/>
                    <a:ea typeface="+mn-ea"/>
                    <a:cs typeface="+mn-cs"/>
                  </a:rPr>
                  <a:t> </a:t>
                </a:r>
                <a:endParaRPr kumimoji="0" lang="fr-FR" sz="12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endParaRPr>
              </a:p>
            </p:txBody>
          </p:sp>
        </p:grpSp>
        <p:grpSp>
          <p:nvGrpSpPr>
            <p:cNvPr id="60" name="Groupe 59">
              <a:extLst>
                <a:ext uri="{FF2B5EF4-FFF2-40B4-BE49-F238E27FC236}">
                  <a16:creationId xmlns:a16="http://schemas.microsoft.com/office/drawing/2014/main" id="{D269139D-1231-E997-0598-B1B73444F2DB}"/>
                </a:ext>
              </a:extLst>
            </p:cNvPr>
            <p:cNvGrpSpPr/>
            <p:nvPr/>
          </p:nvGrpSpPr>
          <p:grpSpPr>
            <a:xfrm>
              <a:off x="6205677" y="3737466"/>
              <a:ext cx="5547899" cy="958409"/>
              <a:chOff x="5442459" y="1138518"/>
              <a:chExt cx="1720341" cy="1502378"/>
            </a:xfrm>
            <a:solidFill>
              <a:srgbClr val="BDD6EE"/>
            </a:solidFill>
          </p:grpSpPr>
          <p:sp>
            <p:nvSpPr>
              <p:cNvPr id="67" name="Organigramme : Alternative 66">
                <a:extLst>
                  <a:ext uri="{FF2B5EF4-FFF2-40B4-BE49-F238E27FC236}">
                    <a16:creationId xmlns:a16="http://schemas.microsoft.com/office/drawing/2014/main" id="{3CD874EB-B342-E19B-75EF-F77301352EA8}"/>
                  </a:ext>
                </a:extLst>
              </p:cNvPr>
              <p:cNvSpPr/>
              <p:nvPr/>
            </p:nvSpPr>
            <p:spPr>
              <a:xfrm>
                <a:off x="5442459" y="1138518"/>
                <a:ext cx="1720341" cy="1502378"/>
              </a:xfrm>
              <a:prstGeom prst="flowChartAlternateProcess">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68" name="ZoneTexte 67">
                <a:extLst>
                  <a:ext uri="{FF2B5EF4-FFF2-40B4-BE49-F238E27FC236}">
                    <a16:creationId xmlns:a16="http://schemas.microsoft.com/office/drawing/2014/main" id="{E18A6816-546C-61E2-A57B-5A1DC1E61CC6}"/>
                  </a:ext>
                </a:extLst>
              </p:cNvPr>
              <p:cNvSpPr txBox="1"/>
              <p:nvPr/>
            </p:nvSpPr>
            <p:spPr>
              <a:xfrm>
                <a:off x="5545931" y="1474913"/>
                <a:ext cx="1513395" cy="814465"/>
              </a:xfrm>
              <a:prstGeom prst="rect">
                <a:avLst/>
              </a:prstGeom>
              <a:grpFill/>
            </p:spPr>
            <p:txBody>
              <a:bodyPr wrap="square" rtlCol="0">
                <a:spAutoFit/>
              </a:bodyPr>
              <a:lstStyle/>
              <a:p>
                <a:pPr marL="0" marR="0" lvl="0" indent="0" algn="ctr" defTabSz="914400" rtl="0" eaLnBrk="1" fontAlgn="auto" latinLnBrk="0" hangingPunct="1">
                  <a:lnSpc>
                    <a:spcPct val="115000"/>
                  </a:lnSpc>
                  <a:spcBef>
                    <a:spcPts val="400"/>
                  </a:spcBef>
                  <a:spcAft>
                    <a:spcPts val="0"/>
                  </a:spcAft>
                  <a:buClrTx/>
                  <a:buSzTx/>
                  <a:buFontTx/>
                  <a:buNone/>
                  <a:tabLst/>
                  <a:defRPr/>
                </a:pPr>
                <a:r>
                  <a:rPr kumimoji="0" lang="fr-FR" sz="12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A2.2 </a:t>
                </a:r>
                <a:r>
                  <a:rPr kumimoji="0" lang="fr-FR" sz="1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Remise en conformité des systèmes</a:t>
                </a:r>
                <a:endParaRPr kumimoji="0" lang="fr-FR" sz="12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endParaRPr>
              </a:p>
            </p:txBody>
          </p:sp>
        </p:grpSp>
        <p:sp>
          <p:nvSpPr>
            <p:cNvPr id="61" name="Organigramme : Alternative 81">
              <a:extLst>
                <a:ext uri="{FF2B5EF4-FFF2-40B4-BE49-F238E27FC236}">
                  <a16:creationId xmlns:a16="http://schemas.microsoft.com/office/drawing/2014/main" id="{C8347289-7EFA-7C2A-4BF9-412AA989DD49}"/>
                </a:ext>
              </a:extLst>
            </p:cNvPr>
            <p:cNvSpPr/>
            <p:nvPr/>
          </p:nvSpPr>
          <p:spPr>
            <a:xfrm>
              <a:off x="5099891" y="1704376"/>
              <a:ext cx="2293788" cy="1470597"/>
            </a:xfrm>
            <a:prstGeom prst="flowChartAlternateProcess">
              <a:avLst/>
            </a:prstGeom>
            <a:solidFill>
              <a:srgbClr val="C5E0B3"/>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mn-cs"/>
              </a:endParaRPr>
            </a:p>
          </p:txBody>
        </p:sp>
        <p:sp>
          <p:nvSpPr>
            <p:cNvPr id="62" name="ZoneTexte 61">
              <a:extLst>
                <a:ext uri="{FF2B5EF4-FFF2-40B4-BE49-F238E27FC236}">
                  <a16:creationId xmlns:a16="http://schemas.microsoft.com/office/drawing/2014/main" id="{2761DF0B-09A9-F21F-FE28-C1B0C80D94DC}"/>
                </a:ext>
              </a:extLst>
            </p:cNvPr>
            <p:cNvSpPr txBox="1"/>
            <p:nvPr/>
          </p:nvSpPr>
          <p:spPr>
            <a:xfrm>
              <a:off x="5166966" y="1758443"/>
              <a:ext cx="2212197" cy="1397359"/>
            </a:xfrm>
            <a:prstGeom prst="rect">
              <a:avLst/>
            </a:prstGeom>
            <a:solidFill>
              <a:srgbClr val="C5E0B3"/>
            </a:solidFill>
          </p:spPr>
          <p:txBody>
            <a:bodyPr wrap="square" rtlCol="0">
              <a:spAutoFit/>
            </a:bodyPr>
            <a:lstStyle/>
            <a:p>
              <a:pPr marL="0" marR="0" lvl="0" indent="0" algn="ctr" defTabSz="914400" rtl="0" eaLnBrk="1" fontAlgn="auto" latinLnBrk="0" hangingPunct="1">
                <a:lnSpc>
                  <a:spcPct val="115000"/>
                </a:lnSpc>
                <a:spcBef>
                  <a:spcPts val="400"/>
                </a:spcBef>
                <a:spcAft>
                  <a:spcPts val="0"/>
                </a:spcAft>
                <a:buClrTx/>
                <a:buSzTx/>
                <a:buFontTx/>
                <a:buNone/>
                <a:tabLst/>
                <a:defRPr/>
              </a:pPr>
              <a:r>
                <a:rPr kumimoji="0" lang="fr-FR" sz="90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A1.3 </a:t>
              </a:r>
              <a:r>
                <a:rPr kumimoji="0" lang="fr-FR" sz="9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Remplacement de pièces d’usure, de fluides et/ou ajustement des niveaux et pressions pneumatiques </a:t>
              </a:r>
              <a:endParaRPr kumimoji="0" lang="fr-FR" sz="105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endParaRPr>
            </a:p>
          </p:txBody>
        </p:sp>
        <p:sp>
          <p:nvSpPr>
            <p:cNvPr id="63" name="Organigramme : Alternative 81">
              <a:extLst>
                <a:ext uri="{FF2B5EF4-FFF2-40B4-BE49-F238E27FC236}">
                  <a16:creationId xmlns:a16="http://schemas.microsoft.com/office/drawing/2014/main" id="{BFA48B14-480C-CD05-7C87-865FB8186AC5}"/>
                </a:ext>
              </a:extLst>
            </p:cNvPr>
            <p:cNvSpPr/>
            <p:nvPr/>
          </p:nvSpPr>
          <p:spPr>
            <a:xfrm>
              <a:off x="7520970" y="1660434"/>
              <a:ext cx="2058356" cy="1470597"/>
            </a:xfrm>
            <a:prstGeom prst="flowChartAlternateProcess">
              <a:avLst/>
            </a:prstGeom>
            <a:solidFill>
              <a:srgbClr val="C5E0B3"/>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mn-cs"/>
              </a:endParaRPr>
            </a:p>
          </p:txBody>
        </p:sp>
        <p:sp>
          <p:nvSpPr>
            <p:cNvPr id="64" name="ZoneTexte 63">
              <a:extLst>
                <a:ext uri="{FF2B5EF4-FFF2-40B4-BE49-F238E27FC236}">
                  <a16:creationId xmlns:a16="http://schemas.microsoft.com/office/drawing/2014/main" id="{9907B685-FF72-0AAC-A52B-EC0F9B12CA28}"/>
                </a:ext>
              </a:extLst>
            </p:cNvPr>
            <p:cNvSpPr txBox="1"/>
            <p:nvPr/>
          </p:nvSpPr>
          <p:spPr>
            <a:xfrm>
              <a:off x="7629022" y="1692042"/>
              <a:ext cx="1816140" cy="1423107"/>
            </a:xfrm>
            <a:prstGeom prst="rect">
              <a:avLst/>
            </a:prstGeom>
            <a:solidFill>
              <a:srgbClr val="C5E0B3"/>
            </a:solidFill>
          </p:spPr>
          <p:txBody>
            <a:bodyPr wrap="square" rtlCol="0">
              <a:spAutoFit/>
            </a:bodyPr>
            <a:lstStyle/>
            <a:p>
              <a:pPr marL="0" marR="0" lvl="0" indent="0" algn="ctr" defTabSz="914400" rtl="0" eaLnBrk="1" fontAlgn="auto" latinLnBrk="0" hangingPunct="1">
                <a:lnSpc>
                  <a:spcPct val="115000"/>
                </a:lnSpc>
                <a:spcBef>
                  <a:spcPts val="400"/>
                </a:spcBef>
                <a:spcAft>
                  <a:spcPts val="0"/>
                </a:spcAft>
                <a:buClrTx/>
                <a:buSzTx/>
                <a:buFontTx/>
                <a:buNone/>
                <a:tabLst/>
                <a:defRPr/>
              </a:pPr>
              <a:r>
                <a:rPr kumimoji="0" lang="fr-FR" sz="105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A1.4 Réalisation d'opérations préparatoires au contrôle technique </a:t>
              </a:r>
              <a:endParaRPr kumimoji="0" lang="fr-FR" sz="105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endParaRPr>
            </a:p>
          </p:txBody>
        </p:sp>
        <p:sp>
          <p:nvSpPr>
            <p:cNvPr id="65" name="Organigramme : Alternative 81">
              <a:extLst>
                <a:ext uri="{FF2B5EF4-FFF2-40B4-BE49-F238E27FC236}">
                  <a16:creationId xmlns:a16="http://schemas.microsoft.com/office/drawing/2014/main" id="{6528EDF2-7AEC-8565-29B8-80ACD8867A91}"/>
                </a:ext>
              </a:extLst>
            </p:cNvPr>
            <p:cNvSpPr/>
            <p:nvPr/>
          </p:nvSpPr>
          <p:spPr>
            <a:xfrm>
              <a:off x="9693489" y="1666063"/>
              <a:ext cx="2058356" cy="1470597"/>
            </a:xfrm>
            <a:prstGeom prst="flowChartAlternateProcess">
              <a:avLst/>
            </a:prstGeom>
            <a:solidFill>
              <a:srgbClr val="C5E0B3"/>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mn-cs"/>
              </a:endParaRPr>
            </a:p>
          </p:txBody>
        </p:sp>
        <p:sp>
          <p:nvSpPr>
            <p:cNvPr id="66" name="ZoneTexte 65">
              <a:extLst>
                <a:ext uri="{FF2B5EF4-FFF2-40B4-BE49-F238E27FC236}">
                  <a16:creationId xmlns:a16="http://schemas.microsoft.com/office/drawing/2014/main" id="{A91E2338-3279-AD59-75A1-94FE44D4DBB8}"/>
                </a:ext>
              </a:extLst>
            </p:cNvPr>
            <p:cNvSpPr txBox="1"/>
            <p:nvPr/>
          </p:nvSpPr>
          <p:spPr>
            <a:xfrm>
              <a:off x="9772757" y="1715637"/>
              <a:ext cx="1896100" cy="1231784"/>
            </a:xfrm>
            <a:prstGeom prst="rect">
              <a:avLst/>
            </a:prstGeom>
            <a:solidFill>
              <a:srgbClr val="C5E0B3"/>
            </a:solidFill>
          </p:spPr>
          <p:txBody>
            <a:bodyPr wrap="square" rtlCol="0">
              <a:spAutoFit/>
            </a:bodyPr>
            <a:lstStyle/>
            <a:p>
              <a:pPr marL="0" marR="0" lvl="0" indent="0" algn="ctr" defTabSz="914400" rtl="0" eaLnBrk="1" fontAlgn="auto" latinLnBrk="0" hangingPunct="1">
                <a:lnSpc>
                  <a:spcPct val="115000"/>
                </a:lnSpc>
                <a:spcBef>
                  <a:spcPts val="400"/>
                </a:spcBef>
                <a:spcAft>
                  <a:spcPts val="0"/>
                </a:spcAft>
                <a:buClrTx/>
                <a:buSzTx/>
                <a:buFontTx/>
                <a:buNone/>
                <a:tabLst/>
                <a:defRPr/>
              </a:pPr>
              <a:r>
                <a:rPr kumimoji="0" lang="fr-FR" sz="1050" b="1"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A1.5 Conseils techniques et d’utilisation auprès de la clientèle </a:t>
              </a:r>
            </a:p>
          </p:txBody>
        </p:sp>
      </p:grpSp>
      <p:sp>
        <p:nvSpPr>
          <p:cNvPr id="82" name="ZoneTexte 81">
            <a:extLst>
              <a:ext uri="{FF2B5EF4-FFF2-40B4-BE49-F238E27FC236}">
                <a16:creationId xmlns:a16="http://schemas.microsoft.com/office/drawing/2014/main" id="{16BEBA68-D1FB-08A8-DAC3-336F0A040D91}"/>
              </a:ext>
            </a:extLst>
          </p:cNvPr>
          <p:cNvSpPr txBox="1"/>
          <p:nvPr/>
        </p:nvSpPr>
        <p:spPr>
          <a:xfrm>
            <a:off x="-1032815" y="1076104"/>
            <a:ext cx="8729195" cy="338554"/>
          </a:xfrm>
          <a:prstGeom prst="rect">
            <a:avLst/>
          </a:prstGeom>
          <a:noFill/>
          <a:ln w="9525" cap="flat" cmpd="sng" algn="ctr">
            <a:no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83086"/>
              </a:buClr>
              <a:buSzTx/>
              <a:buFontTx/>
              <a:buNone/>
              <a:tabLst/>
              <a:defRPr/>
            </a:pPr>
            <a:r>
              <a:rPr kumimoji="0" lang="fr-FR" sz="1600" b="0" i="0" u="none" strike="noStrike" kern="0" cap="none" spc="0" normalizeH="0" baseline="0" noProof="0" dirty="0">
                <a:ln>
                  <a:noFill/>
                </a:ln>
                <a:solidFill>
                  <a:prstClr val="black"/>
                </a:solidFill>
                <a:effectLst/>
                <a:uLnTx/>
                <a:uFillTx/>
                <a:latin typeface="Calibri"/>
                <a:ea typeface="+mn-ea"/>
                <a:cs typeface="+mn-cs"/>
              </a:rPr>
              <a:t>Baccalauréat professionnel</a:t>
            </a:r>
          </a:p>
        </p:txBody>
      </p:sp>
    </p:spTree>
    <p:extLst>
      <p:ext uri="{BB962C8B-B14F-4D97-AF65-F5344CB8AC3E}">
        <p14:creationId xmlns:p14="http://schemas.microsoft.com/office/powerpoint/2010/main" val="1699146765"/>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f_bts_aero.potx" id="{BE5F3B43-29A6-45A2-8815-D5D1E74BBD8F}" vid="{05A940B4-F629-45AF-82DA-DC9323FB77B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4558</TotalTime>
  <Words>4103</Words>
  <Application>Microsoft Macintosh PowerPoint</Application>
  <PresentationFormat>Grand écran</PresentationFormat>
  <Paragraphs>679</Paragraphs>
  <Slides>34</Slides>
  <Notes>9</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34</vt:i4>
      </vt:variant>
    </vt:vector>
  </HeadingPairs>
  <TitlesOfParts>
    <vt:vector size="43" baseType="lpstr">
      <vt:lpstr>Arial</vt:lpstr>
      <vt:lpstr>Calibri</vt:lpstr>
      <vt:lpstr>Courier New</vt:lpstr>
      <vt:lpstr>Helvetica Neue</vt:lpstr>
      <vt:lpstr>Symbol</vt:lpstr>
      <vt:lpstr>Times New Roman</vt:lpstr>
      <vt:lpstr>Wingdings</vt:lpstr>
      <vt:lpstr>1_Thème Office</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JCM</dc:creator>
  <cp:lastModifiedBy>Pascale Costa</cp:lastModifiedBy>
  <cp:revision>121</cp:revision>
  <dcterms:created xsi:type="dcterms:W3CDTF">2024-03-18T07:54:44Z</dcterms:created>
  <dcterms:modified xsi:type="dcterms:W3CDTF">2026-04-02T11:55:48Z</dcterms:modified>
</cp:coreProperties>
</file>