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24"/>
  </p:notesMasterIdLst>
  <p:handoutMasterIdLst>
    <p:handoutMasterId r:id="rId25"/>
  </p:handoutMasterIdLst>
  <p:sldIdLst>
    <p:sldId id="4916" r:id="rId3"/>
    <p:sldId id="5019" r:id="rId4"/>
    <p:sldId id="5020" r:id="rId5"/>
    <p:sldId id="4983" r:id="rId6"/>
    <p:sldId id="4984" r:id="rId7"/>
    <p:sldId id="4998" r:id="rId8"/>
    <p:sldId id="5021" r:id="rId9"/>
    <p:sldId id="4989" r:id="rId10"/>
    <p:sldId id="4999" r:id="rId11"/>
    <p:sldId id="4990" r:id="rId12"/>
    <p:sldId id="4988" r:id="rId13"/>
    <p:sldId id="4993" r:id="rId14"/>
    <p:sldId id="4994" r:id="rId15"/>
    <p:sldId id="4995" r:id="rId16"/>
    <p:sldId id="4996" r:id="rId17"/>
    <p:sldId id="5022" r:id="rId18"/>
    <p:sldId id="5000" r:id="rId19"/>
    <p:sldId id="5001" r:id="rId20"/>
    <p:sldId id="4997" r:id="rId21"/>
    <p:sldId id="5023" r:id="rId22"/>
    <p:sldId id="493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288" autoAdjust="0"/>
    <p:restoredTop sz="95707" autoAdjust="0"/>
  </p:normalViewPr>
  <p:slideViewPr>
    <p:cSldViewPr snapToGrid="0">
      <p:cViewPr varScale="1">
        <p:scale>
          <a:sx n="49" d="100"/>
          <a:sy n="49" d="100"/>
        </p:scale>
        <p:origin x="19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CFEBD-EA69-4617-B34F-4D04F33B5D92}" type="datetimeFigureOut">
              <a:rPr lang="fr-FR" smtClean="0"/>
              <a:t>02/04/2026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B6FA-4F3C-4710-9E5C-2CCD99C706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644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D2A7B-3BED-4548-8BA7-73EF4C9E23BD}" type="datetimeFigureOut">
              <a:rPr lang="fr-FR" smtClean="0"/>
              <a:t>02/04/2026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73F5E-1276-427F-86DE-C390B5F72B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29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9D69-A530-B7C7-CD2C-A792A163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30C903-E7F1-01CF-1213-24316FB58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C96A97-3A54-E9E3-AE85-CF85E97E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D163C4-26C6-379F-3AD7-D7CAB887F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06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9D9A4-EF68-4E4A-96A8-ABA3ED73BED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95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533D-DF8A-A9DA-344E-C03DA81DB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CE26E4-1B60-2552-A94B-7A4600B78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D537CD-C29E-77E8-A2CA-8A7ED2A0F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CBCA19-0BE1-7977-0915-8AB5C4838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9D9A4-EF68-4E4A-96A8-ABA3ED73BED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2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DD07-856F-5C7D-8D48-9A60FB9E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6E285F-DE98-D211-DA5C-8C44B7A51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24ED9B-BF7C-89DD-4C91-0632CF088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B61EC-5FD0-8B5B-B9D1-916217529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9D9A4-EF68-4E4A-96A8-ABA3ED73BED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3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présence territoriale pour accompagner chaque LP -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Responsables territoriaux ANFA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 accompagnent les LP sur :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certifications;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projets pédagogiques;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promotion des métiers;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aides et investissements;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lien entreprise-territoire.</a:t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🎯 Votre porte d’entrée pour tout projet ANFA.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9D9A4-EF68-4E4A-96A8-ABA3ED73BED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0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655ED-8542-4592-9FB4-15752960A17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6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1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69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67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8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6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932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C7C0B-0BD9-4C1E-B1F2-F763544881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3E7F58-97B8-8BA0-CA13-C65598ADD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17" y="1551709"/>
            <a:ext cx="6005946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6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DE14C7-7EF3-3055-30A1-12200F1AE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9082" y="-107576"/>
            <a:ext cx="2089695" cy="707315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A3F22-B219-91C5-33B4-CD32A2C48E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A3F22-B219-91C5-33B4-CD32A2C48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B39619-CF59-8136-8EA5-4B8360EC4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8742" y="-107577"/>
            <a:ext cx="2155254" cy="70731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42B8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072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D5B8E6-DF63-4392-FC35-443914AEF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A3F22-B219-91C5-33B4-CD32A2C48E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F9C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577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po partie 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D5B8E6-DF63-4392-FC35-443914AEF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2A3F22-B219-91C5-33B4-CD32A2C48E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69041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69498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009B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803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po partie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58D9F5-4ED5-00E4-F577-954A9A66B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013" y="347515"/>
            <a:ext cx="11361974" cy="6162969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DE14C7-7EF3-3055-30A1-12200F1AE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9082" y="-107576"/>
            <a:ext cx="2089695" cy="707315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42147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42604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C415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434399-6C32-E551-E41D-464F1D22E8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361" y="5807700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9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po partie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6F54AF7-2E10-B3FD-C576-A137A6846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014" y="347515"/>
            <a:ext cx="11361974" cy="61629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9C55FD-D785-26E7-2946-A48078C19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8742" y="-107577"/>
            <a:ext cx="2155254" cy="707315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42147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42604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F9C73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434399-6C32-E551-E41D-464F1D22E8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361" y="5807700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7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po partie 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D7ACD2-D143-4279-BCDD-395C4FAEE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011" y="347515"/>
            <a:ext cx="11361975" cy="616296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DE14C7-7EF3-3055-30A1-12200F1AE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59082" y="-107576"/>
            <a:ext cx="2089695" cy="707315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E1CC0E9-6FCB-240A-0FD5-D6A97B03CC0D}"/>
              </a:ext>
            </a:extLst>
          </p:cNvPr>
          <p:cNvSpPr/>
          <p:nvPr userDrawn="1"/>
        </p:nvSpPr>
        <p:spPr>
          <a:xfrm>
            <a:off x="1595259" y="2342147"/>
            <a:ext cx="2310536" cy="23105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7">
            <a:extLst>
              <a:ext uri="{FF2B5EF4-FFF2-40B4-BE49-F238E27FC236}">
                <a16:creationId xmlns:a16="http://schemas.microsoft.com/office/drawing/2014/main" id="{BDE413A0-F386-3844-0C00-F43FAA368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1813" y="2942604"/>
            <a:ext cx="2310536" cy="125095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8800" b="1" i="0">
                <a:solidFill>
                  <a:srgbClr val="42B8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434399-6C32-E551-E41D-464F1D22E8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361" y="5807700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0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C97CAB6-DDCB-351C-C94D-82369F515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8343">
            <a:off x="9703135" y="-308406"/>
            <a:ext cx="2089695" cy="74748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7C52E4-F32C-8F7E-F4A3-43F0A105CA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7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CEB6D65-ABA9-D598-4D9C-715AE56C9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79822">
            <a:off x="9640948" y="-425796"/>
            <a:ext cx="2201809" cy="7601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7C52E4-F32C-8F7E-F4A3-43F0A105CA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A37CB6F-147F-2C53-F3F0-083805423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2740">
            <a:off x="9664225" y="-375612"/>
            <a:ext cx="2155254" cy="75513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7C52E4-F32C-8F7E-F4A3-43F0A105CA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4449" y="503593"/>
            <a:ext cx="9222921" cy="572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1C4768F9-16C4-4F41-A99E-F85DC54DB5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076325"/>
            <a:ext cx="12192000" cy="5781675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A003FC14-FE8F-4660-AAC4-1CDFFF842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450" y="10758"/>
            <a:ext cx="9222920" cy="492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PNF BTS Maintenance des véhicules 16 mars et 02 avril 206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AF347B-8304-345F-2E6E-F788FBD81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370" y="0"/>
            <a:ext cx="165463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6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C97CAB6-DDCB-351C-C94D-82369F515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8343">
            <a:off x="9703135" y="-308406"/>
            <a:ext cx="2089695" cy="74748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4D4B9E5-7B7E-AE8B-1A1A-385D6B8B8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C11EA8E-22F5-2B34-982A-250A51CF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3C0755-06B9-EF8E-EB3B-72D9C14782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1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14502B5-DC1E-6802-DB60-A7A972F00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79822">
            <a:off x="9640948" y="-425796"/>
            <a:ext cx="2201809" cy="7601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4D4B9E5-7B7E-AE8B-1A1A-385D6B8B8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C11EA8E-22F5-2B34-982A-250A51CF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3C0755-06B9-EF8E-EB3B-72D9C14782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BB10193-F0C7-D8ED-759A-C6FACA9E7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2740">
            <a:off x="9664225" y="-375612"/>
            <a:ext cx="2155254" cy="75513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4D4B9E5-7B7E-AE8B-1A1A-385D6B8B8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C11EA8E-22F5-2B34-982A-250A51CF5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3C0755-06B9-EF8E-EB3B-72D9C14782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BC5F8BC-45DD-B39F-F71B-D71EBCCDA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4072BA-0C94-C3E7-B337-091E88B97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09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461D9FB-BFE5-1F28-0A2F-46B687B41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4072BA-0C94-C3E7-B337-091E88B97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09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9E3B912-0941-333F-CAF7-89420D69E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01948-8DA3-42CD-12DE-8FBD0AE9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4072BA-0C94-C3E7-B337-091E88B97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98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BC5F8BC-45DD-B39F-F71B-D71EBCCDA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258E371-4919-9136-A419-B6067D276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2F2D5E0-9686-4127-A4FA-A42391AF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8F487E-1AA0-B5FB-8C4D-7180C2045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0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675B489-0071-66CB-BA8F-246FB65B5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258E371-4919-9136-A419-B6067D276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2F2D5E0-9686-4127-A4FA-A42391AF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8F487E-1AA0-B5FB-8C4D-7180C2045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48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F2B019E-A269-222C-E918-17B65D50F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111" y="5162110"/>
            <a:ext cx="3253378" cy="37165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258E371-4919-9136-A419-B6067D276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42F2D5E0-9686-4127-A4FA-A42391AF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8F487E-1AA0-B5FB-8C4D-7180C2045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5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674E87-C955-7889-566B-C94B785E2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25118"/>
            <a:ext cx="4127768" cy="34466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85D80B3-1609-B262-773F-5506CD586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74896D9B-5B70-BD92-330B-F0C2F80EE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23D56A-8978-517C-D2E3-7E6498895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962EE1D-7308-436F-ABBE-8604C0E62D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0" y="1076326"/>
            <a:ext cx="6095999" cy="5781674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0D9A092F-1B45-47A6-BABE-2D97175ABB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76326"/>
            <a:ext cx="6096000" cy="5781674"/>
          </a:xfrm>
          <a:prstGeom prst="rect">
            <a:avLst/>
          </a:prstGeom>
        </p:spPr>
        <p:txBody>
          <a:bodyPr lIns="360000" tIns="360000" rIns="360000" bIns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3D1F60-3B97-0470-1E10-A69980310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4449" y="503593"/>
            <a:ext cx="9222921" cy="572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BD6B83E-253E-6DBE-44E2-BBC077837C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450" y="10758"/>
            <a:ext cx="9222920" cy="4928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PNF BTS Maintenance des véhicules 16 mars et 02 avril 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17988C-EF36-81BC-4EDB-0602A75CB1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370" y="0"/>
            <a:ext cx="165463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4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A691122-A2E4-06C1-C451-8E75D2B4D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25118"/>
            <a:ext cx="4148403" cy="34638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85D80B3-1609-B262-773F-5506CD586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859" y="1758390"/>
            <a:ext cx="5602941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74896D9B-5B70-BD92-330B-F0C2F80EE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8390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23D56A-8978-517C-D2E3-7E6498895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9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674E87-C955-7889-566B-C94B785E2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25118"/>
            <a:ext cx="4127768" cy="34466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5733E-8B37-9AF1-4143-C0FF1829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585119-EB2A-59B4-DC01-6B08860D0D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2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04D217-7E93-0E85-B1D3-70B9E98E0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916" y="-1025118"/>
            <a:ext cx="4148403" cy="34638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9C3B81-5580-AB1B-286B-2BAD564CE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859" y="365126"/>
            <a:ext cx="10936941" cy="66615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21EA05-3C88-CE57-0127-7D989426B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13" y="964049"/>
            <a:ext cx="10936287" cy="457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5733E-8B37-9AF1-4143-C0FF1829D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763598"/>
            <a:ext cx="10936941" cy="4130353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585119-EB2A-59B4-DC01-6B08860D0D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6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1DF04FC5-5ED9-0B24-272D-AA6DA76192BD}"/>
              </a:ext>
            </a:extLst>
          </p:cNvPr>
          <p:cNvSpPr/>
          <p:nvPr userDrawn="1"/>
        </p:nvSpPr>
        <p:spPr>
          <a:xfrm>
            <a:off x="4697506" y="2067736"/>
            <a:ext cx="2796989" cy="27225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7E5D12-E508-5418-69B0-9834928B1E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536" y="3107454"/>
            <a:ext cx="2012928" cy="6430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81444D-E352-67EB-4D8F-6BE81C82A107}"/>
              </a:ext>
            </a:extLst>
          </p:cNvPr>
          <p:cNvSpPr txBox="1"/>
          <p:nvPr userDrawn="1"/>
        </p:nvSpPr>
        <p:spPr>
          <a:xfrm>
            <a:off x="4017337" y="5029387"/>
            <a:ext cx="415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solidFill>
                  <a:srgbClr val="23274F"/>
                </a:solidFill>
                <a:effectLst/>
                <a:latin typeface="Arial" panose="020B0604020202020204" pitchFamily="34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587630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86" b="1" i="0">
                <a:solidFill>
                  <a:srgbClr val="252C6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59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1_Disposition personnalisé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Image 6"/>
          <p:cNvPicPr/>
          <p:nvPr/>
        </p:nvPicPr>
        <p:blipFill>
          <a:blip r:embed="rId2"/>
          <a:stretch/>
        </p:blipFill>
        <p:spPr bwMode="auto">
          <a:xfrm>
            <a:off x="85320" y="80640"/>
            <a:ext cx="1123920" cy="83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Espace réservé du texte 3"/>
          <p:cNvSpPr/>
          <p:nvPr/>
        </p:nvSpPr>
        <p:spPr bwMode="auto">
          <a:xfrm>
            <a:off x="2334960" y="-12960"/>
            <a:ext cx="8146080" cy="377640"/>
          </a:xfrm>
          <a:prstGeom prst="rect">
            <a:avLst/>
          </a:prstGeom>
          <a:solidFill>
            <a:srgbClr val="2F5597"/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r>
              <a:rPr lang="fr-FR" sz="2400" b="1" u="none" strike="noStrike">
                <a:solidFill>
                  <a:srgbClr val="FFFFFF"/>
                </a:solidFill>
                <a:latin typeface="Calibri"/>
              </a:rPr>
              <a:t>PNF BTS Maintenance des véhicules </a:t>
            </a:r>
            <a:endParaRPr lang="fr-FR" sz="2400" b="0" u="none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endParaRPr lang="fr-FR" sz="2400" b="0" u="none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Espace réservé du texte 3"/>
          <p:cNvSpPr/>
          <p:nvPr/>
        </p:nvSpPr>
        <p:spPr bwMode="auto">
          <a:xfrm>
            <a:off x="2334960" y="360360"/>
            <a:ext cx="8146080" cy="410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  <a:defRPr/>
            </a:pPr>
            <a:r>
              <a:rPr lang="fr-FR" sz="2400" b="1" u="none" strike="noStrike">
                <a:solidFill>
                  <a:schemeClr val="dk1"/>
                </a:solidFill>
                <a:latin typeface="Calibri"/>
              </a:rPr>
              <a:t>Pôle 1</a:t>
            </a:r>
            <a:endParaRPr lang="fr-FR" sz="2400" b="0" u="none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" name="Image 6"/>
          <p:cNvPicPr/>
          <p:nvPr/>
        </p:nvPicPr>
        <p:blipFill>
          <a:blip r:embed="rId3"/>
          <a:stretch/>
        </p:blipFill>
        <p:spPr bwMode="auto">
          <a:xfrm>
            <a:off x="691200" y="1385640"/>
            <a:ext cx="6130080" cy="408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fr-FR" sz="1800" b="0" u="none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l">
              <a:buNone/>
              <a:defRPr/>
            </a:pPr>
            <a:r>
              <a:rPr lang="fr-FR" sz="1800" b="0" u="none" strike="noStrike">
                <a:solidFill>
                  <a:schemeClr val="dk1"/>
                </a:solidFill>
                <a:latin typeface="Calibri"/>
              </a:rPr>
              <a:t>Cliquez pour éditer le format du texte-titre</a:t>
            </a:r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 lang="fr-FR" sz="2800" b="0" u="none" strike="noStrike">
                <a:solidFill>
                  <a:schemeClr val="dk1"/>
                </a:solidFill>
                <a:latin typeface="Calibri"/>
              </a:defRPr>
            </a:lvl1pPr>
            <a:lvl2pPr lvl="1" algn="l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 lang="fr-FR" sz="2000" b="0" u="none" strike="noStrike">
                <a:solidFill>
                  <a:schemeClr val="dk1"/>
                </a:solidFill>
                <a:latin typeface="Calibri"/>
              </a:defRPr>
            </a:lvl2pPr>
            <a:lvl3pPr lvl="2" algn="l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 lang="fr-FR" sz="1800" b="0" u="none" strike="noStrike">
                <a:solidFill>
                  <a:schemeClr val="dk1"/>
                </a:solidFill>
                <a:latin typeface="Calibri"/>
              </a:defRPr>
            </a:lvl3pPr>
            <a:lvl4pPr lvl="3" algn="l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 lang="fr-FR" sz="1800" b="0" u="none" strike="noStrike">
                <a:solidFill>
                  <a:schemeClr val="dk1"/>
                </a:solidFill>
                <a:latin typeface="Calibri"/>
              </a:defRPr>
            </a:lvl4pPr>
            <a:lvl5pPr lvl="4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 lang="fr-FR" sz="2000" b="0" u="none" strike="noStrike">
                <a:solidFill>
                  <a:schemeClr val="dk1"/>
                </a:solidFill>
                <a:latin typeface="Calibri"/>
              </a:defRPr>
            </a:lvl5pPr>
            <a:lvl6pPr lvl="5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 lang="fr-FR" sz="2000" b="0" u="none" strike="noStrike">
                <a:solidFill>
                  <a:schemeClr val="dk1"/>
                </a:solidFill>
                <a:latin typeface="Calibri"/>
              </a:defRPr>
            </a:lvl6pPr>
            <a:lvl7pPr lvl="6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 lang="fr-FR" sz="2000" b="0" u="none" strike="noStrike">
                <a:solidFill>
                  <a:schemeClr val="dk1"/>
                </a:solidFill>
                <a:latin typeface="Calibri"/>
              </a:defRPr>
            </a:lvl7pPr>
          </a:lstStyle>
          <a:p>
            <a:pPr marL="432000" indent="-324000" algn="l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fr-FR" sz="2800" b="0" u="none" strike="noStrike">
                <a:solidFill>
                  <a:schemeClr val="dk1"/>
                </a:solidFill>
                <a:latin typeface="Calibri"/>
              </a:rPr>
              <a:t>Cliquez pour éditer le format du plan de texte</a:t>
            </a:r>
            <a:endParaRPr/>
          </a:p>
          <a:p>
            <a:pPr marL="864000" lvl="1" indent="-324000" algn="l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fr-FR" sz="2000" b="0" u="none" strike="noStrike">
                <a:solidFill>
                  <a:schemeClr val="dk1"/>
                </a:solidFill>
                <a:latin typeface="Calibri"/>
              </a:rPr>
              <a:t>Second niveau de plan</a:t>
            </a:r>
            <a:endParaRPr/>
          </a:p>
          <a:p>
            <a:pPr marL="1296000" lvl="2" indent="-288000" algn="l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fr-FR" sz="1800" b="0" u="none" strike="noStrike">
                <a:solidFill>
                  <a:schemeClr val="dk1"/>
                </a:solidFill>
                <a:latin typeface="Calibri"/>
              </a:rPr>
              <a:t>Troisième niveau de plan</a:t>
            </a:r>
            <a:endParaRPr/>
          </a:p>
          <a:p>
            <a:pPr marL="1728000" lvl="3" indent="-216000" algn="l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fr-FR" sz="1800" b="0" u="none" strike="noStrike">
                <a:solidFill>
                  <a:schemeClr val="dk1"/>
                </a:solidFill>
                <a:latin typeface="Calibri"/>
              </a:rPr>
              <a:t>Quatrième niveau de plan</a:t>
            </a:r>
            <a:endParaRPr/>
          </a:p>
          <a:p>
            <a:pPr marL="2160000" lvl="4" indent="-216000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fr-FR" sz="2000" b="0" u="none" strike="noStrike">
                <a:solidFill>
                  <a:schemeClr val="dk1"/>
                </a:solidFill>
                <a:latin typeface="Calibri"/>
              </a:rPr>
              <a:t>Cinquième niveau de plan</a:t>
            </a:r>
            <a:endParaRPr/>
          </a:p>
          <a:p>
            <a:pPr marL="2592000" lvl="5" indent="-216000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fr-FR" sz="2000" b="0" u="none" strike="noStrike">
                <a:solidFill>
                  <a:schemeClr val="dk1"/>
                </a:solidFill>
                <a:latin typeface="Calibri"/>
              </a:rPr>
              <a:t>Sixième niveau de plan</a:t>
            </a:r>
            <a:endParaRPr/>
          </a:p>
          <a:p>
            <a:pPr marL="3024000" lvl="6" indent="-216000" algn="l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fr-FR" sz="2000" b="0" u="none" strike="noStrike">
                <a:solidFill>
                  <a:schemeClr val="dk1"/>
                </a:solidFill>
                <a:latin typeface="Calibri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625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39101B-DDCE-F728-570D-6B7833991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36" y="613716"/>
            <a:ext cx="4900072" cy="41592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020D1F-F96D-91EB-635A-E840EB975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5192" y="3153232"/>
            <a:ext cx="6531428" cy="12892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59E300-A84C-F4F9-B1F4-14F026EF8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5192" y="4444678"/>
            <a:ext cx="6531428" cy="108802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327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110C5-F7DA-F9B0-0F04-CDD51DD9F037}"/>
              </a:ext>
            </a:extLst>
          </p:cNvPr>
          <p:cNvSpPr/>
          <p:nvPr userDrawn="1"/>
        </p:nvSpPr>
        <p:spPr>
          <a:xfrm>
            <a:off x="10220446" y="6655443"/>
            <a:ext cx="1458410" cy="202557"/>
          </a:xfrm>
          <a:prstGeom prst="rect">
            <a:avLst/>
          </a:prstGeom>
          <a:solidFill>
            <a:srgbClr val="C4E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B433B16-D592-2F45-799D-C0A933A1B3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215" y="5954434"/>
            <a:ext cx="1548076" cy="6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20D1F-F96D-91EB-635A-E840EB975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5192" y="3153232"/>
            <a:ext cx="6531428" cy="12892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59E300-A84C-F4F9-B1F4-14F026EF8C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5192" y="4444678"/>
            <a:ext cx="6531428" cy="108802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327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39101B-DDCE-F728-570D-6B7833991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36" y="613716"/>
            <a:ext cx="4900072" cy="4159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2110C5-F7DA-F9B0-0F04-CDD51DD9F037}"/>
              </a:ext>
            </a:extLst>
          </p:cNvPr>
          <p:cNvSpPr/>
          <p:nvPr userDrawn="1"/>
        </p:nvSpPr>
        <p:spPr>
          <a:xfrm>
            <a:off x="10220446" y="6655443"/>
            <a:ext cx="1458410" cy="202557"/>
          </a:xfrm>
          <a:prstGeom prst="rect">
            <a:avLst/>
          </a:prstGeom>
          <a:solidFill>
            <a:srgbClr val="C4E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B433B16-D592-2F45-799D-C0A933A1B3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215" y="5954434"/>
            <a:ext cx="1548076" cy="6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9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po partie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7DE14C7-7EF3-3055-30A1-12200F1AE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9082" y="-107576"/>
            <a:ext cx="2089695" cy="707315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97A4BE-1FD4-F5DC-8EBA-73A9614520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po partie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97A4BE-1FD4-F5DC-8EBA-73A961452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FCE6BC-920F-4DDC-A2E6-8A02DE9DB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8741" y="-107576"/>
            <a:ext cx="2155254" cy="70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8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po partie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F0430A9-6667-9837-654D-CA929134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7833" y="2223882"/>
            <a:ext cx="69747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C3D0DA6-9F68-D0D6-A106-530F388A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7833" y="3496236"/>
            <a:ext cx="6974714" cy="1492623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2327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97A4BE-1FD4-F5DC-8EBA-73A961452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455" y="5982512"/>
            <a:ext cx="1544845" cy="5574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474BF9-C7F6-2694-0A38-64B5F0613B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8742" y="-107577"/>
            <a:ext cx="2155254" cy="70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ADBB25-30C4-4C9F-BE91-6868B223DD09}"/>
              </a:ext>
            </a:extLst>
          </p:cNvPr>
          <p:cNvSpPr txBox="1"/>
          <p:nvPr userDrawn="1"/>
        </p:nvSpPr>
        <p:spPr>
          <a:xfrm>
            <a:off x="11444654" y="6488668"/>
            <a:ext cx="74734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fld id="{790C2D54-5533-4671-8275-CE664E6D1A75}" type="slidenum">
              <a:rPr lang="fr-FR" smtClean="0">
                <a:solidFill>
                  <a:schemeClr val="bg1"/>
                </a:solidFill>
              </a:rPr>
              <a:t>‹N°›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6520" cy="88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3" r:id="rId3"/>
    <p:sldLayoutId id="214748369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70C7A5-8B12-C30F-F318-9CBBBF35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965" y="1825625"/>
            <a:ext cx="109638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2545742-8650-7B31-FED8-661898D2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365125"/>
            <a:ext cx="10963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3477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23274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emf"/><Relationship Id="rId21" Type="http://schemas.openxmlformats.org/officeDocument/2006/relationships/hyperlink" Target="https://www.metiers-services-auto.com/" TargetMode="Externa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hyperlink" Target="https://sachapiston.fr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8.png"/><Relationship Id="rId20" Type="http://schemas.openxmlformats.org/officeDocument/2006/relationships/hyperlink" Target="https://www.jobtomove.fr/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2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hyperlink" Target="https://www.youtube.com/watch?v=YyMuSkGkIV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hyperlink" Target="https://www.metiers-services-auto.com/articles/lancement-de-lagenda-des-evenements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5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hautsdefrance@anfa-auto.fr" TargetMode="External"/><Relationship Id="rId13" Type="http://schemas.openxmlformats.org/officeDocument/2006/relationships/hyperlink" Target="mailto:pacacorse@anfa-auto.fr" TargetMode="External"/><Relationship Id="rId3" Type="http://schemas.openxmlformats.org/officeDocument/2006/relationships/hyperlink" Target="mailto:auvergnerhonealpes@anfa-auto.fr" TargetMode="External"/><Relationship Id="rId7" Type="http://schemas.openxmlformats.org/officeDocument/2006/relationships/hyperlink" Target="mailto:grandest@anfa-auto.fr" TargetMode="External"/><Relationship Id="rId12" Type="http://schemas.openxmlformats.org/officeDocument/2006/relationships/hyperlink" Target="mailto:occitanie@anfa-auto.fr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4.xml"/><Relationship Id="rId6" Type="http://schemas.openxmlformats.org/officeDocument/2006/relationships/hyperlink" Target="mailto:centrevaldeloirenormandie@anfa-auto.fr" TargetMode="External"/><Relationship Id="rId11" Type="http://schemas.openxmlformats.org/officeDocument/2006/relationships/hyperlink" Target="mailto:nouvelleaquitaine@anfa-auto.fr" TargetMode="External"/><Relationship Id="rId5" Type="http://schemas.openxmlformats.org/officeDocument/2006/relationships/hyperlink" Target="mailto:bretagnepaysdelaloire@anfa-auto.fr" TargetMode="External"/><Relationship Id="rId15" Type="http://schemas.openxmlformats.org/officeDocument/2006/relationships/image" Target="../media/image71.png"/><Relationship Id="rId10" Type="http://schemas.openxmlformats.org/officeDocument/2006/relationships/hyperlink" Target="mailto:normandie@anfa-auto.fr" TargetMode="External"/><Relationship Id="rId4" Type="http://schemas.openxmlformats.org/officeDocument/2006/relationships/hyperlink" Target="mailto:bourgognefranchecomte@anfa-auto.fr" TargetMode="External"/><Relationship Id="rId9" Type="http://schemas.openxmlformats.org/officeDocument/2006/relationships/hyperlink" Target="mailto:iledefrance@anfa-auto.fr" TargetMode="External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fa-auto.fr/observatoir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ataviz-auto.fr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BD17-0018-2801-35E0-2243D349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A743857-435B-E889-5784-0F48A837D37F}"/>
              </a:ext>
            </a:extLst>
          </p:cNvPr>
          <p:cNvSpPr txBox="1"/>
          <p:nvPr/>
        </p:nvSpPr>
        <p:spPr>
          <a:xfrm>
            <a:off x="6972300" y="3774896"/>
            <a:ext cx="49606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Accompagnement par la branche professionnelle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83643F-A6EC-60F0-1DFE-4C3FC86DF97E}"/>
              </a:ext>
            </a:extLst>
          </p:cNvPr>
          <p:cNvSpPr txBox="1"/>
          <p:nvPr/>
        </p:nvSpPr>
        <p:spPr>
          <a:xfrm>
            <a:off x="6972300" y="1611696"/>
            <a:ext cx="4960620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Rénovation du BTS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 des véhicules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avril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4B4707-650A-7939-40CF-F3CB740C5248}"/>
              </a:ext>
            </a:extLst>
          </p:cNvPr>
          <p:cNvSpPr txBox="1"/>
          <p:nvPr/>
        </p:nvSpPr>
        <p:spPr>
          <a:xfrm>
            <a:off x="7427867" y="5118265"/>
            <a:ext cx="40494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Corinne Gallois, Responsable Ingénierie des certifications, association nationale pour la formation automobile (ANFA)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55663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0C3EB-95FB-EBDE-1E91-3CB45148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B1236-35EF-19AC-955C-ACEEC474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33" y="2500107"/>
            <a:ext cx="6974714" cy="1325563"/>
          </a:xfrm>
        </p:spPr>
        <p:txBody>
          <a:bodyPr/>
          <a:lstStyle/>
          <a:p>
            <a:r>
              <a:rPr lang="fr-FR" dirty="0"/>
              <a:t>ACCOMPAGNER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950BE9-327C-B5B4-850A-4E0A71377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 </a:t>
            </a:r>
          </a:p>
        </p:txBody>
      </p:sp>
      <p:pic>
        <p:nvPicPr>
          <p:cNvPr id="7" name="Image 6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86167EF7-6AF6-C98B-EB6F-4F03A862B3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910" y="609600"/>
            <a:ext cx="1086315" cy="12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8F69C-B5BE-6CB4-24F4-7C17B15A9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695BB-3983-7681-EE33-A8E7571A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/>
          <a:lstStyle/>
          <a:p>
            <a:r>
              <a:rPr lang="fr-FR" dirty="0"/>
              <a:t>Formation de formateurs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C7AC1A-9D37-744F-11F8-59D13ADBA6FC}"/>
              </a:ext>
            </a:extLst>
          </p:cNvPr>
          <p:cNvSpPr txBox="1"/>
          <p:nvPr/>
        </p:nvSpPr>
        <p:spPr>
          <a:xfrm>
            <a:off x="561973" y="5913340"/>
            <a:ext cx="9447015" cy="646331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Une large offre de formation en présentiel et à distance gratuites enrichie en permanence des dernières évolutions technologiques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94AB85-0AF6-D0F5-5949-C9BD7938F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19" y="1322830"/>
            <a:ext cx="7029250" cy="4039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11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93D20-3A9C-C444-F263-FBE4C24D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27578-3946-60D5-B32E-E9C61674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/>
          <a:lstStyle/>
          <a:p>
            <a:r>
              <a:rPr lang="fr-FR" dirty="0"/>
              <a:t>Appels à projets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579D6B-533A-744A-0E53-59009B262CC0}"/>
              </a:ext>
            </a:extLst>
          </p:cNvPr>
          <p:cNvSpPr txBox="1"/>
          <p:nvPr/>
        </p:nvSpPr>
        <p:spPr>
          <a:xfrm>
            <a:off x="561973" y="5913340"/>
            <a:ext cx="9447015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Soutien continu aux investissements des lycées et CFA de la branche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C333F12-B8E0-7018-E882-3CC6C1537E0A}"/>
              </a:ext>
            </a:extLst>
          </p:cNvPr>
          <p:cNvGraphicFramePr>
            <a:graphicFrameLocks noGrp="1"/>
          </p:cNvGraphicFramePr>
          <p:nvPr/>
        </p:nvGraphicFramePr>
        <p:xfrm>
          <a:off x="580052" y="887574"/>
          <a:ext cx="10868709" cy="4713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2903">
                  <a:extLst>
                    <a:ext uri="{9D8B030D-6E8A-4147-A177-3AD203B41FA5}">
                      <a16:colId xmlns:a16="http://schemas.microsoft.com/office/drawing/2014/main" val="1423966875"/>
                    </a:ext>
                  </a:extLst>
                </a:gridCol>
                <a:gridCol w="4665510">
                  <a:extLst>
                    <a:ext uri="{9D8B030D-6E8A-4147-A177-3AD203B41FA5}">
                      <a16:colId xmlns:a16="http://schemas.microsoft.com/office/drawing/2014/main" val="1369577483"/>
                    </a:ext>
                  </a:extLst>
                </a:gridCol>
                <a:gridCol w="2580296">
                  <a:extLst>
                    <a:ext uri="{9D8B030D-6E8A-4147-A177-3AD203B41FA5}">
                      <a16:colId xmlns:a16="http://schemas.microsoft.com/office/drawing/2014/main" val="2840222821"/>
                    </a:ext>
                  </a:extLst>
                </a:gridCol>
              </a:tblGrid>
              <a:tr h="462077">
                <a:tc>
                  <a:txBody>
                    <a:bodyPr/>
                    <a:lstStyle/>
                    <a:p>
                      <a:pPr algn="ctr"/>
                      <a:r>
                        <a:rPr lang="fr-FR" sz="1700" dirty="0"/>
                        <a:t>Appel à projet</a:t>
                      </a:r>
                    </a:p>
                  </a:txBody>
                  <a:tcPr marL="55449" marR="55449" marT="27725" marB="27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/>
                        <a:t>Statut</a:t>
                      </a:r>
                    </a:p>
                  </a:txBody>
                  <a:tcPr marL="55449" marR="55449" marT="27725" marB="277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700" dirty="0"/>
                    </a:p>
                  </a:txBody>
                  <a:tcPr marL="55449" marR="55449" marT="27725" marB="277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72490"/>
                  </a:ext>
                </a:extLst>
              </a:tr>
              <a:tr h="106277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Matériel volet 1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strike="noStrike" baseline="0" dirty="0"/>
                        <a:t>Ouvert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marL="55449" marR="55449" marT="27725" marB="27725" anchor="ctr"/>
                </a:tc>
                <a:extLst>
                  <a:ext uri="{0D108BD9-81ED-4DB2-BD59-A6C34878D82A}">
                    <a16:rowId xmlns:a16="http://schemas.microsoft.com/office/drawing/2014/main" val="2775202276"/>
                  </a:ext>
                </a:extLst>
              </a:tr>
              <a:tr h="1016570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Promotion des métiers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Ouvert (enveloppe de de 4500€)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/>
                    </a:p>
                  </a:txBody>
                  <a:tcPr marL="55449" marR="55449" marT="27725" marB="27725" anchor="ctr"/>
                </a:tc>
                <a:extLst>
                  <a:ext uri="{0D108BD9-81ED-4DB2-BD59-A6C34878D82A}">
                    <a16:rowId xmlns:a16="http://schemas.microsoft.com/office/drawing/2014/main" val="1806810813"/>
                  </a:ext>
                </a:extLst>
              </a:tr>
              <a:tr h="1108986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Mobilité européenne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Ouvert – Soutien additionnel à la formation des référents mobilité et aux CQP niveau 5 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marL="55449" marR="55449" marT="27725" marB="27725" anchor="ctr"/>
                </a:tc>
                <a:extLst>
                  <a:ext uri="{0D108BD9-81ED-4DB2-BD59-A6C34878D82A}">
                    <a16:rowId xmlns:a16="http://schemas.microsoft.com/office/drawing/2014/main" val="1426588910"/>
                  </a:ext>
                </a:extLst>
              </a:tr>
              <a:tr h="1062778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Numérique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Renouvellement au printemps 2026</a:t>
                      </a:r>
                    </a:p>
                  </a:txBody>
                  <a:tcPr marL="55449" marR="55449" marT="27725" marB="27725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marL="55449" marR="55449" marT="27725" marB="27725" anchor="ctr"/>
                </a:tc>
                <a:extLst>
                  <a:ext uri="{0D108BD9-81ED-4DB2-BD59-A6C34878D82A}">
                    <a16:rowId xmlns:a16="http://schemas.microsoft.com/office/drawing/2014/main" val="348225958"/>
                  </a:ext>
                </a:extLst>
              </a:tr>
            </a:tbl>
          </a:graphicData>
        </a:graphic>
      </p:graphicFrame>
      <p:pic>
        <p:nvPicPr>
          <p:cNvPr id="4" name="Picture 2" descr="Electude On-Demand - Advanced Vehicle ...">
            <a:extLst>
              <a:ext uri="{FF2B5EF4-FFF2-40B4-BE49-F238E27FC236}">
                <a16:creationId xmlns:a16="http://schemas.microsoft.com/office/drawing/2014/main" id="{50F9BDFA-E488-61B0-1C57-45D61712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5372" y="4642595"/>
            <a:ext cx="1271945" cy="8317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25E1253-EF44-B284-0AC7-9CB52A1B0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5373" y="1459763"/>
            <a:ext cx="1271944" cy="8140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ondial des métiers 2024 | Les métiers des services de l'automobile">
            <a:extLst>
              <a:ext uri="{FF2B5EF4-FFF2-40B4-BE49-F238E27FC236}">
                <a16:creationId xmlns:a16="http://schemas.microsoft.com/office/drawing/2014/main" id="{AD5A0153-9BA7-765D-1F5A-6063985D8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7788" y="2460563"/>
            <a:ext cx="1271945" cy="876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bilité européenne et internationale | Region Centre-Val de Loire">
            <a:extLst>
              <a:ext uri="{FF2B5EF4-FFF2-40B4-BE49-F238E27FC236}">
                <a16:creationId xmlns:a16="http://schemas.microsoft.com/office/drawing/2014/main" id="{8E54A9BE-CC4E-E4E6-5B31-D642B54E8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5373" y="3521416"/>
            <a:ext cx="1271944" cy="876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2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5D1F-0A86-8B9D-25E7-425E0BFAB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0BC25-1E3F-798C-85DC-6E10B40E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/>
          <a:lstStyle/>
          <a:p>
            <a:r>
              <a:rPr lang="fr-FR" dirty="0"/>
              <a:t>Des ressources pédagogiques et outils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248910-C773-A0D4-A296-107F1569745F}"/>
              </a:ext>
            </a:extLst>
          </p:cNvPr>
          <p:cNvSpPr txBox="1"/>
          <p:nvPr/>
        </p:nvSpPr>
        <p:spPr>
          <a:xfrm>
            <a:off x="561973" y="5913340"/>
            <a:ext cx="9447015" cy="646331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Une large offre de ressources qui va continuer à s’enrichir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(voir enquête ressources visuelles et immersives en cours + ressources numériques FI batteries)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EEB7C9-CA73-21E4-82C3-1CECFD520F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775" y="2757921"/>
            <a:ext cx="3905252" cy="20161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BB576E-8996-8EAE-C7C2-4A7D9CCEF8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240" y="3421163"/>
            <a:ext cx="3948731" cy="22171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872705-1345-54FE-51A8-C064D5F7F5F4}"/>
              </a:ext>
            </a:extLst>
          </p:cNvPr>
          <p:cNvSpPr txBox="1"/>
          <p:nvPr/>
        </p:nvSpPr>
        <p:spPr>
          <a:xfrm>
            <a:off x="416858" y="978664"/>
            <a:ext cx="104225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 ressources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MVEB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(Maintenance des Véhicules Electriques à Batterie) avec l’Education Nationale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Outil de positionnement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POLE POSITION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Outil de révision du Bac Pro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APPRENTIZ-AUTO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(en cours de maintenance)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Ressources et Formations du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Une playlist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Youtube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 webinaire sur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l’IA dans la 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 fiches sur les innovations et compétences nouvelles sur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Innovauto.org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D38245-2D3D-7439-8E75-B3F9B86B7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3" y="2867370"/>
            <a:ext cx="4236904" cy="11002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F0D848-3F6F-8D36-347E-3F1872E69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190" y="4678702"/>
            <a:ext cx="2686050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958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686F0-9643-0E6E-7336-FDFAEACFD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D5DC4-EB18-DF98-59E4-E6A86C2B9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/>
          <a:lstStyle/>
          <a:p>
            <a:r>
              <a:rPr lang="fr-FR" dirty="0"/>
              <a:t>Mobilité européenne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40AEA-E271-BB35-CE47-A13338774448}"/>
              </a:ext>
            </a:extLst>
          </p:cNvPr>
          <p:cNvSpPr txBox="1"/>
          <p:nvPr/>
        </p:nvSpPr>
        <p:spPr>
          <a:xfrm>
            <a:off x="561973" y="5546674"/>
            <a:ext cx="9828936" cy="923330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RDV à Lyon pour la prochaine édition d’AUTO SKILLS EUROPE : 8 et 9 oct.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Pour tout projet, accompagnement … une adresse mail dédiée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europeanmobility@anfa-auto.fr </a:t>
            </a:r>
          </a:p>
        </p:txBody>
      </p:sp>
      <p:pic>
        <p:nvPicPr>
          <p:cNvPr id="6146" name="FC744504-775A-44CF-9F45-D627A32AD9A1" descr="Forum-Netinvet-2025-V3.JPG">
            <a:extLst>
              <a:ext uri="{FF2B5EF4-FFF2-40B4-BE49-F238E27FC236}">
                <a16:creationId xmlns:a16="http://schemas.microsoft.com/office/drawing/2014/main" id="{5C20B3AF-C2D8-1871-6002-64DF444BA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3" y="3176444"/>
            <a:ext cx="6464887" cy="20313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B51686-0240-A175-4DA7-8A895F544A08}"/>
              </a:ext>
            </a:extLst>
          </p:cNvPr>
          <p:cNvSpPr txBox="1"/>
          <p:nvPr/>
        </p:nvSpPr>
        <p:spPr>
          <a:xfrm>
            <a:off x="416858" y="978664"/>
            <a:ext cx="104225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Soutien à la mobilité à travers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 réseau de contacts de VET centers européens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 événements : AUTO SKILLS EUROPE 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jobshadowing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 outils : AUTOLINGO ; fiches pays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 soutien financier : appel à projets mobilité européenne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la formation des référents mobilité : MOBLT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F9D6844-AD48-22CA-46D6-EA48BFF4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839" y="1176569"/>
            <a:ext cx="2248735" cy="39997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cercle, étoile&#10;&#10;Le contenu généré par l’IA peut être incorrect.">
            <a:extLst>
              <a:ext uri="{FF2B5EF4-FFF2-40B4-BE49-F238E27FC236}">
                <a16:creationId xmlns:a16="http://schemas.microsoft.com/office/drawing/2014/main" id="{42779B05-0EAE-E4FA-7943-D768FC18A7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572" r="19462"/>
          <a:stretch>
            <a:fillRect/>
          </a:stretch>
        </p:blipFill>
        <p:spPr>
          <a:xfrm>
            <a:off x="10958509" y="0"/>
            <a:ext cx="1233491" cy="136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1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B2BE9-F19B-6A8A-F701-13C536A42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FBBF0-3AD1-19E0-1A20-A79548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933" y="2414382"/>
            <a:ext cx="6974714" cy="1325563"/>
          </a:xfrm>
        </p:spPr>
        <p:txBody>
          <a:bodyPr/>
          <a:lstStyle/>
          <a:p>
            <a:r>
              <a:rPr lang="fr-FR" dirty="0"/>
              <a:t>PROMOUVOIR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A9C565-33A0-7CFF-7132-2CA931B0F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5" name="Image 4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1D99259F-7A01-D452-4379-2F8F1B1BFF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910" y="609600"/>
            <a:ext cx="1086315" cy="12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7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107">
            <a:extLst>
              <a:ext uri="{FF2B5EF4-FFF2-40B4-BE49-F238E27FC236}">
                <a16:creationId xmlns:a16="http://schemas.microsoft.com/office/drawing/2014/main" id="{FA9BC846-4F41-3FA7-A5FC-B03B9C56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67" t="47778" r="12901" b="12444"/>
          <a:stretch/>
        </p:blipFill>
        <p:spPr>
          <a:xfrm>
            <a:off x="3231120" y="3425667"/>
            <a:ext cx="5508076" cy="220269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917" y="-14"/>
            <a:ext cx="2630655" cy="25783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993437" y="332861"/>
            <a:ext cx="2466724" cy="2466724"/>
            <a:chOff x="14830139" y="548913"/>
            <a:chExt cx="4067810" cy="4067810"/>
          </a:xfrm>
        </p:grpSpPr>
        <p:pic>
          <p:nvPicPr>
            <p:cNvPr id="4" name="object 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45085" y="4343442"/>
              <a:ext cx="2037925" cy="273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8265" y="4071558"/>
              <a:ext cx="408001" cy="2776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1805" y="4071558"/>
              <a:ext cx="408025" cy="2776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4176" y="3799674"/>
              <a:ext cx="272976" cy="2776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20919" y="3799674"/>
              <a:ext cx="272992" cy="2776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3538" y="3529705"/>
              <a:ext cx="194172" cy="27571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0353" y="3529705"/>
              <a:ext cx="194180" cy="2757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139" y="1561362"/>
              <a:ext cx="274740" cy="19740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4110" y="2575151"/>
              <a:ext cx="253814" cy="9602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99136" y="1197549"/>
              <a:ext cx="275713" cy="4048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9106" y="953308"/>
              <a:ext cx="277626" cy="2730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989" y="781562"/>
              <a:ext cx="277627" cy="1952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873" y="548913"/>
              <a:ext cx="958821" cy="25301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244" y="5929661"/>
            <a:ext cx="684956" cy="30094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85" y="5906015"/>
            <a:ext cx="342796" cy="342442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569255" y="1521885"/>
            <a:ext cx="9957000" cy="588379"/>
          </a:xfrm>
          <a:custGeom>
            <a:avLst/>
            <a:gdLst/>
            <a:ahLst/>
            <a:cxnLst/>
            <a:rect l="l" t="t" r="r" b="b"/>
            <a:pathLst>
              <a:path w="16419830" h="970279">
                <a:moveTo>
                  <a:pt x="16419217" y="0"/>
                </a:moveTo>
                <a:lnTo>
                  <a:pt x="0" y="0"/>
                </a:lnTo>
                <a:lnTo>
                  <a:pt x="0" y="970102"/>
                </a:lnTo>
                <a:lnTo>
                  <a:pt x="16419217" y="970102"/>
                </a:lnTo>
                <a:lnTo>
                  <a:pt x="164192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2447" y="1150249"/>
            <a:ext cx="10893786" cy="200613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Le</a:t>
            </a:r>
            <a:r>
              <a:rPr kumimoji="0" sz="1800" b="0" i="0" u="none" strike="noStrike" kern="1200" cap="none" spc="-6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service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Communication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4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l’ANFA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prend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charge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la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mission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promotion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métiers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services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l’automobile.</a:t>
            </a:r>
            <a:r>
              <a:rPr kumimoji="0" sz="18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Ces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actions,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qui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destinent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à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un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jeune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public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phase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d’orientation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(dès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la</a:t>
            </a:r>
            <a:r>
              <a:rPr kumimoji="0" sz="18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ﬁn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du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collège),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à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leur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entourage,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mais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aussi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aux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demandeurs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d’emploi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et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salariés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reconversion,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se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caractérisent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notamment</a:t>
            </a:r>
            <a:r>
              <a:rPr kumimoji="0" sz="1800" b="0" i="0" u="none" strike="noStrike" kern="1200" cap="none" spc="-5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par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Book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150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La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création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et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la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promotion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d’outils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d’information,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sous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la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marque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métiers-services-auto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Le</a:t>
            </a:r>
            <a:r>
              <a:rPr kumimoji="0" sz="18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pilotage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campagnes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nationales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</a:t>
            </a:r>
            <a:r>
              <a:rPr kumimoji="0" sz="18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communication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La</a:t>
            </a:r>
            <a:r>
              <a:rPr kumimoji="0" sz="18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participation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à</a:t>
            </a:r>
            <a:r>
              <a:rPr kumimoji="0" sz="18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8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salons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partout</a:t>
            </a:r>
            <a:r>
              <a:rPr kumimoji="0" sz="18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en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France.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33584" y="5108227"/>
            <a:ext cx="1880198" cy="61275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316" marR="3081" lvl="0" indent="0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0"/>
              </a:rPr>
              <a:t>JobToMove</a:t>
            </a: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, le nouveau site d’offres d’emploi dédié aux métiers de la branche.</a:t>
            </a:r>
            <a:endParaRPr kumimoji="0" sz="124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Medium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323535" y="5127615"/>
            <a:ext cx="1986904" cy="83223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lvl="0" indent="0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1"/>
              </a:rPr>
              <a:t>Métiers </a:t>
            </a:r>
            <a:r>
              <a:rPr kumimoji="0" sz="1243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1"/>
              </a:rPr>
              <a:t>Services</a:t>
            </a:r>
            <a:r>
              <a:rPr kumimoji="0" sz="1243" b="0" i="0" u="none" strike="noStrike" kern="1200" cap="none" spc="-5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1"/>
              </a:rPr>
              <a:t> </a:t>
            </a:r>
            <a:r>
              <a:rPr kumimoji="0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1"/>
              </a:rPr>
              <a:t>Auto</a:t>
            </a:r>
            <a:r>
              <a:rPr kumimoji="0" lang="fr-FR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1"/>
              </a:rPr>
              <a:t> </a:t>
            </a:r>
            <a:r>
              <a:rPr kumimoji="0" lang="fr-FR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:</a:t>
            </a:r>
            <a:r>
              <a:rPr kumimoji="0" sz="1243" b="0" i="0" u="none" strike="noStrike" kern="1200" cap="none" spc="-4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endParaRPr kumimoji="0" lang="fr-FR" sz="1243" b="0" i="0" u="none" strike="noStrike" kern="1200" cap="none" spc="-49" normalizeH="0" baseline="0" noProof="0" dirty="0">
              <a:ln>
                <a:noFill/>
              </a:ln>
              <a:solidFill>
                <a:srgbClr val="252C65"/>
              </a:solidFill>
              <a:effectLst/>
              <a:uLnTx/>
              <a:uFillTx/>
              <a:latin typeface="Aptos" panose="02110004020202020204"/>
              <a:ea typeface="+mn-ea"/>
              <a:cs typeface="Gotham Rounded Medium"/>
            </a:endParaRPr>
          </a:p>
          <a:p>
            <a:pPr marL="7701" marR="3081" lvl="0" indent="0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43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la plateforme pour trouver une formation ou un établissement</a:t>
            </a:r>
            <a:endParaRPr kumimoji="0" sz="124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Medium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234624" y="5111827"/>
            <a:ext cx="2236840" cy="61275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316" marR="3081" lvl="0" indent="2695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Un</a:t>
            </a:r>
            <a:r>
              <a:rPr kumimoji="0" sz="1243" b="0" i="0" u="none" strike="noStrike" kern="1200" cap="none" spc="-5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 </a:t>
            </a:r>
            <a:r>
              <a:rPr kumimoji="0" sz="1243" b="0" i="0" u="none" strike="noStrike" kern="1200" cap="none" spc="-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monde</a:t>
            </a:r>
            <a:r>
              <a:rPr kumimoji="0" sz="1243" b="0" i="0" u="none" strike="noStrike" kern="1200" cap="none" spc="-5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 </a:t>
            </a:r>
            <a:r>
              <a:rPr kumimoji="0" sz="1243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à</a:t>
            </a:r>
            <a:r>
              <a:rPr kumimoji="0" sz="1243" b="0" i="0" u="none" strike="noStrike" kern="1200" cap="none" spc="-5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 </a:t>
            </a:r>
            <a:r>
              <a:rPr kumimoji="0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faire</a:t>
            </a:r>
            <a:r>
              <a:rPr kumimoji="0" sz="1243" b="0" i="0" u="none" strike="noStrike" kern="1200" cap="none" spc="-5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 </a:t>
            </a: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2"/>
              </a:rPr>
              <a:t>tourner</a:t>
            </a: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, </a:t>
            </a:r>
            <a:r>
              <a:rPr kumimoji="0" sz="1243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une</a:t>
            </a:r>
            <a:r>
              <a:rPr kumimoji="0" sz="1243" b="0" i="0" u="none" strike="noStrike" kern="1200" cap="none" spc="-5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campagne</a:t>
            </a:r>
            <a:r>
              <a:rPr kumimoji="0" sz="1243" b="0" i="0" u="none" strike="noStrike" kern="1200" cap="none" spc="-5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de</a:t>
            </a:r>
            <a:r>
              <a:rPr kumimoji="0" sz="1243" b="0" i="0" u="none" strike="noStrike" kern="1200" cap="none" spc="-5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promotion </a:t>
            </a:r>
            <a:r>
              <a:rPr kumimoji="0" sz="1243" b="0" i="0" u="none" strike="noStrike" kern="1200" cap="none" spc="-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des</a:t>
            </a:r>
            <a:r>
              <a:rPr kumimoji="0" sz="1243" b="0" i="0" u="none" strike="noStrike" kern="1200" cap="none" spc="-5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métiers</a:t>
            </a:r>
            <a:r>
              <a:rPr kumimoji="0" sz="1243" b="0" i="0" u="none" strike="noStrike" kern="1200" cap="none" spc="-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grand</a:t>
            </a:r>
            <a:r>
              <a:rPr kumimoji="0" sz="1243" b="0" i="0" u="none" strike="noStrike" kern="1200" cap="none" spc="-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 </a:t>
            </a:r>
            <a:r>
              <a:rPr kumimoji="0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public</a:t>
            </a: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.</a:t>
            </a:r>
            <a:endParaRPr kumimoji="0" sz="124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Medium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575542" y="319551"/>
            <a:ext cx="3150598" cy="393039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fr-FR" dirty="0"/>
              <a:t>Communication</a:t>
            </a:r>
            <a:endParaRPr spc="-6" dirty="0"/>
          </a:p>
        </p:txBody>
      </p:sp>
      <p:pic>
        <p:nvPicPr>
          <p:cNvPr id="20" name="Image 19" descr="Une image contenant habits, personne, sourire, commencement&#10;&#10;Le contenu généré par l’IA peut être incorrect.">
            <a:extLst>
              <a:ext uri="{FF2B5EF4-FFF2-40B4-BE49-F238E27FC236}">
                <a16:creationId xmlns:a16="http://schemas.microsoft.com/office/drawing/2014/main" id="{153C6CC7-F915-A46F-6DC7-BC0E770F3BA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47" y="3692854"/>
            <a:ext cx="2338706" cy="1315522"/>
          </a:xfrm>
          <a:prstGeom prst="rect">
            <a:avLst/>
          </a:prstGeom>
        </p:spPr>
      </p:pic>
      <p:pic>
        <p:nvPicPr>
          <p:cNvPr id="22" name="Image 21" descr="Une image contenant texte, véhicule, Véhicule terrestre, roue&#10;&#10;Le contenu généré par l’IA peut être incorrect.">
            <a:extLst>
              <a:ext uri="{FF2B5EF4-FFF2-40B4-BE49-F238E27FC236}">
                <a16:creationId xmlns:a16="http://schemas.microsoft.com/office/drawing/2014/main" id="{8ED9F414-484C-357B-3C43-8B6243D76C9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495" y="3357774"/>
            <a:ext cx="1357071" cy="1794484"/>
          </a:xfrm>
          <a:prstGeom prst="rect">
            <a:avLst/>
          </a:prstGeom>
        </p:spPr>
      </p:pic>
      <p:sp>
        <p:nvSpPr>
          <p:cNvPr id="23" name="object 93">
            <a:extLst>
              <a:ext uri="{FF2B5EF4-FFF2-40B4-BE49-F238E27FC236}">
                <a16:creationId xmlns:a16="http://schemas.microsoft.com/office/drawing/2014/main" id="{1C87E229-CAE3-386C-DF0F-0AAC296598D6}"/>
              </a:ext>
            </a:extLst>
          </p:cNvPr>
          <p:cNvSpPr txBox="1"/>
          <p:nvPr/>
        </p:nvSpPr>
        <p:spPr>
          <a:xfrm>
            <a:off x="8831611" y="5155140"/>
            <a:ext cx="2474622" cy="63839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316" marR="3081" lvl="0" indent="2695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  <a:hlinkClick r:id="rId25"/>
              </a:rPr>
              <a:t>Sacha Piston</a:t>
            </a: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, la première BD</a:t>
            </a:r>
          </a:p>
          <a:p>
            <a:pPr marL="7316" marR="3081" lvl="0" indent="2695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d’aventures dédiée à l’orientation </a:t>
            </a:r>
          </a:p>
          <a:p>
            <a:pPr marL="7316" marR="3081" lvl="0" indent="2695" algn="ctr" defTabSz="914400" rtl="0" eaLnBrk="1" fontAlgn="auto" latinLnBrk="0" hangingPunct="1">
              <a:lnSpc>
                <a:spcPct val="1072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43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Medium"/>
              </a:rPr>
              <a:t>et la formation.</a:t>
            </a:r>
            <a:endParaRPr kumimoji="0" sz="124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Medium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87F4B0-8B57-D4F7-57FF-B97910D4584A}"/>
              </a:ext>
            </a:extLst>
          </p:cNvPr>
          <p:cNvSpPr txBox="1"/>
          <p:nvPr/>
        </p:nvSpPr>
        <p:spPr>
          <a:xfrm>
            <a:off x="569255" y="6014728"/>
            <a:ext cx="9447015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Voir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1"/>
              </a:rPr>
              <a:t>https://www.metiers-services-auto.com/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2A815-41B2-A190-9506-BA7293FE3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7CC30F3E-36F3-5342-BDC1-C5ACFC42B20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917" y="-14"/>
            <a:ext cx="2630655" cy="257833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2AD8A622-E363-6A86-3BE2-5605F965B0C2}"/>
              </a:ext>
            </a:extLst>
          </p:cNvPr>
          <p:cNvGrpSpPr/>
          <p:nvPr/>
        </p:nvGrpSpPr>
        <p:grpSpPr>
          <a:xfrm>
            <a:off x="8993437" y="332861"/>
            <a:ext cx="2466724" cy="2466724"/>
            <a:chOff x="14830139" y="548913"/>
            <a:chExt cx="4067810" cy="406781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C1DC7CD-EB9F-BF9F-B88B-89A1070D6B48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45085" y="4343442"/>
              <a:ext cx="2037925" cy="273264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3294210-491B-CD5D-49CF-8D72E847756F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8265" y="4071558"/>
              <a:ext cx="408001" cy="277627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BCEEE58E-5898-A8E4-17DF-C273DC57EEBA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1805" y="4071558"/>
              <a:ext cx="408025" cy="277627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EE198CC-B4A6-6245-BB22-5BC4F0CAC51F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4176" y="3799674"/>
              <a:ext cx="272976" cy="277627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7361B05-1538-DF6B-F8FF-038E27739217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20919" y="3799674"/>
              <a:ext cx="272992" cy="277627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745492D-9901-26CC-32A3-A16190C37244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3538" y="3529705"/>
              <a:ext cx="194172" cy="275713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17DBF53A-D976-D77E-89F2-C8AB588F2041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0353" y="3529705"/>
              <a:ext cx="194180" cy="275713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148925E4-69F8-4D12-2EE3-56AEA3DFCDF8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139" y="1561362"/>
              <a:ext cx="274740" cy="1974086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25FB1091-4577-D197-4726-3FF4F4F9FEA8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4110" y="2575151"/>
              <a:ext cx="253814" cy="96029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B462B292-20F9-B0D5-6B95-1E4E7E5D8F11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99136" y="1197549"/>
              <a:ext cx="275713" cy="404842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D18EF408-2417-78D1-0D08-4F6DA49621CD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9106" y="953308"/>
              <a:ext cx="277626" cy="273096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0384A220-7495-3B50-5A8B-EC360563751A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989" y="781562"/>
              <a:ext cx="277627" cy="195257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125C14AD-944A-57AF-E1CD-E3702204CEB3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873" y="548913"/>
              <a:ext cx="958821" cy="253016"/>
            </a:xfrm>
            <a:prstGeom prst="rect">
              <a:avLst/>
            </a:prstGeom>
          </p:spPr>
        </p:pic>
      </p:grpSp>
      <p:pic>
        <p:nvPicPr>
          <p:cNvPr id="17" name="object 17">
            <a:extLst>
              <a:ext uri="{FF2B5EF4-FFF2-40B4-BE49-F238E27FC236}">
                <a16:creationId xmlns:a16="http://schemas.microsoft.com/office/drawing/2014/main" id="{6857916B-1339-7F2E-938D-0018EDC6A5D7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244" y="5929661"/>
            <a:ext cx="684956" cy="300940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FEFBB3B1-6DA3-6246-35BA-2FC44318709D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85" y="5906015"/>
            <a:ext cx="342796" cy="342442"/>
          </a:xfrm>
          <a:prstGeom prst="rect">
            <a:avLst/>
          </a:prstGeom>
        </p:spPr>
      </p:pic>
      <p:sp>
        <p:nvSpPr>
          <p:cNvPr id="94" name="object 94">
            <a:extLst>
              <a:ext uri="{FF2B5EF4-FFF2-40B4-BE49-F238E27FC236}">
                <a16:creationId xmlns:a16="http://schemas.microsoft.com/office/drawing/2014/main" id="{720B16E0-4C46-A77E-8466-14437CEF0B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542" y="319551"/>
            <a:ext cx="3150598" cy="393039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fr-FR" dirty="0"/>
              <a:t>Communication</a:t>
            </a:r>
            <a:endParaRPr spc="-6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9BB079-8D4A-3D0A-1302-4C35A55CE469}"/>
              </a:ext>
            </a:extLst>
          </p:cNvPr>
          <p:cNvSpPr txBox="1"/>
          <p:nvPr/>
        </p:nvSpPr>
        <p:spPr>
          <a:xfrm>
            <a:off x="561973" y="5913340"/>
            <a:ext cx="9447015" cy="646331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Communication plus régionalisée et ciblée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Communication mieux répartie tout au long de l’année</a:t>
            </a:r>
          </a:p>
        </p:txBody>
      </p:sp>
      <p:sp>
        <p:nvSpPr>
          <p:cNvPr id="21" name="object 43">
            <a:extLst>
              <a:ext uri="{FF2B5EF4-FFF2-40B4-BE49-F238E27FC236}">
                <a16:creationId xmlns:a16="http://schemas.microsoft.com/office/drawing/2014/main" id="{F87711C9-EC6A-A5DF-CDCB-C81909066DB6}"/>
              </a:ext>
            </a:extLst>
          </p:cNvPr>
          <p:cNvSpPr txBox="1"/>
          <p:nvPr/>
        </p:nvSpPr>
        <p:spPr>
          <a:xfrm>
            <a:off x="561973" y="1150249"/>
            <a:ext cx="10744260" cy="13390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Un nouvel agenda des événements en ligne sur :</a:t>
            </a:r>
          </a:p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  <a:hlinkClick r:id="rId19"/>
              </a:rPr>
              <a:t>https://www.metiers-services-auto.com/articles/lancement-de-lagenda-des-evenements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Aptos" panose="02110004020202020204"/>
              <a:ea typeface="+mn-ea"/>
              <a:cs typeface="Gotham Rounded Book"/>
            </a:endParaRPr>
          </a:p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pic>
        <p:nvPicPr>
          <p:cNvPr id="1026" name="Picture 2" descr="Maquettes de l'agenda des évènements du site metiers-service-auto.com">
            <a:extLst>
              <a:ext uri="{FF2B5EF4-FFF2-40B4-BE49-F238E27FC236}">
                <a16:creationId xmlns:a16="http://schemas.microsoft.com/office/drawing/2014/main" id="{5985386E-D10C-A386-17B1-B80EE18F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30" y="2224012"/>
            <a:ext cx="4568220" cy="34306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D241-A90A-E4C0-F3BB-90CDB40A8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8EADFE8-C59A-54CC-BE2E-92739327562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917" y="-14"/>
            <a:ext cx="2630655" cy="2578330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40775DA9-0251-883B-425D-85BB4CCA4959}"/>
              </a:ext>
            </a:extLst>
          </p:cNvPr>
          <p:cNvGrpSpPr/>
          <p:nvPr/>
        </p:nvGrpSpPr>
        <p:grpSpPr>
          <a:xfrm>
            <a:off x="8993437" y="332861"/>
            <a:ext cx="2466724" cy="2466724"/>
            <a:chOff x="14830139" y="548913"/>
            <a:chExt cx="4067810" cy="406781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EAEBE48B-A668-065B-8A56-9EC64D2979B0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45085" y="4343442"/>
              <a:ext cx="2037925" cy="273264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C433699-88A9-2A27-F4BF-ABB6943A399D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8265" y="4071558"/>
              <a:ext cx="408001" cy="277627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B537863B-CBBD-7959-D63E-26DE9C41CC3B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1805" y="4071558"/>
              <a:ext cx="408025" cy="277627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B7832EC4-77B3-5906-BC2A-9C268CA0B889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4176" y="3799674"/>
              <a:ext cx="272976" cy="277627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AFD1673F-FBC8-21BE-C94A-52494D86338E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20919" y="3799674"/>
              <a:ext cx="272992" cy="277627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6F54CBA3-03B6-3718-8625-744A2C800475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3538" y="3529705"/>
              <a:ext cx="194172" cy="275713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EA473E77-2B1F-119F-73AB-4DCDA4DBD9A6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0353" y="3529705"/>
              <a:ext cx="194180" cy="275713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C669B864-F8E7-9BAE-7289-44BEB551C5CC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139" y="1561362"/>
              <a:ext cx="274740" cy="1974086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1453C034-E7A9-D5F0-8E19-6011445459C0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4110" y="2575151"/>
              <a:ext cx="253814" cy="96029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3BB57223-A45E-D554-D535-E807D478BFEF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99136" y="1197549"/>
              <a:ext cx="275713" cy="404842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E62EDEAF-B04E-FA51-6AA6-8F582184237F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9106" y="953308"/>
              <a:ext cx="277626" cy="273096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D7F862C3-9925-AF37-543B-77C0E43545B9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989" y="781562"/>
              <a:ext cx="277627" cy="195257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D974E01B-1FA5-FD92-4F9B-AD04398E494C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2873" y="548913"/>
              <a:ext cx="958821" cy="253016"/>
            </a:xfrm>
            <a:prstGeom prst="rect">
              <a:avLst/>
            </a:prstGeom>
          </p:spPr>
        </p:pic>
      </p:grpSp>
      <p:pic>
        <p:nvPicPr>
          <p:cNvPr id="17" name="object 17">
            <a:extLst>
              <a:ext uri="{FF2B5EF4-FFF2-40B4-BE49-F238E27FC236}">
                <a16:creationId xmlns:a16="http://schemas.microsoft.com/office/drawing/2014/main" id="{2E14E6BF-3654-A6A4-92C7-76BD6E079302}"/>
              </a:ext>
            </a:extLst>
          </p:cNvPr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244" y="5929661"/>
            <a:ext cx="684956" cy="300940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B9DDD75A-C19D-8D75-53C5-D45F23172B1E}"/>
              </a:ext>
            </a:extLst>
          </p:cNvPr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85" y="5906015"/>
            <a:ext cx="342796" cy="342442"/>
          </a:xfrm>
          <a:prstGeom prst="rect">
            <a:avLst/>
          </a:prstGeom>
        </p:spPr>
      </p:pic>
      <p:sp>
        <p:nvSpPr>
          <p:cNvPr id="94" name="object 94">
            <a:extLst>
              <a:ext uri="{FF2B5EF4-FFF2-40B4-BE49-F238E27FC236}">
                <a16:creationId xmlns:a16="http://schemas.microsoft.com/office/drawing/2014/main" id="{B916022C-E094-692F-2C41-33F09680A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542" y="319551"/>
            <a:ext cx="3150598" cy="393039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fr-FR" dirty="0"/>
              <a:t>Communication</a:t>
            </a:r>
            <a:endParaRPr spc="-6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C96885-5B70-0211-63AF-C13816436D1C}"/>
              </a:ext>
            </a:extLst>
          </p:cNvPr>
          <p:cNvSpPr txBox="1"/>
          <p:nvPr/>
        </p:nvSpPr>
        <p:spPr>
          <a:xfrm>
            <a:off x="561973" y="5913340"/>
            <a:ext cx="9447015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Contacts SOFIA à bien tenir à jour</a:t>
            </a:r>
          </a:p>
        </p:txBody>
      </p:sp>
      <p:sp>
        <p:nvSpPr>
          <p:cNvPr id="21" name="object 43">
            <a:extLst>
              <a:ext uri="{FF2B5EF4-FFF2-40B4-BE49-F238E27FC236}">
                <a16:creationId xmlns:a16="http://schemas.microsoft.com/office/drawing/2014/main" id="{BE7F0933-F09C-EB59-09F0-2DE489D19933}"/>
              </a:ext>
            </a:extLst>
          </p:cNvPr>
          <p:cNvSpPr txBox="1"/>
          <p:nvPr/>
        </p:nvSpPr>
        <p:spPr>
          <a:xfrm>
            <a:off x="575542" y="1289151"/>
            <a:ext cx="5257582" cy="207570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 nouveaux outils CRM (exemple : Newsletter Infos Phares de l’ANFA) rendant encore plus nécessaire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la mise à jour de SOFIA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pour une communication ciblée efficace au sein de la branche.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Aptos" panose="02110004020202020204"/>
              <a:ea typeface="+mn-ea"/>
              <a:cs typeface="Gotham Rounded Book"/>
            </a:endParaRPr>
          </a:p>
          <a:p>
            <a:pPr marL="7701" marR="3081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3C35A59-2D89-3A38-DE05-F1922A8448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9544" y="760471"/>
            <a:ext cx="3124831" cy="458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96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532C3-22F0-16CA-DEF7-136D6878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7BF0C-EDD7-F99A-8E3C-CCB13987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33" y="2500107"/>
            <a:ext cx="6974714" cy="1325563"/>
          </a:xfrm>
        </p:spPr>
        <p:txBody>
          <a:bodyPr/>
          <a:lstStyle/>
          <a:p>
            <a:r>
              <a:rPr lang="fr-FR" dirty="0"/>
              <a:t>DEPLOYER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9E3421-B5A6-D1B7-967A-EF2047A7CB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5 </a:t>
            </a:r>
          </a:p>
        </p:txBody>
      </p:sp>
      <p:pic>
        <p:nvPicPr>
          <p:cNvPr id="3" name="Image 2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E61B40DF-04F4-C895-B1A4-CF9F94254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910" y="609600"/>
            <a:ext cx="1086315" cy="12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3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0554-0FEB-C3BC-063D-9F7415B3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30112-7619-75D9-9683-678737AD5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Offre service de l’ANFA</a:t>
            </a:r>
          </a:p>
        </p:txBody>
      </p:sp>
    </p:spTree>
    <p:extLst>
      <p:ext uri="{BB962C8B-B14F-4D97-AF65-F5344CB8AC3E}">
        <p14:creationId xmlns:p14="http://schemas.microsoft.com/office/powerpoint/2010/main" val="1139777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1168256"/>
            <a:ext cx="12191144" cy="5688542"/>
            <a:chOff x="0" y="1926541"/>
            <a:chExt cx="20104100" cy="9380827"/>
          </a:xfrm>
        </p:grpSpPr>
        <p:sp>
          <p:nvSpPr>
            <p:cNvPr id="3" name="object 3"/>
            <p:cNvSpPr/>
            <p:nvPr/>
          </p:nvSpPr>
          <p:spPr>
            <a:xfrm>
              <a:off x="0" y="6784263"/>
              <a:ext cx="20104100" cy="4523105"/>
            </a:xfrm>
            <a:custGeom>
              <a:avLst/>
              <a:gdLst/>
              <a:ahLst/>
              <a:cxnLst/>
              <a:rect l="l" t="t" r="r" b="b"/>
              <a:pathLst>
                <a:path w="20104100" h="4523105">
                  <a:moveTo>
                    <a:pt x="20104099" y="0"/>
                  </a:moveTo>
                  <a:lnTo>
                    <a:pt x="0" y="0"/>
                  </a:lnTo>
                  <a:lnTo>
                    <a:pt x="0" y="4522856"/>
                  </a:lnTo>
                  <a:lnTo>
                    <a:pt x="20104099" y="45228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2549875" y="1926541"/>
              <a:ext cx="4893945" cy="5659120"/>
            </a:xfrm>
            <a:custGeom>
              <a:avLst/>
              <a:gdLst/>
              <a:ahLst/>
              <a:cxnLst/>
              <a:rect l="l" t="t" r="r" b="b"/>
              <a:pathLst>
                <a:path w="4893944" h="5659120">
                  <a:moveTo>
                    <a:pt x="2348972" y="0"/>
                  </a:moveTo>
                  <a:lnTo>
                    <a:pt x="678648" y="828967"/>
                  </a:lnTo>
                  <a:lnTo>
                    <a:pt x="0" y="1372743"/>
                  </a:lnTo>
                  <a:lnTo>
                    <a:pt x="238121" y="2682413"/>
                  </a:lnTo>
                  <a:lnTo>
                    <a:pt x="773896" y="3325345"/>
                  </a:lnTo>
                  <a:lnTo>
                    <a:pt x="714365" y="3539653"/>
                  </a:lnTo>
                  <a:lnTo>
                    <a:pt x="523871" y="5170790"/>
                  </a:lnTo>
                  <a:lnTo>
                    <a:pt x="2345502" y="5658937"/>
                  </a:lnTo>
                  <a:lnTo>
                    <a:pt x="3464678" y="5027915"/>
                  </a:lnTo>
                  <a:lnTo>
                    <a:pt x="4440971" y="5230320"/>
                  </a:lnTo>
                  <a:lnTo>
                    <a:pt x="4691004" y="4373080"/>
                  </a:lnTo>
                  <a:lnTo>
                    <a:pt x="4750535" y="3468212"/>
                  </a:lnTo>
                  <a:lnTo>
                    <a:pt x="4179044" y="2975103"/>
                  </a:lnTo>
                  <a:lnTo>
                    <a:pt x="4595757" y="2182355"/>
                  </a:lnTo>
                  <a:lnTo>
                    <a:pt x="4893409" y="1458712"/>
                  </a:lnTo>
                  <a:lnTo>
                    <a:pt x="4000452" y="828967"/>
                  </a:lnTo>
                  <a:lnTo>
                    <a:pt x="2348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5542" y="4733058"/>
            <a:ext cx="2126327" cy="1586907"/>
          </a:xfrm>
          <a:prstGeom prst="rect">
            <a:avLst/>
          </a:prstGeom>
        </p:spPr>
        <p:txBody>
          <a:bodyPr vert="horz" wrap="square" lIns="0" tIns="4197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Auvergne</a:t>
            </a:r>
            <a:r>
              <a:rPr kumimoji="0" sz="1031" b="0" i="0" u="none" strike="noStrike" kern="1200" cap="none" spc="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–</a:t>
            </a:r>
            <a:r>
              <a:rPr kumimoji="0" sz="1031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Rhône-Alpes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06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73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87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00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3"/>
              </a:rPr>
              <a:t>auvergnerhonealpes@anfa-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3"/>
              </a:rPr>
              <a:t>auto.fr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Bourgogne</a:t>
            </a:r>
            <a:r>
              <a:rPr kumimoji="0" sz="1031" b="0" i="0" u="none" strike="noStrike" kern="1200" cap="none" spc="33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–</a:t>
            </a:r>
            <a:r>
              <a:rPr kumimoji="0" sz="1031" b="0" i="0" u="none" strike="noStrike" kern="1200" cap="none" spc="3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Franche-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Comté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06</a:t>
            </a:r>
            <a:r>
              <a:rPr kumimoji="0" sz="849" b="0" i="0" u="none" strike="noStrike" kern="120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84</a:t>
            </a:r>
            <a:r>
              <a:rPr kumimoji="0" sz="849" b="0" i="0" u="none" strike="noStrike" kern="120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50</a:t>
            </a:r>
            <a:r>
              <a:rPr kumimoji="0" sz="849" b="0" i="0" u="none" strike="noStrike" kern="1200" cap="none" spc="27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41</a:t>
            </a:r>
            <a:r>
              <a:rPr kumimoji="0" sz="849" b="0" i="0" u="none" strike="noStrike" kern="120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58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4"/>
              </a:rPr>
              <a:t>bourgognefranchecomte@anfa-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4"/>
              </a:rPr>
              <a:t>auto.fr</a:t>
            </a:r>
            <a:endParaRPr kumimoji="0" lang="fr-FR" sz="849" b="0" i="0" u="none" strike="noStrike" kern="1200" cap="none" spc="-6" normalizeH="0" baseline="0" noProof="0" dirty="0">
              <a:ln>
                <a:noFill/>
              </a:ln>
              <a:solidFill>
                <a:srgbClr val="252C65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Bretagne</a:t>
            </a:r>
            <a:endParaRPr kumimoji="0" lang="fr-FR" sz="1031" b="0" i="0" u="none" strike="noStrike" kern="120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01 41 14 16 86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5"/>
              </a:rPr>
              <a:t>bretagne@anfa-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5"/>
              </a:rPr>
              <a:t>auto.fr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5495" y="4733058"/>
            <a:ext cx="2226828" cy="513665"/>
          </a:xfrm>
          <a:prstGeom prst="rect">
            <a:avLst/>
          </a:prstGeom>
        </p:spPr>
        <p:txBody>
          <a:bodyPr vert="horz" wrap="square" lIns="0" tIns="4197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Centre-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Val</a:t>
            </a:r>
            <a:r>
              <a:rPr kumimoji="0" sz="1031" b="0" i="0" u="none" strike="noStrike" kern="1200" cap="none" spc="-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de</a:t>
            </a:r>
            <a:r>
              <a:rPr kumimoji="0" sz="1031" b="0" i="0" u="none" strike="noStrike" kern="1200" cap="none" spc="-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Loire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</a:t>
            </a:r>
            <a:r>
              <a:rPr kumimoji="0" lang="fr-FR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7 61 05 18 48</a:t>
            </a: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6"/>
              </a:rPr>
              <a:t>centrevaldeloire@anfa-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6"/>
              </a:rPr>
              <a:t>auto.fr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35496" y="5328424"/>
            <a:ext cx="1541028" cy="1036244"/>
          </a:xfrm>
          <a:prstGeom prst="rect">
            <a:avLst/>
          </a:prstGeom>
        </p:spPr>
        <p:txBody>
          <a:bodyPr vert="horz" wrap="square" lIns="0" tIns="4197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Grand</a:t>
            </a:r>
            <a:r>
              <a:rPr kumimoji="0" sz="1031" b="0" i="0" u="none" strike="noStrike" kern="1200" cap="none" spc="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-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Est</a:t>
            </a:r>
            <a:endParaRPr kumimoji="0" sz="10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60</a:t>
            </a:r>
            <a:r>
              <a:rPr kumimoji="0" sz="849" b="0" i="0" u="none" strike="noStrike" kern="1200" cap="none" spc="27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39</a:t>
            </a:r>
            <a:r>
              <a:rPr kumimoji="0" sz="849" b="0" i="0" u="none" strike="noStrike" kern="1200" cap="none" spc="27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90</a:t>
            </a:r>
            <a:r>
              <a:rPr kumimoji="0" sz="849" b="0" i="0" u="none" strike="noStrike" kern="1200" cap="none" spc="27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74</a:t>
            </a:r>
            <a:endParaRPr kumimoji="0" sz="8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7"/>
              </a:rPr>
              <a:t>grandest@anfa-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7"/>
              </a:rPr>
              <a:t>auto.fr</a:t>
            </a:r>
            <a:endParaRPr kumimoji="0" sz="8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Hauts-de-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France</a:t>
            </a:r>
            <a:endParaRPr kumimoji="0" sz="10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61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48</a:t>
            </a:r>
            <a:r>
              <a:rPr kumimoji="0" sz="849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13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59</a:t>
            </a:r>
            <a:endParaRPr kumimoji="0" sz="8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8"/>
              </a:rPr>
              <a:t>hautsdefrance@anfa-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8"/>
              </a:rPr>
              <a:t>auto.fr</a:t>
            </a:r>
            <a:endParaRPr kumimoji="0" sz="8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4574" y="4720323"/>
            <a:ext cx="1725089" cy="1651027"/>
          </a:xfrm>
          <a:prstGeom prst="rect">
            <a:avLst/>
          </a:prstGeom>
        </p:spPr>
        <p:txBody>
          <a:bodyPr vert="horz" wrap="square" lIns="0" tIns="4197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Ile-de-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France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61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48</a:t>
            </a:r>
            <a:r>
              <a:rPr kumimoji="0" sz="849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12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82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9"/>
              </a:rPr>
              <a:t>iledefrance@anfa-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9"/>
              </a:rPr>
              <a:t>auto.fr</a:t>
            </a:r>
            <a:endParaRPr kumimoji="0" lang="fr-FR" sz="849" b="0" i="0" u="none" strike="noStrike" kern="1200" cap="none" spc="-6" normalizeH="0" baseline="0" noProof="0" dirty="0">
              <a:ln>
                <a:noFill/>
              </a:ln>
              <a:solidFill>
                <a:srgbClr val="252C65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31" b="0" i="0" u="none" strike="noStrike" kern="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Normandie</a:t>
            </a:r>
            <a:endParaRPr kumimoji="0" lang="fr-FR" sz="103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06</a:t>
            </a:r>
            <a:r>
              <a:rPr kumimoji="0" lang="fr-FR" sz="849" b="0" i="0" u="none" strike="noStrike" kern="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67</a:t>
            </a:r>
            <a:r>
              <a:rPr kumimoji="0" lang="fr-FR" sz="849" b="0" i="0" u="none" strike="noStrike" kern="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37</a:t>
            </a:r>
            <a:r>
              <a:rPr kumimoji="0" lang="fr-FR" sz="849" b="0" i="0" u="none" strike="noStrike" kern="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02</a:t>
            </a:r>
            <a:r>
              <a:rPr kumimoji="0" lang="fr-FR" sz="849" b="0" i="0" u="none" strike="noStrike" kern="0" cap="none" spc="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64</a:t>
            </a:r>
            <a:endParaRPr kumimoji="0" lang="fr-FR" sz="84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0"/>
              </a:rPr>
              <a:t>normandie@anfa-</a:t>
            </a:r>
            <a:r>
              <a:rPr kumimoji="0" lang="fr-FR" sz="849" b="0" i="0" u="none" strike="noStrike" kern="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0"/>
              </a:rPr>
              <a:t>auto.fr</a:t>
            </a:r>
            <a:endParaRPr kumimoji="0" lang="fr-FR" sz="84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Nouvelle</a:t>
            </a:r>
            <a:r>
              <a:rPr kumimoji="0" sz="1031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Aquitaine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61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48</a:t>
            </a:r>
            <a:r>
              <a:rPr kumimoji="0" sz="849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15</a:t>
            </a:r>
            <a:r>
              <a:rPr kumimoji="0" sz="849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27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1"/>
              </a:rPr>
              <a:t>nouvelleaquitaine@anfa-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1"/>
              </a:rPr>
              <a:t>auto.fr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53664" y="4766982"/>
            <a:ext cx="2346969" cy="1619609"/>
          </a:xfrm>
          <a:prstGeom prst="rect">
            <a:avLst/>
          </a:prstGeom>
        </p:spPr>
        <p:txBody>
          <a:bodyPr vert="horz" wrap="square" lIns="0" tIns="41972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31" b="0" i="0" u="none" strike="noStrike" kern="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Occitanie</a:t>
            </a:r>
            <a:endParaRPr kumimoji="0" lang="it-IT" sz="103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06</a:t>
            </a:r>
            <a:r>
              <a:rPr kumimoji="0" lang="it-IT" sz="849" b="0" i="0" u="none" strike="noStrike" kern="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it-IT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84</a:t>
            </a:r>
            <a:r>
              <a:rPr kumimoji="0" lang="it-IT" sz="849" b="0" i="0" u="none" strike="noStrike" kern="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it-IT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50</a:t>
            </a:r>
            <a:r>
              <a:rPr kumimoji="0" lang="it-IT" sz="849" b="0" i="0" u="none" strike="noStrike" kern="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it-IT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40</a:t>
            </a:r>
            <a:r>
              <a:rPr kumimoji="0" lang="it-IT" sz="849" b="0" i="0" u="none" strike="noStrike" kern="0" cap="none" spc="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it-IT" sz="849" b="0" i="0" u="none" strike="noStrike" kern="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99</a:t>
            </a:r>
            <a:endParaRPr kumimoji="0" lang="it-IT" sz="84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2"/>
              </a:rPr>
              <a:t>occitanie@anfa-</a:t>
            </a:r>
            <a:r>
              <a:rPr kumimoji="0" lang="it-IT" sz="849" b="0" i="0" u="none" strike="noStrike" kern="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2"/>
              </a:rPr>
              <a:t>auto.fr</a:t>
            </a:r>
            <a:endParaRPr kumimoji="0" lang="fr-FR" sz="1031" b="0" i="0" u="none" strike="noStrike" kern="120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31" b="0" i="0" u="none" strike="noStrike" kern="0" cap="none" spc="0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31" b="0" i="0" u="none" strike="noStrike" kern="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Pays</a:t>
            </a:r>
            <a:r>
              <a:rPr kumimoji="0" lang="fr-FR" sz="1031" b="0" i="0" u="none" strike="noStrike" kern="0" cap="none" spc="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lang="fr-FR" sz="1031" b="0" i="0" u="none" strike="noStrike" kern="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de</a:t>
            </a:r>
            <a:r>
              <a:rPr kumimoji="0" lang="fr-FR" sz="1031" b="0" i="0" u="none" strike="noStrike" kern="0" cap="none" spc="3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lang="fr-FR" sz="1031" b="0" i="0" u="none" strike="noStrike" kern="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la</a:t>
            </a:r>
            <a:r>
              <a:rPr kumimoji="0" lang="fr-FR" sz="1031" b="0" i="0" u="none" strike="noStrike" kern="0" cap="none" spc="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lang="fr-FR" sz="1031" b="0" i="0" u="none" strike="noStrike" kern="0" cap="none" spc="-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Loire</a:t>
            </a:r>
            <a:endParaRPr kumimoji="0" lang="fr-FR" sz="103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06</a:t>
            </a:r>
            <a:r>
              <a:rPr kumimoji="0" lang="fr-FR" sz="849" b="0" i="0" u="none" strike="noStrike" kern="0" cap="none" spc="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59</a:t>
            </a:r>
            <a:r>
              <a:rPr kumimoji="0" lang="fr-FR" sz="849" b="0" i="0" u="none" strike="noStrike" kern="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97</a:t>
            </a:r>
            <a:r>
              <a:rPr kumimoji="0" lang="fr-FR" sz="849" b="0" i="0" u="none" strike="noStrike" kern="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51</a:t>
            </a:r>
            <a:r>
              <a:rPr kumimoji="0" lang="fr-FR" sz="849" b="0" i="0" u="none" strike="noStrike" kern="0" cap="none" spc="24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lang="fr-FR" sz="849" b="0" i="0" u="none" strike="noStrike" kern="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96</a:t>
            </a:r>
            <a:endParaRPr kumimoji="0" lang="fr-FR" sz="84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49" b="0" i="0" u="none" strike="noStrike" kern="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5"/>
              </a:rPr>
              <a:t>bretagnepaysdelaloire@anfa-</a:t>
            </a:r>
            <a:r>
              <a:rPr kumimoji="0" lang="fr-FR" sz="849" b="0" i="0" u="none" strike="noStrike" kern="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5"/>
              </a:rPr>
              <a:t>auto.fr</a:t>
            </a:r>
            <a:endParaRPr kumimoji="0" lang="fr-FR" sz="1031" b="0" i="0" u="none" strike="noStrike" kern="1200" cap="none" spc="-15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31" b="0" i="0" u="none" strike="noStrike" kern="1200" cap="none" spc="-15" normalizeH="0" baseline="0" noProof="0" dirty="0">
              <a:ln>
                <a:noFill/>
              </a:ln>
              <a:solidFill>
                <a:srgbClr val="00A5E5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31" b="0" i="0" u="none" strike="noStrike" kern="1200" cap="none" spc="-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Provence-</a:t>
            </a:r>
            <a:r>
              <a:rPr kumimoji="0" sz="1031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Alpes-Côte</a:t>
            </a:r>
            <a:r>
              <a:rPr kumimoji="0" sz="1031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-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d’Azur,</a:t>
            </a:r>
            <a:r>
              <a:rPr kumimoji="0" sz="1031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 </a:t>
            </a:r>
            <a:r>
              <a:rPr kumimoji="0" sz="1031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Gotham Medium"/>
                <a:ea typeface="+mn-ea"/>
                <a:cs typeface="Gotham Medium"/>
              </a:rPr>
              <a:t>Corse</a:t>
            </a:r>
            <a:endParaRPr kumimoji="0" sz="10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/>
              <a:ea typeface="+mn-ea"/>
              <a:cs typeface="Gotham Medium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07</a:t>
            </a:r>
            <a:r>
              <a:rPr kumimoji="0" sz="849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62</a:t>
            </a:r>
            <a:r>
              <a:rPr kumimoji="0" sz="849" b="0" i="0" u="none" strike="noStrike" kern="1200" cap="none" spc="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85</a:t>
            </a:r>
            <a:r>
              <a:rPr kumimoji="0" sz="849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93</a:t>
            </a:r>
            <a:r>
              <a:rPr kumimoji="0" sz="849" b="0" i="0" u="none" strike="noStrike" kern="1200" cap="none" spc="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 </a:t>
            </a:r>
            <a:r>
              <a:rPr kumimoji="0" sz="849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</a:rPr>
              <a:t>95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49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3"/>
              </a:rPr>
              <a:t>pacacorse@anfa-</a:t>
            </a:r>
            <a:r>
              <a:rPr kumimoji="0" sz="849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Gotham Book"/>
                <a:ea typeface="+mn-ea"/>
                <a:cs typeface="Gotham Book"/>
                <a:hlinkClick r:id="rId13"/>
              </a:rPr>
              <a:t>auto.fr</a:t>
            </a:r>
            <a:endParaRPr kumimoji="0" sz="8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Gotham Boo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20985" y="6086990"/>
            <a:ext cx="1067399" cy="342707"/>
            <a:chOff x="17514085" y="10037897"/>
            <a:chExt cx="1760220" cy="565150"/>
          </a:xfrm>
        </p:grpSpPr>
        <p:pic>
          <p:nvPicPr>
            <p:cNvPr id="12" name="object 12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4459" y="10076891"/>
              <a:ext cx="1129544" cy="4962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4085" y="10037897"/>
              <a:ext cx="565296" cy="56471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75541" y="319551"/>
            <a:ext cx="4634633" cy="393039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fr-FR" dirty="0"/>
              <a:t>Actions territoriales</a:t>
            </a:r>
            <a:endParaRPr spc="-6" dirty="0"/>
          </a:p>
        </p:txBody>
      </p:sp>
      <p:sp>
        <p:nvSpPr>
          <p:cNvPr id="15" name="object 15"/>
          <p:cNvSpPr txBox="1"/>
          <p:nvPr/>
        </p:nvSpPr>
        <p:spPr>
          <a:xfrm>
            <a:off x="561556" y="931635"/>
            <a:ext cx="6829505" cy="373705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937246" lvl="0" indent="0" algn="l" defTabSz="914400" rtl="0" eaLnBrk="1" fontAlgn="auto" latinLnBrk="0" hangingPunct="1">
              <a:lnSpc>
                <a:spcPct val="101600"/>
              </a:lnSpc>
              <a:spcBef>
                <a:spcPts val="16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</a:t>
            </a:r>
            <a:r>
              <a:rPr kumimoji="0" sz="1600" b="0" i="0" u="none" strike="noStrike" kern="1200" cap="none" spc="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tant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que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représentants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l’ANFA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en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région,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les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responsables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territoriaux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sont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les</a:t>
            </a:r>
            <a:r>
              <a:rPr kumimoji="0" sz="1600" b="0" i="0" u="none" strike="noStrike" kern="1200" cap="none" spc="24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garants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la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qualité</a:t>
            </a:r>
            <a:r>
              <a:rPr kumimoji="0" sz="1600" b="0" i="0" u="none" strike="noStrike" kern="1200" cap="none" spc="21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et</a:t>
            </a:r>
            <a:r>
              <a:rPr kumimoji="0" sz="1600" b="0" i="0" u="none" strike="noStrike" kern="1200" cap="none" spc="-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du</a:t>
            </a:r>
            <a:r>
              <a:rPr kumimoji="0" sz="1600" b="0" i="0" u="none" strike="noStrike" kern="1200" cap="none" spc="-1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bon</a:t>
            </a:r>
            <a:r>
              <a:rPr kumimoji="0" sz="1600" b="0" i="0" u="none" strike="noStrike" kern="1200" cap="none" spc="-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déroulement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l’ensemble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des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missions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de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42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l’ANFA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sur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l’ensemble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du</a:t>
            </a:r>
            <a:r>
              <a:rPr kumimoji="0" sz="1600" b="0" i="0" u="none" strike="noStrike" kern="1200" cap="none" spc="-49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territoire métropolitain,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avec</a:t>
            </a:r>
            <a:r>
              <a:rPr kumimoji="0" sz="1600" b="0" i="0" u="none" strike="noStrike" kern="1200" cap="none" spc="-88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A5E5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ok"/>
              </a:rPr>
              <a:t>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Book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150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Le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suivi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600" b="0" i="0" u="none" strike="noStrike" kern="1200" cap="none" spc="3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actions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certification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Le</a:t>
            </a:r>
            <a:r>
              <a:rPr kumimoji="0" sz="1600" b="0" i="0" u="none" strike="noStrike" kern="1200" cap="none" spc="3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conseil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en</a:t>
            </a:r>
            <a:r>
              <a:rPr kumimoji="0" sz="16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formation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enseignants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et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maîtres</a:t>
            </a:r>
            <a:r>
              <a:rPr kumimoji="0" sz="16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d’apprentissage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La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promotion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métiers</a:t>
            </a:r>
            <a:r>
              <a:rPr kumimoji="0" sz="1600" b="0" i="0" u="none" strike="noStrike" kern="1200" cap="none" spc="4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auprès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publics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cibles</a:t>
            </a:r>
            <a:r>
              <a:rPr kumimoji="0" sz="1600" b="0" i="0" u="none" strike="noStrike" kern="1200" cap="none" spc="3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29382" marR="0" lvl="0" indent="-107818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9382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Le</a:t>
            </a:r>
            <a:r>
              <a:rPr kumimoji="0" sz="1600" b="0" i="0" u="none" strike="noStrike" kern="1200" cap="none" spc="-7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suivi</a:t>
            </a:r>
            <a:r>
              <a:rPr kumimoji="0" sz="1600" b="0" i="0" u="none" strike="noStrike" kern="1200" cap="none" spc="-7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des</a:t>
            </a:r>
            <a:r>
              <a:rPr kumimoji="0" sz="1600" b="0" i="0" u="none" strike="noStrike" kern="1200" cap="none" spc="-7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2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aides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aux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établissements</a:t>
            </a:r>
            <a:r>
              <a:rPr kumimoji="0" sz="1600" b="0" i="0" u="none" strike="noStrike" kern="1200" cap="none" spc="-7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pour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l’équipement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et</a:t>
            </a:r>
            <a:r>
              <a:rPr kumimoji="0" sz="1600" b="0" i="0" u="none" strike="noStrike" kern="1200" cap="none" spc="-7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les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projets</a:t>
            </a:r>
            <a:r>
              <a:rPr kumimoji="0" sz="1600" b="0" i="0" u="none" strike="noStrike" kern="1200" cap="none" spc="-73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1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pédagogiques</a:t>
            </a:r>
            <a:r>
              <a:rPr kumimoji="0" sz="1600" b="0" i="0" u="none" strike="noStrike" kern="1200" cap="none" spc="-6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;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136698" marR="0" lvl="0" indent="-115134" algn="l" defTabSz="914400" rtl="0" eaLnBrk="1" fontAlgn="auto" latinLnBrk="0" hangingPunct="1">
              <a:lnSpc>
                <a:spcPct val="100000"/>
              </a:lnSpc>
              <a:spcBef>
                <a:spcPts val="4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36698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L’analyse</a:t>
            </a:r>
            <a:r>
              <a:rPr kumimoji="0" sz="1600" b="0" i="0" u="none" strike="noStrike" kern="1200" cap="none" spc="9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du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schéma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régional</a:t>
            </a:r>
            <a:r>
              <a:rPr kumimoji="0" sz="1600" b="0" i="0" u="none" strike="noStrike" kern="1200" cap="none" spc="18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de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252C65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formation.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2156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709C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RESPONSABLES</a:t>
            </a:r>
            <a:r>
              <a:rPr kumimoji="0" sz="1600" b="0" i="0" u="none" strike="noStrike" kern="1200" cap="none" spc="127" normalizeH="0" baseline="0" noProof="0" dirty="0">
                <a:ln>
                  <a:noFill/>
                </a:ln>
                <a:solidFill>
                  <a:srgbClr val="00709C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 </a:t>
            </a:r>
            <a:r>
              <a:rPr kumimoji="0" sz="1600" b="0" i="0" u="none" strike="noStrike" kern="1200" cap="none" spc="-6" normalizeH="0" baseline="0" noProof="0" dirty="0">
                <a:ln>
                  <a:noFill/>
                </a:ln>
                <a:solidFill>
                  <a:srgbClr val="00709C"/>
                </a:solidFill>
                <a:effectLst/>
                <a:uLnTx/>
                <a:uFillTx/>
                <a:latin typeface="Aptos" panose="02110004020202020204"/>
                <a:ea typeface="+mn-ea"/>
                <a:cs typeface="Gotham Rounded Bold"/>
              </a:rPr>
              <a:t>TERRITORIAUX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Gotham Rounded Bold"/>
            </a:endParaRPr>
          </a:p>
        </p:txBody>
      </p:sp>
      <p:pic>
        <p:nvPicPr>
          <p:cNvPr id="26" name="Image 25" descr="Une image contenant carte&#10;&#10;Le contenu généré par l’IA peut être incorrect.">
            <a:extLst>
              <a:ext uri="{FF2B5EF4-FFF2-40B4-BE49-F238E27FC236}">
                <a16:creationId xmlns:a16="http://schemas.microsoft.com/office/drawing/2014/main" id="{A8A77069-28C9-DC72-471F-47766D5665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845" y="205427"/>
            <a:ext cx="5330066" cy="50771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1D557-BBD5-D717-814B-F55CE4DE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351FC3F-637E-5C8A-5E75-EBBC6BEC2E25}"/>
              </a:ext>
            </a:extLst>
          </p:cNvPr>
          <p:cNvSpPr txBox="1"/>
          <p:nvPr/>
        </p:nvSpPr>
        <p:spPr>
          <a:xfrm>
            <a:off x="7014343" y="2767280"/>
            <a:ext cx="4960620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PNF 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Rénovation du BTS 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Maintenance des véhicules  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Webinaire du 2 avril 2026</a:t>
            </a:r>
          </a:p>
        </p:txBody>
      </p:sp>
    </p:spTree>
    <p:extLst>
      <p:ext uri="{BB962C8B-B14F-4D97-AF65-F5344CB8AC3E}">
        <p14:creationId xmlns:p14="http://schemas.microsoft.com/office/powerpoint/2010/main" val="341839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FCD04BAD-8806-36B1-DA85-BFA723DEF14B}"/>
              </a:ext>
            </a:extLst>
          </p:cNvPr>
          <p:cNvSpPr/>
          <p:nvPr/>
        </p:nvSpPr>
        <p:spPr>
          <a:xfrm>
            <a:off x="-1" y="4164027"/>
            <a:ext cx="12184397" cy="1894000"/>
          </a:xfrm>
          <a:prstGeom prst="rect">
            <a:avLst/>
          </a:prstGeom>
          <a:solidFill>
            <a:srgbClr val="D8F0F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EBD540-9F97-E0F2-E8E2-DF83BF02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2312"/>
            <a:ext cx="10936941" cy="666158"/>
          </a:xfrm>
        </p:spPr>
        <p:txBody>
          <a:bodyPr/>
          <a:lstStyle/>
          <a:p>
            <a:r>
              <a:rPr lang="fr-FR" dirty="0">
                <a:latin typeface="Aptos" panose="020B0004020202020204" pitchFamily="34" charset="0"/>
              </a:rPr>
              <a:t>L’ANFA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D8A20C-A0BF-6B7B-B245-AD50B0D10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443" y="773991"/>
            <a:ext cx="10936287" cy="457200"/>
          </a:xfrm>
        </p:spPr>
        <p:txBody>
          <a:bodyPr/>
          <a:lstStyle/>
          <a:p>
            <a:r>
              <a:rPr lang="fr-FR" dirty="0">
                <a:latin typeface="Aptos Light" panose="020B0004020202020204" pitchFamily="34" charset="0"/>
              </a:rPr>
              <a:t>Ses activités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0C3DB1B-9A08-13DA-4174-F60782F88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106391">
            <a:off x="-181413" y="4683528"/>
            <a:ext cx="12192000" cy="142652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8D1A065-2630-15A4-6D5B-82D20EA97A8F}"/>
              </a:ext>
            </a:extLst>
          </p:cNvPr>
          <p:cNvSpPr txBox="1"/>
          <p:nvPr/>
        </p:nvSpPr>
        <p:spPr>
          <a:xfrm>
            <a:off x="9018825" y="4869566"/>
            <a:ext cx="277839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PLOYER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agissons partout en France auprès des acteurs de terrain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1BE8597-75AD-26D9-4846-4EB9B8F59942}"/>
              </a:ext>
            </a:extLst>
          </p:cNvPr>
          <p:cNvSpPr/>
          <p:nvPr/>
        </p:nvSpPr>
        <p:spPr>
          <a:xfrm>
            <a:off x="808568" y="5842618"/>
            <a:ext cx="365760" cy="360000"/>
          </a:xfrm>
          <a:prstGeom prst="ellipse">
            <a:avLst/>
          </a:prstGeom>
          <a:solidFill>
            <a:srgbClr val="44BAC1"/>
          </a:solidFill>
          <a:ln>
            <a:solidFill>
              <a:srgbClr val="44BAC1"/>
            </a:solidFill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32C177B-539D-3FCA-B68C-5B5A54FA043A}"/>
              </a:ext>
            </a:extLst>
          </p:cNvPr>
          <p:cNvCxnSpPr>
            <a:cxnSpLocks/>
          </p:cNvCxnSpPr>
          <p:nvPr/>
        </p:nvCxnSpPr>
        <p:spPr>
          <a:xfrm flipH="1">
            <a:off x="985149" y="2583591"/>
            <a:ext cx="12597" cy="3312000"/>
          </a:xfrm>
          <a:prstGeom prst="line">
            <a:avLst/>
          </a:prstGeom>
          <a:ln>
            <a:solidFill>
              <a:srgbClr val="44BAC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C08AE415-0656-FE87-AE2C-69BC49C520BA}"/>
              </a:ext>
            </a:extLst>
          </p:cNvPr>
          <p:cNvSpPr txBox="1"/>
          <p:nvPr/>
        </p:nvSpPr>
        <p:spPr>
          <a:xfrm>
            <a:off x="79343" y="3081633"/>
            <a:ext cx="185992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OBSERVER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23274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anticipons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les évolutions des métiers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et les nouveaux besoins en compétences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07988A0-80AF-E1F8-1D6E-64AAF56AC387}"/>
              </a:ext>
            </a:extLst>
          </p:cNvPr>
          <p:cNvSpPr/>
          <p:nvPr/>
        </p:nvSpPr>
        <p:spPr>
          <a:xfrm>
            <a:off x="2682819" y="5588865"/>
            <a:ext cx="365760" cy="367200"/>
          </a:xfrm>
          <a:prstGeom prst="ellipse">
            <a:avLst/>
          </a:prstGeom>
          <a:solidFill>
            <a:srgbClr val="FCC200"/>
          </a:solidFill>
          <a:ln>
            <a:solidFill>
              <a:srgbClr val="FCC200"/>
            </a:solidFill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307088C-FCD6-344B-A169-E923BE804AB1}"/>
              </a:ext>
            </a:extLst>
          </p:cNvPr>
          <p:cNvCxnSpPr>
            <a:cxnSpLocks/>
          </p:cNvCxnSpPr>
          <p:nvPr/>
        </p:nvCxnSpPr>
        <p:spPr>
          <a:xfrm flipH="1">
            <a:off x="2852085" y="2783386"/>
            <a:ext cx="12597" cy="2880000"/>
          </a:xfrm>
          <a:prstGeom prst="line">
            <a:avLst/>
          </a:prstGeom>
          <a:ln>
            <a:solidFill>
              <a:srgbClr val="FCC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FAF86838-FDE6-D685-5FD0-2EA1452A00BB}"/>
              </a:ext>
            </a:extLst>
          </p:cNvPr>
          <p:cNvSpPr txBox="1"/>
          <p:nvPr/>
        </p:nvSpPr>
        <p:spPr>
          <a:xfrm>
            <a:off x="1818833" y="2921117"/>
            <a:ext cx="2124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CONCEVOIR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développons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des dispositifs de certification et de formation innovants,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au plus près du terrain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82EA0BE-A996-76C1-EA43-695AF6B18326}"/>
              </a:ext>
            </a:extLst>
          </p:cNvPr>
          <p:cNvSpPr/>
          <p:nvPr/>
        </p:nvSpPr>
        <p:spPr>
          <a:xfrm>
            <a:off x="4640735" y="5168128"/>
            <a:ext cx="365760" cy="367200"/>
          </a:xfrm>
          <a:prstGeom prst="ellipse">
            <a:avLst/>
          </a:prstGeom>
          <a:solidFill>
            <a:srgbClr val="A476A8"/>
          </a:solidFill>
          <a:ln>
            <a:solidFill>
              <a:srgbClr val="A476A8"/>
            </a:solidFill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1438233-2980-5B48-53C1-F566CEA2848E}"/>
              </a:ext>
            </a:extLst>
          </p:cNvPr>
          <p:cNvCxnSpPr>
            <a:cxnSpLocks/>
          </p:cNvCxnSpPr>
          <p:nvPr/>
        </p:nvCxnSpPr>
        <p:spPr>
          <a:xfrm flipH="1">
            <a:off x="4817316" y="2560160"/>
            <a:ext cx="12597" cy="2628000"/>
          </a:xfrm>
          <a:prstGeom prst="line">
            <a:avLst/>
          </a:prstGeom>
          <a:ln>
            <a:solidFill>
              <a:srgbClr val="A476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D2A44F66-DDED-74F4-E9F4-CD46B76789A0}"/>
              </a:ext>
            </a:extLst>
          </p:cNvPr>
          <p:cNvSpPr txBox="1"/>
          <p:nvPr/>
        </p:nvSpPr>
        <p:spPr>
          <a:xfrm>
            <a:off x="3763116" y="2700070"/>
            <a:ext cx="2124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CERTIFIER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assurons la mise à jour des répertoires nationaux et des certifications des service de l’automobile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70653F9-C4D7-FBC7-29EC-6B78C53D5551}"/>
              </a:ext>
            </a:extLst>
          </p:cNvPr>
          <p:cNvSpPr/>
          <p:nvPr/>
        </p:nvSpPr>
        <p:spPr>
          <a:xfrm>
            <a:off x="7215295" y="4614595"/>
            <a:ext cx="365760" cy="367200"/>
          </a:xfrm>
          <a:prstGeom prst="ellipse">
            <a:avLst/>
          </a:prstGeom>
          <a:solidFill>
            <a:srgbClr val="E5007D"/>
          </a:solidFill>
          <a:ln>
            <a:solidFill>
              <a:srgbClr val="E5007D"/>
            </a:solidFill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8DB1EA3-0891-2EA0-6A71-E67D2100D7C3}"/>
              </a:ext>
            </a:extLst>
          </p:cNvPr>
          <p:cNvCxnSpPr>
            <a:cxnSpLocks/>
          </p:cNvCxnSpPr>
          <p:nvPr/>
        </p:nvCxnSpPr>
        <p:spPr>
          <a:xfrm flipH="1">
            <a:off x="7391876" y="2123666"/>
            <a:ext cx="12597" cy="2520000"/>
          </a:xfrm>
          <a:prstGeom prst="line">
            <a:avLst/>
          </a:prstGeom>
          <a:ln>
            <a:solidFill>
              <a:srgbClr val="E500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363AAF3-F721-E378-5D9D-8B0C8287B2B7}"/>
              </a:ext>
            </a:extLst>
          </p:cNvPr>
          <p:cNvSpPr txBox="1"/>
          <p:nvPr/>
        </p:nvSpPr>
        <p:spPr>
          <a:xfrm>
            <a:off x="6149680" y="2495985"/>
            <a:ext cx="2533410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ACCOMPAGNER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soutenons la formation initiale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pour constituer le vivier des salariés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de demain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1B2ACF8-F86E-A090-F0D7-DEF1D3219065}"/>
              </a:ext>
            </a:extLst>
          </p:cNvPr>
          <p:cNvSpPr/>
          <p:nvPr/>
        </p:nvSpPr>
        <p:spPr>
          <a:xfrm>
            <a:off x="10006584" y="4204252"/>
            <a:ext cx="191260" cy="190800"/>
          </a:xfrm>
          <a:prstGeom prst="ellipse">
            <a:avLst/>
          </a:prstGeom>
          <a:solidFill>
            <a:srgbClr val="FCC200"/>
          </a:solidFill>
          <a:ln>
            <a:solidFill>
              <a:srgbClr val="FCC200"/>
            </a:solidFill>
          </a:ln>
          <a:effectLst>
            <a:outerShdw blurRad="161208" dist="50800" dir="1047011" sx="98000" sy="98000" algn="ctr" rotWithShape="0">
              <a:schemeClr val="bg1">
                <a:lumMod val="50000"/>
                <a:alpha val="6399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5E6FDED-4FC6-07B3-9537-B93E6732DD6B}"/>
              </a:ext>
            </a:extLst>
          </p:cNvPr>
          <p:cNvCxnSpPr>
            <a:cxnSpLocks/>
          </p:cNvCxnSpPr>
          <p:nvPr/>
        </p:nvCxnSpPr>
        <p:spPr>
          <a:xfrm flipH="1">
            <a:off x="10095915" y="2134586"/>
            <a:ext cx="12597" cy="2056555"/>
          </a:xfrm>
          <a:prstGeom prst="line">
            <a:avLst/>
          </a:prstGeom>
          <a:ln>
            <a:solidFill>
              <a:srgbClr val="FCC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D761A75-9385-A545-DFD1-F5E795DAFAB1}"/>
              </a:ext>
            </a:extLst>
          </p:cNvPr>
          <p:cNvSpPr txBox="1"/>
          <p:nvPr/>
        </p:nvSpPr>
        <p:spPr>
          <a:xfrm>
            <a:off x="9077393" y="2642238"/>
            <a:ext cx="2102685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PROMOUVOIR</a:t>
            </a:r>
          </a:p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Nous suscitons des vocations vers des métiers utiles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3274F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à chacun, au quotidien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4357C74-BA98-9915-364E-615408CEC9DB}"/>
              </a:ext>
            </a:extLst>
          </p:cNvPr>
          <p:cNvGrpSpPr/>
          <p:nvPr/>
        </p:nvGrpSpPr>
        <p:grpSpPr>
          <a:xfrm>
            <a:off x="8350478" y="5094442"/>
            <a:ext cx="661273" cy="572756"/>
            <a:chOff x="7740302" y="5433825"/>
            <a:chExt cx="661273" cy="572756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2AE4264-8310-4A38-1E0C-493EC0F6AD59}"/>
                </a:ext>
              </a:extLst>
            </p:cNvPr>
            <p:cNvSpPr/>
            <p:nvPr/>
          </p:nvSpPr>
          <p:spPr>
            <a:xfrm>
              <a:off x="7744811" y="543382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CFC5A5A-77A2-A012-F352-6C0F62C2759B}"/>
                </a:ext>
              </a:extLst>
            </p:cNvPr>
            <p:cNvSpPr/>
            <p:nvPr/>
          </p:nvSpPr>
          <p:spPr>
            <a:xfrm>
              <a:off x="7935519" y="550582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276F236-0437-8F79-0299-B25F4DBBE762}"/>
                </a:ext>
              </a:extLst>
            </p:cNvPr>
            <p:cNvSpPr/>
            <p:nvPr/>
          </p:nvSpPr>
          <p:spPr>
            <a:xfrm>
              <a:off x="8106501" y="557931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7509F42-EAE6-E5EA-B31C-FA91D9ED7958}"/>
                </a:ext>
              </a:extLst>
            </p:cNvPr>
            <p:cNvSpPr/>
            <p:nvPr/>
          </p:nvSpPr>
          <p:spPr>
            <a:xfrm>
              <a:off x="8257575" y="564982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769B2FE-FFD7-AAE2-AB53-33474D543ECA}"/>
                </a:ext>
              </a:extLst>
            </p:cNvPr>
            <p:cNvSpPr/>
            <p:nvPr/>
          </p:nvSpPr>
          <p:spPr>
            <a:xfrm>
              <a:off x="8106501" y="5772526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F7B83703-B828-91B5-F162-7E4AB7768EB0}"/>
                </a:ext>
              </a:extLst>
            </p:cNvPr>
            <p:cNvSpPr/>
            <p:nvPr/>
          </p:nvSpPr>
          <p:spPr>
            <a:xfrm>
              <a:off x="7744811" y="5862581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7FA6B43-1876-468D-096A-566CF04516EE}"/>
                </a:ext>
              </a:extLst>
            </p:cNvPr>
            <p:cNvSpPr/>
            <p:nvPr/>
          </p:nvSpPr>
          <p:spPr>
            <a:xfrm>
              <a:off x="7930149" y="581947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078D1FE8-D39B-E890-9835-D29A5AC015A8}"/>
                </a:ext>
              </a:extLst>
            </p:cNvPr>
            <p:cNvSpPr/>
            <p:nvPr/>
          </p:nvSpPr>
          <p:spPr>
            <a:xfrm>
              <a:off x="7930149" y="5660857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01DFDB3-3EFC-4066-36DE-72054E1BF828}"/>
                </a:ext>
              </a:extLst>
            </p:cNvPr>
            <p:cNvSpPr/>
            <p:nvPr/>
          </p:nvSpPr>
          <p:spPr>
            <a:xfrm>
              <a:off x="7740302" y="5651315"/>
              <a:ext cx="144000" cy="144000"/>
            </a:xfrm>
            <a:prstGeom prst="ellipse">
              <a:avLst/>
            </a:prstGeom>
            <a:solidFill>
              <a:srgbClr val="009DDF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0B3B524A-39AB-6A1E-F857-311C61AB586B}"/>
              </a:ext>
            </a:extLst>
          </p:cNvPr>
          <p:cNvGrpSpPr/>
          <p:nvPr/>
        </p:nvGrpSpPr>
        <p:grpSpPr>
          <a:xfrm>
            <a:off x="2457782" y="1920256"/>
            <a:ext cx="837624" cy="837624"/>
            <a:chOff x="2457782" y="2622510"/>
            <a:chExt cx="837624" cy="837624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2300F92-2601-C807-A7CA-BECEA0A32905}"/>
                </a:ext>
              </a:extLst>
            </p:cNvPr>
            <p:cNvSpPr/>
            <p:nvPr/>
          </p:nvSpPr>
          <p:spPr>
            <a:xfrm>
              <a:off x="2457782" y="2622510"/>
              <a:ext cx="837624" cy="837624"/>
            </a:xfrm>
            <a:prstGeom prst="ellipse">
              <a:avLst/>
            </a:prstGeom>
            <a:solidFill>
              <a:srgbClr val="FCC200"/>
            </a:solidFill>
            <a:ln>
              <a:solidFill>
                <a:srgbClr val="FCC200"/>
              </a:solidFill>
            </a:ln>
            <a:effectLst>
              <a:outerShdw blurRad="161208" dist="50800" dir="1047011" sx="98000" sy="98000" algn="ctr" rotWithShape="0">
                <a:schemeClr val="bg1">
                  <a:lumMod val="50000"/>
                  <a:alpha val="63995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0" name="Image 59" descr="Une image contenant Police, symbole, Graphique, logo&#10;&#10;Le contenu généré par l’IA peut être incorrect.">
              <a:extLst>
                <a:ext uri="{FF2B5EF4-FFF2-40B4-BE49-F238E27FC236}">
                  <a16:creationId xmlns:a16="http://schemas.microsoft.com/office/drawing/2014/main" id="{E30B2169-0338-6038-776F-70B7D6271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2695" y="2701284"/>
              <a:ext cx="741089" cy="717046"/>
            </a:xfrm>
            <a:prstGeom prst="rect">
              <a:avLst/>
            </a:prstGeom>
          </p:spPr>
        </p:pic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365ECCCF-0ACB-C883-15F3-B425CC1249FE}"/>
              </a:ext>
            </a:extLst>
          </p:cNvPr>
          <p:cNvGrpSpPr/>
          <p:nvPr/>
        </p:nvGrpSpPr>
        <p:grpSpPr>
          <a:xfrm>
            <a:off x="9689700" y="1593264"/>
            <a:ext cx="837624" cy="837624"/>
            <a:chOff x="9689700" y="1593264"/>
            <a:chExt cx="837624" cy="837624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2F52CB4-1CCD-F170-A58A-70E428C98EC0}"/>
                </a:ext>
              </a:extLst>
            </p:cNvPr>
            <p:cNvSpPr/>
            <p:nvPr/>
          </p:nvSpPr>
          <p:spPr>
            <a:xfrm>
              <a:off x="9689700" y="1593264"/>
              <a:ext cx="837624" cy="837624"/>
            </a:xfrm>
            <a:prstGeom prst="ellipse">
              <a:avLst/>
            </a:prstGeom>
            <a:solidFill>
              <a:srgbClr val="FCC200"/>
            </a:solidFill>
            <a:ln>
              <a:solidFill>
                <a:srgbClr val="FCC200"/>
              </a:solidFill>
            </a:ln>
            <a:effectLst>
              <a:outerShdw blurRad="161208" dist="50800" dir="1047011" sx="98000" sy="98000" algn="ctr" rotWithShape="0">
                <a:schemeClr val="bg1">
                  <a:lumMod val="50000"/>
                  <a:alpha val="63995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5" name="Graphique 64" descr="Mégaphone contour">
              <a:extLst>
                <a:ext uri="{FF2B5EF4-FFF2-40B4-BE49-F238E27FC236}">
                  <a16:creationId xmlns:a16="http://schemas.microsoft.com/office/drawing/2014/main" id="{550F619C-E818-B97E-522B-1F7AA008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63331" y="1717738"/>
              <a:ext cx="604569" cy="604569"/>
            </a:xfrm>
            <a:prstGeom prst="rect">
              <a:avLst/>
            </a:prstGeom>
          </p:spPr>
        </p:pic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05A13147-9315-4B38-A36F-BA709A706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4982" y="1729297"/>
              <a:ext cx="108000" cy="1252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0BA60BBE-B2EB-C4B5-50BC-DFDB3EFF4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5167" y="1879866"/>
              <a:ext cx="119799" cy="440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1F3DCC42-FAFD-B88F-614A-9BD0FE8DF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9281" y="1974584"/>
              <a:ext cx="152200" cy="269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CCE280D3-F27B-268D-CE13-E5E2C94F0D31}"/>
              </a:ext>
            </a:extLst>
          </p:cNvPr>
          <p:cNvGrpSpPr/>
          <p:nvPr/>
        </p:nvGrpSpPr>
        <p:grpSpPr>
          <a:xfrm>
            <a:off x="4423013" y="1660447"/>
            <a:ext cx="837624" cy="837624"/>
            <a:chOff x="4423013" y="1762858"/>
            <a:chExt cx="837624" cy="837624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8198ABD-3F66-6635-F726-3DAB70A1438C}"/>
                </a:ext>
              </a:extLst>
            </p:cNvPr>
            <p:cNvSpPr/>
            <p:nvPr/>
          </p:nvSpPr>
          <p:spPr>
            <a:xfrm>
              <a:off x="4423013" y="1762858"/>
              <a:ext cx="837624" cy="837624"/>
            </a:xfrm>
            <a:prstGeom prst="ellipse">
              <a:avLst/>
            </a:prstGeom>
            <a:solidFill>
              <a:srgbClr val="A476A8"/>
            </a:solidFill>
            <a:ln>
              <a:solidFill>
                <a:srgbClr val="A476A8"/>
              </a:solidFill>
            </a:ln>
            <a:effectLst>
              <a:outerShdw blurRad="161208" dist="50800" dir="1047011" sx="98000" sy="98000" algn="ctr" rotWithShape="0">
                <a:schemeClr val="bg1">
                  <a:lumMod val="50000"/>
                  <a:alpha val="63995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7" name="Image 76" descr="Une image contenant cercle, Graphique, symbole, art&#10;&#10;Le contenu généré par l’IA peut être incorrect.">
              <a:extLst>
                <a:ext uri="{FF2B5EF4-FFF2-40B4-BE49-F238E27FC236}">
                  <a16:creationId xmlns:a16="http://schemas.microsoft.com/office/drawing/2014/main" id="{A9724E50-A515-169A-7759-4B747317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847" y="1871431"/>
              <a:ext cx="540000" cy="653022"/>
            </a:xfrm>
            <a:prstGeom prst="rect">
              <a:avLst/>
            </a:prstGeom>
          </p:spPr>
        </p:pic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5B82230C-7DCA-716E-2914-91A22BBE1498}"/>
              </a:ext>
            </a:extLst>
          </p:cNvPr>
          <p:cNvGrpSpPr/>
          <p:nvPr/>
        </p:nvGrpSpPr>
        <p:grpSpPr>
          <a:xfrm>
            <a:off x="6982943" y="1562163"/>
            <a:ext cx="837624" cy="899764"/>
            <a:chOff x="6997573" y="1333685"/>
            <a:chExt cx="837624" cy="899764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D24868A0-38F6-2C67-4170-A634E5CE286B}"/>
                </a:ext>
              </a:extLst>
            </p:cNvPr>
            <p:cNvSpPr/>
            <p:nvPr/>
          </p:nvSpPr>
          <p:spPr>
            <a:xfrm>
              <a:off x="6997573" y="1333685"/>
              <a:ext cx="837624" cy="837624"/>
            </a:xfrm>
            <a:prstGeom prst="ellipse">
              <a:avLst/>
            </a:prstGeom>
            <a:solidFill>
              <a:srgbClr val="E5007D"/>
            </a:solidFill>
            <a:ln>
              <a:solidFill>
                <a:srgbClr val="E5007D"/>
              </a:solidFill>
            </a:ln>
            <a:effectLst>
              <a:outerShdw blurRad="161208" dist="50800" dir="1047011" sx="98000" sy="98000" algn="ctr" rotWithShape="0">
                <a:schemeClr val="bg1">
                  <a:lumMod val="50000"/>
                  <a:alpha val="63995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79" name="Graphique 78" descr="Utilisateurs contour">
              <a:extLst>
                <a:ext uri="{FF2B5EF4-FFF2-40B4-BE49-F238E27FC236}">
                  <a16:creationId xmlns:a16="http://schemas.microsoft.com/office/drawing/2014/main" id="{1C97BEDC-8817-A4DF-68DC-467907F9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45583" y="1368638"/>
              <a:ext cx="540000" cy="540000"/>
            </a:xfrm>
            <a:prstGeom prst="rect">
              <a:avLst/>
            </a:prstGeom>
          </p:spPr>
        </p:pic>
        <p:pic>
          <p:nvPicPr>
            <p:cNvPr id="81" name="Graphique 80" descr="Main ouverte contour">
              <a:extLst>
                <a:ext uri="{FF2B5EF4-FFF2-40B4-BE49-F238E27FC236}">
                  <a16:creationId xmlns:a16="http://schemas.microsoft.com/office/drawing/2014/main" id="{D809C3DF-7060-BD2E-8887-D7247CE4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78905" y="1549449"/>
              <a:ext cx="684000" cy="684000"/>
            </a:xfrm>
            <a:prstGeom prst="rect">
              <a:avLst/>
            </a:prstGeom>
          </p:spPr>
        </p:pic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0255ACEB-7CEB-F712-5E0F-125C4E60CCF6}"/>
              </a:ext>
            </a:extLst>
          </p:cNvPr>
          <p:cNvGrpSpPr/>
          <p:nvPr/>
        </p:nvGrpSpPr>
        <p:grpSpPr>
          <a:xfrm>
            <a:off x="590846" y="2174002"/>
            <a:ext cx="837624" cy="837624"/>
            <a:chOff x="590846" y="3161554"/>
            <a:chExt cx="837624" cy="837624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9E1F3E0-C350-19D9-DB9E-0B3FD1614995}"/>
                </a:ext>
              </a:extLst>
            </p:cNvPr>
            <p:cNvSpPr/>
            <p:nvPr/>
          </p:nvSpPr>
          <p:spPr>
            <a:xfrm>
              <a:off x="590846" y="3161554"/>
              <a:ext cx="837624" cy="837624"/>
            </a:xfrm>
            <a:prstGeom prst="ellipse">
              <a:avLst/>
            </a:prstGeom>
            <a:solidFill>
              <a:srgbClr val="44BAC1"/>
            </a:solidFill>
            <a:ln>
              <a:solidFill>
                <a:srgbClr val="44BAC1"/>
              </a:solidFill>
            </a:ln>
            <a:effectLst>
              <a:outerShdw blurRad="161208" dist="50800" dir="1047011" sx="98000" sy="98000" algn="ctr" rotWithShape="0">
                <a:schemeClr val="bg1">
                  <a:lumMod val="50000"/>
                  <a:alpha val="63995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3" name="Graphique 82" descr="Jumelles contour">
              <a:extLst>
                <a:ext uri="{FF2B5EF4-FFF2-40B4-BE49-F238E27FC236}">
                  <a16:creationId xmlns:a16="http://schemas.microsoft.com/office/drawing/2014/main" id="{9AA8069F-CAF3-D107-7EC2-023C2C8E2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6653" y="3212870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62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E4A33-AE25-B807-35F7-B39ECA51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F295B-E39F-20E8-F148-E050AE07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33" y="2500107"/>
            <a:ext cx="6974714" cy="1325563"/>
          </a:xfrm>
        </p:spPr>
        <p:txBody>
          <a:bodyPr/>
          <a:lstStyle/>
          <a:p>
            <a:r>
              <a:rPr lang="fr-FR" dirty="0"/>
              <a:t>OBSERVER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9F7BFD-5FE4-CE45-83CC-0AE567F2A7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 </a:t>
            </a:r>
          </a:p>
        </p:txBody>
      </p:sp>
      <p:pic>
        <p:nvPicPr>
          <p:cNvPr id="8" name="Image 7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85203481-4243-D6E4-91C0-7CF6F407A5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910" y="609600"/>
            <a:ext cx="1086315" cy="12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02B0-8F44-14B2-8AD8-877DCDC2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5FFC2-F2ED-3768-6DC3-B10E8B4A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>
            <a:normAutofit/>
          </a:bodyPr>
          <a:lstStyle/>
          <a:p>
            <a:r>
              <a:rPr lang="fr-FR" dirty="0"/>
              <a:t>L’Observatoire des métiers des services de l’automobile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36D849-0EC8-2424-828B-80F16DFCB28B}"/>
              </a:ext>
            </a:extLst>
          </p:cNvPr>
          <p:cNvSpPr txBox="1"/>
          <p:nvPr/>
        </p:nvSpPr>
        <p:spPr>
          <a:xfrm>
            <a:off x="561973" y="5913340"/>
            <a:ext cx="9447015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rendre sur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https://www.anfa-auto.fr/observatoire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  participer aux webinaires</a:t>
            </a:r>
          </a:p>
        </p:txBody>
      </p:sp>
      <p:pic>
        <p:nvPicPr>
          <p:cNvPr id="6" name="Picture 2" descr="Services de l'automobile : un secteur en pleine dynamique entre emploi,  formation et transition énergétique">
            <a:extLst>
              <a:ext uri="{FF2B5EF4-FFF2-40B4-BE49-F238E27FC236}">
                <a16:creationId xmlns:a16="http://schemas.microsoft.com/office/drawing/2014/main" id="{899ECC29-CDFF-3508-04E8-FA60D40B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304" y="1518866"/>
            <a:ext cx="4857750" cy="32385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898116-D872-117C-663B-FA0E77980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3" y="1518866"/>
            <a:ext cx="2743620" cy="381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71D13-D931-890C-AE5F-001EC609DC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802" y="2638839"/>
            <a:ext cx="4001748" cy="282518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0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8C8A3-F5E3-FF10-5FE2-2DE6C1AF3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5C42D-E438-AC50-A74C-9EA1EDA4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>
            <a:normAutofit/>
          </a:bodyPr>
          <a:lstStyle/>
          <a:p>
            <a:r>
              <a:rPr lang="fr-FR" dirty="0"/>
              <a:t>L’Observatoire des métiers des services de l’automobile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678F68-0C7C-B341-2E93-A75E3A59BF1C}"/>
              </a:ext>
            </a:extLst>
          </p:cNvPr>
          <p:cNvSpPr txBox="1"/>
          <p:nvPr/>
        </p:nvSpPr>
        <p:spPr>
          <a:xfrm>
            <a:off x="561973" y="5913340"/>
            <a:ext cx="9447015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 rendre sur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https://dataviz-auto.fr/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B51F98-79E5-363F-4B9D-73CECFA19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3" y="1233115"/>
            <a:ext cx="5795340" cy="3253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227E8D-85AE-7A19-8DE7-B399A39818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329" y="2357065"/>
            <a:ext cx="5558733" cy="3253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81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25E89-B839-EBF5-DCB5-B05C9C91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933" y="2414382"/>
            <a:ext cx="6974714" cy="1325563"/>
          </a:xfrm>
        </p:spPr>
        <p:txBody>
          <a:bodyPr/>
          <a:lstStyle/>
          <a:p>
            <a:r>
              <a:rPr lang="fr-FR" dirty="0"/>
              <a:t>CONCEVOIR ET CERTIFIER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484FB2-2138-9771-56DE-73442C393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6" name="Image 5" descr="Une image contenant texte, Police, logo, Marque&#10;&#10;Le contenu généré par l’IA peut être incorrect.">
            <a:extLst>
              <a:ext uri="{FF2B5EF4-FFF2-40B4-BE49-F238E27FC236}">
                <a16:creationId xmlns:a16="http://schemas.microsoft.com/office/drawing/2014/main" id="{EBD3278D-30BC-3895-C3E1-508206873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910" y="609600"/>
            <a:ext cx="1086315" cy="127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1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FC41-AE13-458B-83C6-32937B3C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71ED1-705A-3040-F513-25D8076C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>
            <a:normAutofit/>
          </a:bodyPr>
          <a:lstStyle/>
          <a:p>
            <a:r>
              <a:rPr lang="fr-FR" dirty="0"/>
              <a:t>Ingénierie des Certifications et Examens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E6D3BA-5895-E831-5E3B-EF00C8F9A178}"/>
              </a:ext>
            </a:extLst>
          </p:cNvPr>
          <p:cNvSpPr txBox="1"/>
          <p:nvPr/>
        </p:nvSpPr>
        <p:spPr>
          <a:xfrm>
            <a:off x="561973" y="5913340"/>
            <a:ext cx="9705977" cy="369332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Des parcours de formation complets et  des solutions variées de poursuite d’étude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F3E105-964B-BA4E-D607-A61F227879D5}"/>
              </a:ext>
            </a:extLst>
          </p:cNvPr>
          <p:cNvSpPr txBox="1"/>
          <p:nvPr/>
        </p:nvSpPr>
        <p:spPr>
          <a:xfrm>
            <a:off x="416858" y="978664"/>
            <a:ext cx="104225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L’ANFA est chargée de contribuer à l’actualisation des fiches de qualification du Répertoire national des qualifications des services de l’automobile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RNQSA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et de l’offre de certification (Répertoire national des certifications des services de l’automobile -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RNCSA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de la branche.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Elle construit également les référentiels des certifications de branche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Certificats de Qualification Professionnelle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CQP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Titres à Finalité Professionnelle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TFP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Certificats de Compétences de Branche (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CCB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pic>
        <p:nvPicPr>
          <p:cNvPr id="2050" name="Picture 2" descr="LICENCE PRO OMSA - UPEM">
            <a:extLst>
              <a:ext uri="{FF2B5EF4-FFF2-40B4-BE49-F238E27FC236}">
                <a16:creationId xmlns:a16="http://schemas.microsoft.com/office/drawing/2014/main" id="{C5C21DA4-2330-AA11-E12A-F1A5A280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326" y="3999292"/>
            <a:ext cx="2876549" cy="149896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D923DC-FE3F-FA63-C2E3-3CE01932AF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1" y="2970543"/>
            <a:ext cx="4010023" cy="25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2938-2F73-3C93-D1AA-D5124EAE4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4BAAB-CC48-6B41-3667-1DEF8BDF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59" y="146051"/>
            <a:ext cx="10936941" cy="666158"/>
          </a:xfrm>
        </p:spPr>
        <p:txBody>
          <a:bodyPr>
            <a:normAutofit/>
          </a:bodyPr>
          <a:lstStyle/>
          <a:p>
            <a:r>
              <a:rPr lang="fr-FR" dirty="0"/>
              <a:t>Ingénierie des Certifications et Examens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7E9E87-48C8-7A19-DD64-3381D32BE7A0}"/>
              </a:ext>
            </a:extLst>
          </p:cNvPr>
          <p:cNvSpPr txBox="1"/>
          <p:nvPr/>
        </p:nvSpPr>
        <p:spPr>
          <a:xfrm>
            <a:off x="561973" y="5913340"/>
            <a:ext cx="9447015" cy="646331"/>
          </a:xfrm>
          <a:prstGeom prst="rect">
            <a:avLst/>
          </a:prstGeom>
          <a:solidFill>
            <a:srgbClr val="E8E5D8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→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Accompagnement complet de l’ANFA pour soutenir les premiers établissements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(référentiel, contenu pédagogique, soutien financier)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7771AB-E8AC-88B6-0C19-E01CCF83F6AA}"/>
              </a:ext>
            </a:extLst>
          </p:cNvPr>
          <p:cNvSpPr txBox="1"/>
          <p:nvPr/>
        </p:nvSpPr>
        <p:spPr>
          <a:xfrm>
            <a:off x="416858" y="978664"/>
            <a:ext cx="10422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2026, L’ANFA ouvre une nouvelle filière batterie avec 3 nouveaux CQP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CQP « Technicien Expert de Maintenance de Batteries de Véhicules Électriques 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CQP « Technicien de Maintenance de batteries de véhicules électriques 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CQP « Technicien démonteur de batteries de véhicules électriques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DC57A6-79DC-E64D-B18E-8E20AC81F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58" y="2622447"/>
            <a:ext cx="5282754" cy="24575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TLT-610 - Pont élévateur pour batterie EV">
            <a:extLst>
              <a:ext uri="{FF2B5EF4-FFF2-40B4-BE49-F238E27FC236}">
                <a16:creationId xmlns:a16="http://schemas.microsoft.com/office/drawing/2014/main" id="{E7B69096-B537-5426-5883-899EB60D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390" y="2620150"/>
            <a:ext cx="4572000" cy="24598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760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f_bts_aero.potx" id="{BE5F3B43-29A6-45A2-8815-D5D1E74BBD8F}" vid="{05A940B4-F629-45AF-82DA-DC9323FB77B6}"/>
    </a:ext>
  </a:extLst>
</a:theme>
</file>

<file path=ppt/theme/theme2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61208" dist="50800" dir="1047011" sx="98000" sy="98000" algn="ctr" rotWithShape="0">
            <a:schemeClr val="bg1">
              <a:lumMod val="50000"/>
              <a:alpha val="63995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4644</TotalTime>
  <Words>1145</Words>
  <Application>Microsoft Macintosh PowerPoint</Application>
  <PresentationFormat>Grand écran</PresentationFormat>
  <Paragraphs>172</Paragraphs>
  <Slides>21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Aptos</vt:lpstr>
      <vt:lpstr>Aptos Light</vt:lpstr>
      <vt:lpstr>Arial</vt:lpstr>
      <vt:lpstr>Calibri</vt:lpstr>
      <vt:lpstr>Gotham Book</vt:lpstr>
      <vt:lpstr>Gotham Medium</vt:lpstr>
      <vt:lpstr>Symbol</vt:lpstr>
      <vt:lpstr>Wingdings</vt:lpstr>
      <vt:lpstr>Thème Office</vt:lpstr>
      <vt:lpstr>5_Thème Office</vt:lpstr>
      <vt:lpstr>Présentation PowerPoint</vt:lpstr>
      <vt:lpstr>Offre service de l’ANFA</vt:lpstr>
      <vt:lpstr>L’ANFA</vt:lpstr>
      <vt:lpstr>OBSERVER</vt:lpstr>
      <vt:lpstr>L’Observatoire des métiers des services de l’automobile</vt:lpstr>
      <vt:lpstr>L’Observatoire des métiers des services de l’automobile</vt:lpstr>
      <vt:lpstr>CONCEVOIR ET CERTIFIER</vt:lpstr>
      <vt:lpstr>Ingénierie des Certifications et Examens</vt:lpstr>
      <vt:lpstr>Ingénierie des Certifications et Examens</vt:lpstr>
      <vt:lpstr>ACCOMPAGNER</vt:lpstr>
      <vt:lpstr>Formation de formateurs</vt:lpstr>
      <vt:lpstr>Appels à projets</vt:lpstr>
      <vt:lpstr>Des ressources pédagogiques et outils</vt:lpstr>
      <vt:lpstr>Mobilité européenne</vt:lpstr>
      <vt:lpstr>PROMOUVOIR</vt:lpstr>
      <vt:lpstr>Communication</vt:lpstr>
      <vt:lpstr>Communication</vt:lpstr>
      <vt:lpstr>Communication</vt:lpstr>
      <vt:lpstr>DEPLOYER</vt:lpstr>
      <vt:lpstr>Actions territoriales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JCM</dc:creator>
  <cp:lastModifiedBy>Pascale Costa</cp:lastModifiedBy>
  <cp:revision>134</cp:revision>
  <dcterms:created xsi:type="dcterms:W3CDTF">2024-03-18T07:54:44Z</dcterms:created>
  <dcterms:modified xsi:type="dcterms:W3CDTF">2026-04-02T11:52:10Z</dcterms:modified>
</cp:coreProperties>
</file>