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67" r:id="rId3"/>
    <p:sldId id="264" r:id="rId4"/>
    <p:sldId id="262" r:id="rId5"/>
    <p:sldId id="263" r:id="rId6"/>
    <p:sldId id="265"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39FDB-BF2E-4FA6-8A87-EBDCAB420929}" v="1" dt="2024-04-17T08:08:06.20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70556" autoAdjust="0"/>
  </p:normalViewPr>
  <p:slideViewPr>
    <p:cSldViewPr snapToGrid="0">
      <p:cViewPr>
        <p:scale>
          <a:sx n="90" d="100"/>
          <a:sy n="90" d="100"/>
        </p:scale>
        <p:origin x="66"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9"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F692A-1844-493C-9160-83B26DA3D00D}" type="datetimeFigureOut">
              <a:rPr lang="fr-FR" smtClean="0"/>
              <a:t>25/05/2024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F1F35-A0B0-489F-90E2-AE7007CD551A}" type="slidenum">
              <a:rPr lang="fr-FR" smtClean="0"/>
              <a:t>‹N°›</a:t>
            </a:fld>
            <a:endParaRPr lang="fr-FR"/>
          </a:p>
        </p:txBody>
      </p:sp>
    </p:spTree>
    <p:extLst>
      <p:ext uri="{BB962C8B-B14F-4D97-AF65-F5344CB8AC3E}">
        <p14:creationId xmlns:p14="http://schemas.microsoft.com/office/powerpoint/2010/main" val="252660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smtClean="0"/>
              <a:t>Bonjour à tous,</a:t>
            </a:r>
          </a:p>
          <a:p>
            <a:pPr algn="just"/>
            <a:r>
              <a:rPr lang="fr-FR" dirty="0" smtClean="0"/>
              <a:t>Dans le cadre de la mise en place des nouveaux programmes de Technologie de février 2024,</a:t>
            </a:r>
          </a:p>
          <a:p>
            <a:pPr algn="just"/>
            <a:r>
              <a:rPr lang="fr-FR" dirty="0" smtClean="0"/>
              <a:t>Cette courte vidéo</a:t>
            </a:r>
            <a:r>
              <a:rPr lang="fr-FR" baseline="0" dirty="0" smtClean="0"/>
              <a:t> souhaite insister sur l’importance de la structuration des connaissances à la fin de chaque séance de Technologie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9422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Rappelons</a:t>
            </a:r>
            <a:r>
              <a:rPr lang="fr-FR" baseline="0" dirty="0" smtClean="0"/>
              <a:t> qu’en Technologie au collège les élèves rencontrent des objets et des systèmes techniques, parfois pour la première fois. Beaucoup d’élèves découvrent ce qu’est une imprimante 3D, un microcontrôleur, une technologie RFID ou l’Intelligence Artificielle pour la première fois en classe de Technologie. Ce sont donc des activités de familiarisation, d’exploration, de distinction, sans recherche immédiate de maitrise complète, très loin d’un niveau d’expertise.</a:t>
            </a:r>
          </a:p>
          <a:p>
            <a:endParaRPr lang="fr-FR" baseline="0" dirty="0" smtClean="0"/>
          </a:p>
          <a:p>
            <a:r>
              <a:rPr lang="fr-FR" baseline="0" dirty="0" smtClean="0"/>
              <a:t>Ces actions sur les objets s’accompagnent également de réflexions et de construction de rudiments de connaissances et de concepts. </a:t>
            </a:r>
          </a:p>
          <a:p>
            <a:r>
              <a:rPr lang="fr-FR" baseline="0" dirty="0" smtClean="0"/>
              <a:t>A coté de la familiarisation pratique aux objets, il y a donc un registre plus marqué de l’empreinte de la pensée scientifique et technologique qui vise à penser rationnellement le monde technique, sans rejet ni fascination. </a:t>
            </a:r>
          </a:p>
          <a:p>
            <a:endParaRPr lang="fr-FR" baseline="0" dirty="0" smtClean="0"/>
          </a:p>
          <a:p>
            <a:r>
              <a:rPr lang="fr-FR" baseline="0" dirty="0" smtClean="0"/>
              <a:t>Du point de vue des démarches d’enseignement, on pratique classiquement en Technologie, des démarches de résolution de problèmes, des démarches d'investigation, des démarches de projet. Cette dernière étant sans doute la plus emblématique du travail des techniciens et des ingénieurs, qui constituent nos références. </a:t>
            </a:r>
          </a:p>
          <a:p>
            <a:endParaRPr lang="fr-FR" dirty="0" smtClean="0"/>
          </a:p>
          <a:p>
            <a:r>
              <a:rPr lang="fr-FR" dirty="0" smtClean="0"/>
              <a:t>Dans</a:t>
            </a:r>
            <a:r>
              <a:rPr lang="fr-FR" baseline="0" dirty="0" smtClean="0"/>
              <a:t> une démarche de projet, les élèves conçoivent et réalisent une partie, un sous ensemble d’un OST, l’élève apprend en faisant</a:t>
            </a:r>
            <a:endParaRPr lang="fr-FR" dirty="0" smtClean="0"/>
          </a:p>
          <a:p>
            <a:r>
              <a:rPr lang="fr-FR" dirty="0" smtClean="0"/>
              <a:t>S’agissant</a:t>
            </a:r>
            <a:r>
              <a:rPr lang="fr-FR" baseline="0" dirty="0" smtClean="0"/>
              <a:t> des démarches d’investigation, </a:t>
            </a:r>
            <a:endParaRPr lang="fr-FR" dirty="0" smtClean="0"/>
          </a:p>
          <a:p>
            <a:r>
              <a:rPr lang="fr-FR" baseline="0" dirty="0" smtClean="0"/>
              <a:t>l’objet </a:t>
            </a:r>
            <a:r>
              <a:rPr lang="fr-FR" baseline="0" dirty="0" smtClean="0"/>
              <a:t>est </a:t>
            </a:r>
            <a:r>
              <a:rPr lang="fr-FR" baseline="0" dirty="0" smtClean="0"/>
              <a:t>là, et il s’agit de l’investiguer pour le comprendre. L’élève apprend en investiguant. Il n’y a </a:t>
            </a:r>
            <a:r>
              <a:rPr lang="fr-FR" dirty="0" smtClean="0"/>
              <a:t>pas d’imposition des connaissances, il faut aller</a:t>
            </a:r>
            <a:r>
              <a:rPr lang="fr-FR" baseline="0" dirty="0" smtClean="0"/>
              <a:t> la chercher, par un engagement actif de l’élève, à l’opposé d’une pédagogie de la réponse.</a:t>
            </a:r>
          </a:p>
          <a:p>
            <a:endParaRPr lang="fr-FR" dirty="0" smtClean="0"/>
          </a:p>
        </p:txBody>
      </p:sp>
      <p:sp>
        <p:nvSpPr>
          <p:cNvPr id="4" name="Espace réservé du numéro de diapositive 3"/>
          <p:cNvSpPr>
            <a:spLocks noGrp="1"/>
          </p:cNvSpPr>
          <p:nvPr>
            <p:ph type="sldNum" sz="quarter" idx="10"/>
          </p:nvPr>
        </p:nvSpPr>
        <p:spPr/>
        <p:txBody>
          <a:bodyPr/>
          <a:lstStyle/>
          <a:p>
            <a:fld id="{C69F1F35-A0B0-489F-90E2-AE7007CD551A}" type="slidenum">
              <a:rPr lang="fr-FR" smtClean="0"/>
              <a:t>2</a:t>
            </a:fld>
            <a:endParaRPr lang="fr-FR"/>
          </a:p>
        </p:txBody>
      </p:sp>
    </p:spTree>
    <p:extLst>
      <p:ext uri="{BB962C8B-B14F-4D97-AF65-F5344CB8AC3E}">
        <p14:creationId xmlns:p14="http://schemas.microsoft.com/office/powerpoint/2010/main" val="67265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l’on examine de plus près la</a:t>
            </a:r>
            <a:r>
              <a:rPr lang="fr-FR" baseline="0" dirty="0" smtClean="0"/>
              <a:t> démarche d’investigation, ici formalisée dans un article référencé au bas de la diapositive, on peut constater que les premières étapes sont globalement acceptées et mises en œuvre actuellement, en gros, la formulation du problème et de premières tentatives de résolution.</a:t>
            </a:r>
            <a:endParaRPr lang="fr-FR" dirty="0" smtClean="0"/>
          </a:p>
          <a:p>
            <a:r>
              <a:rPr lang="fr-FR" dirty="0" smtClean="0"/>
              <a:t>Il </a:t>
            </a:r>
            <a:r>
              <a:rPr lang="fr-FR" dirty="0" smtClean="0"/>
              <a:t>en </a:t>
            </a:r>
            <a:r>
              <a:rPr lang="fr-FR" dirty="0" smtClean="0"/>
              <a:t>va tout autrement de </a:t>
            </a:r>
            <a:r>
              <a:rPr lang="fr-FR" dirty="0" smtClean="0"/>
              <a:t>la stabilisation du savoir, en cela l'acquisition et la structuration des connaissances. </a:t>
            </a:r>
          </a:p>
          <a:p>
            <a:r>
              <a:rPr lang="fr-FR" dirty="0" smtClean="0"/>
              <a:t>Cette</a:t>
            </a:r>
            <a:r>
              <a:rPr lang="fr-FR" baseline="0" dirty="0" smtClean="0"/>
              <a:t> </a:t>
            </a:r>
            <a:r>
              <a:rPr lang="fr-FR" dirty="0" smtClean="0"/>
              <a:t>opérationnalisation </a:t>
            </a:r>
            <a:r>
              <a:rPr lang="fr-FR" dirty="0" smtClean="0"/>
              <a:t>des savoirs </a:t>
            </a:r>
            <a:r>
              <a:rPr lang="fr-FR" dirty="0" smtClean="0"/>
              <a:t>relève</a:t>
            </a:r>
            <a:r>
              <a:rPr lang="fr-FR" baseline="0" dirty="0" smtClean="0"/>
              <a:t> sans doute d’un geste professionnel plus compliqué, et d’un besoin de temps mais nous ne pouvons l’éluder. Car ne pas structurer les connaissances, c’est aussi renforcer cette fausse idée très courante </a:t>
            </a:r>
            <a:r>
              <a:rPr lang="fr-FR" dirty="0" smtClean="0"/>
              <a:t>côté </a:t>
            </a:r>
            <a:r>
              <a:rPr lang="fr-FR" dirty="0" smtClean="0"/>
              <a:t>élèves, </a:t>
            </a:r>
            <a:r>
              <a:rPr lang="fr-FR" dirty="0" smtClean="0"/>
              <a:t>qui envisagent </a:t>
            </a:r>
            <a:r>
              <a:rPr lang="fr-FR" dirty="0" smtClean="0"/>
              <a:t>les activités </a:t>
            </a:r>
            <a:r>
              <a:rPr lang="fr-FR" dirty="0" smtClean="0"/>
              <a:t>scolaires que </a:t>
            </a:r>
            <a:r>
              <a:rPr lang="fr-FR" dirty="0" smtClean="0"/>
              <a:t>pour ce qu'elles ne sont pas, c'est-à-dire </a:t>
            </a:r>
            <a:r>
              <a:rPr lang="fr-FR" dirty="0" err="1" smtClean="0"/>
              <a:t>autoréférencées</a:t>
            </a:r>
            <a:r>
              <a:rPr lang="fr-FR" dirty="0" smtClean="0"/>
              <a:t> sur elles mêmes, n’ayant d’existence que dans le milieu scolaire</a:t>
            </a:r>
            <a:r>
              <a:rPr lang="fr-FR" baseline="0" dirty="0" smtClean="0"/>
              <a:t> et sans rapport avec le monde réel extérieur à l’école.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69F1F35-A0B0-489F-90E2-AE7007CD551A}" type="slidenum">
              <a:rPr lang="fr-FR" smtClean="0"/>
              <a:t>3</a:t>
            </a:fld>
            <a:endParaRPr lang="fr-FR"/>
          </a:p>
        </p:txBody>
      </p:sp>
    </p:spTree>
    <p:extLst>
      <p:ext uri="{BB962C8B-B14F-4D97-AF65-F5344CB8AC3E}">
        <p14:creationId xmlns:p14="http://schemas.microsoft.com/office/powerpoint/2010/main" val="308726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Structurer les connaissances,</a:t>
            </a:r>
            <a:r>
              <a:rPr lang="fr-FR" baseline="0" dirty="0" smtClean="0"/>
              <a:t> c’est passer de l’activité scolaire à la compréhension du monde technique</a:t>
            </a:r>
            <a:endParaRPr lang="fr-FR" dirty="0" smtClean="0"/>
          </a:p>
          <a:p>
            <a:r>
              <a:rPr lang="fr-FR" dirty="0" smtClean="0"/>
              <a:t>Cela nécessite </a:t>
            </a:r>
            <a:r>
              <a:rPr lang="fr-FR" dirty="0" smtClean="0"/>
              <a:t>une mise à distance</a:t>
            </a:r>
          </a:p>
          <a:p>
            <a:r>
              <a:rPr lang="fr-FR" dirty="0" smtClean="0"/>
              <a:t>Une certaine réorganisation de </a:t>
            </a:r>
            <a:r>
              <a:rPr lang="fr-FR" dirty="0" smtClean="0"/>
              <a:t>l'action pédagogique en classe</a:t>
            </a:r>
          </a:p>
          <a:p>
            <a:r>
              <a:rPr lang="fr-FR" dirty="0" smtClean="0"/>
              <a:t>Ici, dans l’exemple,</a:t>
            </a:r>
            <a:r>
              <a:rPr lang="fr-FR" baseline="0" dirty="0" smtClean="0"/>
              <a:t> c’est permettre aux élèves, sous la conduite du maitre, à conduire des comparaisons entre les solutions techniques observées et investiguées sur un robot pédagogique et celles disponibles sur une voiture autonome. Ces mises en relations entre les OST scolaires et les OST du monde réel doivent être conduites systématiquement, dès que possible.</a:t>
            </a:r>
          </a:p>
          <a:p>
            <a:r>
              <a:rPr lang="fr-FR" baseline="0" dirty="0" smtClean="0"/>
              <a:t>Elles peuvent et doivent être renforcées et prolongées au travers d’exercices (on peut utiliser les manuels scolaires dans ce sens), de travail à la maison et ou au sein du dispositif Devoirs Faits.</a:t>
            </a:r>
          </a:p>
          <a:p>
            <a:endParaRPr lang="fr-FR" dirty="0" smtClean="0"/>
          </a:p>
          <a:p>
            <a:endParaRPr lang="fr-FR" dirty="0" smtClean="0"/>
          </a:p>
          <a:p>
            <a:r>
              <a:rPr lang="fr-FR" dirty="0" smtClean="0"/>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69F1F35-A0B0-489F-90E2-AE7007CD551A}" type="slidenum">
              <a:rPr lang="fr-FR" smtClean="0"/>
              <a:t>4</a:t>
            </a:fld>
            <a:endParaRPr lang="fr-FR"/>
          </a:p>
        </p:txBody>
      </p:sp>
    </p:spTree>
    <p:extLst>
      <p:ext uri="{BB962C8B-B14F-4D97-AF65-F5344CB8AC3E}">
        <p14:creationId xmlns:p14="http://schemas.microsoft.com/office/powerpoint/2010/main" val="184947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dernière diapositive en guise d’exemple</a:t>
            </a:r>
          </a:p>
          <a:p>
            <a:r>
              <a:rPr lang="fr-FR" dirty="0" smtClean="0"/>
              <a:t>Il s’agit de conduire les élèves faire</a:t>
            </a:r>
            <a:r>
              <a:rPr lang="fr-FR" baseline="0" dirty="0" smtClean="0"/>
              <a:t> des allers/retours entre les solutions techniques du robot pédagogique et celles sur la voiture autonome</a:t>
            </a:r>
          </a:p>
          <a:p>
            <a:r>
              <a:rPr lang="fr-FR" baseline="0" dirty="0" smtClean="0"/>
              <a:t>La production d’écrits est aussi ici essentiel pour faciliter ces acquisitions chez les élèves. </a:t>
            </a:r>
          </a:p>
          <a:p>
            <a:pPr marL="0" indent="0">
              <a:buFont typeface="Arial" panose="020B0604020202020204" pitchFamily="34" charset="0"/>
              <a:buNone/>
            </a:pPr>
            <a:r>
              <a:rPr lang="fr-FR" sz="1200" b="0" dirty="0" smtClean="0">
                <a:latin typeface="Arial" panose="020B0604020202020204" pitchFamily="34" charset="0"/>
                <a:cs typeface="Arial" panose="020B0604020202020204" pitchFamily="34" charset="0"/>
              </a:rPr>
              <a:t>C’est cet ensemble qui constitue le substrat des évaluations qui viendront par la suite où les connaissances acquises</a:t>
            </a:r>
            <a:r>
              <a:rPr lang="fr-FR" sz="1200" b="0" baseline="0" dirty="0" smtClean="0">
                <a:latin typeface="Arial" panose="020B0604020202020204" pitchFamily="34" charset="0"/>
                <a:cs typeface="Arial" panose="020B0604020202020204" pitchFamily="34" charset="0"/>
              </a:rPr>
              <a:t> seront éprouvées sur d’autres systèmes </a:t>
            </a:r>
            <a:endParaRPr lang="fr-FR" sz="1200" b="0" dirty="0" smtClean="0">
              <a:latin typeface="Arial" panose="020B0604020202020204" pitchFamily="34" charset="0"/>
              <a:cs typeface="Arial" panose="020B0604020202020204" pitchFamily="34" charset="0"/>
            </a:endParaRP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C69F1F35-A0B0-489F-90E2-AE7007CD551A}" type="slidenum">
              <a:rPr lang="fr-FR" smtClean="0"/>
              <a:t>5</a:t>
            </a:fld>
            <a:endParaRPr lang="fr-FR"/>
          </a:p>
        </p:txBody>
      </p:sp>
    </p:spTree>
    <p:extLst>
      <p:ext uri="{BB962C8B-B14F-4D97-AF65-F5344CB8AC3E}">
        <p14:creationId xmlns:p14="http://schemas.microsoft.com/office/powerpoint/2010/main" val="243445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2AB59D-65E8-4BD8-8610-B8C8F298E9E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90CFC60-233F-4978-9C6F-957AD894C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6B5ED98-BA19-4AB2-889F-4A342DBC28EA}"/>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DBD169E7-58BD-46A2-B3B1-F8EE6C0CB9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FC9732-F80C-4BFA-BF80-F351C4EC2577}"/>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427848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0D3893-E26C-4E31-A4E6-723B1E74518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637FE6-F298-4A0D-89DE-01A7997A18B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1AB144-3746-470A-AF2F-AE4BE196778E}"/>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BDE77831-ECC3-4785-BB8A-E68D83961E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53758B-5A17-471E-98B4-AF238237B1BF}"/>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269019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A01CC40-855E-4B7A-BFDD-83B514A3AD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8E4EEA0-744F-4633-943D-E06115E8347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D5326D-CD71-4678-810D-6A36829DA5D5}"/>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58DF08A2-275E-45BF-8F59-90B1555DFB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94B35B-7FF4-4F27-B2E8-F8115FEC12FB}"/>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421670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D3EF7B2F-9A46-43FA-A234-629B11124D3C}" type="datetime1">
              <a:rPr lang="fr-FR" cap="all" smtClean="0"/>
              <a:t>25/05/2024</a:t>
            </a:fld>
            <a:endParaRPr lang="fr-FR" cap="all" dirty="0"/>
          </a:p>
        </p:txBody>
      </p:sp>
      <p:sp>
        <p:nvSpPr>
          <p:cNvPr id="3" name="Espace réservé du pied de page 2"/>
          <p:cNvSpPr>
            <a:spLocks noGrp="1"/>
          </p:cNvSpPr>
          <p:nvPr>
            <p:ph type="ftr" sz="quarter" idx="11"/>
          </p:nvPr>
        </p:nvSpPr>
        <p:spPr bwMode="gray"/>
        <p:txBody>
          <a:bodyPr/>
          <a:lstStyle/>
          <a:p>
            <a:r>
              <a:rPr lang="fr-FR" smtClean="0"/>
              <a:t>Inspection Pédagogique Régionale de Sciences et Techniques Industrielles </a:t>
            </a:r>
            <a:endParaRPr lang="fr-FR" dirty="0"/>
          </a:p>
        </p:txBody>
      </p:sp>
      <p:sp>
        <p:nvSpPr>
          <p:cNvPr id="8" name="Espace réservé du numéro de diapositive 7"/>
          <p:cNvSpPr>
            <a:spLocks noGrp="1"/>
          </p:cNvSpPr>
          <p:nvPr>
            <p:ph type="sldNum" sz="quarter" idx="12"/>
          </p:nvPr>
        </p:nvSpPr>
        <p:spPr bwMode="gray"/>
        <p:txBody>
          <a:bodyPr/>
          <a:lstStyle>
            <a:lvl1pPr>
              <a:defRPr/>
            </a:lvl1pPr>
          </a:lstStyle>
          <a:p>
            <a:r>
              <a:rPr lang="fr-FR" dirty="0" smtClean="0"/>
              <a:t>1</a:t>
            </a:r>
            <a:endParaRPr lang="fr-FR" dirty="0"/>
          </a:p>
        </p:txBody>
      </p:sp>
      <p:sp>
        <p:nvSpPr>
          <p:cNvPr id="11" name="Espace réservé du texte 10"/>
          <p:cNvSpPr>
            <a:spLocks noGrp="1"/>
          </p:cNvSpPr>
          <p:nvPr>
            <p:ph type="body" sz="quarter" idx="13" hasCustomPrompt="1"/>
          </p:nvPr>
        </p:nvSpPr>
        <p:spPr bwMode="gray">
          <a:xfrm>
            <a:off x="480000" y="3128061"/>
            <a:ext cx="11232000" cy="877202"/>
          </a:xfrm>
        </p:spPr>
        <p:txBody>
          <a:bodyPr/>
          <a:lstStyle>
            <a:lvl1pPr>
              <a:lnSpc>
                <a:spcPct val="90000"/>
              </a:lnSpc>
              <a:spcAft>
                <a:spcPts val="0"/>
              </a:spcAft>
              <a:defRPr sz="3250" b="1" cap="all" baseline="0">
                <a:latin typeface="Arial" panose="020B0604020202020204" pitchFamily="34" charset="0"/>
                <a:cs typeface="Arial" panose="020B0604020202020204" pitchFamily="34" charset="0"/>
              </a:defRPr>
            </a:lvl1pPr>
            <a:lvl2pPr marL="0" indent="0">
              <a:spcBef>
                <a:spcPts val="500"/>
              </a:spcBef>
              <a:spcAft>
                <a:spcPts val="0"/>
              </a:spcAft>
              <a:buNone/>
              <a:defRPr sz="1850"/>
            </a:lvl2pPr>
          </a:lstStyle>
          <a:p>
            <a:pPr lvl="0"/>
            <a:r>
              <a:rPr lang="fr-FR" dirty="0" smtClean="0"/>
              <a:t>Titre</a:t>
            </a:r>
            <a:endParaRPr lang="fr-FR" dirty="0"/>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p:cNvSpPr>
            <a:spLocks noGrp="1"/>
          </p:cNvSpPr>
          <p:nvPr>
            <p:ph type="body" sz="quarter" idx="15" hasCustomPrompt="1"/>
          </p:nvPr>
        </p:nvSpPr>
        <p:spPr>
          <a:xfrm>
            <a:off x="480000" y="4216508"/>
            <a:ext cx="11232000" cy="979487"/>
          </a:xfrm>
        </p:spPr>
        <p:txBody>
          <a:bodyPr/>
          <a:lstStyle>
            <a:lvl1pPr>
              <a:defRPr sz="1850">
                <a:latin typeface="Arial" panose="020B0604020202020204" pitchFamily="34" charset="0"/>
                <a:cs typeface="Arial" panose="020B0604020202020204" pitchFamily="34" charset="0"/>
              </a:defRPr>
            </a:lvl1pPr>
          </a:lstStyle>
          <a:p>
            <a:pPr lvl="0"/>
            <a:r>
              <a:rPr lang="fr-FR" dirty="0" smtClean="0"/>
              <a:t>Sous-titre</a:t>
            </a:r>
            <a:endParaRPr lang="fr-FR" dirty="0"/>
          </a:p>
        </p:txBody>
      </p:sp>
      <p:pic>
        <p:nvPicPr>
          <p:cNvPr id="14" name="Image 13">
            <a:extLst>
              <a:ext uri="{FF2B5EF4-FFF2-40B4-BE49-F238E27FC236}">
                <a16:creationId xmlns:a16="http://schemas.microsoft.com/office/drawing/2014/main" id="{EC04E4D8-81BF-1E49-863C-5693067E17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539" y="248400"/>
            <a:ext cx="2172654" cy="1770772"/>
          </a:xfrm>
          <a:prstGeom prst="rect">
            <a:avLst/>
          </a:prstGeom>
        </p:spPr>
      </p:pic>
    </p:spTree>
    <p:extLst>
      <p:ext uri="{BB962C8B-B14F-4D97-AF65-F5344CB8AC3E}">
        <p14:creationId xmlns:p14="http://schemas.microsoft.com/office/powerpoint/2010/main" val="1576279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lvl1pPr>
          </a:lstStyle>
          <a:p>
            <a:r>
              <a:rPr lang="fr-FR" smtClean="0"/>
              <a:t>Modifiez le style du titre</a:t>
            </a:r>
            <a:endParaRPr lang="fr-FR" dirty="0"/>
          </a:p>
        </p:txBody>
      </p:sp>
      <p:sp>
        <p:nvSpPr>
          <p:cNvPr id="3" name="Espace réservé de la date 2"/>
          <p:cNvSpPr>
            <a:spLocks noGrp="1"/>
          </p:cNvSpPr>
          <p:nvPr>
            <p:ph type="dt" sz="half" idx="10"/>
          </p:nvPr>
        </p:nvSpPr>
        <p:spPr/>
        <p:txBody>
          <a:bodyPr/>
          <a:lstStyle/>
          <a:p>
            <a:pPr algn="r"/>
            <a:fld id="{7828BDEB-F227-4F04-BF24-D660587B15CE}" type="datetime1">
              <a:rPr lang="fr-FR" cap="all" smtClean="0"/>
              <a:t>25/05/2024</a:t>
            </a:fld>
            <a:endParaRPr lang="fr-FR" cap="all" dirty="0"/>
          </a:p>
        </p:txBody>
      </p:sp>
      <p:sp>
        <p:nvSpPr>
          <p:cNvPr id="4" name="Espace réservé du pied de page 3"/>
          <p:cNvSpPr>
            <a:spLocks noGrp="1"/>
          </p:cNvSpPr>
          <p:nvPr>
            <p:ph type="ftr" sz="quarter" idx="11"/>
          </p:nvPr>
        </p:nvSpPr>
        <p:spPr/>
        <p:txBody>
          <a:bodyPr/>
          <a:lstStyle/>
          <a:p>
            <a:r>
              <a:rPr lang="fr-FR" smtClean="0"/>
              <a:t>Inspection Pédagogique Régionale de Sciences et Techniques Industrielles </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
        <p:nvSpPr>
          <p:cNvPr id="7" name="Espace réservé du contenu 6"/>
          <p:cNvSpPr>
            <a:spLocks noGrp="1"/>
          </p:cNvSpPr>
          <p:nvPr>
            <p:ph sz="quarter" idx="13"/>
          </p:nvPr>
        </p:nvSpPr>
        <p:spPr>
          <a:xfrm>
            <a:off x="480646" y="2205039"/>
            <a:ext cx="11230708" cy="4103687"/>
          </a:xfrm>
        </p:spPr>
        <p:txBody>
          <a:bodyPr/>
          <a:lstStyle>
            <a:lvl1pPr>
              <a:spcBef>
                <a:spcPts val="1200"/>
              </a:spcBef>
              <a:defRPr sz="2000"/>
            </a:lvl1pPr>
            <a:lvl2pPr marL="361950" indent="-180975">
              <a:defRPr sz="1600"/>
            </a:lvl2pPr>
            <a:lvl3pPr marL="536575" indent="-174625">
              <a:spcBef>
                <a:spcPts val="0"/>
              </a:spcBef>
              <a:spcAft>
                <a:spcPts val="600"/>
              </a:spcAft>
              <a:defRPr sz="1400"/>
            </a:lvl3pPr>
            <a:lvl4pPr marL="717550" indent="-180975">
              <a:defRPr sz="1200"/>
            </a:lvl4pPr>
            <a:lvl5pPr marL="898525" indent="-180975">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54636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userDrawn="1">
  <p:cSld name="1_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62E52897-1F25-4B6D-AEA8-59D5FD149189}" type="datetime1">
              <a:rPr lang="fr-FR" smtClean="0"/>
              <a:t>25/05/2024</a:t>
            </a:fld>
            <a:endParaRPr lang="fr-FR"/>
          </a:p>
        </p:txBody>
      </p:sp>
      <p:sp>
        <p:nvSpPr>
          <p:cNvPr id="5" name="Espace réservé du pied de page 4"/>
          <p:cNvSpPr>
            <a:spLocks noGrp="1"/>
          </p:cNvSpPr>
          <p:nvPr>
            <p:ph type="ftr" sz="quarter" idx="11"/>
          </p:nvPr>
        </p:nvSpPr>
        <p:spPr bwMode="auto"/>
        <p:txBody>
          <a:bodyPr/>
          <a:lstStyle/>
          <a:p>
            <a:pPr>
              <a:defRPr/>
            </a:pPr>
            <a:r>
              <a:rPr lang="fr-FR" smtClean="0"/>
              <a:t>Inspection Pédagogique Régionale de Sciences et Techniques Industrielles </a:t>
            </a:r>
            <a:endParaRPr lang="fr-FR"/>
          </a:p>
        </p:txBody>
      </p:sp>
      <p:sp>
        <p:nvSpPr>
          <p:cNvPr id="6" name="Espace réservé du numéro de diapositive 5"/>
          <p:cNvSpPr>
            <a:spLocks noGrp="1"/>
          </p:cNvSpPr>
          <p:nvPr>
            <p:ph type="sldNum" sz="quarter" idx="12"/>
          </p:nvPr>
        </p:nvSpPr>
        <p:spPr bwMode="auto"/>
        <p:txBody>
          <a:bodyPr/>
          <a:lstStyle/>
          <a:p>
            <a:pPr>
              <a:defRPr/>
            </a:pPr>
            <a:fld id="{6D44A155-096B-0642-90B3-8CE6186FE2A1}" type="slidenum">
              <a:rPr lang="fr-FR"/>
              <a:t>‹N°›</a:t>
            </a:fld>
            <a:endParaRPr lang="fr-FR"/>
          </a:p>
        </p:txBody>
      </p:sp>
    </p:spTree>
    <p:extLst>
      <p:ext uri="{BB962C8B-B14F-4D97-AF65-F5344CB8AC3E}">
        <p14:creationId xmlns:p14="http://schemas.microsoft.com/office/powerpoint/2010/main" val="137997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A4C4F139-C5A4-4FAB-B5F8-60AF825166EB}" type="datetime1">
              <a:rPr lang="fr-FR" smtClean="0"/>
              <a:t>25/05/2024</a:t>
            </a:fld>
            <a:endParaRPr lang="fr-FR"/>
          </a:p>
        </p:txBody>
      </p:sp>
      <p:sp>
        <p:nvSpPr>
          <p:cNvPr id="3" name="Espace réservé du pied de page 2"/>
          <p:cNvSpPr>
            <a:spLocks noGrp="1"/>
          </p:cNvSpPr>
          <p:nvPr>
            <p:ph type="ftr" sz="quarter" idx="11"/>
          </p:nvPr>
        </p:nvSpPr>
        <p:spPr bwMode="auto"/>
        <p:txBody>
          <a:bodyPr/>
          <a:lstStyle/>
          <a:p>
            <a:pPr>
              <a:defRPr/>
            </a:pPr>
            <a:r>
              <a:rPr lang="fr-FR" smtClean="0"/>
              <a:t>Inspection Pédagogique Régionale de Sciences et Techniques Industrielles </a:t>
            </a:r>
            <a:endParaRPr lang="fr-FR"/>
          </a:p>
        </p:txBody>
      </p:sp>
      <p:sp>
        <p:nvSpPr>
          <p:cNvPr id="4" name="Espace réservé du numéro de diapositive 3"/>
          <p:cNvSpPr>
            <a:spLocks noGrp="1"/>
          </p:cNvSpPr>
          <p:nvPr>
            <p:ph type="sldNum" sz="quarter" idx="12"/>
          </p:nvPr>
        </p:nvSpPr>
        <p:spPr bwMode="auto"/>
        <p:txBody>
          <a:bodyPr/>
          <a:lstStyle/>
          <a:p>
            <a:pPr>
              <a:defRPr/>
            </a:pPr>
            <a:fld id="{6D44A155-096B-0642-90B3-8CE6186FE2A1}" type="slidenum">
              <a:rPr lang="fr-FR"/>
              <a:t>‹N°›</a:t>
            </a:fld>
            <a:endParaRPr lang="fr-FR"/>
          </a:p>
        </p:txBody>
      </p:sp>
    </p:spTree>
    <p:extLst>
      <p:ext uri="{BB962C8B-B14F-4D97-AF65-F5344CB8AC3E}">
        <p14:creationId xmlns:p14="http://schemas.microsoft.com/office/powerpoint/2010/main" val="374216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EBBA1-2204-4F80-A5B8-7AAF868251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E83453-8244-40A7-976A-CC2CF8FB86D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F22415-3240-469A-83CD-FB901688C042}"/>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03DCA166-BE7F-4D24-8585-DC3CE56241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17212C-86FB-41B8-957C-117D0E4FBBBA}"/>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6122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5CFA-492B-4135-9D94-F433916ABE7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9FA2F89-7B22-41E5-B737-DB40812D4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08B151F-73CF-43CE-A65C-D608A7CBA598}"/>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159E125E-7BAF-493E-A8B7-3FD86320FF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BEBA67-7689-44EF-AD6D-18B1BCF0783F}"/>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384142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8A9556-2ED3-49B9-A740-499402C5BF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A4AC4A7-9C94-4276-833E-3187BCA6C0F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02B50CD-C968-4AFB-86CB-D06A3EABAAE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AE33289-6E9E-43CD-98D6-D5DD6B5C56B7}"/>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6" name="Espace réservé du pied de page 5">
            <a:extLst>
              <a:ext uri="{FF2B5EF4-FFF2-40B4-BE49-F238E27FC236}">
                <a16:creationId xmlns:a16="http://schemas.microsoft.com/office/drawing/2014/main" id="{493E7DED-FFD4-4D86-93AF-9CCD3972CD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CFBA2F-B1FE-487E-A3C3-3BE58652BC89}"/>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259810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4CB32-ACFF-45F0-A4BA-B08201E2833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CCDAD5-5D35-4C72-B394-80336DA35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EE82A4-0187-4143-BE20-4406E2AE16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EB61DC-544B-4516-BB08-8CFE1F7E0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025AC9-3D16-4F02-8466-7FC5ED90B9C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15DD46-F48E-4E86-8AC0-8FF56CFE347A}"/>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8" name="Espace réservé du pied de page 7">
            <a:extLst>
              <a:ext uri="{FF2B5EF4-FFF2-40B4-BE49-F238E27FC236}">
                <a16:creationId xmlns:a16="http://schemas.microsoft.com/office/drawing/2014/main" id="{9503E395-B76C-4397-9F61-B25881D6556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7587BB-E70E-4FE1-AFB6-62B09019A73A}"/>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72151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16EA5-F5A0-4583-A081-7CB1072339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41D14B8-C46C-43CA-B7AF-B6F520CDD94A}"/>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4" name="Espace réservé du pied de page 3">
            <a:extLst>
              <a:ext uri="{FF2B5EF4-FFF2-40B4-BE49-F238E27FC236}">
                <a16:creationId xmlns:a16="http://schemas.microsoft.com/office/drawing/2014/main" id="{A987DD61-8935-4785-A945-577150F3D4E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EC93E9B-E9CF-4BF0-A1EF-E5A02DE00D5B}"/>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214205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C94C8F-9A88-4DF3-B574-09C8B754E7F7}"/>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3" name="Espace réservé du pied de page 2">
            <a:extLst>
              <a:ext uri="{FF2B5EF4-FFF2-40B4-BE49-F238E27FC236}">
                <a16:creationId xmlns:a16="http://schemas.microsoft.com/office/drawing/2014/main" id="{06FBE6B6-8858-4542-846C-F17E8E47B8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9592486-80A2-43E9-B9A7-749CC2B0B00F}"/>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83897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80F79-951C-4761-AF32-4F49201D4D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F2E054B-41E5-48EE-BF3E-3B33BB89CC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FD58702-FDEE-4841-8720-B6D75222D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E98A92-0DA7-4C0B-A13F-527602467CCC}"/>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6" name="Espace réservé du pied de page 5">
            <a:extLst>
              <a:ext uri="{FF2B5EF4-FFF2-40B4-BE49-F238E27FC236}">
                <a16:creationId xmlns:a16="http://schemas.microsoft.com/office/drawing/2014/main" id="{125B372E-6D3D-4774-A625-B8E9D4F793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CD0F74-06BB-481A-AAD2-7595640508D2}"/>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64475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729223-7830-4564-88A0-AFA00BBFA2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D144E11-646E-4F02-B680-98ADD35B6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9C67729-7591-40EB-8F7C-047B4C523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CB8FD8-E63E-42DD-957A-6D41133861FD}"/>
              </a:ext>
            </a:extLst>
          </p:cNvPr>
          <p:cNvSpPr>
            <a:spLocks noGrp="1"/>
          </p:cNvSpPr>
          <p:nvPr>
            <p:ph type="dt" sz="half" idx="10"/>
          </p:nvPr>
        </p:nvSpPr>
        <p:spPr/>
        <p:txBody>
          <a:bodyPr/>
          <a:lstStyle/>
          <a:p>
            <a:fld id="{D6405DF7-3BC3-4346-AC12-7EB7BF2EBA09}" type="datetimeFigureOut">
              <a:rPr lang="fr-FR" smtClean="0"/>
              <a:t>25/05/2024</a:t>
            </a:fld>
            <a:endParaRPr lang="fr-FR"/>
          </a:p>
        </p:txBody>
      </p:sp>
      <p:sp>
        <p:nvSpPr>
          <p:cNvPr id="6" name="Espace réservé du pied de page 5">
            <a:extLst>
              <a:ext uri="{FF2B5EF4-FFF2-40B4-BE49-F238E27FC236}">
                <a16:creationId xmlns:a16="http://schemas.microsoft.com/office/drawing/2014/main" id="{4535A70C-67F7-49F0-9945-29AA42E0CD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C9C05C-DC1F-4349-BA09-5EC1AC740840}"/>
              </a:ext>
            </a:extLst>
          </p:cNvPr>
          <p:cNvSpPr>
            <a:spLocks noGrp="1"/>
          </p:cNvSpPr>
          <p:nvPr>
            <p:ph type="sldNum" sz="quarter" idx="12"/>
          </p:nvPr>
        </p:nvSpPr>
        <p:spPr/>
        <p:txBody>
          <a:bodyPr/>
          <a:lstStyle/>
          <a:p>
            <a:fld id="{B946ABA4-3B78-4B95-BD86-CE2F40ED3816}" type="slidenum">
              <a:rPr lang="fr-FR" smtClean="0"/>
              <a:t>‹N°›</a:t>
            </a:fld>
            <a:endParaRPr lang="fr-FR"/>
          </a:p>
        </p:txBody>
      </p:sp>
    </p:spTree>
    <p:extLst>
      <p:ext uri="{BB962C8B-B14F-4D97-AF65-F5344CB8AC3E}">
        <p14:creationId xmlns:p14="http://schemas.microsoft.com/office/powerpoint/2010/main" val="408416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AF1BA12-6597-4582-B6D6-808C5A02A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06CEC6-7D2F-45A4-81E7-7058385C5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B4D9F2-1709-42FD-BC0F-B109F83C2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05DF7-3BC3-4346-AC12-7EB7BF2EBA09}"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228297D8-3076-48A2-8C5E-BEBE9614AD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013B1CD-2D7B-4A3D-8CB3-6DB3F9D0D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6ABA4-3B78-4B95-BD86-CE2F40ED3816}" type="slidenum">
              <a:rPr lang="fr-FR" smtClean="0"/>
              <a:t>‹N°›</a:t>
            </a:fld>
            <a:endParaRPr lang="fr-FR"/>
          </a:p>
        </p:txBody>
      </p:sp>
    </p:spTree>
    <p:extLst>
      <p:ext uri="{BB962C8B-B14F-4D97-AF65-F5344CB8AC3E}">
        <p14:creationId xmlns:p14="http://schemas.microsoft.com/office/powerpoint/2010/main" val="2180674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7A5A970C-F1BB-48DC-B1BC-31C7E2FF31FF}" type="datetime1">
              <a:rPr lang="fr-FR" cap="all" smtClean="0"/>
              <a:t>25/05/2024</a:t>
            </a:fld>
            <a:endParaRPr lang="fr-FR" cap="all" dirty="0"/>
          </a:p>
        </p:txBody>
      </p:sp>
      <p:sp>
        <p:nvSpPr>
          <p:cNvPr id="5" name="Espace réservé du pied de page 4"/>
          <p:cNvSpPr>
            <a:spLocks noGrp="1"/>
          </p:cNvSpPr>
          <p:nvPr>
            <p:ph type="ftr" sz="quarter" idx="3"/>
          </p:nvPr>
        </p:nvSpPr>
        <p:spPr bwMode="gray">
          <a:xfrm>
            <a:off x="480000" y="6378000"/>
            <a:ext cx="7872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Inspection Pédagogique Régionale de Sciences et Techniques Industrielles </a:t>
            </a:r>
            <a:endParaRPr lang="fr-FR" dirty="0"/>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EC04E4D8-81BF-1E49-863C-5693067E179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8770" y="79200"/>
            <a:ext cx="795066" cy="648000"/>
          </a:xfrm>
          <a:prstGeom prst="rect">
            <a:avLst/>
          </a:prstGeom>
        </p:spPr>
      </p:pic>
    </p:spTree>
    <p:extLst>
      <p:ext uri="{BB962C8B-B14F-4D97-AF65-F5344CB8AC3E}">
        <p14:creationId xmlns:p14="http://schemas.microsoft.com/office/powerpoint/2010/main" val="3710084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dt="0"/>
  <p:txStyles>
    <p:titleStyle>
      <a:lvl1pPr algn="l" defTabSz="914378"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251994" indent="-71999" algn="l" defTabSz="914378" rtl="0" eaLnBrk="1" latinLnBrk="0" hangingPunct="1">
        <a:lnSpc>
          <a:spcPct val="100000"/>
        </a:lnSpc>
        <a:spcBef>
          <a:spcPts val="600"/>
        </a:spcBef>
        <a:spcAft>
          <a:spcPts val="6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Comité de pilotage des cordées de la réussite</a:t>
            </a:r>
            <a:endParaRPr lang="fr-FR" dirty="0"/>
          </a:p>
        </p:txBody>
      </p:sp>
      <p:sp>
        <p:nvSpPr>
          <p:cNvPr id="5" name="Espace réservé du texte 4"/>
          <p:cNvSpPr>
            <a:spLocks noGrp="1"/>
          </p:cNvSpPr>
          <p:nvPr>
            <p:ph type="body" sz="quarter" idx="13"/>
          </p:nvPr>
        </p:nvSpPr>
        <p:spPr>
          <a:xfrm>
            <a:off x="685800" y="2298666"/>
            <a:ext cx="11078307" cy="877202"/>
          </a:xfrm>
        </p:spPr>
        <p:txBody>
          <a:bodyPr/>
          <a:lstStyle/>
          <a:p>
            <a:pPr algn="ctr"/>
            <a:r>
              <a:rPr lang="fr-FR" dirty="0" smtClean="0"/>
              <a:t>NOUVEAUX PROGRAMMES DE TECHNOLOGIE</a:t>
            </a:r>
          </a:p>
          <a:p>
            <a:endParaRPr lang="fr-FR" dirty="0"/>
          </a:p>
          <a:p>
            <a:pPr algn="ctr"/>
            <a:r>
              <a:rPr lang="fr-FR" dirty="0" smtClean="0"/>
              <a:t>STRUCTURER LES CONNAISSANCES en TECHNOLOGIE</a:t>
            </a:r>
          </a:p>
          <a:p>
            <a:pPr algn="just"/>
            <a:endParaRPr lang="fr-FR" dirty="0"/>
          </a:p>
        </p:txBody>
      </p:sp>
      <p:sp>
        <p:nvSpPr>
          <p:cNvPr id="32" name="Espace réservé du texte 31"/>
          <p:cNvSpPr>
            <a:spLocks noGrp="1"/>
          </p:cNvSpPr>
          <p:nvPr>
            <p:ph type="body" sz="quarter" idx="15"/>
          </p:nvPr>
        </p:nvSpPr>
        <p:spPr>
          <a:xfrm>
            <a:off x="1499255" y="3624806"/>
            <a:ext cx="9126000" cy="2304256"/>
          </a:xfrm>
        </p:spPr>
        <p:txBody>
          <a:bodyPr/>
          <a:lstStyle/>
          <a:p>
            <a:endParaRPr lang="fr-FR" sz="2800" b="1" dirty="0"/>
          </a:p>
          <a:p>
            <a:endParaRPr lang="fr-FR" dirty="0" smtClean="0"/>
          </a:p>
          <a:p>
            <a:pPr algn="r"/>
            <a:r>
              <a:rPr lang="fr-FR" dirty="0" smtClean="0"/>
              <a:t>,</a:t>
            </a:r>
            <a:endParaRPr lang="fr-FR" dirty="0"/>
          </a:p>
          <a:p>
            <a:endParaRPr lang="fr-FR" dirty="0"/>
          </a:p>
          <a:p>
            <a:endParaRPr lang="fr-FR" dirty="0" smtClean="0"/>
          </a:p>
          <a:p>
            <a:pPr algn="r"/>
            <a:r>
              <a:rPr lang="fr-FR" dirty="0" smtClean="0"/>
              <a:t>Christophe </a:t>
            </a:r>
            <a:r>
              <a:rPr lang="fr-FR" dirty="0"/>
              <a:t>LASSON</a:t>
            </a:r>
            <a:r>
              <a:rPr lang="fr-FR" dirty="0" smtClean="0"/>
              <a:t> – IA-IPR STI</a:t>
            </a:r>
            <a:endParaRPr lang="fr-FR" dirty="0"/>
          </a:p>
        </p:txBody>
      </p:sp>
    </p:spTree>
    <p:extLst>
      <p:ext uri="{BB962C8B-B14F-4D97-AF65-F5344CB8AC3E}">
        <p14:creationId xmlns:p14="http://schemas.microsoft.com/office/powerpoint/2010/main" val="158324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Repères didactiques en Technologie au collège</a:t>
            </a:r>
            <a:endParaRPr lang="fr-FR"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0" y="1825625"/>
            <a:ext cx="12192000" cy="4674566"/>
          </a:xfrm>
        </p:spPr>
        <p:txBody>
          <a:bodyPr>
            <a:normAutofit/>
          </a:bodyPr>
          <a:lstStyle/>
          <a:p>
            <a:r>
              <a:rPr lang="fr-FR" sz="3200" b="1" dirty="0" smtClean="0">
                <a:latin typeface="Arial" panose="020B0604020202020204" pitchFamily="34" charset="0"/>
                <a:cs typeface="Arial" panose="020B0604020202020204" pitchFamily="34" charset="0"/>
              </a:rPr>
              <a:t>Distinguer 2 registres d’activités :</a:t>
            </a:r>
          </a:p>
          <a:p>
            <a:pPr lvl="1"/>
            <a:r>
              <a:rPr lang="fr-FR" sz="2800" dirty="0" smtClean="0">
                <a:latin typeface="Arial" panose="020B0604020202020204" pitchFamily="34" charset="0"/>
                <a:cs typeface="Arial" panose="020B0604020202020204" pitchFamily="34" charset="0"/>
              </a:rPr>
              <a:t>Un registre de découverte, de familiarisation, de premières rencontres avec les objets et systèmes techniques</a:t>
            </a:r>
          </a:p>
          <a:p>
            <a:pPr lvl="1"/>
            <a:r>
              <a:rPr lang="fr-FR" sz="2800" dirty="0" smtClean="0">
                <a:latin typeface="Arial" panose="020B0604020202020204" pitchFamily="34" charset="0"/>
                <a:cs typeface="Arial" panose="020B0604020202020204" pitchFamily="34" charset="0"/>
              </a:rPr>
              <a:t>Un registre d’élaboration de concepts, de modèles</a:t>
            </a:r>
            <a:endParaRPr lang="fr-FR" sz="2800" dirty="0" smtClean="0">
              <a:latin typeface="Arial" panose="020B0604020202020204" pitchFamily="34" charset="0"/>
              <a:cs typeface="Arial" panose="020B0604020202020204" pitchFamily="34" charset="0"/>
            </a:endParaRPr>
          </a:p>
          <a:p>
            <a:endParaRPr lang="fr-FR" sz="3200" dirty="0">
              <a:latin typeface="Arial" panose="020B0604020202020204" pitchFamily="34" charset="0"/>
              <a:cs typeface="Arial" panose="020B0604020202020204" pitchFamily="34" charset="0"/>
            </a:endParaRPr>
          </a:p>
          <a:p>
            <a:r>
              <a:rPr lang="fr-FR" sz="3200" b="1" dirty="0" smtClean="0">
                <a:latin typeface="Arial" panose="020B0604020202020204" pitchFamily="34" charset="0"/>
                <a:cs typeface="Arial" panose="020B0604020202020204" pitchFamily="34" charset="0"/>
              </a:rPr>
              <a:t>Des démarches d’enseignement pour couvrir le programme</a:t>
            </a:r>
            <a:r>
              <a:rPr lang="fr-FR" sz="3200" b="1" dirty="0" smtClean="0">
                <a:latin typeface="Arial" panose="020B0604020202020204" pitchFamily="34" charset="0"/>
                <a:cs typeface="Arial" panose="020B0604020202020204" pitchFamily="34" charset="0"/>
              </a:rPr>
              <a:t> </a:t>
            </a:r>
            <a:r>
              <a:rPr lang="fr-FR" sz="3200" b="1" dirty="0" smtClean="0">
                <a:latin typeface="Arial" panose="020B0604020202020204" pitchFamily="34" charset="0"/>
                <a:cs typeface="Arial" panose="020B0604020202020204" pitchFamily="34" charset="0"/>
              </a:rPr>
              <a:t>:</a:t>
            </a:r>
          </a:p>
          <a:p>
            <a:pPr lvl="1"/>
            <a:r>
              <a:rPr lang="fr-FR" sz="2800" dirty="0" smtClean="0">
                <a:latin typeface="Arial" panose="020B0604020202020204" pitchFamily="34" charset="0"/>
                <a:cs typeface="Arial" panose="020B0604020202020204" pitchFamily="34" charset="0"/>
              </a:rPr>
              <a:t>Des démarches de résolution de problèmes</a:t>
            </a:r>
          </a:p>
          <a:p>
            <a:pPr lvl="1"/>
            <a:r>
              <a:rPr lang="fr-FR" sz="2800" dirty="0" smtClean="0">
                <a:latin typeface="Arial" panose="020B0604020202020204" pitchFamily="34" charset="0"/>
                <a:cs typeface="Arial" panose="020B0604020202020204" pitchFamily="34" charset="0"/>
              </a:rPr>
              <a:t>Des démarches d'investigation</a:t>
            </a:r>
          </a:p>
          <a:p>
            <a:pPr lvl="1"/>
            <a:r>
              <a:rPr lang="fr-FR" sz="2800" dirty="0" smtClean="0">
                <a:latin typeface="Arial" panose="020B0604020202020204" pitchFamily="34" charset="0"/>
                <a:cs typeface="Arial" panose="020B0604020202020204" pitchFamily="34" charset="0"/>
              </a:rPr>
              <a:t>Des démarches de projet</a:t>
            </a:r>
            <a:endParaRPr lang="fr-FR" sz="2800" dirty="0" smtClean="0">
              <a:latin typeface="Arial" panose="020B0604020202020204" pitchFamily="34" charset="0"/>
              <a:cs typeface="Arial" panose="020B0604020202020204" pitchFamily="34" charset="0"/>
            </a:endParaRPr>
          </a:p>
          <a:p>
            <a:pPr lvl="1"/>
            <a:endParaRPr lang="fr-FR" dirty="0"/>
          </a:p>
        </p:txBody>
      </p:sp>
    </p:spTree>
    <p:extLst>
      <p:ext uri="{BB962C8B-B14F-4D97-AF65-F5344CB8AC3E}">
        <p14:creationId xmlns:p14="http://schemas.microsoft.com/office/powerpoint/2010/main" val="4113978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944449157"/>
              </p:ext>
            </p:extLst>
          </p:nvPr>
        </p:nvGraphicFramePr>
        <p:xfrm>
          <a:off x="838200" y="1357619"/>
          <a:ext cx="10269870" cy="5149506"/>
        </p:xfrm>
        <a:graphic>
          <a:graphicData uri="http://schemas.openxmlformats.org/drawingml/2006/table">
            <a:tbl>
              <a:tblPr firstRow="1" bandRow="1">
                <a:tableStyleId>{5C22544A-7EE6-4342-B048-85BDC9FD1C3A}</a:tableStyleId>
              </a:tblPr>
              <a:tblGrid>
                <a:gridCol w="5134935">
                  <a:extLst>
                    <a:ext uri="{9D8B030D-6E8A-4147-A177-3AD203B41FA5}">
                      <a16:colId xmlns:a16="http://schemas.microsoft.com/office/drawing/2014/main" val="4034261367"/>
                    </a:ext>
                  </a:extLst>
                </a:gridCol>
                <a:gridCol w="5134935">
                  <a:extLst>
                    <a:ext uri="{9D8B030D-6E8A-4147-A177-3AD203B41FA5}">
                      <a16:colId xmlns:a16="http://schemas.microsoft.com/office/drawing/2014/main" val="4041606212"/>
                    </a:ext>
                  </a:extLst>
                </a:gridCol>
              </a:tblGrid>
              <a:tr h="629041">
                <a:tc>
                  <a:txBody>
                    <a:bodyPr/>
                    <a:lstStyle/>
                    <a:p>
                      <a:r>
                        <a:rPr lang="fr-FR" sz="1400" dirty="0" smtClean="0"/>
                        <a:t>“Situation de pratique scolaire”</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Démarche d'investigation</a:t>
                      </a:r>
                    </a:p>
                    <a:p>
                      <a:endParaRPr lang="fr-FR" sz="1400" dirty="0"/>
                    </a:p>
                  </a:txBody>
                  <a:tcPr/>
                </a:tc>
                <a:extLst>
                  <a:ext uri="{0D108BD9-81ED-4DB2-BD59-A6C34878D82A}">
                    <a16:rowId xmlns:a16="http://schemas.microsoft.com/office/drawing/2014/main" val="1255564377"/>
                  </a:ext>
                </a:extLst>
              </a:tr>
              <a:tr h="888059">
                <a:tc>
                  <a:txBody>
                    <a:bodyPr/>
                    <a:lstStyle/>
                    <a:p>
                      <a:r>
                        <a:rPr lang="fr-FR" sz="1400" dirty="0" smtClean="0"/>
                        <a:t>Mise en activité de l'apprenant : position du problème.</a:t>
                      </a:r>
                      <a:endParaRPr lang="fr-FR" sz="1400" dirty="0"/>
                    </a:p>
                  </a:txBody>
                  <a:tcPr/>
                </a:tc>
                <a:tc>
                  <a:txBody>
                    <a:bodyPr/>
                    <a:lstStyle/>
                    <a:p>
                      <a:r>
                        <a:rPr lang="fr-FR" sz="1400" dirty="0" smtClean="0"/>
                        <a:t>Situation de départ et formulation du questionnement</a:t>
                      </a:r>
                    </a:p>
                    <a:p>
                      <a:r>
                        <a:rPr lang="fr-FR" sz="1400" dirty="0" smtClean="0"/>
                        <a:t>des apprenants (individuel</a:t>
                      </a:r>
                      <a:endParaRPr lang="fr-FR" sz="1400" dirty="0"/>
                    </a:p>
                  </a:txBody>
                  <a:tcPr/>
                </a:tc>
                <a:extLst>
                  <a:ext uri="{0D108BD9-81ED-4DB2-BD59-A6C34878D82A}">
                    <a16:rowId xmlns:a16="http://schemas.microsoft.com/office/drawing/2014/main" val="3987564785"/>
                  </a:ext>
                </a:extLst>
              </a:tr>
              <a:tr h="1406093">
                <a:tc>
                  <a:txBody>
                    <a:bodyPr/>
                    <a:lstStyle/>
                    <a:p>
                      <a:r>
                        <a:rPr lang="fr-FR" sz="1400" dirty="0" smtClean="0"/>
                        <a:t>Mise à distance de l'action : construction du problème. </a:t>
                      </a:r>
                      <a:endParaRPr lang="fr-FR" sz="1400" dirty="0"/>
                    </a:p>
                  </a:txBody>
                  <a:tcPr/>
                </a:tc>
                <a:tc>
                  <a:txBody>
                    <a:bodyPr/>
                    <a:lstStyle/>
                    <a:p>
                      <a:r>
                        <a:rPr lang="fr-FR" sz="1400" dirty="0" smtClean="0"/>
                        <a:t>Formulation du questionnement des apprenants</a:t>
                      </a:r>
                    </a:p>
                    <a:p>
                      <a:r>
                        <a:rPr lang="fr-FR" sz="1400" dirty="0" smtClean="0"/>
                        <a:t>(collectif : travaux de groupes) et confrontation des</a:t>
                      </a:r>
                    </a:p>
                    <a:p>
                      <a:r>
                        <a:rPr lang="fr-FR" sz="1400" dirty="0" smtClean="0"/>
                        <a:t>explications des apprenants, lesquelles visent</a:t>
                      </a:r>
                    </a:p>
                    <a:p>
                      <a:r>
                        <a:rPr lang="fr-FR" sz="1400" dirty="0" smtClean="0"/>
                        <a:t>l'appropriation du problème par les apprenants.</a:t>
                      </a:r>
                    </a:p>
                    <a:p>
                      <a:r>
                        <a:rPr lang="fr-FR" sz="1400" dirty="0" smtClean="0"/>
                        <a:t>Élaboration des hypothèses par les apprenants.</a:t>
                      </a:r>
                      <a:endParaRPr lang="fr-FR" sz="1400" dirty="0"/>
                    </a:p>
                  </a:txBody>
                  <a:tcPr/>
                </a:tc>
                <a:extLst>
                  <a:ext uri="{0D108BD9-81ED-4DB2-BD59-A6C34878D82A}">
                    <a16:rowId xmlns:a16="http://schemas.microsoft.com/office/drawing/2014/main" val="1025255108"/>
                  </a:ext>
                </a:extLst>
              </a:tr>
              <a:tr h="1147076">
                <a:tc>
                  <a:txBody>
                    <a:bodyPr/>
                    <a:lstStyle/>
                    <a:p>
                      <a:r>
                        <a:rPr lang="fr-FR" sz="1400" dirty="0" smtClean="0"/>
                        <a:t>Validation de l'action : résolution du problème.</a:t>
                      </a:r>
                      <a:endParaRPr lang="fr-FR" sz="1400" dirty="0"/>
                    </a:p>
                  </a:txBody>
                  <a:tcPr/>
                </a:tc>
                <a:tc>
                  <a:txBody>
                    <a:bodyPr/>
                    <a:lstStyle/>
                    <a:p>
                      <a:r>
                        <a:rPr lang="fr-FR" sz="1400" dirty="0" smtClean="0"/>
                        <a:t>Conception par les apprenants de l'investigation à</a:t>
                      </a:r>
                    </a:p>
                    <a:p>
                      <a:r>
                        <a:rPr lang="fr-FR" sz="1400" dirty="0" smtClean="0"/>
                        <a:t>conduire pour valider et / ou invalider les hypothèses.</a:t>
                      </a:r>
                    </a:p>
                    <a:p>
                      <a:r>
                        <a:rPr lang="fr-FR" sz="1400" dirty="0" smtClean="0"/>
                        <a:t>Investigation conduite par les apprenants.</a:t>
                      </a:r>
                      <a:endParaRPr lang="fr-FR" sz="1400" dirty="0"/>
                    </a:p>
                  </a:txBody>
                  <a:tcPr/>
                </a:tc>
                <a:extLst>
                  <a:ext uri="{0D108BD9-81ED-4DB2-BD59-A6C34878D82A}">
                    <a16:rowId xmlns:a16="http://schemas.microsoft.com/office/drawing/2014/main" val="213228284"/>
                  </a:ext>
                </a:extLst>
              </a:tr>
              <a:tr h="450196">
                <a:tc>
                  <a:txBody>
                    <a:bodyPr/>
                    <a:lstStyle/>
                    <a:p>
                      <a:r>
                        <a:rPr lang="fr-FR" sz="1400" dirty="0" smtClean="0"/>
                        <a:t>Stabilisation du savoir. </a:t>
                      </a:r>
                      <a:endParaRPr lang="fr-FR" sz="1400" dirty="0"/>
                    </a:p>
                  </a:txBody>
                  <a:tcPr/>
                </a:tc>
                <a:tc>
                  <a:txBody>
                    <a:bodyPr/>
                    <a:lstStyle/>
                    <a:p>
                      <a:r>
                        <a:rPr lang="fr-FR" sz="1400" dirty="0" smtClean="0"/>
                        <a:t>Acquisition et structuration des connaissances</a:t>
                      </a:r>
                      <a:endParaRPr lang="fr-FR" sz="1400" dirty="0"/>
                    </a:p>
                  </a:txBody>
                  <a:tcPr/>
                </a:tc>
                <a:extLst>
                  <a:ext uri="{0D108BD9-81ED-4DB2-BD59-A6C34878D82A}">
                    <a16:rowId xmlns:a16="http://schemas.microsoft.com/office/drawing/2014/main" val="1380786909"/>
                  </a:ext>
                </a:extLst>
              </a:tr>
              <a:tr h="629041">
                <a:tc gridSpan="2">
                  <a:txBody>
                    <a:bodyPr/>
                    <a:lstStyle/>
                    <a:p>
                      <a:pPr algn="r"/>
                      <a:r>
                        <a:rPr lang="fr-FR" sz="1400" dirty="0" smtClean="0"/>
                        <a:t>Bernard </a:t>
                      </a:r>
                      <a:r>
                        <a:rPr lang="fr-FR" sz="1400" dirty="0" err="1" smtClean="0"/>
                        <a:t>Calmettes</a:t>
                      </a:r>
                      <a:r>
                        <a:rPr lang="fr-FR" sz="1400" dirty="0" smtClean="0"/>
                        <a:t> et Jean-Marie </a:t>
                      </a:r>
                      <a:r>
                        <a:rPr lang="fr-FR" sz="1400" dirty="0" err="1" smtClean="0"/>
                        <a:t>Boilevin</a:t>
                      </a:r>
                      <a:r>
                        <a:rPr lang="fr-FR" sz="1400" dirty="0" smtClean="0"/>
                        <a:t>, « Le modèle « investigation-structuration » et l’actualité des tensions autour des constructivismes », RDST, 9 | 2014, 103-128.</a:t>
                      </a:r>
                      <a:endParaRPr lang="fr-FR" sz="1400" dirty="0"/>
                    </a:p>
                  </a:txBody>
                  <a:tcPr/>
                </a:tc>
                <a:tc hMerge="1">
                  <a:txBody>
                    <a:bodyPr/>
                    <a:lstStyle/>
                    <a:p>
                      <a:endParaRPr lang="fr-FR" sz="1400" dirty="0"/>
                    </a:p>
                  </a:txBody>
                  <a:tcPr/>
                </a:tc>
                <a:extLst>
                  <a:ext uri="{0D108BD9-81ED-4DB2-BD59-A6C34878D82A}">
                    <a16:rowId xmlns:a16="http://schemas.microsoft.com/office/drawing/2014/main" val="288726417"/>
                  </a:ext>
                </a:extLst>
              </a:tr>
            </a:tbl>
          </a:graphicData>
        </a:graphic>
      </p:graphicFrame>
      <p:sp>
        <p:nvSpPr>
          <p:cNvPr id="4" name="Titre 1"/>
          <p:cNvSpPr>
            <a:spLocks noGrp="1"/>
          </p:cNvSpPr>
          <p:nvPr>
            <p:ph type="title"/>
          </p:nvPr>
        </p:nvSpPr>
        <p:spPr>
          <a:xfrm>
            <a:off x="505838" y="32056"/>
            <a:ext cx="11686162" cy="1325563"/>
          </a:xfrm>
        </p:spPr>
        <p:txBody>
          <a:bodyPr>
            <a:normAutofit/>
          </a:bodyPr>
          <a:lstStyle/>
          <a:p>
            <a:r>
              <a:rPr lang="fr-FR" b="1" dirty="0" smtClean="0">
                <a:latin typeface="Arial" panose="020B0604020202020204" pitchFamily="34" charset="0"/>
                <a:cs typeface="Arial" panose="020B0604020202020204" pitchFamily="34" charset="0"/>
              </a:rPr>
              <a:t>« I</a:t>
            </a:r>
            <a:r>
              <a:rPr lang="fr-FR" b="1" dirty="0" smtClean="0">
                <a:latin typeface="Arial" panose="020B0604020202020204" pitchFamily="34" charset="0"/>
                <a:cs typeface="Arial" panose="020B0604020202020204" pitchFamily="34" charset="0"/>
              </a:rPr>
              <a:t>nvestigation » va avec « structuration »</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29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768419" y="568281"/>
            <a:ext cx="10515600" cy="1325563"/>
          </a:xfrm>
        </p:spPr>
        <p:txBody>
          <a:bodyPr>
            <a:normAutofit fontScale="90000"/>
          </a:bodyPr>
          <a:lstStyle/>
          <a:p>
            <a:r>
              <a:rPr lang="fr-FR" sz="3600" b="1" dirty="0" smtClean="0">
                <a:latin typeface="Arial" panose="020B0604020202020204" pitchFamily="34" charset="0"/>
                <a:cs typeface="Arial" panose="020B0604020202020204" pitchFamily="34" charset="0"/>
              </a:rPr>
              <a:t>Structurer les connaissances, </a:t>
            </a:r>
            <a:r>
              <a:rPr lang="fr-FR" sz="3600" b="1" dirty="0" smtClean="0">
                <a:latin typeface="Arial" panose="020B0604020202020204" pitchFamily="34" charset="0"/>
                <a:cs typeface="Arial" panose="020B0604020202020204" pitchFamily="34" charset="0"/>
              </a:rPr>
              <a:t>c’est quoi </a:t>
            </a:r>
            <a:r>
              <a:rPr lang="fr-FR" sz="3600" b="1" dirty="0" smtClean="0">
                <a:latin typeface="Arial" panose="020B0604020202020204" pitchFamily="34" charset="0"/>
                <a:cs typeface="Arial" panose="020B0604020202020204" pitchFamily="34" charset="0"/>
              </a:rPr>
              <a:t>?</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i="1" dirty="0" smtClean="0">
                <a:latin typeface="Arial" panose="020B0604020202020204" pitchFamily="34" charset="0"/>
                <a:cs typeface="Arial" panose="020B0604020202020204" pitchFamily="34" charset="0"/>
              </a:rPr>
              <a:t>En Technologie, c’est passer de l’activité scolaire à la compréhension du monde technique</a:t>
            </a:r>
            <a:r>
              <a:rPr lang="fr-FR" dirty="0" smtClean="0"/>
              <a:t/>
            </a:r>
            <a:br>
              <a:rPr lang="fr-FR" dirty="0" smtClean="0"/>
            </a:br>
            <a:endParaRPr lang="fr-FR" dirty="0"/>
          </a:p>
        </p:txBody>
      </p:sp>
      <p:sp>
        <p:nvSpPr>
          <p:cNvPr id="5" name="Espace réservé du contenu 2"/>
          <p:cNvSpPr txBox="1">
            <a:spLocks/>
          </p:cNvSpPr>
          <p:nvPr/>
        </p:nvSpPr>
        <p:spPr>
          <a:xfrm>
            <a:off x="4963886" y="1874096"/>
            <a:ext cx="3847605" cy="3268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smtClean="0">
              <a:sym typeface="Wingdings" panose="05000000000000000000" pitchFamily="2" charset="2"/>
            </a:endParaRPr>
          </a:p>
          <a:p>
            <a:pPr marL="0" indent="0">
              <a:buNone/>
            </a:pPr>
            <a:r>
              <a:rPr lang="fr-FR" sz="2400" dirty="0" smtClean="0">
                <a:latin typeface="Arial" panose="020B0604020202020204" pitchFamily="34" charset="0"/>
                <a:cs typeface="Arial" panose="020B0604020202020204" pitchFamily="34" charset="0"/>
                <a:sym typeface="Wingdings" panose="05000000000000000000" pitchFamily="2" charset="2"/>
              </a:rPr>
              <a:t></a:t>
            </a:r>
            <a:r>
              <a:rPr lang="fr-FR" sz="2400" dirty="0" smtClean="0">
                <a:latin typeface="Arial" panose="020B0604020202020204" pitchFamily="34" charset="0"/>
                <a:cs typeface="Arial" panose="020B0604020202020204" pitchFamily="34" charset="0"/>
              </a:rPr>
              <a:t> Comparer </a:t>
            </a:r>
            <a:r>
              <a:rPr lang="fr-FR" sz="2400" dirty="0" smtClean="0">
                <a:latin typeface="Arial" panose="020B0604020202020204" pitchFamily="34" charset="0"/>
                <a:cs typeface="Arial" panose="020B0604020202020204" pitchFamily="34" charset="0"/>
                <a:sym typeface="Wingdings" panose="05000000000000000000" pitchFamily="2" charset="2"/>
              </a:rPr>
              <a:t></a:t>
            </a:r>
            <a:endParaRPr lang="fr-FR" sz="2400" dirty="0" smtClean="0">
              <a:latin typeface="Arial" panose="020B0604020202020204" pitchFamily="34" charset="0"/>
              <a:cs typeface="Arial" panose="020B0604020202020204" pitchFamily="34" charset="0"/>
            </a:endParaRPr>
          </a:p>
          <a:p>
            <a:pPr marL="0" indent="0">
              <a:buNone/>
            </a:pPr>
            <a:r>
              <a:rPr lang="fr-FR" sz="2400" dirty="0" smtClean="0">
                <a:latin typeface="Arial" panose="020B0604020202020204" pitchFamily="34" charset="0"/>
                <a:cs typeface="Arial" panose="020B0604020202020204" pitchFamily="34" charset="0"/>
                <a:sym typeface="Wingdings" panose="05000000000000000000" pitchFamily="2" charset="2"/>
              </a:rPr>
              <a:t> Opposer  </a:t>
            </a:r>
            <a:endParaRPr lang="fr-FR" sz="2400" dirty="0" smtClean="0">
              <a:latin typeface="Arial" panose="020B0604020202020204" pitchFamily="34" charset="0"/>
              <a:cs typeface="Arial" panose="020B0604020202020204" pitchFamily="34" charset="0"/>
            </a:endParaRPr>
          </a:p>
          <a:p>
            <a:pPr>
              <a:buFont typeface="Wingdings" panose="05000000000000000000" pitchFamily="2" charset="2"/>
              <a:buChar char="à"/>
            </a:pPr>
            <a:r>
              <a:rPr lang="fr-FR" sz="2400" dirty="0" smtClean="0">
                <a:latin typeface="Arial" panose="020B0604020202020204" pitchFamily="34" charset="0"/>
                <a:cs typeface="Arial" panose="020B0604020202020204" pitchFamily="34" charset="0"/>
                <a:sym typeface="Wingdings" panose="05000000000000000000" pitchFamily="2" charset="2"/>
              </a:rPr>
              <a:t> Généraliser </a:t>
            </a:r>
          </a:p>
          <a:p>
            <a:pPr>
              <a:buFont typeface="Wingdings" panose="05000000000000000000" pitchFamily="2" charset="2"/>
              <a:buChar char="à"/>
            </a:pPr>
            <a:r>
              <a:rPr lang="fr-FR" sz="2400" dirty="0">
                <a:latin typeface="Arial" panose="020B0604020202020204" pitchFamily="34" charset="0"/>
                <a:cs typeface="Arial" panose="020B0604020202020204" pitchFamily="34" charset="0"/>
                <a:sym typeface="Wingdings" panose="05000000000000000000" pitchFamily="2" charset="2"/>
              </a:rPr>
              <a:t> </a:t>
            </a:r>
            <a:r>
              <a:rPr lang="fr-FR" sz="2400" dirty="0" smtClean="0">
                <a:latin typeface="Arial" panose="020B0604020202020204" pitchFamily="34" charset="0"/>
                <a:cs typeface="Arial" panose="020B0604020202020204" pitchFamily="34" charset="0"/>
                <a:sym typeface="Wingdings" panose="05000000000000000000" pitchFamily="2" charset="2"/>
              </a:rPr>
              <a:t>Systématiser  </a:t>
            </a:r>
            <a:endParaRPr lang="fr-FR" sz="2400" dirty="0" smtClean="0">
              <a:latin typeface="Arial" panose="020B0604020202020204" pitchFamily="34" charset="0"/>
              <a:cs typeface="Arial" panose="020B0604020202020204" pitchFamily="34" charset="0"/>
            </a:endParaRPr>
          </a:p>
          <a:p>
            <a:pPr>
              <a:buFont typeface="Wingdings" panose="05000000000000000000" pitchFamily="2" charset="2"/>
              <a:buChar char="à"/>
            </a:pPr>
            <a:r>
              <a:rPr lang="fr-FR" sz="2400" dirty="0" smtClean="0">
                <a:latin typeface="Arial" panose="020B0604020202020204" pitchFamily="34" charset="0"/>
                <a:cs typeface="Arial" panose="020B0604020202020204" pitchFamily="34" charset="0"/>
                <a:sym typeface="Wingdings" panose="05000000000000000000" pitchFamily="2" charset="2"/>
              </a:rPr>
              <a:t> Singulariser </a:t>
            </a:r>
          </a:p>
          <a:p>
            <a:pPr>
              <a:buFont typeface="Wingdings" panose="05000000000000000000" pitchFamily="2" charset="2"/>
              <a:buChar char="à"/>
            </a:pPr>
            <a:r>
              <a:rPr lang="fr-FR" sz="2400" dirty="0">
                <a:latin typeface="Arial" panose="020B0604020202020204" pitchFamily="34" charset="0"/>
                <a:cs typeface="Arial" panose="020B0604020202020204" pitchFamily="34" charset="0"/>
                <a:sym typeface="Wingdings" panose="05000000000000000000" pitchFamily="2" charset="2"/>
              </a:rPr>
              <a:t> </a:t>
            </a:r>
            <a:r>
              <a:rPr lang="fr-FR" sz="2400" dirty="0" smtClean="0">
                <a:latin typeface="Arial" panose="020B0604020202020204" pitchFamily="34" charset="0"/>
                <a:cs typeface="Arial" panose="020B0604020202020204" pitchFamily="34" charset="0"/>
                <a:sym typeface="Wingdings" panose="05000000000000000000" pitchFamily="2" charset="2"/>
              </a:rPr>
              <a:t>Mettre en relation  </a:t>
            </a:r>
            <a:endParaRPr lang="fr-FR" sz="2400" dirty="0" smtClean="0">
              <a:latin typeface="Arial" panose="020B0604020202020204" pitchFamily="34" charset="0"/>
              <a:cs typeface="Arial" panose="020B0604020202020204" pitchFamily="34" charset="0"/>
            </a:endParaRPr>
          </a:p>
          <a:p>
            <a:pPr marL="0" indent="0">
              <a:buNone/>
            </a:pPr>
            <a:endParaRPr lang="fr-FR" sz="2400" dirty="0" smtClean="0"/>
          </a:p>
        </p:txBody>
      </p:sp>
      <p:pic>
        <p:nvPicPr>
          <p:cNvPr id="2" name="Image 1"/>
          <p:cNvPicPr>
            <a:picLocks noChangeAspect="1"/>
          </p:cNvPicPr>
          <p:nvPr/>
        </p:nvPicPr>
        <p:blipFill>
          <a:blip r:embed="rId3"/>
          <a:stretch>
            <a:fillRect/>
          </a:stretch>
        </p:blipFill>
        <p:spPr>
          <a:xfrm>
            <a:off x="334472" y="1870875"/>
            <a:ext cx="4361364" cy="3268889"/>
          </a:xfrm>
          <a:prstGeom prst="rect">
            <a:avLst/>
          </a:prstGeom>
        </p:spPr>
      </p:pic>
      <p:pic>
        <p:nvPicPr>
          <p:cNvPr id="6" name="Image 5"/>
          <p:cNvPicPr>
            <a:picLocks noChangeAspect="1"/>
          </p:cNvPicPr>
          <p:nvPr/>
        </p:nvPicPr>
        <p:blipFill>
          <a:blip r:embed="rId4"/>
          <a:stretch>
            <a:fillRect/>
          </a:stretch>
        </p:blipFill>
        <p:spPr>
          <a:xfrm>
            <a:off x="9079541" y="1489158"/>
            <a:ext cx="2600325" cy="1762125"/>
          </a:xfrm>
          <a:prstGeom prst="rect">
            <a:avLst/>
          </a:prstGeom>
        </p:spPr>
      </p:pic>
      <p:pic>
        <p:nvPicPr>
          <p:cNvPr id="7" name="Image 6"/>
          <p:cNvPicPr>
            <a:picLocks noChangeAspect="1"/>
          </p:cNvPicPr>
          <p:nvPr/>
        </p:nvPicPr>
        <p:blipFill>
          <a:blip r:embed="rId5"/>
          <a:stretch>
            <a:fillRect/>
          </a:stretch>
        </p:blipFill>
        <p:spPr>
          <a:xfrm>
            <a:off x="9079541" y="3508541"/>
            <a:ext cx="2638425" cy="1733550"/>
          </a:xfrm>
          <a:prstGeom prst="rect">
            <a:avLst/>
          </a:prstGeom>
        </p:spPr>
      </p:pic>
      <p:sp>
        <p:nvSpPr>
          <p:cNvPr id="8" name="Titre 1"/>
          <p:cNvSpPr txBox="1">
            <a:spLocks/>
          </p:cNvSpPr>
          <p:nvPr/>
        </p:nvSpPr>
        <p:spPr>
          <a:xfrm>
            <a:off x="334472" y="5379520"/>
            <a:ext cx="11383494"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latin typeface="Arial" panose="020B0604020202020204" pitchFamily="34" charset="0"/>
                <a:cs typeface="Arial" panose="020B0604020202020204" pitchFamily="34" charset="0"/>
              </a:rPr>
              <a:t>A poursuivre par activités documentaires, exercices systématiques (manuels) et travail en dehors de la classe (DF, </a:t>
            </a:r>
            <a:r>
              <a:rPr lang="fr-FR" sz="3200" b="1" dirty="0" smtClean="0">
                <a:latin typeface="Arial" panose="020B0604020202020204" pitchFamily="34" charset="0"/>
                <a:cs typeface="Arial" panose="020B0604020202020204" pitchFamily="34" charset="0"/>
              </a:rPr>
              <a:t>travail à la maison</a:t>
            </a:r>
            <a:r>
              <a:rPr lang="fr-FR" sz="3200" b="1" dirty="0" smtClean="0">
                <a:latin typeface="Arial" panose="020B0604020202020204" pitchFamily="34" charset="0"/>
                <a:cs typeface="Arial" panose="020B0604020202020204" pitchFamily="34" charset="0"/>
              </a:rPr>
              <a:t>)</a:t>
            </a:r>
            <a:endParaRPr lang="fr-FR" sz="3200" b="1" dirty="0">
              <a:latin typeface="Arial" panose="020B0604020202020204" pitchFamily="34" charset="0"/>
              <a:cs typeface="Arial" panose="020B0604020202020204" pitchFamily="34" charset="0"/>
            </a:endParaRPr>
          </a:p>
        </p:txBody>
      </p:sp>
      <p:sp>
        <p:nvSpPr>
          <p:cNvPr id="9" name="ZoneTexte 8"/>
          <p:cNvSpPr txBox="1"/>
          <p:nvPr/>
        </p:nvSpPr>
        <p:spPr>
          <a:xfrm>
            <a:off x="8026938" y="3206288"/>
            <a:ext cx="4165061" cy="215444"/>
          </a:xfrm>
          <a:prstGeom prst="rect">
            <a:avLst/>
          </a:prstGeom>
          <a:noFill/>
        </p:spPr>
        <p:txBody>
          <a:bodyPr wrap="square" rtlCol="0">
            <a:spAutoFit/>
          </a:bodyPr>
          <a:lstStyle/>
          <a:p>
            <a:r>
              <a:rPr lang="fr-FR" sz="800" dirty="0"/>
              <a:t>https://www.voiture-autonome.net/legislation/5-niveaux-autonomie-vehicule-241.html</a:t>
            </a:r>
          </a:p>
        </p:txBody>
      </p:sp>
      <p:sp>
        <p:nvSpPr>
          <p:cNvPr id="10" name="ZoneTexte 9"/>
          <p:cNvSpPr txBox="1"/>
          <p:nvPr/>
        </p:nvSpPr>
        <p:spPr>
          <a:xfrm>
            <a:off x="8026939" y="5179464"/>
            <a:ext cx="4165061" cy="400110"/>
          </a:xfrm>
          <a:prstGeom prst="rect">
            <a:avLst/>
          </a:prstGeom>
          <a:noFill/>
        </p:spPr>
        <p:txBody>
          <a:bodyPr wrap="square" rtlCol="0">
            <a:spAutoFit/>
          </a:bodyPr>
          <a:lstStyle/>
          <a:p>
            <a:r>
              <a:rPr lang="fr-FR" sz="1000" dirty="0"/>
              <a:t>https://www.moniteurautomobile.be/actu-auto/industrie-et-economie/voitures-autonomes-surtout-pour-la-ville.html</a:t>
            </a:r>
          </a:p>
        </p:txBody>
      </p:sp>
      <p:sp>
        <p:nvSpPr>
          <p:cNvPr id="11" name="ZoneTexte 10"/>
          <p:cNvSpPr txBox="1"/>
          <p:nvPr/>
        </p:nvSpPr>
        <p:spPr>
          <a:xfrm>
            <a:off x="272524" y="5110751"/>
            <a:ext cx="4165061" cy="246221"/>
          </a:xfrm>
          <a:prstGeom prst="rect">
            <a:avLst/>
          </a:prstGeom>
          <a:noFill/>
        </p:spPr>
        <p:txBody>
          <a:bodyPr wrap="square" rtlCol="0">
            <a:spAutoFit/>
          </a:bodyPr>
          <a:lstStyle/>
          <a:p>
            <a:r>
              <a:rPr lang="fr-FR" sz="1000" dirty="0" smtClean="0"/>
              <a:t>Challenge Blaise Robotique – Académie de Lille</a:t>
            </a:r>
            <a:endParaRPr lang="fr-FR" sz="1000" dirty="0"/>
          </a:p>
        </p:txBody>
      </p:sp>
    </p:spTree>
    <p:extLst>
      <p:ext uri="{BB962C8B-B14F-4D97-AF65-F5344CB8AC3E}">
        <p14:creationId xmlns:p14="http://schemas.microsoft.com/office/powerpoint/2010/main" val="118090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22421" y="456078"/>
            <a:ext cx="10515600" cy="1325563"/>
          </a:xfrm>
        </p:spPr>
        <p:txBody>
          <a:bodyPr>
            <a:normAutofit fontScale="90000"/>
          </a:bodyPr>
          <a:lstStyle/>
          <a:p>
            <a:r>
              <a:rPr lang="fr-FR" sz="3600" b="1" dirty="0" smtClean="0"/>
              <a:t/>
            </a:r>
            <a:br>
              <a:rPr lang="fr-FR" sz="3600" b="1" dirty="0" smtClean="0"/>
            </a:br>
            <a:r>
              <a:rPr lang="fr-FR" sz="3600" b="1" i="1" dirty="0">
                <a:latin typeface="Arial" panose="020B0604020202020204" pitchFamily="34" charset="0"/>
                <a:cs typeface="Arial" panose="020B0604020202020204" pitchFamily="34" charset="0"/>
              </a:rPr>
              <a:t>O</a:t>
            </a:r>
            <a:r>
              <a:rPr lang="fr-FR" sz="3600" b="1" i="1" dirty="0" smtClean="0">
                <a:latin typeface="Arial" panose="020B0604020202020204" pitchFamily="34" charset="0"/>
                <a:cs typeface="Arial" panose="020B0604020202020204" pitchFamily="34" charset="0"/>
              </a:rPr>
              <a:t>n </a:t>
            </a:r>
            <a:r>
              <a:rPr lang="fr-FR" sz="3600" b="1" i="1" dirty="0">
                <a:latin typeface="Arial" panose="020B0604020202020204" pitchFamily="34" charset="0"/>
                <a:cs typeface="Arial" panose="020B0604020202020204" pitchFamily="34" charset="0"/>
              </a:rPr>
              <a:t>retrouve les caractéristiques d’une pédagogie plus classique</a:t>
            </a:r>
            <a:r>
              <a:rPr lang="fr-FR" dirty="0" smtClean="0"/>
              <a:t/>
            </a:r>
            <a:br>
              <a:rPr lang="fr-FR" dirty="0" smtClean="0"/>
            </a:br>
            <a:endParaRPr lang="fr-FR" dirty="0"/>
          </a:p>
        </p:txBody>
      </p:sp>
      <p:sp>
        <p:nvSpPr>
          <p:cNvPr id="5" name="Espace réservé du contenu 2"/>
          <p:cNvSpPr txBox="1">
            <a:spLocks/>
          </p:cNvSpPr>
          <p:nvPr/>
        </p:nvSpPr>
        <p:spPr>
          <a:xfrm>
            <a:off x="4963886" y="2110631"/>
            <a:ext cx="3847605" cy="3268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smtClean="0">
              <a:sym typeface="Wingdings" panose="05000000000000000000" pitchFamily="2" charset="2"/>
            </a:endParaRPr>
          </a:p>
          <a:p>
            <a:pPr marL="0" indent="0">
              <a:buNone/>
            </a:pPr>
            <a:r>
              <a:rPr lang="fr-FR" sz="2400" dirty="0" smtClean="0">
                <a:latin typeface="Arial" panose="020B0604020202020204" pitchFamily="34" charset="0"/>
                <a:cs typeface="Arial" panose="020B0604020202020204" pitchFamily="34" charset="0"/>
                <a:sym typeface="Wingdings" panose="05000000000000000000" pitchFamily="2" charset="2"/>
              </a:rPr>
              <a:t></a:t>
            </a:r>
            <a:r>
              <a:rPr lang="fr-FR" sz="2400" dirty="0" smtClean="0">
                <a:latin typeface="Arial" panose="020B0604020202020204" pitchFamily="34" charset="0"/>
                <a:cs typeface="Arial" panose="020B0604020202020204" pitchFamily="34" charset="0"/>
              </a:rPr>
              <a:t> Capteurs </a:t>
            </a:r>
            <a:r>
              <a:rPr lang="fr-FR" sz="2400" dirty="0" smtClean="0">
                <a:latin typeface="Arial" panose="020B0604020202020204" pitchFamily="34" charset="0"/>
                <a:cs typeface="Arial" panose="020B0604020202020204" pitchFamily="34" charset="0"/>
                <a:sym typeface="Wingdings" panose="05000000000000000000" pitchFamily="2" charset="2"/>
              </a:rPr>
              <a:t></a:t>
            </a:r>
            <a:endParaRPr lang="fr-FR" sz="2400" dirty="0" smtClean="0">
              <a:latin typeface="Arial" panose="020B0604020202020204" pitchFamily="34" charset="0"/>
              <a:cs typeface="Arial" panose="020B0604020202020204" pitchFamily="34" charset="0"/>
            </a:endParaRPr>
          </a:p>
          <a:p>
            <a:pPr marL="0" indent="0">
              <a:buNone/>
            </a:pPr>
            <a:r>
              <a:rPr lang="fr-FR" sz="2400" dirty="0" smtClean="0">
                <a:latin typeface="Arial" panose="020B0604020202020204" pitchFamily="34" charset="0"/>
                <a:cs typeface="Arial" panose="020B0604020202020204" pitchFamily="34" charset="0"/>
                <a:sym typeface="Wingdings" panose="05000000000000000000" pitchFamily="2" charset="2"/>
              </a:rPr>
              <a:t> Microcontrôleur  </a:t>
            </a:r>
            <a:endParaRPr lang="fr-FR" sz="2400" dirty="0" smtClean="0">
              <a:latin typeface="Arial" panose="020B0604020202020204" pitchFamily="34" charset="0"/>
              <a:cs typeface="Arial" panose="020B0604020202020204" pitchFamily="34" charset="0"/>
            </a:endParaRPr>
          </a:p>
          <a:p>
            <a:pPr marL="0" indent="0">
              <a:buNone/>
            </a:pPr>
            <a:r>
              <a:rPr lang="fr-FR" sz="2400" dirty="0" smtClean="0">
                <a:latin typeface="Arial" panose="020B0604020202020204" pitchFamily="34" charset="0"/>
                <a:cs typeface="Arial" panose="020B0604020202020204" pitchFamily="34" charset="0"/>
                <a:sym typeface="Wingdings" panose="05000000000000000000" pitchFamily="2" charset="2"/>
              </a:rPr>
              <a:t> IHM  </a:t>
            </a:r>
            <a:endParaRPr lang="fr-FR" sz="2400" dirty="0" smtClean="0">
              <a:latin typeface="Arial" panose="020B0604020202020204" pitchFamily="34" charset="0"/>
              <a:cs typeface="Arial" panose="020B0604020202020204" pitchFamily="34" charset="0"/>
            </a:endParaRPr>
          </a:p>
          <a:p>
            <a:pPr>
              <a:buFont typeface="Wingdings" panose="05000000000000000000" pitchFamily="2" charset="2"/>
              <a:buChar char="à"/>
            </a:pPr>
            <a:r>
              <a:rPr lang="fr-FR" sz="2400" dirty="0" smtClean="0">
                <a:latin typeface="Arial" panose="020B0604020202020204" pitchFamily="34" charset="0"/>
                <a:cs typeface="Arial" panose="020B0604020202020204" pitchFamily="34" charset="0"/>
                <a:sym typeface="Wingdings" panose="05000000000000000000" pitchFamily="2" charset="2"/>
              </a:rPr>
              <a:t> Afficheur </a:t>
            </a:r>
          </a:p>
          <a:p>
            <a:pPr>
              <a:buFont typeface="Wingdings" panose="05000000000000000000" pitchFamily="2" charset="2"/>
              <a:buChar char="à"/>
            </a:pPr>
            <a:r>
              <a:rPr lang="fr-FR" sz="2400" dirty="0">
                <a:latin typeface="Arial" panose="020B0604020202020204" pitchFamily="34" charset="0"/>
                <a:cs typeface="Arial" panose="020B0604020202020204" pitchFamily="34" charset="0"/>
                <a:sym typeface="Wingdings" panose="05000000000000000000" pitchFamily="2" charset="2"/>
              </a:rPr>
              <a:t> </a:t>
            </a:r>
            <a:r>
              <a:rPr lang="fr-FR" sz="2400" dirty="0" smtClean="0">
                <a:latin typeface="Arial" panose="020B0604020202020204" pitchFamily="34" charset="0"/>
                <a:cs typeface="Arial" panose="020B0604020202020204" pitchFamily="34" charset="0"/>
                <a:sym typeface="Wingdings" panose="05000000000000000000" pitchFamily="2" charset="2"/>
              </a:rPr>
              <a:t>Moteur  </a:t>
            </a:r>
            <a:endParaRPr lang="fr-FR" sz="2400" dirty="0" smtClean="0">
              <a:latin typeface="Arial" panose="020B0604020202020204" pitchFamily="34" charset="0"/>
              <a:cs typeface="Arial" panose="020B0604020202020204" pitchFamily="34" charset="0"/>
            </a:endParaRPr>
          </a:p>
          <a:p>
            <a:pPr marL="0" indent="0">
              <a:buNone/>
            </a:pPr>
            <a:endParaRPr lang="fr-FR" sz="2400" dirty="0" smtClean="0"/>
          </a:p>
        </p:txBody>
      </p:sp>
      <p:sp>
        <p:nvSpPr>
          <p:cNvPr id="8" name="Titre 1"/>
          <p:cNvSpPr txBox="1">
            <a:spLocks/>
          </p:cNvSpPr>
          <p:nvPr/>
        </p:nvSpPr>
        <p:spPr>
          <a:xfrm>
            <a:off x="334472" y="5021572"/>
            <a:ext cx="11735608" cy="155813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fr-FR" sz="3200" b="1" dirty="0" smtClean="0">
                <a:latin typeface="Arial" panose="020B0604020202020204" pitchFamily="34" charset="0"/>
                <a:cs typeface="Arial" panose="020B0604020202020204" pitchFamily="34" charset="0"/>
              </a:rPr>
              <a:t>En appui sur de la production d’écrits dans le cahier de l’élève, y compris de définitions </a:t>
            </a:r>
          </a:p>
          <a:p>
            <a:pPr marL="457200" indent="-457200">
              <a:buFont typeface="Arial" panose="020B0604020202020204" pitchFamily="34" charset="0"/>
              <a:buChar char="•"/>
            </a:pPr>
            <a:r>
              <a:rPr lang="fr-FR" sz="3200" b="1" dirty="0" smtClean="0">
                <a:latin typeface="Arial" panose="020B0604020202020204" pitchFamily="34" charset="0"/>
                <a:cs typeface="Arial" panose="020B0604020202020204" pitchFamily="34" charset="0"/>
              </a:rPr>
              <a:t>C’est cet ensemble qui constitue le substrat des évaluations qui viendront par la suite</a:t>
            </a:r>
            <a:endParaRPr lang="fr-FR" sz="3200" b="1"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7905019" y="1992542"/>
            <a:ext cx="4286982" cy="2151133"/>
          </a:xfrm>
          <a:prstGeom prst="rect">
            <a:avLst/>
          </a:prstGeom>
        </p:spPr>
      </p:pic>
      <p:pic>
        <p:nvPicPr>
          <p:cNvPr id="9" name="Image 8"/>
          <p:cNvPicPr>
            <a:picLocks noChangeAspect="1"/>
          </p:cNvPicPr>
          <p:nvPr/>
        </p:nvPicPr>
        <p:blipFill>
          <a:blip r:embed="rId4"/>
          <a:stretch>
            <a:fillRect/>
          </a:stretch>
        </p:blipFill>
        <p:spPr>
          <a:xfrm>
            <a:off x="334472" y="1924069"/>
            <a:ext cx="4350680" cy="2702001"/>
          </a:xfrm>
          <a:prstGeom prst="rect">
            <a:avLst/>
          </a:prstGeom>
        </p:spPr>
      </p:pic>
      <p:sp>
        <p:nvSpPr>
          <p:cNvPr id="2" name="ZoneTexte 1"/>
          <p:cNvSpPr txBox="1"/>
          <p:nvPr/>
        </p:nvSpPr>
        <p:spPr>
          <a:xfrm>
            <a:off x="7905019" y="4292472"/>
            <a:ext cx="4165061" cy="400110"/>
          </a:xfrm>
          <a:prstGeom prst="rect">
            <a:avLst/>
          </a:prstGeom>
          <a:noFill/>
        </p:spPr>
        <p:txBody>
          <a:bodyPr wrap="square" rtlCol="0">
            <a:spAutoFit/>
          </a:bodyPr>
          <a:lstStyle/>
          <a:p>
            <a:r>
              <a:rPr lang="fr-FR" sz="1000" dirty="0"/>
              <a:t>https://www.leparisien.fr/automobile/automobile-les-voitures-autonomes-en-bonne-voie-24-03-2016-5656191.php</a:t>
            </a:r>
          </a:p>
        </p:txBody>
      </p:sp>
      <p:sp>
        <p:nvSpPr>
          <p:cNvPr id="10" name="ZoneTexte 9"/>
          <p:cNvSpPr txBox="1"/>
          <p:nvPr/>
        </p:nvSpPr>
        <p:spPr>
          <a:xfrm>
            <a:off x="659458" y="4519529"/>
            <a:ext cx="4165061" cy="246221"/>
          </a:xfrm>
          <a:prstGeom prst="rect">
            <a:avLst/>
          </a:prstGeom>
          <a:noFill/>
        </p:spPr>
        <p:txBody>
          <a:bodyPr wrap="square" rtlCol="0">
            <a:spAutoFit/>
          </a:bodyPr>
          <a:lstStyle/>
          <a:p>
            <a:r>
              <a:rPr lang="fr-FR" sz="1000" dirty="0"/>
              <a:t>https://colorrubix.wordpress.com/conception/le-mbot/</a:t>
            </a:r>
          </a:p>
        </p:txBody>
      </p:sp>
    </p:spTree>
    <p:extLst>
      <p:ext uri="{BB962C8B-B14F-4D97-AF65-F5344CB8AC3E}">
        <p14:creationId xmlns:p14="http://schemas.microsoft.com/office/powerpoint/2010/main" val="2880120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3" id="{4286AEE4-2825-457B-B2D1-970230656AB7}" vid="{D3F01173-D3B6-45E3-BBD5-1D03F1A99F4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TotalTime>
  <Words>1031</Words>
  <Application>Microsoft Office PowerPoint</Application>
  <PresentationFormat>Grand écran</PresentationFormat>
  <Paragraphs>94</Paragraphs>
  <Slides>5</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vt:i4>
      </vt:variant>
    </vt:vector>
  </HeadingPairs>
  <TitlesOfParts>
    <vt:vector size="12" baseType="lpstr">
      <vt:lpstr>Arial</vt:lpstr>
      <vt:lpstr>Calibri</vt:lpstr>
      <vt:lpstr>Calibri Light</vt:lpstr>
      <vt:lpstr>Marianne</vt:lpstr>
      <vt:lpstr>Wingdings</vt:lpstr>
      <vt:lpstr>Thème Office</vt:lpstr>
      <vt:lpstr>MINISTÈRIEL</vt:lpstr>
      <vt:lpstr>Comité de pilotage des cordées de la réussite</vt:lpstr>
      <vt:lpstr>Repères didactiques en Technologie au collège</vt:lpstr>
      <vt:lpstr>« Investigation » va avec « structuration »</vt:lpstr>
      <vt:lpstr>Structurer les connaissances, c’est quoi ?  En Technologie, c’est passer de l’activité scolaire à la compréhension du monde technique </vt:lpstr>
      <vt:lpstr> On retrouve les caractéristiques d’une pédagogie plus classique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Nouveau programme de technologie Niveau 5ème</dc:title>
  <dc:creator>IA-IPR STI CL</dc:creator>
  <cp:lastModifiedBy>Christophe Lasson</cp:lastModifiedBy>
  <cp:revision>55</cp:revision>
  <dcterms:created xsi:type="dcterms:W3CDTF">2024-04-04T06:34:45Z</dcterms:created>
  <dcterms:modified xsi:type="dcterms:W3CDTF">2024-05-26T16:29:31Z</dcterms:modified>
</cp:coreProperties>
</file>