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66" r:id="rId3"/>
    <p:sldId id="256" r:id="rId4"/>
    <p:sldId id="257" r:id="rId5"/>
    <p:sldId id="261" r:id="rId6"/>
    <p:sldId id="258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E39FDB-BF2E-4FA6-8A87-EBDCAB420929}" v="1" dt="2024-04-17T08:08:06.2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4" autoAdjust="0"/>
    <p:restoredTop sz="70926" autoAdjust="0"/>
  </p:normalViewPr>
  <p:slideViewPr>
    <p:cSldViewPr snapToGrid="0">
      <p:cViewPr varScale="1">
        <p:scale>
          <a:sx n="51" d="100"/>
          <a:sy n="51" d="100"/>
        </p:scale>
        <p:origin x="129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-3139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692A-1844-493C-9160-83B26DA3D00D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F1F35-A0B0-489F-90E2-AE7007CD55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606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fr-FR" dirty="0" smtClean="0"/>
              <a:t>Bonjour à tous,</a:t>
            </a:r>
          </a:p>
          <a:p>
            <a:pPr algn="just"/>
            <a:r>
              <a:rPr lang="fr-FR" dirty="0" smtClean="0"/>
              <a:t>Dans le cadre de la mise en place des nouveaux programmes de Technologie de février 2024,</a:t>
            </a:r>
          </a:p>
          <a:p>
            <a:pPr algn="just"/>
            <a:r>
              <a:rPr lang="fr-FR" dirty="0" smtClean="0"/>
              <a:t>Cette courte vidéo</a:t>
            </a:r>
            <a:r>
              <a:rPr lang="fr-FR" baseline="0" dirty="0" smtClean="0"/>
              <a:t> présente une proposition de progression en classe de </a:t>
            </a:r>
            <a:r>
              <a:rPr lang="fr-FR" baseline="0" dirty="0" smtClean="0"/>
              <a:t>5</a:t>
            </a:r>
            <a:r>
              <a:rPr lang="fr-FR" baseline="30000" dirty="0" smtClean="0"/>
              <a:t>ème</a:t>
            </a:r>
          </a:p>
          <a:p>
            <a:pPr algn="just"/>
            <a:r>
              <a:rPr lang="fr-FR" baseline="0" dirty="0" smtClean="0"/>
              <a:t>Il ne s’agit que d’un exemple et non d’un modèle à suivre obligatoirement</a:t>
            </a:r>
            <a:endParaRPr lang="fr-FR" baseline="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Il</a:t>
            </a:r>
            <a:r>
              <a:rPr lang="fr-FR" baseline="0" dirty="0" smtClean="0"/>
              <a:t> s’agit du travail de 3 professeures de Technologie et formatrice de l’académie de Lille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Mesdames </a:t>
            </a:r>
            <a:r>
              <a:rPr lang="fr-FR" dirty="0" smtClean="0"/>
              <a:t>Caroline DUQUENNE, Isabelle DESSAINT</a:t>
            </a:r>
            <a:r>
              <a:rPr lang="fr-FR" baseline="0" dirty="0" smtClean="0"/>
              <a:t> et </a:t>
            </a:r>
            <a:r>
              <a:rPr lang="fr-FR" dirty="0" smtClean="0"/>
              <a:t>Estelle</a:t>
            </a:r>
            <a:r>
              <a:rPr lang="fr-FR" baseline="0" dirty="0" smtClean="0"/>
              <a:t> GARBUIO,</a:t>
            </a:r>
            <a:endParaRPr lang="fr-FR" dirty="0" smtClean="0"/>
          </a:p>
          <a:p>
            <a:pPr algn="just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5468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/>
              <a:t>programme de Technologie du cycle 4 est structuré autour</a:t>
            </a:r>
            <a:r>
              <a:rPr lang="fr-FR" baseline="0" dirty="0"/>
              <a:t> de 3 </a:t>
            </a:r>
            <a:r>
              <a:rPr lang="fr-FR" baseline="0" dirty="0" smtClean="0"/>
              <a:t>thèmes</a:t>
            </a:r>
          </a:p>
          <a:p>
            <a:r>
              <a:rPr lang="fr-FR" baseline="0" dirty="0" smtClean="0"/>
              <a:t>Les 2 premiers thèmes visent une analyse interne et externe des objets et systèmes techniques, autrement </a:t>
            </a:r>
            <a:r>
              <a:rPr lang="fr-FR" baseline="0" dirty="0" smtClean="0"/>
              <a:t>dit les objets </a:t>
            </a:r>
            <a:r>
              <a:rPr lang="fr-FR" baseline="0" dirty="0" smtClean="0"/>
              <a:t>et systèmes techniques sont présents et disponibles et sont investigués</a:t>
            </a:r>
          </a:p>
          <a:p>
            <a:r>
              <a:rPr lang="fr-FR" baseline="0" dirty="0" smtClean="0"/>
              <a:t>Le 3</a:t>
            </a:r>
            <a:r>
              <a:rPr lang="fr-FR" baseline="30000" dirty="0" smtClean="0"/>
              <a:t>ème</a:t>
            </a:r>
            <a:r>
              <a:rPr lang="fr-FR" baseline="0" dirty="0" smtClean="0"/>
              <a:t> thème porte sur la conception et la réalisation de tout ou partie d’un objet. En collège, comme en lycée d’ailleurs, on vise l’amélioration d’un produit, l’apport d’une nouvelle solution à une fonction existante ou la </a:t>
            </a:r>
            <a:r>
              <a:rPr lang="fr-FR" baseline="0" dirty="0" smtClean="0"/>
              <a:t>recherche </a:t>
            </a:r>
            <a:r>
              <a:rPr lang="fr-FR" baseline="0" dirty="0" smtClean="0"/>
              <a:t>d’une solution à une nouvelle fonction. </a:t>
            </a:r>
            <a:r>
              <a:rPr lang="fr-FR" baseline="0" dirty="0" smtClean="0"/>
              <a:t>On ne part pas </a:t>
            </a:r>
            <a:r>
              <a:rPr lang="fr-FR" baseline="0" dirty="0" smtClean="0"/>
              <a:t>d’une feuille blanche. On ne part pas de rien. </a:t>
            </a:r>
          </a:p>
          <a:p>
            <a:r>
              <a:rPr lang="fr-FR" baseline="0" dirty="0" smtClean="0"/>
              <a:t>Le croisement des 2 premiers thèmes est vivement souhaité. Le projet vient ensuite conforter, approfondir les </a:t>
            </a:r>
            <a:r>
              <a:rPr lang="fr-FR" baseline="0" dirty="0" smtClean="0"/>
              <a:t>connaissances </a:t>
            </a:r>
            <a:r>
              <a:rPr lang="fr-FR" baseline="0" dirty="0" smtClean="0"/>
              <a:t>acquises </a:t>
            </a:r>
            <a:r>
              <a:rPr lang="fr-FR" baseline="0" dirty="0" smtClean="0"/>
              <a:t>antérieurement.</a:t>
            </a: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F1F35-A0B0-489F-90E2-AE7007CD551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37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Cette</a:t>
            </a:r>
            <a:r>
              <a:rPr lang="fr-FR" baseline="0" dirty="0"/>
              <a:t> progression propose de découper l’année de cette manière afin de placer un projet en milieu d’année et un second à la fin. </a:t>
            </a:r>
            <a:r>
              <a:rPr lang="fr-FR" sz="1200" kern="1200" dirty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L’ordre des chapitres avant chaque projet est modulable mais les</a:t>
            </a:r>
            <a:r>
              <a:rPr lang="fr-FR" sz="1200" kern="1200" baseline="0" dirty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 élèves ont besoin de ceux-ci pour mener à bien chaque projet.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baseline="0" dirty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Le premier projet aura pour thème la conception et fabrication d’une pièce mécanique pour améliorer un OST existant </a:t>
            </a:r>
            <a:r>
              <a:rPr lang="fr-FR" sz="1200" kern="1200" baseline="0" dirty="0" smtClean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et </a:t>
            </a:r>
            <a:r>
              <a:rPr lang="fr-FR" sz="1200" kern="1200" baseline="0" dirty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le second aura pour dominante la programmation</a:t>
            </a:r>
            <a:r>
              <a:rPr lang="fr-FR" sz="1200" kern="1200" baseline="0" dirty="0" smtClean="0">
                <a:solidFill>
                  <a:schemeClr val="tx1"/>
                </a:solidFill>
                <a:latin typeface="Bahnschrift SemiBold Condensed" panose="020B0502040204020203" pitchFamily="34" charset="0"/>
                <a:ea typeface="+mn-ea"/>
                <a:cs typeface="+mn-cs"/>
              </a:rPr>
              <a:t>. Bien entendu, d’autres projets peuvent être conduits. L’essentiel est de les conduire et de les terminer.</a:t>
            </a:r>
            <a:endParaRPr lang="fr-FR" sz="1200" kern="1200" dirty="0">
              <a:solidFill>
                <a:schemeClr val="tx1"/>
              </a:solidFill>
              <a:latin typeface="Bahnschrift SemiBold Condensed" panose="020B0502040204020203" pitchFamily="34" charset="0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F1F35-A0B0-489F-90E2-AE7007CD551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642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progression proposée se</a:t>
            </a:r>
            <a:r>
              <a:rPr lang="fr-FR" baseline="0" dirty="0"/>
              <a:t> présente de la manière suivante : </a:t>
            </a:r>
            <a:endParaRPr lang="fr-FR" baseline="0" dirty="0" smtClean="0"/>
          </a:p>
          <a:p>
            <a:r>
              <a:rPr lang="fr-FR" baseline="0" dirty="0" smtClean="0"/>
              <a:t>- </a:t>
            </a:r>
            <a:r>
              <a:rPr lang="fr-FR" baseline="0" dirty="0"/>
              <a:t>numéro du chapitre (14 </a:t>
            </a:r>
            <a:r>
              <a:rPr lang="fr-FR" baseline="0" dirty="0" smtClean="0"/>
              <a:t>au total).</a:t>
            </a:r>
          </a:p>
          <a:p>
            <a:r>
              <a:rPr lang="fr-FR" baseline="0" dirty="0" smtClean="0"/>
              <a:t>- durée en semaines du chapitre : le choix en semaines a été fait car certains collèges ont des organisations avec 1,5 h par semaine et d’autres en quinzaine. </a:t>
            </a:r>
          </a:p>
          <a:p>
            <a:r>
              <a:rPr lang="fr-FR" baseline="0" dirty="0" smtClean="0"/>
              <a:t>- </a:t>
            </a:r>
            <a:r>
              <a:rPr lang="fr-FR" baseline="0" dirty="0"/>
              <a:t>les compétences de fin de cycle associées.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le </a:t>
            </a:r>
            <a:r>
              <a:rPr lang="fr-FR" baseline="0" dirty="0"/>
              <a:t>titre du chapitre : nous avons repris les titres du programme afin de pouvoir s’y référer plus facilement. Ces titres pourront être </a:t>
            </a:r>
            <a:r>
              <a:rPr lang="fr-FR" baseline="0" dirty="0" smtClean="0"/>
              <a:t>personnalisés. Ils doivent même l’être pour les parents d’élèves, les adultes en charge de devoirs faits. Il s’agit de rendre les chapitres lisibles et compréhensibles par le plus grand nombre. Exemple : découverte de l’intelligence artificielle.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- Ensuite encore les </a:t>
            </a:r>
            <a:r>
              <a:rPr lang="fr-FR" baseline="0" dirty="0"/>
              <a:t>repères de progressivité 5</a:t>
            </a:r>
            <a:r>
              <a:rPr lang="fr-FR" baseline="30000" dirty="0"/>
              <a:t>ème</a:t>
            </a:r>
            <a:r>
              <a:rPr lang="fr-FR" baseline="0" dirty="0"/>
              <a:t> du programme.</a:t>
            </a:r>
          </a:p>
          <a:p>
            <a:r>
              <a:rPr lang="fr-FR" baseline="0" dirty="0" smtClean="0"/>
              <a:t>- </a:t>
            </a:r>
            <a:r>
              <a:rPr lang="fr-FR" baseline="0" dirty="0"/>
              <a:t>les connaissances 5</a:t>
            </a:r>
            <a:r>
              <a:rPr lang="fr-FR" baseline="30000" dirty="0"/>
              <a:t>ème</a:t>
            </a:r>
            <a:r>
              <a:rPr lang="fr-FR" baseline="0" dirty="0"/>
              <a:t> à faire acquérir.</a:t>
            </a:r>
          </a:p>
          <a:p>
            <a:r>
              <a:rPr lang="fr-FR" baseline="0" dirty="0" smtClean="0"/>
              <a:t>- </a:t>
            </a:r>
            <a:r>
              <a:rPr lang="fr-FR" baseline="0" dirty="0"/>
              <a:t>les thèmes associés : cette rubrique concerne les chapitres de projet car le programme nous demande de remobiliser des connaissances des 2 autres thèmes lors des projets</a:t>
            </a:r>
            <a:r>
              <a:rPr lang="fr-FR" baseline="0" dirty="0" smtClean="0"/>
              <a:t>. </a:t>
            </a:r>
            <a:endParaRPr lang="fr-FR" baseline="0" dirty="0"/>
          </a:p>
          <a:p>
            <a:r>
              <a:rPr lang="fr-FR" baseline="0" dirty="0" smtClean="0"/>
              <a:t>- </a:t>
            </a:r>
            <a:r>
              <a:rPr lang="fr-FR" baseline="0" dirty="0"/>
              <a:t>les </a:t>
            </a:r>
            <a:r>
              <a:rPr lang="fr-FR" baseline="0" dirty="0" smtClean="0"/>
              <a:t>objets et systèmes techniques </a:t>
            </a:r>
            <a:r>
              <a:rPr lang="fr-FR" baseline="0" dirty="0"/>
              <a:t>: proposition </a:t>
            </a:r>
            <a:r>
              <a:rPr lang="fr-FR" baseline="0" dirty="0" smtClean="0"/>
              <a:t>d’objets et systèmes techniques. Nous le savons, il ne peut y avoir de séance de technologie sans objet ou système technique sur l’ilot, à disposition des élèves.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F1F35-A0B0-489F-90E2-AE7007CD551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85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Ici,</a:t>
            </a:r>
            <a:r>
              <a:rPr lang="fr-FR" baseline="0" dirty="0" smtClean="0"/>
              <a:t> il s’agit d’un exemple tiré d’une ressource nationale sur l’une des nouveautés du programme : le dépannage et la réparation. </a:t>
            </a:r>
          </a:p>
          <a:p>
            <a:r>
              <a:rPr lang="fr-FR" baseline="0" dirty="0" smtClean="0"/>
              <a:t>L’outil se veut simple et </a:t>
            </a:r>
            <a:r>
              <a:rPr lang="fr-FR" dirty="0" smtClean="0"/>
              <a:t>pratique.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F1F35-A0B0-489F-90E2-AE7007CD551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622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Ici,</a:t>
            </a:r>
            <a:r>
              <a:rPr lang="fr-FR" baseline="0" dirty="0" smtClean="0"/>
              <a:t> il s’agit de la présentation d’un projet,</a:t>
            </a:r>
            <a:endParaRPr lang="fr-FR" dirty="0" smtClean="0"/>
          </a:p>
          <a:p>
            <a:r>
              <a:rPr lang="fr-FR" dirty="0" smtClean="0"/>
              <a:t>On</a:t>
            </a:r>
            <a:r>
              <a:rPr lang="fr-FR" baseline="0" dirty="0" smtClean="0"/>
              <a:t> </a:t>
            </a:r>
            <a:r>
              <a:rPr lang="fr-FR" baseline="0" dirty="0"/>
              <a:t>retrouve les mêmes informations auxquelles on ajoute les connaissances des 2 autres thèmes à remobiliser lors du projet.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F1F35-A0B0-489F-90E2-AE7007CD551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19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2AB59D-65E8-4BD8-8610-B8C8F298E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0CFC60-233F-4978-9C6F-957AD894C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B5ED98-BA19-4AB2-889F-4A342DBC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D169E7-58BD-46A2-B3B1-F8EE6C0C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FC9732-F80C-4BFA-BF80-F351C4EC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48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0D3893-E26C-4E31-A4E6-723B1E74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637FE6-F298-4A0D-89DE-01A7997A1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1AB144-3746-470A-AF2F-AE4BE196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E77831-ECC3-4785-BB8A-E68D8396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53758B-5A17-471E-98B4-AF238237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19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A01CC40-855E-4B7A-BFDD-83B514A3A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4EEA0-744F-4633-943D-E06115E83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D5326D-CD71-4678-810D-6A36829DA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DF08A2-275E-45BF-8F59-90B1555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94B35B-7FF4-4F27-B2E8-F8115FEC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704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D3EF7B2F-9A46-43FA-A234-629B11124D3C}" type="datetime1">
              <a:rPr lang="fr-FR" cap="all" smtClean="0"/>
              <a:t>26/05/2024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smtClean="0"/>
              <a:t>Inspection Pédagogique Régionale de Sciences et Techniques Industrielles 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87720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 smtClean="0"/>
              <a:t>Titre</a:t>
            </a:r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12"/>
          <p:cNvSpPr>
            <a:spLocks noGrp="1"/>
          </p:cNvSpPr>
          <p:nvPr>
            <p:ph type="body" sz="quarter" idx="15" hasCustomPrompt="1"/>
          </p:nvPr>
        </p:nvSpPr>
        <p:spPr>
          <a:xfrm>
            <a:off x="480000" y="4216508"/>
            <a:ext cx="11232000" cy="979487"/>
          </a:xfrm>
        </p:spPr>
        <p:txBody>
          <a:bodyPr/>
          <a:lstStyle>
            <a:lvl1pPr>
              <a:defRPr sz="18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smtClean="0"/>
              <a:t>Sous-titre</a:t>
            </a:r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C04E4D8-81BF-1E49-863C-5693067E1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39" y="248400"/>
            <a:ext cx="2172654" cy="177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79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828BDEB-F227-4F04-BF24-D660587B15CE}" type="datetime1">
              <a:rPr lang="fr-FR" cap="all" smtClean="0"/>
              <a:t>26/05/2024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Inspection Pédagogique Régionale de Sciences et Techniques Industrielles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>
          <a:xfrm>
            <a:off x="480646" y="2205039"/>
            <a:ext cx="11230708" cy="4103687"/>
          </a:xfrm>
        </p:spPr>
        <p:txBody>
          <a:bodyPr/>
          <a:lstStyle>
            <a:lvl1pPr>
              <a:spcBef>
                <a:spcPts val="1200"/>
              </a:spcBef>
              <a:defRPr sz="2000"/>
            </a:lvl1pPr>
            <a:lvl2pPr marL="361950" indent="-180975">
              <a:defRPr sz="1600"/>
            </a:lvl2pPr>
            <a:lvl3pPr marL="536575" indent="-174625">
              <a:spcBef>
                <a:spcPts val="0"/>
              </a:spcBef>
              <a:spcAft>
                <a:spcPts val="600"/>
              </a:spcAft>
              <a:defRPr sz="1400"/>
            </a:lvl3pPr>
            <a:lvl4pPr marL="717550" indent="-180975">
              <a:defRPr sz="1200"/>
            </a:lvl4pPr>
            <a:lvl5pPr marL="898525" indent="-180975">
              <a:defRPr sz="1200"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4636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1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E52897-1F25-4B6D-AEA8-59D5FD149189}" type="datetime1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 smtClean="0"/>
              <a:t>Inspection Pédagogique Régionale de Sciences et Techniques Industrielles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44A155-096B-0642-90B3-8CE6186FE2A1}" type="slidenum">
              <a:rPr lang="fr-FR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975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C4F139-C5A4-4FAB-B5F8-60AF825166EB}" type="datetime1">
              <a:rPr lang="fr-FR" smtClean="0"/>
              <a:t>26/05/2024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 smtClean="0"/>
              <a:t>Inspection Pédagogique Régionale de Sciences et Techniques Industrielles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44A155-096B-0642-90B3-8CE6186FE2A1}" type="slidenum">
              <a:rPr lang="fr-FR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16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EBBA1-2204-4F80-A5B8-7AAF86825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E83453-8244-40A7-976A-CC2CF8FB8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22415-3240-469A-83CD-FB901688C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DCA166-BE7F-4D24-8585-DC3CE562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17212C-86FB-41B8-957C-117D0E4F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2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E5CFA-492B-4135-9D94-F433916AB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FA2F89-7B22-41E5-B737-DB40812D4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8B151F-73CF-43CE-A65C-D608A7CBA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9E125E-7BAF-493E-A8B7-3FD86320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BEBA67-7689-44EF-AD6D-18B1BCF0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42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8A9556-2ED3-49B9-A740-499402C5B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4AC4A7-9C94-4276-833E-3187BCA6C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2B50CD-C968-4AFB-86CB-D06A3EABA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E33289-6E9E-43CD-98D6-D5DD6B5C5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3E7DED-FFD4-4D86-93AF-9CCD3972C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CFBA2F-B1FE-487E-A3C3-3BE58652B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10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4CB32-ACFF-45F0-A4BA-B08201E2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CCDAD5-5D35-4C72-B394-80336DA35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EE82A4-0187-4143-BE20-4406E2AE1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BEB61DC-544B-4516-BB08-8CFE1F7E0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025AC9-3D16-4F02-8466-7FC5ED90B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15DD46-F48E-4E86-8AC0-8FF56CFE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503E395-B76C-4397-9F61-B25881D6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7587BB-E70E-4FE1-AFB6-62B09019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511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816EA5-F5A0-4583-A081-7CB10723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1D14B8-C46C-43CA-B7AF-B6F520CDD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87DD61-8935-4785-A945-577150F3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C93E9B-E9CF-4BF0-A1EF-E5A02DE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05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C94C8F-9A88-4DF3-B574-09C8B754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6FBE6B6-8858-4542-846C-F17E8E47B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592486-80A2-43E9-B9A7-749CC2B0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9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D80F79-951C-4761-AF32-4F49201D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2E054B-41E5-48EE-BF3E-3B33BB89C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D58702-FDEE-4841-8720-B6D75222D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E98A92-0DA7-4C0B-A13F-527602467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5B372E-6D3D-4774-A625-B8E9D4F79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CD0F74-06BB-481A-AAD2-75956405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75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29223-7830-4564-88A0-AFA00BBF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144E11-646E-4F02-B680-98ADD35B6D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C67729-7591-40EB-8F7C-047B4C523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CB8FD8-E63E-42DD-957A-6D411338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35A70C-67F7-49F0-9945-29AA42E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C9C05C-DC1F-4349-BA09-5EC1AC740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16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AF1BA12-6597-4582-B6D6-808C5A02A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06CEC6-7D2F-45A4-81E7-7058385C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B4D9F2-1709-42FD-BC0F-B109F83C2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05DF7-3BC3-4346-AC12-7EB7BF2EBA09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297D8-3076-48A2-8C5E-BEBE9614A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13B1CD-2D7B-4A3D-8CB3-6DB3F9D0D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6ABA4-3B78-4B95-BD86-CE2F40ED38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67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fld id="{7A5A970C-F1BB-48DC-B1BC-31C7E2FF31FF}" type="datetime1">
              <a:rPr lang="fr-FR" cap="all" smtClean="0"/>
              <a:t>26/05/2024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Inspection Pédagogique Régionale de Sciences et Techniques Industrielles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EC04E4D8-81BF-1E49-863C-5693067E179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70" y="79200"/>
            <a:ext cx="795066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8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20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Comité de pilotage des cordées de la réussite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85800" y="2298666"/>
            <a:ext cx="11078307" cy="877202"/>
          </a:xfrm>
        </p:spPr>
        <p:txBody>
          <a:bodyPr/>
          <a:lstStyle/>
          <a:p>
            <a:pPr algn="ctr"/>
            <a:r>
              <a:rPr lang="fr-FR" dirty="0" smtClean="0"/>
              <a:t>NOUVEAUX PROGRAMMES DE TECHNOLOGIE</a:t>
            </a:r>
          </a:p>
          <a:p>
            <a:endParaRPr lang="fr-FR" dirty="0"/>
          </a:p>
          <a:p>
            <a:pPr algn="ctr"/>
            <a:r>
              <a:rPr lang="fr-FR" dirty="0" smtClean="0"/>
              <a:t>PROPOSITION DE PROGRESSION EN CLASSE DE 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</a:p>
          <a:p>
            <a:pPr algn="just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15"/>
          </p:nvPr>
        </p:nvSpPr>
        <p:spPr>
          <a:xfrm>
            <a:off x="1499255" y="3624806"/>
            <a:ext cx="9126000" cy="2304256"/>
          </a:xfrm>
        </p:spPr>
        <p:txBody>
          <a:bodyPr/>
          <a:lstStyle/>
          <a:p>
            <a:endParaRPr lang="fr-FR" sz="2800" b="1" dirty="0"/>
          </a:p>
          <a:p>
            <a:endParaRPr lang="fr-FR" dirty="0" smtClean="0"/>
          </a:p>
          <a:p>
            <a:pPr algn="r"/>
            <a:r>
              <a:rPr lang="fr-FR" dirty="0"/>
              <a:t>Mesdames Caroline DUQUENNE, Isabelle DESSAINT, Estelle </a:t>
            </a:r>
            <a:r>
              <a:rPr lang="fr-FR" dirty="0" smtClean="0"/>
              <a:t>GARBUIO</a:t>
            </a:r>
          </a:p>
          <a:p>
            <a:pPr algn="r"/>
            <a:r>
              <a:rPr lang="fr-FR" dirty="0" smtClean="0"/>
              <a:t>Professeures et formatrices en Technologie - Collège</a:t>
            </a:r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pPr algn="r"/>
            <a:r>
              <a:rPr lang="fr-FR" dirty="0" smtClean="0"/>
              <a:t>Christophe </a:t>
            </a:r>
            <a:r>
              <a:rPr lang="fr-FR" dirty="0"/>
              <a:t>LASSON</a:t>
            </a:r>
            <a:r>
              <a:rPr lang="fr-FR" dirty="0" smtClean="0"/>
              <a:t> – IA-IPR STI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540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A9361931-8A4E-4AAA-9788-305FB5FF8FCD}"/>
              </a:ext>
            </a:extLst>
          </p:cNvPr>
          <p:cNvSpPr/>
          <p:nvPr/>
        </p:nvSpPr>
        <p:spPr>
          <a:xfrm>
            <a:off x="1075267" y="2059781"/>
            <a:ext cx="5020733" cy="1820333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Thème 1 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objets et les systèmes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techniques :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leurs usages et leurs interactions à découvrir et à analyser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994B6D4-809A-4B8E-9365-0255DB4D5962}"/>
              </a:ext>
            </a:extLst>
          </p:cNvPr>
          <p:cNvSpPr/>
          <p:nvPr/>
        </p:nvSpPr>
        <p:spPr>
          <a:xfrm>
            <a:off x="6333067" y="3340100"/>
            <a:ext cx="5020733" cy="182033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Thème 2 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Structure, fonctionnement et comportement : des objets et des systèmes techniques à comprendre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C5DD336-F027-4637-AE7A-EE95686D4235}"/>
              </a:ext>
            </a:extLst>
          </p:cNvPr>
          <p:cNvSpPr/>
          <p:nvPr/>
        </p:nvSpPr>
        <p:spPr>
          <a:xfrm>
            <a:off x="1075267" y="4586326"/>
            <a:ext cx="5020733" cy="182033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Thème 3 (projets)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Création, conception, réalisation, innovation : des objets à concevoir et à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réaliser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E61D51A7-FBE6-4AB9-8022-8CBCB782E66A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300000"/>
              </a:lnSpc>
            </a:pPr>
            <a:r>
              <a:rPr lang="fr-FR" sz="3250" b="1" cap="all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Proposition de progression niveau 5ème</a:t>
            </a:r>
          </a:p>
        </p:txBody>
      </p:sp>
    </p:spTree>
    <p:extLst>
      <p:ext uri="{BB962C8B-B14F-4D97-AF65-F5344CB8AC3E}">
        <p14:creationId xmlns:p14="http://schemas.microsoft.com/office/powerpoint/2010/main" val="7592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76D5F07D-A6F0-4490-B98D-56269911600C}"/>
              </a:ext>
            </a:extLst>
          </p:cNvPr>
          <p:cNvSpPr/>
          <p:nvPr/>
        </p:nvSpPr>
        <p:spPr>
          <a:xfrm>
            <a:off x="245533" y="3522134"/>
            <a:ext cx="11802534" cy="1507067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9B00BCC-9F71-4E60-B388-F766C4C6446C}"/>
              </a:ext>
            </a:extLst>
          </p:cNvPr>
          <p:cNvSpPr txBox="1"/>
          <p:nvPr/>
        </p:nvSpPr>
        <p:spPr>
          <a:xfrm>
            <a:off x="245532" y="4091001"/>
            <a:ext cx="1709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Septembre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A04902C-235D-43B4-B347-4EFE3CF14BD3}"/>
              </a:ext>
            </a:extLst>
          </p:cNvPr>
          <p:cNvSpPr txBox="1"/>
          <p:nvPr/>
        </p:nvSpPr>
        <p:spPr>
          <a:xfrm>
            <a:off x="5177365" y="4075669"/>
            <a:ext cx="189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Janvier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08AFFAD-F4AD-4AAD-B5D6-5852B05E8A06}"/>
              </a:ext>
            </a:extLst>
          </p:cNvPr>
          <p:cNvSpPr txBox="1"/>
          <p:nvPr/>
        </p:nvSpPr>
        <p:spPr>
          <a:xfrm>
            <a:off x="10668000" y="4091001"/>
            <a:ext cx="651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</a:t>
            </a:r>
            <a:r>
              <a:rPr lang="fr-FR" dirty="0" smtClean="0"/>
              <a:t>uin</a:t>
            </a:r>
            <a:endParaRPr lang="fr-FR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4C4C1E83-0075-4E31-90A5-5AA1CF933310}"/>
              </a:ext>
            </a:extLst>
          </p:cNvPr>
          <p:cNvSpPr/>
          <p:nvPr/>
        </p:nvSpPr>
        <p:spPr>
          <a:xfrm>
            <a:off x="245533" y="2011366"/>
            <a:ext cx="1430867" cy="6672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1 </a:t>
            </a:r>
          </a:p>
          <a:p>
            <a:pPr algn="ctr"/>
            <a:r>
              <a:rPr lang="fr-FR" dirty="0"/>
              <a:t>Thème 1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A5B7874-9718-4EBE-8559-EE641C3A955B}"/>
              </a:ext>
            </a:extLst>
          </p:cNvPr>
          <p:cNvSpPr/>
          <p:nvPr/>
        </p:nvSpPr>
        <p:spPr>
          <a:xfrm>
            <a:off x="571500" y="2921953"/>
            <a:ext cx="1240367" cy="6672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2 </a:t>
            </a:r>
          </a:p>
          <a:p>
            <a:pPr algn="ctr"/>
            <a:r>
              <a:rPr lang="fr-FR" dirty="0"/>
              <a:t>Thème 1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C935E40-812D-41AC-9F6F-F5BB08DF2270}"/>
              </a:ext>
            </a:extLst>
          </p:cNvPr>
          <p:cNvSpPr/>
          <p:nvPr/>
        </p:nvSpPr>
        <p:spPr>
          <a:xfrm>
            <a:off x="1793608" y="2011366"/>
            <a:ext cx="1240367" cy="6672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3 </a:t>
            </a:r>
          </a:p>
          <a:p>
            <a:pPr algn="ctr"/>
            <a:r>
              <a:rPr lang="fr-FR" dirty="0"/>
              <a:t>Thème 1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1608AC9B-0464-4EBE-9500-4D780D9D1A6A}"/>
              </a:ext>
            </a:extLst>
          </p:cNvPr>
          <p:cNvSpPr/>
          <p:nvPr/>
        </p:nvSpPr>
        <p:spPr>
          <a:xfrm>
            <a:off x="4154748" y="2021431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7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661CE171-7B3D-4AA8-A308-5BABB2666B47}"/>
              </a:ext>
            </a:extLst>
          </p:cNvPr>
          <p:cNvSpPr/>
          <p:nvPr/>
        </p:nvSpPr>
        <p:spPr>
          <a:xfrm>
            <a:off x="4774931" y="2949866"/>
            <a:ext cx="1566334" cy="66726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Projet 1</a:t>
            </a:r>
          </a:p>
          <a:p>
            <a:pPr algn="ctr"/>
            <a:r>
              <a:rPr lang="fr-FR" dirty="0"/>
              <a:t>Thème 3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EF2D4A1-EA00-4E5F-B951-314CCD2A8C85}"/>
              </a:ext>
            </a:extLst>
          </p:cNvPr>
          <p:cNvSpPr/>
          <p:nvPr/>
        </p:nvSpPr>
        <p:spPr>
          <a:xfrm>
            <a:off x="3339300" y="2949866"/>
            <a:ext cx="1240367" cy="6672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5 </a:t>
            </a:r>
          </a:p>
          <a:p>
            <a:pPr algn="ctr"/>
            <a:r>
              <a:rPr lang="fr-FR" dirty="0"/>
              <a:t>Thème 1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8F161866-4B9E-41CD-8FB3-AC09CE86B22B}"/>
              </a:ext>
            </a:extLst>
          </p:cNvPr>
          <p:cNvSpPr/>
          <p:nvPr/>
        </p:nvSpPr>
        <p:spPr>
          <a:xfrm>
            <a:off x="1955400" y="2927332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4 </a:t>
            </a:r>
          </a:p>
          <a:p>
            <a:pPr algn="ctr"/>
            <a:r>
              <a:rPr lang="fr-FR" dirty="0"/>
              <a:t>Thème 2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161FB86-2A66-4E1A-A313-FBB6BF5C049B}"/>
              </a:ext>
            </a:extLst>
          </p:cNvPr>
          <p:cNvSpPr/>
          <p:nvPr/>
        </p:nvSpPr>
        <p:spPr>
          <a:xfrm>
            <a:off x="3151183" y="2021431"/>
            <a:ext cx="886357" cy="66726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Chap</a:t>
            </a:r>
            <a:r>
              <a:rPr lang="fr-FR" sz="1400" dirty="0"/>
              <a:t> 6 </a:t>
            </a:r>
          </a:p>
          <a:p>
            <a:pPr algn="ctr"/>
            <a:r>
              <a:rPr lang="fr-FR" sz="1400" dirty="0"/>
              <a:t>Thème 1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433DB7A9-C94E-4F1F-8FCD-974E6BFCB463}"/>
              </a:ext>
            </a:extLst>
          </p:cNvPr>
          <p:cNvSpPr/>
          <p:nvPr/>
        </p:nvSpPr>
        <p:spPr>
          <a:xfrm>
            <a:off x="8560060" y="4802768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13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0C4953E-9A4B-442A-8341-7A37CC01469C}"/>
              </a:ext>
            </a:extLst>
          </p:cNvPr>
          <p:cNvSpPr/>
          <p:nvPr/>
        </p:nvSpPr>
        <p:spPr>
          <a:xfrm>
            <a:off x="7988825" y="5622336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12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EEC0A043-7B0B-4BCF-83C3-8DB430EC2EA9}"/>
              </a:ext>
            </a:extLst>
          </p:cNvPr>
          <p:cNvSpPr/>
          <p:nvPr/>
        </p:nvSpPr>
        <p:spPr>
          <a:xfrm>
            <a:off x="7194680" y="4802768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11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78833B0A-E808-491F-AECD-416162DBCB6E}"/>
              </a:ext>
            </a:extLst>
          </p:cNvPr>
          <p:cNvSpPr/>
          <p:nvPr/>
        </p:nvSpPr>
        <p:spPr>
          <a:xfrm>
            <a:off x="6574496" y="5624684"/>
            <a:ext cx="1240367" cy="647033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10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F10852E5-838A-4C13-8693-85CCB6D821C3}"/>
              </a:ext>
            </a:extLst>
          </p:cNvPr>
          <p:cNvSpPr/>
          <p:nvPr/>
        </p:nvSpPr>
        <p:spPr>
          <a:xfrm>
            <a:off x="5829300" y="4802768"/>
            <a:ext cx="1240367" cy="66726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 err="1"/>
              <a:t>Chap</a:t>
            </a:r>
            <a:r>
              <a:rPr lang="fr-FR" dirty="0"/>
              <a:t> 9</a:t>
            </a:r>
          </a:p>
          <a:p>
            <a:pPr algn="ctr"/>
            <a:r>
              <a:rPr lang="fr-FR" dirty="0"/>
              <a:t>Thème 2</a:t>
            </a:r>
            <a:endParaRPr lang="fr-FR" dirty="0">
              <a:ea typeface="Calibri"/>
              <a:cs typeface="Calibri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DA8624B-A5BD-4475-AEF3-0819EC3967B3}"/>
              </a:ext>
            </a:extLst>
          </p:cNvPr>
          <p:cNvSpPr/>
          <p:nvPr/>
        </p:nvSpPr>
        <p:spPr>
          <a:xfrm>
            <a:off x="9864321" y="4785172"/>
            <a:ext cx="1368153" cy="66726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Projet 2</a:t>
            </a:r>
          </a:p>
          <a:p>
            <a:pPr algn="ctr"/>
            <a:r>
              <a:rPr lang="fr-FR" dirty="0"/>
              <a:t>Thème 3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E61D51A7-FBE6-4AB9-8022-8CBCB782E66A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300000"/>
              </a:lnSpc>
            </a:pPr>
            <a:r>
              <a:rPr lang="fr-FR" sz="3250" b="1" cap="all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Proposition de progression niveau 5ème</a:t>
            </a:r>
          </a:p>
        </p:txBody>
      </p:sp>
    </p:spTree>
    <p:extLst>
      <p:ext uri="{BB962C8B-B14F-4D97-AF65-F5344CB8AC3E}">
        <p14:creationId xmlns:p14="http://schemas.microsoft.com/office/powerpoint/2010/main" val="404418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935A6-A911-40FC-AA46-A30C2F37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7095B2-4F9C-408A-9BBB-70ED95C7B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5600"/>
            <a:ext cx="11157564" cy="5872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68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597DB8-E373-4C03-8F75-21C80636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66" y="94191"/>
            <a:ext cx="11932487" cy="1325563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DÉTAIL DU CHAPITRE 7 : DÉPANNAGE ET RÉPARATION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822B1F0-CF0E-4955-8D19-08ABD095B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66" y="1289394"/>
            <a:ext cx="11827934" cy="207571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D395FF5-A5A0-4671-94D5-3BFE6C00B024}"/>
              </a:ext>
            </a:extLst>
          </p:cNvPr>
          <p:cNvSpPr txBox="1"/>
          <p:nvPr/>
        </p:nvSpPr>
        <p:spPr>
          <a:xfrm>
            <a:off x="126999" y="4485080"/>
            <a:ext cx="1117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Numéro de chapitre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FE580A7-5373-458F-B975-D67ABC89B78A}"/>
              </a:ext>
            </a:extLst>
          </p:cNvPr>
          <p:cNvSpPr txBox="1"/>
          <p:nvPr/>
        </p:nvSpPr>
        <p:spPr>
          <a:xfrm>
            <a:off x="482599" y="3654083"/>
            <a:ext cx="1117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Durée en semaine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FFD37B-5649-4B0F-90BA-AB1A6E63DC54}"/>
              </a:ext>
            </a:extLst>
          </p:cNvPr>
          <p:cNvSpPr txBox="1"/>
          <p:nvPr/>
        </p:nvSpPr>
        <p:spPr>
          <a:xfrm>
            <a:off x="1523999" y="4305047"/>
            <a:ext cx="22690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Rappel du thème et des compétences fin de cycle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F277EAC-A7AE-401E-A882-B099E06709F3}"/>
              </a:ext>
            </a:extLst>
          </p:cNvPr>
          <p:cNvCxnSpPr/>
          <p:nvPr/>
        </p:nvCxnSpPr>
        <p:spPr>
          <a:xfrm flipH="1" flipV="1">
            <a:off x="296333" y="2921000"/>
            <a:ext cx="59267" cy="16393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F3BDC23-2E93-4819-9E3E-1B07B71D9ADB}"/>
              </a:ext>
            </a:extLst>
          </p:cNvPr>
          <p:cNvCxnSpPr>
            <a:cxnSpLocks/>
          </p:cNvCxnSpPr>
          <p:nvPr/>
        </p:nvCxnSpPr>
        <p:spPr>
          <a:xfrm flipH="1" flipV="1">
            <a:off x="931333" y="3015422"/>
            <a:ext cx="1" cy="63866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DC3C46A-33E8-45D0-B892-B7D30B2B8746}"/>
              </a:ext>
            </a:extLst>
          </p:cNvPr>
          <p:cNvCxnSpPr>
            <a:cxnSpLocks/>
          </p:cNvCxnSpPr>
          <p:nvPr/>
        </p:nvCxnSpPr>
        <p:spPr>
          <a:xfrm flipV="1">
            <a:off x="2362202" y="2614957"/>
            <a:ext cx="1015998" cy="167873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A11E350-22E8-47FF-A2FE-9CDCDA10184A}"/>
              </a:ext>
            </a:extLst>
          </p:cNvPr>
          <p:cNvCxnSpPr>
            <a:cxnSpLocks/>
          </p:cNvCxnSpPr>
          <p:nvPr/>
        </p:nvCxnSpPr>
        <p:spPr>
          <a:xfrm flipH="1" flipV="1">
            <a:off x="1727200" y="2689940"/>
            <a:ext cx="635001" cy="160375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3A0E61D8-6EAD-462C-A328-069DC5987553}"/>
              </a:ext>
            </a:extLst>
          </p:cNvPr>
          <p:cNvSpPr txBox="1"/>
          <p:nvPr/>
        </p:nvSpPr>
        <p:spPr>
          <a:xfrm>
            <a:off x="3826936" y="4227563"/>
            <a:ext cx="20404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Titre du chapitre. A compléter et personnaliser en fonction des objets étudiés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B9EF12D0-D4AD-482A-932F-29A76C740E68}"/>
              </a:ext>
            </a:extLst>
          </p:cNvPr>
          <p:cNvCxnSpPr>
            <a:cxnSpLocks/>
          </p:cNvCxnSpPr>
          <p:nvPr/>
        </p:nvCxnSpPr>
        <p:spPr>
          <a:xfrm flipH="1" flipV="1">
            <a:off x="4419600" y="2142067"/>
            <a:ext cx="135470" cy="208549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7027DF96-CF33-4175-9A93-B92ED926DFBB}"/>
              </a:ext>
            </a:extLst>
          </p:cNvPr>
          <p:cNvSpPr txBox="1"/>
          <p:nvPr/>
        </p:nvSpPr>
        <p:spPr>
          <a:xfrm>
            <a:off x="5685370" y="3627398"/>
            <a:ext cx="1511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Repères de progressivité 5ème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5E5C5A03-2460-4FAB-81E0-943DBA04FD34}"/>
              </a:ext>
            </a:extLst>
          </p:cNvPr>
          <p:cNvCxnSpPr>
            <a:cxnSpLocks/>
          </p:cNvCxnSpPr>
          <p:nvPr/>
        </p:nvCxnSpPr>
        <p:spPr>
          <a:xfrm flipV="1">
            <a:off x="6214537" y="3230602"/>
            <a:ext cx="0" cy="39679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4FF0C801-02D7-41E7-8590-E9C574642C93}"/>
              </a:ext>
            </a:extLst>
          </p:cNvPr>
          <p:cNvSpPr txBox="1"/>
          <p:nvPr/>
        </p:nvSpPr>
        <p:spPr>
          <a:xfrm>
            <a:off x="7471835" y="4227562"/>
            <a:ext cx="1710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Connaissances </a:t>
            </a:r>
            <a:r>
              <a:rPr lang="fr-FR" sz="2400" b="1" dirty="0">
                <a:latin typeface="Bahnschrift SemiBold Condensed" panose="020B0502040204020203" pitchFamily="34" charset="0"/>
                <a:ea typeface="+mj-ea"/>
                <a:cs typeface="+mj-cs"/>
              </a:rPr>
              <a:t>niveau 5</a:t>
            </a:r>
            <a:r>
              <a:rPr lang="fr-FR" sz="2400" b="1" baseline="30000" dirty="0">
                <a:latin typeface="Bahnschrift SemiBold Condensed" panose="020B0502040204020203" pitchFamily="34" charset="0"/>
                <a:ea typeface="+mj-ea"/>
                <a:cs typeface="+mj-cs"/>
              </a:rPr>
              <a:t>ème</a:t>
            </a:r>
            <a:r>
              <a:rPr lang="fr-FR" sz="2400" b="1" dirty="0">
                <a:latin typeface="Bahnschrift SemiBold Condensed" panose="020B0502040204020203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A9138C5-48D5-42DE-92F6-675ED3849E9D}"/>
              </a:ext>
            </a:extLst>
          </p:cNvPr>
          <p:cNvSpPr txBox="1"/>
          <p:nvPr/>
        </p:nvSpPr>
        <p:spPr>
          <a:xfrm>
            <a:off x="10185404" y="4059504"/>
            <a:ext cx="17102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Exemples d’objets, d’outils qui peuvent être utilisés ou réutilisés.</a:t>
            </a:r>
            <a:endParaRPr lang="fr-FR" sz="2400" b="1" u="sng" dirty="0">
              <a:latin typeface="Bahnschrift SemiBold Condensed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6A66AC2-0E78-4B4D-8B97-82BE5188081F}"/>
              </a:ext>
            </a:extLst>
          </p:cNvPr>
          <p:cNvCxnSpPr>
            <a:cxnSpLocks/>
          </p:cNvCxnSpPr>
          <p:nvPr/>
        </p:nvCxnSpPr>
        <p:spPr>
          <a:xfrm flipV="1">
            <a:off x="8229603" y="3365109"/>
            <a:ext cx="0" cy="90287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F4EAE9BD-180F-4996-84D8-D5295968EBA7}"/>
              </a:ext>
            </a:extLst>
          </p:cNvPr>
          <p:cNvCxnSpPr>
            <a:cxnSpLocks/>
          </p:cNvCxnSpPr>
          <p:nvPr/>
        </p:nvCxnSpPr>
        <p:spPr>
          <a:xfrm flipV="1">
            <a:off x="10761137" y="2260600"/>
            <a:ext cx="76196" cy="187685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13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E4257CE-9DAC-4976-ACDD-B7E2FFFB0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66" y="1209340"/>
            <a:ext cx="11861801" cy="288135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A597DB8-E373-4C03-8F75-21C80636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66" y="94191"/>
            <a:ext cx="10964333" cy="1325563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DÉTAIL D’UN PROJET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D395FF5-A5A0-4671-94D5-3BFE6C00B024}"/>
              </a:ext>
            </a:extLst>
          </p:cNvPr>
          <p:cNvSpPr txBox="1"/>
          <p:nvPr/>
        </p:nvSpPr>
        <p:spPr>
          <a:xfrm>
            <a:off x="131232" y="5286629"/>
            <a:ext cx="1117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Numéro de chapitre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FE580A7-5373-458F-B975-D67ABC89B78A}"/>
              </a:ext>
            </a:extLst>
          </p:cNvPr>
          <p:cNvSpPr txBox="1"/>
          <p:nvPr/>
        </p:nvSpPr>
        <p:spPr>
          <a:xfrm>
            <a:off x="469897" y="4366062"/>
            <a:ext cx="1117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Durée en semaine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FFD37B-5649-4B0F-90BA-AB1A6E63DC54}"/>
              </a:ext>
            </a:extLst>
          </p:cNvPr>
          <p:cNvSpPr txBox="1"/>
          <p:nvPr/>
        </p:nvSpPr>
        <p:spPr>
          <a:xfrm>
            <a:off x="1524001" y="4888733"/>
            <a:ext cx="22690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Rappel du thème et des compétences fin de cycle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F277EAC-A7AE-401E-A882-B099E06709F3}"/>
              </a:ext>
            </a:extLst>
          </p:cNvPr>
          <p:cNvCxnSpPr>
            <a:cxnSpLocks/>
          </p:cNvCxnSpPr>
          <p:nvPr/>
        </p:nvCxnSpPr>
        <p:spPr>
          <a:xfrm flipV="1">
            <a:off x="296333" y="2921000"/>
            <a:ext cx="1" cy="236562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F3BDC23-2E93-4819-9E3E-1B07B71D9ADB}"/>
              </a:ext>
            </a:extLst>
          </p:cNvPr>
          <p:cNvCxnSpPr>
            <a:cxnSpLocks/>
          </p:cNvCxnSpPr>
          <p:nvPr/>
        </p:nvCxnSpPr>
        <p:spPr>
          <a:xfrm flipH="1" flipV="1">
            <a:off x="958850" y="3771359"/>
            <a:ext cx="1" cy="63866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DC3C46A-33E8-45D0-B892-B7D30B2B8746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2658535" y="2614957"/>
            <a:ext cx="719665" cy="227377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A11E350-22E8-47FF-A2FE-9CDCDA10184A}"/>
              </a:ext>
            </a:extLst>
          </p:cNvPr>
          <p:cNvCxnSpPr>
            <a:cxnSpLocks/>
          </p:cNvCxnSpPr>
          <p:nvPr/>
        </p:nvCxnSpPr>
        <p:spPr>
          <a:xfrm flipH="1" flipV="1">
            <a:off x="1727201" y="2689941"/>
            <a:ext cx="440268" cy="213778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3A0E61D8-6EAD-462C-A328-069DC5987553}"/>
              </a:ext>
            </a:extLst>
          </p:cNvPr>
          <p:cNvSpPr txBox="1"/>
          <p:nvPr/>
        </p:nvSpPr>
        <p:spPr>
          <a:xfrm>
            <a:off x="3627966" y="5961382"/>
            <a:ext cx="2040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Bahnschrift SemiBold Condensed" panose="020B0502040204020203" pitchFamily="34" charset="0"/>
                <a:ea typeface="+mj-ea"/>
                <a:cs typeface="+mj-cs"/>
              </a:rPr>
              <a:t>Déroulé du projet 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B9EF12D0-D4AD-482A-932F-29A76C740E68}"/>
              </a:ext>
            </a:extLst>
          </p:cNvPr>
          <p:cNvCxnSpPr>
            <a:cxnSpLocks/>
            <a:endCxn id="14" idx="4"/>
          </p:cNvCxnSpPr>
          <p:nvPr/>
        </p:nvCxnSpPr>
        <p:spPr>
          <a:xfrm flipV="1">
            <a:off x="4605870" y="4256532"/>
            <a:ext cx="42330" cy="170485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7027DF96-CF33-4175-9A93-B92ED926DFBB}"/>
              </a:ext>
            </a:extLst>
          </p:cNvPr>
          <p:cNvSpPr txBox="1"/>
          <p:nvPr/>
        </p:nvSpPr>
        <p:spPr>
          <a:xfrm>
            <a:off x="5488516" y="4374295"/>
            <a:ext cx="1511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Repères de progressivité 5ème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5E5C5A03-2460-4FAB-81E0-943DBA04FD34}"/>
              </a:ext>
            </a:extLst>
          </p:cNvPr>
          <p:cNvCxnSpPr>
            <a:cxnSpLocks/>
          </p:cNvCxnSpPr>
          <p:nvPr/>
        </p:nvCxnSpPr>
        <p:spPr>
          <a:xfrm flipV="1">
            <a:off x="6163737" y="3977499"/>
            <a:ext cx="0" cy="39679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4FF0C801-02D7-41E7-8590-E9C574642C93}"/>
              </a:ext>
            </a:extLst>
          </p:cNvPr>
          <p:cNvSpPr txBox="1"/>
          <p:nvPr/>
        </p:nvSpPr>
        <p:spPr>
          <a:xfrm>
            <a:off x="6229358" y="5851622"/>
            <a:ext cx="1710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Connaissances </a:t>
            </a:r>
            <a:r>
              <a:rPr lang="fr-FR" sz="2400" b="1" dirty="0">
                <a:latin typeface="Bahnschrift SemiBold Condensed" panose="020B0502040204020203" pitchFamily="34" charset="0"/>
                <a:ea typeface="+mj-ea"/>
                <a:cs typeface="+mj-cs"/>
              </a:rPr>
              <a:t>niveau 5</a:t>
            </a:r>
            <a:r>
              <a:rPr lang="fr-FR" sz="2400" b="1" baseline="30000" dirty="0">
                <a:latin typeface="Bahnschrift SemiBold Condensed" panose="020B0502040204020203" pitchFamily="34" charset="0"/>
                <a:ea typeface="+mj-ea"/>
                <a:cs typeface="+mj-cs"/>
              </a:rPr>
              <a:t>ème</a:t>
            </a:r>
            <a:r>
              <a:rPr lang="fr-FR" sz="2400" b="1" dirty="0">
                <a:latin typeface="Bahnschrift SemiBold Condensed" panose="020B0502040204020203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A9138C5-48D5-42DE-92F6-675ED3849E9D}"/>
              </a:ext>
            </a:extLst>
          </p:cNvPr>
          <p:cNvSpPr txBox="1"/>
          <p:nvPr/>
        </p:nvSpPr>
        <p:spPr>
          <a:xfrm>
            <a:off x="10505440" y="4256532"/>
            <a:ext cx="1615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  <a:ea typeface="+mj-ea"/>
                <a:cs typeface="+mj-cs"/>
              </a:rPr>
              <a:t>Exemples d’objets, d’outils qui peuvent être utilisés ou réutilisés.</a:t>
            </a:r>
            <a:endParaRPr lang="fr-FR" sz="2400" b="1" u="sng" dirty="0">
              <a:latin typeface="Bahnschrift SemiBold Condensed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6A66AC2-0E78-4B4D-8B97-82BE5188081F}"/>
              </a:ext>
            </a:extLst>
          </p:cNvPr>
          <p:cNvCxnSpPr>
            <a:cxnSpLocks/>
          </p:cNvCxnSpPr>
          <p:nvPr/>
        </p:nvCxnSpPr>
        <p:spPr>
          <a:xfrm flipV="1">
            <a:off x="7634821" y="3985863"/>
            <a:ext cx="391583" cy="187236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F4EAE9BD-180F-4996-84D8-D5295968EBA7}"/>
              </a:ext>
            </a:extLst>
          </p:cNvPr>
          <p:cNvCxnSpPr>
            <a:cxnSpLocks/>
          </p:cNvCxnSpPr>
          <p:nvPr/>
        </p:nvCxnSpPr>
        <p:spPr>
          <a:xfrm flipV="1">
            <a:off x="10761137" y="2260600"/>
            <a:ext cx="76196" cy="187685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06A66AC2-0E78-4B4D-8B97-82BE5188081F}"/>
              </a:ext>
            </a:extLst>
          </p:cNvPr>
          <p:cNvCxnSpPr>
            <a:cxnSpLocks/>
          </p:cNvCxnSpPr>
          <p:nvPr/>
        </p:nvCxnSpPr>
        <p:spPr>
          <a:xfrm flipV="1">
            <a:off x="9428480" y="4111982"/>
            <a:ext cx="111762" cy="6503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331200" y="4651293"/>
            <a:ext cx="202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Thèmes des connaissances à remobiliser</a:t>
            </a:r>
            <a:r>
              <a:rPr lang="fr-FR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4" name="Ellipse 13"/>
          <p:cNvSpPr/>
          <p:nvPr/>
        </p:nvSpPr>
        <p:spPr>
          <a:xfrm>
            <a:off x="3931920" y="1209340"/>
            <a:ext cx="1432560" cy="3047192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30" name="Ellipse 29"/>
          <p:cNvSpPr/>
          <p:nvPr/>
        </p:nvSpPr>
        <p:spPr>
          <a:xfrm>
            <a:off x="9072880" y="1224487"/>
            <a:ext cx="1432560" cy="295141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7945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3" id="{4286AEE4-2825-457B-B2D1-970230656AB7}" vid="{D3F01173-D3B6-45E3-BBD5-1D03F1A99F45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833</Words>
  <Application>Microsoft Office PowerPoint</Application>
  <PresentationFormat>Grand écran</PresentationFormat>
  <Paragraphs>98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Marianne</vt:lpstr>
      <vt:lpstr>Thème Office</vt:lpstr>
      <vt:lpstr>MINISTÈRIEL</vt:lpstr>
      <vt:lpstr>Comité de pilotage des cordées de la réussite</vt:lpstr>
      <vt:lpstr>Présentation PowerPoint</vt:lpstr>
      <vt:lpstr>Présentation PowerPoint</vt:lpstr>
      <vt:lpstr>Présentation PowerPoint</vt:lpstr>
      <vt:lpstr>DÉTAIL DU CHAPITRE 7 : DÉPANNAGE ET RÉPARATION</vt:lpstr>
      <vt:lpstr>DÉTAIL D’UN PROJET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Nouveau programme de technologie Niveau 5ème</dc:title>
  <dc:creator>IA-IPR STI CL</dc:creator>
  <cp:lastModifiedBy>Christophe Lasson</cp:lastModifiedBy>
  <cp:revision>47</cp:revision>
  <dcterms:created xsi:type="dcterms:W3CDTF">2024-04-04T06:34:45Z</dcterms:created>
  <dcterms:modified xsi:type="dcterms:W3CDTF">2024-05-26T16:42:23Z</dcterms:modified>
</cp:coreProperties>
</file>