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  <p:sldMasterId id="2147483693" r:id="rId5"/>
  </p:sldMasterIdLst>
  <p:notesMasterIdLst>
    <p:notesMasterId r:id="rId16"/>
  </p:notesMasterIdLst>
  <p:handoutMasterIdLst>
    <p:handoutMasterId r:id="rId17"/>
  </p:handoutMasterIdLst>
  <p:sldIdLst>
    <p:sldId id="331" r:id="rId6"/>
    <p:sldId id="362" r:id="rId7"/>
    <p:sldId id="344" r:id="rId8"/>
    <p:sldId id="368" r:id="rId9"/>
    <p:sldId id="370" r:id="rId10"/>
    <p:sldId id="373" r:id="rId11"/>
    <p:sldId id="369" r:id="rId12"/>
    <p:sldId id="372" r:id="rId13"/>
    <p:sldId id="374" r:id="rId14"/>
    <p:sldId id="367" r:id="rId1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9DAE5B-9D72-CF7E-F134-6C22203E4412}" name="Angélique FERNIER" initials="AF" userId="S::ferniera@anfa-auto.fr::cd2fe878-40db-48fd-abc1-5544c1e22d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3"/>
    <a:srgbClr val="C1C1C1"/>
    <a:srgbClr val="FFFFFF"/>
    <a:srgbClr val="FFE698"/>
    <a:srgbClr val="3D7CC9"/>
    <a:srgbClr val="1A86D0"/>
    <a:srgbClr val="FFE599"/>
    <a:srgbClr val="BDD6EE"/>
    <a:srgbClr val="F4B083"/>
    <a:srgbClr val="070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085"/>
  </p:normalViewPr>
  <p:slideViewPr>
    <p:cSldViewPr snapToGrid="0" snapToObjects="1">
      <p:cViewPr varScale="1">
        <p:scale>
          <a:sx n="155" d="100"/>
          <a:sy n="155" d="100"/>
        </p:scale>
        <p:origin x="416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9186E-EAA7-3A42-AFD2-CC349621202A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15B8-4CE2-F247-96EE-D0C173663B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49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EF2D4-44B9-F34D-AC77-36ED78FDDA30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7BDEA-8EA0-FE4F-8E67-406CE035A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7604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89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6" y="2462400"/>
            <a:ext cx="5897726" cy="158112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/>
              <a:t>Contacts :</a:t>
            </a:r>
          </a:p>
        </p:txBody>
      </p:sp>
    </p:spTree>
    <p:extLst>
      <p:ext uri="{BB962C8B-B14F-4D97-AF65-F5344CB8AC3E}">
        <p14:creationId xmlns:p14="http://schemas.microsoft.com/office/powerpoint/2010/main" val="378999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>
          <a:xfrm>
            <a:off x="7434000" y="4796511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87260C3-EF3A-0B48-9C85-9F85D7A88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1" y="180001"/>
            <a:ext cx="1056901" cy="9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5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F85E18-CA9F-B03D-A399-C42D38C9032E}"/>
              </a:ext>
            </a:extLst>
          </p:cNvPr>
          <p:cNvSpPr txBox="1"/>
          <p:nvPr userDrawn="1"/>
        </p:nvSpPr>
        <p:spPr>
          <a:xfrm>
            <a:off x="4890501" y="71719"/>
            <a:ext cx="35137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800" b="1" dirty="0"/>
              <a:t>PNF 15 MAI 2025 Saint </a:t>
            </a:r>
            <a:r>
              <a:rPr lang="fr-FR" sz="1800" b="1" dirty="0" err="1"/>
              <a:t>Priest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210547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7" y="2462400"/>
            <a:ext cx="5897726" cy="158112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/>
              <a:t>Contacts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F85E18-CA9F-B03D-A399-C42D38C9032E}"/>
              </a:ext>
            </a:extLst>
          </p:cNvPr>
          <p:cNvSpPr txBox="1"/>
          <p:nvPr userDrawn="1"/>
        </p:nvSpPr>
        <p:spPr>
          <a:xfrm>
            <a:off x="4890501" y="71719"/>
            <a:ext cx="35137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800" b="1" dirty="0"/>
              <a:t>PNF 15 MAI 2025 Saint </a:t>
            </a:r>
            <a:r>
              <a:rPr lang="fr-FR" sz="1800" b="1" dirty="0" err="1"/>
              <a:t>Priest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200628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>
          <a:xfrm>
            <a:off x="7434000" y="4796511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87260C3-EF3A-0B48-9C85-9F85D7A88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2" y="180001"/>
            <a:ext cx="1056901" cy="9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0" y="0"/>
            <a:ext cx="3750731" cy="631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1A2C0C-3A9B-10D0-7B68-52AD084576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732" y="0"/>
            <a:ext cx="5393268" cy="6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1" y="1"/>
            <a:ext cx="4247666" cy="535736"/>
          </a:xfrm>
          <a:prstGeom prst="rect">
            <a:avLst/>
          </a:prstGeom>
          <a:solidFill>
            <a:srgbClr val="BDD6EE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89842" y="1"/>
            <a:ext cx="4854158" cy="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4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hdr="0"/>
  <p:txStyles>
    <p:titleStyle>
      <a:lvl1pPr algn="l" defTabSz="457189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B57E05-05B2-5FAA-802E-2154D052AC46}"/>
              </a:ext>
            </a:extLst>
          </p:cNvPr>
          <p:cNvSpPr/>
          <p:nvPr/>
        </p:nvSpPr>
        <p:spPr>
          <a:xfrm>
            <a:off x="4983892" y="-1"/>
            <a:ext cx="4160108" cy="5143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4294967295"/>
          </p:nvPr>
        </p:nvSpPr>
        <p:spPr>
          <a:xfrm>
            <a:off x="4983890" y="1309258"/>
            <a:ext cx="4101538" cy="2886638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CAP MAINTENANCE DES VÉHICULES</a:t>
            </a:r>
          </a:p>
          <a:p>
            <a:pPr algn="ctr"/>
            <a:br>
              <a:rPr lang="fr-FR" sz="2000" b="1" dirty="0">
                <a:solidFill>
                  <a:schemeClr val="tx1"/>
                </a:solidFill>
              </a:rPr>
            </a:br>
            <a:r>
              <a:rPr lang="fr-FR" sz="2000" b="1" dirty="0">
                <a:solidFill>
                  <a:schemeClr val="tx1"/>
                </a:solidFill>
              </a:rPr>
              <a:t>Baccalauréat Professionnel MAINTENANCE DES VÉHICULES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AF6970-0B9C-929F-612F-A37A27720777}"/>
              </a:ext>
            </a:extLst>
          </p:cNvPr>
          <p:cNvSpPr txBox="1"/>
          <p:nvPr/>
        </p:nvSpPr>
        <p:spPr>
          <a:xfrm>
            <a:off x="492697" y="791299"/>
            <a:ext cx="403448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fr-FR" sz="2400" b="1" dirty="0">
                <a:solidFill>
                  <a:prstClr val="black"/>
                </a:solidFill>
                <a:latin typeface="Calibri"/>
              </a:rPr>
              <a:t>PLAN NATIONAL DE FORMATION</a:t>
            </a:r>
          </a:p>
          <a:p>
            <a:pPr algn="ctr" defTabSz="457189"/>
            <a:endParaRPr lang="fr-FR" sz="2400" b="1" dirty="0">
              <a:solidFill>
                <a:prstClr val="black"/>
              </a:solidFill>
              <a:latin typeface="Calibri"/>
            </a:endParaRPr>
          </a:p>
          <a:p>
            <a:pPr algn="ctr" defTabSz="457189"/>
            <a:r>
              <a:rPr lang="fr-FR" sz="2400" b="1" dirty="0">
                <a:solidFill>
                  <a:prstClr val="black"/>
                </a:solidFill>
                <a:latin typeface="Calibri"/>
              </a:rPr>
              <a:t> JEUDI 15 MAI 2025</a:t>
            </a:r>
          </a:p>
          <a:p>
            <a:pPr algn="ctr" defTabSz="457189"/>
            <a:endParaRPr lang="fr-FR" sz="2400" b="1" dirty="0">
              <a:solidFill>
                <a:prstClr val="black"/>
              </a:solidFill>
              <a:latin typeface="Calibri"/>
            </a:endParaRPr>
          </a:p>
          <a:p>
            <a:pPr algn="ctr" defTabSz="457189"/>
            <a:r>
              <a:rPr lang="fr-FR" sz="2800" b="1" dirty="0">
                <a:solidFill>
                  <a:srgbClr val="0070C0"/>
                </a:solidFill>
                <a:latin typeface="Calibri"/>
              </a:rPr>
              <a:t>Renault-Trucks</a:t>
            </a:r>
          </a:p>
          <a:p>
            <a:pPr algn="ctr" defTabSz="457189"/>
            <a:r>
              <a:rPr lang="fr-FR" sz="2800" i="1" dirty="0">
                <a:solidFill>
                  <a:srgbClr val="0070C0"/>
                </a:solidFill>
                <a:latin typeface="Calibri"/>
              </a:rPr>
              <a:t>Saint-Priest</a:t>
            </a:r>
            <a:endParaRPr lang="fr-FR" sz="36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4902D0-BA20-6D17-D953-E0C610A4CA84}"/>
              </a:ext>
            </a:extLst>
          </p:cNvPr>
          <p:cNvSpPr txBox="1"/>
          <p:nvPr/>
        </p:nvSpPr>
        <p:spPr>
          <a:xfrm>
            <a:off x="4755534" y="90000"/>
            <a:ext cx="4616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fr-FR" sz="24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RÉNOVATION DE LA FILIÈRE Automobiles</a:t>
            </a:r>
          </a:p>
        </p:txBody>
      </p:sp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FC007-6075-5B1E-EE91-C9F4569E7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A3F7F5-B752-30C9-C07D-4AB0F54DF614}"/>
              </a:ext>
            </a:extLst>
          </p:cNvPr>
          <p:cNvSpPr/>
          <p:nvPr/>
        </p:nvSpPr>
        <p:spPr>
          <a:xfrm>
            <a:off x="-13786" y="1341256"/>
            <a:ext cx="9157785" cy="21598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B218BC-225B-2EAD-1006-CDB47A27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C13162A-A38B-D48E-3302-DA8510D7C2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989332"/>
            <a:ext cx="9143999" cy="863724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MERCI POUR VOTRE ATTENTION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3E45BB-B0A4-B44A-5CE4-5B56BEB59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86" y="4496543"/>
            <a:ext cx="9139420" cy="6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7ADF9-E86F-F5C3-6C5D-1664E760E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993575-A35D-CA09-CCEB-EBB79CFAF224}"/>
              </a:ext>
            </a:extLst>
          </p:cNvPr>
          <p:cNvSpPr/>
          <p:nvPr/>
        </p:nvSpPr>
        <p:spPr>
          <a:xfrm>
            <a:off x="-13786" y="1341256"/>
            <a:ext cx="9157785" cy="21598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A3DA21-3E98-170D-E1E8-85D24F42F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749CBB4-9DE8-D1D9-8E09-612632F6205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5506" y="1341256"/>
            <a:ext cx="8839200" cy="207015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 rtl="0" eaLnBrk="1" latinLnBrk="0" hangingPunct="1">
              <a:spcBef>
                <a:spcPts val="576"/>
              </a:spcBef>
              <a:buNone/>
            </a:pPr>
            <a:r>
              <a:rPr lang="fr-F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TABLE RONDE :</a:t>
            </a:r>
            <a:endParaRPr lang="fr-FR" sz="24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 rtl="0" eaLnBrk="1" latinLnBrk="0" hangingPunct="1">
              <a:spcBef>
                <a:spcPts val="576"/>
              </a:spcBef>
              <a:buNone/>
            </a:pPr>
            <a:r>
              <a:rPr lang="fr-F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 quelle manière les établissements scolaires peuvent-ils intégrer la maintenance des véhicules électriques à leurs parcours de formation afin d’accompagner les mutations technologiques du secteur automobile ?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7E84AE-454D-276B-D63B-3B09593EF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86" y="4496543"/>
            <a:ext cx="9139420" cy="6469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F607FA-9382-3F2D-0E71-80B2B65E823C}"/>
              </a:ext>
            </a:extLst>
          </p:cNvPr>
          <p:cNvSpPr txBox="1"/>
          <p:nvPr/>
        </p:nvSpPr>
        <p:spPr>
          <a:xfrm>
            <a:off x="-13786" y="3814171"/>
            <a:ext cx="9139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Animée par : Antoine Matignon, </a:t>
            </a:r>
            <a:r>
              <a:rPr lang="fr-FR" sz="1400" dirty="0"/>
              <a:t>inspecteur de l’éducation nationale, académie de Versailles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16201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538B866-C283-8EA1-A9E9-3466DE91D963}"/>
              </a:ext>
            </a:extLst>
          </p:cNvPr>
          <p:cNvSpPr txBox="1"/>
          <p:nvPr/>
        </p:nvSpPr>
        <p:spPr>
          <a:xfrm>
            <a:off x="-508764" y="97419"/>
            <a:ext cx="457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RONDE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97853B-F7F1-E789-A429-C5B640909E63}"/>
              </a:ext>
            </a:extLst>
          </p:cNvPr>
          <p:cNvSpPr txBox="1"/>
          <p:nvPr/>
        </p:nvSpPr>
        <p:spPr>
          <a:xfrm>
            <a:off x="107271" y="2120070"/>
            <a:ext cx="228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Jérôme </a:t>
            </a:r>
            <a:r>
              <a:rPr lang="fr-FR" sz="1400" b="1" dirty="0" err="1"/>
              <a:t>Debard</a:t>
            </a:r>
            <a:endParaRPr lang="fr-FR" sz="1400" b="1" dirty="0"/>
          </a:p>
          <a:p>
            <a:pPr algn="ctr"/>
            <a:r>
              <a:rPr lang="fr-FR" sz="1400" dirty="0"/>
              <a:t> Technicien expert </a:t>
            </a:r>
            <a:r>
              <a:rPr lang="fr-FR" sz="1400" dirty="0" err="1"/>
              <a:t>Stellantis</a:t>
            </a:r>
            <a:endParaRPr lang="fr-FR" sz="12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F880C96-EDB4-5F6F-47CD-9D76C8B138CD}"/>
              </a:ext>
            </a:extLst>
          </p:cNvPr>
          <p:cNvSpPr txBox="1"/>
          <p:nvPr/>
        </p:nvSpPr>
        <p:spPr>
          <a:xfrm>
            <a:off x="3148613" y="2120070"/>
            <a:ext cx="2174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Jean-Philippe Reverdy</a:t>
            </a:r>
          </a:p>
          <a:p>
            <a:pPr algn="ctr"/>
            <a:r>
              <a:rPr lang="fr-FR" sz="1400" dirty="0"/>
              <a:t>Technicien expert </a:t>
            </a:r>
            <a:r>
              <a:rPr lang="fr-FR" sz="1400" dirty="0" err="1"/>
              <a:t>Stellantis</a:t>
            </a:r>
            <a:endParaRPr lang="fr-FR" sz="12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F348FB6-AE3E-320C-60A6-039C63C5DBDA}"/>
              </a:ext>
            </a:extLst>
          </p:cNvPr>
          <p:cNvSpPr txBox="1"/>
          <p:nvPr/>
        </p:nvSpPr>
        <p:spPr>
          <a:xfrm>
            <a:off x="5691632" y="2120070"/>
            <a:ext cx="312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Joël Conté</a:t>
            </a:r>
          </a:p>
          <a:p>
            <a:pPr algn="ctr"/>
            <a:r>
              <a:rPr lang="fr-FR" sz="1400" dirty="0"/>
              <a:t>Enseignant, lycée G. Tillion, </a:t>
            </a:r>
            <a:r>
              <a:rPr lang="fr-FR" sz="1400" dirty="0" err="1"/>
              <a:t>Montbeliard</a:t>
            </a:r>
            <a:endParaRPr lang="fr-FR" sz="1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816CD28-D286-BB5C-1ED9-F2E7F26EB47C}"/>
              </a:ext>
            </a:extLst>
          </p:cNvPr>
          <p:cNvSpPr txBox="1"/>
          <p:nvPr/>
        </p:nvSpPr>
        <p:spPr>
          <a:xfrm>
            <a:off x="-67979" y="4187582"/>
            <a:ext cx="26389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Aurélien Léger</a:t>
            </a:r>
          </a:p>
          <a:p>
            <a:pPr algn="ctr"/>
            <a:r>
              <a:rPr lang="fr-FR" sz="1400" dirty="0"/>
              <a:t> Enseignant, </a:t>
            </a:r>
            <a:r>
              <a:rPr lang="fr-FR" sz="1400" dirty="0">
                <a:effectLst/>
                <a:ea typeface="Calibri" panose="020F0502020204030204" pitchFamily="34" charset="0"/>
              </a:rPr>
              <a:t>lycée L.R. Duchesne</a:t>
            </a:r>
            <a:r>
              <a:rPr lang="fr-FR" sz="1400" dirty="0">
                <a:ea typeface="Calibri" panose="020F0502020204030204" pitchFamily="34" charset="0"/>
              </a:rPr>
              <a:t>, </a:t>
            </a:r>
          </a:p>
          <a:p>
            <a:pPr algn="ctr"/>
            <a:r>
              <a:rPr lang="fr-FR" sz="1400" dirty="0">
                <a:effectLst/>
                <a:ea typeface="Calibri" panose="020F0502020204030204" pitchFamily="34" charset="0"/>
              </a:rPr>
              <a:t>La Celle St Cloud</a:t>
            </a:r>
            <a:endParaRPr lang="fr-FR" sz="14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E03BAA0-FD68-47FF-3267-2AB2431DD914}"/>
              </a:ext>
            </a:extLst>
          </p:cNvPr>
          <p:cNvSpPr txBox="1"/>
          <p:nvPr/>
        </p:nvSpPr>
        <p:spPr>
          <a:xfrm>
            <a:off x="5792974" y="4310693"/>
            <a:ext cx="2926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Thomas </a:t>
            </a:r>
            <a:r>
              <a:rPr lang="fr-FR" sz="1400" b="1" dirty="0" err="1"/>
              <a:t>Vautard</a:t>
            </a:r>
            <a:endParaRPr lang="fr-FR" sz="1400" b="1" dirty="0"/>
          </a:p>
          <a:p>
            <a:pPr algn="ctr"/>
            <a:r>
              <a:rPr lang="fr-FR" sz="1400" dirty="0"/>
              <a:t> Enseignant, </a:t>
            </a:r>
            <a:r>
              <a:rPr lang="fr-FR" sz="1400" dirty="0">
                <a:effectLst/>
                <a:ea typeface="Calibri" panose="020F0502020204030204" pitchFamily="34" charset="0"/>
              </a:rPr>
              <a:t>lycée GARAC, Argenteuil</a:t>
            </a:r>
            <a:r>
              <a:rPr lang="fr-FR" sz="1400" dirty="0">
                <a:effectLst/>
              </a:rPr>
              <a:t> 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DF4E1D-1074-673D-3059-4BBD242EC160}"/>
              </a:ext>
            </a:extLst>
          </p:cNvPr>
          <p:cNvSpPr txBox="1"/>
          <p:nvPr/>
        </p:nvSpPr>
        <p:spPr>
          <a:xfrm>
            <a:off x="2934132" y="4310693"/>
            <a:ext cx="2603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Florent </a:t>
            </a:r>
            <a:r>
              <a:rPr lang="fr-FR" sz="1400" b="1" dirty="0" err="1"/>
              <a:t>Terlon</a:t>
            </a:r>
            <a:endParaRPr lang="fr-FR" sz="1400" b="1" dirty="0"/>
          </a:p>
          <a:p>
            <a:pPr algn="ctr"/>
            <a:r>
              <a:rPr lang="fr-FR" sz="1400" dirty="0"/>
              <a:t> Enseignant, </a:t>
            </a:r>
            <a:r>
              <a:rPr lang="fr-FR" sz="1400" dirty="0">
                <a:effectLst/>
                <a:ea typeface="Calibri" panose="020F0502020204030204" pitchFamily="34" charset="0"/>
              </a:rPr>
              <a:t>lycée E. </a:t>
            </a:r>
            <a:r>
              <a:rPr lang="fr-FR" sz="1400" dirty="0" err="1">
                <a:effectLst/>
                <a:ea typeface="Calibri" panose="020F0502020204030204" pitchFamily="34" charset="0"/>
              </a:rPr>
              <a:t>Béjuit</a:t>
            </a:r>
            <a:r>
              <a:rPr lang="fr-FR" sz="1400" dirty="0">
                <a:effectLst/>
                <a:ea typeface="Calibri" panose="020F0502020204030204" pitchFamily="34" charset="0"/>
              </a:rPr>
              <a:t>, Bron</a:t>
            </a:r>
            <a:r>
              <a:rPr lang="fr-FR" sz="1400" dirty="0">
                <a:effectLst/>
              </a:rPr>
              <a:t> </a:t>
            </a:r>
            <a:endParaRPr lang="fr-FR" sz="1400" dirty="0"/>
          </a:p>
        </p:txBody>
      </p:sp>
      <p:pic>
        <p:nvPicPr>
          <p:cNvPr id="12" name="Image 11" descr="Une image contenant Visage humain, Front, Menton, personne&#10;&#10;Le contenu généré par l’IA peut être incorrect.">
            <a:extLst>
              <a:ext uri="{FF2B5EF4-FFF2-40B4-BE49-F238E27FC236}">
                <a16:creationId xmlns:a16="http://schemas.microsoft.com/office/drawing/2014/main" id="{2822A092-0237-F7F8-D534-EFCF3EF6F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148" y="659605"/>
            <a:ext cx="12065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personne, Visage humain, cravate, homme&#10;&#10;Le contenu généré par l’IA peut être incorrect.">
            <a:extLst>
              <a:ext uri="{FF2B5EF4-FFF2-40B4-BE49-F238E27FC236}">
                <a16:creationId xmlns:a16="http://schemas.microsoft.com/office/drawing/2014/main" id="{035343DF-92EB-E7DE-8E4E-89CA191EF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148" y="2732220"/>
            <a:ext cx="1569067" cy="165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FDE755-3855-2BA2-EA64-8BE943A4E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332" y="-4132"/>
            <a:ext cx="5644667" cy="660993"/>
          </a:xfrm>
          <a:prstGeom prst="rect">
            <a:avLst/>
          </a:prstGeom>
        </p:spPr>
      </p:pic>
      <p:pic>
        <p:nvPicPr>
          <p:cNvPr id="8" name="Image 7" descr="Une image contenant Visage humain, personne, Front, mur&#10;&#10;Le contenu généré par l’IA peut être incorrect.">
            <a:extLst>
              <a:ext uri="{FF2B5EF4-FFF2-40B4-BE49-F238E27FC236}">
                <a16:creationId xmlns:a16="http://schemas.microsoft.com/office/drawing/2014/main" id="{E4457B67-A9A8-B408-2AE6-C6B7342F80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16" t="16297" r="16930" b="9390"/>
          <a:stretch/>
        </p:blipFill>
        <p:spPr>
          <a:xfrm>
            <a:off x="680738" y="2676059"/>
            <a:ext cx="1141553" cy="1634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Une image contenant Visage humain, personne, Menton, Front&#10;&#10;Le contenu généré par l’IA peut être incorrect.">
            <a:extLst>
              <a:ext uri="{FF2B5EF4-FFF2-40B4-BE49-F238E27FC236}">
                <a16:creationId xmlns:a16="http://schemas.microsoft.com/office/drawing/2014/main" id="{6B0CC38F-1D67-EED5-67BC-C604E1FD8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433" y="656861"/>
            <a:ext cx="1199056" cy="1590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A63760-3731-E6AE-9261-C9DA0F4CC8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189" y="568302"/>
            <a:ext cx="1308653" cy="1637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Visage humain, Barbe humaine, personne, pilosité faciale&#10;&#10;Le contenu généré par l’IA peut être incorrect.">
            <a:extLst>
              <a:ext uri="{FF2B5EF4-FFF2-40B4-BE49-F238E27FC236}">
                <a16:creationId xmlns:a16="http://schemas.microsoft.com/office/drawing/2014/main" id="{DB57BCF0-1ABE-C3E3-0BEA-A7554F5EC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9360" y="2631227"/>
            <a:ext cx="1199056" cy="1855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166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AC997-339F-4344-1251-E603ACCA7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C635FA-E775-A295-3454-47712D133AF8}"/>
              </a:ext>
            </a:extLst>
          </p:cNvPr>
          <p:cNvSpPr/>
          <p:nvPr/>
        </p:nvSpPr>
        <p:spPr>
          <a:xfrm>
            <a:off x="0" y="1921359"/>
            <a:ext cx="9157785" cy="2624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011282-CBAD-F700-F1EB-937150429D14}"/>
              </a:ext>
            </a:extLst>
          </p:cNvPr>
          <p:cNvSpPr txBox="1"/>
          <p:nvPr/>
        </p:nvSpPr>
        <p:spPr>
          <a:xfrm>
            <a:off x="-508764" y="97419"/>
            <a:ext cx="457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RONDE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7EE087-4F73-45D5-2DA0-7A3634DE4EFA}"/>
              </a:ext>
            </a:extLst>
          </p:cNvPr>
          <p:cNvSpPr txBox="1"/>
          <p:nvPr/>
        </p:nvSpPr>
        <p:spPr>
          <a:xfrm>
            <a:off x="126023" y="1196361"/>
            <a:ext cx="88919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Thème 1 : Les interventions au quotidien sur les véhicules électriques.</a:t>
            </a:r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D4620E-16A6-FB7A-0085-FF1DBD84210C}"/>
              </a:ext>
            </a:extLst>
          </p:cNvPr>
          <p:cNvSpPr txBox="1"/>
          <p:nvPr/>
        </p:nvSpPr>
        <p:spPr>
          <a:xfrm>
            <a:off x="354623" y="1991784"/>
            <a:ext cx="84347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« Quelles sont les interventions techniques les plus couramment réalisées dans vos ateliers sur les véhicules électriques ? »</a:t>
            </a:r>
          </a:p>
          <a:p>
            <a:pPr algn="ctr"/>
            <a:endParaRPr lang="fr-FR" sz="200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ctr"/>
            <a:r>
              <a:rPr lang="fr-FR" sz="20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« Quelles sont vos exigences ou attentes en matière de formation à la prévention des risques électriques pour vos collaborateurs ? »</a:t>
            </a:r>
          </a:p>
          <a:p>
            <a:pPr algn="ctr"/>
            <a:endParaRPr lang="fr-FR" sz="2000" kern="0" dirty="0">
              <a:solidFill>
                <a:srgbClr val="000000"/>
              </a:solidFill>
              <a:latin typeface="-webkit-standar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« Quels équipements et outils spécifiques jugez-vous indispensables pour assurer une intervention sécurisée et efficace sur un véhicule électrique ? »</a:t>
            </a:r>
            <a:endParaRPr lang="fr-FR" sz="20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8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4B343-5400-F4B1-BFFE-4D7515BE4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ADA819-E84D-A4FB-46AC-07A3FB1F6FB6}"/>
              </a:ext>
            </a:extLst>
          </p:cNvPr>
          <p:cNvSpPr/>
          <p:nvPr/>
        </p:nvSpPr>
        <p:spPr>
          <a:xfrm>
            <a:off x="0" y="2163098"/>
            <a:ext cx="9157785" cy="20174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5887BB-D1DB-A414-738B-9FE9FA6CBC5E}"/>
              </a:ext>
            </a:extLst>
          </p:cNvPr>
          <p:cNvSpPr txBox="1"/>
          <p:nvPr/>
        </p:nvSpPr>
        <p:spPr>
          <a:xfrm>
            <a:off x="-508764" y="97419"/>
            <a:ext cx="457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RONDE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E75CA3-5F36-74DE-7FB4-D28D13252D95}"/>
              </a:ext>
            </a:extLst>
          </p:cNvPr>
          <p:cNvSpPr txBox="1"/>
          <p:nvPr/>
        </p:nvSpPr>
        <p:spPr>
          <a:xfrm>
            <a:off x="0" y="1429319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Thème 2 : La maintenance préventive</a:t>
            </a:r>
          </a:p>
          <a:p>
            <a:pPr algn="ctr">
              <a:buNone/>
            </a:pPr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fr-FR" sz="20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000" dirty="0">
                <a:solidFill>
                  <a:srgbClr val="242424"/>
                </a:solidFill>
                <a:effectLst/>
                <a:ea typeface="Segoe UI" panose="020B0502040204020203" pitchFamily="34" charset="0"/>
              </a:rPr>
              <a:t>Quels systèmes spécifiques d’un véhicule électrique doivent faire l’objet d’une maintenance préventive régulière</a:t>
            </a:r>
            <a:r>
              <a:rPr lang="fr-FR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 »</a:t>
            </a:r>
          </a:p>
          <a:p>
            <a:pPr algn="ctr"/>
            <a:endParaRPr lang="fr-FR" sz="20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 Comment ces opérations de maintenance préventive peuvent-elles être traduites en situations d’apprentissage concrètes au sein d’un parcours de formation ? »</a:t>
            </a:r>
            <a:endParaRPr lang="fr-FR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3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C7E1B-A5C2-08F9-7D9B-70A5C7E4E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5E60E49-7CD4-23F2-1E2F-6F92D40098C6}"/>
              </a:ext>
            </a:extLst>
          </p:cNvPr>
          <p:cNvSpPr txBox="1"/>
          <p:nvPr/>
        </p:nvSpPr>
        <p:spPr>
          <a:xfrm>
            <a:off x="-508764" y="97419"/>
            <a:ext cx="457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RONDE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FCB951-6ACA-3F6B-6F11-694F6440A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8" y="923920"/>
            <a:ext cx="3209278" cy="352108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A83FFB-E8B3-629A-FAF3-C41FB74D9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8" y="4445000"/>
            <a:ext cx="3209278" cy="5067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4EEB33-68E6-ED3E-57D8-93F94B6D18FE}"/>
              </a:ext>
            </a:extLst>
          </p:cNvPr>
          <p:cNvSpPr txBox="1"/>
          <p:nvPr/>
        </p:nvSpPr>
        <p:spPr>
          <a:xfrm>
            <a:off x="1780673" y="620392"/>
            <a:ext cx="483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Thème 2 : La maintenance préventive</a:t>
            </a:r>
            <a:endParaRPr lang="fr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lèche vers la gauche 9">
            <a:extLst>
              <a:ext uri="{FF2B5EF4-FFF2-40B4-BE49-F238E27FC236}">
                <a16:creationId xmlns:a16="http://schemas.microsoft.com/office/drawing/2014/main" id="{E195EA4F-7EFA-5E0B-DCE5-708A115AED2F}"/>
              </a:ext>
            </a:extLst>
          </p:cNvPr>
          <p:cNvSpPr/>
          <p:nvPr/>
        </p:nvSpPr>
        <p:spPr>
          <a:xfrm>
            <a:off x="3044272" y="3848131"/>
            <a:ext cx="487907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0F210F-DB2A-A05A-FBED-D2A2E8FC38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766"/>
          <a:stretch/>
        </p:blipFill>
        <p:spPr>
          <a:xfrm>
            <a:off x="4748746" y="989724"/>
            <a:ext cx="4316306" cy="4092579"/>
          </a:xfrm>
          <a:prstGeom prst="rect">
            <a:avLst/>
          </a:prstGeom>
        </p:spPr>
      </p:pic>
      <p:sp>
        <p:nvSpPr>
          <p:cNvPr id="12" name="Flèche vers la gauche 11">
            <a:extLst>
              <a:ext uri="{FF2B5EF4-FFF2-40B4-BE49-F238E27FC236}">
                <a16:creationId xmlns:a16="http://schemas.microsoft.com/office/drawing/2014/main" id="{53227B42-1023-BF72-FDD8-01D2053240CA}"/>
              </a:ext>
            </a:extLst>
          </p:cNvPr>
          <p:cNvSpPr/>
          <p:nvPr/>
        </p:nvSpPr>
        <p:spPr>
          <a:xfrm flipH="1">
            <a:off x="4276660" y="2914092"/>
            <a:ext cx="487907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gauche 12">
            <a:extLst>
              <a:ext uri="{FF2B5EF4-FFF2-40B4-BE49-F238E27FC236}">
                <a16:creationId xmlns:a16="http://schemas.microsoft.com/office/drawing/2014/main" id="{9CB85D89-304F-556E-486D-3B866D7667D1}"/>
              </a:ext>
            </a:extLst>
          </p:cNvPr>
          <p:cNvSpPr/>
          <p:nvPr/>
        </p:nvSpPr>
        <p:spPr>
          <a:xfrm flipH="1">
            <a:off x="4260839" y="3164937"/>
            <a:ext cx="487907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09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BCDAA-FFC8-37DF-F8AD-03A685729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46BE6-8114-837F-A254-CA35A9C88E59}"/>
              </a:ext>
            </a:extLst>
          </p:cNvPr>
          <p:cNvSpPr/>
          <p:nvPr/>
        </p:nvSpPr>
        <p:spPr>
          <a:xfrm>
            <a:off x="0" y="2254980"/>
            <a:ext cx="9157785" cy="20174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10671-3F10-3520-60FD-9EC7280130D3}"/>
              </a:ext>
            </a:extLst>
          </p:cNvPr>
          <p:cNvSpPr txBox="1"/>
          <p:nvPr/>
        </p:nvSpPr>
        <p:spPr>
          <a:xfrm>
            <a:off x="-508764" y="97419"/>
            <a:ext cx="457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RONDE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B79CD6-450D-9FE8-9278-F49F20283459}"/>
              </a:ext>
            </a:extLst>
          </p:cNvPr>
          <p:cNvSpPr txBox="1"/>
          <p:nvPr/>
        </p:nvSpPr>
        <p:spPr>
          <a:xfrm>
            <a:off x="1" y="1557553"/>
            <a:ext cx="91577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Thème 3 : La maintenance corrective</a:t>
            </a:r>
          </a:p>
          <a:p>
            <a:pPr algn="ctr">
              <a:buNone/>
            </a:pPr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Quelles opérations de maintenance corrective sont le plus souvent réalisées sur les véhicules électriques dans votre atelier ? »</a:t>
            </a:r>
          </a:p>
          <a:p>
            <a:pPr algn="ctr"/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 De quelle manière ces interventions peuvent-elles être intégrées aux ateliers pédagogiques afin de développer les compétences des apprenants ? »</a:t>
            </a:r>
          </a:p>
        </p:txBody>
      </p:sp>
    </p:spTree>
    <p:extLst>
      <p:ext uri="{BB962C8B-B14F-4D97-AF65-F5344CB8AC3E}">
        <p14:creationId xmlns:p14="http://schemas.microsoft.com/office/powerpoint/2010/main" val="428183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39434-8DA8-60E4-C1BE-87E2ABAD5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BA0176-C51A-FAE3-C6CD-F1E41D866A84}"/>
              </a:ext>
            </a:extLst>
          </p:cNvPr>
          <p:cNvSpPr/>
          <p:nvPr/>
        </p:nvSpPr>
        <p:spPr>
          <a:xfrm>
            <a:off x="0" y="2254980"/>
            <a:ext cx="9157785" cy="20174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E7B539-ADB8-FD66-FF23-16F9734126B7}"/>
              </a:ext>
            </a:extLst>
          </p:cNvPr>
          <p:cNvSpPr txBox="1"/>
          <p:nvPr/>
        </p:nvSpPr>
        <p:spPr>
          <a:xfrm>
            <a:off x="-508764" y="97419"/>
            <a:ext cx="457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RONDE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0103DB-8E35-F9D1-0DEC-C6387C1889FB}"/>
              </a:ext>
            </a:extLst>
          </p:cNvPr>
          <p:cNvSpPr txBox="1"/>
          <p:nvPr/>
        </p:nvSpPr>
        <p:spPr>
          <a:xfrm>
            <a:off x="0" y="1531905"/>
            <a:ext cx="9157785" cy="1947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spcAft>
                <a:spcPts val="400"/>
              </a:spcAft>
              <a:buNone/>
            </a:pPr>
            <a:r>
              <a:rPr lang="fr-FR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Thème 4 : Le diagnostic</a:t>
            </a:r>
          </a:p>
          <a:p>
            <a:pPr>
              <a:spcBef>
                <a:spcPts val="800"/>
              </a:spcBef>
              <a:spcAft>
                <a:spcPts val="400"/>
              </a:spcAft>
              <a:buNone/>
            </a:pPr>
            <a:endParaRPr lang="fr-FR" sz="2400" b="1" kern="100" dirty="0">
              <a:solidFill>
                <a:srgbClr val="0F476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9050" algn="ctr">
              <a:lnSpc>
                <a:spcPct val="116000"/>
              </a:lnSpc>
              <a:spcBef>
                <a:spcPts val="1125"/>
              </a:spcBef>
              <a:spcAft>
                <a:spcPts val="1125"/>
              </a:spcAft>
            </a:pPr>
            <a:r>
              <a:rPr lang="fr-FR" sz="2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Arial" panose="020B0604020202020204" pitchFamily="34" charset="0"/>
              </a:rPr>
              <a:t>«  Comment peut-on simuler ou reproduire des pannes réalistes pour les besoins de la formation ?</a:t>
            </a:r>
            <a:r>
              <a:rPr lang="fr-FR" sz="2400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 »</a:t>
            </a:r>
            <a:endParaRPr lang="fr-FR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31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08888-BDBB-4EC5-74CB-3CC8E5BB0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2A65A2-DCFE-C994-3628-152CA3530F0D}"/>
              </a:ext>
            </a:extLst>
          </p:cNvPr>
          <p:cNvSpPr/>
          <p:nvPr/>
        </p:nvSpPr>
        <p:spPr>
          <a:xfrm>
            <a:off x="-13786" y="1341256"/>
            <a:ext cx="9157785" cy="21598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9760A4-4C23-7FFC-BFE2-5101E187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5F3AD71-1243-6618-79A3-F588DC07A6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989332"/>
            <a:ext cx="9143999" cy="863724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Questions / réponses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E6C2F5-FD2A-11AB-696F-10AFA80D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86" y="4496543"/>
            <a:ext cx="9139420" cy="6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33182"/>
      </p:ext>
    </p:extLst>
  </p:cSld>
  <p:clrMapOvr>
    <a:masterClrMapping/>
  </p:clrMapOvr>
</p:sld>
</file>

<file path=ppt/theme/theme1.xml><?xml version="1.0" encoding="utf-8"?>
<a:theme xmlns:a="http://schemas.openxmlformats.org/drawingml/2006/main" name="3_page de presentation et de partie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AB55E0CC5DA459F57F5A42893F46A005A087D358B12CA4E82A8A8BA9B8A8CF200D3544DBFAD4F664AA25DF68E6D1F0A9E00689F2856DFEDCE40890FDCED81A7DFC9004B2C6109FE78734FA1BFBA370D2D27D9" ma:contentTypeVersion="2" ma:contentTypeDescription="Crée un document." ma:contentTypeScope="" ma:versionID="bb27ba1bbeb667412e9bb2d93099311f">
  <xsd:schema xmlns:xsd="http://www.w3.org/2001/XMLSchema" xmlns:xs="http://www.w3.org/2001/XMLSchema" xmlns:p="http://schemas.microsoft.com/office/2006/metadata/properties" xmlns:ns2="d9b8819f-644e-4e2e-bf09-8a76532e681c" targetNamespace="http://schemas.microsoft.com/office/2006/metadata/properties" ma:root="true" ma:fieldsID="974c2ac12628b5015b2945173a957d44" ns2:_="">
    <xsd:import namespace="d9b8819f-644e-4e2e-bf09-8a76532e681c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8819f-644e-4e2e-bf09-8a76532e681c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Description du document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d9b8819f-644e-4e2e-bf09-8a76532e681c" xsi:nil="true"/>
  </documentManagement>
</p:properties>
</file>

<file path=customXml/itemProps1.xml><?xml version="1.0" encoding="utf-8"?>
<ds:datastoreItem xmlns:ds="http://schemas.openxmlformats.org/officeDocument/2006/customXml" ds:itemID="{1D6BD7C5-AE49-4865-8DE9-44AE75ECC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8F9CF5-CB29-41B4-B267-475D20FB81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8819f-644e-4e2e-bf09-8a76532e68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2790E1-966A-497A-ABBD-24ECAA34A18E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d9b8819f-644e-4e2e-bf09-8a76532e68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2864</TotalTime>
  <Words>340</Words>
  <Application>Microsoft Macintosh PowerPoint</Application>
  <PresentationFormat>Affichage à l'écran (16:9)</PresentationFormat>
  <Paragraphs>56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9" baseType="lpstr">
      <vt:lpstr>-webkit-standard</vt:lpstr>
      <vt:lpstr>Aptos</vt:lpstr>
      <vt:lpstr>Arial</vt:lpstr>
      <vt:lpstr>Calibri</vt:lpstr>
      <vt:lpstr>Segoe UI</vt:lpstr>
      <vt:lpstr>Times New Roman</vt:lpstr>
      <vt:lpstr>Verdana</vt:lpstr>
      <vt:lpstr>3_page de presentation et de partie</vt:lpstr>
      <vt:lpstr>4_page de presentation et de partie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Matrice IGAENR 2018</dc:title>
  <dc:creator>Administrateur MEN</dc:creator>
  <cp:lastModifiedBy>Pascale Costa</cp:lastModifiedBy>
  <cp:revision>355</cp:revision>
  <cp:lastPrinted>2015-02-04T16:19:06Z</cp:lastPrinted>
  <dcterms:created xsi:type="dcterms:W3CDTF">2015-02-04T10:43:31Z</dcterms:created>
  <dcterms:modified xsi:type="dcterms:W3CDTF">2025-05-22T13:56:18Z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0x010100873AB55E0CC5DA459F57F5A42893F46A005A087D358B12CA4E82A8A8BA9B8A8CF200D3544DBFAD4F664AA25DF68E6D1F0A9E00689F2856DFEDCE40890FDCED81A7DFC9004B2C6109FE78734FA1BFBA370D2D27D9</vt:lpwstr>
  </property>
</Properties>
</file>