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3" r:id="rId3"/>
    <p:sldId id="274" r:id="rId4"/>
    <p:sldId id="26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95" r:id="rId24"/>
    <p:sldId id="296" r:id="rId25"/>
    <p:sldId id="320" r:id="rId26"/>
    <p:sldId id="321" r:id="rId27"/>
    <p:sldId id="322" r:id="rId28"/>
    <p:sldId id="323" r:id="rId29"/>
    <p:sldId id="32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A9A36-3D42-456A-BA53-FA0AE0D7AD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FB776F-D660-419B-A1DE-8C2F05D6F219}">
      <dgm:prSet phldrT="[Texte]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dirty="0"/>
            <a:t>Activité de maintenance périodique moto</a:t>
          </a:r>
        </a:p>
      </dgm:t>
    </dgm:pt>
    <dgm:pt modelId="{0AA126BD-FA25-4588-B976-8F90DB48048D}" type="parTrans" cxnId="{F38A265A-1A5B-416E-A896-DED9CA52FE01}">
      <dgm:prSet/>
      <dgm:spPr/>
      <dgm:t>
        <a:bodyPr/>
        <a:lstStyle/>
        <a:p>
          <a:endParaRPr lang="fr-FR"/>
        </a:p>
      </dgm:t>
    </dgm:pt>
    <dgm:pt modelId="{5C4F8AF4-D776-4055-803D-740F93AECC6F}" type="sibTrans" cxnId="{F38A265A-1A5B-416E-A896-DED9CA52FE01}">
      <dgm:prSet/>
      <dgm:spPr/>
      <dgm:t>
        <a:bodyPr/>
        <a:lstStyle/>
        <a:p>
          <a:endParaRPr lang="fr-FR"/>
        </a:p>
      </dgm:t>
    </dgm:pt>
    <dgm:pt modelId="{7F4693E7-9418-46B6-A85C-E5C7DE6C0B27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Activité de maintenance périodique VL </a:t>
          </a:r>
        </a:p>
      </dgm:t>
    </dgm:pt>
    <dgm:pt modelId="{4A7AFB56-75F5-4FB1-98B1-1330ADFE4F5C}" type="parTrans" cxnId="{38360CB1-CDE2-43F3-BB8B-3CBA209719E0}">
      <dgm:prSet/>
      <dgm:spPr/>
      <dgm:t>
        <a:bodyPr/>
        <a:lstStyle/>
        <a:p>
          <a:endParaRPr lang="fr-FR"/>
        </a:p>
      </dgm:t>
    </dgm:pt>
    <dgm:pt modelId="{468390CF-224C-42C5-8379-6DFB51E6AE86}" type="sibTrans" cxnId="{38360CB1-CDE2-43F3-BB8B-3CBA209719E0}">
      <dgm:prSet/>
      <dgm:spPr/>
      <dgm:t>
        <a:bodyPr/>
        <a:lstStyle/>
        <a:p>
          <a:endParaRPr lang="fr-FR"/>
        </a:p>
      </dgm:t>
    </dgm:pt>
    <dgm:pt modelId="{105E2B7E-DD1D-465D-A611-764F82EE8A0F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/>
            <a:t>Activité de maintenance corrective VTR</a:t>
          </a:r>
        </a:p>
      </dgm:t>
    </dgm:pt>
    <dgm:pt modelId="{D1C76385-DCBB-4BE2-B81A-39E295044439}" type="parTrans" cxnId="{2FBFAA86-4503-4A3C-9410-C132644AA38B}">
      <dgm:prSet/>
      <dgm:spPr/>
      <dgm:t>
        <a:bodyPr/>
        <a:lstStyle/>
        <a:p>
          <a:endParaRPr lang="fr-FR"/>
        </a:p>
      </dgm:t>
    </dgm:pt>
    <dgm:pt modelId="{6578775E-B929-45D5-BA4B-72A8D934F47D}" type="sibTrans" cxnId="{2FBFAA86-4503-4A3C-9410-C132644AA38B}">
      <dgm:prSet/>
      <dgm:spPr/>
      <dgm:t>
        <a:bodyPr/>
        <a:lstStyle/>
        <a:p>
          <a:endParaRPr lang="fr-FR"/>
        </a:p>
      </dgm:t>
    </dgm:pt>
    <dgm:pt modelId="{DCA7E79F-886E-450D-A0BC-C44C0CA30284}" type="pres">
      <dgm:prSet presAssocID="{7DFA9A36-3D42-456A-BA53-FA0AE0D7AD37}" presName="Name0" presStyleCnt="0">
        <dgm:presLayoutVars>
          <dgm:dir/>
          <dgm:animLvl val="lvl"/>
          <dgm:resizeHandles val="exact"/>
        </dgm:presLayoutVars>
      </dgm:prSet>
      <dgm:spPr/>
    </dgm:pt>
    <dgm:pt modelId="{E8156064-68F6-4705-865C-7DF90BC0D8F7}" type="pres">
      <dgm:prSet presAssocID="{B6FB776F-D660-419B-A1DE-8C2F05D6F219}" presName="parTxOnly" presStyleLbl="node1" presStyleIdx="0" presStyleCnt="3" custScaleY="86357">
        <dgm:presLayoutVars>
          <dgm:chMax val="0"/>
          <dgm:chPref val="0"/>
          <dgm:bulletEnabled val="1"/>
        </dgm:presLayoutVars>
      </dgm:prSet>
      <dgm:spPr/>
    </dgm:pt>
    <dgm:pt modelId="{F2F38FDB-25A6-4BDA-8C9E-B4C7FD7E2413}" type="pres">
      <dgm:prSet presAssocID="{5C4F8AF4-D776-4055-803D-740F93AECC6F}" presName="parTxOnlySpace" presStyleCnt="0"/>
      <dgm:spPr/>
    </dgm:pt>
    <dgm:pt modelId="{B343DC71-049C-4BDE-AA13-A4759F20AC7B}" type="pres">
      <dgm:prSet presAssocID="{7F4693E7-9418-46B6-A85C-E5C7DE6C0B27}" presName="parTxOnly" presStyleLbl="node1" presStyleIdx="1" presStyleCnt="3" custScaleY="91672">
        <dgm:presLayoutVars>
          <dgm:chMax val="0"/>
          <dgm:chPref val="0"/>
          <dgm:bulletEnabled val="1"/>
        </dgm:presLayoutVars>
      </dgm:prSet>
      <dgm:spPr/>
    </dgm:pt>
    <dgm:pt modelId="{9D250E55-2A00-4F6D-B86F-5C948BFB92EF}" type="pres">
      <dgm:prSet presAssocID="{468390CF-224C-42C5-8379-6DFB51E6AE86}" presName="parTxOnlySpace" presStyleCnt="0"/>
      <dgm:spPr/>
    </dgm:pt>
    <dgm:pt modelId="{08883AC5-6407-473F-AA6A-433F69843329}" type="pres">
      <dgm:prSet presAssocID="{105E2B7E-DD1D-465D-A611-764F82EE8A0F}" presName="parTxOnly" presStyleLbl="node1" presStyleIdx="2" presStyleCnt="3" custScaleY="90343">
        <dgm:presLayoutVars>
          <dgm:chMax val="0"/>
          <dgm:chPref val="0"/>
          <dgm:bulletEnabled val="1"/>
        </dgm:presLayoutVars>
      </dgm:prSet>
      <dgm:spPr/>
    </dgm:pt>
  </dgm:ptLst>
  <dgm:cxnLst>
    <dgm:cxn modelId="{3DC6B900-3DBB-4E20-8230-D495749C3B55}" type="presOf" srcId="{B6FB776F-D660-419B-A1DE-8C2F05D6F219}" destId="{E8156064-68F6-4705-865C-7DF90BC0D8F7}" srcOrd="0" destOrd="0" presId="urn:microsoft.com/office/officeart/2005/8/layout/chevron1"/>
    <dgm:cxn modelId="{F38A265A-1A5B-416E-A896-DED9CA52FE01}" srcId="{7DFA9A36-3D42-456A-BA53-FA0AE0D7AD37}" destId="{B6FB776F-D660-419B-A1DE-8C2F05D6F219}" srcOrd="0" destOrd="0" parTransId="{0AA126BD-FA25-4588-B976-8F90DB48048D}" sibTransId="{5C4F8AF4-D776-4055-803D-740F93AECC6F}"/>
    <dgm:cxn modelId="{58FB1884-0897-4303-995C-EEF240E8DC61}" type="presOf" srcId="{7DFA9A36-3D42-456A-BA53-FA0AE0D7AD37}" destId="{DCA7E79F-886E-450D-A0BC-C44C0CA30284}" srcOrd="0" destOrd="0" presId="urn:microsoft.com/office/officeart/2005/8/layout/chevron1"/>
    <dgm:cxn modelId="{2FBFAA86-4503-4A3C-9410-C132644AA38B}" srcId="{7DFA9A36-3D42-456A-BA53-FA0AE0D7AD37}" destId="{105E2B7E-DD1D-465D-A611-764F82EE8A0F}" srcOrd="2" destOrd="0" parTransId="{D1C76385-DCBB-4BE2-B81A-39E295044439}" sibTransId="{6578775E-B929-45D5-BA4B-72A8D934F47D}"/>
    <dgm:cxn modelId="{64184389-6E1A-44A9-8E0E-F760E6A5F9D4}" type="presOf" srcId="{7F4693E7-9418-46B6-A85C-E5C7DE6C0B27}" destId="{B343DC71-049C-4BDE-AA13-A4759F20AC7B}" srcOrd="0" destOrd="0" presId="urn:microsoft.com/office/officeart/2005/8/layout/chevron1"/>
    <dgm:cxn modelId="{38360CB1-CDE2-43F3-BB8B-3CBA209719E0}" srcId="{7DFA9A36-3D42-456A-BA53-FA0AE0D7AD37}" destId="{7F4693E7-9418-46B6-A85C-E5C7DE6C0B27}" srcOrd="1" destOrd="0" parTransId="{4A7AFB56-75F5-4FB1-98B1-1330ADFE4F5C}" sibTransId="{468390CF-224C-42C5-8379-6DFB51E6AE86}"/>
    <dgm:cxn modelId="{1DFABFD3-8CEE-4F13-B7BF-FB5A08F504EC}" type="presOf" srcId="{105E2B7E-DD1D-465D-A611-764F82EE8A0F}" destId="{08883AC5-6407-473F-AA6A-433F69843329}" srcOrd="0" destOrd="0" presId="urn:microsoft.com/office/officeart/2005/8/layout/chevron1"/>
    <dgm:cxn modelId="{40558A24-BD39-42A7-A27F-EC1A9D49177F}" type="presParOf" srcId="{DCA7E79F-886E-450D-A0BC-C44C0CA30284}" destId="{E8156064-68F6-4705-865C-7DF90BC0D8F7}" srcOrd="0" destOrd="0" presId="urn:microsoft.com/office/officeart/2005/8/layout/chevron1"/>
    <dgm:cxn modelId="{CA651F29-7DA4-4605-8869-99E3C69C5343}" type="presParOf" srcId="{DCA7E79F-886E-450D-A0BC-C44C0CA30284}" destId="{F2F38FDB-25A6-4BDA-8C9E-B4C7FD7E2413}" srcOrd="1" destOrd="0" presId="urn:microsoft.com/office/officeart/2005/8/layout/chevron1"/>
    <dgm:cxn modelId="{6DB1D90A-5940-44EC-BE9D-E2A2B5ECFE98}" type="presParOf" srcId="{DCA7E79F-886E-450D-A0BC-C44C0CA30284}" destId="{B343DC71-049C-4BDE-AA13-A4759F20AC7B}" srcOrd="2" destOrd="0" presId="urn:microsoft.com/office/officeart/2005/8/layout/chevron1"/>
    <dgm:cxn modelId="{34BA6991-3519-43BB-BEFB-96057AA14DA8}" type="presParOf" srcId="{DCA7E79F-886E-450D-A0BC-C44C0CA30284}" destId="{9D250E55-2A00-4F6D-B86F-5C948BFB92EF}" srcOrd="3" destOrd="0" presId="urn:microsoft.com/office/officeart/2005/8/layout/chevron1"/>
    <dgm:cxn modelId="{EFC8EF72-8369-4219-AD6E-FB12F65B09C1}" type="presParOf" srcId="{DCA7E79F-886E-450D-A0BC-C44C0CA30284}" destId="{08883AC5-6407-473F-AA6A-433F69843329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A9A36-3D42-456A-BA53-FA0AE0D7AD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6FB776F-D660-419B-A1DE-8C2F05D6F219}">
      <dgm:prSet phldrT="[Texte]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dirty="0"/>
            <a:t>Activité de maintenance périodique moto</a:t>
          </a:r>
        </a:p>
      </dgm:t>
    </dgm:pt>
    <dgm:pt modelId="{0AA126BD-FA25-4588-B976-8F90DB48048D}" type="parTrans" cxnId="{F38A265A-1A5B-416E-A896-DED9CA52FE01}">
      <dgm:prSet/>
      <dgm:spPr/>
      <dgm:t>
        <a:bodyPr/>
        <a:lstStyle/>
        <a:p>
          <a:endParaRPr lang="fr-FR"/>
        </a:p>
      </dgm:t>
    </dgm:pt>
    <dgm:pt modelId="{5C4F8AF4-D776-4055-803D-740F93AECC6F}" type="sibTrans" cxnId="{F38A265A-1A5B-416E-A896-DED9CA52FE01}">
      <dgm:prSet/>
      <dgm:spPr/>
      <dgm:t>
        <a:bodyPr/>
        <a:lstStyle/>
        <a:p>
          <a:endParaRPr lang="fr-FR"/>
        </a:p>
      </dgm:t>
    </dgm:pt>
    <dgm:pt modelId="{7F4693E7-9418-46B6-A85C-E5C7DE6C0B27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Activité de maintenance périodique VL </a:t>
          </a:r>
        </a:p>
      </dgm:t>
    </dgm:pt>
    <dgm:pt modelId="{4A7AFB56-75F5-4FB1-98B1-1330ADFE4F5C}" type="parTrans" cxnId="{38360CB1-CDE2-43F3-BB8B-3CBA209719E0}">
      <dgm:prSet/>
      <dgm:spPr/>
      <dgm:t>
        <a:bodyPr/>
        <a:lstStyle/>
        <a:p>
          <a:endParaRPr lang="fr-FR"/>
        </a:p>
      </dgm:t>
    </dgm:pt>
    <dgm:pt modelId="{468390CF-224C-42C5-8379-6DFB51E6AE86}" type="sibTrans" cxnId="{38360CB1-CDE2-43F3-BB8B-3CBA209719E0}">
      <dgm:prSet/>
      <dgm:spPr/>
      <dgm:t>
        <a:bodyPr/>
        <a:lstStyle/>
        <a:p>
          <a:endParaRPr lang="fr-FR"/>
        </a:p>
      </dgm:t>
    </dgm:pt>
    <dgm:pt modelId="{105E2B7E-DD1D-465D-A611-764F82EE8A0F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Activité de maintenance corrective VTR</a:t>
          </a:r>
        </a:p>
      </dgm:t>
    </dgm:pt>
    <dgm:pt modelId="{D1C76385-DCBB-4BE2-B81A-39E295044439}" type="parTrans" cxnId="{2FBFAA86-4503-4A3C-9410-C132644AA38B}">
      <dgm:prSet/>
      <dgm:spPr/>
      <dgm:t>
        <a:bodyPr/>
        <a:lstStyle/>
        <a:p>
          <a:endParaRPr lang="fr-FR"/>
        </a:p>
      </dgm:t>
    </dgm:pt>
    <dgm:pt modelId="{6578775E-B929-45D5-BA4B-72A8D934F47D}" type="sibTrans" cxnId="{2FBFAA86-4503-4A3C-9410-C132644AA38B}">
      <dgm:prSet/>
      <dgm:spPr/>
      <dgm:t>
        <a:bodyPr/>
        <a:lstStyle/>
        <a:p>
          <a:endParaRPr lang="fr-FR"/>
        </a:p>
      </dgm:t>
    </dgm:pt>
    <dgm:pt modelId="{DCA7E79F-886E-450D-A0BC-C44C0CA30284}" type="pres">
      <dgm:prSet presAssocID="{7DFA9A36-3D42-456A-BA53-FA0AE0D7AD37}" presName="Name0" presStyleCnt="0">
        <dgm:presLayoutVars>
          <dgm:dir/>
          <dgm:animLvl val="lvl"/>
          <dgm:resizeHandles val="exact"/>
        </dgm:presLayoutVars>
      </dgm:prSet>
      <dgm:spPr/>
    </dgm:pt>
    <dgm:pt modelId="{E8156064-68F6-4705-865C-7DF90BC0D8F7}" type="pres">
      <dgm:prSet presAssocID="{B6FB776F-D660-419B-A1DE-8C2F05D6F219}" presName="parTxOnly" presStyleLbl="node1" presStyleIdx="0" presStyleCnt="3" custScaleY="86357">
        <dgm:presLayoutVars>
          <dgm:chMax val="0"/>
          <dgm:chPref val="0"/>
          <dgm:bulletEnabled val="1"/>
        </dgm:presLayoutVars>
      </dgm:prSet>
      <dgm:spPr/>
    </dgm:pt>
    <dgm:pt modelId="{F2F38FDB-25A6-4BDA-8C9E-B4C7FD7E2413}" type="pres">
      <dgm:prSet presAssocID="{5C4F8AF4-D776-4055-803D-740F93AECC6F}" presName="parTxOnlySpace" presStyleCnt="0"/>
      <dgm:spPr/>
    </dgm:pt>
    <dgm:pt modelId="{B343DC71-049C-4BDE-AA13-A4759F20AC7B}" type="pres">
      <dgm:prSet presAssocID="{7F4693E7-9418-46B6-A85C-E5C7DE6C0B27}" presName="parTxOnly" presStyleLbl="node1" presStyleIdx="1" presStyleCnt="3" custScaleY="91672">
        <dgm:presLayoutVars>
          <dgm:chMax val="0"/>
          <dgm:chPref val="0"/>
          <dgm:bulletEnabled val="1"/>
        </dgm:presLayoutVars>
      </dgm:prSet>
      <dgm:spPr/>
    </dgm:pt>
    <dgm:pt modelId="{9D250E55-2A00-4F6D-B86F-5C948BFB92EF}" type="pres">
      <dgm:prSet presAssocID="{468390CF-224C-42C5-8379-6DFB51E6AE86}" presName="parTxOnlySpace" presStyleCnt="0"/>
      <dgm:spPr/>
    </dgm:pt>
    <dgm:pt modelId="{08883AC5-6407-473F-AA6A-433F69843329}" type="pres">
      <dgm:prSet presAssocID="{105E2B7E-DD1D-465D-A611-764F82EE8A0F}" presName="parTxOnly" presStyleLbl="node1" presStyleIdx="2" presStyleCnt="3" custScaleY="90343">
        <dgm:presLayoutVars>
          <dgm:chMax val="0"/>
          <dgm:chPref val="0"/>
          <dgm:bulletEnabled val="1"/>
        </dgm:presLayoutVars>
      </dgm:prSet>
      <dgm:spPr/>
    </dgm:pt>
  </dgm:ptLst>
  <dgm:cxnLst>
    <dgm:cxn modelId="{3DC6B900-3DBB-4E20-8230-D495749C3B55}" type="presOf" srcId="{B6FB776F-D660-419B-A1DE-8C2F05D6F219}" destId="{E8156064-68F6-4705-865C-7DF90BC0D8F7}" srcOrd="0" destOrd="0" presId="urn:microsoft.com/office/officeart/2005/8/layout/chevron1"/>
    <dgm:cxn modelId="{F38A265A-1A5B-416E-A896-DED9CA52FE01}" srcId="{7DFA9A36-3D42-456A-BA53-FA0AE0D7AD37}" destId="{B6FB776F-D660-419B-A1DE-8C2F05D6F219}" srcOrd="0" destOrd="0" parTransId="{0AA126BD-FA25-4588-B976-8F90DB48048D}" sibTransId="{5C4F8AF4-D776-4055-803D-740F93AECC6F}"/>
    <dgm:cxn modelId="{58FB1884-0897-4303-995C-EEF240E8DC61}" type="presOf" srcId="{7DFA9A36-3D42-456A-BA53-FA0AE0D7AD37}" destId="{DCA7E79F-886E-450D-A0BC-C44C0CA30284}" srcOrd="0" destOrd="0" presId="urn:microsoft.com/office/officeart/2005/8/layout/chevron1"/>
    <dgm:cxn modelId="{2FBFAA86-4503-4A3C-9410-C132644AA38B}" srcId="{7DFA9A36-3D42-456A-BA53-FA0AE0D7AD37}" destId="{105E2B7E-DD1D-465D-A611-764F82EE8A0F}" srcOrd="2" destOrd="0" parTransId="{D1C76385-DCBB-4BE2-B81A-39E295044439}" sibTransId="{6578775E-B929-45D5-BA4B-72A8D934F47D}"/>
    <dgm:cxn modelId="{64184389-6E1A-44A9-8E0E-F760E6A5F9D4}" type="presOf" srcId="{7F4693E7-9418-46B6-A85C-E5C7DE6C0B27}" destId="{B343DC71-049C-4BDE-AA13-A4759F20AC7B}" srcOrd="0" destOrd="0" presId="urn:microsoft.com/office/officeart/2005/8/layout/chevron1"/>
    <dgm:cxn modelId="{38360CB1-CDE2-43F3-BB8B-3CBA209719E0}" srcId="{7DFA9A36-3D42-456A-BA53-FA0AE0D7AD37}" destId="{7F4693E7-9418-46B6-A85C-E5C7DE6C0B27}" srcOrd="1" destOrd="0" parTransId="{4A7AFB56-75F5-4FB1-98B1-1330ADFE4F5C}" sibTransId="{468390CF-224C-42C5-8379-6DFB51E6AE86}"/>
    <dgm:cxn modelId="{1DFABFD3-8CEE-4F13-B7BF-FB5A08F504EC}" type="presOf" srcId="{105E2B7E-DD1D-465D-A611-764F82EE8A0F}" destId="{08883AC5-6407-473F-AA6A-433F69843329}" srcOrd="0" destOrd="0" presId="urn:microsoft.com/office/officeart/2005/8/layout/chevron1"/>
    <dgm:cxn modelId="{40558A24-BD39-42A7-A27F-EC1A9D49177F}" type="presParOf" srcId="{DCA7E79F-886E-450D-A0BC-C44C0CA30284}" destId="{E8156064-68F6-4705-865C-7DF90BC0D8F7}" srcOrd="0" destOrd="0" presId="urn:microsoft.com/office/officeart/2005/8/layout/chevron1"/>
    <dgm:cxn modelId="{CA651F29-7DA4-4605-8869-99E3C69C5343}" type="presParOf" srcId="{DCA7E79F-886E-450D-A0BC-C44C0CA30284}" destId="{F2F38FDB-25A6-4BDA-8C9E-B4C7FD7E2413}" srcOrd="1" destOrd="0" presId="urn:microsoft.com/office/officeart/2005/8/layout/chevron1"/>
    <dgm:cxn modelId="{6DB1D90A-5940-44EC-BE9D-E2A2B5ECFE98}" type="presParOf" srcId="{DCA7E79F-886E-450D-A0BC-C44C0CA30284}" destId="{B343DC71-049C-4BDE-AA13-A4759F20AC7B}" srcOrd="2" destOrd="0" presId="urn:microsoft.com/office/officeart/2005/8/layout/chevron1"/>
    <dgm:cxn modelId="{34BA6991-3519-43BB-BEFB-96057AA14DA8}" type="presParOf" srcId="{DCA7E79F-886E-450D-A0BC-C44C0CA30284}" destId="{9D250E55-2A00-4F6D-B86F-5C948BFB92EF}" srcOrd="3" destOrd="0" presId="urn:microsoft.com/office/officeart/2005/8/layout/chevron1"/>
    <dgm:cxn modelId="{EFC8EF72-8369-4219-AD6E-FB12F65B09C1}" type="presParOf" srcId="{DCA7E79F-886E-450D-A0BC-C44C0CA30284}" destId="{08883AC5-6407-473F-AA6A-433F69843329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A9A36-3D42-456A-BA53-FA0AE0D7AD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6FB776F-D660-419B-A1DE-8C2F05D6F219}">
      <dgm:prSet phldrT="[Texte]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dirty="0"/>
            <a:t>Activité de maintenance périodique moto</a:t>
          </a:r>
        </a:p>
      </dgm:t>
    </dgm:pt>
    <dgm:pt modelId="{0AA126BD-FA25-4588-B976-8F90DB48048D}" type="parTrans" cxnId="{F38A265A-1A5B-416E-A896-DED9CA52FE01}">
      <dgm:prSet/>
      <dgm:spPr/>
      <dgm:t>
        <a:bodyPr/>
        <a:lstStyle/>
        <a:p>
          <a:endParaRPr lang="fr-FR"/>
        </a:p>
      </dgm:t>
    </dgm:pt>
    <dgm:pt modelId="{5C4F8AF4-D776-4055-803D-740F93AECC6F}" type="sibTrans" cxnId="{F38A265A-1A5B-416E-A896-DED9CA52FE01}">
      <dgm:prSet/>
      <dgm:spPr/>
      <dgm:t>
        <a:bodyPr/>
        <a:lstStyle/>
        <a:p>
          <a:endParaRPr lang="fr-FR"/>
        </a:p>
      </dgm:t>
    </dgm:pt>
    <dgm:pt modelId="{7F4693E7-9418-46B6-A85C-E5C7DE6C0B27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Activité de maintenance périodique VL </a:t>
          </a:r>
        </a:p>
      </dgm:t>
    </dgm:pt>
    <dgm:pt modelId="{4A7AFB56-75F5-4FB1-98B1-1330ADFE4F5C}" type="parTrans" cxnId="{38360CB1-CDE2-43F3-BB8B-3CBA209719E0}">
      <dgm:prSet/>
      <dgm:spPr/>
      <dgm:t>
        <a:bodyPr/>
        <a:lstStyle/>
        <a:p>
          <a:endParaRPr lang="fr-FR"/>
        </a:p>
      </dgm:t>
    </dgm:pt>
    <dgm:pt modelId="{468390CF-224C-42C5-8379-6DFB51E6AE86}" type="sibTrans" cxnId="{38360CB1-CDE2-43F3-BB8B-3CBA209719E0}">
      <dgm:prSet/>
      <dgm:spPr/>
      <dgm:t>
        <a:bodyPr/>
        <a:lstStyle/>
        <a:p>
          <a:endParaRPr lang="fr-FR"/>
        </a:p>
      </dgm:t>
    </dgm:pt>
    <dgm:pt modelId="{105E2B7E-DD1D-465D-A611-764F82EE8A0F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/>
            <a:t>Activité de maintenance corrective VTR</a:t>
          </a:r>
        </a:p>
      </dgm:t>
    </dgm:pt>
    <dgm:pt modelId="{D1C76385-DCBB-4BE2-B81A-39E295044439}" type="parTrans" cxnId="{2FBFAA86-4503-4A3C-9410-C132644AA38B}">
      <dgm:prSet/>
      <dgm:spPr/>
      <dgm:t>
        <a:bodyPr/>
        <a:lstStyle/>
        <a:p>
          <a:endParaRPr lang="fr-FR"/>
        </a:p>
      </dgm:t>
    </dgm:pt>
    <dgm:pt modelId="{6578775E-B929-45D5-BA4B-72A8D934F47D}" type="sibTrans" cxnId="{2FBFAA86-4503-4A3C-9410-C132644AA38B}">
      <dgm:prSet/>
      <dgm:spPr/>
      <dgm:t>
        <a:bodyPr/>
        <a:lstStyle/>
        <a:p>
          <a:endParaRPr lang="fr-FR"/>
        </a:p>
      </dgm:t>
    </dgm:pt>
    <dgm:pt modelId="{DCA7E79F-886E-450D-A0BC-C44C0CA30284}" type="pres">
      <dgm:prSet presAssocID="{7DFA9A36-3D42-456A-BA53-FA0AE0D7AD37}" presName="Name0" presStyleCnt="0">
        <dgm:presLayoutVars>
          <dgm:dir/>
          <dgm:animLvl val="lvl"/>
          <dgm:resizeHandles val="exact"/>
        </dgm:presLayoutVars>
      </dgm:prSet>
      <dgm:spPr/>
    </dgm:pt>
    <dgm:pt modelId="{E8156064-68F6-4705-865C-7DF90BC0D8F7}" type="pres">
      <dgm:prSet presAssocID="{B6FB776F-D660-419B-A1DE-8C2F05D6F219}" presName="parTxOnly" presStyleLbl="node1" presStyleIdx="0" presStyleCnt="3" custScaleY="86357">
        <dgm:presLayoutVars>
          <dgm:chMax val="0"/>
          <dgm:chPref val="0"/>
          <dgm:bulletEnabled val="1"/>
        </dgm:presLayoutVars>
      </dgm:prSet>
      <dgm:spPr/>
    </dgm:pt>
    <dgm:pt modelId="{F2F38FDB-25A6-4BDA-8C9E-B4C7FD7E2413}" type="pres">
      <dgm:prSet presAssocID="{5C4F8AF4-D776-4055-803D-740F93AECC6F}" presName="parTxOnlySpace" presStyleCnt="0"/>
      <dgm:spPr/>
    </dgm:pt>
    <dgm:pt modelId="{B343DC71-049C-4BDE-AA13-A4759F20AC7B}" type="pres">
      <dgm:prSet presAssocID="{7F4693E7-9418-46B6-A85C-E5C7DE6C0B27}" presName="parTxOnly" presStyleLbl="node1" presStyleIdx="1" presStyleCnt="3" custScaleY="91672">
        <dgm:presLayoutVars>
          <dgm:chMax val="0"/>
          <dgm:chPref val="0"/>
          <dgm:bulletEnabled val="1"/>
        </dgm:presLayoutVars>
      </dgm:prSet>
      <dgm:spPr/>
    </dgm:pt>
    <dgm:pt modelId="{9D250E55-2A00-4F6D-B86F-5C948BFB92EF}" type="pres">
      <dgm:prSet presAssocID="{468390CF-224C-42C5-8379-6DFB51E6AE86}" presName="parTxOnlySpace" presStyleCnt="0"/>
      <dgm:spPr/>
    </dgm:pt>
    <dgm:pt modelId="{08883AC5-6407-473F-AA6A-433F69843329}" type="pres">
      <dgm:prSet presAssocID="{105E2B7E-DD1D-465D-A611-764F82EE8A0F}" presName="parTxOnly" presStyleLbl="node1" presStyleIdx="2" presStyleCnt="3" custScaleY="90343">
        <dgm:presLayoutVars>
          <dgm:chMax val="0"/>
          <dgm:chPref val="0"/>
          <dgm:bulletEnabled val="1"/>
        </dgm:presLayoutVars>
      </dgm:prSet>
      <dgm:spPr/>
    </dgm:pt>
  </dgm:ptLst>
  <dgm:cxnLst>
    <dgm:cxn modelId="{3DC6B900-3DBB-4E20-8230-D495749C3B55}" type="presOf" srcId="{B6FB776F-D660-419B-A1DE-8C2F05D6F219}" destId="{E8156064-68F6-4705-865C-7DF90BC0D8F7}" srcOrd="0" destOrd="0" presId="urn:microsoft.com/office/officeart/2005/8/layout/chevron1"/>
    <dgm:cxn modelId="{F38A265A-1A5B-416E-A896-DED9CA52FE01}" srcId="{7DFA9A36-3D42-456A-BA53-FA0AE0D7AD37}" destId="{B6FB776F-D660-419B-A1DE-8C2F05D6F219}" srcOrd="0" destOrd="0" parTransId="{0AA126BD-FA25-4588-B976-8F90DB48048D}" sibTransId="{5C4F8AF4-D776-4055-803D-740F93AECC6F}"/>
    <dgm:cxn modelId="{58FB1884-0897-4303-995C-EEF240E8DC61}" type="presOf" srcId="{7DFA9A36-3D42-456A-BA53-FA0AE0D7AD37}" destId="{DCA7E79F-886E-450D-A0BC-C44C0CA30284}" srcOrd="0" destOrd="0" presId="urn:microsoft.com/office/officeart/2005/8/layout/chevron1"/>
    <dgm:cxn modelId="{2FBFAA86-4503-4A3C-9410-C132644AA38B}" srcId="{7DFA9A36-3D42-456A-BA53-FA0AE0D7AD37}" destId="{105E2B7E-DD1D-465D-A611-764F82EE8A0F}" srcOrd="2" destOrd="0" parTransId="{D1C76385-DCBB-4BE2-B81A-39E295044439}" sibTransId="{6578775E-B929-45D5-BA4B-72A8D934F47D}"/>
    <dgm:cxn modelId="{64184389-6E1A-44A9-8E0E-F760E6A5F9D4}" type="presOf" srcId="{7F4693E7-9418-46B6-A85C-E5C7DE6C0B27}" destId="{B343DC71-049C-4BDE-AA13-A4759F20AC7B}" srcOrd="0" destOrd="0" presId="urn:microsoft.com/office/officeart/2005/8/layout/chevron1"/>
    <dgm:cxn modelId="{38360CB1-CDE2-43F3-BB8B-3CBA209719E0}" srcId="{7DFA9A36-3D42-456A-BA53-FA0AE0D7AD37}" destId="{7F4693E7-9418-46B6-A85C-E5C7DE6C0B27}" srcOrd="1" destOrd="0" parTransId="{4A7AFB56-75F5-4FB1-98B1-1330ADFE4F5C}" sibTransId="{468390CF-224C-42C5-8379-6DFB51E6AE86}"/>
    <dgm:cxn modelId="{1DFABFD3-8CEE-4F13-B7BF-FB5A08F504EC}" type="presOf" srcId="{105E2B7E-DD1D-465D-A611-764F82EE8A0F}" destId="{08883AC5-6407-473F-AA6A-433F69843329}" srcOrd="0" destOrd="0" presId="urn:microsoft.com/office/officeart/2005/8/layout/chevron1"/>
    <dgm:cxn modelId="{40558A24-BD39-42A7-A27F-EC1A9D49177F}" type="presParOf" srcId="{DCA7E79F-886E-450D-A0BC-C44C0CA30284}" destId="{E8156064-68F6-4705-865C-7DF90BC0D8F7}" srcOrd="0" destOrd="0" presId="urn:microsoft.com/office/officeart/2005/8/layout/chevron1"/>
    <dgm:cxn modelId="{CA651F29-7DA4-4605-8869-99E3C69C5343}" type="presParOf" srcId="{DCA7E79F-886E-450D-A0BC-C44C0CA30284}" destId="{F2F38FDB-25A6-4BDA-8C9E-B4C7FD7E2413}" srcOrd="1" destOrd="0" presId="urn:microsoft.com/office/officeart/2005/8/layout/chevron1"/>
    <dgm:cxn modelId="{6DB1D90A-5940-44EC-BE9D-E2A2B5ECFE98}" type="presParOf" srcId="{DCA7E79F-886E-450D-A0BC-C44C0CA30284}" destId="{B343DC71-049C-4BDE-AA13-A4759F20AC7B}" srcOrd="2" destOrd="0" presId="urn:microsoft.com/office/officeart/2005/8/layout/chevron1"/>
    <dgm:cxn modelId="{34BA6991-3519-43BB-BEFB-96057AA14DA8}" type="presParOf" srcId="{DCA7E79F-886E-450D-A0BC-C44C0CA30284}" destId="{9D250E55-2A00-4F6D-B86F-5C948BFB92EF}" srcOrd="3" destOrd="0" presId="urn:microsoft.com/office/officeart/2005/8/layout/chevron1"/>
    <dgm:cxn modelId="{EFC8EF72-8369-4219-AD6E-FB12F65B09C1}" type="presParOf" srcId="{DCA7E79F-886E-450D-A0BC-C44C0CA30284}" destId="{08883AC5-6407-473F-AA6A-433F69843329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FA9A36-3D42-456A-BA53-FA0AE0D7AD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6FB776F-D660-419B-A1DE-8C2F05D6F219}">
      <dgm:prSet phldrT="[Texte]"/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dirty="0"/>
            <a:t>Activité de maintenance périodique moto</a:t>
          </a:r>
        </a:p>
      </dgm:t>
    </dgm:pt>
    <dgm:pt modelId="{0AA126BD-FA25-4588-B976-8F90DB48048D}" type="parTrans" cxnId="{F38A265A-1A5B-416E-A896-DED9CA52FE01}">
      <dgm:prSet/>
      <dgm:spPr/>
      <dgm:t>
        <a:bodyPr/>
        <a:lstStyle/>
        <a:p>
          <a:endParaRPr lang="fr-FR"/>
        </a:p>
      </dgm:t>
    </dgm:pt>
    <dgm:pt modelId="{5C4F8AF4-D776-4055-803D-740F93AECC6F}" type="sibTrans" cxnId="{F38A265A-1A5B-416E-A896-DED9CA52FE01}">
      <dgm:prSet/>
      <dgm:spPr/>
      <dgm:t>
        <a:bodyPr/>
        <a:lstStyle/>
        <a:p>
          <a:endParaRPr lang="fr-FR"/>
        </a:p>
      </dgm:t>
    </dgm:pt>
    <dgm:pt modelId="{7F4693E7-9418-46B6-A85C-E5C7DE6C0B27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Activité de maintenance périodique VL </a:t>
          </a:r>
        </a:p>
      </dgm:t>
    </dgm:pt>
    <dgm:pt modelId="{4A7AFB56-75F5-4FB1-98B1-1330ADFE4F5C}" type="parTrans" cxnId="{38360CB1-CDE2-43F3-BB8B-3CBA209719E0}">
      <dgm:prSet/>
      <dgm:spPr/>
      <dgm:t>
        <a:bodyPr/>
        <a:lstStyle/>
        <a:p>
          <a:endParaRPr lang="fr-FR"/>
        </a:p>
      </dgm:t>
    </dgm:pt>
    <dgm:pt modelId="{468390CF-224C-42C5-8379-6DFB51E6AE86}" type="sibTrans" cxnId="{38360CB1-CDE2-43F3-BB8B-3CBA209719E0}">
      <dgm:prSet/>
      <dgm:spPr/>
      <dgm:t>
        <a:bodyPr/>
        <a:lstStyle/>
        <a:p>
          <a:endParaRPr lang="fr-FR"/>
        </a:p>
      </dgm:t>
    </dgm:pt>
    <dgm:pt modelId="{105E2B7E-DD1D-465D-A611-764F82EE8A0F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/>
            <a:t>Activité de maintenance corrective VTR</a:t>
          </a:r>
        </a:p>
      </dgm:t>
    </dgm:pt>
    <dgm:pt modelId="{D1C76385-DCBB-4BE2-B81A-39E295044439}" type="parTrans" cxnId="{2FBFAA86-4503-4A3C-9410-C132644AA38B}">
      <dgm:prSet/>
      <dgm:spPr/>
      <dgm:t>
        <a:bodyPr/>
        <a:lstStyle/>
        <a:p>
          <a:endParaRPr lang="fr-FR"/>
        </a:p>
      </dgm:t>
    </dgm:pt>
    <dgm:pt modelId="{6578775E-B929-45D5-BA4B-72A8D934F47D}" type="sibTrans" cxnId="{2FBFAA86-4503-4A3C-9410-C132644AA38B}">
      <dgm:prSet/>
      <dgm:spPr/>
      <dgm:t>
        <a:bodyPr/>
        <a:lstStyle/>
        <a:p>
          <a:endParaRPr lang="fr-FR"/>
        </a:p>
      </dgm:t>
    </dgm:pt>
    <dgm:pt modelId="{DCA7E79F-886E-450D-A0BC-C44C0CA30284}" type="pres">
      <dgm:prSet presAssocID="{7DFA9A36-3D42-456A-BA53-FA0AE0D7AD37}" presName="Name0" presStyleCnt="0">
        <dgm:presLayoutVars>
          <dgm:dir/>
          <dgm:animLvl val="lvl"/>
          <dgm:resizeHandles val="exact"/>
        </dgm:presLayoutVars>
      </dgm:prSet>
      <dgm:spPr/>
    </dgm:pt>
    <dgm:pt modelId="{E8156064-68F6-4705-865C-7DF90BC0D8F7}" type="pres">
      <dgm:prSet presAssocID="{B6FB776F-D660-419B-A1DE-8C2F05D6F219}" presName="parTxOnly" presStyleLbl="node1" presStyleIdx="0" presStyleCnt="3" custScaleY="86357">
        <dgm:presLayoutVars>
          <dgm:chMax val="0"/>
          <dgm:chPref val="0"/>
          <dgm:bulletEnabled val="1"/>
        </dgm:presLayoutVars>
      </dgm:prSet>
      <dgm:spPr/>
    </dgm:pt>
    <dgm:pt modelId="{F2F38FDB-25A6-4BDA-8C9E-B4C7FD7E2413}" type="pres">
      <dgm:prSet presAssocID="{5C4F8AF4-D776-4055-803D-740F93AECC6F}" presName="parTxOnlySpace" presStyleCnt="0"/>
      <dgm:spPr/>
    </dgm:pt>
    <dgm:pt modelId="{B343DC71-049C-4BDE-AA13-A4759F20AC7B}" type="pres">
      <dgm:prSet presAssocID="{7F4693E7-9418-46B6-A85C-E5C7DE6C0B27}" presName="parTxOnly" presStyleLbl="node1" presStyleIdx="1" presStyleCnt="3" custScaleY="91672">
        <dgm:presLayoutVars>
          <dgm:chMax val="0"/>
          <dgm:chPref val="0"/>
          <dgm:bulletEnabled val="1"/>
        </dgm:presLayoutVars>
      </dgm:prSet>
      <dgm:spPr/>
    </dgm:pt>
    <dgm:pt modelId="{9D250E55-2A00-4F6D-B86F-5C948BFB92EF}" type="pres">
      <dgm:prSet presAssocID="{468390CF-224C-42C5-8379-6DFB51E6AE86}" presName="parTxOnlySpace" presStyleCnt="0"/>
      <dgm:spPr/>
    </dgm:pt>
    <dgm:pt modelId="{08883AC5-6407-473F-AA6A-433F69843329}" type="pres">
      <dgm:prSet presAssocID="{105E2B7E-DD1D-465D-A611-764F82EE8A0F}" presName="parTxOnly" presStyleLbl="node1" presStyleIdx="2" presStyleCnt="3" custScaleY="90343">
        <dgm:presLayoutVars>
          <dgm:chMax val="0"/>
          <dgm:chPref val="0"/>
          <dgm:bulletEnabled val="1"/>
        </dgm:presLayoutVars>
      </dgm:prSet>
      <dgm:spPr/>
    </dgm:pt>
  </dgm:ptLst>
  <dgm:cxnLst>
    <dgm:cxn modelId="{3DC6B900-3DBB-4E20-8230-D495749C3B55}" type="presOf" srcId="{B6FB776F-D660-419B-A1DE-8C2F05D6F219}" destId="{E8156064-68F6-4705-865C-7DF90BC0D8F7}" srcOrd="0" destOrd="0" presId="urn:microsoft.com/office/officeart/2005/8/layout/chevron1"/>
    <dgm:cxn modelId="{F38A265A-1A5B-416E-A896-DED9CA52FE01}" srcId="{7DFA9A36-3D42-456A-BA53-FA0AE0D7AD37}" destId="{B6FB776F-D660-419B-A1DE-8C2F05D6F219}" srcOrd="0" destOrd="0" parTransId="{0AA126BD-FA25-4588-B976-8F90DB48048D}" sibTransId="{5C4F8AF4-D776-4055-803D-740F93AECC6F}"/>
    <dgm:cxn modelId="{58FB1884-0897-4303-995C-EEF240E8DC61}" type="presOf" srcId="{7DFA9A36-3D42-456A-BA53-FA0AE0D7AD37}" destId="{DCA7E79F-886E-450D-A0BC-C44C0CA30284}" srcOrd="0" destOrd="0" presId="urn:microsoft.com/office/officeart/2005/8/layout/chevron1"/>
    <dgm:cxn modelId="{2FBFAA86-4503-4A3C-9410-C132644AA38B}" srcId="{7DFA9A36-3D42-456A-BA53-FA0AE0D7AD37}" destId="{105E2B7E-DD1D-465D-A611-764F82EE8A0F}" srcOrd="2" destOrd="0" parTransId="{D1C76385-DCBB-4BE2-B81A-39E295044439}" sibTransId="{6578775E-B929-45D5-BA4B-72A8D934F47D}"/>
    <dgm:cxn modelId="{64184389-6E1A-44A9-8E0E-F760E6A5F9D4}" type="presOf" srcId="{7F4693E7-9418-46B6-A85C-E5C7DE6C0B27}" destId="{B343DC71-049C-4BDE-AA13-A4759F20AC7B}" srcOrd="0" destOrd="0" presId="urn:microsoft.com/office/officeart/2005/8/layout/chevron1"/>
    <dgm:cxn modelId="{38360CB1-CDE2-43F3-BB8B-3CBA209719E0}" srcId="{7DFA9A36-3D42-456A-BA53-FA0AE0D7AD37}" destId="{7F4693E7-9418-46B6-A85C-E5C7DE6C0B27}" srcOrd="1" destOrd="0" parTransId="{4A7AFB56-75F5-4FB1-98B1-1330ADFE4F5C}" sibTransId="{468390CF-224C-42C5-8379-6DFB51E6AE86}"/>
    <dgm:cxn modelId="{1DFABFD3-8CEE-4F13-B7BF-FB5A08F504EC}" type="presOf" srcId="{105E2B7E-DD1D-465D-A611-764F82EE8A0F}" destId="{08883AC5-6407-473F-AA6A-433F69843329}" srcOrd="0" destOrd="0" presId="urn:microsoft.com/office/officeart/2005/8/layout/chevron1"/>
    <dgm:cxn modelId="{40558A24-BD39-42A7-A27F-EC1A9D49177F}" type="presParOf" srcId="{DCA7E79F-886E-450D-A0BC-C44C0CA30284}" destId="{E8156064-68F6-4705-865C-7DF90BC0D8F7}" srcOrd="0" destOrd="0" presId="urn:microsoft.com/office/officeart/2005/8/layout/chevron1"/>
    <dgm:cxn modelId="{CA651F29-7DA4-4605-8869-99E3C69C5343}" type="presParOf" srcId="{DCA7E79F-886E-450D-A0BC-C44C0CA30284}" destId="{F2F38FDB-25A6-4BDA-8C9E-B4C7FD7E2413}" srcOrd="1" destOrd="0" presId="urn:microsoft.com/office/officeart/2005/8/layout/chevron1"/>
    <dgm:cxn modelId="{6DB1D90A-5940-44EC-BE9D-E2A2B5ECFE98}" type="presParOf" srcId="{DCA7E79F-886E-450D-A0BC-C44C0CA30284}" destId="{B343DC71-049C-4BDE-AA13-A4759F20AC7B}" srcOrd="2" destOrd="0" presId="urn:microsoft.com/office/officeart/2005/8/layout/chevron1"/>
    <dgm:cxn modelId="{34BA6991-3519-43BB-BEFB-96057AA14DA8}" type="presParOf" srcId="{DCA7E79F-886E-450D-A0BC-C44C0CA30284}" destId="{9D250E55-2A00-4F6D-B86F-5C948BFB92EF}" srcOrd="3" destOrd="0" presId="urn:microsoft.com/office/officeart/2005/8/layout/chevron1"/>
    <dgm:cxn modelId="{EFC8EF72-8369-4219-AD6E-FB12F65B09C1}" type="presParOf" srcId="{DCA7E79F-886E-450D-A0BC-C44C0CA30284}" destId="{08883AC5-6407-473F-AA6A-433F69843329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6064-68F6-4705-865C-7DF90BC0D8F7}">
      <dsp:nvSpPr>
        <dsp:cNvPr id="0" name=""/>
        <dsp:cNvSpPr/>
      </dsp:nvSpPr>
      <dsp:spPr>
        <a:xfrm>
          <a:off x="2852" y="1351485"/>
          <a:ext cx="3475213" cy="120043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moto</a:t>
          </a:r>
        </a:p>
      </dsp:txBody>
      <dsp:txXfrm>
        <a:off x="603070" y="1351485"/>
        <a:ext cx="2274778" cy="1200435"/>
      </dsp:txXfrm>
    </dsp:sp>
    <dsp:sp modelId="{B343DC71-049C-4BDE-AA13-A4759F20AC7B}">
      <dsp:nvSpPr>
        <dsp:cNvPr id="0" name=""/>
        <dsp:cNvSpPr/>
      </dsp:nvSpPr>
      <dsp:spPr>
        <a:xfrm>
          <a:off x="3130544" y="1314543"/>
          <a:ext cx="3475213" cy="127431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VL </a:t>
          </a:r>
        </a:p>
      </dsp:txBody>
      <dsp:txXfrm>
        <a:off x="3767704" y="1314543"/>
        <a:ext cx="2200894" cy="1274319"/>
      </dsp:txXfrm>
    </dsp:sp>
    <dsp:sp modelId="{08883AC5-6407-473F-AA6A-433F69843329}">
      <dsp:nvSpPr>
        <dsp:cNvPr id="0" name=""/>
        <dsp:cNvSpPr/>
      </dsp:nvSpPr>
      <dsp:spPr>
        <a:xfrm>
          <a:off x="6258236" y="1323780"/>
          <a:ext cx="3475213" cy="1255844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corrective VTR</a:t>
          </a:r>
        </a:p>
      </dsp:txBody>
      <dsp:txXfrm>
        <a:off x="6886158" y="1323780"/>
        <a:ext cx="2219369" cy="125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6064-68F6-4705-865C-7DF90BC0D8F7}">
      <dsp:nvSpPr>
        <dsp:cNvPr id="0" name=""/>
        <dsp:cNvSpPr/>
      </dsp:nvSpPr>
      <dsp:spPr>
        <a:xfrm>
          <a:off x="2852" y="1351485"/>
          <a:ext cx="3475213" cy="120043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moto</a:t>
          </a:r>
        </a:p>
      </dsp:txBody>
      <dsp:txXfrm>
        <a:off x="603070" y="1351485"/>
        <a:ext cx="2274778" cy="1200435"/>
      </dsp:txXfrm>
    </dsp:sp>
    <dsp:sp modelId="{B343DC71-049C-4BDE-AA13-A4759F20AC7B}">
      <dsp:nvSpPr>
        <dsp:cNvPr id="0" name=""/>
        <dsp:cNvSpPr/>
      </dsp:nvSpPr>
      <dsp:spPr>
        <a:xfrm>
          <a:off x="3130544" y="1314543"/>
          <a:ext cx="3475213" cy="127431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/>
              </a:solidFill>
            </a:rPr>
            <a:t>Activité de maintenance périodique VL </a:t>
          </a:r>
        </a:p>
      </dsp:txBody>
      <dsp:txXfrm>
        <a:off x="3767704" y="1314543"/>
        <a:ext cx="2200894" cy="1274319"/>
      </dsp:txXfrm>
    </dsp:sp>
    <dsp:sp modelId="{08883AC5-6407-473F-AA6A-433F69843329}">
      <dsp:nvSpPr>
        <dsp:cNvPr id="0" name=""/>
        <dsp:cNvSpPr/>
      </dsp:nvSpPr>
      <dsp:spPr>
        <a:xfrm>
          <a:off x="6258236" y="1323780"/>
          <a:ext cx="3475213" cy="1255844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Activité de maintenance corrective VTR</a:t>
          </a:r>
        </a:p>
      </dsp:txBody>
      <dsp:txXfrm>
        <a:off x="6886158" y="1323780"/>
        <a:ext cx="2219369" cy="1255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6064-68F6-4705-865C-7DF90BC0D8F7}">
      <dsp:nvSpPr>
        <dsp:cNvPr id="0" name=""/>
        <dsp:cNvSpPr/>
      </dsp:nvSpPr>
      <dsp:spPr>
        <a:xfrm>
          <a:off x="2852" y="1351485"/>
          <a:ext cx="3475213" cy="120043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moto</a:t>
          </a:r>
        </a:p>
      </dsp:txBody>
      <dsp:txXfrm>
        <a:off x="603070" y="1351485"/>
        <a:ext cx="2274778" cy="1200435"/>
      </dsp:txXfrm>
    </dsp:sp>
    <dsp:sp modelId="{B343DC71-049C-4BDE-AA13-A4759F20AC7B}">
      <dsp:nvSpPr>
        <dsp:cNvPr id="0" name=""/>
        <dsp:cNvSpPr/>
      </dsp:nvSpPr>
      <dsp:spPr>
        <a:xfrm>
          <a:off x="3130544" y="1314543"/>
          <a:ext cx="3475213" cy="127431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VL </a:t>
          </a:r>
        </a:p>
      </dsp:txBody>
      <dsp:txXfrm>
        <a:off x="3767704" y="1314543"/>
        <a:ext cx="2200894" cy="1274319"/>
      </dsp:txXfrm>
    </dsp:sp>
    <dsp:sp modelId="{08883AC5-6407-473F-AA6A-433F69843329}">
      <dsp:nvSpPr>
        <dsp:cNvPr id="0" name=""/>
        <dsp:cNvSpPr/>
      </dsp:nvSpPr>
      <dsp:spPr>
        <a:xfrm>
          <a:off x="6258236" y="1323780"/>
          <a:ext cx="3475213" cy="1255844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corrective VTR</a:t>
          </a:r>
        </a:p>
      </dsp:txBody>
      <dsp:txXfrm>
        <a:off x="6886158" y="1323780"/>
        <a:ext cx="2219369" cy="1255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6064-68F6-4705-865C-7DF90BC0D8F7}">
      <dsp:nvSpPr>
        <dsp:cNvPr id="0" name=""/>
        <dsp:cNvSpPr/>
      </dsp:nvSpPr>
      <dsp:spPr>
        <a:xfrm>
          <a:off x="2852" y="1351485"/>
          <a:ext cx="3475213" cy="120043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périodique moto</a:t>
          </a:r>
        </a:p>
      </dsp:txBody>
      <dsp:txXfrm>
        <a:off x="603070" y="1351485"/>
        <a:ext cx="2274778" cy="1200435"/>
      </dsp:txXfrm>
    </dsp:sp>
    <dsp:sp modelId="{B343DC71-049C-4BDE-AA13-A4759F20AC7B}">
      <dsp:nvSpPr>
        <dsp:cNvPr id="0" name=""/>
        <dsp:cNvSpPr/>
      </dsp:nvSpPr>
      <dsp:spPr>
        <a:xfrm>
          <a:off x="3130544" y="1314543"/>
          <a:ext cx="3475213" cy="127431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Activité de maintenance périodique VL </a:t>
          </a:r>
        </a:p>
      </dsp:txBody>
      <dsp:txXfrm>
        <a:off x="3767704" y="1314543"/>
        <a:ext cx="2200894" cy="1274319"/>
      </dsp:txXfrm>
    </dsp:sp>
    <dsp:sp modelId="{08883AC5-6407-473F-AA6A-433F69843329}">
      <dsp:nvSpPr>
        <dsp:cNvPr id="0" name=""/>
        <dsp:cNvSpPr/>
      </dsp:nvSpPr>
      <dsp:spPr>
        <a:xfrm>
          <a:off x="6258236" y="1323780"/>
          <a:ext cx="3475213" cy="1255844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 de maintenance corrective VTR</a:t>
          </a:r>
        </a:p>
      </dsp:txBody>
      <dsp:txXfrm>
        <a:off x="6886158" y="1323780"/>
        <a:ext cx="2219369" cy="125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4CD5C5-FE08-D1AE-4A2D-646B1697D1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735FC-3AAA-197A-7770-B3187D449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7082-0EE1-0843-AE97-ACEBBD1A260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ED897-0F4A-79FE-CCE5-43F00AEE7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4536ED-1FF5-3CBA-1849-355F099F26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0DD2-456A-074D-8339-0954A1BC4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A22A-7341-4AAA-90EB-D84927DB989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66E0-5D34-42AE-A479-BA5F3DA48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1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750FB4-9EF8-EF98-A84E-935AA9324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280" y="-121921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77A6C6-CEDE-BF90-198C-F0CF0D1A2A70}"/>
              </a:ext>
            </a:extLst>
          </p:cNvPr>
          <p:cNvSpPr txBox="1"/>
          <p:nvPr userDrawn="1"/>
        </p:nvSpPr>
        <p:spPr>
          <a:xfrm>
            <a:off x="5764762" y="98747"/>
            <a:ext cx="3866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Priest</a:t>
            </a:r>
          </a:p>
        </p:txBody>
      </p:sp>
    </p:spTree>
    <p:extLst>
      <p:ext uri="{BB962C8B-B14F-4D97-AF65-F5344CB8AC3E}">
        <p14:creationId xmlns:p14="http://schemas.microsoft.com/office/powerpoint/2010/main" val="6602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6F7890-56A4-D11D-D7CB-56AD274AD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280" y="-112853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414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2" y="240001"/>
            <a:ext cx="1409201" cy="12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7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0165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8750FB4-9EF8-EF98-A84E-935AA9324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80" y="0"/>
            <a:ext cx="6516720" cy="7481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7171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6F7890-56A4-D11D-D7CB-56AD274AD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80" y="-112853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147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5663555" cy="714315"/>
          </a:xfrm>
          <a:prstGeom prst="rect">
            <a:avLst/>
          </a:prstGeom>
          <a:solidFill>
            <a:srgbClr val="BDD6EE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hyperlink" Target="TP%20entretien%20pe&#769;riodique%20moto%20v2.pdf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TP%20remplacer%20un%20flexible%20de%20frein%20VL%20v5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6645188" y="-1"/>
            <a:ext cx="554681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684234" y="3868120"/>
            <a:ext cx="5468717" cy="2497139"/>
          </a:xfrm>
        </p:spPr>
        <p:txBody>
          <a:bodyPr>
            <a:normAutofit/>
          </a:bodyPr>
          <a:lstStyle/>
          <a:p>
            <a:pPr algn="ctr"/>
            <a:r>
              <a:rPr lang="fr-FR" sz="2667" b="1" dirty="0">
                <a:solidFill>
                  <a:schemeClr val="bg1"/>
                </a:solidFill>
              </a:rPr>
              <a:t>CAP MAINTENANCE DES VÉHICULES</a:t>
            </a:r>
          </a:p>
          <a:p>
            <a:pPr algn="ctr"/>
            <a:br>
              <a:rPr lang="fr-FR" sz="2667" b="1" dirty="0">
                <a:solidFill>
                  <a:schemeClr val="bg1"/>
                </a:solidFill>
              </a:rPr>
            </a:br>
            <a:r>
              <a:rPr lang="fr-FR" sz="2667" b="1" dirty="0">
                <a:solidFill>
                  <a:schemeClr val="bg1"/>
                </a:solidFill>
              </a:rPr>
              <a:t>BACCALAURÉAT PROFESSIONNEL MAINTENANCE DES VÉHICULES</a:t>
            </a:r>
          </a:p>
          <a:p>
            <a:pPr algn="ctr"/>
            <a:endParaRPr lang="fr-FR" sz="2667" b="1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71981" y="1903333"/>
            <a:ext cx="537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PLAN NATIONAL DE FORMATION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 JEUDI 15 MAI 2025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srgbClr val="0070C0"/>
                </a:solidFill>
                <a:latin typeface="Calibri"/>
              </a:rPr>
              <a:t>RENAULT-TRUCKS</a:t>
            </a:r>
          </a:p>
          <a:p>
            <a:pPr algn="ctr" defTabSz="609585"/>
            <a:r>
              <a:rPr lang="fr-FR" sz="3200" i="1" dirty="0">
                <a:solidFill>
                  <a:srgbClr val="0070C0"/>
                </a:solidFill>
                <a:latin typeface="Calibri"/>
              </a:rPr>
              <a:t>SAINT-PRIEST</a:t>
            </a:r>
            <a:endParaRPr lang="fr-FR" sz="32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6340710" y="1604465"/>
            <a:ext cx="6155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RÉNOVATION DE LA FILIÈRE MAINTENANCE</a:t>
            </a:r>
          </a:p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 VÉHICULES</a:t>
            </a:r>
          </a:p>
        </p:txBody>
      </p:sp>
    </p:spTree>
    <p:extLst>
      <p:ext uri="{BB962C8B-B14F-4D97-AF65-F5344CB8AC3E}">
        <p14:creationId xmlns:p14="http://schemas.microsoft.com/office/powerpoint/2010/main" val="396748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856A6134-A902-F826-479D-1FBAD85CB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12" y="3542358"/>
            <a:ext cx="3339780" cy="26971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E8B9EA9-BDFB-4279-9E62-9297814FEA55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10</a:t>
            </a:fld>
            <a:endParaRPr lang="fr-FR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4F7DD19F-1620-CA94-2DD1-D5D4492CA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5" y="797371"/>
            <a:ext cx="5432079" cy="62238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093720-7097-ABCA-8D54-5F2A11E45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12" y="1970096"/>
            <a:ext cx="3532384" cy="123115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EC964F0-31B9-4F9C-9BFE-EA9EAB70CBF5}"/>
              </a:ext>
            </a:extLst>
          </p:cNvPr>
          <p:cNvSpPr/>
          <p:nvPr/>
        </p:nvSpPr>
        <p:spPr>
          <a:xfrm>
            <a:off x="4809089" y="2144067"/>
            <a:ext cx="881107" cy="943897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gauche 7">
            <a:extLst>
              <a:ext uri="{FF2B5EF4-FFF2-40B4-BE49-F238E27FC236}">
                <a16:creationId xmlns:a16="http://schemas.microsoft.com/office/drawing/2014/main" id="{49D726C9-0C59-375A-92D4-B202DFD63755}"/>
              </a:ext>
            </a:extLst>
          </p:cNvPr>
          <p:cNvSpPr/>
          <p:nvPr/>
        </p:nvSpPr>
        <p:spPr>
          <a:xfrm rot="10526150">
            <a:off x="5685703" y="2380496"/>
            <a:ext cx="2438912" cy="21736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70FED7-C4B2-203D-743C-BA78FABCB920}"/>
              </a:ext>
            </a:extLst>
          </p:cNvPr>
          <p:cNvSpPr txBox="1"/>
          <p:nvPr/>
        </p:nvSpPr>
        <p:spPr>
          <a:xfrm>
            <a:off x="6178064" y="1040925"/>
            <a:ext cx="484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cette activité l’équipe choisit de rester au niveau d’expression. Le niveau indiqué est le niveau taxonomique à atteindre en fin de cursus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C62824-5279-7677-30CD-FBCF99544A34}"/>
              </a:ext>
            </a:extLst>
          </p:cNvPr>
          <p:cNvSpPr txBox="1"/>
          <p:nvPr/>
        </p:nvSpPr>
        <p:spPr>
          <a:xfrm>
            <a:off x="5873883" y="5584231"/>
            <a:ext cx="189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DECODER…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CÔTER…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A253C18-0617-449E-A0C5-F46C495E3A47}"/>
              </a:ext>
            </a:extLst>
          </p:cNvPr>
          <p:cNvCxnSpPr>
            <a:cxnSpLocks/>
          </p:cNvCxnSpPr>
          <p:nvPr/>
        </p:nvCxnSpPr>
        <p:spPr>
          <a:xfrm flipV="1">
            <a:off x="7406383" y="3723221"/>
            <a:ext cx="2732567" cy="196645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ECF0972-581C-D3F7-6CEA-404E63057754}"/>
              </a:ext>
            </a:extLst>
          </p:cNvPr>
          <p:cNvCxnSpPr>
            <a:cxnSpLocks/>
          </p:cNvCxnSpPr>
          <p:nvPr/>
        </p:nvCxnSpPr>
        <p:spPr>
          <a:xfrm flipV="1">
            <a:off x="7300057" y="5328738"/>
            <a:ext cx="2011536" cy="6804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DF062EC-8A92-B31D-8378-343697E28BE5}"/>
              </a:ext>
            </a:extLst>
          </p:cNvPr>
          <p:cNvCxnSpPr>
            <a:cxnSpLocks/>
          </p:cNvCxnSpPr>
          <p:nvPr/>
        </p:nvCxnSpPr>
        <p:spPr>
          <a:xfrm flipV="1">
            <a:off x="7123629" y="5918150"/>
            <a:ext cx="1649037" cy="4520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4120" y="11907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A41242-819F-B9C5-C271-8D6BBB08DC25}"/>
              </a:ext>
            </a:extLst>
          </p:cNvPr>
          <p:cNvSpPr txBox="1"/>
          <p:nvPr/>
        </p:nvSpPr>
        <p:spPr>
          <a:xfrm>
            <a:off x="5773794" y="3261556"/>
            <a:ext cx="2113864" cy="923330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Choisir le niveau taxonomique approprié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4894FFE-04EF-48BC-8A0D-BF88BCB6C81C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11</a:t>
            </a:fld>
            <a:endParaRPr lang="fr-FR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DF7617A1-45B3-20C5-BDC6-D436E1AF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4" y="760426"/>
            <a:ext cx="5432079" cy="622384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BC7C48F-B395-8F0D-0877-69F74764D6B4}"/>
              </a:ext>
            </a:extLst>
          </p:cNvPr>
          <p:cNvSpPr/>
          <p:nvPr/>
        </p:nvSpPr>
        <p:spPr>
          <a:xfrm>
            <a:off x="541244" y="3563783"/>
            <a:ext cx="4830131" cy="3322893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 : gauche 7">
            <a:extLst>
              <a:ext uri="{FF2B5EF4-FFF2-40B4-BE49-F238E27FC236}">
                <a16:creationId xmlns:a16="http://schemas.microsoft.com/office/drawing/2014/main" id="{0D11823C-0EF5-5551-721E-3C09D028C05C}"/>
              </a:ext>
            </a:extLst>
          </p:cNvPr>
          <p:cNvSpPr/>
          <p:nvPr/>
        </p:nvSpPr>
        <p:spPr>
          <a:xfrm rot="10800000">
            <a:off x="5543195" y="4962183"/>
            <a:ext cx="1497492" cy="4253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53FFBB-214F-2727-A717-3B0E733A03E5}"/>
              </a:ext>
            </a:extLst>
          </p:cNvPr>
          <p:cNvSpPr txBox="1"/>
          <p:nvPr/>
        </p:nvSpPr>
        <p:spPr>
          <a:xfrm>
            <a:off x="7040687" y="2500635"/>
            <a:ext cx="4295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L’intégrité du véhicule est garantie tout au long de l’intervention 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Aucune détérioration n’est constatée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L’environnement est préservé :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</a:rPr>
              <a:t>Le tri des déchets est réalisé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opérations d’entretien périodiques respectent les procédures du constructeur et de l’entreprise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Le remplacement des pièces d’usure et des fluides respecte les procédures du constructeur et de l’entreprise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08290" y="1009134"/>
            <a:ext cx="5417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Critères d’évaluation : une exigence à faire comprendre en formation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4120" y="11907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</p:spTree>
    <p:extLst>
      <p:ext uri="{BB962C8B-B14F-4D97-AF65-F5344CB8AC3E}">
        <p14:creationId xmlns:p14="http://schemas.microsoft.com/office/powerpoint/2010/main" val="242987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E5F5B4D-F786-4268-9388-575DBF6D96C0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122DA07-D6F4-E868-BC43-0A37527E3A50}"/>
              </a:ext>
            </a:extLst>
          </p:cNvPr>
          <p:cNvSpPr txBox="1">
            <a:spLocks/>
          </p:cNvSpPr>
          <p:nvPr/>
        </p:nvSpPr>
        <p:spPr>
          <a:xfrm>
            <a:off x="281682" y="840873"/>
            <a:ext cx="10515600" cy="847624"/>
          </a:xfrm>
        </p:spPr>
        <p:txBody>
          <a:bodyPr anchor="b"/>
          <a:lstStyle>
            <a:lvl1pPr algn="ctr" defTabSz="609585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L’équipe obtient ainsi plusieurs activités </a:t>
            </a:r>
            <a:r>
              <a:rPr lang="fr-FR" sz="3200" dirty="0">
                <a:solidFill>
                  <a:srgbClr val="FF0000"/>
                </a:solidFill>
              </a:rPr>
              <a:t>professionnelles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FE3601-A2B9-D657-6D98-55DA0F726088}"/>
              </a:ext>
            </a:extLst>
          </p:cNvPr>
          <p:cNvSpPr txBox="1"/>
          <p:nvPr/>
        </p:nvSpPr>
        <p:spPr>
          <a:xfrm>
            <a:off x="611478" y="2127048"/>
            <a:ext cx="637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" action="ppaction://noaction"/>
              </a:rPr>
              <a:t># Un diaporama support du </a:t>
            </a:r>
            <a:r>
              <a:rPr lang="fr-FR" dirty="0" err="1">
                <a:hlinkClick r:id="" action="ppaction://noaction"/>
              </a:rPr>
              <a:t>Tp</a:t>
            </a:r>
            <a:r>
              <a:rPr lang="fr-FR" dirty="0">
                <a:hlinkClick r:id="" action="ppaction://noaction"/>
              </a:rPr>
              <a:t> sur la lecture de plan </a:t>
            </a:r>
            <a:endParaRPr lang="fr-FR" dirty="0"/>
          </a:p>
          <a:p>
            <a:r>
              <a:rPr lang="fr-FR" dirty="0">
                <a:hlinkClick r:id="" action="ppaction://noaction"/>
              </a:rPr>
              <a:t># Un TP lecture de plan</a:t>
            </a:r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C18197-0218-C138-93F0-64DCE912DF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303">
            <a:off x="884381" y="3295132"/>
            <a:ext cx="4206605" cy="32159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F8D2EC-B238-29D9-0D6C-D50C04173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79" y="3004150"/>
            <a:ext cx="4229467" cy="32159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BD0E51-FBB3-E3D8-A25A-1C7F1FE881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294">
            <a:off x="3656771" y="3298942"/>
            <a:ext cx="4206605" cy="32082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4198BC-889D-B7CF-643D-37195BE5C8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28" y="3140960"/>
            <a:ext cx="3190146" cy="2831690"/>
          </a:xfrm>
          <a:prstGeom prst="rect">
            <a:avLst/>
          </a:prstGeom>
          <a:ln w="47625" cmpd="dbl">
            <a:solidFill>
              <a:srgbClr val="FFC00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4BEDA1-8089-6767-FECE-C9348251B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26" y="1787278"/>
            <a:ext cx="1411798" cy="6742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4120" y="11907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AE6805-9A53-53D4-66BA-CEE5874339B4}"/>
              </a:ext>
            </a:extLst>
          </p:cNvPr>
          <p:cNvSpPr txBox="1"/>
          <p:nvPr/>
        </p:nvSpPr>
        <p:spPr>
          <a:xfrm>
            <a:off x="9805074" y="1856293"/>
            <a:ext cx="1840992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élève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6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D0608CC-F03D-45E7-8BB1-444EF24C6640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5E1CAD3-F239-FFEE-2303-45B7B7B8F39F}"/>
              </a:ext>
            </a:extLst>
          </p:cNvPr>
          <p:cNvSpPr txBox="1">
            <a:spLocks/>
          </p:cNvSpPr>
          <p:nvPr/>
        </p:nvSpPr>
        <p:spPr>
          <a:xfrm>
            <a:off x="9818" y="798399"/>
            <a:ext cx="10515600" cy="701852"/>
          </a:xfrm>
        </p:spPr>
        <p:txBody>
          <a:bodyPr anchor="b"/>
          <a:lstStyle>
            <a:lvl1pPr algn="ctr" defTabSz="609585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L’équipe obtient ainsi plusieurs activités </a:t>
            </a:r>
            <a:r>
              <a:rPr lang="fr-FR" sz="3200" dirty="0">
                <a:solidFill>
                  <a:srgbClr val="FF0000"/>
                </a:solidFill>
              </a:rPr>
              <a:t>professionnelles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E3A2A1-C647-4D24-3D55-DABE706D8B9A}"/>
              </a:ext>
            </a:extLst>
          </p:cNvPr>
          <p:cNvSpPr txBox="1"/>
          <p:nvPr/>
        </p:nvSpPr>
        <p:spPr>
          <a:xfrm>
            <a:off x="3124451" y="1716729"/>
            <a:ext cx="637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 Vidange du moteur y compris filtre à huile</a:t>
            </a:r>
          </a:p>
          <a:p>
            <a:r>
              <a:rPr lang="fr-FR" dirty="0"/>
              <a:t># Remplacement du filtre à air</a:t>
            </a:r>
          </a:p>
          <a:p>
            <a:r>
              <a:rPr lang="fr-FR" dirty="0"/>
              <a:t># Contrôle des bougies</a:t>
            </a:r>
          </a:p>
          <a:p>
            <a:r>
              <a:rPr lang="fr-FR" dirty="0"/>
              <a:t># Autres contrôles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021A39-DE05-101B-E76F-2B53C71D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43" y="2810946"/>
            <a:ext cx="5963482" cy="36866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10FC7D-AFA4-4374-6197-64D34412C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23" y="3577972"/>
            <a:ext cx="3829569" cy="31987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443A94-D1AC-7151-836E-E4B6865D03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2" y="3373317"/>
            <a:ext cx="2678316" cy="14272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0DABBB5-87BD-F44B-1291-079A78A67CD0}"/>
              </a:ext>
            </a:extLst>
          </p:cNvPr>
          <p:cNvSpPr txBox="1"/>
          <p:nvPr/>
        </p:nvSpPr>
        <p:spPr>
          <a:xfrm>
            <a:off x="536130" y="2228671"/>
            <a:ext cx="26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 action="ppaction://hlinkfile"/>
              </a:rPr>
              <a:t>TP activité périodique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14120" y="11907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</p:spTree>
    <p:extLst>
      <p:ext uri="{BB962C8B-B14F-4D97-AF65-F5344CB8AC3E}">
        <p14:creationId xmlns:p14="http://schemas.microsoft.com/office/powerpoint/2010/main" val="156082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C712FEBB-A132-48AA-BD13-3949BE1FD92F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16075F-0321-516E-23E7-D6046156E720}"/>
              </a:ext>
            </a:extLst>
          </p:cNvPr>
          <p:cNvSpPr txBox="1"/>
          <p:nvPr/>
        </p:nvSpPr>
        <p:spPr>
          <a:xfrm>
            <a:off x="5975927" y="1021370"/>
            <a:ext cx="4529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TP en 4 pages soit une feuille A3 en livret (court et avec peu d’activité d’écriture)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contexte de l’intervention est directement issu du scénario décidé en équipe. On s’attachera à le rendre réaliste et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grille lisible et claire permettant à l’élève la compréhension des critères d’évaluation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indication du niveau d’autonomie visé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ED91B8-52F5-64C4-90F5-D68E2ED24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5" y="763632"/>
            <a:ext cx="4385043" cy="62357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07CE6A-3120-BE21-67B9-323ADB6D8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77" y="850424"/>
            <a:ext cx="1411798" cy="674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4120" y="11907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4994C1-7493-7694-946E-EFFBE88C7285}"/>
              </a:ext>
            </a:extLst>
          </p:cNvPr>
          <p:cNvSpPr txBox="1"/>
          <p:nvPr/>
        </p:nvSpPr>
        <p:spPr>
          <a:xfrm>
            <a:off x="6736196" y="5073076"/>
            <a:ext cx="3769200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de garde TP Travaux pro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5AAF6E7-F33F-3AE4-05DB-1E879D6C9ADA}"/>
              </a:ext>
            </a:extLst>
          </p:cNvPr>
          <p:cNvGraphicFramePr/>
          <p:nvPr/>
        </p:nvGraphicFramePr>
        <p:xfrm>
          <a:off x="1546568" y="108155"/>
          <a:ext cx="9736302" cy="39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rganigramme : Données 7">
            <a:extLst>
              <a:ext uri="{FF2B5EF4-FFF2-40B4-BE49-F238E27FC236}">
                <a16:creationId xmlns:a16="http://schemas.microsoft.com/office/drawing/2014/main" id="{697F95F7-33D1-8703-83BA-061E6506D012}"/>
              </a:ext>
            </a:extLst>
          </p:cNvPr>
          <p:cNvSpPr/>
          <p:nvPr/>
        </p:nvSpPr>
        <p:spPr>
          <a:xfrm>
            <a:off x="762910" y="2928721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Entretien intermédiaire</a:t>
            </a:r>
          </a:p>
        </p:txBody>
      </p:sp>
      <p:sp>
        <p:nvSpPr>
          <p:cNvPr id="9" name="Organigramme : Données 8">
            <a:extLst>
              <a:ext uri="{FF2B5EF4-FFF2-40B4-BE49-F238E27FC236}">
                <a16:creationId xmlns:a16="http://schemas.microsoft.com/office/drawing/2014/main" id="{64858650-7F0E-357E-6FEC-8ACEC8586015}"/>
              </a:ext>
            </a:extLst>
          </p:cNvPr>
          <p:cNvSpPr/>
          <p:nvPr/>
        </p:nvSpPr>
        <p:spPr>
          <a:xfrm>
            <a:off x="3928170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Remplacement flexible de frein</a:t>
            </a:r>
          </a:p>
        </p:txBody>
      </p:sp>
      <p:sp>
        <p:nvSpPr>
          <p:cNvPr id="10" name="Organigramme : Données 9">
            <a:extLst>
              <a:ext uri="{FF2B5EF4-FFF2-40B4-BE49-F238E27FC236}">
                <a16:creationId xmlns:a16="http://schemas.microsoft.com/office/drawing/2014/main" id="{FB0DC18E-3F79-A3BF-F057-ABBBEC157B40}"/>
              </a:ext>
            </a:extLst>
          </p:cNvPr>
          <p:cNvSpPr/>
          <p:nvPr/>
        </p:nvSpPr>
        <p:spPr>
          <a:xfrm>
            <a:off x="7192673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Réglage d’un pont différentiel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10A8F38-3495-6A53-3170-8335C53A8CCE}"/>
              </a:ext>
            </a:extLst>
          </p:cNvPr>
          <p:cNvSpPr txBox="1">
            <a:spLocks/>
          </p:cNvSpPr>
          <p:nvPr/>
        </p:nvSpPr>
        <p:spPr>
          <a:xfrm>
            <a:off x="7192673" y="3577156"/>
            <a:ext cx="2895416" cy="216362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Analyse préalable incitant à l’autonomie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Le point crucial de la préparation de l’intervention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Autonomie de l’élève au niveau requis</a:t>
            </a:r>
          </a:p>
          <a:p>
            <a:pPr algn="l"/>
            <a:endParaRPr lang="fr-FR" sz="15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3928170" y="3582825"/>
            <a:ext cx="2895416" cy="215795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Activité de préparation de l’intervention 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Les connaissances nécessaires sont déjà visées par des activités antérieures (analyse structurelle système hydraulique).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Une autonomie accrue.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1500" dirty="0"/>
          </a:p>
          <a:p>
            <a:pPr algn="l"/>
            <a:endParaRPr lang="fr-FR" dirty="0"/>
          </a:p>
          <a:p>
            <a:endParaRPr lang="fr-FR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15AAF6E7-F33F-3AE4-05DB-1E879D6C9ADA}"/>
              </a:ext>
            </a:extLst>
          </p:cNvPr>
          <p:cNvGraphicFramePr/>
          <p:nvPr/>
        </p:nvGraphicFramePr>
        <p:xfrm>
          <a:off x="1546568" y="108155"/>
          <a:ext cx="9736302" cy="39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848211" y="3602038"/>
            <a:ext cx="2895416" cy="213874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Faible Autonomie de l’élève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Commencer à utiliser la documentation du constructeur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Remplacement huile moteur, etc.. (geste professionnel)</a:t>
            </a:r>
          </a:p>
          <a:p>
            <a:pPr algn="l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437778-5CBC-57A5-99AD-6E9F1978EE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8" y="6003364"/>
            <a:ext cx="1704704" cy="5056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494" y="136802"/>
            <a:ext cx="533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Une illustration à partir de trois scénarios</a:t>
            </a:r>
          </a:p>
        </p:txBody>
      </p:sp>
    </p:spTree>
    <p:extLst>
      <p:ext uri="{BB962C8B-B14F-4D97-AF65-F5344CB8AC3E}">
        <p14:creationId xmlns:p14="http://schemas.microsoft.com/office/powerpoint/2010/main" val="55108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AAF1D9F-3975-4EAC-AC53-46310AF3BBF0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A25B5C-1247-00DF-6BA4-23540896A2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" y="1473948"/>
            <a:ext cx="3745073" cy="535215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001E8B3-77C2-34D6-EAD8-7EA94B558DB1}"/>
              </a:ext>
            </a:extLst>
          </p:cNvPr>
          <p:cNvSpPr txBox="1">
            <a:spLocks/>
          </p:cNvSpPr>
          <p:nvPr/>
        </p:nvSpPr>
        <p:spPr>
          <a:xfrm>
            <a:off x="912090" y="761589"/>
            <a:ext cx="10515600" cy="738829"/>
          </a:xfrm>
        </p:spPr>
        <p:txBody>
          <a:bodyPr anchor="b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/>
              <a:t>Activité de fin de seconde sur une véhicule léger</a:t>
            </a:r>
            <a:endParaRPr lang="fr-FR" sz="28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A55081E-DC74-2F54-5057-0F87D585C150}"/>
              </a:ext>
            </a:extLst>
          </p:cNvPr>
          <p:cNvCxnSpPr>
            <a:cxnSpLocks/>
          </p:cNvCxnSpPr>
          <p:nvPr/>
        </p:nvCxnSpPr>
        <p:spPr>
          <a:xfrm flipV="1">
            <a:off x="3859619" y="2424223"/>
            <a:ext cx="1360967" cy="813336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9">
            <a:extLst>
              <a:ext uri="{FF2B5EF4-FFF2-40B4-BE49-F238E27FC236}">
                <a16:creationId xmlns:a16="http://schemas.microsoft.com/office/drawing/2014/main" id="{BFF1FDAE-F69A-C05A-5E6F-CF4F431841F8}"/>
              </a:ext>
            </a:extLst>
          </p:cNvPr>
          <p:cNvSpPr/>
          <p:nvPr/>
        </p:nvSpPr>
        <p:spPr>
          <a:xfrm>
            <a:off x="5651651" y="3429000"/>
            <a:ext cx="3232298" cy="1052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Remplacement d’un flexible de frein suite à un refus du véhicule au CT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E63AD5B-05DA-3186-1109-DE45A40D624A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59094" y="3955256"/>
            <a:ext cx="1492557" cy="105257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3">
            <a:extLst>
              <a:ext uri="{FF2B5EF4-FFF2-40B4-BE49-F238E27FC236}">
                <a16:creationId xmlns:a16="http://schemas.microsoft.com/office/drawing/2014/main" id="{8F782C03-EF8E-3896-C66F-3A2E7FF3EA1A}"/>
              </a:ext>
            </a:extLst>
          </p:cNvPr>
          <p:cNvSpPr/>
          <p:nvPr/>
        </p:nvSpPr>
        <p:spPr>
          <a:xfrm>
            <a:off x="5651650" y="4877276"/>
            <a:ext cx="4978249" cy="1052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Une compétence évaluée par activité: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remise en conformité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756C181-5C55-1F0E-55C6-2087CF82E17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938846" y="5403532"/>
            <a:ext cx="1712804" cy="227397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6">
            <a:extLst>
              <a:ext uri="{FF2B5EF4-FFF2-40B4-BE49-F238E27FC236}">
                <a16:creationId xmlns:a16="http://schemas.microsoft.com/office/drawing/2014/main" id="{91427CC0-038F-3E46-162F-A6DFA40C8649}"/>
              </a:ext>
            </a:extLst>
          </p:cNvPr>
          <p:cNvSpPr/>
          <p:nvPr/>
        </p:nvSpPr>
        <p:spPr>
          <a:xfrm>
            <a:off x="5220586" y="1658791"/>
            <a:ext cx="3232298" cy="1052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Autonomie accrue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87A60B7-BFDA-C43E-57FB-5EB5904FF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14" y="1032965"/>
            <a:ext cx="1704704" cy="505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1836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45E1FB-1B15-2459-A84B-E6E5D605C245}"/>
              </a:ext>
            </a:extLst>
          </p:cNvPr>
          <p:cNvSpPr txBox="1"/>
          <p:nvPr/>
        </p:nvSpPr>
        <p:spPr>
          <a:xfrm>
            <a:off x="8317480" y="2830891"/>
            <a:ext cx="3759155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 dans l’autonomie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1E3F000D-5A61-4E13-8253-85FE26632D63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412D7-CF2C-E67E-9491-7EF4D91BA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1" y="1034472"/>
            <a:ext cx="3998778" cy="5735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3E7115-1C0E-67A3-2496-AA26D6BC2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039">
            <a:off x="1532514" y="1155912"/>
            <a:ext cx="3686952" cy="52834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794894-ECCB-4C2F-31BE-A3E0B60BEA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06">
            <a:off x="2718463" y="1451574"/>
            <a:ext cx="3526505" cy="5066816"/>
          </a:xfrm>
          <a:prstGeom prst="rect">
            <a:avLst/>
          </a:prstGeom>
        </p:spPr>
      </p:pic>
      <p:sp>
        <p:nvSpPr>
          <p:cNvPr id="11" name="Rectangle : coins arrondis 21">
            <a:extLst>
              <a:ext uri="{FF2B5EF4-FFF2-40B4-BE49-F238E27FC236}">
                <a16:creationId xmlns:a16="http://schemas.microsoft.com/office/drawing/2014/main" id="{711F7771-F6F1-0C6F-11C6-AF183D49477D}"/>
              </a:ext>
            </a:extLst>
          </p:cNvPr>
          <p:cNvSpPr/>
          <p:nvPr/>
        </p:nvSpPr>
        <p:spPr>
          <a:xfrm>
            <a:off x="8619870" y="1009450"/>
            <a:ext cx="2984614" cy="9887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Aide au timing élève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5DED1CB-8CE9-9C3B-1BF2-3BB416A03A9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404848" y="1503835"/>
            <a:ext cx="2215022" cy="759075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26">
            <a:extLst>
              <a:ext uri="{FF2B5EF4-FFF2-40B4-BE49-F238E27FC236}">
                <a16:creationId xmlns:a16="http://schemas.microsoft.com/office/drawing/2014/main" id="{60A1E24B-8D07-E59A-E671-EFEDD0B24BB9}"/>
              </a:ext>
            </a:extLst>
          </p:cNvPr>
          <p:cNvSpPr/>
          <p:nvPr/>
        </p:nvSpPr>
        <p:spPr>
          <a:xfrm>
            <a:off x="8619870" y="2726557"/>
            <a:ext cx="2984614" cy="9887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Tableaux pour structurer et compiler les réponses essentielles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B76C482-FCD9-8D59-B811-4C9C7FA513F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689676" y="3220942"/>
            <a:ext cx="2930194" cy="252385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D931BCF6-24D8-B716-DADE-BA9EDCAAE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98" y="5370010"/>
            <a:ext cx="1601463" cy="4750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1836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76B443-4026-9E54-5B60-E56C59176BDD}"/>
              </a:ext>
            </a:extLst>
          </p:cNvPr>
          <p:cNvSpPr txBox="1"/>
          <p:nvPr/>
        </p:nvSpPr>
        <p:spPr>
          <a:xfrm>
            <a:off x="7134636" y="4246693"/>
            <a:ext cx="4821012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 2, 3 et 4 du TP travaux pro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6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E09093D-7721-4BD4-A88A-FD5E53786B53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9E53F2-FF6D-DD36-FB09-2CF28F01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3" y="836976"/>
            <a:ext cx="4261784" cy="5984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33A37F-0E43-B166-DCD9-835E885B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407">
            <a:off x="2470329" y="1091487"/>
            <a:ext cx="3749816" cy="53301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EC239-17A3-36C9-51DF-479F6EB80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955">
            <a:off x="4033184" y="1672896"/>
            <a:ext cx="3939881" cy="374174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5E001C1-4C1A-22B7-943A-2994518A4F3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976258" y="5203940"/>
            <a:ext cx="3104707" cy="54302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2">
            <a:extLst>
              <a:ext uri="{FF2B5EF4-FFF2-40B4-BE49-F238E27FC236}">
                <a16:creationId xmlns:a16="http://schemas.microsoft.com/office/drawing/2014/main" id="{712649B3-C034-468E-F2FC-DCD079F5596D}"/>
              </a:ext>
            </a:extLst>
          </p:cNvPr>
          <p:cNvSpPr/>
          <p:nvPr/>
        </p:nvSpPr>
        <p:spPr>
          <a:xfrm>
            <a:off x="5080965" y="4685309"/>
            <a:ext cx="3752763" cy="21233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Pas d’activité liée en construction. Les connaissances ont déjà été visées lors de l’activité de purge des freins par exemple</a:t>
            </a:r>
          </a:p>
        </p:txBody>
      </p:sp>
      <p:sp>
        <p:nvSpPr>
          <p:cNvPr id="13" name="Rectangle : coins arrondis 16">
            <a:extLst>
              <a:ext uri="{FF2B5EF4-FFF2-40B4-BE49-F238E27FC236}">
                <a16:creationId xmlns:a16="http://schemas.microsoft.com/office/drawing/2014/main" id="{1E5DF5A1-AD6C-5C52-9C7E-12074EDB0FF1}"/>
              </a:ext>
            </a:extLst>
          </p:cNvPr>
          <p:cNvSpPr/>
          <p:nvPr/>
        </p:nvSpPr>
        <p:spPr>
          <a:xfrm>
            <a:off x="8718309" y="3133632"/>
            <a:ext cx="3098595" cy="12941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Une partie facultative qui permet la différenciation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AF436E-9DF3-850D-DC6E-90BC7BA0B64A}"/>
              </a:ext>
            </a:extLst>
          </p:cNvPr>
          <p:cNvCxnSpPr>
            <a:cxnSpLocks/>
          </p:cNvCxnSpPr>
          <p:nvPr/>
        </p:nvCxnSpPr>
        <p:spPr>
          <a:xfrm>
            <a:off x="6803440" y="3630321"/>
            <a:ext cx="1911813" cy="483939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93D7C2F0-DDE2-6BFA-B102-8DA6B1993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61" y="1406546"/>
            <a:ext cx="1704704" cy="5056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1836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C5052A-9417-97B1-B482-54E1CDBAD840}"/>
              </a:ext>
            </a:extLst>
          </p:cNvPr>
          <p:cNvSpPr txBox="1"/>
          <p:nvPr/>
        </p:nvSpPr>
        <p:spPr>
          <a:xfrm>
            <a:off x="7704914" y="2193251"/>
            <a:ext cx="4127859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 dans l’autonomie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1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0872B2D1-9F52-4FC4-89C3-450A044DF457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19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8DD210-C4F0-CF92-F2F1-E5500EDB6286}"/>
              </a:ext>
            </a:extLst>
          </p:cNvPr>
          <p:cNvSpPr txBox="1"/>
          <p:nvPr/>
        </p:nvSpPr>
        <p:spPr>
          <a:xfrm>
            <a:off x="3778178" y="861906"/>
            <a:ext cx="4336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 Préparation de son intervention</a:t>
            </a:r>
          </a:p>
          <a:p>
            <a:r>
              <a:rPr lang="fr-FR" dirty="0"/>
              <a:t># Remplacement du flexible de frein</a:t>
            </a:r>
          </a:p>
          <a:p>
            <a:r>
              <a:rPr lang="fr-FR" dirty="0"/>
              <a:t># Purge du circuit</a:t>
            </a:r>
          </a:p>
          <a:p>
            <a:r>
              <a:rPr lang="fr-FR" dirty="0"/>
              <a:t># Contrôle de l’efficacité de la commande</a:t>
            </a:r>
          </a:p>
          <a:p>
            <a:r>
              <a:rPr lang="fr-FR" dirty="0"/>
              <a:t># Nettoyage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D7D9D4-7555-1458-BCAD-7BF517BA19B9}"/>
              </a:ext>
            </a:extLst>
          </p:cNvPr>
          <p:cNvSpPr txBox="1"/>
          <p:nvPr/>
        </p:nvSpPr>
        <p:spPr>
          <a:xfrm>
            <a:off x="530442" y="1046788"/>
            <a:ext cx="334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 action="ppaction://hlinkfile"/>
              </a:rPr>
              <a:t>TP remplacement flexible frein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982E34-42DE-D9AA-F7E5-17996F85F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75" y="859659"/>
            <a:ext cx="1731119" cy="6328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83FFAE-82F3-0718-54CD-051C8BC76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00" y="4813218"/>
            <a:ext cx="2182327" cy="15709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5309233-7134-3809-EED7-614AB78B6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" y="2981306"/>
            <a:ext cx="3559824" cy="24609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8C11B8-BD9C-186E-A631-DFB303D19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88" y="2722564"/>
            <a:ext cx="3714599" cy="24763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F81142-B4B7-A2C1-AC25-B29E28760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30" y="4515900"/>
            <a:ext cx="2521918" cy="23340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E675D1-F3CD-F83F-6672-1F3DE3116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05" y="2277301"/>
            <a:ext cx="3286120" cy="30056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3BBF75-6F7D-2D0C-E88E-3041F0D31A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36" y="4807390"/>
            <a:ext cx="2306562" cy="1952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11836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15DC36-E6C9-2DDC-A516-7A6EC5997010}"/>
              </a:ext>
            </a:extLst>
          </p:cNvPr>
          <p:cNvSpPr txBox="1"/>
          <p:nvPr/>
        </p:nvSpPr>
        <p:spPr>
          <a:xfrm>
            <a:off x="10210735" y="1231454"/>
            <a:ext cx="1840992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élève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6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8A4B-CA8B-2E18-AA87-37A1F52E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A5AD35-6C42-CD39-3EFE-DC95AC96CFE7}"/>
              </a:ext>
            </a:extLst>
          </p:cNvPr>
          <p:cNvSpPr/>
          <p:nvPr/>
        </p:nvSpPr>
        <p:spPr>
          <a:xfrm>
            <a:off x="-18380" y="1572176"/>
            <a:ext cx="12210380" cy="134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5875CD-634D-E20A-7E46-43141474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935B23-080E-A5CB-030C-921F021C5C17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C846325-9B13-DCC2-ABDE-0BDEBF0232E8}"/>
              </a:ext>
            </a:extLst>
          </p:cNvPr>
          <p:cNvSpPr txBox="1">
            <a:spLocks/>
          </p:cNvSpPr>
          <p:nvPr/>
        </p:nvSpPr>
        <p:spPr>
          <a:xfrm>
            <a:off x="-18380" y="2106236"/>
            <a:ext cx="12240952" cy="115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400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PAR DES ACTIVITÉS PÉDAGOGIQUES</a:t>
            </a:r>
            <a:endParaRPr lang="fr-FR" sz="2400" i="1" dirty="0">
              <a:effectLst/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0D58E5-B632-5D43-3820-8DA947B3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A798221-7121-1F09-FEAE-96E079FBA5A5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F9D7EC7-E679-2A5D-6768-13F227F331B5}"/>
              </a:ext>
            </a:extLst>
          </p:cNvPr>
          <p:cNvSpPr txBox="1"/>
          <p:nvPr/>
        </p:nvSpPr>
        <p:spPr>
          <a:xfrm>
            <a:off x="12192" y="3766007"/>
            <a:ext cx="12210380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Laurent MAR,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au lycée Émile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Béjuit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Bron, académie de Lyon</a:t>
            </a:r>
          </a:p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MAURIN,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au lycée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Glas, Quimperlé, académie de Rennes</a:t>
            </a:r>
          </a:p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 YVON,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au lycée Jean Jaurès, Rennes, académie de Rennes</a:t>
            </a:r>
          </a:p>
        </p:txBody>
      </p:sp>
    </p:spTree>
    <p:extLst>
      <p:ext uri="{BB962C8B-B14F-4D97-AF65-F5344CB8AC3E}">
        <p14:creationId xmlns:p14="http://schemas.microsoft.com/office/powerpoint/2010/main" val="325105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5AAF6E7-F33F-3AE4-05DB-1E879D6C9ADA}"/>
              </a:ext>
            </a:extLst>
          </p:cNvPr>
          <p:cNvGraphicFramePr/>
          <p:nvPr/>
        </p:nvGraphicFramePr>
        <p:xfrm>
          <a:off x="1546568" y="108155"/>
          <a:ext cx="9736302" cy="39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rganigramme : Données 7">
            <a:extLst>
              <a:ext uri="{FF2B5EF4-FFF2-40B4-BE49-F238E27FC236}">
                <a16:creationId xmlns:a16="http://schemas.microsoft.com/office/drawing/2014/main" id="{697F95F7-33D1-8703-83BA-061E6506D012}"/>
              </a:ext>
            </a:extLst>
          </p:cNvPr>
          <p:cNvSpPr/>
          <p:nvPr/>
        </p:nvSpPr>
        <p:spPr>
          <a:xfrm>
            <a:off x="762910" y="2928721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Entretien intermédiaire</a:t>
            </a:r>
          </a:p>
        </p:txBody>
      </p:sp>
      <p:sp>
        <p:nvSpPr>
          <p:cNvPr id="9" name="Organigramme : Données 8">
            <a:extLst>
              <a:ext uri="{FF2B5EF4-FFF2-40B4-BE49-F238E27FC236}">
                <a16:creationId xmlns:a16="http://schemas.microsoft.com/office/drawing/2014/main" id="{64858650-7F0E-357E-6FEC-8ACEC8586015}"/>
              </a:ext>
            </a:extLst>
          </p:cNvPr>
          <p:cNvSpPr/>
          <p:nvPr/>
        </p:nvSpPr>
        <p:spPr>
          <a:xfrm>
            <a:off x="3928170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Remplacement flexible de frein</a:t>
            </a:r>
          </a:p>
        </p:txBody>
      </p:sp>
      <p:sp>
        <p:nvSpPr>
          <p:cNvPr id="10" name="Organigramme : Données 9">
            <a:extLst>
              <a:ext uri="{FF2B5EF4-FFF2-40B4-BE49-F238E27FC236}">
                <a16:creationId xmlns:a16="http://schemas.microsoft.com/office/drawing/2014/main" id="{FB0DC18E-3F79-A3BF-F057-ABBBEC157B40}"/>
              </a:ext>
            </a:extLst>
          </p:cNvPr>
          <p:cNvSpPr/>
          <p:nvPr/>
        </p:nvSpPr>
        <p:spPr>
          <a:xfrm>
            <a:off x="7192673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Réglage d’un pont différentiel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10A8F38-3495-6A53-3170-8335C53A8CCE}"/>
              </a:ext>
            </a:extLst>
          </p:cNvPr>
          <p:cNvSpPr txBox="1">
            <a:spLocks/>
          </p:cNvSpPr>
          <p:nvPr/>
        </p:nvSpPr>
        <p:spPr>
          <a:xfrm>
            <a:off x="7192673" y="3577156"/>
            <a:ext cx="2895416" cy="216362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Analyse préalable incitant à l’autonomie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Le point crucial de la préparation de l’intervention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Autonomie de l’élève au niveau requis</a:t>
            </a:r>
          </a:p>
          <a:p>
            <a:pPr algn="l"/>
            <a:endParaRPr lang="fr-FR" sz="15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3928170" y="3582825"/>
            <a:ext cx="2895416" cy="215795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Activité de préparation de l’intervention 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Les connaissances nécessaires sont déjà visées par des activités antérieures (analyse structurelle système hydraulique).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Une autonomie accrue.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1500" dirty="0"/>
          </a:p>
          <a:p>
            <a:pPr algn="l"/>
            <a:endParaRPr lang="fr-FR" dirty="0"/>
          </a:p>
          <a:p>
            <a:endParaRPr lang="fr-FR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848211" y="3602038"/>
            <a:ext cx="2895416" cy="213874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Faible Autonomie de l’élève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Commencer à utiliser la documentation du constructeur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Remplacement huile moteur, etc.. (geste professionnel)</a:t>
            </a:r>
          </a:p>
          <a:p>
            <a:pPr algn="l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376359-C0E8-7BCD-D90B-2C90AAA94C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87" y="5795291"/>
            <a:ext cx="1618781" cy="8398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494" y="136802"/>
            <a:ext cx="533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Une illustration à partir de trois scénarios</a:t>
            </a:r>
          </a:p>
        </p:txBody>
      </p:sp>
    </p:spTree>
    <p:extLst>
      <p:ext uri="{BB962C8B-B14F-4D97-AF65-F5344CB8AC3E}">
        <p14:creationId xmlns:p14="http://schemas.microsoft.com/office/powerpoint/2010/main" val="184935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8B9920C-6F3E-42D3-A053-122D0EC167DE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37FA1A-0890-5495-2AE2-22187FAD0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" y="755220"/>
            <a:ext cx="4194125" cy="610278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7C00BB7-397C-7316-ADA7-3F0734E3F5A0}"/>
              </a:ext>
            </a:extLst>
          </p:cNvPr>
          <p:cNvSpPr txBox="1">
            <a:spLocks/>
          </p:cNvSpPr>
          <p:nvPr/>
        </p:nvSpPr>
        <p:spPr>
          <a:xfrm>
            <a:off x="5053667" y="604446"/>
            <a:ext cx="4625340" cy="1325563"/>
          </a:xfrm>
        </p:spPr>
        <p:txBody>
          <a:bodyPr anchor="b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70C0"/>
                </a:solidFill>
              </a:rPr>
              <a:t>Activité de classe de première option  VTR</a:t>
            </a:r>
          </a:p>
        </p:txBody>
      </p:sp>
      <p:sp>
        <p:nvSpPr>
          <p:cNvPr id="10" name="Rectangle : coins arrondis 6">
            <a:extLst>
              <a:ext uri="{FF2B5EF4-FFF2-40B4-BE49-F238E27FC236}">
                <a16:creationId xmlns:a16="http://schemas.microsoft.com/office/drawing/2014/main" id="{6F4160E2-E22E-1FB7-2A3D-4ECB03141503}"/>
              </a:ext>
            </a:extLst>
          </p:cNvPr>
          <p:cNvSpPr/>
          <p:nvPr/>
        </p:nvSpPr>
        <p:spPr>
          <a:xfrm>
            <a:off x="5229822" y="2082687"/>
            <a:ext cx="3232298" cy="1052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Autonomie au niveau requis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617B51A-79CF-DBF9-1499-EF7D5E811F47}"/>
              </a:ext>
            </a:extLst>
          </p:cNvPr>
          <p:cNvCxnSpPr>
            <a:cxnSpLocks/>
          </p:cNvCxnSpPr>
          <p:nvPr/>
        </p:nvCxnSpPr>
        <p:spPr>
          <a:xfrm flipV="1">
            <a:off x="4085570" y="2782240"/>
            <a:ext cx="1144252" cy="254364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9">
            <a:extLst>
              <a:ext uri="{FF2B5EF4-FFF2-40B4-BE49-F238E27FC236}">
                <a16:creationId xmlns:a16="http://schemas.microsoft.com/office/drawing/2014/main" id="{F2A82F19-2E2B-FDDF-5B2A-1F5C31CA5032}"/>
              </a:ext>
            </a:extLst>
          </p:cNvPr>
          <p:cNvSpPr/>
          <p:nvPr/>
        </p:nvSpPr>
        <p:spPr>
          <a:xfrm>
            <a:off x="5660886" y="3518081"/>
            <a:ext cx="3495008" cy="13255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Réglages sur un pont</a:t>
            </a:r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Activité en complément de celles qui précèdent: (diagnostic, remplacement de pièces, …)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37033B-3EFC-4110-41AE-72FD2621154B}"/>
              </a:ext>
            </a:extLst>
          </p:cNvPr>
          <p:cNvCxnSpPr>
            <a:cxnSpLocks/>
          </p:cNvCxnSpPr>
          <p:nvPr/>
        </p:nvCxnSpPr>
        <p:spPr>
          <a:xfrm flipV="1">
            <a:off x="4247601" y="4111976"/>
            <a:ext cx="1413285" cy="56912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7A0574E-94C4-2F4F-4EBC-2F91C95B4B67}"/>
              </a:ext>
            </a:extLst>
          </p:cNvPr>
          <p:cNvSpPr/>
          <p:nvPr/>
        </p:nvSpPr>
        <p:spPr>
          <a:xfrm>
            <a:off x="5660887" y="5053333"/>
            <a:ext cx="4949010" cy="13003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Les compétences évaluées tiennent compte de l’autonomie demandée, une séance préalable à l’activité est prévue en construction (ici réalisée en DM)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629D5B0-EAAE-CC0F-ECFC-3D77613A759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06916" y="5492099"/>
            <a:ext cx="1353971" cy="211410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34134B2D-EA91-FE55-E3C0-E496B2438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45" y="998060"/>
            <a:ext cx="1618781" cy="8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9699" y="141505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maintenance corrective VTR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30357C-5C3A-03AE-DC10-298E5ECD701E}"/>
              </a:ext>
            </a:extLst>
          </p:cNvPr>
          <p:cNvSpPr txBox="1"/>
          <p:nvPr/>
        </p:nvSpPr>
        <p:spPr>
          <a:xfrm>
            <a:off x="8807340" y="2412908"/>
            <a:ext cx="3166447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 dans l’autonomie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F34A8FD8-8A3F-4A24-81E4-E4AB64C8A653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4" y="685668"/>
            <a:ext cx="11032711" cy="6084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699" y="141505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maintenance corrective VTR</a:t>
            </a:r>
          </a:p>
        </p:txBody>
      </p:sp>
    </p:spTree>
    <p:extLst>
      <p:ext uri="{BB962C8B-B14F-4D97-AF65-F5344CB8AC3E}">
        <p14:creationId xmlns:p14="http://schemas.microsoft.com/office/powerpoint/2010/main" val="402157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19C1EC89-9262-43E2-8C7B-885AA482E29B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23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4" y="808769"/>
            <a:ext cx="10420886" cy="6162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699" y="141505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maintenance corrective VTR</a:t>
            </a:r>
          </a:p>
        </p:txBody>
      </p:sp>
    </p:spTree>
    <p:extLst>
      <p:ext uri="{BB962C8B-B14F-4D97-AF65-F5344CB8AC3E}">
        <p14:creationId xmlns:p14="http://schemas.microsoft.com/office/powerpoint/2010/main" val="321148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24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0" y="951345"/>
            <a:ext cx="10380037" cy="5653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699" y="141505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maintenance corrective VTR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D5FED-8EEC-DEB0-1CA2-AE1684D504D4}"/>
              </a:ext>
            </a:extLst>
          </p:cNvPr>
          <p:cNvSpPr/>
          <p:nvPr/>
        </p:nvSpPr>
        <p:spPr>
          <a:xfrm>
            <a:off x="8798943" y="1173192"/>
            <a:ext cx="1966823" cy="22558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CB6BEB-CC7E-C81B-9441-8BB65AB84424}"/>
              </a:ext>
            </a:extLst>
          </p:cNvPr>
          <p:cNvSpPr txBox="1"/>
          <p:nvPr/>
        </p:nvSpPr>
        <p:spPr>
          <a:xfrm>
            <a:off x="8168175" y="1864180"/>
            <a:ext cx="3759155" cy="369332"/>
          </a:xfrm>
          <a:prstGeom prst="rect">
            <a:avLst/>
          </a:prstGeom>
          <a:solidFill>
            <a:srgbClr val="CBE1B7"/>
          </a:solidFill>
        </p:spPr>
        <p:txBody>
          <a:bodyPr wrap="squar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élève</a:t>
            </a:r>
            <a:endParaRPr lang="fr-FR" sz="18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2412B6-7DDA-54A9-7BA1-A141989228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3" y="1534256"/>
            <a:ext cx="11434885" cy="51215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1B3CE0-CBAF-3990-1875-25CB8BD5FD3D}"/>
              </a:ext>
            </a:extLst>
          </p:cNvPr>
          <p:cNvSpPr txBox="1"/>
          <p:nvPr/>
        </p:nvSpPr>
        <p:spPr>
          <a:xfrm>
            <a:off x="728453" y="6189410"/>
            <a:ext cx="4136838" cy="369332"/>
          </a:xfrm>
          <a:prstGeom prst="rect">
            <a:avLst/>
          </a:prstGeom>
          <a:solidFill>
            <a:srgbClr val="FFCC66">
              <a:alpha val="76078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Rappels sur l’activité de diagnostic : Pôle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3465CE-A44E-CF3B-1A51-E5B6E22B9B2D}"/>
              </a:ext>
            </a:extLst>
          </p:cNvPr>
          <p:cNvSpPr txBox="1"/>
          <p:nvPr/>
        </p:nvSpPr>
        <p:spPr>
          <a:xfrm>
            <a:off x="66689" y="777403"/>
            <a:ext cx="1212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L’évaluation du diagnostic ne se distingue plus par les énergies du système en dysfonctionnement, tous doivent être abordés dans les limites de complexité précisées par les </a:t>
            </a:r>
            <a:r>
              <a:rPr lang="fr-FR" u="sng" dirty="0"/>
              <a:t>niveaux taxonomiques </a:t>
            </a:r>
            <a:r>
              <a:rPr lang="fr-FR" dirty="0"/>
              <a:t>et le </a:t>
            </a:r>
            <a:r>
              <a:rPr lang="fr-FR" u="sng" dirty="0"/>
              <a:t>degré d’autonomie </a:t>
            </a:r>
            <a:r>
              <a:rPr lang="fr-FR" dirty="0"/>
              <a:t>ciblés par les 2 référentiels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4AC8E-5B70-8968-CE5D-F04B1BEA45E2}"/>
              </a:ext>
            </a:extLst>
          </p:cNvPr>
          <p:cNvSpPr/>
          <p:nvPr/>
        </p:nvSpPr>
        <p:spPr>
          <a:xfrm>
            <a:off x="229699" y="141505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diagnostic</a:t>
            </a:r>
          </a:p>
        </p:txBody>
      </p:sp>
    </p:spTree>
    <p:extLst>
      <p:ext uri="{BB962C8B-B14F-4D97-AF65-F5344CB8AC3E}">
        <p14:creationId xmlns:p14="http://schemas.microsoft.com/office/powerpoint/2010/main" val="307197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84D5EA-A616-BF48-0CBF-5C08229D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2" y="1434750"/>
            <a:ext cx="4038124" cy="50891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466EC8-0F15-4B82-EA31-25BDE462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09" y="1512277"/>
            <a:ext cx="3625176" cy="503336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804DE1C-78DB-5601-5047-36D8625DD4A7}"/>
              </a:ext>
            </a:extLst>
          </p:cNvPr>
          <p:cNvSpPr/>
          <p:nvPr/>
        </p:nvSpPr>
        <p:spPr>
          <a:xfrm>
            <a:off x="1086131" y="3112665"/>
            <a:ext cx="1085569" cy="158074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Graphique, cercle, conception, créativité&#10;&#10;Le contenu généré par l’IA peut être incorrect.">
            <a:extLst>
              <a:ext uri="{FF2B5EF4-FFF2-40B4-BE49-F238E27FC236}">
                <a16:creationId xmlns:a16="http://schemas.microsoft.com/office/drawing/2014/main" id="{F0D05B90-09CB-93C6-FB03-8FD05D2EF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04" y="1673158"/>
            <a:ext cx="1551288" cy="91053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191C0CD-A424-5B43-4401-FD48E61FDFDA}"/>
              </a:ext>
            </a:extLst>
          </p:cNvPr>
          <p:cNvSpPr/>
          <p:nvPr/>
        </p:nvSpPr>
        <p:spPr>
          <a:xfrm>
            <a:off x="7947685" y="3165231"/>
            <a:ext cx="1358318" cy="140677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925611-0133-DD4A-BC9E-55597602C999}"/>
              </a:ext>
            </a:extLst>
          </p:cNvPr>
          <p:cNvSpPr/>
          <p:nvPr/>
        </p:nvSpPr>
        <p:spPr>
          <a:xfrm>
            <a:off x="1011676" y="4764685"/>
            <a:ext cx="3806509" cy="405192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C7417A7-26C6-4E6D-7087-DD621F70FC6E}"/>
              </a:ext>
            </a:extLst>
          </p:cNvPr>
          <p:cNvSpPr/>
          <p:nvPr/>
        </p:nvSpPr>
        <p:spPr>
          <a:xfrm>
            <a:off x="8033363" y="4723903"/>
            <a:ext cx="3371943" cy="261335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6026B19-0D5E-71DE-AC55-93ECE66824CF}"/>
              </a:ext>
            </a:extLst>
          </p:cNvPr>
          <p:cNvSpPr/>
          <p:nvPr/>
        </p:nvSpPr>
        <p:spPr>
          <a:xfrm>
            <a:off x="7989589" y="5398476"/>
            <a:ext cx="3371943" cy="140677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F573456-B6FB-B60D-022C-3B6ECB448B7C}"/>
              </a:ext>
            </a:extLst>
          </p:cNvPr>
          <p:cNvSpPr/>
          <p:nvPr/>
        </p:nvSpPr>
        <p:spPr>
          <a:xfrm>
            <a:off x="7936835" y="5653454"/>
            <a:ext cx="3371943" cy="202223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F48F584-0818-72B9-2BA1-2AD2595BE796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2171700" y="2444261"/>
            <a:ext cx="3244362" cy="747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92BA26F-3091-CCF0-7B84-1B557081EE1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7051431" y="2470638"/>
            <a:ext cx="896254" cy="764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360E8-12B3-E0B8-AC9A-14B7999CABBA}"/>
              </a:ext>
            </a:extLst>
          </p:cNvPr>
          <p:cNvSpPr/>
          <p:nvPr/>
        </p:nvSpPr>
        <p:spPr>
          <a:xfrm>
            <a:off x="4941277" y="3749852"/>
            <a:ext cx="2831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ETAYAGE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499E35-D178-F717-BDB0-4BA5371115D8}"/>
              </a:ext>
            </a:extLst>
          </p:cNvPr>
          <p:cNvSpPr txBox="1"/>
          <p:nvPr/>
        </p:nvSpPr>
        <p:spPr>
          <a:xfrm>
            <a:off x="2357356" y="708908"/>
            <a:ext cx="840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Se concentrer sur des étapes de la méthodologie de diagnostic sans éluder les autres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1D61328-CB7F-3E9D-438C-928A6BCEBBB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543800" y="5468815"/>
            <a:ext cx="445789" cy="448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7695ED7-8803-BD8F-2E82-556E721FDFCD}"/>
              </a:ext>
            </a:extLst>
          </p:cNvPr>
          <p:cNvSpPr txBox="1"/>
          <p:nvPr/>
        </p:nvSpPr>
        <p:spPr>
          <a:xfrm>
            <a:off x="4977466" y="2678385"/>
            <a:ext cx="263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Faciliter et favoriser l’autonomie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A843DD6-9BA0-FDAC-0D8C-386AE90B6D18}"/>
              </a:ext>
            </a:extLst>
          </p:cNvPr>
          <p:cNvSpPr txBox="1"/>
          <p:nvPr/>
        </p:nvSpPr>
        <p:spPr>
          <a:xfrm>
            <a:off x="5153312" y="5360038"/>
            <a:ext cx="263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Cibler certaines tâches afin de mobiliser fortement certaines compétences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E742F39-AD3E-8AC8-7389-1E3063D7A655}"/>
              </a:ext>
            </a:extLst>
          </p:cNvPr>
          <p:cNvCxnSpPr>
            <a:cxnSpLocks/>
          </p:cNvCxnSpPr>
          <p:nvPr/>
        </p:nvCxnSpPr>
        <p:spPr>
          <a:xfrm flipV="1">
            <a:off x="7517423" y="5767754"/>
            <a:ext cx="489751" cy="219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B1A40BF-9FB0-A982-D074-49D6B629980E}"/>
              </a:ext>
            </a:extLst>
          </p:cNvPr>
          <p:cNvCxnSpPr>
            <a:cxnSpLocks/>
          </p:cNvCxnSpPr>
          <p:nvPr/>
        </p:nvCxnSpPr>
        <p:spPr>
          <a:xfrm flipV="1">
            <a:off x="7535008" y="4844562"/>
            <a:ext cx="480958" cy="1063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D03FF29-1711-FB5E-DCF9-AC1268E1B498}"/>
              </a:ext>
            </a:extLst>
          </p:cNvPr>
          <p:cNvCxnSpPr>
            <a:cxnSpLocks/>
          </p:cNvCxnSpPr>
          <p:nvPr/>
        </p:nvCxnSpPr>
        <p:spPr>
          <a:xfrm flipH="1" flipV="1">
            <a:off x="4815566" y="4941277"/>
            <a:ext cx="688419" cy="835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BFDCB40-B74B-71FC-2FC9-9254EDA2EA0D}"/>
              </a:ext>
            </a:extLst>
          </p:cNvPr>
          <p:cNvSpPr/>
          <p:nvPr/>
        </p:nvSpPr>
        <p:spPr>
          <a:xfrm>
            <a:off x="229699" y="141505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diagnostic</a:t>
            </a:r>
          </a:p>
        </p:txBody>
      </p:sp>
    </p:spTree>
    <p:extLst>
      <p:ext uri="{BB962C8B-B14F-4D97-AF65-F5344CB8AC3E}">
        <p14:creationId xmlns:p14="http://schemas.microsoft.com/office/powerpoint/2010/main" val="33244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316B30-06CF-444A-C3AC-A44B295C6DEB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par des activités pédagogiques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9409DC-CF0C-562B-9B10-30F36BF7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4" y="776505"/>
            <a:ext cx="4566603" cy="8250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8AB2D0-A18E-E1C6-2F81-414D9C81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09" y="3648196"/>
            <a:ext cx="5301575" cy="6938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85AAD4-7099-BECD-EA23-98F5FF1B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4" y="3629230"/>
            <a:ext cx="5567238" cy="6892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1A2AC9-942E-D6D5-AF5C-FDC857BC6AE1}"/>
              </a:ext>
            </a:extLst>
          </p:cNvPr>
          <p:cNvSpPr txBox="1"/>
          <p:nvPr/>
        </p:nvSpPr>
        <p:spPr>
          <a:xfrm>
            <a:off x="212035" y="858377"/>
            <a:ext cx="540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Exemples d’activités de diagnostic en BCP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056FC6-B99F-6FAD-512C-D9B2AE6D3762}"/>
              </a:ext>
            </a:extLst>
          </p:cNvPr>
          <p:cNvSpPr txBox="1"/>
          <p:nvPr/>
        </p:nvSpPr>
        <p:spPr>
          <a:xfrm>
            <a:off x="252919" y="1491229"/>
            <a:ext cx="1156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client signal une surchauffe moteur avec allumage du voyant d’alerte dans la circulation et les embouteillages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854F91-9465-BCD4-E410-2A6622CAC8BF}"/>
              </a:ext>
            </a:extLst>
          </p:cNvPr>
          <p:cNvSpPr txBox="1"/>
          <p:nvPr/>
        </p:nvSpPr>
        <p:spPr>
          <a:xfrm>
            <a:off x="251133" y="1817856"/>
            <a:ext cx="3698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Diag 1: Le problème est survenu sur le chemin du retour de vacances aux sports d’hiver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3622F1-6758-0CAE-6C00-46C38646BBBA}"/>
              </a:ext>
            </a:extLst>
          </p:cNvPr>
          <p:cNvSpPr txBox="1"/>
          <p:nvPr/>
        </p:nvSpPr>
        <p:spPr>
          <a:xfrm>
            <a:off x="7255049" y="1847038"/>
            <a:ext cx="3698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Diag 2 : Il signale de la fumée provenant du compartiment moteur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BD2F91-187F-5F16-789E-7CEAD75BBF07}"/>
              </a:ext>
            </a:extLst>
          </p:cNvPr>
          <p:cNvSpPr txBox="1"/>
          <p:nvPr/>
        </p:nvSpPr>
        <p:spPr>
          <a:xfrm>
            <a:off x="398834" y="2946264"/>
            <a:ext cx="1156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L’identification du véhicule et la consultation de la documentation constructeur fait apparaitre un bulletin technique</a:t>
            </a:r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6483591F-8648-DDA8-505C-F1C6C6A34F6C}"/>
              </a:ext>
            </a:extLst>
          </p:cNvPr>
          <p:cNvSpPr/>
          <p:nvPr/>
        </p:nvSpPr>
        <p:spPr>
          <a:xfrm rot="5400000">
            <a:off x="6269474" y="1608612"/>
            <a:ext cx="607977" cy="1035997"/>
          </a:xfrm>
          <a:prstGeom prst="bentUpArrow">
            <a:avLst>
              <a:gd name="adj1" fmla="val 9810"/>
              <a:gd name="adj2" fmla="val 18138"/>
              <a:gd name="adj3" fmla="val 423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B8C9124F-177E-4EE7-B3C7-E3AD62FE662F}"/>
              </a:ext>
            </a:extLst>
          </p:cNvPr>
          <p:cNvSpPr/>
          <p:nvPr/>
        </p:nvSpPr>
        <p:spPr>
          <a:xfrm rot="5400000" flipV="1">
            <a:off x="4523361" y="1589161"/>
            <a:ext cx="607977" cy="1094355"/>
          </a:xfrm>
          <a:prstGeom prst="bentUpArrow">
            <a:avLst>
              <a:gd name="adj1" fmla="val 9810"/>
              <a:gd name="adj2" fmla="val 18138"/>
              <a:gd name="adj3" fmla="val 423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1FB3D69-7249-3E71-4FFB-CB2501C434AD}"/>
              </a:ext>
            </a:extLst>
          </p:cNvPr>
          <p:cNvSpPr/>
          <p:nvPr/>
        </p:nvSpPr>
        <p:spPr>
          <a:xfrm rot="1618927">
            <a:off x="2996119" y="2659200"/>
            <a:ext cx="778213" cy="184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978006F-F8BF-5F33-B691-3351FD67617B}"/>
              </a:ext>
            </a:extLst>
          </p:cNvPr>
          <p:cNvSpPr/>
          <p:nvPr/>
        </p:nvSpPr>
        <p:spPr>
          <a:xfrm rot="19981073" flipH="1">
            <a:off x="7918316" y="2678656"/>
            <a:ext cx="778213" cy="184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AEB2847-141E-960F-4EC0-154465E5D261}"/>
              </a:ext>
            </a:extLst>
          </p:cNvPr>
          <p:cNvSpPr/>
          <p:nvPr/>
        </p:nvSpPr>
        <p:spPr>
          <a:xfrm rot="1618927">
            <a:off x="5953325" y="3398503"/>
            <a:ext cx="778213" cy="184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6749442-CB3B-9843-E8C6-E2F62186D5D5}"/>
              </a:ext>
            </a:extLst>
          </p:cNvPr>
          <p:cNvSpPr/>
          <p:nvPr/>
        </p:nvSpPr>
        <p:spPr>
          <a:xfrm rot="19981073" flipH="1">
            <a:off x="5029203" y="3379048"/>
            <a:ext cx="778213" cy="184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1B9BB8C-FB15-DECA-A32D-89A85E746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0" y="4370771"/>
            <a:ext cx="4397221" cy="21600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426299-2529-3B6E-5E3C-046CF4031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2" y="4460133"/>
            <a:ext cx="4088163" cy="20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B22B3F-79C6-5635-FAB0-4EF9C80D2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26" y="749300"/>
            <a:ext cx="4957666" cy="61087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B53293-E9D5-0F0A-E8EB-0AE80101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1" y="679939"/>
            <a:ext cx="5390753" cy="518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A5639B-5B68-3F2F-58A9-FA557540443E}"/>
              </a:ext>
            </a:extLst>
          </p:cNvPr>
          <p:cNvSpPr/>
          <p:nvPr/>
        </p:nvSpPr>
        <p:spPr>
          <a:xfrm rot="19801094">
            <a:off x="4012604" y="1599292"/>
            <a:ext cx="4624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IA et diagnostic automobile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3435E-2571-01A4-E6CD-22CA77393587}"/>
              </a:ext>
            </a:extLst>
          </p:cNvPr>
          <p:cNvSpPr/>
          <p:nvPr/>
        </p:nvSpPr>
        <p:spPr>
          <a:xfrm rot="1060128">
            <a:off x="4894974" y="4339112"/>
            <a:ext cx="27382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Esprit critique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8206E-E638-9FC0-4CEA-867B91FB48F0}"/>
              </a:ext>
            </a:extLst>
          </p:cNvPr>
          <p:cNvSpPr/>
          <p:nvPr/>
        </p:nvSpPr>
        <p:spPr>
          <a:xfrm rot="21259211">
            <a:off x="628134" y="5946373"/>
            <a:ext cx="53919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Découverte du fonctionnement des systèmes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C9EA8-4617-3044-65A1-15E42D59E8CA}"/>
              </a:ext>
            </a:extLst>
          </p:cNvPr>
          <p:cNvSpPr/>
          <p:nvPr/>
        </p:nvSpPr>
        <p:spPr>
          <a:xfrm rot="21259211">
            <a:off x="136235" y="792514"/>
            <a:ext cx="2137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Aide à l’analyse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EE0B9F-3A4A-078B-D6E9-6EDD3FFA7231}"/>
              </a:ext>
            </a:extLst>
          </p:cNvPr>
          <p:cNvSpPr/>
          <p:nvPr/>
        </p:nvSpPr>
        <p:spPr>
          <a:xfrm rot="18126876">
            <a:off x="-435266" y="4164343"/>
            <a:ext cx="2137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Maintenance prédictive</a:t>
            </a:r>
          </a:p>
        </p:txBody>
      </p:sp>
    </p:spTree>
    <p:extLst>
      <p:ext uri="{BB962C8B-B14F-4D97-AF65-F5344CB8AC3E}">
        <p14:creationId xmlns:p14="http://schemas.microsoft.com/office/powerpoint/2010/main" val="1878677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FFC0-18BE-AAA8-11BB-6739403F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B18D1-4FA8-F778-0BD2-4085B088F8FA}"/>
              </a:ext>
            </a:extLst>
          </p:cNvPr>
          <p:cNvSpPr/>
          <p:nvPr/>
        </p:nvSpPr>
        <p:spPr>
          <a:xfrm>
            <a:off x="-9190" y="2375668"/>
            <a:ext cx="12210380" cy="134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4276A4-5FFC-D7E0-1393-23EA778E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C3499F-8EA3-A530-1327-8256AE79F66E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D390D9-3FAC-D3A8-DB90-264477127570}"/>
              </a:ext>
            </a:extLst>
          </p:cNvPr>
          <p:cNvSpPr txBox="1">
            <a:spLocks/>
          </p:cNvSpPr>
          <p:nvPr/>
        </p:nvSpPr>
        <p:spPr>
          <a:xfrm>
            <a:off x="-109633" y="2470412"/>
            <a:ext cx="12179808" cy="115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3600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ATTENTION</a:t>
            </a:r>
            <a:endParaRPr lang="fr-FR" i="1" dirty="0"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A64700-C29F-BB90-A353-EA6214C0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FAC42F6-76A0-A33A-69DC-262D3A500681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0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C10A8F38-3495-6A53-3170-8335C53A8CCE}"/>
              </a:ext>
            </a:extLst>
          </p:cNvPr>
          <p:cNvSpPr txBox="1">
            <a:spLocks/>
          </p:cNvSpPr>
          <p:nvPr/>
        </p:nvSpPr>
        <p:spPr>
          <a:xfrm>
            <a:off x="7192673" y="3577156"/>
            <a:ext cx="2895416" cy="216362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Autonomie de l’élève au niveau requis.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Analyse préalable incitant à l’autonomie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Le point crucial de la préparation de l’intervention</a:t>
            </a:r>
          </a:p>
          <a:p>
            <a:pPr algn="l"/>
            <a:endParaRPr lang="fr-FR" sz="15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3928170" y="3582825"/>
            <a:ext cx="2895416" cy="215795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Une autonomie accrue.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Activité de préparation de l’intervention.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Les connaissances nécessaires sont déjà visées par des activités antérieures (analyse structurelle système hydraulique).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1500" dirty="0"/>
          </a:p>
          <a:p>
            <a:pPr algn="l"/>
            <a:endParaRPr lang="fr-FR" dirty="0"/>
          </a:p>
          <a:p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5AAF6E7-F33F-3AE4-05DB-1E879D6C9ADA}"/>
              </a:ext>
            </a:extLst>
          </p:cNvPr>
          <p:cNvGraphicFramePr/>
          <p:nvPr/>
        </p:nvGraphicFramePr>
        <p:xfrm>
          <a:off x="1546568" y="108155"/>
          <a:ext cx="9736302" cy="39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rganigramme : Données 7">
            <a:extLst>
              <a:ext uri="{FF2B5EF4-FFF2-40B4-BE49-F238E27FC236}">
                <a16:creationId xmlns:a16="http://schemas.microsoft.com/office/drawing/2014/main" id="{697F95F7-33D1-8703-83BA-061E6506D012}"/>
              </a:ext>
            </a:extLst>
          </p:cNvPr>
          <p:cNvSpPr/>
          <p:nvPr/>
        </p:nvSpPr>
        <p:spPr>
          <a:xfrm>
            <a:off x="762910" y="2928721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Entretien intermédiaire</a:t>
            </a:r>
          </a:p>
        </p:txBody>
      </p:sp>
      <p:sp>
        <p:nvSpPr>
          <p:cNvPr id="9" name="Organigramme : Données 8">
            <a:extLst>
              <a:ext uri="{FF2B5EF4-FFF2-40B4-BE49-F238E27FC236}">
                <a16:creationId xmlns:a16="http://schemas.microsoft.com/office/drawing/2014/main" id="{64858650-7F0E-357E-6FEC-8ACEC8586015}"/>
              </a:ext>
            </a:extLst>
          </p:cNvPr>
          <p:cNvSpPr/>
          <p:nvPr/>
        </p:nvSpPr>
        <p:spPr>
          <a:xfrm>
            <a:off x="3928170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Remplacement flexible de frein</a:t>
            </a:r>
          </a:p>
        </p:txBody>
      </p:sp>
      <p:sp>
        <p:nvSpPr>
          <p:cNvPr id="10" name="Organigramme : Données 9">
            <a:extLst>
              <a:ext uri="{FF2B5EF4-FFF2-40B4-BE49-F238E27FC236}">
                <a16:creationId xmlns:a16="http://schemas.microsoft.com/office/drawing/2014/main" id="{FB0DC18E-3F79-A3BF-F057-ABBBEC157B40}"/>
              </a:ext>
            </a:extLst>
          </p:cNvPr>
          <p:cNvSpPr/>
          <p:nvPr/>
        </p:nvSpPr>
        <p:spPr>
          <a:xfrm>
            <a:off x="7192673" y="2940933"/>
            <a:ext cx="3503369" cy="487240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Réglage d’un pont différentiel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90DE5CB5-B340-47AA-8EEB-FB58E2905F92}"/>
              </a:ext>
            </a:extLst>
          </p:cNvPr>
          <p:cNvSpPr txBox="1">
            <a:spLocks/>
          </p:cNvSpPr>
          <p:nvPr/>
        </p:nvSpPr>
        <p:spPr>
          <a:xfrm>
            <a:off x="848211" y="3602038"/>
            <a:ext cx="2895416" cy="213874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Faible Autonomie de l’élève.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Commencer à utiliser la documentation du constructeur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500" dirty="0"/>
              <a:t>Remplacement huile moteur, etc.. (geste professionnel)</a:t>
            </a:r>
          </a:p>
          <a:p>
            <a:pPr algn="l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51BCD33-0F55-4FF0-C426-2C034458C3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68" y="5919056"/>
            <a:ext cx="1411798" cy="6742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2E989A-F503-F6A9-EEE1-E468C2A81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8" y="6003364"/>
            <a:ext cx="1704704" cy="5056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BDC707-B8B7-31C5-F335-A908D025B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87" y="5795291"/>
            <a:ext cx="1618781" cy="8398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4700" y="108155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illustration à partir de trois scénarios</a:t>
            </a:r>
          </a:p>
        </p:txBody>
      </p:sp>
    </p:spTree>
    <p:extLst>
      <p:ext uri="{BB962C8B-B14F-4D97-AF65-F5344CB8AC3E}">
        <p14:creationId xmlns:p14="http://schemas.microsoft.com/office/powerpoint/2010/main" val="41064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316B30-06CF-444A-C3AC-A44B295C6DEB}"/>
              </a:ext>
            </a:extLst>
          </p:cNvPr>
          <p:cNvSpPr txBox="1"/>
          <p:nvPr/>
        </p:nvSpPr>
        <p:spPr>
          <a:xfrm>
            <a:off x="73890" y="97516"/>
            <a:ext cx="577272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travail d’équipe d’enseignants, de formateurs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1212911"/>
            <a:ext cx="10984251" cy="44565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EF674A-BE0B-E366-7B43-CD1C653E9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183" y="3224981"/>
            <a:ext cx="4084675" cy="3267894"/>
          </a:xfrm>
          <a:prstGeom prst="rect">
            <a:avLst/>
          </a:prstGeom>
        </p:spPr>
      </p:pic>
      <p:sp>
        <p:nvSpPr>
          <p:cNvPr id="5" name="Flèche : virage 15">
            <a:extLst>
              <a:ext uri="{FF2B5EF4-FFF2-40B4-BE49-F238E27FC236}">
                <a16:creationId xmlns:a16="http://schemas.microsoft.com/office/drawing/2014/main" id="{B1B63A2F-5423-3EA7-4B74-191B25B4CAF1}"/>
              </a:ext>
            </a:extLst>
          </p:cNvPr>
          <p:cNvSpPr/>
          <p:nvPr/>
        </p:nvSpPr>
        <p:spPr>
          <a:xfrm rot="5400000">
            <a:off x="10887255" y="2751485"/>
            <a:ext cx="965041" cy="783467"/>
          </a:xfrm>
          <a:prstGeom prst="ben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èche : gauche 16">
            <a:extLst>
              <a:ext uri="{FF2B5EF4-FFF2-40B4-BE49-F238E27FC236}">
                <a16:creationId xmlns:a16="http://schemas.microsoft.com/office/drawing/2014/main" id="{06081DD1-1819-D8A9-5D71-9EA7715DCCA2}"/>
              </a:ext>
            </a:extLst>
          </p:cNvPr>
          <p:cNvSpPr/>
          <p:nvPr/>
        </p:nvSpPr>
        <p:spPr>
          <a:xfrm>
            <a:off x="6365159" y="4654353"/>
            <a:ext cx="1342731" cy="567557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51D88E0-5271-21DA-D04C-B77F6C0AF181}"/>
              </a:ext>
            </a:extLst>
          </p:cNvPr>
          <p:cNvSpPr txBox="1">
            <a:spLocks/>
          </p:cNvSpPr>
          <p:nvPr/>
        </p:nvSpPr>
        <p:spPr>
          <a:xfrm>
            <a:off x="581892" y="4381523"/>
            <a:ext cx="5715780" cy="125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Projeter le choix de l’activité:</a:t>
            </a:r>
          </a:p>
          <a:p>
            <a:r>
              <a:rPr lang="fr-FR" dirty="0"/>
              <a:t>Entretien intermédiaire d’une moto</a:t>
            </a:r>
          </a:p>
        </p:txBody>
      </p:sp>
    </p:spTree>
    <p:extLst>
      <p:ext uri="{BB962C8B-B14F-4D97-AF65-F5344CB8AC3E}">
        <p14:creationId xmlns:p14="http://schemas.microsoft.com/office/powerpoint/2010/main" val="166817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638" y="13168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entrée par les activités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94" y="833009"/>
            <a:ext cx="4457555" cy="476694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FFA5F9-488E-0B07-8F44-31F00F46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39" y="2253764"/>
            <a:ext cx="4781453" cy="4351338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B892B1BE-F9E8-8544-BF93-6209FB0303F8}"/>
              </a:ext>
            </a:extLst>
          </p:cNvPr>
          <p:cNvSpPr/>
          <p:nvPr/>
        </p:nvSpPr>
        <p:spPr>
          <a:xfrm rot="10800000">
            <a:off x="557999" y="3460952"/>
            <a:ext cx="855408" cy="43999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F6BA7EC-5DA0-DEFE-68BE-AAE51AA9976B}"/>
              </a:ext>
            </a:extLst>
          </p:cNvPr>
          <p:cNvSpPr/>
          <p:nvPr/>
        </p:nvSpPr>
        <p:spPr>
          <a:xfrm>
            <a:off x="2989002" y="3372465"/>
            <a:ext cx="3362632" cy="632950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virage 24">
            <a:extLst>
              <a:ext uri="{FF2B5EF4-FFF2-40B4-BE49-F238E27FC236}">
                <a16:creationId xmlns:a16="http://schemas.microsoft.com/office/drawing/2014/main" id="{DD41962B-DCA9-E613-9FC8-2F4992C3A7FE}"/>
              </a:ext>
            </a:extLst>
          </p:cNvPr>
          <p:cNvSpPr/>
          <p:nvPr/>
        </p:nvSpPr>
        <p:spPr>
          <a:xfrm>
            <a:off x="6342392" y="2004257"/>
            <a:ext cx="1012723" cy="175383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8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68" y="2545865"/>
            <a:ext cx="3401863" cy="6706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50" y="2265229"/>
            <a:ext cx="3914141" cy="37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11836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pic>
        <p:nvPicPr>
          <p:cNvPr id="8" name="Espace réservé du contenu 8">
            <a:extLst>
              <a:ext uri="{FF2B5EF4-FFF2-40B4-BE49-F238E27FC236}">
                <a16:creationId xmlns:a16="http://schemas.microsoft.com/office/drawing/2014/main" id="{C6E00195-2E09-D37B-AD00-B82B4787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8" y="634847"/>
            <a:ext cx="4374178" cy="558830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E476A01-9EA8-EC57-5B19-CA0E8992D593}"/>
              </a:ext>
            </a:extLst>
          </p:cNvPr>
          <p:cNvSpPr/>
          <p:nvPr/>
        </p:nvSpPr>
        <p:spPr>
          <a:xfrm>
            <a:off x="662558" y="1818968"/>
            <a:ext cx="4374178" cy="1111045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gauche 10">
            <a:extLst>
              <a:ext uri="{FF2B5EF4-FFF2-40B4-BE49-F238E27FC236}">
                <a16:creationId xmlns:a16="http://schemas.microsoft.com/office/drawing/2014/main" id="{EED901D3-35A1-A9AC-F14B-6E7DF30F70FE}"/>
              </a:ext>
            </a:extLst>
          </p:cNvPr>
          <p:cNvSpPr/>
          <p:nvPr/>
        </p:nvSpPr>
        <p:spPr>
          <a:xfrm rot="11937353">
            <a:off x="5063059" y="2846598"/>
            <a:ext cx="1814027" cy="4150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C288734-729C-03C7-E23D-D627A9D73990}"/>
              </a:ext>
            </a:extLst>
          </p:cNvPr>
          <p:cNvSpPr/>
          <p:nvPr/>
        </p:nvSpPr>
        <p:spPr>
          <a:xfrm>
            <a:off x="662558" y="1163782"/>
            <a:ext cx="4374178" cy="572653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gauche 12">
            <a:extLst>
              <a:ext uri="{FF2B5EF4-FFF2-40B4-BE49-F238E27FC236}">
                <a16:creationId xmlns:a16="http://schemas.microsoft.com/office/drawing/2014/main" id="{F6F12277-5A46-8EE8-AE94-83CC4E52B8A1}"/>
              </a:ext>
            </a:extLst>
          </p:cNvPr>
          <p:cNvSpPr/>
          <p:nvPr/>
        </p:nvSpPr>
        <p:spPr>
          <a:xfrm rot="11473841">
            <a:off x="5188353" y="1399099"/>
            <a:ext cx="1698457" cy="3702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2E6F2F3-7286-6826-7BAC-ED211B15580B}"/>
              </a:ext>
            </a:extLst>
          </p:cNvPr>
          <p:cNvSpPr txBox="1">
            <a:spLocks/>
          </p:cNvSpPr>
          <p:nvPr/>
        </p:nvSpPr>
        <p:spPr>
          <a:xfrm>
            <a:off x="7155266" y="1508670"/>
            <a:ext cx="2319776" cy="85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latin typeface="+mn-lt"/>
                <a:ea typeface="+mn-ea"/>
                <a:cs typeface="+mn-cs"/>
              </a:rPr>
              <a:t>Tâche associée à l’activité projetée</a:t>
            </a: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002018-70D7-A269-9BAF-7AF672A9FAAF}"/>
              </a:ext>
            </a:extLst>
          </p:cNvPr>
          <p:cNvSpPr txBox="1"/>
          <p:nvPr/>
        </p:nvSpPr>
        <p:spPr>
          <a:xfrm>
            <a:off x="7155266" y="3126638"/>
            <a:ext cx="43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Exploitation du plateau technique: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67506D-691B-1CA5-C3B4-113294713FA8}"/>
              </a:ext>
            </a:extLst>
          </p:cNvPr>
          <p:cNvSpPr txBox="1"/>
          <p:nvPr/>
        </p:nvSpPr>
        <p:spPr>
          <a:xfrm>
            <a:off x="7217902" y="4159897"/>
            <a:ext cx="418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Ducati 696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Aire de travail proximité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EPI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Manuel d’atelier à disposition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 dédiés à l’activité</a:t>
            </a:r>
            <a:br>
              <a:rPr lang="fr-FR" sz="1600" dirty="0"/>
            </a:br>
            <a:br>
              <a:rPr lang="fr-FR" sz="1800" dirty="0"/>
            </a:br>
            <a:endParaRPr lang="fr-FR" sz="1800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792854-58F6-AB79-3678-FC4F567A2AC4}"/>
              </a:ext>
            </a:extLst>
          </p:cNvPr>
          <p:cNvSpPr txBox="1"/>
          <p:nvPr/>
        </p:nvSpPr>
        <p:spPr>
          <a:xfrm>
            <a:off x="7217902" y="2155481"/>
            <a:ext cx="3588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Vidange moteur et remplacement de pièces d’usure Ducati 696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C62824-5279-7677-30CD-FBCF99544A34}"/>
              </a:ext>
            </a:extLst>
          </p:cNvPr>
          <p:cNvSpPr txBox="1"/>
          <p:nvPr/>
        </p:nvSpPr>
        <p:spPr>
          <a:xfrm>
            <a:off x="5797140" y="3558072"/>
            <a:ext cx="643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Devra être identifiée lors de l’organisation de l’intervention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76998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A35FA12-6ED0-42AE-A396-E6DE8962A8B7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11835" y="947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  <p:pic>
        <p:nvPicPr>
          <p:cNvPr id="8" name="Espace réservé du contenu 8">
            <a:extLst>
              <a:ext uri="{FF2B5EF4-FFF2-40B4-BE49-F238E27FC236}">
                <a16:creationId xmlns:a16="http://schemas.microsoft.com/office/drawing/2014/main" id="{C617F416-0412-A6EE-6B62-E80ABEF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8" y="634847"/>
            <a:ext cx="4374178" cy="5588306"/>
          </a:xfrm>
          <a:prstGeom prst="rect">
            <a:avLst/>
          </a:prstGeom>
        </p:spPr>
      </p:pic>
      <p:sp>
        <p:nvSpPr>
          <p:cNvPr id="9" name="Flèche : gauche 10">
            <a:extLst>
              <a:ext uri="{FF2B5EF4-FFF2-40B4-BE49-F238E27FC236}">
                <a16:creationId xmlns:a16="http://schemas.microsoft.com/office/drawing/2014/main" id="{9C82085F-A45B-E12D-3867-622A286D84CC}"/>
              </a:ext>
            </a:extLst>
          </p:cNvPr>
          <p:cNvSpPr/>
          <p:nvPr/>
        </p:nvSpPr>
        <p:spPr>
          <a:xfrm rot="10800000">
            <a:off x="5240591" y="2728031"/>
            <a:ext cx="1435511" cy="43999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391EE99-7C84-D218-EEED-A9B7453082E2}"/>
              </a:ext>
            </a:extLst>
          </p:cNvPr>
          <p:cNvSpPr/>
          <p:nvPr/>
        </p:nvSpPr>
        <p:spPr>
          <a:xfrm>
            <a:off x="662558" y="3313471"/>
            <a:ext cx="4374178" cy="2743199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gauche 20">
            <a:extLst>
              <a:ext uri="{FF2B5EF4-FFF2-40B4-BE49-F238E27FC236}">
                <a16:creationId xmlns:a16="http://schemas.microsoft.com/office/drawing/2014/main" id="{D425FBAE-F0C8-EED0-DB5F-7B1370C448F4}"/>
              </a:ext>
            </a:extLst>
          </p:cNvPr>
          <p:cNvSpPr/>
          <p:nvPr/>
        </p:nvSpPr>
        <p:spPr>
          <a:xfrm rot="10800000">
            <a:off x="5240591" y="4465072"/>
            <a:ext cx="1435511" cy="43999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D87242-82B9-E470-0F16-4DEE333FD5EC}"/>
              </a:ext>
            </a:extLst>
          </p:cNvPr>
          <p:cNvSpPr txBox="1"/>
          <p:nvPr/>
        </p:nvSpPr>
        <p:spPr>
          <a:xfrm>
            <a:off x="7217902" y="4869924"/>
            <a:ext cx="38935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fluides sont remplacés selon le programme d’entretien du véhicule ou selon les anomalies détectées.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spécificités techniques du véhicule sont identifiées et prises en compte.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Etc.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br>
              <a:rPr lang="fr-FR" dirty="0"/>
            </a:b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CFB3C4-EBC0-3A4D-D8A5-248FCEC24D41}"/>
              </a:ext>
            </a:extLst>
          </p:cNvPr>
          <p:cNvSpPr txBox="1"/>
          <p:nvPr/>
        </p:nvSpPr>
        <p:spPr>
          <a:xfrm>
            <a:off x="6979566" y="4443117"/>
            <a:ext cx="43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Résultats attendus: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3E9DB0-76E8-AFD8-F8A1-826D0EC1883B}"/>
              </a:ext>
            </a:extLst>
          </p:cNvPr>
          <p:cNvSpPr txBox="1"/>
          <p:nvPr/>
        </p:nvSpPr>
        <p:spPr>
          <a:xfrm>
            <a:off x="6337005" y="3313471"/>
            <a:ext cx="186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Autonomie partielle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ECFB34-E114-B977-1C1F-0C79F6723CE5}"/>
              </a:ext>
            </a:extLst>
          </p:cNvPr>
          <p:cNvSpPr txBox="1"/>
          <p:nvPr/>
        </p:nvSpPr>
        <p:spPr>
          <a:xfrm>
            <a:off x="9754369" y="3403404"/>
            <a:ext cx="212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Autonomie Totale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(objectif de fin de formation</a:t>
            </a:r>
            <a:r>
              <a:rPr lang="fr-FR" dirty="0"/>
              <a:t>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5A13CE-A8CA-CE38-FF3A-3D85F620D7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87" y="2280929"/>
            <a:ext cx="2187082" cy="1280354"/>
          </a:xfrm>
          <a:prstGeom prst="rect">
            <a:avLst/>
          </a:prstGeom>
        </p:spPr>
      </p:pic>
      <p:sp>
        <p:nvSpPr>
          <p:cNvPr id="17" name="Flèche : bas 21">
            <a:extLst>
              <a:ext uri="{FF2B5EF4-FFF2-40B4-BE49-F238E27FC236}">
                <a16:creationId xmlns:a16="http://schemas.microsoft.com/office/drawing/2014/main" id="{9CF0151E-860E-6CB8-BB6A-7FF7870E3379}"/>
              </a:ext>
            </a:extLst>
          </p:cNvPr>
          <p:cNvSpPr/>
          <p:nvPr/>
        </p:nvSpPr>
        <p:spPr>
          <a:xfrm rot="5400000">
            <a:off x="10213355" y="2898086"/>
            <a:ext cx="234017" cy="82774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8618C6B-4E4A-3789-B30E-FE84322646B0}"/>
              </a:ext>
            </a:extLst>
          </p:cNvPr>
          <p:cNvSpPr/>
          <p:nvPr/>
        </p:nvSpPr>
        <p:spPr>
          <a:xfrm>
            <a:off x="666718" y="2860157"/>
            <a:ext cx="4374178" cy="307869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F6A051-5011-7330-4A1D-ABDE127367E5}"/>
              </a:ext>
            </a:extLst>
          </p:cNvPr>
          <p:cNvSpPr txBox="1"/>
          <p:nvPr/>
        </p:nvSpPr>
        <p:spPr>
          <a:xfrm>
            <a:off x="6783572" y="1222744"/>
            <a:ext cx="258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Rappeler à l’élève le niveau d’autonomie de l’activité et l’objectif à atteindre</a:t>
            </a:r>
          </a:p>
        </p:txBody>
      </p:sp>
    </p:spTree>
    <p:extLst>
      <p:ext uri="{BB962C8B-B14F-4D97-AF65-F5344CB8AC3E}">
        <p14:creationId xmlns:p14="http://schemas.microsoft.com/office/powerpoint/2010/main" val="195413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59" y="4271212"/>
            <a:ext cx="5992887" cy="229229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47958E3-AEE0-4E77-98CB-46F402945785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8</a:t>
            </a:fld>
            <a:endParaRPr lang="fr-FR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7D8E7257-5D21-2310-9C12-77D66AB8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1" y="4326695"/>
            <a:ext cx="5993546" cy="2292677"/>
          </a:xfrm>
        </p:spPr>
      </p:pic>
      <p:sp>
        <p:nvSpPr>
          <p:cNvPr id="8" name="Flèche : gauche 5">
            <a:extLst>
              <a:ext uri="{FF2B5EF4-FFF2-40B4-BE49-F238E27FC236}">
                <a16:creationId xmlns:a16="http://schemas.microsoft.com/office/drawing/2014/main" id="{0E602103-68B1-87CA-F971-9449F6DD9E51}"/>
              </a:ext>
            </a:extLst>
          </p:cNvPr>
          <p:cNvSpPr/>
          <p:nvPr/>
        </p:nvSpPr>
        <p:spPr>
          <a:xfrm rot="10800000">
            <a:off x="325885" y="5072334"/>
            <a:ext cx="1435511" cy="2476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3E8723-F2D5-21CD-8A29-4869EF96C3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03" y="2650836"/>
            <a:ext cx="3724547" cy="4267425"/>
          </a:xfrm>
          <a:prstGeom prst="rect">
            <a:avLst/>
          </a:prstGeom>
        </p:spPr>
      </p:pic>
      <p:sp>
        <p:nvSpPr>
          <p:cNvPr id="10" name="Flèche : virage 6">
            <a:extLst>
              <a:ext uri="{FF2B5EF4-FFF2-40B4-BE49-F238E27FC236}">
                <a16:creationId xmlns:a16="http://schemas.microsoft.com/office/drawing/2014/main" id="{3FC2D718-F87B-1BFD-EC06-8BDAA512E01C}"/>
              </a:ext>
            </a:extLst>
          </p:cNvPr>
          <p:cNvSpPr/>
          <p:nvPr/>
        </p:nvSpPr>
        <p:spPr>
          <a:xfrm>
            <a:off x="3726768" y="4005899"/>
            <a:ext cx="4522599" cy="477479"/>
          </a:xfrm>
          <a:prstGeom prst="bentArrow">
            <a:avLst>
              <a:gd name="adj1" fmla="val 15291"/>
              <a:gd name="adj2" fmla="val 16262"/>
              <a:gd name="adj3" fmla="val 30825"/>
              <a:gd name="adj4" fmla="val 418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5435" y="676919"/>
            <a:ext cx="901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 Identifier les compétences travaillées / évaluées à partir du scénario </a:t>
            </a: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F27E11CA-B1E3-F746-0220-3BB659962DFD}"/>
              </a:ext>
            </a:extLst>
          </p:cNvPr>
          <p:cNvSpPr/>
          <p:nvPr/>
        </p:nvSpPr>
        <p:spPr>
          <a:xfrm>
            <a:off x="683491" y="1283853"/>
            <a:ext cx="5836781" cy="493843"/>
          </a:xfrm>
          <a:prstGeom prst="hexagon">
            <a:avLst/>
          </a:prstGeom>
          <a:solidFill>
            <a:srgbClr val="C2D79B">
              <a:alpha val="50196"/>
            </a:srgbClr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 l’intervention</a:t>
            </a:r>
            <a:endParaRPr lang="fr-FR" sz="2000" dirty="0">
              <a:solidFill>
                <a:srgbClr val="00000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F27E11CA-B1E3-F746-0220-3BB659962DFD}"/>
              </a:ext>
            </a:extLst>
          </p:cNvPr>
          <p:cNvSpPr/>
          <p:nvPr/>
        </p:nvSpPr>
        <p:spPr>
          <a:xfrm>
            <a:off x="683490" y="1990635"/>
            <a:ext cx="5836781" cy="660201"/>
          </a:xfrm>
          <a:prstGeom prst="hexagon">
            <a:avLst/>
          </a:prstGeom>
          <a:solidFill>
            <a:srgbClr val="C2D79B">
              <a:alpha val="50196"/>
            </a:srgbClr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Vidange moteur et remplacement de pièces d’usure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Ducati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696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82691" y="12007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Activité de découverte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11694" y="2136069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Objectif de l’apprentissage</a:t>
            </a:r>
          </a:p>
        </p:txBody>
      </p:sp>
      <p:sp>
        <p:nvSpPr>
          <p:cNvPr id="16" name="Flèche : virage 6">
            <a:extLst>
              <a:ext uri="{FF2B5EF4-FFF2-40B4-BE49-F238E27FC236}">
                <a16:creationId xmlns:a16="http://schemas.microsoft.com/office/drawing/2014/main" id="{3FC2D718-F87B-1BFD-EC06-8BDAA512E01C}"/>
              </a:ext>
            </a:extLst>
          </p:cNvPr>
          <p:cNvSpPr/>
          <p:nvPr/>
        </p:nvSpPr>
        <p:spPr>
          <a:xfrm>
            <a:off x="2893170" y="3781352"/>
            <a:ext cx="1314446" cy="545343"/>
          </a:xfrm>
          <a:prstGeom prst="bentArrow">
            <a:avLst>
              <a:gd name="adj1" fmla="val 8987"/>
              <a:gd name="adj2" fmla="val 16262"/>
              <a:gd name="adj3" fmla="val 30825"/>
              <a:gd name="adj4" fmla="val 418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07616" y="363656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découverte </a:t>
            </a:r>
          </a:p>
        </p:txBody>
      </p:sp>
      <p:sp>
        <p:nvSpPr>
          <p:cNvPr id="18" name="Flèche : gauche 5">
            <a:extLst>
              <a:ext uri="{FF2B5EF4-FFF2-40B4-BE49-F238E27FC236}">
                <a16:creationId xmlns:a16="http://schemas.microsoft.com/office/drawing/2014/main" id="{0E602103-68B1-87CA-F971-9449F6DD9E51}"/>
              </a:ext>
            </a:extLst>
          </p:cNvPr>
          <p:cNvSpPr/>
          <p:nvPr/>
        </p:nvSpPr>
        <p:spPr>
          <a:xfrm rot="10800000">
            <a:off x="282951" y="4675858"/>
            <a:ext cx="1435511" cy="2476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37397" y="13300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Construire les activités</a:t>
            </a:r>
          </a:p>
        </p:txBody>
      </p:sp>
    </p:spTree>
    <p:extLst>
      <p:ext uri="{BB962C8B-B14F-4D97-AF65-F5344CB8AC3E}">
        <p14:creationId xmlns:p14="http://schemas.microsoft.com/office/powerpoint/2010/main" val="215347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7B7BFF73-1857-4D32-8922-947FE36903D6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A451D78-7F81-45B2-BD78-1D7F906EF7F5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55992E03-9F56-7D04-959D-42B1EC8A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9" y="815843"/>
            <a:ext cx="5432079" cy="622384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B8D5E36-7C6B-0CB8-E023-E2BB0F4ED333}"/>
              </a:ext>
            </a:extLst>
          </p:cNvPr>
          <p:cNvSpPr/>
          <p:nvPr/>
        </p:nvSpPr>
        <p:spPr>
          <a:xfrm>
            <a:off x="354801" y="2607780"/>
            <a:ext cx="4374178" cy="216309"/>
          </a:xfrm>
          <a:prstGeom prst="ellipse">
            <a:avLst/>
          </a:prstGeom>
          <a:solidFill>
            <a:srgbClr val="4472C4">
              <a:alpha val="30196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 : virage 12">
            <a:extLst>
              <a:ext uri="{FF2B5EF4-FFF2-40B4-BE49-F238E27FC236}">
                <a16:creationId xmlns:a16="http://schemas.microsoft.com/office/drawing/2014/main" id="{37ACA342-E823-6540-DE21-C3B46DD67452}"/>
              </a:ext>
            </a:extLst>
          </p:cNvPr>
          <p:cNvSpPr/>
          <p:nvPr/>
        </p:nvSpPr>
        <p:spPr>
          <a:xfrm>
            <a:off x="2421712" y="1747707"/>
            <a:ext cx="3839478" cy="825664"/>
          </a:xfrm>
          <a:prstGeom prst="bentArrow">
            <a:avLst>
              <a:gd name="adj1" fmla="val 5547"/>
              <a:gd name="adj2" fmla="val 4215"/>
              <a:gd name="adj3" fmla="val 19677"/>
              <a:gd name="adj4" fmla="val 427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F24E01-DD9A-0F5E-88B3-F6EC5E04C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7746" y="1703465"/>
            <a:ext cx="3120771" cy="448569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5B16CFA-7DD9-1F78-BB08-E75370C48AD2}"/>
              </a:ext>
            </a:extLst>
          </p:cNvPr>
          <p:cNvSpPr txBox="1"/>
          <p:nvPr/>
        </p:nvSpPr>
        <p:spPr>
          <a:xfrm>
            <a:off x="6308712" y="1375262"/>
            <a:ext cx="324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Comment c’est fait ?</a:t>
            </a:r>
          </a:p>
          <a:p>
            <a:r>
              <a:rPr lang="fr-FR" b="1" dirty="0">
                <a:solidFill>
                  <a:srgbClr val="C00000"/>
                </a:solidFill>
              </a:rPr>
              <a:t>Comment intervenir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2FA3AA-A9DD-8641-305D-BCBFC60DD5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8" y="4645461"/>
            <a:ext cx="2959703" cy="22222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2D849C-906F-CB4C-1B88-5000EA270D17}"/>
              </a:ext>
            </a:extLst>
          </p:cNvPr>
          <p:cNvSpPr/>
          <p:nvPr/>
        </p:nvSpPr>
        <p:spPr>
          <a:xfrm rot="1523084">
            <a:off x="6362292" y="4775092"/>
            <a:ext cx="4841585" cy="489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Lecture de plans, de schéma, d’instructions….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4120" y="119079"/>
            <a:ext cx="44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46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saisir des connaissances à aborder</a:t>
            </a:r>
          </a:p>
        </p:txBody>
      </p:sp>
    </p:spTree>
    <p:extLst>
      <p:ext uri="{BB962C8B-B14F-4D97-AF65-F5344CB8AC3E}">
        <p14:creationId xmlns:p14="http://schemas.microsoft.com/office/powerpoint/2010/main" val="2808326799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1261</Words>
  <Application>Microsoft Macintosh PowerPoint</Application>
  <PresentationFormat>Grand écran</PresentationFormat>
  <Paragraphs>231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Marianne Light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pcoden1</dc:creator>
  <cp:lastModifiedBy>Pascale Costa</cp:lastModifiedBy>
  <cp:revision>18</cp:revision>
  <dcterms:created xsi:type="dcterms:W3CDTF">2025-05-07T14:18:18Z</dcterms:created>
  <dcterms:modified xsi:type="dcterms:W3CDTF">2025-05-22T13:55:10Z</dcterms:modified>
</cp:coreProperties>
</file>